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4"/>
  </p:notesMasterIdLst>
  <p:sldIdLst>
    <p:sldId id="522" r:id="rId9"/>
    <p:sldId id="699" r:id="rId10"/>
    <p:sldId id="679" r:id="rId11"/>
    <p:sldId id="757" r:id="rId12"/>
    <p:sldId id="764" r:id="rId13"/>
    <p:sldId id="767" r:id="rId14"/>
    <p:sldId id="758" r:id="rId15"/>
    <p:sldId id="762" r:id="rId16"/>
    <p:sldId id="763" r:id="rId17"/>
    <p:sldId id="759" r:id="rId18"/>
    <p:sldId id="760" r:id="rId19"/>
    <p:sldId id="765" r:id="rId20"/>
    <p:sldId id="761" r:id="rId21"/>
    <p:sldId id="766" r:id="rId22"/>
    <p:sldId id="717" r:id="rId23"/>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oconductor.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en.wikipedia.org/wiki/ImageJ"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caLAPACK" TargetMode="External"/><Relationship Id="rId2" Type="http://schemas.openxmlformats.org/officeDocument/2006/relationships/hyperlink" Target="http://en.wikipedia.org/wiki/LAPACK"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r-pbd.org/" TargetMode="External"/><Relationship Id="rId4" Type="http://schemas.openxmlformats.org/officeDocument/2006/relationships/hyperlink" Target="http://en.wikipedia.org/wiki/Programming_with_Big_Data_in_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s.google.com/prediction/" TargetMode="External"/><Relationship Id="rId2" Type="http://schemas.openxmlformats.org/officeDocument/2006/relationships/hyperlink" Target="http://azure.microsoft.com/en-us/services/machine-learning/" TargetMode="External"/><Relationship Id="rId1" Type="http://schemas.openxmlformats.org/officeDocument/2006/relationships/slideLayout" Target="../slideLayouts/slideLayout2.xml"/><Relationship Id="rId6" Type="http://schemas.openxmlformats.org/officeDocument/2006/relationships/hyperlink" Target="https://translate.google.com/" TargetMode="External"/><Relationship Id="rId5" Type="http://schemas.openxmlformats.org/officeDocument/2006/relationships/hyperlink" Target="https://developers.google.com/translate/" TargetMode="External"/><Relationship Id="rId4" Type="http://schemas.openxmlformats.org/officeDocument/2006/relationships/hyperlink" Target="http://stats.stackexchange.com/questions/6298/what-is-behind-google-prediction-ap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apers.nips.cc/paper/3150-map-reduce-for-machine-learning-on-multicore.pdf" TargetMode="External"/><Relationship Id="rId2" Type="http://schemas.openxmlformats.org/officeDocument/2006/relationships/hyperlink" Target="https://mahout.apache.org/" TargetMode="External"/><Relationship Id="rId1" Type="http://schemas.openxmlformats.org/officeDocument/2006/relationships/slideLayout" Target="../slideLayouts/slideLayout2.xml"/><Relationship Id="rId4" Type="http://schemas.openxmlformats.org/officeDocument/2006/relationships/hyperlink" Target="http://spark.apach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anford.edu/~rezab/sparkworkshop/slides/xiangrui.pdf" TargetMode="External"/><Relationship Id="rId2" Type="http://schemas.openxmlformats.org/officeDocument/2006/relationships/hyperlink" Target="http://www.mlbase.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atafu.incubator.apache.org/" TargetMode="External"/><Relationship Id="rId2" Type="http://schemas.openxmlformats.org/officeDocument/2006/relationships/hyperlink" Target="http://data.linkedin.com/opensource/dataf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cikit-learn" TargetMode="External"/><Relationship Id="rId7" Type="http://schemas.openxmlformats.org/officeDocument/2006/relationships/image" Target="../media/image8.gif"/><Relationship Id="rId2" Type="http://schemas.openxmlformats.org/officeDocument/2006/relationships/hyperlink" Target="http://mlpy.sourceforge.net/"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pybrain.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cb-icsi-vision-group.github.io/caffe-paper/caffe.pdf" TargetMode="External"/><Relationship Id="rId2" Type="http://schemas.openxmlformats.org/officeDocument/2006/relationships/hyperlink" Target="http://caffe.berkeleyvision.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R_(programming_langua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346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XVI: Level 16</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25294"/>
            <a:ext cx="5752407" cy="1143000"/>
          </a:xfrm>
        </p:spPr>
        <p:txBody>
          <a:bodyPr/>
          <a:lstStyle/>
          <a:p>
            <a:r>
              <a:rPr lang="en-US" dirty="0" smtClean="0"/>
              <a:t>Bioconductor</a:t>
            </a:r>
            <a:endParaRPr lang="en-US" dirty="0"/>
          </a:p>
        </p:txBody>
      </p:sp>
      <p:sp>
        <p:nvSpPr>
          <p:cNvPr id="3" name="Content Placeholder 2"/>
          <p:cNvSpPr>
            <a:spLocks noGrp="1"/>
          </p:cNvSpPr>
          <p:nvPr>
            <p:ph idx="1"/>
          </p:nvPr>
        </p:nvSpPr>
        <p:spPr>
          <a:xfrm>
            <a:off x="0" y="1600200"/>
            <a:ext cx="9144000" cy="4525963"/>
          </a:xfrm>
        </p:spPr>
        <p:txBody>
          <a:bodyPr>
            <a:normAutofit fontScale="77500" lnSpcReduction="20000"/>
          </a:bodyPr>
          <a:lstStyle/>
          <a:p>
            <a:r>
              <a:rPr lang="en-US" dirty="0">
                <a:hlinkClick r:id="rId2"/>
              </a:rPr>
              <a:t>http://www.bioconductor.org</a:t>
            </a:r>
            <a:r>
              <a:rPr lang="en-US" dirty="0" smtClean="0">
                <a:hlinkClick r:id="rId2"/>
              </a:rPr>
              <a:t>/</a:t>
            </a:r>
            <a:endParaRPr lang="en-US" dirty="0" smtClean="0"/>
          </a:p>
          <a:p>
            <a:r>
              <a:rPr lang="en-US" dirty="0" smtClean="0"/>
              <a:t>Bioconductor provides </a:t>
            </a:r>
            <a:r>
              <a:rPr lang="en-US" dirty="0"/>
              <a:t>tools for the analysis and comprehension of high-throughput genomic </a:t>
            </a:r>
            <a:r>
              <a:rPr lang="en-US" dirty="0" smtClean="0"/>
              <a:t>data (especially annotation). </a:t>
            </a:r>
            <a:r>
              <a:rPr lang="en-US" dirty="0"/>
              <a:t>Bioconductor </a:t>
            </a:r>
            <a:r>
              <a:rPr lang="en-US" dirty="0" smtClean="0"/>
              <a:t>largely uses </a:t>
            </a:r>
            <a:r>
              <a:rPr lang="en-US" dirty="0"/>
              <a:t>the R statistical programming language, and is open source and open development. It has </a:t>
            </a:r>
            <a:r>
              <a:rPr lang="en-US" dirty="0" smtClean="0"/>
              <a:t>(like R) two </a:t>
            </a:r>
            <a:r>
              <a:rPr lang="en-US" dirty="0"/>
              <a:t>releases each year, 824 software </a:t>
            </a:r>
            <a:r>
              <a:rPr lang="en-US" dirty="0" smtClean="0"/>
              <a:t>packages in version 214, </a:t>
            </a:r>
            <a:r>
              <a:rPr lang="en-US" dirty="0"/>
              <a:t>and an active user community</a:t>
            </a:r>
            <a:r>
              <a:rPr lang="en-US" dirty="0" smtClean="0"/>
              <a:t>.</a:t>
            </a:r>
          </a:p>
          <a:p>
            <a:r>
              <a:rPr lang="en-US" dirty="0" smtClean="0"/>
              <a:t>GPL Open Source license (controversial Artistic license)</a:t>
            </a:r>
          </a:p>
          <a:p>
            <a:r>
              <a:rPr lang="en-US" dirty="0"/>
              <a:t>The project was started in the Fall of 2001 and is overseen by the Bioconductor core team, based primarily at the Fred Hutchinson Cancer Research Center, with other members coming from various US and international institutions.</a:t>
            </a:r>
          </a:p>
        </p:txBody>
      </p:sp>
      <p:pic>
        <p:nvPicPr>
          <p:cNvPr id="1026" name="Picture 2" descr="http://www.bioconductor.org/images/logo/jpg/bioconductor_logo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2044" cy="111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7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ImageJ</a:t>
            </a:r>
            <a:endParaRPr lang="en-US" dirty="0"/>
          </a:p>
        </p:txBody>
      </p:sp>
      <p:sp>
        <p:nvSpPr>
          <p:cNvPr id="3" name="Content Placeholder 2"/>
          <p:cNvSpPr>
            <a:spLocks noGrp="1"/>
          </p:cNvSpPr>
          <p:nvPr>
            <p:ph idx="1"/>
          </p:nvPr>
        </p:nvSpPr>
        <p:spPr>
          <a:xfrm>
            <a:off x="0" y="944274"/>
            <a:ext cx="9144000" cy="5913726"/>
          </a:xfrm>
        </p:spPr>
        <p:txBody>
          <a:bodyPr>
            <a:normAutofit fontScale="70000" lnSpcReduction="20000"/>
          </a:bodyPr>
          <a:lstStyle/>
          <a:p>
            <a:r>
              <a:rPr lang="en-US" dirty="0" err="1"/>
              <a:t>ImageJ</a:t>
            </a:r>
            <a:r>
              <a:rPr lang="en-US" dirty="0"/>
              <a:t> </a:t>
            </a:r>
            <a:r>
              <a:rPr lang="en-US" dirty="0">
                <a:hlinkClick r:id="rId2"/>
              </a:rPr>
              <a:t>http://</a:t>
            </a:r>
            <a:r>
              <a:rPr lang="en-US" dirty="0" smtClean="0">
                <a:hlinkClick r:id="rId2"/>
              </a:rPr>
              <a:t>en.wikipedia.org/wiki/ImageJ</a:t>
            </a:r>
            <a:r>
              <a:rPr lang="en-US" dirty="0" smtClean="0"/>
              <a:t> is </a:t>
            </a:r>
            <a:r>
              <a:rPr lang="en-US" dirty="0"/>
              <a:t>a </a:t>
            </a:r>
            <a:r>
              <a:rPr lang="en-US" dirty="0" smtClean="0"/>
              <a:t/>
            </a:r>
            <a:br>
              <a:rPr lang="en-US" dirty="0" smtClean="0"/>
            </a:br>
            <a:r>
              <a:rPr lang="en-US" dirty="0" smtClean="0"/>
              <a:t>public </a:t>
            </a:r>
            <a:r>
              <a:rPr lang="en-US" dirty="0"/>
              <a:t>domain, </a:t>
            </a:r>
            <a:r>
              <a:rPr lang="en-US" dirty="0" smtClean="0"/>
              <a:t>Java-based </a:t>
            </a:r>
            <a:r>
              <a:rPr lang="en-US" dirty="0"/>
              <a:t>image processing program </a:t>
            </a:r>
            <a:r>
              <a:rPr lang="en-US" dirty="0" smtClean="0"/>
              <a:t/>
            </a:r>
            <a:br>
              <a:rPr lang="en-US" dirty="0" smtClean="0"/>
            </a:br>
            <a:r>
              <a:rPr lang="en-US" dirty="0" smtClean="0"/>
              <a:t>developed </a:t>
            </a:r>
            <a:r>
              <a:rPr lang="en-US" dirty="0"/>
              <a:t>at the National Institutes of Health</a:t>
            </a:r>
            <a:r>
              <a:rPr lang="en-US" dirty="0" smtClean="0"/>
              <a:t>.</a:t>
            </a:r>
          </a:p>
          <a:p>
            <a:r>
              <a:rPr lang="en-US" dirty="0" smtClean="0"/>
              <a:t> </a:t>
            </a:r>
            <a:r>
              <a:rPr lang="en-US" dirty="0" err="1"/>
              <a:t>ImageJ</a:t>
            </a:r>
            <a:r>
              <a:rPr lang="en-US" dirty="0"/>
              <a:t> was designed with an open architecture that provides extensibility via Java plugins and recordable </a:t>
            </a:r>
            <a:r>
              <a:rPr lang="en-US" dirty="0" smtClean="0"/>
              <a:t>macros.</a:t>
            </a:r>
          </a:p>
          <a:p>
            <a:r>
              <a:rPr lang="en-US" dirty="0" smtClean="0"/>
              <a:t>Custom </a:t>
            </a:r>
            <a:r>
              <a:rPr lang="en-US" dirty="0"/>
              <a:t>acquisition, analysis and processing plugins can be developed using </a:t>
            </a:r>
            <a:r>
              <a:rPr lang="en-US" dirty="0" err="1"/>
              <a:t>ImageJ's</a:t>
            </a:r>
            <a:r>
              <a:rPr lang="en-US" dirty="0"/>
              <a:t> built-in editor and a Java compiler. User-written plugins make it possible to solve many image processing and analysis problems, from three-dimensional live-cell </a:t>
            </a:r>
            <a:r>
              <a:rPr lang="en-US" dirty="0" smtClean="0"/>
              <a:t>imaging to </a:t>
            </a:r>
            <a:r>
              <a:rPr lang="en-US" dirty="0"/>
              <a:t>radiological image processing,[5] multiple imaging system data comparisons[6] to automated hematology </a:t>
            </a:r>
            <a:r>
              <a:rPr lang="en-US" dirty="0" smtClean="0"/>
              <a:t>systems.</a:t>
            </a:r>
          </a:p>
          <a:p>
            <a:r>
              <a:rPr lang="en-US" dirty="0" err="1" smtClean="0"/>
              <a:t>ImageJ's</a:t>
            </a:r>
            <a:r>
              <a:rPr lang="en-US" dirty="0" smtClean="0"/>
              <a:t> </a:t>
            </a:r>
            <a:r>
              <a:rPr lang="en-US" dirty="0"/>
              <a:t>plugin architecture and built in development environment has made it a popular platform for teaching image processing</a:t>
            </a:r>
            <a:r>
              <a:rPr lang="en-US" dirty="0" smtClean="0"/>
              <a:t>.</a:t>
            </a:r>
            <a:endParaRPr lang="en-US" dirty="0"/>
          </a:p>
          <a:p>
            <a:r>
              <a:rPr lang="en-US" dirty="0" err="1"/>
              <a:t>ImageJ</a:t>
            </a:r>
            <a:r>
              <a:rPr lang="en-US" dirty="0"/>
              <a:t> can be run as an online applet, a downloadable application, or on any computer with a Java 5 or later virtual machine. </a:t>
            </a:r>
            <a:endParaRPr lang="en-US" dirty="0" smtClean="0"/>
          </a:p>
          <a:p>
            <a:r>
              <a:rPr lang="en-US" dirty="0" smtClean="0"/>
              <a:t>The </a:t>
            </a:r>
            <a:r>
              <a:rPr lang="en-US" dirty="0"/>
              <a:t>project developer, Wayne </a:t>
            </a:r>
            <a:r>
              <a:rPr lang="en-US" dirty="0" err="1"/>
              <a:t>Rasband</a:t>
            </a:r>
            <a:r>
              <a:rPr lang="en-US" dirty="0"/>
              <a:t>, retired from the Research Services Branch of the National Institute of Mental Health in 2010 but continues to develop the software.</a:t>
            </a:r>
          </a:p>
        </p:txBody>
      </p:sp>
      <p:pic>
        <p:nvPicPr>
          <p:cNvPr id="5122" name="Picture 2" descr="[Imag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34950"/>
            <a:ext cx="22193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92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1" y="-255299"/>
            <a:ext cx="6785264" cy="1143000"/>
          </a:xfrm>
        </p:spPr>
        <p:txBody>
          <a:bodyPr/>
          <a:lstStyle/>
          <a:p>
            <a:r>
              <a:rPr lang="en-US" dirty="0" err="1" smtClean="0"/>
              <a:t>ImageJ</a:t>
            </a:r>
            <a:r>
              <a:rPr lang="en-US" dirty="0" smtClean="0"/>
              <a:t> Results</a:t>
            </a:r>
            <a:endParaRPr lang="en-US" dirty="0"/>
          </a:p>
        </p:txBody>
      </p:sp>
      <p:pic>
        <p:nvPicPr>
          <p:cNvPr id="5122" name="Picture 2" descr="[Imag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6"/>
            <a:ext cx="22193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8/88/ImageJ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9050"/>
            <a:ext cx="8046720" cy="630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1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Scalapack</a:t>
            </a:r>
            <a:endParaRPr lang="en-US" dirty="0"/>
          </a:p>
        </p:txBody>
      </p:sp>
      <p:sp>
        <p:nvSpPr>
          <p:cNvPr id="3" name="Content Placeholder 2"/>
          <p:cNvSpPr>
            <a:spLocks noGrp="1"/>
          </p:cNvSpPr>
          <p:nvPr>
            <p:ph idx="1"/>
          </p:nvPr>
        </p:nvSpPr>
        <p:spPr>
          <a:xfrm>
            <a:off x="0" y="1137083"/>
            <a:ext cx="9144000" cy="5546350"/>
          </a:xfrm>
        </p:spPr>
        <p:txBody>
          <a:bodyPr>
            <a:normAutofit fontScale="85000" lnSpcReduction="20000"/>
          </a:bodyPr>
          <a:lstStyle/>
          <a:p>
            <a:r>
              <a:rPr lang="en-US" sz="2800" dirty="0"/>
              <a:t>LAPACK (Linear Algebra Package</a:t>
            </a:r>
            <a:r>
              <a:rPr lang="en-US" sz="2800" dirty="0" smtClean="0"/>
              <a:t>) 1992 BSD license </a:t>
            </a:r>
            <a:r>
              <a:rPr lang="en-US" sz="2800" dirty="0">
                <a:hlinkClick r:id="rId2"/>
              </a:rPr>
              <a:t>http://</a:t>
            </a:r>
            <a:r>
              <a:rPr lang="en-US" sz="2800" dirty="0" smtClean="0">
                <a:hlinkClick r:id="rId2"/>
              </a:rPr>
              <a:t>en.wikipedia.org/wiki/LAPACK</a:t>
            </a:r>
            <a:r>
              <a:rPr lang="en-US" sz="2800" dirty="0" smtClean="0"/>
              <a:t> is </a:t>
            </a:r>
            <a:r>
              <a:rPr lang="en-US" sz="2800" dirty="0"/>
              <a:t>a standard </a:t>
            </a:r>
            <a:r>
              <a:rPr lang="en-US" sz="2800" dirty="0" smtClean="0"/>
              <a:t/>
            </a:r>
            <a:br>
              <a:rPr lang="en-US" sz="2800" dirty="0" smtClean="0"/>
            </a:br>
            <a:r>
              <a:rPr lang="en-US" sz="2800" dirty="0" smtClean="0"/>
              <a:t>software </a:t>
            </a:r>
            <a:r>
              <a:rPr lang="en-US" sz="2800" dirty="0"/>
              <a:t>library for numerical linear algebra. </a:t>
            </a:r>
            <a:endParaRPr lang="en-US" sz="2800" dirty="0" smtClean="0"/>
          </a:p>
          <a:p>
            <a:pPr lvl="1"/>
            <a:r>
              <a:rPr lang="en-US" sz="2400" dirty="0" smtClean="0"/>
              <a:t>It </a:t>
            </a:r>
            <a:r>
              <a:rPr lang="en-US" sz="2400" dirty="0"/>
              <a:t>provides routines for solving systems of linear equations and linear least squares, eigenvalue problems, and singular value decomposition. </a:t>
            </a:r>
            <a:endParaRPr lang="en-US" sz="2400" dirty="0" smtClean="0"/>
          </a:p>
          <a:p>
            <a:pPr lvl="1"/>
            <a:r>
              <a:rPr lang="en-US" sz="2400" dirty="0" smtClean="0"/>
              <a:t>It </a:t>
            </a:r>
            <a:r>
              <a:rPr lang="en-US" sz="2400" dirty="0"/>
              <a:t>also includes routines to implement the associated matrix factorizations such as LU, QR, </a:t>
            </a:r>
            <a:r>
              <a:rPr lang="en-US" sz="2400" dirty="0" err="1"/>
              <a:t>Cholesky</a:t>
            </a:r>
            <a:r>
              <a:rPr lang="en-US" sz="2400" dirty="0"/>
              <a:t> and </a:t>
            </a:r>
            <a:r>
              <a:rPr lang="en-US" sz="2400" dirty="0" err="1"/>
              <a:t>Schur</a:t>
            </a:r>
            <a:r>
              <a:rPr lang="en-US" sz="2400" dirty="0"/>
              <a:t> decomposition. </a:t>
            </a:r>
            <a:endParaRPr lang="en-US" sz="2400" dirty="0" smtClean="0"/>
          </a:p>
          <a:p>
            <a:r>
              <a:rPr lang="en-US" sz="2800" dirty="0" smtClean="0"/>
              <a:t>The </a:t>
            </a:r>
            <a:r>
              <a:rPr lang="en-US" sz="2800" dirty="0" err="1"/>
              <a:t>ScaLAPACK</a:t>
            </a:r>
            <a:r>
              <a:rPr lang="en-US" sz="2800" dirty="0"/>
              <a:t> (or Scalable LAPACK) library </a:t>
            </a:r>
            <a:r>
              <a:rPr lang="en-US" sz="2800" dirty="0">
                <a:hlinkClick r:id="rId3"/>
              </a:rPr>
              <a:t>http://</a:t>
            </a:r>
            <a:r>
              <a:rPr lang="en-US" sz="2800" dirty="0" smtClean="0">
                <a:hlinkClick r:id="rId3"/>
              </a:rPr>
              <a:t>en.wikipedia.org/wiki/ScaLAPACK</a:t>
            </a:r>
            <a:r>
              <a:rPr lang="en-US" sz="2800" dirty="0" smtClean="0"/>
              <a:t> includes </a:t>
            </a:r>
            <a:r>
              <a:rPr lang="en-US" sz="2800" dirty="0"/>
              <a:t>a subset of LAPACK routines redesigned for distributed memory MIMD parallel computers. </a:t>
            </a:r>
            <a:endParaRPr lang="en-US" sz="2800" dirty="0" smtClean="0"/>
          </a:p>
          <a:p>
            <a:pPr lvl="1"/>
            <a:r>
              <a:rPr lang="en-US" sz="2400" dirty="0" smtClean="0"/>
              <a:t>It </a:t>
            </a:r>
            <a:r>
              <a:rPr lang="en-US" sz="2400" dirty="0"/>
              <a:t>is currently written in a Single-Program-Multiple-Data </a:t>
            </a:r>
            <a:r>
              <a:rPr lang="en-US" sz="2400" dirty="0" smtClean="0"/>
              <a:t>SPMD style </a:t>
            </a:r>
            <a:r>
              <a:rPr lang="en-US" sz="2400" dirty="0"/>
              <a:t>using explicit message passing </a:t>
            </a:r>
            <a:r>
              <a:rPr lang="en-US" sz="2400" dirty="0" smtClean="0"/>
              <a:t>MPI for </a:t>
            </a:r>
            <a:r>
              <a:rPr lang="en-US" sz="2400" dirty="0" err="1"/>
              <a:t>interprocessor</a:t>
            </a:r>
            <a:r>
              <a:rPr lang="en-US" sz="2400" dirty="0"/>
              <a:t> communication. It assumes matrices are laid out in a two-dimensional block cyclic </a:t>
            </a:r>
            <a:r>
              <a:rPr lang="en-US" sz="2400" dirty="0" smtClean="0"/>
              <a:t>decomposition</a:t>
            </a:r>
          </a:p>
          <a:p>
            <a:pPr lvl="1"/>
            <a:r>
              <a:rPr lang="en-US" sz="2400" dirty="0" smtClean="0"/>
              <a:t>Includes famous Parallel LINPACK benchmark HPL</a:t>
            </a:r>
            <a:endParaRPr lang="en-US" sz="2400" dirty="0" smtClean="0">
              <a:hlinkClick r:id="rId4"/>
            </a:endParaRPr>
          </a:p>
          <a:p>
            <a:r>
              <a:rPr lang="en-US" sz="2800" dirty="0" smtClean="0">
                <a:hlinkClick r:id="rId4"/>
              </a:rPr>
              <a:t>http</a:t>
            </a:r>
            <a:r>
              <a:rPr lang="en-US" sz="2800" dirty="0">
                <a:hlinkClick r:id="rId4"/>
              </a:rPr>
              <a:t>://</a:t>
            </a:r>
            <a:r>
              <a:rPr lang="en-US" sz="2800" dirty="0" smtClean="0">
                <a:hlinkClick r:id="rId4"/>
              </a:rPr>
              <a:t>en.wikipedia.org/wiki/Programming_with_Big_Data_in_R</a:t>
            </a:r>
            <a:r>
              <a:rPr lang="en-US" sz="2800" dirty="0"/>
              <a:t> </a:t>
            </a:r>
            <a:r>
              <a:rPr lang="en-US" sz="2800" dirty="0">
                <a:hlinkClick r:id="rId5"/>
              </a:rPr>
              <a:t>http://r-pbd.org</a:t>
            </a:r>
            <a:r>
              <a:rPr lang="en-US" sz="2800" dirty="0" smtClean="0">
                <a:hlinkClick r:id="rId5"/>
              </a:rPr>
              <a:t>/</a:t>
            </a:r>
            <a:r>
              <a:rPr lang="en-US" sz="2800" dirty="0" smtClean="0"/>
              <a:t> from Oak Ridge National Lab  uses </a:t>
            </a:r>
            <a:r>
              <a:rPr lang="en-US" sz="2800" dirty="0" err="1" smtClean="0"/>
              <a:t>ScaLAPACK</a:t>
            </a:r>
            <a:r>
              <a:rPr lang="en-US" sz="2800" dirty="0" smtClean="0"/>
              <a:t> in R.</a:t>
            </a:r>
          </a:p>
          <a:p>
            <a:pPr lvl="1"/>
            <a:r>
              <a:rPr lang="en-US" sz="2400" dirty="0" smtClean="0"/>
              <a:t>Also discusses </a:t>
            </a:r>
            <a:r>
              <a:rPr lang="en-US" sz="2400" dirty="0"/>
              <a:t>MPI with R </a:t>
            </a:r>
            <a:r>
              <a:rPr lang="en-US" sz="2400" dirty="0" err="1" smtClean="0"/>
              <a:t>Rmpi</a:t>
            </a:r>
            <a:r>
              <a:rPr lang="en-US" sz="2400" dirty="0"/>
              <a:t> </a:t>
            </a:r>
            <a:r>
              <a:rPr lang="en-US" sz="2400" dirty="0" smtClean="0"/>
              <a:t>(Master-worker) and </a:t>
            </a:r>
            <a:r>
              <a:rPr lang="en-US" sz="2400" dirty="0" err="1"/>
              <a:t>pbdMPI</a:t>
            </a:r>
            <a:r>
              <a:rPr lang="en-US" sz="2400" dirty="0"/>
              <a:t> </a:t>
            </a:r>
            <a:r>
              <a:rPr lang="en-US" sz="2400" dirty="0" smtClean="0"/>
              <a:t>(SPMD)</a:t>
            </a:r>
            <a:endParaRPr lang="en-US" sz="2400" dirty="0"/>
          </a:p>
        </p:txBody>
      </p:sp>
      <p:pic>
        <p:nvPicPr>
          <p:cNvPr id="6146" name="Picture 2" descr="http://upload.wikimedia.org/wikipedia/commons/8/8d/Pbd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567" y="107758"/>
            <a:ext cx="1976582" cy="91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8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PETSc</a:t>
            </a:r>
            <a:endParaRPr lang="en-US" dirty="0"/>
          </a:p>
        </p:txBody>
      </p:sp>
      <p:sp>
        <p:nvSpPr>
          <p:cNvPr id="3" name="Content Placeholder 2"/>
          <p:cNvSpPr>
            <a:spLocks noGrp="1"/>
          </p:cNvSpPr>
          <p:nvPr>
            <p:ph idx="1"/>
          </p:nvPr>
        </p:nvSpPr>
        <p:spPr>
          <a:xfrm>
            <a:off x="0" y="993371"/>
            <a:ext cx="9144000" cy="5806440"/>
          </a:xfrm>
        </p:spPr>
        <p:txBody>
          <a:bodyPr>
            <a:normAutofit fontScale="92500" lnSpcReduction="20000"/>
          </a:bodyPr>
          <a:lstStyle/>
          <a:p>
            <a:r>
              <a:rPr lang="en-US" sz="2400" dirty="0"/>
              <a:t>The Portable, Extensible Toolkit for Scientific </a:t>
            </a:r>
            <a:r>
              <a:rPr lang="en-US" sz="2400" dirty="0" smtClean="0"/>
              <a:t>Computation</a:t>
            </a:r>
            <a:br>
              <a:rPr lang="en-US" sz="2400" dirty="0" smtClean="0"/>
            </a:br>
            <a:r>
              <a:rPr lang="en-US" sz="2400" dirty="0" err="1" smtClean="0"/>
              <a:t>PETSc</a:t>
            </a:r>
            <a:r>
              <a:rPr lang="en-US" sz="2400" dirty="0" smtClean="0"/>
              <a:t> is </a:t>
            </a:r>
            <a:r>
              <a:rPr lang="en-US" sz="2400" dirty="0"/>
              <a:t>a suite of data structures and routines developed by </a:t>
            </a:r>
            <a:r>
              <a:rPr lang="en-US" sz="2400" dirty="0" smtClean="0"/>
              <a:t/>
            </a:r>
            <a:br>
              <a:rPr lang="en-US" sz="2400" dirty="0" smtClean="0"/>
            </a:br>
            <a:r>
              <a:rPr lang="en-US" sz="2400" dirty="0" smtClean="0"/>
              <a:t>Argonne </a:t>
            </a:r>
            <a:r>
              <a:rPr lang="en-US" sz="2400" dirty="0"/>
              <a:t>National Laboratory for the scalable (parallel) solution of scientific applications modeled by partial differential equations. </a:t>
            </a:r>
            <a:endParaRPr lang="en-US" sz="2400" dirty="0" smtClean="0"/>
          </a:p>
          <a:p>
            <a:pPr lvl="1"/>
            <a:r>
              <a:rPr lang="en-US" sz="2000" dirty="0" smtClean="0"/>
              <a:t>It </a:t>
            </a:r>
            <a:r>
              <a:rPr lang="en-US" sz="2000" dirty="0"/>
              <a:t>employs the Message Passing Interface (MPI) standard for all message-passing communication. </a:t>
            </a:r>
            <a:endParaRPr lang="en-US" sz="2000" dirty="0" smtClean="0"/>
          </a:p>
          <a:p>
            <a:r>
              <a:rPr lang="en-US" sz="2400" dirty="0" smtClean="0"/>
              <a:t>The </a:t>
            </a:r>
            <a:r>
              <a:rPr lang="en-US" sz="2400" dirty="0"/>
              <a:t>current version of </a:t>
            </a:r>
            <a:r>
              <a:rPr lang="en-US" sz="2400" dirty="0" err="1"/>
              <a:t>PETSc</a:t>
            </a:r>
            <a:r>
              <a:rPr lang="en-US" sz="2400" dirty="0"/>
              <a:t> is 3.5; released June 30, 2014. </a:t>
            </a:r>
            <a:r>
              <a:rPr lang="en-US" sz="2400" dirty="0" err="1"/>
              <a:t>PETSc</a:t>
            </a:r>
            <a:r>
              <a:rPr lang="en-US" sz="2400" dirty="0"/>
              <a:t> is the world’s most widely used parallel numerical software library for partial differential equations and sparse matrix computations. </a:t>
            </a:r>
            <a:endParaRPr lang="en-US" sz="2400" dirty="0" smtClean="0"/>
          </a:p>
          <a:p>
            <a:r>
              <a:rPr lang="en-US" sz="2400" dirty="0" err="1" smtClean="0"/>
              <a:t>PETSc</a:t>
            </a:r>
            <a:r>
              <a:rPr lang="en-US" sz="2400" dirty="0" smtClean="0"/>
              <a:t> </a:t>
            </a:r>
            <a:r>
              <a:rPr lang="en-US" sz="2400" dirty="0"/>
              <a:t>received an R&amp;D 100 Award in 2009</a:t>
            </a:r>
            <a:r>
              <a:rPr lang="en-US" sz="2400" dirty="0" smtClean="0"/>
              <a:t>.</a:t>
            </a:r>
          </a:p>
          <a:p>
            <a:r>
              <a:rPr lang="en-US" sz="2400" dirty="0" smtClean="0"/>
              <a:t>Applies to solution of Partial Differential equations and related computational science with characteristic sparse matrices coming from discretizing differential operators</a:t>
            </a:r>
          </a:p>
          <a:p>
            <a:pPr lvl="1"/>
            <a:r>
              <a:rPr lang="en-US" sz="2000" dirty="0" err="1"/>
              <a:t>PETSc</a:t>
            </a:r>
            <a:r>
              <a:rPr lang="en-US" sz="2000" dirty="0"/>
              <a:t> includes a large suite of parallel linear and nonlinear equation solvers that are easily used in application codes written in C, C++, Fortran and now Python. </a:t>
            </a:r>
            <a:endParaRPr lang="en-US" sz="2000" dirty="0" smtClean="0"/>
          </a:p>
          <a:p>
            <a:pPr lvl="1"/>
            <a:r>
              <a:rPr lang="en-US" sz="2000" dirty="0" err="1" smtClean="0"/>
              <a:t>PETSc</a:t>
            </a:r>
            <a:r>
              <a:rPr lang="en-US" sz="2000" dirty="0" smtClean="0"/>
              <a:t> </a:t>
            </a:r>
            <a:r>
              <a:rPr lang="en-US" sz="2000" dirty="0"/>
              <a:t>provides many of the mechanisms needed within parallel application code, such as simple parallel matrix and vector assembly routines that allow the overlap of communication and computation. </a:t>
            </a:r>
            <a:endParaRPr lang="en-US" sz="2000" dirty="0" smtClean="0"/>
          </a:p>
          <a:p>
            <a:pPr lvl="1"/>
            <a:r>
              <a:rPr lang="en-US" sz="2000" dirty="0" smtClean="0"/>
              <a:t>In </a:t>
            </a:r>
            <a:r>
              <a:rPr lang="en-US" sz="2000" dirty="0"/>
              <a:t>addition, </a:t>
            </a:r>
            <a:r>
              <a:rPr lang="en-US" sz="2000" dirty="0" err="1"/>
              <a:t>PETSc</a:t>
            </a:r>
            <a:r>
              <a:rPr lang="en-US" sz="2000" dirty="0"/>
              <a:t> includes support for parallel distributed arrays useful for finite difference methods.</a:t>
            </a:r>
          </a:p>
        </p:txBody>
      </p:sp>
    </p:spTree>
    <p:extLst>
      <p:ext uri="{BB962C8B-B14F-4D97-AF65-F5344CB8AC3E}">
        <p14:creationId xmlns:p14="http://schemas.microsoft.com/office/powerpoint/2010/main" val="74517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342"/>
            <a:ext cx="6785264" cy="1143000"/>
          </a:xfrm>
        </p:spPr>
        <p:txBody>
          <a:bodyPr>
            <a:normAutofit fontScale="90000"/>
          </a:bodyPr>
          <a:lstStyle/>
          <a:p>
            <a:r>
              <a:rPr lang="en-US" dirty="0"/>
              <a:t>Azure Machine Learning </a:t>
            </a:r>
            <a:r>
              <a:rPr lang="en-US" dirty="0" smtClean="0"/>
              <a:t/>
            </a:r>
            <a:br>
              <a:rPr lang="en-US" dirty="0" smtClean="0"/>
            </a:br>
            <a:r>
              <a:rPr lang="en-US" dirty="0" smtClean="0"/>
              <a:t>Google Prediction API and Translation API</a:t>
            </a:r>
            <a:endParaRPr lang="en-US" dirty="0"/>
          </a:p>
        </p:txBody>
      </p:sp>
      <p:sp>
        <p:nvSpPr>
          <p:cNvPr id="3" name="Content Placeholder 2"/>
          <p:cNvSpPr>
            <a:spLocks noGrp="1"/>
          </p:cNvSpPr>
          <p:nvPr>
            <p:ph idx="1"/>
          </p:nvPr>
        </p:nvSpPr>
        <p:spPr>
          <a:xfrm>
            <a:off x="0" y="1737359"/>
            <a:ext cx="9144000" cy="5031607"/>
          </a:xfrm>
        </p:spPr>
        <p:txBody>
          <a:bodyPr>
            <a:normAutofit fontScale="85000" lnSpcReduction="10000"/>
          </a:bodyPr>
          <a:lstStyle/>
          <a:p>
            <a:r>
              <a:rPr lang="en-US" dirty="0" smtClean="0"/>
              <a:t>These are cloud data analytics offered as a service </a:t>
            </a:r>
          </a:p>
          <a:p>
            <a:r>
              <a:rPr lang="en-US" b="1" dirty="0" smtClean="0"/>
              <a:t>Azure Machine Learning </a:t>
            </a:r>
            <a:r>
              <a:rPr lang="en-US" dirty="0" smtClean="0">
                <a:hlinkClick r:id="rId2"/>
              </a:rPr>
              <a:t>http</a:t>
            </a:r>
            <a:r>
              <a:rPr lang="en-US" dirty="0">
                <a:hlinkClick r:id="rId2"/>
              </a:rPr>
              <a:t>://azure.microsoft.com/en-us/services/machine-learning</a:t>
            </a:r>
            <a:r>
              <a:rPr lang="en-US" dirty="0" smtClean="0">
                <a:hlinkClick r:id="rId2"/>
              </a:rPr>
              <a:t>/</a:t>
            </a:r>
            <a:r>
              <a:rPr lang="en-US" dirty="0" smtClean="0"/>
              <a:t> Excel client possible; supports R and MapReduce (</a:t>
            </a:r>
            <a:r>
              <a:rPr lang="en-US" dirty="0" err="1" smtClean="0"/>
              <a:t>HDInsight</a:t>
            </a:r>
            <a:r>
              <a:rPr lang="en-US" dirty="0" smtClean="0"/>
              <a:t>)</a:t>
            </a:r>
          </a:p>
          <a:p>
            <a:r>
              <a:rPr lang="en-US" b="1" dirty="0" smtClean="0"/>
              <a:t>Prediction </a:t>
            </a:r>
            <a:r>
              <a:rPr lang="en-US" b="1" dirty="0"/>
              <a:t>API </a:t>
            </a:r>
            <a:r>
              <a:rPr lang="en-US" dirty="0">
                <a:hlinkClick r:id="rId3"/>
              </a:rPr>
              <a:t>https://developers.google.com/prediction</a:t>
            </a:r>
            <a:r>
              <a:rPr lang="en-US" dirty="0" smtClean="0">
                <a:hlinkClick r:id="rId3"/>
              </a:rPr>
              <a:t>/</a:t>
            </a:r>
            <a:r>
              <a:rPr lang="en-US" dirty="0" smtClean="0"/>
              <a:t> does not describe methods </a:t>
            </a:r>
            <a:r>
              <a:rPr lang="en-US" dirty="0"/>
              <a:t>it uses </a:t>
            </a:r>
            <a:r>
              <a:rPr lang="en-US" dirty="0">
                <a:hlinkClick r:id="rId4"/>
              </a:rPr>
              <a:t>http://</a:t>
            </a:r>
            <a:r>
              <a:rPr lang="en-US" dirty="0" smtClean="0">
                <a:hlinkClick r:id="rId4"/>
              </a:rPr>
              <a:t>stats.stackexchange.com/questions/6298/what-is-behind-google-prediction-api</a:t>
            </a:r>
            <a:r>
              <a:rPr lang="en-US" dirty="0" smtClean="0"/>
              <a:t> </a:t>
            </a:r>
          </a:p>
          <a:p>
            <a:r>
              <a:rPr lang="en-US" b="1" dirty="0" smtClean="0"/>
              <a:t>Translation </a:t>
            </a:r>
            <a:r>
              <a:rPr lang="en-US" b="1" dirty="0"/>
              <a:t>API </a:t>
            </a:r>
            <a:r>
              <a:rPr lang="en-US" dirty="0">
                <a:hlinkClick r:id="rId5"/>
              </a:rPr>
              <a:t>https://developers.google.com/translate</a:t>
            </a:r>
            <a:r>
              <a:rPr lang="en-US" dirty="0" smtClean="0">
                <a:hlinkClick r:id="rId5"/>
              </a:rPr>
              <a:t>/</a:t>
            </a:r>
            <a:r>
              <a:rPr lang="en-US" dirty="0" smtClean="0"/>
              <a:t> is an interface to Google Translate </a:t>
            </a:r>
            <a:r>
              <a:rPr lang="en-US" dirty="0">
                <a:hlinkClick r:id="rId6"/>
              </a:rPr>
              <a:t>https://translate.google.com</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21080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b="1" dirty="0">
                <a:solidFill>
                  <a:srgbClr val="FF0000"/>
                </a:solidFill>
              </a:rPr>
              <a:t>Application and Analytics: </a:t>
            </a:r>
            <a:endParaRPr lang="en-US" sz="2000" b="1" dirty="0" smtClean="0">
              <a:solidFill>
                <a:srgbClr val="FF0000"/>
              </a:solidFill>
            </a:endParaRPr>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253624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Mahout</a:t>
            </a:r>
            <a:endParaRPr lang="en-US" dirty="0"/>
          </a:p>
        </p:txBody>
      </p:sp>
      <p:sp>
        <p:nvSpPr>
          <p:cNvPr id="3" name="Content Placeholder 2"/>
          <p:cNvSpPr>
            <a:spLocks noGrp="1"/>
          </p:cNvSpPr>
          <p:nvPr>
            <p:ph idx="1"/>
          </p:nvPr>
        </p:nvSpPr>
        <p:spPr>
          <a:xfrm>
            <a:off x="66502" y="1305099"/>
            <a:ext cx="9144000" cy="5636029"/>
          </a:xfrm>
        </p:spPr>
        <p:txBody>
          <a:bodyPr>
            <a:noAutofit/>
          </a:bodyPr>
          <a:lstStyle/>
          <a:p>
            <a:r>
              <a:rPr lang="en-US" sz="1700" dirty="0">
                <a:hlinkClick r:id="rId2"/>
              </a:rPr>
              <a:t>https://mahout.apache.org</a:t>
            </a:r>
            <a:r>
              <a:rPr lang="en-US" sz="1700" dirty="0" smtClean="0">
                <a:hlinkClick r:id="rId2"/>
              </a:rPr>
              <a:t>/</a:t>
            </a:r>
            <a:endParaRPr lang="en-US" sz="1700" dirty="0" smtClean="0"/>
          </a:p>
          <a:p>
            <a:r>
              <a:rPr lang="en-US" sz="1700" dirty="0"/>
              <a:t>Apache Mahout provides scalable machine learning algorithms for three primary applications: classification, clustering and recommendation mining.  </a:t>
            </a:r>
            <a:endParaRPr lang="en-US" sz="1700" dirty="0" smtClean="0"/>
          </a:p>
          <a:p>
            <a:r>
              <a:rPr lang="en-US" sz="1700" dirty="0" smtClean="0"/>
              <a:t>In each </a:t>
            </a:r>
            <a:r>
              <a:rPr lang="en-US" sz="1700" dirty="0"/>
              <a:t>of these areas, </a:t>
            </a:r>
            <a:r>
              <a:rPr lang="en-US" sz="1700" dirty="0" smtClean="0"/>
              <a:t>multiple algorithms </a:t>
            </a:r>
            <a:r>
              <a:rPr lang="en-US" sz="1700" dirty="0"/>
              <a:t>are provided.  For example, within Classification, Mahout offers algorithms for Naïve Bayes, Hidden Markov Models, Logistic Regression and Random Forests.</a:t>
            </a:r>
          </a:p>
          <a:p>
            <a:r>
              <a:rPr lang="en-US" sz="1700" dirty="0"/>
              <a:t>Mahout is intended as a scalable, distributed solution, but also includes single node contributions.  While many of the Mahout algorithms originally utilized the Apache Hadoop platform, the community has announced that </a:t>
            </a:r>
            <a:r>
              <a:rPr lang="en-US" sz="1700" dirty="0" smtClean="0"/>
              <a:t>for performance purposes, all </a:t>
            </a:r>
            <a:r>
              <a:rPr lang="en-US" sz="1700" dirty="0"/>
              <a:t>future development will be done in a new Domain Specific Language for linear algebra designed to run in parallel on Apache Spark.</a:t>
            </a:r>
          </a:p>
          <a:p>
            <a:r>
              <a:rPr lang="en-US" sz="1700" dirty="0"/>
              <a:t>Mahout began as part of the Apache </a:t>
            </a:r>
            <a:r>
              <a:rPr lang="en-US" sz="1700" dirty="0" err="1"/>
              <a:t>Lucene</a:t>
            </a:r>
            <a:r>
              <a:rPr lang="en-US" sz="1700" dirty="0"/>
              <a:t> information retrieval project, and became an independent project in 2010.  The original goal of Mahout (not yet complete) was to implement the 10 algorithms included in the paper “Map-Reduce for Machine Learning on Multicore” </a:t>
            </a:r>
            <a:r>
              <a:rPr lang="en-US" sz="1700" dirty="0">
                <a:hlinkClick r:id="rId3"/>
              </a:rPr>
              <a:t>http://</a:t>
            </a:r>
            <a:r>
              <a:rPr lang="en-US" sz="1700" dirty="0" smtClean="0">
                <a:hlinkClick r:id="rId3"/>
              </a:rPr>
              <a:t>papers.nips.cc/paper/3150-map-reduce-for-machine-learning-on-multicore.pdf</a:t>
            </a:r>
            <a:r>
              <a:rPr lang="en-US" sz="1700" dirty="0" smtClean="0"/>
              <a:t> </a:t>
            </a:r>
          </a:p>
          <a:p>
            <a:pPr fontAlgn="base"/>
            <a:r>
              <a:rPr lang="en-US" sz="1700" b="1" dirty="0"/>
              <a:t>25 April 2014 - Goodbye </a:t>
            </a:r>
            <a:r>
              <a:rPr lang="en-US" sz="1700" b="1" dirty="0" err="1" smtClean="0"/>
              <a:t>MapReduce</a:t>
            </a:r>
            <a:r>
              <a:rPr lang="en-US" sz="1700" b="1" dirty="0" smtClean="0"/>
              <a:t>: </a:t>
            </a:r>
            <a:r>
              <a:rPr lang="en-US" sz="1700" dirty="0" smtClean="0"/>
              <a:t>The </a:t>
            </a:r>
            <a:r>
              <a:rPr lang="en-US" sz="1700" dirty="0"/>
              <a:t>Mahout community decided to move its codebase onto modern data processing systems that offer a richer programming model and more efficient execution than Hadoop </a:t>
            </a:r>
            <a:r>
              <a:rPr lang="en-US" sz="1700" dirty="0" err="1"/>
              <a:t>MapReduce</a:t>
            </a:r>
            <a:r>
              <a:rPr lang="en-US" sz="1700" dirty="0"/>
              <a:t>. </a:t>
            </a:r>
            <a:r>
              <a:rPr lang="en-US" sz="1700" b="1" dirty="0"/>
              <a:t>Mahout will therefore reject new </a:t>
            </a:r>
            <a:r>
              <a:rPr lang="en-US" sz="1700" b="1" dirty="0" err="1"/>
              <a:t>MapReduce</a:t>
            </a:r>
            <a:r>
              <a:rPr lang="en-US" sz="1700" b="1" dirty="0"/>
              <a:t> algorithm implementations from now on</a:t>
            </a:r>
            <a:r>
              <a:rPr lang="en-US" sz="1700" dirty="0"/>
              <a:t>. We will however keep our widely used </a:t>
            </a:r>
            <a:r>
              <a:rPr lang="en-US" sz="1700" dirty="0" err="1"/>
              <a:t>MapReduce</a:t>
            </a:r>
            <a:r>
              <a:rPr lang="en-US" sz="1700" dirty="0"/>
              <a:t> algorithms in the codebase and maintain </a:t>
            </a:r>
            <a:r>
              <a:rPr lang="en-US" sz="1700" dirty="0" smtClean="0"/>
              <a:t>them. We </a:t>
            </a:r>
            <a:r>
              <a:rPr lang="en-US" sz="1700" dirty="0"/>
              <a:t>are building our future implementations on top of </a:t>
            </a:r>
            <a:r>
              <a:rPr lang="en-US" sz="1700" dirty="0" smtClean="0"/>
              <a:t>an interface in</a:t>
            </a:r>
            <a:r>
              <a:rPr lang="en-US" sz="1700" dirty="0"/>
              <a:t> </a:t>
            </a:r>
            <a:r>
              <a:rPr lang="en-US" sz="1700" dirty="0" smtClean="0">
                <a:hlinkClick r:id="rId4"/>
              </a:rPr>
              <a:t>Apache </a:t>
            </a:r>
            <a:r>
              <a:rPr lang="en-US" sz="1700" dirty="0">
                <a:hlinkClick r:id="rId4"/>
              </a:rPr>
              <a:t>Spark</a:t>
            </a:r>
            <a:r>
              <a:rPr lang="en-US" sz="1700" dirty="0"/>
              <a:t>.</a:t>
            </a:r>
          </a:p>
          <a:p>
            <a:endParaRPr lang="en-US" sz="1700" dirty="0"/>
          </a:p>
        </p:txBody>
      </p:sp>
    </p:spTree>
    <p:extLst>
      <p:ext uri="{BB962C8B-B14F-4D97-AF65-F5344CB8AC3E}">
        <p14:creationId xmlns:p14="http://schemas.microsoft.com/office/powerpoint/2010/main" val="203660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Mlbase</a:t>
            </a:r>
            <a:r>
              <a:rPr lang="en-US" dirty="0" smtClean="0"/>
              <a:t>, </a:t>
            </a:r>
            <a:r>
              <a:rPr lang="en-US" dirty="0" err="1" smtClean="0"/>
              <a:t>MLlib</a:t>
            </a:r>
            <a:endParaRPr lang="en-US" dirty="0"/>
          </a:p>
        </p:txBody>
      </p:sp>
      <p:sp>
        <p:nvSpPr>
          <p:cNvPr id="3" name="Content Placeholder 2"/>
          <p:cNvSpPr>
            <a:spLocks noGrp="1"/>
          </p:cNvSpPr>
          <p:nvPr>
            <p:ph idx="1"/>
          </p:nvPr>
        </p:nvSpPr>
        <p:spPr>
          <a:xfrm>
            <a:off x="0" y="802179"/>
            <a:ext cx="9144000" cy="5473930"/>
          </a:xfrm>
        </p:spPr>
        <p:txBody>
          <a:bodyPr>
            <a:normAutofit lnSpcReduction="10000"/>
          </a:bodyPr>
          <a:lstStyle/>
          <a:p>
            <a:r>
              <a:rPr lang="en-US" sz="2400" dirty="0" smtClean="0"/>
              <a:t>These are Spark equivalents of Mahout and </a:t>
            </a:r>
            <a:r>
              <a:rPr lang="en-US" sz="2400" dirty="0" err="1" smtClean="0"/>
              <a:t>Mlbase</a:t>
            </a:r>
            <a:r>
              <a:rPr lang="en-US" sz="2400" dirty="0"/>
              <a:t> </a:t>
            </a:r>
            <a:r>
              <a:rPr lang="en-US" sz="2400" dirty="0">
                <a:hlinkClick r:id="rId2"/>
              </a:rPr>
              <a:t>http://www.mlbase.org</a:t>
            </a:r>
            <a:r>
              <a:rPr lang="en-US" sz="2400" dirty="0" smtClean="0">
                <a:hlinkClick r:id="rId2"/>
              </a:rPr>
              <a:t>/</a:t>
            </a:r>
            <a:r>
              <a:rPr lang="en-US" sz="2400" dirty="0" smtClean="0"/>
              <a:t> has:</a:t>
            </a:r>
          </a:p>
          <a:p>
            <a:pPr lvl="1"/>
            <a:r>
              <a:rPr lang="en-US" sz="2000" b="1" dirty="0" err="1"/>
              <a:t>MLlib</a:t>
            </a:r>
            <a:r>
              <a:rPr lang="en-US" sz="2000" b="1" dirty="0"/>
              <a:t>: </a:t>
            </a:r>
            <a:r>
              <a:rPr lang="en-US" sz="2000" dirty="0"/>
              <a:t>A distributed low-level ML library written against the Spark runtime that can be called from Scala and Java. The library includes common algorithms for classification, regression, clustering and collaborative filtering.</a:t>
            </a:r>
          </a:p>
          <a:p>
            <a:pPr lvl="1"/>
            <a:r>
              <a:rPr lang="en-US" sz="2000" b="1" dirty="0"/>
              <a:t>MLI: </a:t>
            </a:r>
            <a:r>
              <a:rPr lang="en-US" sz="2000" dirty="0"/>
              <a:t>An API / platform for feature extraction and algorithm development that introduces high-level ML programming abstractions.</a:t>
            </a:r>
          </a:p>
          <a:p>
            <a:pPr lvl="1"/>
            <a:r>
              <a:rPr lang="en-US" sz="2000" b="1" dirty="0"/>
              <a:t>ML Optimizer: </a:t>
            </a:r>
            <a:r>
              <a:rPr lang="en-US" sz="2000" dirty="0"/>
              <a:t>This layer aims to simplify ML problems for end users by automating the task of model selection</a:t>
            </a:r>
            <a:r>
              <a:rPr lang="en-US" sz="2000" dirty="0" smtClean="0"/>
              <a:t>.</a:t>
            </a:r>
          </a:p>
          <a:p>
            <a:r>
              <a:rPr lang="en-US" sz="2400" dirty="0">
                <a:hlinkClick r:id="rId3"/>
              </a:rPr>
              <a:t>http://stanford.edu/~</a:t>
            </a:r>
            <a:r>
              <a:rPr lang="en-US" sz="2400" dirty="0" smtClean="0">
                <a:hlinkClick r:id="rId3"/>
              </a:rPr>
              <a:t>rezab/sparkworkshop/slides/xiangrui.pdf</a:t>
            </a:r>
            <a:r>
              <a:rPr lang="en-US" sz="2400" dirty="0" smtClean="0"/>
              <a:t> describes </a:t>
            </a:r>
            <a:r>
              <a:rPr lang="en-US" sz="2400" dirty="0" err="1" smtClean="0"/>
              <a:t>MLlib</a:t>
            </a:r>
            <a:r>
              <a:rPr lang="en-US" sz="2400" dirty="0" smtClean="0"/>
              <a:t> contents</a:t>
            </a:r>
          </a:p>
          <a:p>
            <a:r>
              <a:rPr lang="en-US" sz="2400" dirty="0" err="1" smtClean="0"/>
              <a:t>MLlib</a:t>
            </a:r>
            <a:r>
              <a:rPr lang="en-US" sz="2400" dirty="0" smtClean="0"/>
              <a:t> </a:t>
            </a:r>
            <a:r>
              <a:rPr lang="en-US" sz="2400" dirty="0"/>
              <a:t>uses the linear algebra </a:t>
            </a:r>
            <a:r>
              <a:rPr lang="en-US" sz="2400" dirty="0" smtClean="0"/>
              <a:t/>
            </a:r>
            <a:br>
              <a:rPr lang="en-US" sz="2400" dirty="0" smtClean="0"/>
            </a:br>
            <a:r>
              <a:rPr lang="en-US" sz="2400" dirty="0" smtClean="0"/>
              <a:t>package </a:t>
            </a:r>
            <a:r>
              <a:rPr lang="en-US" sz="2400" dirty="0"/>
              <a:t>Breeze, </a:t>
            </a:r>
            <a:r>
              <a:rPr lang="en-US" sz="2400" dirty="0" smtClean="0"/>
              <a:t/>
            </a:r>
            <a:br>
              <a:rPr lang="en-US" sz="2400" dirty="0" smtClean="0"/>
            </a:br>
            <a:r>
              <a:rPr lang="en-US" sz="2400" dirty="0" smtClean="0"/>
              <a:t>which </a:t>
            </a:r>
            <a:r>
              <a:rPr lang="en-US" sz="2400" dirty="0"/>
              <a:t>depends on </a:t>
            </a:r>
            <a:r>
              <a:rPr lang="en-US" sz="2400" dirty="0" smtClean="0"/>
              <a:t/>
            </a:r>
            <a:br>
              <a:rPr lang="en-US" sz="2400" dirty="0" smtClean="0"/>
            </a:br>
            <a:r>
              <a:rPr lang="en-US" sz="2400" dirty="0" err="1" smtClean="0"/>
              <a:t>netlib</a:t>
            </a:r>
            <a:r>
              <a:rPr lang="en-US" sz="2400" dirty="0" smtClean="0"/>
              <a:t>-java</a:t>
            </a:r>
            <a:r>
              <a:rPr lang="en-US" sz="2400" dirty="0"/>
              <a:t>, and </a:t>
            </a:r>
            <a:r>
              <a:rPr lang="en-US" sz="2400" dirty="0" err="1"/>
              <a:t>jblas</a:t>
            </a:r>
            <a:r>
              <a:rPr lang="en-US" sz="2400" dirty="0"/>
              <a:t>. </a:t>
            </a:r>
          </a:p>
        </p:txBody>
      </p:sp>
      <p:pic>
        <p:nvPicPr>
          <p:cNvPr id="3074" name="Picture 2" descr="ml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221" y="4430684"/>
            <a:ext cx="4779779" cy="242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2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MLlib</a:t>
            </a:r>
            <a:r>
              <a:rPr lang="en-US" dirty="0" smtClean="0"/>
              <a:t> contents</a:t>
            </a:r>
            <a:endParaRPr lang="en-US" dirty="0"/>
          </a:p>
        </p:txBody>
      </p:sp>
      <p:sp>
        <p:nvSpPr>
          <p:cNvPr id="3" name="Content Placeholder 2"/>
          <p:cNvSpPr>
            <a:spLocks noGrp="1"/>
          </p:cNvSpPr>
          <p:nvPr>
            <p:ph idx="1"/>
          </p:nvPr>
        </p:nvSpPr>
        <p:spPr>
          <a:xfrm>
            <a:off x="0" y="939338"/>
            <a:ext cx="9144000" cy="5569527"/>
          </a:xfrm>
        </p:spPr>
        <p:txBody>
          <a:bodyPr>
            <a:normAutofit fontScale="55000" lnSpcReduction="20000"/>
          </a:bodyPr>
          <a:lstStyle/>
          <a:p>
            <a:r>
              <a:rPr lang="en-US" dirty="0"/>
              <a:t>Data types</a:t>
            </a:r>
          </a:p>
          <a:p>
            <a:r>
              <a:rPr lang="en-US" dirty="0"/>
              <a:t>Basic statistics</a:t>
            </a:r>
          </a:p>
          <a:p>
            <a:pPr lvl="1"/>
            <a:r>
              <a:rPr lang="en-US" dirty="0"/>
              <a:t>summary statistics</a:t>
            </a:r>
          </a:p>
          <a:p>
            <a:pPr lvl="1"/>
            <a:r>
              <a:rPr lang="en-US" dirty="0"/>
              <a:t>correlations</a:t>
            </a:r>
          </a:p>
          <a:p>
            <a:pPr lvl="1"/>
            <a:r>
              <a:rPr lang="en-US" dirty="0"/>
              <a:t>stratified sampling</a:t>
            </a:r>
          </a:p>
          <a:p>
            <a:pPr lvl="1"/>
            <a:r>
              <a:rPr lang="en-US" dirty="0"/>
              <a:t>hypothesis testing</a:t>
            </a:r>
          </a:p>
          <a:p>
            <a:pPr lvl="1"/>
            <a:r>
              <a:rPr lang="en-US" dirty="0"/>
              <a:t>random data generation</a:t>
            </a:r>
          </a:p>
          <a:p>
            <a:r>
              <a:rPr lang="en-US" dirty="0"/>
              <a:t>Classification and regression</a:t>
            </a:r>
          </a:p>
          <a:p>
            <a:r>
              <a:rPr lang="en-US" dirty="0"/>
              <a:t>linear models (SVMs, logistic regression, linear regression)</a:t>
            </a:r>
          </a:p>
          <a:p>
            <a:r>
              <a:rPr lang="en-US" dirty="0"/>
              <a:t>decision trees</a:t>
            </a:r>
          </a:p>
          <a:p>
            <a:r>
              <a:rPr lang="en-US" dirty="0"/>
              <a:t>naive Bayes</a:t>
            </a:r>
          </a:p>
          <a:p>
            <a:r>
              <a:rPr lang="en-US" dirty="0"/>
              <a:t>Collaborative filtering</a:t>
            </a:r>
          </a:p>
          <a:p>
            <a:pPr lvl="1"/>
            <a:r>
              <a:rPr lang="en-US" dirty="0"/>
              <a:t>alternating least squares (ALS)</a:t>
            </a:r>
          </a:p>
          <a:p>
            <a:r>
              <a:rPr lang="en-US" dirty="0"/>
              <a:t>Clustering</a:t>
            </a:r>
          </a:p>
          <a:p>
            <a:pPr lvl="1"/>
            <a:r>
              <a:rPr lang="en-US" dirty="0"/>
              <a:t>k-means</a:t>
            </a:r>
          </a:p>
          <a:p>
            <a:r>
              <a:rPr lang="en-US" dirty="0"/>
              <a:t>Dimensionality reduction</a:t>
            </a:r>
          </a:p>
          <a:p>
            <a:pPr lvl="1"/>
            <a:r>
              <a:rPr lang="en-US" dirty="0"/>
              <a:t>singular value decomposition (SVD)</a:t>
            </a:r>
          </a:p>
          <a:p>
            <a:pPr lvl="1"/>
            <a:r>
              <a:rPr lang="en-US" dirty="0"/>
              <a:t>principal component analysis (PCA)</a:t>
            </a:r>
          </a:p>
          <a:p>
            <a:r>
              <a:rPr lang="en-US" dirty="0"/>
              <a:t>Feature extraction and transformation</a:t>
            </a:r>
          </a:p>
          <a:p>
            <a:r>
              <a:rPr lang="en-US" dirty="0"/>
              <a:t>Optimization (developer)</a:t>
            </a:r>
          </a:p>
          <a:p>
            <a:pPr lvl="1"/>
            <a:r>
              <a:rPr lang="en-US" dirty="0"/>
              <a:t>stochastic gradient descent</a:t>
            </a:r>
          </a:p>
          <a:p>
            <a:pPr lvl="1"/>
            <a:r>
              <a:rPr lang="en-US" dirty="0"/>
              <a:t>limited-memory BFGS (L-BFGS)</a:t>
            </a:r>
          </a:p>
        </p:txBody>
      </p:sp>
    </p:spTree>
    <p:extLst>
      <p:ext uri="{BB962C8B-B14F-4D97-AF65-F5344CB8AC3E}">
        <p14:creationId xmlns:p14="http://schemas.microsoft.com/office/powerpoint/2010/main" val="359131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DataFu</a:t>
            </a:r>
            <a:r>
              <a:rPr lang="en-US" dirty="0" smtClean="0"/>
              <a:t> (LinkedIn)</a:t>
            </a:r>
            <a:endParaRPr lang="en-US" dirty="0"/>
          </a:p>
        </p:txBody>
      </p:sp>
      <p:sp>
        <p:nvSpPr>
          <p:cNvPr id="3" name="Content Placeholder 2"/>
          <p:cNvSpPr>
            <a:spLocks noGrp="1"/>
          </p:cNvSpPr>
          <p:nvPr>
            <p:ph idx="1"/>
          </p:nvPr>
        </p:nvSpPr>
        <p:spPr>
          <a:xfrm>
            <a:off x="0" y="1137083"/>
            <a:ext cx="9144000" cy="5720917"/>
          </a:xfrm>
        </p:spPr>
        <p:txBody>
          <a:bodyPr>
            <a:normAutofit fontScale="70000" lnSpcReduction="20000"/>
          </a:bodyPr>
          <a:lstStyle/>
          <a:p>
            <a:r>
              <a:rPr lang="en-US" dirty="0">
                <a:hlinkClick r:id="rId2"/>
              </a:rPr>
              <a:t>http://</a:t>
            </a:r>
            <a:r>
              <a:rPr lang="en-US" dirty="0" smtClean="0">
                <a:hlinkClick r:id="rId2"/>
              </a:rPr>
              <a:t>data.linkedin.com/opensource/datafu</a:t>
            </a:r>
            <a:r>
              <a:rPr lang="en-US" dirty="0" smtClean="0"/>
              <a:t/>
            </a:r>
            <a:br>
              <a:rPr lang="en-US" dirty="0" smtClean="0"/>
            </a:br>
            <a:r>
              <a:rPr lang="en-US" dirty="0" smtClean="0">
                <a:hlinkClick r:id="rId3"/>
              </a:rPr>
              <a:t>http</a:t>
            </a:r>
            <a:r>
              <a:rPr lang="en-US" dirty="0">
                <a:hlinkClick r:id="rId3"/>
              </a:rPr>
              <a:t>://datafu.incubator.apache.org</a:t>
            </a:r>
            <a:r>
              <a:rPr lang="en-US" dirty="0" smtClean="0">
                <a:hlinkClick r:id="rId3"/>
              </a:rPr>
              <a:t>/</a:t>
            </a:r>
            <a:r>
              <a:rPr lang="en-US" dirty="0" smtClean="0"/>
              <a:t> </a:t>
            </a:r>
          </a:p>
          <a:p>
            <a:r>
              <a:rPr lang="en-US" dirty="0"/>
              <a:t>Included in </a:t>
            </a:r>
            <a:r>
              <a:rPr lang="en-US" dirty="0" err="1"/>
              <a:t>Cloudera's</a:t>
            </a:r>
            <a:r>
              <a:rPr lang="en-US" dirty="0"/>
              <a:t> CDH and Apache </a:t>
            </a:r>
            <a:r>
              <a:rPr lang="en-US" dirty="0" err="1"/>
              <a:t>Bigtop</a:t>
            </a:r>
            <a:r>
              <a:rPr lang="en-US" dirty="0"/>
              <a:t>.</a:t>
            </a:r>
          </a:p>
          <a:p>
            <a:r>
              <a:rPr lang="en-US" b="1" dirty="0" smtClean="0"/>
              <a:t>Apache </a:t>
            </a:r>
            <a:r>
              <a:rPr lang="en-US" b="1" dirty="0" err="1"/>
              <a:t>DataFu</a:t>
            </a:r>
            <a:r>
              <a:rPr lang="en-US" b="1" dirty="0"/>
              <a:t> </a:t>
            </a:r>
            <a:r>
              <a:rPr lang="en-US" b="1" dirty="0" smtClean="0"/>
              <a:t>Pig </a:t>
            </a:r>
            <a:r>
              <a:rPr lang="en-US" dirty="0" smtClean="0"/>
              <a:t>is collection of User Defined Functions for Pig (Hadoop)</a:t>
            </a:r>
          </a:p>
          <a:p>
            <a:pPr lvl="1"/>
            <a:r>
              <a:rPr lang="en-US" dirty="0"/>
              <a:t>PageRank</a:t>
            </a:r>
          </a:p>
          <a:p>
            <a:pPr lvl="1"/>
            <a:r>
              <a:rPr lang="en-US" dirty="0"/>
              <a:t>Statistics (e.g. </a:t>
            </a:r>
            <a:r>
              <a:rPr lang="en-US" dirty="0" err="1"/>
              <a:t>quantiles</a:t>
            </a:r>
            <a:r>
              <a:rPr lang="en-US" dirty="0"/>
              <a:t>, median, variance, etc.)</a:t>
            </a:r>
          </a:p>
          <a:p>
            <a:pPr lvl="1"/>
            <a:r>
              <a:rPr lang="en-US" dirty="0"/>
              <a:t>Sampling (e.g. weighted, reservoir, etc.)</a:t>
            </a:r>
          </a:p>
          <a:p>
            <a:pPr lvl="1"/>
            <a:r>
              <a:rPr lang="en-US" dirty="0" err="1"/>
              <a:t>Sessionization</a:t>
            </a:r>
            <a:endParaRPr lang="en-US" dirty="0"/>
          </a:p>
          <a:p>
            <a:pPr lvl="1"/>
            <a:r>
              <a:rPr lang="en-US" dirty="0"/>
              <a:t>Convenience bag functions (e.g. enumerating items)</a:t>
            </a:r>
          </a:p>
          <a:p>
            <a:pPr lvl="1"/>
            <a:r>
              <a:rPr lang="en-US" dirty="0"/>
              <a:t>Convenience utility functions (e.g. assertions, easier writing of </a:t>
            </a:r>
            <a:r>
              <a:rPr lang="en-US" dirty="0" err="1"/>
              <a:t>EvalFuncs</a:t>
            </a:r>
            <a:r>
              <a:rPr lang="en-US" dirty="0"/>
              <a:t>)</a:t>
            </a:r>
          </a:p>
          <a:p>
            <a:pPr lvl="1"/>
            <a:r>
              <a:rPr lang="en-US" dirty="0"/>
              <a:t>Set operations (intersect, union)</a:t>
            </a:r>
          </a:p>
          <a:p>
            <a:r>
              <a:rPr lang="en-US" b="1" dirty="0" smtClean="0"/>
              <a:t>Apache </a:t>
            </a:r>
            <a:r>
              <a:rPr lang="en-US" b="1" dirty="0" err="1"/>
              <a:t>DataFu</a:t>
            </a:r>
            <a:r>
              <a:rPr lang="en-US" b="1" dirty="0"/>
              <a:t> Hourglass </a:t>
            </a:r>
            <a:r>
              <a:rPr lang="en-US" dirty="0"/>
              <a:t>is a library for incrementally processing data using Hadoop </a:t>
            </a:r>
            <a:r>
              <a:rPr lang="en-US" dirty="0" err="1"/>
              <a:t>MapReduce</a:t>
            </a:r>
            <a:r>
              <a:rPr lang="en-US" dirty="0"/>
              <a:t>. This library was inspired by the </a:t>
            </a:r>
            <a:r>
              <a:rPr lang="en-US" dirty="0" err="1"/>
              <a:t>prevelance</a:t>
            </a:r>
            <a:r>
              <a:rPr lang="en-US" dirty="0"/>
              <a:t> of sliding window computations over daily tracking data at LinkedIn. </a:t>
            </a:r>
            <a:endParaRPr lang="en-US" dirty="0" smtClean="0"/>
          </a:p>
          <a:p>
            <a:pPr lvl="1"/>
            <a:r>
              <a:rPr lang="en-US" dirty="0" smtClean="0"/>
              <a:t>Computations </a:t>
            </a:r>
            <a:r>
              <a:rPr lang="en-US" dirty="0"/>
              <a:t>such as these typically happen at regular intervals (e.g. daily, weekly), and therefore the sliding nature of the computations means that much of the work is unnecessarily repeated. </a:t>
            </a:r>
            <a:endParaRPr lang="en-US" dirty="0" smtClean="0"/>
          </a:p>
          <a:p>
            <a:pPr lvl="1"/>
            <a:r>
              <a:rPr lang="en-US" dirty="0" err="1" smtClean="0"/>
              <a:t>DataFu's</a:t>
            </a:r>
            <a:r>
              <a:rPr lang="en-US" dirty="0" smtClean="0"/>
              <a:t> </a:t>
            </a:r>
            <a:r>
              <a:rPr lang="en-US" dirty="0"/>
              <a:t>Hourglass was created to make these computations more efficient, yielding sometimes 50-95% reductions in computational resources</a:t>
            </a:r>
          </a:p>
        </p:txBody>
      </p:sp>
    </p:spTree>
    <p:extLst>
      <p:ext uri="{BB962C8B-B14F-4D97-AF65-F5344CB8AC3E}">
        <p14:creationId xmlns:p14="http://schemas.microsoft.com/office/powerpoint/2010/main" val="163461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mlpy</a:t>
            </a:r>
            <a:r>
              <a:rPr lang="en-US" dirty="0" smtClean="0"/>
              <a:t>, </a:t>
            </a:r>
            <a:r>
              <a:rPr lang="en-US" dirty="0" err="1"/>
              <a:t>scikit</a:t>
            </a:r>
            <a:r>
              <a:rPr lang="en-US" dirty="0"/>
              <a:t>-learn </a:t>
            </a:r>
            <a:r>
              <a:rPr lang="en-US" dirty="0" smtClean="0"/>
              <a:t>, </a:t>
            </a:r>
            <a:r>
              <a:rPr lang="en-US" dirty="0" err="1" smtClean="0"/>
              <a:t>CompLearn</a:t>
            </a:r>
            <a:endParaRPr lang="en-US" dirty="0"/>
          </a:p>
        </p:txBody>
      </p:sp>
      <p:sp>
        <p:nvSpPr>
          <p:cNvPr id="3" name="Content Placeholder 2"/>
          <p:cNvSpPr>
            <a:spLocks noGrp="1"/>
          </p:cNvSpPr>
          <p:nvPr>
            <p:ph idx="1"/>
          </p:nvPr>
        </p:nvSpPr>
        <p:spPr>
          <a:xfrm>
            <a:off x="0" y="885306"/>
            <a:ext cx="9144000" cy="4525963"/>
          </a:xfrm>
        </p:spPr>
        <p:txBody>
          <a:bodyPr>
            <a:normAutofit fontScale="92500" lnSpcReduction="20000"/>
          </a:bodyPr>
          <a:lstStyle/>
          <a:p>
            <a:r>
              <a:rPr lang="en-US" sz="2400" dirty="0" smtClean="0"/>
              <a:t>A sample of machine learning libraries outside R</a:t>
            </a:r>
          </a:p>
          <a:p>
            <a:r>
              <a:rPr lang="en-US" sz="2400" b="1" dirty="0" err="1" smtClean="0"/>
              <a:t>mlpy</a:t>
            </a:r>
            <a:r>
              <a:rPr lang="en-US" sz="2400" b="1" dirty="0" smtClean="0"/>
              <a:t> </a:t>
            </a:r>
            <a:r>
              <a:rPr lang="en-US" sz="2400" b="1" dirty="0"/>
              <a:t>- Machine Learning </a:t>
            </a:r>
            <a:r>
              <a:rPr lang="en-US" sz="2400" b="1" dirty="0" smtClean="0"/>
              <a:t>Python </a:t>
            </a:r>
            <a:r>
              <a:rPr lang="en-US" sz="2400" dirty="0" smtClean="0">
                <a:hlinkClick r:id="rId2"/>
              </a:rPr>
              <a:t>http</a:t>
            </a:r>
            <a:r>
              <a:rPr lang="en-US" sz="2400" dirty="0">
                <a:hlinkClick r:id="rId2"/>
              </a:rPr>
              <a:t>://mlpy.sourceforge.net</a:t>
            </a:r>
            <a:r>
              <a:rPr lang="en-US" sz="2400" dirty="0" smtClean="0">
                <a:hlinkClick r:id="rId2"/>
              </a:rPr>
              <a:t>/</a:t>
            </a:r>
            <a:r>
              <a:rPr lang="en-US" sz="2400" dirty="0"/>
              <a:t> Python module for Machine Learning built on top of </a:t>
            </a:r>
            <a:r>
              <a:rPr lang="en-US" sz="2400" dirty="0" err="1"/>
              <a:t>NumPy</a:t>
            </a:r>
            <a:r>
              <a:rPr lang="en-US" sz="2400" dirty="0"/>
              <a:t>/</a:t>
            </a:r>
            <a:r>
              <a:rPr lang="en-US" sz="2400" dirty="0" err="1"/>
              <a:t>SciPy</a:t>
            </a:r>
            <a:r>
              <a:rPr lang="en-US" sz="2400" dirty="0"/>
              <a:t> and the GNU Scientific Libraries</a:t>
            </a:r>
            <a:r>
              <a:rPr lang="en-US" sz="2400" dirty="0" smtClean="0"/>
              <a:t>. Supports Regression, Classification, Clustering, Dimension reduction and wavelet methods.</a:t>
            </a:r>
          </a:p>
          <a:p>
            <a:r>
              <a:rPr lang="en-US" sz="2400" b="1" dirty="0" err="1" smtClean="0"/>
              <a:t>scikit</a:t>
            </a:r>
            <a:r>
              <a:rPr lang="en-US" sz="2400" b="1" dirty="0"/>
              <a:t>-learn</a:t>
            </a:r>
            <a:r>
              <a:rPr lang="en-US" sz="2400" dirty="0"/>
              <a:t>  </a:t>
            </a:r>
            <a:r>
              <a:rPr lang="en-US" sz="2400" dirty="0">
                <a:hlinkClick r:id="rId3"/>
              </a:rPr>
              <a:t>http://</a:t>
            </a:r>
            <a:r>
              <a:rPr lang="en-US" sz="2400" dirty="0" smtClean="0">
                <a:hlinkClick r:id="rId3"/>
              </a:rPr>
              <a:t>en.wikipedia.org/wiki/Scikit-learn</a:t>
            </a:r>
            <a:r>
              <a:rPr lang="en-US" sz="2400" dirty="0" smtClean="0"/>
              <a:t> is </a:t>
            </a:r>
            <a:r>
              <a:rPr lang="en-US" sz="2400" dirty="0"/>
              <a:t>an open source machine learning library for the Python programming language</a:t>
            </a:r>
            <a:r>
              <a:rPr lang="en-US" sz="2400" dirty="0" smtClean="0"/>
              <a:t>. </a:t>
            </a:r>
            <a:r>
              <a:rPr lang="en-US" sz="2400" dirty="0"/>
              <a:t>It features various classification, regression and clustering algorithms including support vector machines, logistic regression, naive Bayes, random forests, gradient boosting, k-means and DBSCAN, and is designed to interoperate with the Python numerical and scientific libraries </a:t>
            </a:r>
            <a:r>
              <a:rPr lang="en-US" sz="2400" dirty="0" err="1"/>
              <a:t>NumPy</a:t>
            </a:r>
            <a:r>
              <a:rPr lang="en-US" sz="2400" dirty="0"/>
              <a:t> and </a:t>
            </a:r>
            <a:r>
              <a:rPr lang="en-US" sz="2400" dirty="0" err="1"/>
              <a:t>SciPy</a:t>
            </a:r>
            <a:r>
              <a:rPr lang="en-US" sz="2400" dirty="0" smtClean="0"/>
              <a:t>.</a:t>
            </a:r>
          </a:p>
          <a:p>
            <a:r>
              <a:rPr lang="en-US" sz="2400" dirty="0" err="1" smtClean="0"/>
              <a:t>PyBrain</a:t>
            </a:r>
            <a:r>
              <a:rPr lang="en-US" sz="2400" dirty="0" smtClean="0"/>
              <a:t> BSD license </a:t>
            </a:r>
            <a:r>
              <a:rPr lang="en-US" sz="2400" dirty="0" smtClean="0">
                <a:hlinkClick r:id="rId4"/>
              </a:rPr>
              <a:t>http</a:t>
            </a:r>
            <a:r>
              <a:rPr lang="en-US" sz="2400" dirty="0">
                <a:hlinkClick r:id="rId4"/>
              </a:rPr>
              <a:t>://pybrain.org</a:t>
            </a:r>
            <a:r>
              <a:rPr lang="en-US" sz="2400" dirty="0" smtClean="0">
                <a:hlinkClick r:id="rId4"/>
              </a:rPr>
              <a:t>/</a:t>
            </a:r>
            <a:r>
              <a:rPr lang="en-US" sz="2400" dirty="0" smtClean="0"/>
              <a:t> focusses on learning</a:t>
            </a:r>
          </a:p>
          <a:p>
            <a:r>
              <a:rPr lang="en-US" sz="2400" b="1" dirty="0" err="1"/>
              <a:t>CompLearn</a:t>
            </a:r>
            <a:r>
              <a:rPr lang="en-US" sz="2400" dirty="0"/>
              <a:t> http://www.complearn.org</a:t>
            </a:r>
            <a:r>
              <a:rPr lang="en-US" sz="2400" dirty="0" smtClean="0"/>
              <a:t>/   is </a:t>
            </a:r>
            <a:r>
              <a:rPr lang="en-US" sz="2400" dirty="0"/>
              <a:t>a suite of simple-to-use utilities that you can use to apply compression techniques to the process of discovering and learning patterns.</a:t>
            </a:r>
          </a:p>
          <a:p>
            <a:endParaRPr lang="en-US" sz="2400" dirty="0"/>
          </a:p>
        </p:txBody>
      </p:sp>
      <p:pic>
        <p:nvPicPr>
          <p:cNvPr id="4098" name="Picture 2" descr="Scikit-learn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074" y="5734425"/>
            <a:ext cx="15240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lp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5597641"/>
            <a:ext cx="12192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omplearn.org/images/logolef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5517" y="5664315"/>
            <a:ext cx="2257425" cy="571501"/>
          </a:xfrm>
          <a:prstGeom prst="rect">
            <a:avLst/>
          </a:prstGeom>
          <a:solidFill>
            <a:schemeClr val="tx2">
              <a:lumMod val="75000"/>
            </a:schemeClr>
          </a:solidFill>
        </p:spPr>
      </p:pic>
    </p:spTree>
    <p:extLst>
      <p:ext uri="{BB962C8B-B14F-4D97-AF65-F5344CB8AC3E}">
        <p14:creationId xmlns:p14="http://schemas.microsoft.com/office/powerpoint/2010/main" val="212367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Caffe</a:t>
            </a:r>
            <a:endParaRPr lang="en-US" dirty="0"/>
          </a:p>
        </p:txBody>
      </p:sp>
      <p:sp>
        <p:nvSpPr>
          <p:cNvPr id="3" name="Content Placeholder 2"/>
          <p:cNvSpPr>
            <a:spLocks noGrp="1"/>
          </p:cNvSpPr>
          <p:nvPr>
            <p:ph idx="1"/>
          </p:nvPr>
        </p:nvSpPr>
        <p:spPr>
          <a:xfrm>
            <a:off x="0" y="843742"/>
            <a:ext cx="9144000" cy="5498869"/>
          </a:xfrm>
        </p:spPr>
        <p:txBody>
          <a:bodyPr>
            <a:normAutofit fontScale="92500" lnSpcReduction="10000"/>
          </a:bodyPr>
          <a:lstStyle/>
          <a:p>
            <a:r>
              <a:rPr lang="en-US" sz="2400" dirty="0" err="1" smtClean="0"/>
              <a:t>Caffe</a:t>
            </a:r>
            <a:r>
              <a:rPr lang="en-US" sz="2400" dirty="0" smtClean="0"/>
              <a:t> BSD-2 license  </a:t>
            </a:r>
            <a:r>
              <a:rPr lang="en-US" sz="2400" dirty="0" smtClean="0">
                <a:hlinkClick r:id="rId2"/>
              </a:rPr>
              <a:t>http</a:t>
            </a:r>
            <a:r>
              <a:rPr lang="en-US" sz="2400" dirty="0">
                <a:hlinkClick r:id="rId2"/>
              </a:rPr>
              <a:t>://caffe.berkeleyvision.org</a:t>
            </a:r>
            <a:r>
              <a:rPr lang="en-US" sz="2400" dirty="0" smtClean="0">
                <a:hlinkClick r:id="rId2"/>
              </a:rPr>
              <a:t>/</a:t>
            </a:r>
            <a:r>
              <a:rPr lang="en-US" sz="2400" dirty="0"/>
              <a:t> </a:t>
            </a:r>
            <a:r>
              <a:rPr lang="en-US" sz="2400" dirty="0" smtClean="0"/>
              <a:t>is </a:t>
            </a:r>
            <a:r>
              <a:rPr lang="en-US" sz="2400" dirty="0"/>
              <a:t>a deep learning framework developed with cleanliness, readability, and speed in mind. </a:t>
            </a:r>
            <a:endParaRPr lang="en-US" sz="2400" dirty="0" smtClean="0"/>
          </a:p>
          <a:p>
            <a:r>
              <a:rPr lang="en-US" sz="2400" dirty="0" smtClean="0"/>
              <a:t>It </a:t>
            </a:r>
            <a:r>
              <a:rPr lang="en-US" sz="2400" dirty="0"/>
              <a:t>was created by </a:t>
            </a:r>
            <a:r>
              <a:rPr lang="en-US" sz="2400" dirty="0" err="1"/>
              <a:t>Yangqing</a:t>
            </a:r>
            <a:r>
              <a:rPr lang="en-US" sz="2400" dirty="0"/>
              <a:t> </a:t>
            </a:r>
            <a:r>
              <a:rPr lang="en-US" sz="2400" dirty="0" err="1"/>
              <a:t>Jia</a:t>
            </a:r>
            <a:r>
              <a:rPr lang="en-US" sz="2400" dirty="0"/>
              <a:t> during his PhD at UC Berkeley, and is in active development by the Berkeley Vision and Learning Center (BVLC) and by community contributors. Clean architecture enables rapid deployment. Networks are specified in simple </a:t>
            </a:r>
            <a:r>
              <a:rPr lang="en-US" sz="2400" dirty="0" err="1"/>
              <a:t>config</a:t>
            </a:r>
            <a:r>
              <a:rPr lang="en-US" sz="2400" dirty="0"/>
              <a:t> files, with no hard-coded parameters in the code. Switching between CPU and GPU is as simple as setting a flag – so models can be trained on a GPU machine, and then used on commodity clusters</a:t>
            </a:r>
            <a:r>
              <a:rPr lang="en-US" sz="2400" dirty="0" smtClean="0"/>
              <a:t>.</a:t>
            </a:r>
            <a:endParaRPr lang="en-US" sz="2400" dirty="0"/>
          </a:p>
          <a:p>
            <a:r>
              <a:rPr lang="en-US" sz="2400" dirty="0"/>
              <a:t>Readable &amp; modifiable implementation fosters active development. In </a:t>
            </a:r>
            <a:r>
              <a:rPr lang="en-US" sz="2400" dirty="0" err="1"/>
              <a:t>Caffe’s</a:t>
            </a:r>
            <a:r>
              <a:rPr lang="en-US" sz="2400" dirty="0"/>
              <a:t> first six months, it has been forked by over 300 developers on </a:t>
            </a:r>
            <a:r>
              <a:rPr lang="en-US" sz="2400" dirty="0" err="1"/>
              <a:t>Github</a:t>
            </a:r>
            <a:r>
              <a:rPr lang="en-US" sz="2400" dirty="0"/>
              <a:t>, and many have pushed significant changes</a:t>
            </a:r>
            <a:r>
              <a:rPr lang="en-US" sz="2400" dirty="0" smtClean="0"/>
              <a:t>.</a:t>
            </a:r>
            <a:endParaRPr lang="en-US" sz="2400" dirty="0"/>
          </a:p>
          <a:p>
            <a:r>
              <a:rPr lang="en-US" sz="2400" dirty="0"/>
              <a:t>Speed makes </a:t>
            </a:r>
            <a:r>
              <a:rPr lang="en-US" sz="2400" dirty="0" err="1"/>
              <a:t>Caffe</a:t>
            </a:r>
            <a:r>
              <a:rPr lang="en-US" sz="2400" dirty="0"/>
              <a:t> perfect for industry use. </a:t>
            </a:r>
            <a:r>
              <a:rPr lang="en-US" sz="2400" dirty="0" err="1"/>
              <a:t>Caffe</a:t>
            </a:r>
            <a:r>
              <a:rPr lang="en-US" sz="2400" dirty="0"/>
              <a:t> can process over 40M images per day with a single NVIDIA K40 or Titan </a:t>
            </a:r>
            <a:r>
              <a:rPr lang="en-US" sz="2400" dirty="0" smtClean="0"/>
              <a:t>GPU. </a:t>
            </a:r>
            <a:r>
              <a:rPr lang="en-US" sz="2400" dirty="0"/>
              <a:t>That’s 5 </a:t>
            </a:r>
            <a:r>
              <a:rPr lang="en-US" sz="2400" dirty="0" err="1"/>
              <a:t>ms</a:t>
            </a:r>
            <a:r>
              <a:rPr lang="en-US" sz="2400" dirty="0"/>
              <a:t>/image in training, and 2 </a:t>
            </a:r>
            <a:r>
              <a:rPr lang="en-US" sz="2400" dirty="0" err="1"/>
              <a:t>ms</a:t>
            </a:r>
            <a:r>
              <a:rPr lang="en-US" sz="2400" dirty="0"/>
              <a:t>/image in test. We believe that </a:t>
            </a:r>
            <a:r>
              <a:rPr lang="en-US" sz="2400" dirty="0" err="1"/>
              <a:t>Caffe</a:t>
            </a:r>
            <a:r>
              <a:rPr lang="en-US" sz="2400" dirty="0"/>
              <a:t> is the fastest CNN </a:t>
            </a:r>
            <a:r>
              <a:rPr lang="en-US" sz="2400" dirty="0" smtClean="0"/>
              <a:t>(convolutional neural net) implementation </a:t>
            </a:r>
            <a:r>
              <a:rPr lang="en-US" sz="2400" dirty="0"/>
              <a:t>available</a:t>
            </a:r>
            <a:r>
              <a:rPr lang="en-US" sz="2400" dirty="0" smtClean="0"/>
              <a:t>.</a:t>
            </a:r>
          </a:p>
          <a:p>
            <a:r>
              <a:rPr lang="en-US" sz="2400" dirty="0">
                <a:hlinkClick r:id="rId3"/>
              </a:rPr>
              <a:t>http://</a:t>
            </a:r>
            <a:r>
              <a:rPr lang="en-US" sz="2400" dirty="0" smtClean="0">
                <a:hlinkClick r:id="rId3"/>
              </a:rPr>
              <a:t>ucb-icsi-vision-group.github.io/caffe-paper/caffe.pdf</a:t>
            </a:r>
            <a:r>
              <a:rPr lang="en-US" sz="2400" dirty="0" smtClean="0"/>
              <a:t> </a:t>
            </a:r>
            <a:endParaRPr lang="en-US" sz="2400" dirty="0"/>
          </a:p>
        </p:txBody>
      </p:sp>
    </p:spTree>
    <p:extLst>
      <p:ext uri="{BB962C8B-B14F-4D97-AF65-F5344CB8AC3E}">
        <p14:creationId xmlns:p14="http://schemas.microsoft.com/office/powerpoint/2010/main" val="150815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endParaRPr lang="en-US" dirty="0"/>
          </a:p>
        </p:txBody>
      </p:sp>
      <p:sp>
        <p:nvSpPr>
          <p:cNvPr id="3" name="Content Placeholder 2"/>
          <p:cNvSpPr>
            <a:spLocks noGrp="1"/>
          </p:cNvSpPr>
          <p:nvPr>
            <p:ph idx="1"/>
          </p:nvPr>
        </p:nvSpPr>
        <p:spPr>
          <a:xfrm>
            <a:off x="0" y="1267691"/>
            <a:ext cx="9144000" cy="5590309"/>
          </a:xfrm>
        </p:spPr>
        <p:txBody>
          <a:bodyPr>
            <a:normAutofit fontScale="85000" lnSpcReduction="20000"/>
          </a:bodyPr>
          <a:lstStyle/>
          <a:p>
            <a:r>
              <a:rPr lang="en-US" sz="2400" dirty="0" smtClean="0"/>
              <a:t>R is GPL Open Source </a:t>
            </a:r>
            <a:r>
              <a:rPr lang="en-US" sz="2400" dirty="0" smtClean="0">
                <a:hlinkClick r:id="rId2"/>
              </a:rPr>
              <a:t>http</a:t>
            </a:r>
            <a:r>
              <a:rPr lang="en-US" sz="2400" dirty="0">
                <a:hlinkClick r:id="rId2"/>
              </a:rPr>
              <a:t>://en.wikipedia.org/wiki/R_(programming_language</a:t>
            </a:r>
            <a:r>
              <a:rPr lang="en-US" sz="2400" dirty="0" smtClean="0">
                <a:hlinkClick r:id="rId2"/>
              </a:rPr>
              <a:t>)</a:t>
            </a:r>
            <a:r>
              <a:rPr lang="en-US" sz="2400" dirty="0" smtClean="0"/>
              <a:t> and many books and online resources and is widely used by statistics community</a:t>
            </a:r>
          </a:p>
          <a:p>
            <a:r>
              <a:rPr lang="en-US" sz="2400" dirty="0"/>
              <a:t>R provides a wide variety of statistical and graphical techniques, including linear and nonlinear modeling, classical statistical tests, time-series analysis, classification, clustering, and others. R is easily extensible through functions and extensions, and the R community is noted for its active contributions in terms of packages. </a:t>
            </a:r>
            <a:endParaRPr lang="en-US" sz="2400" dirty="0" smtClean="0"/>
          </a:p>
          <a:p>
            <a:r>
              <a:rPr lang="en-US" sz="2400" dirty="0" smtClean="0"/>
              <a:t>There </a:t>
            </a:r>
            <a:r>
              <a:rPr lang="en-US" sz="2400" dirty="0"/>
              <a:t>are some important differences, but much code written for S runs unaltered. Many of R's standard functions are written in R itself, which makes it easy for users to follow the algorithmic choices made. </a:t>
            </a:r>
            <a:endParaRPr lang="en-US" sz="2400" dirty="0" smtClean="0"/>
          </a:p>
          <a:p>
            <a:r>
              <a:rPr lang="en-US" sz="2400" dirty="0" smtClean="0"/>
              <a:t>For </a:t>
            </a:r>
            <a:r>
              <a:rPr lang="en-US" sz="2400" dirty="0"/>
              <a:t>computationally intensive tasks, C, C++, and Fortran code can be linked and called at run time. Advanced users can write C, C</a:t>
            </a:r>
            <a:r>
              <a:rPr lang="en-US" sz="2400" dirty="0" smtClean="0"/>
              <a:t>++, Java, .NET or </a:t>
            </a:r>
            <a:r>
              <a:rPr lang="en-US" sz="2400" dirty="0"/>
              <a:t>Python code to manipulate R objects directly</a:t>
            </a:r>
            <a:r>
              <a:rPr lang="en-US" sz="2400" dirty="0" smtClean="0"/>
              <a:t>.</a:t>
            </a:r>
          </a:p>
          <a:p>
            <a:pPr lvl="1"/>
            <a:r>
              <a:rPr lang="en-US" sz="2000" dirty="0" smtClean="0"/>
              <a:t>R is typically not best high performance implementation of an algorithm</a:t>
            </a:r>
            <a:endParaRPr lang="en-US" sz="2000" dirty="0"/>
          </a:p>
          <a:p>
            <a:r>
              <a:rPr lang="en-US" sz="2400" dirty="0"/>
              <a:t>R is highly extensible through the use of user-submitted packages for specific functions or specific areas of study. Due to its S heritage, R has stronger object-oriented programming facilities than most statistical computing languages. Extending R is also eased by its lexical scoping rules</a:t>
            </a:r>
            <a:r>
              <a:rPr lang="en-US" sz="2400" dirty="0" smtClean="0"/>
              <a:t>.</a:t>
            </a:r>
            <a:endParaRPr lang="en-US" sz="2400" dirty="0"/>
          </a:p>
          <a:p>
            <a:r>
              <a:rPr lang="en-US" sz="2400" dirty="0"/>
              <a:t>Another strength of R is static graphics, which can produce publication-quality graphs, including mathematical symbols. Dynamic and interactive graphics are available through additional package</a:t>
            </a:r>
          </a:p>
        </p:txBody>
      </p:sp>
      <p:pic>
        <p:nvPicPr>
          <p:cNvPr id="2050" name="Picture 2" descr="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6"/>
            <a:ext cx="1664913" cy="126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58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VI: Level 16 &amp;quot;&quot;/&gt;&lt;property id=&quot;20307&quot; value=&quot;522&quot;/&gt;&lt;/object&gt;&lt;object type=&quot;3&quot; unique_id=&quot;340935&quot;&gt;&lt;property id=&quot;20148&quot; value=&quot;5&quot;/&gt;&lt;property id=&quot;20300&quot; value=&quot;Slide 3 - &amp;quot;Apache Mahout&amp;quot;&quot;/&gt;&lt;property id=&quot;20307&quot; value=&quot;679&quot;/&gt;&lt;/object&gt;&lt;object type=&quot;3&quot; unique_id=&quot;346686&quot;&gt;&lt;property id=&quot;20148&quot; value=&quot;5&quot;/&gt;&lt;property id=&quot;20300&quot; value=&quot;Slide 2 - &amp;quot;HPC-ABDS Layers&amp;quot;&quot;/&gt;&lt;property id=&quot;20307&quot; value=&quot;699&quot;/&gt;&lt;/object&gt;&lt;object type=&quot;3&quot; unique_id=&quot;359485&quot;&gt;&lt;property id=&quot;20148&quot; value=&quot;5&quot;/&gt;&lt;property id=&quot;20300&quot; value=&quot;Slide 15 - &amp;quot;Azure Machine Learning  Google Prediction API and Translation API&amp;quot;&quot;/&gt;&lt;property id=&quot;20307&quot; value=&quot;717&quot;/&gt;&lt;/object&gt;&lt;object type=&quot;3&quot; unique_id=&quot;379516&quot;&gt;&lt;property id=&quot;20148&quot; value=&quot;5&quot;/&gt;&lt;property id=&quot;20300&quot; value=&quot;Slide 4 - &amp;quot;Mlbase, MLlib&amp;quot;&quot;/&gt;&lt;property id=&quot;20307&quot; value=&quot;757&quot;/&gt;&lt;/object&gt;&lt;object type=&quot;3&quot; unique_id=&quot;379517&quot;&gt;&lt;property id=&quot;20148&quot; value=&quot;5&quot;/&gt;&lt;property id=&quot;20300&quot; value=&quot;Slide 7 - &amp;quot;mlpy, scikit-learn , CompLearn&amp;quot;&quot;/&gt;&lt;property id=&quot;20307&quot; value=&quot;758&quot;/&gt;&lt;/object&gt;&lt;object type=&quot;3&quot; unique_id=&quot;379518&quot;&gt;&lt;property id=&quot;20148&quot; value=&quot;5&quot;/&gt;&lt;property id=&quot;20300&quot; value=&quot;Slide 10 - &amp;quot;Bioconductor&amp;quot;&quot;/&gt;&lt;property id=&quot;20307&quot; value=&quot;759&quot;/&gt;&lt;/object&gt;&lt;object type=&quot;3&quot; unique_id=&quot;379519&quot;&gt;&lt;property id=&quot;20148&quot; value=&quot;5&quot;/&gt;&lt;property id=&quot;20300&quot; value=&quot;Slide 11 - &amp;quot;ImageJ&amp;quot;&quot;/&gt;&lt;property id=&quot;20307&quot; value=&quot;760&quot;/&gt;&lt;/object&gt;&lt;object type=&quot;3&quot; unique_id=&quot;379520&quot;&gt;&lt;property id=&quot;20148&quot; value=&quot;5&quot;/&gt;&lt;property id=&quot;20300&quot; value=&quot;Slide 13 - &amp;quot;Scalapack&amp;quot;&quot;/&gt;&lt;property id=&quot;20307&quot; value=&quot;761&quot;/&gt;&lt;/object&gt;&lt;object type=&quot;3&quot; unique_id=&quot;383926&quot;&gt;&lt;property id=&quot;20148&quot; value=&quot;5&quot;/&gt;&lt;property id=&quot;20300&quot; value=&quot;Slide 5 - &amp;quot;MLlib contents&amp;quot;&quot;/&gt;&lt;property id=&quot;20307&quot; value=&quot;764&quot;/&gt;&lt;/object&gt;&lt;object type=&quot;3&quot; unique_id=&quot;383927&quot;&gt;&lt;property id=&quot;20148&quot; value=&quot;5&quot;/&gt;&lt;property id=&quot;20300&quot; value=&quot;Slide 8 - &amp;quot;Caffe&amp;quot;&quot;/&gt;&lt;property id=&quot;20307&quot; value=&quot;762&quot;/&gt;&lt;/object&gt;&lt;object type=&quot;3&quot; unique_id=&quot;383928&quot;&gt;&lt;property id=&quot;20148&quot; value=&quot;5&quot;/&gt;&lt;property id=&quot;20300&quot; value=&quot;Slide 9 - &amp;quot;R&amp;quot;&quot;/&gt;&lt;property id=&quot;20307&quot; value=&quot;763&quot;/&gt;&lt;/object&gt;&lt;object type=&quot;3&quot; unique_id=&quot;383999&quot;&gt;&lt;property id=&quot;20148&quot; value=&quot;5&quot;/&gt;&lt;property id=&quot;20300&quot; value=&quot;Slide 12 - &amp;quot;ImageJ Results&amp;quot;&quot;/&gt;&lt;property id=&quot;20307&quot; value=&quot;765&quot;/&gt;&lt;/object&gt;&lt;object type=&quot;3&quot; unique_id=&quot;384000&quot;&gt;&lt;property id=&quot;20148&quot; value=&quot;5&quot;/&gt;&lt;property id=&quot;20300&quot; value=&quot;Slide 14 - &amp;quot;PETSc&amp;quot;&quot;/&gt;&lt;property id=&quot;20307&quot; value=&quot;766&quot;/&gt;&lt;/object&gt;&lt;object type=&quot;3&quot; unique_id=&quot;389437&quot;&gt;&lt;property id=&quot;20148&quot; value=&quot;5&quot;/&gt;&lt;property id=&quot;20300&quot; value=&quot;Slide 6 - &amp;quot;Apache DataFu (LinkedIn)&amp;quot;&quot;/&gt;&lt;property id=&quot;20307&quot; value=&quot;767&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33820</TotalTime>
  <Words>1306</Words>
  <Application>Microsoft Office PowerPoint</Application>
  <PresentationFormat>On-screen Show (4:3)</PresentationFormat>
  <Paragraphs>139</Paragraphs>
  <Slides>15</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15</vt:i4>
      </vt:variant>
    </vt:vector>
  </HeadingPairs>
  <TitlesOfParts>
    <vt:vector size="29"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XVI: Level 16 </vt:lpstr>
      <vt:lpstr>HPC-ABDS Layers</vt:lpstr>
      <vt:lpstr>Apache Mahout</vt:lpstr>
      <vt:lpstr>Mlbase, MLlib</vt:lpstr>
      <vt:lpstr>MLlib contents</vt:lpstr>
      <vt:lpstr>Apache DataFu (LinkedIn)</vt:lpstr>
      <vt:lpstr>mlpy, scikit-learn , CompLearn</vt:lpstr>
      <vt:lpstr>Caffe</vt:lpstr>
      <vt:lpstr>R</vt:lpstr>
      <vt:lpstr>Bioconductor</vt:lpstr>
      <vt:lpstr>ImageJ</vt:lpstr>
      <vt:lpstr>ImageJ Results</vt:lpstr>
      <vt:lpstr>Scalapack</vt:lpstr>
      <vt:lpstr>PETSc</vt:lpstr>
      <vt:lpstr>Azure Machine Learning  Google Prediction API and Translation API</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674</cp:revision>
  <dcterms:created xsi:type="dcterms:W3CDTF">2014-02-25T01:32:12Z</dcterms:created>
  <dcterms:modified xsi:type="dcterms:W3CDTF">2014-10-05T15:17:57Z</dcterms:modified>
</cp:coreProperties>
</file>