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3" r:id="rId2"/>
    <p:sldMasterId id="2147483681" r:id="rId3"/>
    <p:sldMasterId id="2147483689" r:id="rId4"/>
    <p:sldMasterId id="2147483697" r:id="rId5"/>
    <p:sldMasterId id="2147483705" r:id="rId6"/>
    <p:sldMasterId id="2147483713" r:id="rId7"/>
    <p:sldMasterId id="2147483735" r:id="rId8"/>
  </p:sldMasterIdLst>
  <p:notesMasterIdLst>
    <p:notesMasterId r:id="rId33"/>
  </p:notesMasterIdLst>
  <p:sldIdLst>
    <p:sldId id="522" r:id="rId9"/>
    <p:sldId id="700" r:id="rId10"/>
    <p:sldId id="677" r:id="rId11"/>
    <p:sldId id="749" r:id="rId12"/>
    <p:sldId id="756" r:id="rId13"/>
    <p:sldId id="678" r:id="rId14"/>
    <p:sldId id="750" r:id="rId15"/>
    <p:sldId id="751" r:id="rId16"/>
    <p:sldId id="753" r:id="rId17"/>
    <p:sldId id="773" r:id="rId18"/>
    <p:sldId id="772" r:id="rId19"/>
    <p:sldId id="754" r:id="rId20"/>
    <p:sldId id="755" r:id="rId21"/>
    <p:sldId id="777" r:id="rId22"/>
    <p:sldId id="774" r:id="rId23"/>
    <p:sldId id="775" r:id="rId24"/>
    <p:sldId id="778" r:id="rId25"/>
    <p:sldId id="743" r:id="rId26"/>
    <p:sldId id="742" r:id="rId27"/>
    <p:sldId id="745" r:id="rId28"/>
    <p:sldId id="712" r:id="rId29"/>
    <p:sldId id="737" r:id="rId30"/>
    <p:sldId id="739" r:id="rId31"/>
    <p:sldId id="752" r:id="rId32"/>
  </p:sldIdLst>
  <p:sldSz cx="9144000" cy="6858000" type="screen4x3"/>
  <p:notesSz cx="6858000" cy="9144000"/>
  <p:custDataLst>
    <p:tags r:id="rId3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pun Kamburugamuv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96" autoAdjust="0"/>
    <p:restoredTop sz="96086" autoAdjust="0"/>
  </p:normalViewPr>
  <p:slideViewPr>
    <p:cSldViewPr snapToGrid="0" snapToObjects="1">
      <p:cViewPr varScale="1">
        <p:scale>
          <a:sx n="115" d="100"/>
          <a:sy n="115" d="100"/>
        </p:scale>
        <p:origin x="468" y="11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70"/>
    </p:cViewPr>
  </p:sorterViewPr>
  <p:notesViewPr>
    <p:cSldViewPr snapToGrid="0" snapToObjects="1">
      <p:cViewPr varScale="1">
        <p:scale>
          <a:sx n="101" d="100"/>
          <a:sy n="101" d="100"/>
        </p:scale>
        <p:origin x="-35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tags" Target="tags/tag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AC38FE-F884-4E17-A83D-543C466F79A5}" type="datetimeFigureOut">
              <a:rPr lang="en-US" smtClean="0"/>
              <a:t>10/4/2014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C080E-B00D-4181-91FC-08D9D4473EED}" type="slidenum">
              <a:rPr lang="en-US" smtClean="0"/>
              <a:t>‹#›</a:t>
            </a:fld>
            <a:endParaRPr lang="en-US"/>
          </a:p>
        </p:txBody>
      </p:sp>
    </p:spTree>
    <p:extLst>
      <p:ext uri="{BB962C8B-B14F-4D97-AF65-F5344CB8AC3E}">
        <p14:creationId xmlns:p14="http://schemas.microsoft.com/office/powerpoint/2010/main" val="1398348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136295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17</a:t>
            </a:fld>
            <a:endParaRPr lang="en-US"/>
          </a:p>
        </p:txBody>
      </p:sp>
    </p:spTree>
    <p:extLst>
      <p:ext uri="{BB962C8B-B14F-4D97-AF65-F5344CB8AC3E}">
        <p14:creationId xmlns:p14="http://schemas.microsoft.com/office/powerpoint/2010/main" val="4251921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1354368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79260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376151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4755311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28382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806593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16520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0737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70813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72909278"/>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53147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1143000"/>
          </a:xfrm>
        </p:spPr>
        <p:txBody>
          <a:bodyPr>
            <a:normAutofit/>
          </a:bodyPr>
          <a:lstStyle>
            <a:lvl1pPr>
              <a:defRPr sz="4000" b="1"/>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24620931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5654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609090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426443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13779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84852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542874683"/>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177786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00211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638324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64193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08E24-CD6D-F245-BA50-44436EA38975}" type="datetimeFigureOut">
              <a:rPr lang="en-US" smtClean="0"/>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9938977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968872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47613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92628117"/>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7261420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81206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7464459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7498087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23361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39507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90735270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408E24-CD6D-F245-BA50-44436EA38975}" type="datetimeFigureOut">
              <a:rPr lang="en-US" smtClean="0"/>
              <a:t>10/4/2014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90786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616981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89636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110069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2089076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8836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57634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31687101"/>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292671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09049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343087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408E24-CD6D-F245-BA50-44436EA38975}" type="datetimeFigureOut">
              <a:rPr lang="en-US" smtClean="0"/>
              <a:t>10/4/2014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6534014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5086275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346715541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31472247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18508968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426714397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83113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243229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32703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976986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07209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408E24-CD6D-F245-BA50-44436EA38975}" type="datetimeFigureOut">
              <a:rPr lang="en-US" smtClean="0"/>
              <a:t>10/4/2014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008716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1822921393"/>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260531606"/>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93379670"/>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388064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10448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08E24-CD6D-F245-BA50-44436EA38975}" type="datetimeFigureOut">
              <a:rPr lang="en-US" smtClean="0"/>
              <a:t>10/4/2014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082278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10/4/2014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68130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10/4/2014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38535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image" Target="../media/image2.png"/><Relationship Id="rId5" Type="http://schemas.openxmlformats.org/officeDocument/2006/relationships/slideLayout" Target="../slideLayouts/slideLayout52.xml"/><Relationship Id="rId10" Type="http://schemas.openxmlformats.org/officeDocument/2006/relationships/theme" Target="../theme/theme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10" Type="http://schemas.openxmlformats.org/officeDocument/2006/relationships/image" Target="../media/image2.png"/><Relationship Id="rId4" Type="http://schemas.openxmlformats.org/officeDocument/2006/relationships/slideLayout" Target="../slideLayouts/slideLayout60.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08E24-CD6D-F245-BA50-44436EA38975}" type="datetimeFigureOut">
              <a:rPr lang="en-US" smtClean="0"/>
              <a:t>10/4/2014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B78FB-1415-9B4D-996E-11F146E2B0ED}" type="slidenum">
              <a:rPr lang="en-US" smtClean="0"/>
              <a:t>‹#›</a:t>
            </a:fld>
            <a:endParaRPr lang="en-US"/>
          </a:p>
        </p:txBody>
      </p:sp>
    </p:spTree>
    <p:extLst>
      <p:ext uri="{BB962C8B-B14F-4D97-AF65-F5344CB8AC3E}">
        <p14:creationId xmlns:p14="http://schemas.microsoft.com/office/powerpoint/2010/main" val="2323935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0661562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420133487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93185027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168338876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47759701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1"/>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65773701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0"/>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1866670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2" r:id="rId6"/>
    <p:sldLayoutId id="2147483743" r:id="rId7"/>
    <p:sldLayoutId id="2147483744" r:id="rId8"/>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Galaxy_(computational_biology)" TargetMode="External"/><Relationship Id="rId2" Type="http://schemas.openxmlformats.org/officeDocument/2006/relationships/hyperlink" Target="http://galaxyproject.org/Galaxy"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ift-lang.org/mai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Taverna_workbench" TargetMode="External"/><Relationship Id="rId2" Type="http://schemas.openxmlformats.org/officeDocument/2006/relationships/hyperlink" Target="http://www.taverna.org.uk/" TargetMode="Externa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www.myexperiment.or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trianacode.or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tridentworkflow.codeplex.com/" TargetMode="External"/><Relationship Id="rId2" Type="http://schemas.openxmlformats.org/officeDocument/2006/relationships/hyperlink" Target="https://www.microsoft.com/mscorp/tc/trident.mspx"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hyperlink" Target="http://www.pro-ibiosphere.eu/news/4654_the%20running%20of%20taverna%20workflows%20within%20an%20ipython%20notebook/" TargetMode="External"/><Relationship Id="rId2" Type="http://schemas.openxmlformats.org/officeDocument/2006/relationships/hyperlink" Target="https://wiki.openstack.org/wiki/NovaOrchestration/WorkflowEngine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research.microsoft.com/en-us/projects/dryad/"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research.microsoft.com/en-us/projects/naiad/" TargetMode="External"/><Relationship Id="rId2" Type="http://schemas.openxmlformats.org/officeDocument/2006/relationships/hyperlink" Target="http://microsoftresearch.github.io/Naiad/" TargetMode="External"/><Relationship Id="rId1" Type="http://schemas.openxmlformats.org/officeDocument/2006/relationships/slideLayout" Target="../slideLayouts/slideLayout2.xml"/><Relationship Id="rId4" Type="http://schemas.openxmlformats.org/officeDocument/2006/relationships/hyperlink" Target="http://research.microsoft.com/apps/pubs/?id=20110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cloudera.github.io/llama/" TargetMode="External"/><Relationship Id="rId2" Type="http://schemas.openxmlformats.org/officeDocument/2006/relationships/hyperlink" Target="http://hortonworks.com/hadoop/tez/" TargetMode="Externa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hortonworks.com/blog/apache-tez-a-new-chapter-in-hadoop-data-processing/"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pages.cs.wisc.edu/~akella/CS838/F12/838-CloudPapers/FlumeJava.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crunch.apache.or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concurrentinc.com/" TargetMode="External"/><Relationship Id="rId2" Type="http://schemas.openxmlformats.org/officeDocument/2006/relationships/hyperlink" Target="http://www.cascading.or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esciencecentral.co.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oozie.apache.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docs.oasis-open.org/wsbpel/2.0/OS/wsbpel-v2.0-OS.html" TargetMode="External"/><Relationship Id="rId2" Type="http://schemas.openxmlformats.org/officeDocument/2006/relationships/hyperlink" Target="http://ode.apache.org/"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en.wikipedia.org/wiki/List_of_BPEL_engine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activevos.com/" TargetMode="External"/><Relationship Id="rId2" Type="http://schemas.openxmlformats.org/officeDocument/2006/relationships/hyperlink" Target="http://www.activevos.com/cp/329/active-endpoints-releases-milestone-1-of-activebpel-community-edition-with-bpel4peopl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airavata.apache.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lideshare.net/chrismattmann/a-look-into-the-apache-oodt-ecosystem" TargetMode="External"/><Relationship Id="rId7" Type="http://schemas.openxmlformats.org/officeDocument/2006/relationships/image" Target="../media/image9.png"/><Relationship Id="rId2" Type="http://schemas.openxmlformats.org/officeDocument/2006/relationships/hyperlink" Target="http://oodt.apache.org/"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pegasus.isi.edu/"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biokepler.org/" TargetMode="External"/><Relationship Id="rId2" Type="http://schemas.openxmlformats.org/officeDocument/2006/relationships/hyperlink" Target="https://kepler-project.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93469"/>
            <a:ext cx="9144000" cy="1339057"/>
          </a:xfrm>
        </p:spPr>
        <p:txBody>
          <a:bodyPr>
            <a:noAutofit/>
          </a:bodyPr>
          <a:lstStyle/>
          <a:p>
            <a:r>
              <a:rPr lang="en-US" b="1" dirty="0"/>
              <a:t>Big Data Open Source Software </a:t>
            </a:r>
            <a:r>
              <a:rPr lang="en-US" b="1" dirty="0" smtClean="0"/>
              <a:t/>
            </a:r>
            <a:br>
              <a:rPr lang="en-US" b="1" dirty="0" smtClean="0"/>
            </a:br>
            <a:r>
              <a:rPr lang="en-US" b="1" dirty="0" smtClean="0"/>
              <a:t>and Projects</a:t>
            </a:r>
            <a:br>
              <a:rPr lang="en-US" b="1" dirty="0" smtClean="0"/>
            </a:br>
            <a:r>
              <a:rPr lang="en-US" b="1" dirty="0" smtClean="0"/>
              <a:t>ABDS in Summary XVII: Level 17</a:t>
            </a:r>
            <a:r>
              <a:rPr lang="en-US" sz="4800" dirty="0"/>
              <a:t> </a:t>
            </a:r>
          </a:p>
        </p:txBody>
      </p:sp>
      <p:sp>
        <p:nvSpPr>
          <p:cNvPr id="3" name="Subtitle 2"/>
          <p:cNvSpPr>
            <a:spLocks noGrp="1"/>
          </p:cNvSpPr>
          <p:nvPr>
            <p:ph type="subTitle" idx="1"/>
          </p:nvPr>
        </p:nvSpPr>
        <p:spPr>
          <a:xfrm>
            <a:off x="0" y="2913993"/>
            <a:ext cx="9144000" cy="838200"/>
          </a:xfrm>
        </p:spPr>
        <p:txBody>
          <a:bodyPr>
            <a:noAutofit/>
          </a:bodyPr>
          <a:lstStyle/>
          <a:p>
            <a:r>
              <a:rPr lang="en-US" sz="2400" b="1" dirty="0" smtClean="0">
                <a:solidFill>
                  <a:schemeClr val="tx1">
                    <a:lumMod val="75000"/>
                    <a:lumOff val="25000"/>
                  </a:schemeClr>
                </a:solidFill>
              </a:rPr>
              <a:t>I590 Data Science Curriculum</a:t>
            </a:r>
            <a:endParaRPr lang="en-US" sz="2400" b="1" dirty="0">
              <a:solidFill>
                <a:schemeClr val="tx1">
                  <a:lumMod val="75000"/>
                  <a:lumOff val="25000"/>
                </a:schemeClr>
              </a:solidFill>
            </a:endParaRPr>
          </a:p>
          <a:p>
            <a:r>
              <a:rPr lang="en-US" sz="2400" b="1" dirty="0" smtClean="0">
                <a:solidFill>
                  <a:schemeClr val="tx1">
                    <a:lumMod val="75000"/>
                    <a:lumOff val="25000"/>
                  </a:schemeClr>
                </a:solidFill>
              </a:rPr>
              <a:t>August 15 2014</a:t>
            </a:r>
            <a:endParaRPr lang="it-IT" sz="2400" b="1" dirty="0">
              <a:solidFill>
                <a:schemeClr val="tx1">
                  <a:lumMod val="75000"/>
                  <a:lumOff val="25000"/>
                </a:schemeClr>
              </a:solidFill>
            </a:endParaRPr>
          </a:p>
        </p:txBody>
      </p:sp>
      <p:sp>
        <p:nvSpPr>
          <p:cNvPr id="5" name="Subtitle 2"/>
          <p:cNvSpPr txBox="1">
            <a:spLocks/>
          </p:cNvSpPr>
          <p:nvPr/>
        </p:nvSpPr>
        <p:spPr>
          <a:xfrm>
            <a:off x="0" y="4069976"/>
            <a:ext cx="9144000" cy="2514600"/>
          </a:xfrm>
          <a:prstGeom prst="rect">
            <a:avLst/>
          </a:prstGeom>
        </p:spPr>
        <p:txBody>
          <a:bodyPr vert="horz" lIns="91440" tIns="45720" rIns="91440" bIns="45720" rtlCol="0">
            <a:normAutofit/>
          </a:bodyPr>
          <a:lstStyle/>
          <a:p>
            <a:pPr algn="ctr">
              <a:spcBef>
                <a:spcPct val="20000"/>
              </a:spcBef>
              <a:buFont typeface="Arial" pitchFamily="34" charset="0"/>
              <a:buNone/>
              <a:defRPr/>
            </a:pPr>
            <a:endParaRPr lang="en-US" sz="2000" dirty="0" smtClean="0">
              <a:solidFill>
                <a:prstClr val="black"/>
              </a:solidFill>
            </a:endParaRPr>
          </a:p>
        </p:txBody>
      </p:sp>
      <p:sp>
        <p:nvSpPr>
          <p:cNvPr id="4" name="Rectangle 3"/>
          <p:cNvSpPr/>
          <p:nvPr/>
        </p:nvSpPr>
        <p:spPr>
          <a:xfrm>
            <a:off x="0" y="4038600"/>
            <a:ext cx="9144000" cy="2135969"/>
          </a:xfrm>
          <a:prstGeom prst="rect">
            <a:avLst/>
          </a:prstGeom>
        </p:spPr>
        <p:txBody>
          <a:bodyPr wrap="square">
            <a:spAutoFit/>
          </a:bodyPr>
          <a:lstStyle/>
          <a:p>
            <a:pPr algn="ctr">
              <a:spcBef>
                <a:spcPct val="20000"/>
              </a:spcBef>
              <a:defRPr/>
            </a:pPr>
            <a:r>
              <a:rPr lang="en-US" sz="2000" b="1" dirty="0">
                <a:solidFill>
                  <a:prstClr val="black"/>
                </a:solidFill>
                <a:cs typeface="Times New Roman" pitchFamily="18" charset="0"/>
              </a:rPr>
              <a:t>Geoffrey Fox </a:t>
            </a:r>
          </a:p>
          <a:p>
            <a:pPr algn="ctr">
              <a:spcBef>
                <a:spcPct val="20000"/>
              </a:spcBef>
              <a:buFont typeface="Arial" pitchFamily="34" charset="0"/>
              <a:buNone/>
              <a:defRPr/>
            </a:pPr>
            <a:r>
              <a:rPr lang="en-US" sz="2000" dirty="0">
                <a:solidFill>
                  <a:prstClr val="black"/>
                </a:solidFill>
                <a:hlinkClick r:id="rId3"/>
              </a:rPr>
              <a:t>gcf@indiana.edu</a:t>
            </a:r>
            <a:r>
              <a:rPr lang="en-US" sz="2000" dirty="0">
                <a:solidFill>
                  <a:prstClr val="black"/>
                </a:solidFill>
              </a:rPr>
              <a:t>            </a:t>
            </a:r>
          </a:p>
          <a:p>
            <a:pPr algn="ctr">
              <a:spcBef>
                <a:spcPct val="20000"/>
              </a:spcBef>
              <a:defRPr/>
            </a:pPr>
            <a:r>
              <a:rPr lang="en-US" sz="2000" dirty="0">
                <a:solidFill>
                  <a:prstClr val="black"/>
                </a:solidFill>
              </a:rPr>
              <a:t> </a:t>
            </a:r>
            <a:r>
              <a:rPr lang="en-US" sz="2000" dirty="0">
                <a:solidFill>
                  <a:prstClr val="black"/>
                </a:solidFill>
                <a:hlinkClick r:id="rId4"/>
              </a:rPr>
              <a:t>http://www.infomall.org</a:t>
            </a:r>
            <a:endParaRPr lang="en-US" dirty="0">
              <a:solidFill>
                <a:prstClr val="black"/>
              </a:solidFill>
            </a:endParaRPr>
          </a:p>
          <a:p>
            <a:pPr algn="ctr">
              <a:spcBef>
                <a:spcPct val="20000"/>
              </a:spcBef>
            </a:pPr>
            <a:r>
              <a:rPr lang="en-US" dirty="0">
                <a:solidFill>
                  <a:prstClr val="black"/>
                </a:solidFill>
                <a:cs typeface="Times New Roman" pitchFamily="18" charset="0"/>
              </a:rPr>
              <a:t>School of Informatics and Computing</a:t>
            </a:r>
          </a:p>
          <a:p>
            <a:pPr algn="ctr">
              <a:spcBef>
                <a:spcPct val="20000"/>
              </a:spcBef>
            </a:pPr>
            <a:r>
              <a:rPr lang="en-US" dirty="0">
                <a:solidFill>
                  <a:prstClr val="black"/>
                </a:solidFill>
                <a:cs typeface="Times New Roman" pitchFamily="18" charset="0"/>
              </a:rPr>
              <a:t>Digital Science Center</a:t>
            </a:r>
          </a:p>
          <a:p>
            <a:pPr algn="ctr">
              <a:spcBef>
                <a:spcPct val="20000"/>
              </a:spcBef>
            </a:pPr>
            <a:r>
              <a:rPr lang="en-US" dirty="0">
                <a:solidFill>
                  <a:prstClr val="black"/>
                </a:solidFill>
                <a:cs typeface="Times New Roman" pitchFamily="18" charset="0"/>
              </a:rPr>
              <a:t>Indiana University Bloomington</a:t>
            </a:r>
            <a:endParaRPr lang="en-US" dirty="0">
              <a:solidFill>
                <a:prstClr val="black"/>
              </a:solidFill>
            </a:endParaRPr>
          </a:p>
        </p:txBody>
      </p:sp>
    </p:spTree>
    <p:extLst>
      <p:ext uri="{BB962C8B-B14F-4D97-AF65-F5344CB8AC3E}">
        <p14:creationId xmlns:p14="http://schemas.microsoft.com/office/powerpoint/2010/main" val="13062870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209607" cy="912004"/>
          </a:xfrm>
        </p:spPr>
        <p:txBody>
          <a:bodyPr>
            <a:normAutofit/>
          </a:bodyPr>
          <a:lstStyle/>
          <a:p>
            <a:r>
              <a:rPr lang="en-US" dirty="0"/>
              <a:t>Kepler </a:t>
            </a:r>
            <a:r>
              <a:rPr lang="en-US" dirty="0" smtClean="0"/>
              <a:t>Example Workflows</a:t>
            </a:r>
            <a:endParaRPr lang="en-US" dirty="0"/>
          </a:p>
        </p:txBody>
      </p:sp>
      <p:pic>
        <p:nvPicPr>
          <p:cNvPr id="5122" name="Picture 2" descr="LotkaV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0641" y="2302623"/>
            <a:ext cx="4663358" cy="453421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WebServices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360815"/>
            <a:ext cx="4564740" cy="45506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6253" y="1865870"/>
            <a:ext cx="5045826" cy="369332"/>
          </a:xfrm>
          <a:prstGeom prst="rect">
            <a:avLst/>
          </a:prstGeom>
        </p:spPr>
        <p:txBody>
          <a:bodyPr wrap="square">
            <a:spAutoFit/>
          </a:bodyPr>
          <a:lstStyle/>
          <a:p>
            <a:r>
              <a:rPr lang="en-US" dirty="0"/>
              <a:t>https://kepler-project.org/users/sample-workflows</a:t>
            </a:r>
          </a:p>
        </p:txBody>
      </p:sp>
    </p:spTree>
    <p:extLst>
      <p:ext uri="{BB962C8B-B14F-4D97-AF65-F5344CB8AC3E}">
        <p14:creationId xmlns:p14="http://schemas.microsoft.com/office/powerpoint/2010/main" val="41282741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Galaxy</a:t>
            </a:r>
            <a:endParaRPr lang="en-US" dirty="0"/>
          </a:p>
        </p:txBody>
      </p:sp>
      <p:sp>
        <p:nvSpPr>
          <p:cNvPr id="3" name="Content Placeholder 2"/>
          <p:cNvSpPr>
            <a:spLocks noGrp="1"/>
          </p:cNvSpPr>
          <p:nvPr>
            <p:ph idx="1"/>
          </p:nvPr>
        </p:nvSpPr>
        <p:spPr>
          <a:xfrm>
            <a:off x="0" y="1014153"/>
            <a:ext cx="9144000" cy="5843847"/>
          </a:xfrm>
        </p:spPr>
        <p:txBody>
          <a:bodyPr>
            <a:noAutofit/>
          </a:bodyPr>
          <a:lstStyle/>
          <a:p>
            <a:r>
              <a:rPr lang="en-US" sz="2000" dirty="0">
                <a:hlinkClick r:id="rId2"/>
              </a:rPr>
              <a:t>http://</a:t>
            </a:r>
            <a:r>
              <a:rPr lang="en-US" sz="2000" dirty="0" smtClean="0">
                <a:hlinkClick r:id="rId2"/>
              </a:rPr>
              <a:t>galaxyproject.org/Galaxy</a:t>
            </a:r>
            <a:r>
              <a:rPr lang="en-US" sz="2000" dirty="0" smtClean="0"/>
              <a:t>  </a:t>
            </a:r>
            <a:r>
              <a:rPr lang="en-US" sz="2000" dirty="0">
                <a:hlinkClick r:id="rId3"/>
              </a:rPr>
              <a:t>http://en.wikipedia.org/wiki/Galaxy_(computational_biology</a:t>
            </a:r>
            <a:r>
              <a:rPr lang="en-US" sz="2000" dirty="0" smtClean="0">
                <a:hlinkClick r:id="rId3"/>
              </a:rPr>
              <a:t>)</a:t>
            </a:r>
            <a:r>
              <a:rPr lang="en-US" sz="2000" dirty="0" smtClean="0"/>
              <a:t> is an open source </a:t>
            </a:r>
            <a:r>
              <a:rPr lang="en-US" sz="2000" dirty="0"/>
              <a:t>scientific workflow </a:t>
            </a:r>
            <a:r>
              <a:rPr lang="en-US" sz="2000" dirty="0" smtClean="0"/>
              <a:t>system written in Python. </a:t>
            </a:r>
            <a:r>
              <a:rPr lang="en-US" sz="2000" dirty="0"/>
              <a:t>These systems provide a means to build multi-step computational analyses akin to a recipe. They typically provide a graphical user </a:t>
            </a:r>
            <a:r>
              <a:rPr lang="en-US" sz="2000" dirty="0" smtClean="0"/>
              <a:t>interface for </a:t>
            </a:r>
            <a:r>
              <a:rPr lang="en-US" sz="2000" dirty="0"/>
              <a:t>specifying what data to operate on, what steps to take, and what order to do them in</a:t>
            </a:r>
            <a:r>
              <a:rPr lang="en-US" sz="2000" dirty="0" smtClean="0"/>
              <a:t>.</a:t>
            </a:r>
            <a:endParaRPr lang="en-US" sz="2000" dirty="0"/>
          </a:p>
          <a:p>
            <a:r>
              <a:rPr lang="en-US" sz="2000" dirty="0"/>
              <a:t>Galaxy is also a data integration platform for biological data. It supports data uploads from the user's computer, by URL, and from many online resources (such as the UCSC Genome Browser, </a:t>
            </a:r>
            <a:r>
              <a:rPr lang="en-US" sz="2000" dirty="0" err="1"/>
              <a:t>BioMart</a:t>
            </a:r>
            <a:r>
              <a:rPr lang="en-US" sz="2000" dirty="0"/>
              <a:t> and </a:t>
            </a:r>
            <a:r>
              <a:rPr lang="en-US" sz="2000" dirty="0" err="1"/>
              <a:t>InterMine</a:t>
            </a:r>
            <a:r>
              <a:rPr lang="en-US" sz="2000" dirty="0" smtClean="0"/>
              <a:t>).</a:t>
            </a:r>
            <a:endParaRPr lang="en-US" sz="2000" dirty="0"/>
          </a:p>
          <a:p>
            <a:r>
              <a:rPr lang="en-US" sz="2000" dirty="0"/>
              <a:t>Galaxy supports a range of widely used biological data formats, and translation between those formats. Galaxy provides a web interface to many text manipulation utilities, enabling researchers to do their own custom reformatting and manipulation without having to do any programming</a:t>
            </a:r>
            <a:r>
              <a:rPr lang="en-US" sz="2000" dirty="0" smtClean="0"/>
              <a:t>.</a:t>
            </a:r>
          </a:p>
          <a:p>
            <a:r>
              <a:rPr lang="en-US" sz="2000" dirty="0"/>
              <a:t>Galaxy </a:t>
            </a:r>
            <a:r>
              <a:rPr lang="en-US" sz="2000" dirty="0" smtClean="0"/>
              <a:t>Objects include </a:t>
            </a:r>
            <a:r>
              <a:rPr lang="en-US" sz="2000" b="1" dirty="0" smtClean="0"/>
              <a:t>Histories</a:t>
            </a:r>
            <a:r>
              <a:rPr lang="en-US" sz="2000" dirty="0" smtClean="0"/>
              <a:t> </a:t>
            </a:r>
            <a:r>
              <a:rPr lang="en-US" sz="2000" dirty="0"/>
              <a:t>are computational analyses (recipes) run with specified input datasets, computational steps and parameters. Histories include all intermediate and output datasets as well</a:t>
            </a:r>
            <a:r>
              <a:rPr lang="en-US" sz="2000" dirty="0" smtClean="0"/>
              <a:t>. Datasets, workflows and pages are other objects</a:t>
            </a:r>
            <a:endParaRPr lang="en-US" sz="2000" dirty="0"/>
          </a:p>
        </p:txBody>
      </p:sp>
    </p:spTree>
    <p:extLst>
      <p:ext uri="{BB962C8B-B14F-4D97-AF65-F5344CB8AC3E}">
        <p14:creationId xmlns:p14="http://schemas.microsoft.com/office/powerpoint/2010/main" val="39889595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0902" y="-5917"/>
            <a:ext cx="5804362" cy="1143000"/>
          </a:xfrm>
        </p:spPr>
        <p:txBody>
          <a:bodyPr/>
          <a:lstStyle/>
          <a:p>
            <a:r>
              <a:rPr lang="en-US" dirty="0" smtClean="0"/>
              <a:t>Swift</a:t>
            </a:r>
            <a:endParaRPr lang="en-US" dirty="0"/>
          </a:p>
        </p:txBody>
      </p:sp>
      <p:sp>
        <p:nvSpPr>
          <p:cNvPr id="3" name="Content Placeholder 2"/>
          <p:cNvSpPr>
            <a:spLocks noGrp="1"/>
          </p:cNvSpPr>
          <p:nvPr>
            <p:ph idx="1"/>
          </p:nvPr>
        </p:nvSpPr>
        <p:spPr>
          <a:xfrm>
            <a:off x="0" y="1741516"/>
            <a:ext cx="9144000" cy="4525963"/>
          </a:xfrm>
        </p:spPr>
        <p:txBody>
          <a:bodyPr>
            <a:noAutofit/>
          </a:bodyPr>
          <a:lstStyle/>
          <a:p>
            <a:r>
              <a:rPr lang="en-US" sz="2800" dirty="0"/>
              <a:t>Apache license </a:t>
            </a:r>
            <a:r>
              <a:rPr lang="en-US" sz="2800" dirty="0">
                <a:hlinkClick r:id="rId2"/>
              </a:rPr>
              <a:t>http://swift-lang.org/main</a:t>
            </a:r>
            <a:r>
              <a:rPr lang="en-US" sz="2800" dirty="0" smtClean="0">
                <a:hlinkClick r:id="rId2"/>
              </a:rPr>
              <a:t>/</a:t>
            </a:r>
            <a:r>
              <a:rPr lang="en-US" sz="2800" dirty="0" smtClean="0"/>
              <a:t> is a scripting language approach to workflow as in</a:t>
            </a:r>
          </a:p>
          <a:p>
            <a:r>
              <a:rPr lang="de-DE" sz="2800" dirty="0"/>
              <a:t>foreach protein in proteinList </a:t>
            </a:r>
            <a:r>
              <a:rPr lang="de-DE" sz="2800" dirty="0" smtClean="0"/>
              <a:t>{</a:t>
            </a:r>
            <a:br>
              <a:rPr lang="de-DE" sz="2800" dirty="0" smtClean="0"/>
            </a:br>
            <a:r>
              <a:rPr lang="de-DE" sz="2800" dirty="0" smtClean="0"/>
              <a:t>runBLAST(protein); }</a:t>
            </a:r>
          </a:p>
          <a:p>
            <a:r>
              <a:rPr lang="en-US" sz="2800" dirty="0" smtClean="0"/>
              <a:t>This is called Many task computing</a:t>
            </a:r>
          </a:p>
          <a:p>
            <a:r>
              <a:rPr lang="en-US" sz="2800" b="1" dirty="0" smtClean="0"/>
              <a:t>Swift </a:t>
            </a:r>
            <a:r>
              <a:rPr lang="en-US" sz="2800" b="1" dirty="0"/>
              <a:t>is easy: </a:t>
            </a:r>
            <a:r>
              <a:rPr lang="en-US" sz="2800" dirty="0"/>
              <a:t>Short, simple scripts can do large-scale work. The same script runs on multicore computers, clusters, grids, clouds, and supercomputers</a:t>
            </a:r>
            <a:r>
              <a:rPr lang="en-US" sz="2800" dirty="0" smtClean="0"/>
              <a:t>.</a:t>
            </a:r>
          </a:p>
          <a:p>
            <a:r>
              <a:rPr lang="en-US" sz="2800" b="1" dirty="0"/>
              <a:t>Swift is parallel: </a:t>
            </a:r>
            <a:r>
              <a:rPr lang="en-US" sz="2800" dirty="0"/>
              <a:t>it runs multiple programs concurrently as soon as their inputs are available, reducing the need for complex parallel programming.</a:t>
            </a:r>
          </a:p>
        </p:txBody>
      </p:sp>
      <p:pic>
        <p:nvPicPr>
          <p:cNvPr id="8194" name="Picture 2" descr="Swi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124200" cy="87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3918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Taverna</a:t>
            </a:r>
            <a:endParaRPr lang="en-US" dirty="0"/>
          </a:p>
        </p:txBody>
      </p:sp>
      <p:sp>
        <p:nvSpPr>
          <p:cNvPr id="3" name="Content Placeholder 2"/>
          <p:cNvSpPr>
            <a:spLocks noGrp="1"/>
          </p:cNvSpPr>
          <p:nvPr>
            <p:ph idx="1"/>
          </p:nvPr>
        </p:nvSpPr>
        <p:spPr>
          <a:xfrm>
            <a:off x="0" y="1137084"/>
            <a:ext cx="9144000" cy="3875492"/>
          </a:xfrm>
        </p:spPr>
        <p:txBody>
          <a:bodyPr>
            <a:noAutofit/>
          </a:bodyPr>
          <a:lstStyle/>
          <a:p>
            <a:r>
              <a:rPr lang="en-US" sz="2000" dirty="0" err="1" smtClean="0"/>
              <a:t>Taverna</a:t>
            </a:r>
            <a:r>
              <a:rPr lang="en-US" sz="2000" dirty="0"/>
              <a:t> </a:t>
            </a:r>
            <a:r>
              <a:rPr lang="en-US" sz="2000" dirty="0">
                <a:hlinkClick r:id="rId2"/>
              </a:rPr>
              <a:t>http://www.taverna.org.uk</a:t>
            </a:r>
            <a:r>
              <a:rPr lang="en-US" sz="2000" dirty="0" smtClean="0">
                <a:hlinkClick r:id="rId2"/>
              </a:rPr>
              <a:t>/</a:t>
            </a:r>
            <a:r>
              <a:rPr lang="en-US" sz="2000" dirty="0" smtClean="0"/>
              <a:t>  </a:t>
            </a:r>
            <a:r>
              <a:rPr lang="en-US" sz="2000" dirty="0">
                <a:hlinkClick r:id="rId3"/>
              </a:rPr>
              <a:t>http://</a:t>
            </a:r>
            <a:r>
              <a:rPr lang="en-US" sz="2000" dirty="0" smtClean="0">
                <a:hlinkClick r:id="rId3"/>
              </a:rPr>
              <a:t>en.wikipedia.org/wiki/Taverna_workbench</a:t>
            </a:r>
            <a:r>
              <a:rPr lang="en-US" sz="2000" dirty="0" smtClean="0"/>
              <a:t> is </a:t>
            </a:r>
            <a:r>
              <a:rPr lang="en-US" sz="2000" dirty="0"/>
              <a:t>an </a:t>
            </a:r>
            <a:r>
              <a:rPr lang="en-US" sz="2000" dirty="0" smtClean="0"/>
              <a:t>LGPL open </a:t>
            </a:r>
            <a:r>
              <a:rPr lang="en-US" sz="2000" dirty="0"/>
              <a:t>source and domain-independent Workflow Management System – a suite of tools used to design and execute scientific workflows and aid in </a:t>
            </a:r>
            <a:r>
              <a:rPr lang="en-US" sz="2000" dirty="0" err="1"/>
              <a:t>silico</a:t>
            </a:r>
            <a:r>
              <a:rPr lang="en-US" sz="2000" dirty="0"/>
              <a:t> experimentation.</a:t>
            </a:r>
          </a:p>
          <a:p>
            <a:r>
              <a:rPr lang="en-US" sz="2000" dirty="0" smtClean="0"/>
              <a:t>Well developed and robust system linking to tools like Bioconductor</a:t>
            </a:r>
          </a:p>
          <a:p>
            <a:r>
              <a:rPr lang="en-US" sz="2000" dirty="0"/>
              <a:t>Various service types available: WSDL-style and </a:t>
            </a:r>
            <a:r>
              <a:rPr lang="en-US" sz="2000" dirty="0" err="1"/>
              <a:t>RESTful</a:t>
            </a:r>
            <a:r>
              <a:rPr lang="en-US" sz="2000" dirty="0"/>
              <a:t> Web services, </a:t>
            </a:r>
            <a:r>
              <a:rPr lang="en-US" sz="2000" dirty="0" err="1"/>
              <a:t>BioMart</a:t>
            </a:r>
            <a:r>
              <a:rPr lang="en-US" sz="2000" dirty="0"/>
              <a:t>, </a:t>
            </a:r>
            <a:r>
              <a:rPr lang="en-US" sz="2000" dirty="0" err="1"/>
              <a:t>BioMoby</a:t>
            </a:r>
            <a:r>
              <a:rPr lang="en-US" sz="2000" dirty="0"/>
              <a:t>, </a:t>
            </a:r>
            <a:r>
              <a:rPr lang="en-US" sz="2000" dirty="0" err="1"/>
              <a:t>SoapLab</a:t>
            </a:r>
            <a:r>
              <a:rPr lang="en-US" sz="2000" dirty="0"/>
              <a:t>, R, </a:t>
            </a:r>
            <a:r>
              <a:rPr lang="en-US" sz="2000" dirty="0" err="1"/>
              <a:t>Beanshell</a:t>
            </a:r>
            <a:r>
              <a:rPr lang="en-US" sz="2000" dirty="0"/>
              <a:t>, Excel and csv </a:t>
            </a:r>
            <a:r>
              <a:rPr lang="en-US" sz="2000" dirty="0" smtClean="0"/>
              <a:t>spreadsheets</a:t>
            </a:r>
          </a:p>
          <a:p>
            <a:r>
              <a:rPr lang="en-US" sz="2000" dirty="0" err="1" smtClean="0"/>
              <a:t>Taverna</a:t>
            </a:r>
            <a:r>
              <a:rPr lang="en-US" sz="2000" dirty="0" smtClean="0"/>
              <a:t> </a:t>
            </a:r>
            <a:r>
              <a:rPr lang="en-US" sz="2000" dirty="0"/>
              <a:t>has been created by the </a:t>
            </a:r>
            <a:r>
              <a:rPr lang="en-US" sz="2000" dirty="0" err="1"/>
              <a:t>myGrid</a:t>
            </a:r>
            <a:r>
              <a:rPr lang="en-US" sz="2000" dirty="0"/>
              <a:t> team and is currently funded though FP7 projects </a:t>
            </a:r>
            <a:r>
              <a:rPr lang="en-US" sz="2000" dirty="0" err="1"/>
              <a:t>BioVeL</a:t>
            </a:r>
            <a:r>
              <a:rPr lang="en-US" sz="2000" dirty="0"/>
              <a:t>, SCAPE and Wf4Ever.</a:t>
            </a:r>
          </a:p>
          <a:p>
            <a:r>
              <a:rPr lang="en-US" sz="2000" dirty="0"/>
              <a:t>The </a:t>
            </a:r>
            <a:r>
              <a:rPr lang="en-US" sz="2000" dirty="0" err="1"/>
              <a:t>Taverna</a:t>
            </a:r>
            <a:r>
              <a:rPr lang="en-US" sz="2000" dirty="0"/>
              <a:t> tools include the Workbench (desktop client application), the Command Line Tool (for a quick execution of workflows from a terminal), the Server (for remote execution of workflows) and the Player (Web interface plugin for submitting workflows for remote execution). </a:t>
            </a:r>
            <a:r>
              <a:rPr lang="en-US" sz="2000" dirty="0" err="1"/>
              <a:t>Taverna</a:t>
            </a:r>
            <a:r>
              <a:rPr lang="en-US" sz="2000" dirty="0"/>
              <a:t> Online lets you create </a:t>
            </a:r>
            <a:r>
              <a:rPr lang="en-US" sz="2000" dirty="0" err="1"/>
              <a:t>Taverna</a:t>
            </a:r>
            <a:r>
              <a:rPr lang="en-US" sz="2000" dirty="0"/>
              <a:t> workflows from a Web browser</a:t>
            </a:r>
            <a:r>
              <a:rPr lang="en-US" sz="2000" dirty="0" smtClean="0"/>
              <a:t>.</a:t>
            </a:r>
          </a:p>
          <a:p>
            <a:r>
              <a:rPr lang="en-US" sz="2000" dirty="0" smtClean="0"/>
              <a:t>Also </a:t>
            </a:r>
            <a:r>
              <a:rPr lang="en-US" sz="2000" dirty="0"/>
              <a:t>featured in </a:t>
            </a:r>
            <a:r>
              <a:rPr lang="en-US" sz="2000" dirty="0">
                <a:hlinkClick r:id="rId4"/>
              </a:rPr>
              <a:t>http://www.myexperiment.org</a:t>
            </a:r>
            <a:r>
              <a:rPr lang="en-US" sz="2000" dirty="0" smtClean="0">
                <a:hlinkClick r:id="rId4"/>
              </a:rPr>
              <a:t>/</a:t>
            </a:r>
            <a:r>
              <a:rPr lang="en-US" sz="2000" dirty="0" smtClean="0"/>
              <a:t> workflow sharing environment</a:t>
            </a:r>
            <a:endParaRPr lang="en-US" sz="2000" dirty="0"/>
          </a:p>
        </p:txBody>
      </p:sp>
      <p:pic>
        <p:nvPicPr>
          <p:cNvPr id="9218" name="Picture 2" descr="Taverna-wheel-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0"/>
            <a:ext cx="1095375" cy="100965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upload.wikimedia.org/wikipedia/en/6/6a/Dragon-workflow.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965824"/>
            <a:ext cx="9144000" cy="5725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205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Triana</a:t>
            </a:r>
            <a:endParaRPr lang="en-US" dirty="0"/>
          </a:p>
        </p:txBody>
      </p:sp>
      <p:sp>
        <p:nvSpPr>
          <p:cNvPr id="3" name="Content Placeholder 2"/>
          <p:cNvSpPr>
            <a:spLocks noGrp="1"/>
          </p:cNvSpPr>
          <p:nvPr>
            <p:ph idx="1"/>
          </p:nvPr>
        </p:nvSpPr>
        <p:spPr>
          <a:xfrm>
            <a:off x="0" y="1059874"/>
            <a:ext cx="9144000" cy="2763982"/>
          </a:xfrm>
        </p:spPr>
        <p:txBody>
          <a:bodyPr>
            <a:normAutofit lnSpcReduction="10000"/>
          </a:bodyPr>
          <a:lstStyle/>
          <a:p>
            <a:r>
              <a:rPr lang="en-US" sz="2400" dirty="0" err="1"/>
              <a:t>Triana</a:t>
            </a:r>
            <a:r>
              <a:rPr lang="en-US" sz="2400" dirty="0"/>
              <a:t> </a:t>
            </a:r>
            <a:r>
              <a:rPr lang="en-US" sz="2400" dirty="0" smtClean="0"/>
              <a:t>Apache license </a:t>
            </a:r>
            <a:r>
              <a:rPr lang="en-US" sz="2400" dirty="0" smtClean="0">
                <a:hlinkClick r:id="rId2"/>
              </a:rPr>
              <a:t>http</a:t>
            </a:r>
            <a:r>
              <a:rPr lang="en-US" sz="2400" dirty="0">
                <a:hlinkClick r:id="rId2"/>
              </a:rPr>
              <a:t>://www.trianacode.org</a:t>
            </a:r>
            <a:r>
              <a:rPr lang="en-US" sz="2400" dirty="0" smtClean="0">
                <a:hlinkClick r:id="rId2"/>
              </a:rPr>
              <a:t>/</a:t>
            </a:r>
            <a:r>
              <a:rPr lang="en-US" sz="2400" dirty="0" smtClean="0"/>
              <a:t> from Cardiff termed a problem solving environment – an “old fashioned name”</a:t>
            </a:r>
          </a:p>
          <a:p>
            <a:r>
              <a:rPr lang="en-US" sz="2400" dirty="0" smtClean="0"/>
              <a:t>It was </a:t>
            </a:r>
            <a:r>
              <a:rPr lang="en-US" sz="2400" dirty="0"/>
              <a:t>one of two </a:t>
            </a:r>
            <a:r>
              <a:rPr lang="en-US" sz="2400" dirty="0" err="1"/>
              <a:t>testbed</a:t>
            </a:r>
            <a:r>
              <a:rPr lang="en-US" sz="2400" dirty="0"/>
              <a:t> applications for </a:t>
            </a:r>
            <a:r>
              <a:rPr lang="en-US" sz="2400" dirty="0" err="1"/>
              <a:t>GridLab</a:t>
            </a:r>
            <a:r>
              <a:rPr lang="en-US" sz="2400" dirty="0"/>
              <a:t>, a large EU funded project. The aim of </a:t>
            </a:r>
            <a:r>
              <a:rPr lang="en-US" sz="2400" dirty="0" err="1"/>
              <a:t>GridLab</a:t>
            </a:r>
            <a:r>
              <a:rPr lang="en-US" sz="2400" dirty="0"/>
              <a:t> was to develop a simple and robust grid application toolkit (GAT) enabling applications to exploit the power of the </a:t>
            </a:r>
            <a:r>
              <a:rPr lang="en-US" sz="2400" dirty="0" smtClean="0"/>
              <a:t>Grid.</a:t>
            </a:r>
          </a:p>
          <a:p>
            <a:r>
              <a:rPr lang="en-US" sz="2400" dirty="0" err="1" smtClean="0"/>
              <a:t>TrianaCloud</a:t>
            </a:r>
            <a:r>
              <a:rPr lang="en-US" sz="2400" dirty="0" smtClean="0"/>
              <a:t> uses </a:t>
            </a:r>
            <a:r>
              <a:rPr lang="en-US" sz="2400" dirty="0" err="1" smtClean="0"/>
              <a:t>RabbitMQ</a:t>
            </a:r>
            <a:r>
              <a:rPr lang="en-US" sz="2400" dirty="0" smtClean="0"/>
              <a:t> to link modules together</a:t>
            </a:r>
            <a:endParaRPr lang="en-US" sz="2400" dirty="0"/>
          </a:p>
        </p:txBody>
      </p:sp>
      <p:pic>
        <p:nvPicPr>
          <p:cNvPr id="7170" name="Picture 2" descr="Triana Software Screen Sh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3723" y="3923607"/>
            <a:ext cx="4830277" cy="29343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4016812"/>
            <a:ext cx="4313723" cy="2862322"/>
          </a:xfrm>
          <a:prstGeom prst="rect">
            <a:avLst/>
          </a:prstGeom>
          <a:noFill/>
        </p:spPr>
        <p:txBody>
          <a:bodyPr wrap="square" rtlCol="0">
            <a:spAutoFit/>
          </a:bodyPr>
          <a:lstStyle/>
          <a:p>
            <a:pPr marL="342900" indent="-342900">
              <a:buFont typeface="Arial" panose="020B0604020202020204" pitchFamily="34" charset="0"/>
              <a:buChar char="•"/>
            </a:pPr>
            <a:r>
              <a:rPr lang="en-US" sz="2000" dirty="0" err="1" smtClean="0"/>
              <a:t>Triana</a:t>
            </a:r>
            <a:r>
              <a:rPr lang="en-US" sz="2000" dirty="0" smtClean="0"/>
              <a:t> is a Java system with one </a:t>
            </a:r>
            <a:r>
              <a:rPr lang="en-US" sz="2000" dirty="0"/>
              <a:t>implementation </a:t>
            </a:r>
            <a:r>
              <a:rPr lang="en-US" sz="2000" dirty="0" smtClean="0"/>
              <a:t>based </a:t>
            </a:r>
            <a:r>
              <a:rPr lang="en-US" sz="2000" dirty="0"/>
              <a:t>on the Sun's JXTA protocols </a:t>
            </a:r>
            <a:r>
              <a:rPr lang="en-US" sz="2000" dirty="0" smtClean="0"/>
              <a:t>and distributed across many mobile devices</a:t>
            </a:r>
          </a:p>
          <a:p>
            <a:pPr marL="342900" indent="-342900">
              <a:buFont typeface="Arial" panose="020B0604020202020204" pitchFamily="34" charset="0"/>
              <a:buChar char="•"/>
            </a:pPr>
            <a:r>
              <a:rPr lang="en-US" sz="2000" dirty="0" smtClean="0"/>
              <a:t>Generally built around distributed modules</a:t>
            </a:r>
          </a:p>
          <a:p>
            <a:pPr marL="342900" indent="-342900">
              <a:buFont typeface="Arial" panose="020B0604020202020204" pitchFamily="34" charset="0"/>
              <a:buChar char="•"/>
            </a:pPr>
            <a:r>
              <a:rPr lang="en-US" sz="2000" dirty="0" err="1" smtClean="0"/>
              <a:t>Triana</a:t>
            </a:r>
            <a:r>
              <a:rPr lang="en-US" sz="2000" dirty="0" smtClean="0"/>
              <a:t> has a traditional GUI interface for linking components together</a:t>
            </a:r>
          </a:p>
          <a:p>
            <a:pPr marL="342900" indent="-342900">
              <a:buFont typeface="Arial" panose="020B0604020202020204" pitchFamily="34" charset="0"/>
              <a:buChar char="•"/>
            </a:pPr>
            <a:r>
              <a:rPr lang="en-US" sz="2000" dirty="0" smtClean="0"/>
              <a:t>It can link to Pegasus</a:t>
            </a:r>
            <a:endParaRPr lang="en-US" sz="2000" dirty="0"/>
          </a:p>
        </p:txBody>
      </p:sp>
    </p:spTree>
    <p:extLst>
      <p:ext uri="{BB962C8B-B14F-4D97-AF65-F5344CB8AC3E}">
        <p14:creationId xmlns:p14="http://schemas.microsoft.com/office/powerpoint/2010/main" val="772614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912004"/>
          </a:xfrm>
        </p:spPr>
        <p:txBody>
          <a:bodyPr/>
          <a:lstStyle/>
          <a:p>
            <a:r>
              <a:rPr lang="en-US" dirty="0" smtClean="0"/>
              <a:t>Trident</a:t>
            </a:r>
            <a:endParaRPr lang="en-US" dirty="0"/>
          </a:p>
        </p:txBody>
      </p:sp>
      <p:sp>
        <p:nvSpPr>
          <p:cNvPr id="3" name="Content Placeholder 2"/>
          <p:cNvSpPr>
            <a:spLocks noGrp="1"/>
          </p:cNvSpPr>
          <p:nvPr>
            <p:ph idx="1"/>
          </p:nvPr>
        </p:nvSpPr>
        <p:spPr>
          <a:xfrm>
            <a:off x="0" y="1137083"/>
            <a:ext cx="9144000" cy="5646102"/>
          </a:xfrm>
        </p:spPr>
        <p:txBody>
          <a:bodyPr>
            <a:normAutofit fontScale="62500" lnSpcReduction="20000"/>
          </a:bodyPr>
          <a:lstStyle/>
          <a:p>
            <a:r>
              <a:rPr lang="en-US" sz="2800" dirty="0" smtClean="0"/>
              <a:t>Apache license </a:t>
            </a:r>
            <a:r>
              <a:rPr lang="en-US" sz="2800" dirty="0" smtClean="0">
                <a:hlinkClick r:id="rId2"/>
              </a:rPr>
              <a:t>https</a:t>
            </a:r>
            <a:r>
              <a:rPr lang="en-US" sz="2800" dirty="0">
                <a:hlinkClick r:id="rId2"/>
              </a:rPr>
              <a:t>://</a:t>
            </a:r>
            <a:r>
              <a:rPr lang="en-US" sz="2800" dirty="0" smtClean="0">
                <a:hlinkClick r:id="rId2"/>
              </a:rPr>
              <a:t>www.microsoft.com/mscorp/tc/trident.mspx</a:t>
            </a:r>
            <a:r>
              <a:rPr lang="en-US" sz="2800" dirty="0"/>
              <a:t> </a:t>
            </a:r>
            <a:r>
              <a:rPr lang="en-US" sz="2800" dirty="0">
                <a:hlinkClick r:id="rId3"/>
              </a:rPr>
              <a:t>http://tridentworkflow.codeplex.com</a:t>
            </a:r>
            <a:r>
              <a:rPr lang="en-US" sz="2800" dirty="0" smtClean="0">
                <a:hlinkClick r:id="rId3"/>
              </a:rPr>
              <a:t>/</a:t>
            </a:r>
            <a:r>
              <a:rPr lang="en-US" sz="2800" dirty="0" smtClean="0"/>
              <a:t> Scientific </a:t>
            </a:r>
            <a:r>
              <a:rPr lang="en-US" sz="2800" dirty="0"/>
              <a:t>Workflow Workbench </a:t>
            </a:r>
            <a:r>
              <a:rPr lang="en-US" sz="2800" dirty="0" smtClean="0"/>
              <a:t>is no longer active</a:t>
            </a:r>
          </a:p>
          <a:p>
            <a:r>
              <a:rPr lang="en-US" sz="2800" dirty="0"/>
              <a:t>Trident is a set of tools based on the Windows Workflow Foundation that addresses scientists’ need for a flexible, powerful way to analyze large, diverse datasets. It includes graphical tools for creating, running, managing, and sharing workflows</a:t>
            </a:r>
            <a:r>
              <a:rPr lang="en-US" sz="2800" dirty="0" smtClean="0"/>
              <a:t>. This central control present in many workflow systems but not obviously good.</a:t>
            </a:r>
            <a:endParaRPr lang="en-US" sz="2800" dirty="0"/>
          </a:p>
          <a:p>
            <a:r>
              <a:rPr lang="en-US" sz="2800" dirty="0"/>
              <a:t>Trident Workflow Composer provides graphical tools for creating workflows.</a:t>
            </a:r>
          </a:p>
          <a:p>
            <a:r>
              <a:rPr lang="en-US" sz="2800" dirty="0"/>
              <a:t>For large data sets, Trident can run multiple workflows in parallel on a Windows HPC Server 2008 cluster.</a:t>
            </a:r>
          </a:p>
          <a:p>
            <a:r>
              <a:rPr lang="en-US" sz="2800" dirty="0"/>
              <a:t>Trident Workflow Application - available in Windows Presentation Foundation and Silverlight versions - provides a simple way to run Trident workflows. The Microsoft Silverlight version of the Trident workflow application enables users to run workflows remotely using a Silverlight-enabled browser via Web services.</a:t>
            </a:r>
          </a:p>
          <a:p>
            <a:r>
              <a:rPr lang="en-US" sz="2800" dirty="0"/>
              <a:t>Trident is integrated with </a:t>
            </a:r>
            <a:r>
              <a:rPr lang="en-US" sz="2800" dirty="0" err="1"/>
              <a:t>myExperiment</a:t>
            </a:r>
            <a:r>
              <a:rPr lang="en-US" sz="2800" dirty="0"/>
              <a:t> - a workflow collaboration portal - so scientists can easily share their Trident workflows with colleagues.</a:t>
            </a:r>
          </a:p>
          <a:p>
            <a:r>
              <a:rPr lang="en-US" sz="2800" dirty="0"/>
              <a:t>Trident security model supports users and roles that allows scientists to control access rights to their workflows.</a:t>
            </a:r>
          </a:p>
          <a:p>
            <a:r>
              <a:rPr lang="en-US" sz="2800" dirty="0"/>
              <a:t>The Trident Registry maintains libraries of workflows and activities, workflow inputs and outputs, workflow versions, and associated data products; each user can have a personal workflow library and can share workflows with other users.</a:t>
            </a:r>
          </a:p>
          <a:p>
            <a:r>
              <a:rPr lang="en-US" sz="2800" dirty="0"/>
              <a:t>Trident Management Studio manages the Trident Registry and workflow execution, schedules workflows, and monitors workflow executions locally or remotely.</a:t>
            </a:r>
          </a:p>
          <a:p>
            <a:endParaRPr lang="en-US" sz="2800" dirty="0"/>
          </a:p>
        </p:txBody>
      </p:sp>
      <p:pic>
        <p:nvPicPr>
          <p:cNvPr id="10242" name="Picture 2" descr="Project Trident: A Scientific Workflow Workben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033" y="69085"/>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094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862128"/>
          </a:xfrm>
        </p:spPr>
        <p:txBody>
          <a:bodyPr/>
          <a:lstStyle/>
          <a:p>
            <a:r>
              <a:rPr lang="en-US" dirty="0" err="1" smtClean="0"/>
              <a:t>IPython</a:t>
            </a:r>
            <a:endParaRPr lang="en-US" dirty="0"/>
          </a:p>
        </p:txBody>
      </p:sp>
      <p:sp>
        <p:nvSpPr>
          <p:cNvPr id="3" name="Content Placeholder 2"/>
          <p:cNvSpPr>
            <a:spLocks noGrp="1"/>
          </p:cNvSpPr>
          <p:nvPr>
            <p:ph idx="1"/>
          </p:nvPr>
        </p:nvSpPr>
        <p:spPr>
          <a:xfrm>
            <a:off x="0" y="1724891"/>
            <a:ext cx="9144000" cy="4525963"/>
          </a:xfrm>
        </p:spPr>
        <p:txBody>
          <a:bodyPr>
            <a:normAutofit fontScale="85000" lnSpcReduction="10000"/>
          </a:bodyPr>
          <a:lstStyle/>
          <a:p>
            <a:r>
              <a:rPr lang="en-US" dirty="0" smtClean="0"/>
              <a:t>Scripting as in Swift is an important approach to workflow/orchestration</a:t>
            </a:r>
          </a:p>
          <a:p>
            <a:r>
              <a:rPr lang="en-US" dirty="0" smtClean="0"/>
              <a:t>Several projects have used Python as the scripting language as have related (in nature of problem) System specification languages like </a:t>
            </a:r>
            <a:r>
              <a:rPr lang="en-US" dirty="0" err="1" smtClean="0"/>
              <a:t>Ansible</a:t>
            </a:r>
            <a:endParaRPr lang="en-US" dirty="0" smtClean="0"/>
          </a:p>
          <a:p>
            <a:r>
              <a:rPr lang="en-US" dirty="0">
                <a:hlinkClick r:id="rId2"/>
              </a:rPr>
              <a:t>https://wiki.openstack.org/wiki/NovaOrchestration/WorkflowEngines</a:t>
            </a:r>
            <a:endParaRPr lang="en-US" dirty="0"/>
          </a:p>
          <a:p>
            <a:r>
              <a:rPr lang="en-US" dirty="0" err="1"/>
              <a:t>IPython</a:t>
            </a:r>
            <a:r>
              <a:rPr lang="en-US" dirty="0"/>
              <a:t> notebook preserves provenance of activity</a:t>
            </a:r>
          </a:p>
          <a:p>
            <a:r>
              <a:rPr lang="en-US" dirty="0" err="1" smtClean="0"/>
              <a:t>Taverna</a:t>
            </a:r>
            <a:r>
              <a:rPr lang="en-US" dirty="0" smtClean="0"/>
              <a:t> can be executed from inside </a:t>
            </a:r>
            <a:r>
              <a:rPr lang="en-US" dirty="0" err="1" smtClean="0"/>
              <a:t>Ipython</a:t>
            </a:r>
            <a:r>
              <a:rPr lang="en-US" dirty="0"/>
              <a:t> </a:t>
            </a:r>
            <a:r>
              <a:rPr lang="en-US" dirty="0">
                <a:hlinkClick r:id="rId3"/>
              </a:rPr>
              <a:t>http://www.pro-ibiosphere.eu/news/4654_the%20running%20of%20taverna%20workflows%20within%20an%20ipython%20notebook</a:t>
            </a:r>
            <a:r>
              <a:rPr lang="en-US" dirty="0" smtClean="0">
                <a:hlinkClick r:id="rId3"/>
              </a:rPr>
              <a:t>/</a:t>
            </a:r>
            <a:r>
              <a:rPr lang="en-US" dirty="0" smtClean="0"/>
              <a:t>  </a:t>
            </a:r>
          </a:p>
          <a:p>
            <a:endParaRPr lang="en-US" dirty="0"/>
          </a:p>
        </p:txBody>
      </p:sp>
    </p:spTree>
    <p:extLst>
      <p:ext uri="{BB962C8B-B14F-4D97-AF65-F5344CB8AC3E}">
        <p14:creationId xmlns:p14="http://schemas.microsoft.com/office/powerpoint/2010/main" val="24700524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b="1" dirty="0"/>
              <a:t>Previous workflow systems come from Grid community although they have been adapted to clouds</a:t>
            </a:r>
            <a:br>
              <a:rPr lang="en-US" b="1" dirty="0"/>
            </a:br>
            <a:r>
              <a:rPr lang="en-US" b="1" dirty="0"/>
              <a:t/>
            </a:r>
            <a:br>
              <a:rPr lang="en-US" b="1" dirty="0"/>
            </a:br>
            <a:r>
              <a:rPr lang="en-US" b="1" dirty="0"/>
              <a:t>Following systems are from more recent cloud specific goals</a:t>
            </a:r>
          </a:p>
        </p:txBody>
      </p:sp>
    </p:spTree>
    <p:extLst>
      <p:ext uri="{BB962C8B-B14F-4D97-AF65-F5344CB8AC3E}">
        <p14:creationId xmlns:p14="http://schemas.microsoft.com/office/powerpoint/2010/main" val="8521544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879220"/>
          </a:xfrm>
        </p:spPr>
        <p:txBody>
          <a:bodyPr/>
          <a:lstStyle/>
          <a:p>
            <a:r>
              <a:rPr lang="en-US" dirty="0" smtClean="0"/>
              <a:t>Microsoft Dryad</a:t>
            </a:r>
            <a:endParaRPr lang="en-US" dirty="0"/>
          </a:p>
        </p:txBody>
      </p:sp>
      <p:sp>
        <p:nvSpPr>
          <p:cNvPr id="3" name="Content Placeholder 2"/>
          <p:cNvSpPr>
            <a:spLocks noGrp="1"/>
          </p:cNvSpPr>
          <p:nvPr>
            <p:ph idx="1"/>
          </p:nvPr>
        </p:nvSpPr>
        <p:spPr>
          <a:xfrm>
            <a:off x="95693" y="873303"/>
            <a:ext cx="9144000" cy="2444055"/>
          </a:xfrm>
        </p:spPr>
        <p:txBody>
          <a:bodyPr>
            <a:noAutofit/>
          </a:bodyPr>
          <a:lstStyle/>
          <a:p>
            <a:r>
              <a:rPr lang="en-US" sz="2000" dirty="0">
                <a:hlinkClick r:id="rId2"/>
              </a:rPr>
              <a:t>http://research.microsoft.com/en-us/projects/dryad</a:t>
            </a:r>
            <a:r>
              <a:rPr lang="en-US" sz="2000" dirty="0" smtClean="0">
                <a:hlinkClick r:id="rId2"/>
              </a:rPr>
              <a:t>/</a:t>
            </a:r>
            <a:r>
              <a:rPr lang="en-US" sz="2000" dirty="0" smtClean="0"/>
              <a:t>   </a:t>
            </a:r>
          </a:p>
          <a:p>
            <a:r>
              <a:rPr lang="en-US" sz="2000" dirty="0" smtClean="0"/>
              <a:t>A </a:t>
            </a:r>
            <a:r>
              <a:rPr lang="en-US" sz="2000" dirty="0"/>
              <a:t>Dryad programmer writes several sequential programs and connects them using one-way channels. The computation is structured as a directed graph: programs are graph vertices, while the channels are graph edges. A Dryad job is a graph generator which can synthesize any directed acyclic graph. These graphs can even change during execution, in response to important events in the computation</a:t>
            </a:r>
            <a:r>
              <a:rPr lang="en-US" sz="2000" dirty="0" smtClean="0"/>
              <a:t>.</a:t>
            </a:r>
            <a:endParaRPr lang="en-US" sz="2000" dirty="0"/>
          </a:p>
        </p:txBody>
      </p:sp>
      <p:pic>
        <p:nvPicPr>
          <p:cNvPr id="4098" name="Picture 2" descr="http://research.microsoft.com/en-us/projects/dryad/dryad-jo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5935" y="3393446"/>
            <a:ext cx="4876800" cy="33718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5693" y="2815992"/>
            <a:ext cx="4150242" cy="4154984"/>
          </a:xfrm>
          <a:prstGeom prst="rect">
            <a:avLst/>
          </a:prstGeom>
        </p:spPr>
        <p:txBody>
          <a:bodyPr wrap="square">
            <a:spAutoFit/>
          </a:bodyPr>
          <a:lstStyle/>
          <a:p>
            <a:r>
              <a:rPr lang="en-US" sz="2400" dirty="0"/>
              <a:t>Dryad is quite expressive. It completely subsumes other computation frameworks, such as Google's map-reduce, or the relational algebra. Moreover, Dryad handles job creation and management, resource management, job monitoring and visualization, fault tolerance, re-execution, scheduling, and accounting</a:t>
            </a:r>
            <a:r>
              <a:rPr lang="en-US" sz="2400" dirty="0" smtClean="0"/>
              <a:t>.</a:t>
            </a:r>
            <a:endParaRPr lang="en-US" sz="2400" dirty="0"/>
          </a:p>
        </p:txBody>
      </p:sp>
    </p:spTree>
    <p:extLst>
      <p:ext uri="{BB962C8B-B14F-4D97-AF65-F5344CB8AC3E}">
        <p14:creationId xmlns:p14="http://schemas.microsoft.com/office/powerpoint/2010/main" val="10951859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910043"/>
          </a:xfrm>
        </p:spPr>
        <p:txBody>
          <a:bodyPr/>
          <a:lstStyle/>
          <a:p>
            <a:r>
              <a:rPr lang="en-US" dirty="0" smtClean="0"/>
              <a:t>Microsoft Naiad</a:t>
            </a:r>
            <a:endParaRPr lang="en-US" dirty="0"/>
          </a:p>
        </p:txBody>
      </p:sp>
      <p:sp>
        <p:nvSpPr>
          <p:cNvPr id="3" name="Content Placeholder 2"/>
          <p:cNvSpPr>
            <a:spLocks noGrp="1"/>
          </p:cNvSpPr>
          <p:nvPr>
            <p:ph idx="1"/>
          </p:nvPr>
        </p:nvSpPr>
        <p:spPr>
          <a:xfrm>
            <a:off x="0" y="904126"/>
            <a:ext cx="9144000" cy="5663629"/>
          </a:xfrm>
        </p:spPr>
        <p:txBody>
          <a:bodyPr>
            <a:normAutofit lnSpcReduction="10000"/>
          </a:bodyPr>
          <a:lstStyle/>
          <a:p>
            <a:r>
              <a:rPr lang="en-US" sz="2400" dirty="0" smtClean="0"/>
              <a:t>Open Source </a:t>
            </a:r>
            <a:r>
              <a:rPr lang="en-US" sz="2400" dirty="0" smtClean="0">
                <a:hlinkClick r:id="rId2"/>
              </a:rPr>
              <a:t>http</a:t>
            </a:r>
            <a:r>
              <a:rPr lang="en-US" sz="2400" dirty="0">
                <a:hlinkClick r:id="rId2"/>
              </a:rPr>
              <a:t>://microsoftresearch.github.io/Naiad</a:t>
            </a:r>
            <a:r>
              <a:rPr lang="en-US" sz="2400" dirty="0" smtClean="0">
                <a:hlinkClick r:id="rId2"/>
              </a:rPr>
              <a:t>/</a:t>
            </a:r>
            <a:r>
              <a:rPr lang="en-US" sz="2400" dirty="0" smtClean="0"/>
              <a:t>  </a:t>
            </a:r>
            <a:r>
              <a:rPr lang="en-US" sz="2400" dirty="0">
                <a:hlinkClick r:id="rId3"/>
              </a:rPr>
              <a:t>http://research.microsoft.com/en-us/projects/naiad</a:t>
            </a:r>
            <a:r>
              <a:rPr lang="en-US" sz="2400" dirty="0" smtClean="0">
                <a:hlinkClick r:id="rId3"/>
              </a:rPr>
              <a:t>/</a:t>
            </a:r>
            <a:r>
              <a:rPr lang="en-US" sz="2400" dirty="0" smtClean="0"/>
              <a:t> </a:t>
            </a:r>
          </a:p>
          <a:p>
            <a:r>
              <a:rPr lang="en-US" sz="2400" dirty="0">
                <a:hlinkClick r:id="rId4"/>
              </a:rPr>
              <a:t>http://research.microsoft.com/apps/pubs/?</a:t>
            </a:r>
            <a:r>
              <a:rPr lang="en-US" sz="2400" dirty="0" smtClean="0">
                <a:hlinkClick r:id="rId4"/>
              </a:rPr>
              <a:t>id=201100</a:t>
            </a:r>
            <a:r>
              <a:rPr lang="en-US" sz="2400" dirty="0" smtClean="0"/>
              <a:t> </a:t>
            </a:r>
          </a:p>
          <a:p>
            <a:r>
              <a:rPr lang="en-US" sz="2400" dirty="0"/>
              <a:t>A new computational model, timely dataflow, underlies Naiad and captures opportunities for parallelism across a wide class of algorithms. This model enriches dataflow computation with timestamps that represent logical points in the computation and provide the basis for an efficient, lightweight coordination mechanism.</a:t>
            </a:r>
          </a:p>
          <a:p>
            <a:r>
              <a:rPr lang="en-US" sz="2400" dirty="0"/>
              <a:t>We show that many powerful high-level programming models can be built on Naiad’s low-level primitives, enabling such diverse tasks as streaming data analysis, iterative machine learning, and interactive graph mining. Naiad outperforms specialized systems in their target application domains, and its unique features enable the development of new high-performance applications.</a:t>
            </a:r>
          </a:p>
          <a:p>
            <a:endParaRPr lang="en-US" sz="2400" dirty="0"/>
          </a:p>
        </p:txBody>
      </p:sp>
    </p:spTree>
    <p:extLst>
      <p:ext uri="{BB962C8B-B14F-4D97-AF65-F5344CB8AC3E}">
        <p14:creationId xmlns:p14="http://schemas.microsoft.com/office/powerpoint/2010/main" val="13124773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486400" cy="841248"/>
          </a:xfrm>
        </p:spPr>
        <p:txBody>
          <a:bodyPr>
            <a:normAutofit/>
          </a:bodyPr>
          <a:lstStyle/>
          <a:p>
            <a:r>
              <a:rPr lang="en-US" b="1" dirty="0" smtClean="0"/>
              <a:t>HPC-ABDS Layers</a:t>
            </a:r>
            <a:endParaRPr lang="en-US" b="1" dirty="0"/>
          </a:p>
        </p:txBody>
      </p:sp>
      <p:sp>
        <p:nvSpPr>
          <p:cNvPr id="3" name="Content Placeholder 2"/>
          <p:cNvSpPr>
            <a:spLocks noGrp="1"/>
          </p:cNvSpPr>
          <p:nvPr>
            <p:ph idx="1"/>
          </p:nvPr>
        </p:nvSpPr>
        <p:spPr>
          <a:xfrm>
            <a:off x="0" y="595045"/>
            <a:ext cx="9070428" cy="5640059"/>
          </a:xfrm>
        </p:spPr>
        <p:txBody>
          <a:bodyPr>
            <a:noAutofit/>
          </a:bodyPr>
          <a:lstStyle/>
          <a:p>
            <a:pPr marL="457200" indent="-457200">
              <a:buFont typeface="+mj-lt"/>
              <a:buAutoNum type="arabicParenR"/>
            </a:pPr>
            <a:r>
              <a:rPr lang="en-US" sz="2000" dirty="0"/>
              <a:t>Message Protocols</a:t>
            </a:r>
          </a:p>
          <a:p>
            <a:pPr marL="457200" indent="-457200">
              <a:buFont typeface="+mj-lt"/>
              <a:buAutoNum type="arabicParenR"/>
            </a:pPr>
            <a:r>
              <a:rPr lang="en-US" sz="2000" dirty="0"/>
              <a:t>Distributed Coordination:</a:t>
            </a:r>
          </a:p>
          <a:p>
            <a:pPr marL="457200" indent="-457200">
              <a:buFont typeface="+mj-lt"/>
              <a:buAutoNum type="arabicParenR"/>
            </a:pPr>
            <a:r>
              <a:rPr lang="en-US" sz="2000" dirty="0"/>
              <a:t>Security &amp; Privacy:</a:t>
            </a:r>
          </a:p>
          <a:p>
            <a:pPr marL="457200" indent="-457200">
              <a:buFont typeface="+mj-lt"/>
              <a:buAutoNum type="arabicParenR"/>
            </a:pPr>
            <a:r>
              <a:rPr lang="en-US" sz="2000" dirty="0"/>
              <a:t>Monitoring: </a:t>
            </a:r>
          </a:p>
          <a:p>
            <a:pPr marL="457200" indent="-457200">
              <a:buFont typeface="+mj-lt"/>
              <a:buAutoNum type="arabicParenR"/>
            </a:pPr>
            <a:r>
              <a:rPr lang="en-US" sz="2000" dirty="0" err="1" smtClean="0"/>
              <a:t>IaaS</a:t>
            </a:r>
            <a:r>
              <a:rPr lang="en-US" sz="2000" dirty="0" smtClean="0"/>
              <a:t> </a:t>
            </a:r>
            <a:r>
              <a:rPr lang="en-US" sz="2000" dirty="0"/>
              <a:t>Management from HPC to hypervisors</a:t>
            </a:r>
            <a:r>
              <a:rPr lang="en-US" sz="2000" dirty="0" smtClean="0"/>
              <a:t>:</a:t>
            </a:r>
          </a:p>
          <a:p>
            <a:pPr marL="457200" indent="-457200">
              <a:buFont typeface="+mj-lt"/>
              <a:buAutoNum type="arabicParenR"/>
            </a:pPr>
            <a:r>
              <a:rPr lang="en-US" sz="2000" dirty="0"/>
              <a:t>DevOps: </a:t>
            </a:r>
            <a:endParaRPr lang="en-US" sz="2000" dirty="0" smtClean="0"/>
          </a:p>
          <a:p>
            <a:pPr marL="457200" indent="-457200">
              <a:buFont typeface="+mj-lt"/>
              <a:buAutoNum type="arabicParenR"/>
            </a:pPr>
            <a:r>
              <a:rPr lang="en-US" sz="2000" dirty="0" smtClean="0"/>
              <a:t>Interoperability:</a:t>
            </a:r>
          </a:p>
          <a:p>
            <a:pPr marL="457200" indent="-457200">
              <a:buFont typeface="+mj-lt"/>
              <a:buAutoNum type="arabicParenR"/>
            </a:pPr>
            <a:r>
              <a:rPr lang="en-US" sz="2000" dirty="0"/>
              <a:t>File systems: </a:t>
            </a:r>
            <a:endParaRPr lang="en-US" sz="2000" dirty="0" smtClean="0"/>
          </a:p>
          <a:p>
            <a:pPr marL="457200" indent="-457200">
              <a:buFont typeface="+mj-lt"/>
              <a:buAutoNum type="arabicParenR"/>
            </a:pPr>
            <a:r>
              <a:rPr lang="en-US" sz="2000" dirty="0"/>
              <a:t>Cluster Resource Management: </a:t>
            </a:r>
            <a:endParaRPr lang="en-US" sz="2000" dirty="0" smtClean="0"/>
          </a:p>
          <a:p>
            <a:pPr marL="457200" indent="-457200">
              <a:buFont typeface="+mj-lt"/>
              <a:buAutoNum type="arabicParenR"/>
            </a:pPr>
            <a:r>
              <a:rPr lang="en-US" sz="2000" dirty="0"/>
              <a:t>Data Transport: </a:t>
            </a:r>
            <a:endParaRPr lang="en-US" sz="2000" dirty="0" smtClean="0"/>
          </a:p>
          <a:p>
            <a:pPr marL="457200" indent="-457200">
              <a:buFont typeface="+mj-lt"/>
              <a:buAutoNum type="arabicParenR"/>
            </a:pPr>
            <a:r>
              <a:rPr lang="en-US" sz="2000" dirty="0" smtClean="0"/>
              <a:t>SQL / NoSQL / File </a:t>
            </a:r>
            <a:r>
              <a:rPr lang="en-US" sz="2000" dirty="0"/>
              <a:t>management</a:t>
            </a:r>
            <a:r>
              <a:rPr lang="en-US" sz="2000" dirty="0" smtClean="0"/>
              <a:t>:</a:t>
            </a:r>
          </a:p>
          <a:p>
            <a:pPr marL="457200" indent="-457200">
              <a:buFont typeface="+mj-lt"/>
              <a:buAutoNum type="arabicParenR"/>
            </a:pPr>
            <a:r>
              <a:rPr lang="en-US" sz="2000" dirty="0"/>
              <a:t>In-memory </a:t>
            </a:r>
            <a:r>
              <a:rPr lang="en-US" sz="2000" dirty="0" err="1" smtClean="0"/>
              <a:t>databases&amp;caches</a:t>
            </a:r>
            <a:r>
              <a:rPr lang="en-US" sz="2000" dirty="0" smtClean="0"/>
              <a:t> / Object-relational mapping / Extraction Tools</a:t>
            </a:r>
          </a:p>
          <a:p>
            <a:pPr marL="457200" indent="-457200">
              <a:buFont typeface="+mj-lt"/>
              <a:buAutoNum type="arabicParenR"/>
            </a:pPr>
            <a:r>
              <a:rPr lang="en-US" sz="2000" dirty="0" smtClean="0"/>
              <a:t>Inter </a:t>
            </a:r>
            <a:r>
              <a:rPr lang="en-US" sz="2000" dirty="0"/>
              <a:t>process communication Collectives, point-to-point, </a:t>
            </a:r>
            <a:r>
              <a:rPr lang="en-US" sz="2000" dirty="0" smtClean="0"/>
              <a:t>publish-subscribe</a:t>
            </a:r>
          </a:p>
          <a:p>
            <a:pPr marL="457200" indent="-457200">
              <a:buFont typeface="+mj-lt"/>
              <a:buAutoNum type="arabicParenR"/>
            </a:pPr>
            <a:r>
              <a:rPr lang="en-US" sz="2000" dirty="0"/>
              <a:t>Basic Programming model and runtime, SPMD, Streaming, MapReduce, MPI</a:t>
            </a:r>
            <a:r>
              <a:rPr lang="en-US" sz="2000" dirty="0" smtClean="0"/>
              <a:t>:</a:t>
            </a:r>
          </a:p>
          <a:p>
            <a:pPr marL="457200" indent="-457200">
              <a:buFont typeface="+mj-lt"/>
              <a:buAutoNum type="arabicParenR"/>
            </a:pPr>
            <a:r>
              <a:rPr lang="en-US" sz="2000" dirty="0"/>
              <a:t>High level Programming: </a:t>
            </a:r>
            <a:endParaRPr lang="en-US" sz="2000" dirty="0" smtClean="0"/>
          </a:p>
          <a:p>
            <a:pPr marL="457200" indent="-457200">
              <a:buFont typeface="+mj-lt"/>
              <a:buAutoNum type="arabicParenR"/>
            </a:pPr>
            <a:r>
              <a:rPr lang="en-US" sz="2000" dirty="0"/>
              <a:t>Application and Analytics: </a:t>
            </a:r>
            <a:endParaRPr lang="en-US" sz="2000" dirty="0" smtClean="0"/>
          </a:p>
          <a:p>
            <a:pPr marL="457200" indent="-457200">
              <a:buFont typeface="+mj-lt"/>
              <a:buAutoNum type="arabicParenR"/>
            </a:pPr>
            <a:r>
              <a:rPr lang="en-US" sz="2000" b="1" dirty="0">
                <a:solidFill>
                  <a:srgbClr val="FF0000"/>
                </a:solidFill>
              </a:rPr>
              <a:t>Workflow-Orchestration</a:t>
            </a:r>
            <a:r>
              <a:rPr lang="en-US" sz="2000" b="1" dirty="0" smtClean="0">
                <a:solidFill>
                  <a:srgbClr val="FF0000"/>
                </a:solidFill>
              </a:rPr>
              <a:t>:</a:t>
            </a:r>
          </a:p>
        </p:txBody>
      </p:sp>
      <p:sp>
        <p:nvSpPr>
          <p:cNvPr id="6" name="TextBox 5"/>
          <p:cNvSpPr txBox="1"/>
          <p:nvPr/>
        </p:nvSpPr>
        <p:spPr>
          <a:xfrm>
            <a:off x="4395952" y="2929579"/>
            <a:ext cx="4419600" cy="1754326"/>
          </a:xfrm>
          <a:prstGeom prst="rect">
            <a:avLst/>
          </a:prstGeom>
          <a:noFill/>
        </p:spPr>
        <p:txBody>
          <a:bodyPr wrap="square" rtlCol="0">
            <a:spAutoFit/>
          </a:bodyPr>
          <a:lstStyle/>
          <a:p>
            <a:r>
              <a:rPr lang="en-US" dirty="0" smtClean="0">
                <a:solidFill>
                  <a:srgbClr val="FF0000"/>
                </a:solidFill>
              </a:rPr>
              <a:t>Here are 17 functionalities. Technologies are presented in this order</a:t>
            </a:r>
          </a:p>
          <a:p>
            <a:endParaRPr lang="en-US" dirty="0" smtClean="0">
              <a:solidFill>
                <a:srgbClr val="FF0000"/>
              </a:solidFill>
            </a:endParaRPr>
          </a:p>
          <a:p>
            <a:r>
              <a:rPr lang="en-US" dirty="0" smtClean="0">
                <a:solidFill>
                  <a:srgbClr val="FF0000"/>
                </a:solidFill>
              </a:rPr>
              <a:t>4 Cross cutting at top</a:t>
            </a:r>
          </a:p>
          <a:p>
            <a:r>
              <a:rPr lang="en-US" dirty="0" smtClean="0">
                <a:solidFill>
                  <a:srgbClr val="FF0000"/>
                </a:solidFill>
              </a:rPr>
              <a:t>13 in order of layered diagram starting at bottom</a:t>
            </a:r>
            <a:endParaRPr lang="en-US" dirty="0">
              <a:solidFill>
                <a:srgbClr val="FF0000"/>
              </a:solidFill>
            </a:endParaRPr>
          </a:p>
        </p:txBody>
      </p:sp>
    </p:spTree>
    <p:extLst>
      <p:ext uri="{BB962C8B-B14F-4D97-AF65-F5344CB8AC3E}">
        <p14:creationId xmlns:p14="http://schemas.microsoft.com/office/powerpoint/2010/main" val="16143608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a:t>
            </a:r>
            <a:r>
              <a:rPr lang="en-US" dirty="0" err="1" smtClean="0"/>
              <a:t>Tez</a:t>
            </a:r>
            <a:endParaRPr lang="en-US" dirty="0"/>
          </a:p>
        </p:txBody>
      </p:sp>
      <p:sp>
        <p:nvSpPr>
          <p:cNvPr id="3" name="Content Placeholder 2"/>
          <p:cNvSpPr>
            <a:spLocks noGrp="1"/>
          </p:cNvSpPr>
          <p:nvPr>
            <p:ph idx="1"/>
          </p:nvPr>
        </p:nvSpPr>
        <p:spPr>
          <a:xfrm>
            <a:off x="0" y="1016920"/>
            <a:ext cx="9028386" cy="2287972"/>
          </a:xfrm>
        </p:spPr>
        <p:txBody>
          <a:bodyPr>
            <a:noAutofit/>
          </a:bodyPr>
          <a:lstStyle/>
          <a:p>
            <a:r>
              <a:rPr lang="en-US" sz="2000" dirty="0">
                <a:hlinkClick r:id="rId2"/>
              </a:rPr>
              <a:t>http://hortonworks.com/hadoop/tez</a:t>
            </a:r>
            <a:r>
              <a:rPr lang="en-US" sz="2000" dirty="0" smtClean="0">
                <a:hlinkClick r:id="rId2"/>
              </a:rPr>
              <a:t>/</a:t>
            </a:r>
            <a:r>
              <a:rPr lang="en-US" sz="2000" dirty="0" smtClean="0"/>
              <a:t>  </a:t>
            </a:r>
          </a:p>
          <a:p>
            <a:r>
              <a:rPr lang="en-US" sz="2000" dirty="0" smtClean="0"/>
              <a:t>Related to Llama (Yarn to Impala</a:t>
            </a:r>
            <a:r>
              <a:rPr lang="en-US" sz="2000" dirty="0"/>
              <a:t>) </a:t>
            </a:r>
            <a:r>
              <a:rPr lang="en-US" sz="2000" dirty="0">
                <a:hlinkClick r:id="rId3"/>
              </a:rPr>
              <a:t>http://cloudera.github.io/llama</a:t>
            </a:r>
            <a:r>
              <a:rPr lang="en-US" sz="2000" dirty="0" smtClean="0">
                <a:hlinkClick r:id="rId3"/>
              </a:rPr>
              <a:t>/</a:t>
            </a:r>
            <a:r>
              <a:rPr lang="en-US" sz="2000" dirty="0" smtClean="0"/>
              <a:t> </a:t>
            </a:r>
          </a:p>
          <a:p>
            <a:r>
              <a:rPr lang="en-US" sz="2000" dirty="0" err="1" smtClean="0"/>
              <a:t>Tez</a:t>
            </a:r>
            <a:r>
              <a:rPr lang="en-US" sz="2000" dirty="0" smtClean="0"/>
              <a:t> from </a:t>
            </a:r>
            <a:r>
              <a:rPr lang="en-US" sz="2000" dirty="0" err="1" smtClean="0"/>
              <a:t>Hortonworks</a:t>
            </a:r>
            <a:r>
              <a:rPr lang="en-US" sz="2000" dirty="0" smtClean="0"/>
              <a:t> adds general workflow capabilities to Hadoop as seen earlier in </a:t>
            </a:r>
            <a:r>
              <a:rPr lang="en-US" sz="2000" dirty="0" err="1" smtClean="0"/>
              <a:t>MIcrosoft</a:t>
            </a:r>
            <a:r>
              <a:rPr lang="en-US" sz="2000" dirty="0" smtClean="0"/>
              <a:t> Dryad.</a:t>
            </a:r>
          </a:p>
          <a:p>
            <a:r>
              <a:rPr lang="en-US" sz="2000" dirty="0" err="1"/>
              <a:t>Tez</a:t>
            </a:r>
            <a:r>
              <a:rPr lang="en-US" sz="2000" dirty="0"/>
              <a:t> models data processing as a dataflow graph with vertices in the graph representing application logic and edges representing movement of data</a:t>
            </a:r>
            <a:r>
              <a:rPr lang="en-US" sz="2000" dirty="0" smtClean="0"/>
              <a:t>.</a:t>
            </a:r>
          </a:p>
          <a:p>
            <a:r>
              <a:rPr lang="en-US" sz="2000" dirty="0" smtClean="0"/>
              <a:t>Built to work with Yarn in mixed workload clusters</a:t>
            </a:r>
            <a:endParaRPr lang="en-US" sz="2000" dirty="0" smtClean="0">
              <a:hlinkClick r:id="rId4"/>
            </a:endParaRPr>
          </a:p>
          <a:p>
            <a:r>
              <a:rPr lang="en-US" sz="2000" dirty="0" smtClean="0">
                <a:hlinkClick r:id="rId4"/>
              </a:rPr>
              <a:t>http</a:t>
            </a:r>
            <a:r>
              <a:rPr lang="en-US" sz="2000" dirty="0">
                <a:hlinkClick r:id="rId4"/>
              </a:rPr>
              <a:t>://hortonworks.com/blog/apache-tez-a-new-chapter-in-hadoop-data-processing</a:t>
            </a:r>
            <a:r>
              <a:rPr lang="en-US" sz="2000" dirty="0" smtClean="0">
                <a:hlinkClick r:id="rId4"/>
              </a:rPr>
              <a:t>/</a:t>
            </a:r>
            <a:endParaRPr lang="en-US" sz="2000" dirty="0" smtClean="0"/>
          </a:p>
          <a:p>
            <a:endParaRPr lang="en-US" sz="2000" dirty="0"/>
          </a:p>
        </p:txBody>
      </p:sp>
      <p:pic>
        <p:nvPicPr>
          <p:cNvPr id="7170" name="Picture 2" descr="tez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7625" y="3838575"/>
            <a:ext cx="5286375" cy="30194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4144037"/>
            <a:ext cx="3873391" cy="2585323"/>
          </a:xfrm>
          <a:prstGeom prst="rect">
            <a:avLst/>
          </a:prstGeom>
        </p:spPr>
        <p:txBody>
          <a:bodyPr wrap="square">
            <a:spAutoFit/>
          </a:bodyPr>
          <a:lstStyle/>
          <a:p>
            <a:r>
              <a:rPr lang="en-US" dirty="0" smtClean="0">
                <a:latin typeface="Helvetica Neue"/>
              </a:rPr>
              <a:t>A </a:t>
            </a:r>
            <a:r>
              <a:rPr lang="en-US" dirty="0">
                <a:latin typeface="Helvetica Neue"/>
              </a:rPr>
              <a:t>rich dataflow definition API allows users to express complex query logic in an intuitive manner and it is a natural fit for query plans produced by higher-level declarative applications like Hive and Pig. As an example, the diagram shows how to model an ordered distributed sort using range partitioning. </a:t>
            </a:r>
            <a:endParaRPr lang="en-US" dirty="0"/>
          </a:p>
        </p:txBody>
      </p:sp>
      <p:pic>
        <p:nvPicPr>
          <p:cNvPr id="6" name="Picture 2" descr="http://hortonworks.com/wp-content/uploads/2013/10/hadoopstack.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623826"/>
            <a:ext cx="9144000" cy="5234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110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a:t>
            </a:r>
            <a:r>
              <a:rPr lang="en-US" dirty="0" err="1" smtClean="0"/>
              <a:t>FlumeJava</a:t>
            </a:r>
            <a:endParaRPr lang="en-US" dirty="0"/>
          </a:p>
        </p:txBody>
      </p:sp>
      <p:sp>
        <p:nvSpPr>
          <p:cNvPr id="3" name="Content Placeholder 2"/>
          <p:cNvSpPr>
            <a:spLocks noGrp="1"/>
          </p:cNvSpPr>
          <p:nvPr>
            <p:ph idx="1"/>
          </p:nvPr>
        </p:nvSpPr>
        <p:spPr>
          <a:xfrm>
            <a:off x="0" y="1260909"/>
            <a:ext cx="8686800" cy="5597091"/>
          </a:xfrm>
        </p:spPr>
        <p:txBody>
          <a:bodyPr>
            <a:normAutofit fontScale="62500" lnSpcReduction="20000"/>
          </a:bodyPr>
          <a:lstStyle/>
          <a:p>
            <a:r>
              <a:rPr lang="en-US" dirty="0">
                <a:hlinkClick r:id="rId2"/>
              </a:rPr>
              <a:t>http://pages.cs.wisc.edu/~akella/CS838/F12/838-CloudPapers/</a:t>
            </a:r>
            <a:r>
              <a:rPr lang="en-US" dirty="0" smtClean="0">
                <a:hlinkClick r:id="rId2"/>
              </a:rPr>
              <a:t>FlumeJava.pdf</a:t>
            </a:r>
            <a:endParaRPr lang="en-US" dirty="0" smtClean="0"/>
          </a:p>
          <a:p>
            <a:r>
              <a:rPr lang="en-US" dirty="0" err="1"/>
              <a:t>FlumeJava</a:t>
            </a:r>
            <a:r>
              <a:rPr lang="en-US" dirty="0"/>
              <a:t> is a Java library developed at Google to develop, test and run large scale data parallel pipelines in an efficient manner.</a:t>
            </a:r>
          </a:p>
          <a:p>
            <a:r>
              <a:rPr lang="en-US" dirty="0"/>
              <a:t>The data pipelines are specified using set of parallel operations available in the library. The library abstracts how the data is presented as in-memory or as file.</a:t>
            </a:r>
          </a:p>
          <a:p>
            <a:r>
              <a:rPr lang="en-US" dirty="0"/>
              <a:t>The data pipeline and the processing logic is written in Java. The library abstracts how the data processing happens, </a:t>
            </a:r>
            <a:r>
              <a:rPr lang="en-US" dirty="0" err="1"/>
              <a:t>i.e</a:t>
            </a:r>
            <a:r>
              <a:rPr lang="en-US" dirty="0"/>
              <a:t> weather local loop or map reduce job.</a:t>
            </a:r>
          </a:p>
          <a:p>
            <a:r>
              <a:rPr lang="en-US" dirty="0"/>
              <a:t>At the runtime these parallel operations are run as Map tasks, Reduce tasks, streaming computations etc.</a:t>
            </a:r>
          </a:p>
          <a:p>
            <a:r>
              <a:rPr lang="en-US" dirty="0" err="1"/>
              <a:t>FlumeJava</a:t>
            </a:r>
            <a:r>
              <a:rPr lang="en-US" dirty="0"/>
              <a:t> uses differed evaluation to optimize the data flow between the parallel operations.</a:t>
            </a:r>
          </a:p>
          <a:p>
            <a:r>
              <a:rPr lang="en-US" dirty="0"/>
              <a:t>Google claims that they no longer uses direct Map Reduce implementation and instead they use </a:t>
            </a:r>
            <a:r>
              <a:rPr lang="en-US" dirty="0" err="1"/>
              <a:t>FlumeJava</a:t>
            </a:r>
            <a:r>
              <a:rPr lang="en-US" dirty="0"/>
              <a:t> to run their data parallel tasks</a:t>
            </a:r>
          </a:p>
          <a:p>
            <a:r>
              <a:rPr lang="en-US" dirty="0"/>
              <a:t>The project is not open source and is planned to be available to general public through Google Cloud platform as a SaaS </a:t>
            </a:r>
            <a:endParaRPr lang="en-US" dirty="0" smtClean="0"/>
          </a:p>
          <a:p>
            <a:r>
              <a:rPr lang="en-US" dirty="0" smtClean="0"/>
              <a:t>Part of </a:t>
            </a:r>
            <a:r>
              <a:rPr lang="en-US" b="1" dirty="0" smtClean="0"/>
              <a:t>Google Cloud Dataflow </a:t>
            </a:r>
            <a:r>
              <a:rPr lang="en-US" dirty="0" smtClean="0"/>
              <a:t>that also has Google Pub-Sub and Google </a:t>
            </a:r>
            <a:r>
              <a:rPr lang="en-US" dirty="0" err="1" smtClean="0"/>
              <a:t>MillWheel</a:t>
            </a:r>
            <a:endParaRPr lang="en-US" dirty="0"/>
          </a:p>
          <a:p>
            <a:endParaRPr lang="en-US" dirty="0"/>
          </a:p>
        </p:txBody>
      </p:sp>
    </p:spTree>
    <p:extLst>
      <p:ext uri="{BB962C8B-B14F-4D97-AF65-F5344CB8AC3E}">
        <p14:creationId xmlns:p14="http://schemas.microsoft.com/office/powerpoint/2010/main" val="13548041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782094"/>
          </a:xfrm>
        </p:spPr>
        <p:txBody>
          <a:bodyPr/>
          <a:lstStyle/>
          <a:p>
            <a:r>
              <a:rPr lang="en-US" dirty="0" smtClean="0"/>
              <a:t>Apache Crunch</a:t>
            </a:r>
            <a:endParaRPr lang="en-US" dirty="0"/>
          </a:p>
        </p:txBody>
      </p:sp>
      <p:sp>
        <p:nvSpPr>
          <p:cNvPr id="3" name="Content Placeholder 2"/>
          <p:cNvSpPr>
            <a:spLocks noGrp="1"/>
          </p:cNvSpPr>
          <p:nvPr>
            <p:ph idx="1"/>
          </p:nvPr>
        </p:nvSpPr>
        <p:spPr>
          <a:xfrm>
            <a:off x="0" y="776177"/>
            <a:ext cx="9144000" cy="6081823"/>
          </a:xfrm>
        </p:spPr>
        <p:txBody>
          <a:bodyPr>
            <a:normAutofit fontScale="55000" lnSpcReduction="20000"/>
          </a:bodyPr>
          <a:lstStyle/>
          <a:p>
            <a:r>
              <a:rPr lang="en-US" dirty="0">
                <a:hlinkClick r:id="rId2"/>
              </a:rPr>
              <a:t>https://crunch.apache.org</a:t>
            </a:r>
            <a:r>
              <a:rPr lang="en-US" dirty="0" smtClean="0">
                <a:hlinkClick r:id="rId2"/>
              </a:rPr>
              <a:t>/</a:t>
            </a:r>
            <a:r>
              <a:rPr lang="en-US" dirty="0" smtClean="0"/>
              <a:t> runs on Hadoop or Spark</a:t>
            </a:r>
          </a:p>
          <a:p>
            <a:r>
              <a:rPr lang="en-US" dirty="0" smtClean="0"/>
              <a:t>The </a:t>
            </a:r>
            <a:r>
              <a:rPr lang="en-US" dirty="0"/>
              <a:t>Apache Crunch project develops and supports Java APIs that simplify the process of creating data pipelines on top of Apache Hadoop. The Crunch APIs are modeled </a:t>
            </a:r>
            <a:r>
              <a:rPr lang="en-US" dirty="0" smtClean="0"/>
              <a:t>after Google </a:t>
            </a:r>
            <a:r>
              <a:rPr lang="en-US" dirty="0" err="1"/>
              <a:t>FlumeJava</a:t>
            </a:r>
            <a:r>
              <a:rPr lang="en-US" dirty="0"/>
              <a:t> </a:t>
            </a:r>
          </a:p>
          <a:p>
            <a:r>
              <a:rPr lang="en-US" dirty="0" smtClean="0"/>
              <a:t>One can compare with Apache </a:t>
            </a:r>
            <a:r>
              <a:rPr lang="en-US" dirty="0"/>
              <a:t>Pig, Apache Hive, and Cascading</a:t>
            </a:r>
            <a:r>
              <a:rPr lang="en-US" dirty="0" smtClean="0"/>
              <a:t>.</a:t>
            </a:r>
            <a:endParaRPr lang="en-US" dirty="0"/>
          </a:p>
          <a:p>
            <a:r>
              <a:rPr lang="en-US" b="1" dirty="0"/>
              <a:t>Developer focused. </a:t>
            </a:r>
            <a:r>
              <a:rPr lang="en-US" dirty="0"/>
              <a:t>Apache Hive and Apache Pig were built to make MapReduce accessible to data analysts with limited experience in Java programming. Crunch was designed for developers who understand Java and want to use MapReduce effectively in order to write fast, reliable applications that need to meet tight SLAs. Crunch is often used in conjunction with Hive and Pig; a Crunch pipeline written by the development team </a:t>
            </a:r>
            <a:r>
              <a:rPr lang="en-US" dirty="0" err="1"/>
              <a:t>sessionizes</a:t>
            </a:r>
            <a:r>
              <a:rPr lang="en-US" dirty="0"/>
              <a:t> a set of user logs generates are then processed by a diverse collection of Pig scripts and Hive queries written by analysts.</a:t>
            </a:r>
          </a:p>
          <a:p>
            <a:r>
              <a:rPr lang="en-US" b="1" dirty="0"/>
              <a:t>Minimal abstractions. </a:t>
            </a:r>
            <a:r>
              <a:rPr lang="en-US" dirty="0"/>
              <a:t>Crunch pipelines provide a thin veneer on top of MapReduce. Developers have access to low-level MapReduce APIs whenever they need them. This </a:t>
            </a:r>
            <a:r>
              <a:rPr lang="en-US" dirty="0" err="1"/>
              <a:t>mimimalism</a:t>
            </a:r>
            <a:r>
              <a:rPr lang="en-US" dirty="0"/>
              <a:t> also means that Crunch is extremely fast, only slightly slower than a hand-tuned pipeline developed with the MapReduce APIs, and the community is working on making it faster all the time. </a:t>
            </a:r>
            <a:endParaRPr lang="en-US" dirty="0" smtClean="0"/>
          </a:p>
          <a:p>
            <a:pPr lvl="1"/>
            <a:r>
              <a:rPr lang="en-US" dirty="0"/>
              <a:t>O</a:t>
            </a:r>
            <a:r>
              <a:rPr lang="en-US" dirty="0" smtClean="0"/>
              <a:t>ne </a:t>
            </a:r>
            <a:r>
              <a:rPr lang="en-US" dirty="0"/>
              <a:t>of the goals of the project is portability, and the abstractions that Crunch provides are designed to ease the transition from Hadoop 1.0 to Hadoop 2.0 and to provide transparent support for future data processing frameworks that run on Hadoop, including Apache Spark and Apache </a:t>
            </a:r>
            <a:r>
              <a:rPr lang="en-US" dirty="0" err="1"/>
              <a:t>Tez</a:t>
            </a:r>
            <a:r>
              <a:rPr lang="en-US" dirty="0"/>
              <a:t>.</a:t>
            </a:r>
          </a:p>
          <a:p>
            <a:r>
              <a:rPr lang="en-US" b="1" dirty="0"/>
              <a:t>Flexible Data Model. </a:t>
            </a:r>
            <a:r>
              <a:rPr lang="en-US" dirty="0"/>
              <a:t>Hive, Pig, and Cascading all use a tuple-centric data model that works best when your input data can be represented using a named collection of scalar values, much like the rows of a database table. </a:t>
            </a:r>
            <a:endParaRPr lang="en-US" dirty="0" smtClean="0"/>
          </a:p>
          <a:p>
            <a:pPr lvl="1"/>
            <a:r>
              <a:rPr lang="en-US" dirty="0" smtClean="0"/>
              <a:t>Crunch </a:t>
            </a:r>
            <a:r>
              <a:rPr lang="en-US" dirty="0"/>
              <a:t>allows developers considerable flexibility in how they represent their data, which makes Crunch the best pipeline platform for developers working with complex structures like Apache Avro records or protocol buffers, geospatial and time series data, and data stored in Apache </a:t>
            </a:r>
            <a:r>
              <a:rPr lang="en-US" dirty="0" err="1"/>
              <a:t>HBase</a:t>
            </a:r>
            <a:r>
              <a:rPr lang="en-US" dirty="0"/>
              <a:t> tables.</a:t>
            </a:r>
          </a:p>
        </p:txBody>
      </p:sp>
    </p:spTree>
    <p:extLst>
      <p:ext uri="{BB962C8B-B14F-4D97-AF65-F5344CB8AC3E}">
        <p14:creationId xmlns:p14="http://schemas.microsoft.com/office/powerpoint/2010/main" val="27509765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5609690" cy="1143000"/>
          </a:xfrm>
        </p:spPr>
        <p:txBody>
          <a:bodyPr>
            <a:normAutofit fontScale="90000"/>
          </a:bodyPr>
          <a:lstStyle/>
          <a:p>
            <a:r>
              <a:rPr lang="en-US" dirty="0" smtClean="0"/>
              <a:t>Cascading</a:t>
            </a:r>
            <a:br>
              <a:rPr lang="en-US" dirty="0" smtClean="0"/>
            </a:br>
            <a:r>
              <a:rPr lang="en-US" dirty="0" smtClean="0"/>
              <a:t>Twitter Scalding</a:t>
            </a:r>
            <a:endParaRPr lang="en-US" dirty="0"/>
          </a:p>
        </p:txBody>
      </p:sp>
      <p:sp>
        <p:nvSpPr>
          <p:cNvPr id="3" name="Content Placeholder 2"/>
          <p:cNvSpPr>
            <a:spLocks noGrp="1"/>
          </p:cNvSpPr>
          <p:nvPr>
            <p:ph idx="1"/>
          </p:nvPr>
        </p:nvSpPr>
        <p:spPr>
          <a:xfrm>
            <a:off x="0" y="1335342"/>
            <a:ext cx="9144000" cy="5894798"/>
          </a:xfrm>
        </p:spPr>
        <p:txBody>
          <a:bodyPr>
            <a:normAutofit fontScale="77500" lnSpcReduction="20000"/>
          </a:bodyPr>
          <a:lstStyle/>
          <a:p>
            <a:r>
              <a:rPr lang="en-US" dirty="0">
                <a:hlinkClick r:id="rId2"/>
              </a:rPr>
              <a:t>http://www.cascading.org</a:t>
            </a:r>
            <a:r>
              <a:rPr lang="en-US" dirty="0" smtClean="0">
                <a:hlinkClick r:id="rId2"/>
              </a:rPr>
              <a:t>/</a:t>
            </a:r>
            <a:r>
              <a:rPr lang="en-US" dirty="0" smtClean="0"/>
              <a:t> open source with many subsidiary projects such as Twitter </a:t>
            </a:r>
            <a:r>
              <a:rPr lang="en-US" dirty="0" err="1" smtClean="0"/>
              <a:t>PyCascading</a:t>
            </a:r>
            <a:r>
              <a:rPr lang="en-US" dirty="0" smtClean="0"/>
              <a:t> (Python) and Scalding (Scala) </a:t>
            </a:r>
          </a:p>
          <a:p>
            <a:r>
              <a:rPr lang="en-US" dirty="0" smtClean="0"/>
              <a:t>Java tuple data model</a:t>
            </a:r>
          </a:p>
          <a:p>
            <a:r>
              <a:rPr lang="en-US" dirty="0"/>
              <a:t>From Concurrent </a:t>
            </a:r>
            <a:r>
              <a:rPr lang="en-US" dirty="0">
                <a:hlinkClick r:id="rId3"/>
              </a:rPr>
              <a:t>http://www.concurrentinc.com</a:t>
            </a:r>
            <a:r>
              <a:rPr lang="en-US" dirty="0" smtClean="0">
                <a:hlinkClick r:id="rId3"/>
              </a:rPr>
              <a:t>/</a:t>
            </a:r>
            <a:r>
              <a:rPr lang="en-US" dirty="0" smtClean="0"/>
              <a:t> that offers commercial support</a:t>
            </a:r>
          </a:p>
          <a:p>
            <a:r>
              <a:rPr lang="en-US" dirty="0" smtClean="0"/>
              <a:t>Supports Hadoop, Hive with Storm, Spark, </a:t>
            </a:r>
            <a:r>
              <a:rPr lang="en-US" dirty="0" err="1" smtClean="0"/>
              <a:t>Tez</a:t>
            </a:r>
            <a:r>
              <a:rPr lang="en-US" dirty="0" smtClean="0"/>
              <a:t> to come</a:t>
            </a:r>
          </a:p>
          <a:p>
            <a:r>
              <a:rPr lang="en-US" dirty="0"/>
              <a:t> It follows a ‘source-pipe-sink’ paradigm, where data is captured from sources, follows reusable ‘pipes’ that perform data analysis processes, where the results are stored in output files or ‘sinks’. </a:t>
            </a:r>
            <a:endParaRPr lang="en-US" dirty="0" smtClean="0"/>
          </a:p>
          <a:p>
            <a:pPr lvl="1"/>
            <a:r>
              <a:rPr lang="en-US" dirty="0" smtClean="0"/>
              <a:t>Pipes </a:t>
            </a:r>
            <a:r>
              <a:rPr lang="en-US" dirty="0"/>
              <a:t>are created independent from the data they will process. Once tied to data sources and sinks, it is called a ‘flow’. </a:t>
            </a:r>
            <a:endParaRPr lang="en-US" dirty="0" smtClean="0"/>
          </a:p>
          <a:p>
            <a:pPr lvl="1"/>
            <a:r>
              <a:rPr lang="en-US" dirty="0" smtClean="0"/>
              <a:t>These </a:t>
            </a:r>
            <a:r>
              <a:rPr lang="en-US" dirty="0"/>
              <a:t>flows can be grouped into a ‘cascade’, and the process scheduler will ensure a given flow does not execute until all its dependencies are satisfied. </a:t>
            </a:r>
            <a:endParaRPr lang="en-US" dirty="0" smtClean="0"/>
          </a:p>
          <a:p>
            <a:pPr lvl="1"/>
            <a:r>
              <a:rPr lang="en-US" dirty="0" smtClean="0"/>
              <a:t>Pipes </a:t>
            </a:r>
            <a:r>
              <a:rPr lang="en-US" dirty="0"/>
              <a:t>and flows can be reused and reordered to support different business needs.</a:t>
            </a:r>
          </a:p>
        </p:txBody>
      </p:sp>
    </p:spTree>
    <p:extLst>
      <p:ext uri="{BB962C8B-B14F-4D97-AF65-F5344CB8AC3E}">
        <p14:creationId xmlns:p14="http://schemas.microsoft.com/office/powerpoint/2010/main" val="33407490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e-Science Central</a:t>
            </a:r>
            <a:endParaRPr lang="en-US" dirty="0"/>
          </a:p>
        </p:txBody>
      </p:sp>
      <p:sp>
        <p:nvSpPr>
          <p:cNvPr id="3" name="Content Placeholder 2"/>
          <p:cNvSpPr>
            <a:spLocks noGrp="1"/>
          </p:cNvSpPr>
          <p:nvPr>
            <p:ph idx="1"/>
          </p:nvPr>
        </p:nvSpPr>
        <p:spPr>
          <a:xfrm>
            <a:off x="77490" y="949271"/>
            <a:ext cx="9066509" cy="3661475"/>
          </a:xfrm>
        </p:spPr>
        <p:txBody>
          <a:bodyPr>
            <a:normAutofit fontScale="92500" lnSpcReduction="10000"/>
          </a:bodyPr>
          <a:lstStyle/>
          <a:p>
            <a:r>
              <a:rPr lang="en-US" sz="2400" dirty="0">
                <a:hlinkClick r:id="rId2"/>
              </a:rPr>
              <a:t>http://www.esciencecentral.co.uk</a:t>
            </a:r>
            <a:r>
              <a:rPr lang="en-US" sz="2400" dirty="0" smtClean="0">
                <a:hlinkClick r:id="rId2"/>
              </a:rPr>
              <a:t>/</a:t>
            </a:r>
            <a:endParaRPr lang="en-US" sz="2400" dirty="0" smtClean="0"/>
          </a:p>
          <a:p>
            <a:r>
              <a:rPr lang="en-US" sz="2400" u="sng" dirty="0">
                <a:hlinkClick r:id="rId2"/>
              </a:rPr>
              <a:t>e-Science Central</a:t>
            </a:r>
            <a:r>
              <a:rPr lang="en-US" sz="2400" dirty="0"/>
              <a:t> is a Science-as-a-Service platform that combines three emerging technologies — Software as a Service (so you only need a web browser to do your science), Social Networking (to encourage you to interact and create your communities) and Cloud Computing (to provide you with storage and computational power). </a:t>
            </a:r>
            <a:endParaRPr lang="en-US" sz="2400" dirty="0" smtClean="0"/>
          </a:p>
          <a:p>
            <a:r>
              <a:rPr lang="en-US" sz="2400" dirty="0" smtClean="0"/>
              <a:t>Using </a:t>
            </a:r>
            <a:r>
              <a:rPr lang="en-US" sz="2400" dirty="0"/>
              <a:t>only a browser, you can upload your data, share it in a controlled way with your colleagues, and </a:t>
            </a:r>
            <a:r>
              <a:rPr lang="en-US" sz="2400" dirty="0" err="1"/>
              <a:t>analyse</a:t>
            </a:r>
            <a:r>
              <a:rPr lang="en-US" sz="2400" dirty="0"/>
              <a:t> the data using either a set of pre-defined services, or your own, which you can upload for execution and sharing. You can also record your progress in notebooks and publish your work on-line or conventionally. </a:t>
            </a:r>
            <a:endParaRPr lang="en-US" sz="2400" dirty="0" smtClean="0"/>
          </a:p>
        </p:txBody>
      </p:sp>
      <p:pic>
        <p:nvPicPr>
          <p:cNvPr id="3074" name="Picture 2" descr="http://www.esciencecentral.co.uk/images/esc-arc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8376" y="4305300"/>
            <a:ext cx="3533775" cy="25527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7490" y="4493112"/>
            <a:ext cx="4850971" cy="1938992"/>
          </a:xfrm>
          <a:prstGeom prst="rect">
            <a:avLst/>
          </a:prstGeom>
          <a:noFill/>
          <a:ln w="28575">
            <a:solidFill>
              <a:schemeClr val="tx1"/>
            </a:solidFill>
          </a:ln>
        </p:spPr>
        <p:txBody>
          <a:bodyPr wrap="square" rtlCol="0">
            <a:spAutoFit/>
          </a:bodyPr>
          <a:lstStyle/>
          <a:p>
            <a:pPr marL="285750" indent="-285750">
              <a:buFont typeface="Arial" panose="020B0604020202020204" pitchFamily="34" charset="0"/>
              <a:buChar char="•"/>
            </a:pPr>
            <a:r>
              <a:rPr lang="en-US" sz="2000" dirty="0"/>
              <a:t>Moreover, e-Science Central gives you a workflow editing and enactment tool to allow you automation of analysis through the browser</a:t>
            </a:r>
            <a:r>
              <a:rPr lang="en-US" sz="2000" dirty="0" smtClean="0"/>
              <a:t>.</a:t>
            </a:r>
          </a:p>
          <a:p>
            <a:pPr marL="285750" indent="-285750">
              <a:buFont typeface="Arial" panose="020B0604020202020204" pitchFamily="34" charset="0"/>
              <a:buChar char="•"/>
            </a:pPr>
            <a:r>
              <a:rPr lang="en-US" sz="2000" dirty="0" smtClean="0"/>
              <a:t>Azure is typically backend cloud</a:t>
            </a:r>
            <a:endParaRPr lang="en-US" sz="2000" dirty="0"/>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15711295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a:t>
            </a:r>
            <a:r>
              <a:rPr lang="en-US" dirty="0" err="1" smtClean="0"/>
              <a:t>Oozie</a:t>
            </a:r>
            <a:endParaRPr lang="en-US" dirty="0"/>
          </a:p>
        </p:txBody>
      </p:sp>
      <p:sp>
        <p:nvSpPr>
          <p:cNvPr id="3" name="Content Placeholder 2"/>
          <p:cNvSpPr>
            <a:spLocks noGrp="1"/>
          </p:cNvSpPr>
          <p:nvPr>
            <p:ph idx="1"/>
          </p:nvPr>
        </p:nvSpPr>
        <p:spPr>
          <a:xfrm>
            <a:off x="0" y="1389413"/>
            <a:ext cx="8686800" cy="5343895"/>
          </a:xfrm>
        </p:spPr>
        <p:txBody>
          <a:bodyPr>
            <a:normAutofit fontScale="92500" lnSpcReduction="10000"/>
          </a:bodyPr>
          <a:lstStyle/>
          <a:p>
            <a:r>
              <a:rPr lang="en-US" dirty="0">
                <a:hlinkClick r:id="rId2"/>
              </a:rPr>
              <a:t>https</a:t>
            </a:r>
            <a:r>
              <a:rPr lang="en-US" dirty="0" smtClean="0">
                <a:hlinkClick r:id="rId2"/>
              </a:rPr>
              <a:t>://oozie.apache.org/</a:t>
            </a:r>
            <a:endParaRPr lang="en-US" dirty="0" smtClean="0"/>
          </a:p>
          <a:p>
            <a:r>
              <a:rPr lang="en-US" dirty="0" err="1" smtClean="0"/>
              <a:t>Oozie</a:t>
            </a:r>
            <a:r>
              <a:rPr lang="en-US" dirty="0" smtClean="0"/>
              <a:t> is a scalable, reliable and extensible server-based workflow scheduler system to manage Apache Hadoop jobs. </a:t>
            </a:r>
          </a:p>
          <a:p>
            <a:r>
              <a:rPr lang="en-US" dirty="0" err="1" smtClean="0"/>
              <a:t>Oozie</a:t>
            </a:r>
            <a:r>
              <a:rPr lang="en-US" dirty="0" smtClean="0"/>
              <a:t> </a:t>
            </a:r>
            <a:r>
              <a:rPr lang="en-US" dirty="0"/>
              <a:t>Workflow jobs are Directed </a:t>
            </a:r>
            <a:r>
              <a:rPr lang="en-US" dirty="0" err="1"/>
              <a:t>Acyclical</a:t>
            </a:r>
            <a:r>
              <a:rPr lang="en-US" dirty="0"/>
              <a:t> Graphs (DAGs) </a:t>
            </a:r>
            <a:r>
              <a:rPr lang="en-US" dirty="0" smtClean="0"/>
              <a:t>which specify </a:t>
            </a:r>
            <a:r>
              <a:rPr lang="en-US" dirty="0"/>
              <a:t>a sequence of </a:t>
            </a:r>
            <a:r>
              <a:rPr lang="en-US" dirty="0" smtClean="0"/>
              <a:t>actions to execute.  </a:t>
            </a:r>
            <a:r>
              <a:rPr lang="en-US" dirty="0" err="1" smtClean="0"/>
              <a:t>Oozie</a:t>
            </a:r>
            <a:r>
              <a:rPr lang="en-US" dirty="0" smtClean="0"/>
              <a:t> also provides Coordinator jobs, which </a:t>
            </a:r>
            <a:r>
              <a:rPr lang="en-US" dirty="0"/>
              <a:t>are </a:t>
            </a:r>
            <a:r>
              <a:rPr lang="en-US" dirty="0" smtClean="0"/>
              <a:t>Workflow jobs which can be scheduled to recur based on time or data availability.</a:t>
            </a:r>
            <a:endParaRPr lang="en-US" dirty="0"/>
          </a:p>
          <a:p>
            <a:r>
              <a:rPr lang="en-US" dirty="0" err="1"/>
              <a:t>Oozie</a:t>
            </a:r>
            <a:r>
              <a:rPr lang="en-US" dirty="0"/>
              <a:t> </a:t>
            </a:r>
            <a:r>
              <a:rPr lang="en-US" dirty="0" smtClean="0"/>
              <a:t>can schedule various types </a:t>
            </a:r>
            <a:r>
              <a:rPr lang="en-US" dirty="0"/>
              <a:t>of Hadoop jobs </a:t>
            </a:r>
            <a:r>
              <a:rPr lang="en-US" dirty="0" smtClean="0"/>
              <a:t>(map-reduce, </a:t>
            </a:r>
            <a:r>
              <a:rPr lang="en-US" dirty="0"/>
              <a:t>Pig, </a:t>
            </a:r>
            <a:r>
              <a:rPr lang="en-US" dirty="0" smtClean="0"/>
              <a:t>Hive and others) </a:t>
            </a:r>
            <a:r>
              <a:rPr lang="en-US" dirty="0"/>
              <a:t>as well as </a:t>
            </a:r>
            <a:r>
              <a:rPr lang="en-US" dirty="0" smtClean="0"/>
              <a:t>other types of jobs such as Java </a:t>
            </a:r>
            <a:r>
              <a:rPr lang="en-US" dirty="0"/>
              <a:t>programs and shell </a:t>
            </a:r>
            <a:r>
              <a:rPr lang="en-US" dirty="0" smtClean="0"/>
              <a:t>scripts.</a:t>
            </a:r>
            <a:endParaRPr lang="en-US" dirty="0"/>
          </a:p>
          <a:p>
            <a:endParaRPr lang="en-US" dirty="0"/>
          </a:p>
        </p:txBody>
      </p:sp>
    </p:spTree>
    <p:extLst>
      <p:ext uri="{BB962C8B-B14F-4D97-AF65-F5344CB8AC3E}">
        <p14:creationId xmlns:p14="http://schemas.microsoft.com/office/powerpoint/2010/main" val="326199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Apache ODE</a:t>
            </a:r>
            <a:r>
              <a:rPr lang="en-US" baseline="30000" dirty="0" smtClean="0"/>
              <a:t>™</a:t>
            </a:r>
            <a:endParaRPr lang="en-US" b="0" dirty="0"/>
          </a:p>
        </p:txBody>
      </p:sp>
      <p:sp>
        <p:nvSpPr>
          <p:cNvPr id="3" name="Content Placeholder 2"/>
          <p:cNvSpPr>
            <a:spLocks noGrp="1"/>
          </p:cNvSpPr>
          <p:nvPr>
            <p:ph idx="1"/>
          </p:nvPr>
        </p:nvSpPr>
        <p:spPr>
          <a:xfrm>
            <a:off x="0" y="1173338"/>
            <a:ext cx="9144000" cy="5415817"/>
          </a:xfrm>
        </p:spPr>
        <p:txBody>
          <a:bodyPr>
            <a:normAutofit fontScale="55000" lnSpcReduction="20000"/>
          </a:bodyPr>
          <a:lstStyle/>
          <a:p>
            <a:r>
              <a:rPr lang="en-US" dirty="0"/>
              <a:t>The Orchestration Director Engine ODE </a:t>
            </a:r>
            <a:r>
              <a:rPr lang="en-US" dirty="0">
                <a:hlinkClick r:id="rId2"/>
              </a:rPr>
              <a:t>http://ode.apache.org</a:t>
            </a:r>
            <a:r>
              <a:rPr lang="en-US" dirty="0" smtClean="0">
                <a:hlinkClick r:id="rId2"/>
              </a:rPr>
              <a:t>/</a:t>
            </a:r>
            <a:r>
              <a:rPr lang="en-US" dirty="0" smtClean="0"/>
              <a:t> </a:t>
            </a:r>
            <a:br>
              <a:rPr lang="en-US" dirty="0" smtClean="0"/>
            </a:br>
            <a:r>
              <a:rPr lang="en-US" dirty="0" smtClean="0"/>
              <a:t>executes </a:t>
            </a:r>
            <a:r>
              <a:rPr lang="en-US" dirty="0"/>
              <a:t>business processes written following the WS-BPEL </a:t>
            </a:r>
            <a:r>
              <a:rPr lang="en-US" dirty="0" smtClean="0"/>
              <a:t/>
            </a:r>
            <a:br>
              <a:rPr lang="en-US" dirty="0" smtClean="0"/>
            </a:br>
            <a:r>
              <a:rPr lang="en-US" dirty="0" smtClean="0"/>
              <a:t>standard. This is “Web Service approach to orchestration/workflow” </a:t>
            </a:r>
            <a:br>
              <a:rPr lang="en-US" dirty="0" smtClean="0"/>
            </a:br>
            <a:r>
              <a:rPr lang="en-US" dirty="0" smtClean="0"/>
              <a:t>and stresses control flow whereas usually dataflow more natural</a:t>
            </a:r>
          </a:p>
          <a:p>
            <a:r>
              <a:rPr lang="en-US" dirty="0" smtClean="0"/>
              <a:t>Side-by-side </a:t>
            </a:r>
            <a:r>
              <a:rPr lang="en-US" dirty="0"/>
              <a:t>support for both the WS-BPEL 2.0 OASIS standard </a:t>
            </a:r>
            <a:r>
              <a:rPr lang="en-US" dirty="0">
                <a:hlinkClick r:id="rId3"/>
              </a:rPr>
              <a:t>http://</a:t>
            </a:r>
            <a:r>
              <a:rPr lang="en-US" dirty="0" smtClean="0">
                <a:hlinkClick r:id="rId3"/>
              </a:rPr>
              <a:t>docs.oasis-open.org/wsbpel/2.0/OS/wsbpel-v2.0-OS.html</a:t>
            </a:r>
            <a:r>
              <a:rPr lang="en-US" dirty="0" smtClean="0"/>
              <a:t> and </a:t>
            </a:r>
            <a:r>
              <a:rPr lang="en-US" dirty="0"/>
              <a:t>the legacy BPEL4WS 1.1 vendor </a:t>
            </a:r>
            <a:r>
              <a:rPr lang="en-US" dirty="0" smtClean="0"/>
              <a:t>specification. (BPEL = Business Process Execution Language)</a:t>
            </a:r>
          </a:p>
          <a:p>
            <a:r>
              <a:rPr lang="en-US" dirty="0" smtClean="0"/>
              <a:t>Supports </a:t>
            </a:r>
            <a:r>
              <a:rPr lang="en-US" dirty="0"/>
              <a:t>2 communication layers: one based on Axis2 (Web Services http transport) and another one based on the JBI standard (http://jcp.org/en/jsr/detail?id=208).</a:t>
            </a:r>
          </a:p>
          <a:p>
            <a:r>
              <a:rPr lang="en-US" dirty="0" smtClean="0"/>
              <a:t>Support </a:t>
            </a:r>
            <a:r>
              <a:rPr lang="en-US" dirty="0"/>
              <a:t>for the HTTP WSDL </a:t>
            </a:r>
            <a:r>
              <a:rPr lang="en-US" dirty="0" smtClean="0"/>
              <a:t>binding (initial SOAP-based Web Service protocol), </a:t>
            </a:r>
            <a:r>
              <a:rPr lang="en-US" dirty="0"/>
              <a:t>allowing invocation of REST-style </a:t>
            </a:r>
            <a:r>
              <a:rPr lang="en-US" dirty="0" smtClean="0"/>
              <a:t>(this won) web </a:t>
            </a:r>
            <a:r>
              <a:rPr lang="en-US" dirty="0"/>
              <a:t>services.</a:t>
            </a:r>
          </a:p>
          <a:p>
            <a:r>
              <a:rPr lang="en-US" dirty="0" smtClean="0"/>
              <a:t>Possibility </a:t>
            </a:r>
            <a:r>
              <a:rPr lang="en-US" dirty="0"/>
              <a:t>to map process variables externally to a database table of your choice.</a:t>
            </a:r>
          </a:p>
          <a:p>
            <a:r>
              <a:rPr lang="en-US" dirty="0" smtClean="0"/>
              <a:t>High </a:t>
            </a:r>
            <a:r>
              <a:rPr lang="en-US" dirty="0"/>
              <a:t>level API to the engine that allows you to integrate the core with virtually any communication layer.</a:t>
            </a:r>
          </a:p>
          <a:p>
            <a:r>
              <a:rPr lang="en-US" dirty="0" smtClean="0"/>
              <a:t>Hot-deployment </a:t>
            </a:r>
            <a:r>
              <a:rPr lang="en-US" dirty="0"/>
              <a:t>of your processes.</a:t>
            </a:r>
          </a:p>
          <a:p>
            <a:r>
              <a:rPr lang="en-US" dirty="0" smtClean="0"/>
              <a:t>Compiled </a:t>
            </a:r>
            <a:r>
              <a:rPr lang="en-US" dirty="0"/>
              <a:t>approach to BPEL that provides detailed analysis and </a:t>
            </a:r>
            <a:r>
              <a:rPr lang="en-US" dirty="0" smtClean="0"/>
              <a:t/>
            </a:r>
            <a:br>
              <a:rPr lang="en-US" dirty="0" smtClean="0"/>
            </a:br>
            <a:r>
              <a:rPr lang="en-US" dirty="0" smtClean="0"/>
              <a:t>validation </a:t>
            </a:r>
            <a:r>
              <a:rPr lang="en-US" dirty="0"/>
              <a:t>at </a:t>
            </a:r>
            <a:r>
              <a:rPr lang="en-US" dirty="0" smtClean="0"/>
              <a:t>the command </a:t>
            </a:r>
            <a:r>
              <a:rPr lang="en-US" dirty="0"/>
              <a:t>line </a:t>
            </a:r>
            <a:r>
              <a:rPr lang="en-US" dirty="0" smtClean="0"/>
              <a:t>or </a:t>
            </a:r>
            <a:r>
              <a:rPr lang="en-US" dirty="0"/>
              <a:t>at deployment.</a:t>
            </a:r>
          </a:p>
          <a:p>
            <a:r>
              <a:rPr lang="en-US" dirty="0" smtClean="0"/>
              <a:t>Management </a:t>
            </a:r>
            <a:r>
              <a:rPr lang="en-US" dirty="0"/>
              <a:t>interface for processes, instances and messages</a:t>
            </a:r>
            <a:r>
              <a:rPr lang="en-US" dirty="0" smtClean="0"/>
              <a:t>.</a:t>
            </a:r>
          </a:p>
          <a:p>
            <a:r>
              <a:rPr lang="en-US" dirty="0" smtClean="0"/>
              <a:t>There were other open source BPEL projects but maybe this is </a:t>
            </a:r>
            <a:br>
              <a:rPr lang="en-US" dirty="0" smtClean="0"/>
            </a:br>
            <a:r>
              <a:rPr lang="en-US" dirty="0" smtClean="0"/>
              <a:t>only remaining one?</a:t>
            </a:r>
          </a:p>
          <a:p>
            <a:r>
              <a:rPr lang="en-US" dirty="0">
                <a:hlinkClick r:id="rId4"/>
              </a:rPr>
              <a:t>http://</a:t>
            </a:r>
            <a:r>
              <a:rPr lang="en-US" dirty="0" smtClean="0">
                <a:hlinkClick r:id="rId4"/>
              </a:rPr>
              <a:t>en.wikipedia.org/wiki/List_of_BPEL_engines</a:t>
            </a:r>
            <a:r>
              <a:rPr lang="en-US" dirty="0" smtClean="0"/>
              <a:t> </a:t>
            </a:r>
            <a:endParaRPr lang="en-US" dirty="0"/>
          </a:p>
          <a:p>
            <a:endParaRPr lang="en-US" dirty="0"/>
          </a:p>
        </p:txBody>
      </p:sp>
      <p:pic>
        <p:nvPicPr>
          <p:cNvPr id="1026" name="Picture 2" descr="http://ode.apache.org/img/director_20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8260644" y="4754500"/>
            <a:ext cx="822960" cy="19830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ode.apache.org/img/director_20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758">
            <a:off x="1466545" y="38100"/>
            <a:ext cx="347852" cy="838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ode.apache.org/img/director_20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437242" flipH="1">
            <a:off x="4993912" y="38100"/>
            <a:ext cx="347852"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606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ActiveBPEL</a:t>
            </a:r>
            <a:endParaRPr lang="en-US" dirty="0"/>
          </a:p>
        </p:txBody>
      </p:sp>
      <p:sp>
        <p:nvSpPr>
          <p:cNvPr id="3" name="Content Placeholder 2"/>
          <p:cNvSpPr>
            <a:spLocks noGrp="1"/>
          </p:cNvSpPr>
          <p:nvPr>
            <p:ph idx="1"/>
          </p:nvPr>
        </p:nvSpPr>
        <p:spPr>
          <a:xfrm>
            <a:off x="0" y="1537855"/>
            <a:ext cx="9144000" cy="4525963"/>
          </a:xfrm>
        </p:spPr>
        <p:txBody>
          <a:bodyPr>
            <a:normAutofit fontScale="85000" lnSpcReduction="20000"/>
          </a:bodyPr>
          <a:lstStyle/>
          <a:p>
            <a:r>
              <a:rPr lang="en-US" dirty="0" smtClean="0"/>
              <a:t>This was top open source BPEL implementation </a:t>
            </a:r>
            <a:r>
              <a:rPr lang="en-US" dirty="0"/>
              <a:t>from “Active </a:t>
            </a:r>
            <a:r>
              <a:rPr lang="en-US" dirty="0" smtClean="0"/>
              <a:t>Endpoints” which was acquired by </a:t>
            </a:r>
            <a:r>
              <a:rPr lang="en-US" dirty="0" err="1" smtClean="0"/>
              <a:t>Informatica</a:t>
            </a:r>
            <a:endParaRPr lang="en-US" dirty="0" smtClean="0"/>
          </a:p>
          <a:p>
            <a:r>
              <a:rPr lang="en-US" dirty="0" smtClean="0"/>
              <a:t>The last release was </a:t>
            </a:r>
            <a:r>
              <a:rPr lang="en-US" dirty="0"/>
              <a:t>5.0.2 in 2008 http://activebpel502.sourceforge.net/</a:t>
            </a:r>
            <a:endParaRPr lang="en-US" dirty="0" smtClean="0"/>
          </a:p>
          <a:p>
            <a:r>
              <a:rPr lang="en-US" dirty="0"/>
              <a:t>See </a:t>
            </a:r>
            <a:r>
              <a:rPr lang="en-US" dirty="0">
                <a:hlinkClick r:id="rId2"/>
              </a:rPr>
              <a:t>http://</a:t>
            </a:r>
            <a:r>
              <a:rPr lang="en-US" dirty="0" smtClean="0">
                <a:hlinkClick r:id="rId2"/>
              </a:rPr>
              <a:t>www.activevos.com/cp/329/active-endpoints-releases-milestone-1-of-activebpel-community-edition-with-bpel4people</a:t>
            </a:r>
            <a:endParaRPr lang="en-US" dirty="0" smtClean="0"/>
          </a:p>
          <a:p>
            <a:r>
              <a:rPr lang="en-US" dirty="0"/>
              <a:t>Replaced by </a:t>
            </a:r>
            <a:r>
              <a:rPr lang="en-US" dirty="0" err="1" smtClean="0"/>
              <a:t>ActiveVOS</a:t>
            </a:r>
            <a:r>
              <a:rPr lang="en-US" dirty="0" smtClean="0"/>
              <a:t> (Visual Orchestration System) </a:t>
            </a:r>
            <a:r>
              <a:rPr lang="en-US" dirty="0" smtClean="0">
                <a:hlinkClick r:id="rId3"/>
              </a:rPr>
              <a:t>http</a:t>
            </a:r>
            <a:r>
              <a:rPr lang="en-US" dirty="0">
                <a:hlinkClick r:id="rId3"/>
              </a:rPr>
              <a:t>://www.activevos.com</a:t>
            </a:r>
            <a:r>
              <a:rPr lang="en-US" dirty="0" smtClean="0">
                <a:hlinkClick r:id="rId3"/>
              </a:rPr>
              <a:t>/</a:t>
            </a:r>
            <a:r>
              <a:rPr lang="en-US" dirty="0" smtClean="0"/>
              <a:t>; proprietary coding of open BPEL standard and supports people in the loop (BPEL4People)</a:t>
            </a:r>
          </a:p>
          <a:p>
            <a:pPr lvl="1"/>
            <a:r>
              <a:rPr lang="en-US" dirty="0" smtClean="0"/>
              <a:t>Implements BPMN </a:t>
            </a:r>
            <a:r>
              <a:rPr lang="en-US" dirty="0"/>
              <a:t>visual interface (Business Process Model and </a:t>
            </a:r>
            <a:r>
              <a:rPr lang="en-US" dirty="0" smtClean="0"/>
              <a:t>Notation)</a:t>
            </a:r>
            <a:endParaRPr lang="en-US" dirty="0"/>
          </a:p>
        </p:txBody>
      </p:sp>
    </p:spTree>
    <p:extLst>
      <p:ext uri="{BB962C8B-B14F-4D97-AF65-F5344CB8AC3E}">
        <p14:creationId xmlns:p14="http://schemas.microsoft.com/office/powerpoint/2010/main" val="2332451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a:t>
            </a:r>
            <a:r>
              <a:rPr lang="en-US" dirty="0" err="1" smtClean="0"/>
              <a:t>Airavata</a:t>
            </a:r>
            <a:endParaRPr lang="en-US" dirty="0"/>
          </a:p>
        </p:txBody>
      </p:sp>
      <p:sp>
        <p:nvSpPr>
          <p:cNvPr id="3" name="Content Placeholder 2"/>
          <p:cNvSpPr>
            <a:spLocks noGrp="1"/>
          </p:cNvSpPr>
          <p:nvPr>
            <p:ph idx="1"/>
          </p:nvPr>
        </p:nvSpPr>
        <p:spPr>
          <a:xfrm>
            <a:off x="-1" y="1137083"/>
            <a:ext cx="9060873" cy="5720917"/>
          </a:xfrm>
        </p:spPr>
        <p:txBody>
          <a:bodyPr>
            <a:normAutofit fontScale="77500" lnSpcReduction="20000"/>
          </a:bodyPr>
          <a:lstStyle/>
          <a:p>
            <a:r>
              <a:rPr lang="en-US" dirty="0">
                <a:hlinkClick r:id="rId2"/>
              </a:rPr>
              <a:t>https://airavata.apache.org</a:t>
            </a:r>
            <a:r>
              <a:rPr lang="en-US" dirty="0" smtClean="0">
                <a:hlinkClick r:id="rId2"/>
              </a:rPr>
              <a:t>/</a:t>
            </a:r>
            <a:endParaRPr lang="en-US" dirty="0" smtClean="0"/>
          </a:p>
          <a:p>
            <a:r>
              <a:rPr lang="en-US" dirty="0"/>
              <a:t>Apache </a:t>
            </a:r>
            <a:r>
              <a:rPr lang="en-US" dirty="0" err="1"/>
              <a:t>Airavata</a:t>
            </a:r>
            <a:r>
              <a:rPr lang="en-US" dirty="0"/>
              <a:t> is a workflow </a:t>
            </a:r>
            <a:r>
              <a:rPr lang="en-US" dirty="0" smtClean="0"/>
              <a:t>framework to enable the scheduling and execution  of jobs </a:t>
            </a:r>
            <a:r>
              <a:rPr lang="en-US" dirty="0"/>
              <a:t>and workflows on distributed computing </a:t>
            </a:r>
            <a:r>
              <a:rPr lang="en-US" dirty="0" smtClean="0"/>
              <a:t>resources, </a:t>
            </a:r>
            <a:r>
              <a:rPr lang="en-US" dirty="0"/>
              <a:t>including local </a:t>
            </a:r>
            <a:r>
              <a:rPr lang="en-US" dirty="0" smtClean="0"/>
              <a:t>resources, </a:t>
            </a:r>
            <a:r>
              <a:rPr lang="en-US" dirty="0"/>
              <a:t>national </a:t>
            </a:r>
            <a:r>
              <a:rPr lang="en-US" dirty="0" smtClean="0"/>
              <a:t>computing resources, and </a:t>
            </a:r>
            <a:r>
              <a:rPr lang="en-US" dirty="0"/>
              <a:t>computing </a:t>
            </a:r>
            <a:r>
              <a:rPr lang="en-US" dirty="0" smtClean="0"/>
              <a:t>clouds</a:t>
            </a:r>
            <a:r>
              <a:rPr lang="en-US" dirty="0"/>
              <a:t>. </a:t>
            </a:r>
            <a:endParaRPr lang="en-US" dirty="0" smtClean="0"/>
          </a:p>
          <a:p>
            <a:r>
              <a:rPr lang="en-US" dirty="0" smtClean="0"/>
              <a:t>Four main components:</a:t>
            </a:r>
            <a:endParaRPr lang="en-US" dirty="0"/>
          </a:p>
          <a:p>
            <a:pPr lvl="1"/>
            <a:r>
              <a:rPr lang="en-US" dirty="0" smtClean="0"/>
              <a:t>workflow suite</a:t>
            </a:r>
            <a:endParaRPr lang="en-US" dirty="0"/>
          </a:p>
          <a:p>
            <a:pPr lvl="1"/>
            <a:r>
              <a:rPr lang="en-US" dirty="0" smtClean="0"/>
              <a:t>application </a:t>
            </a:r>
            <a:r>
              <a:rPr lang="en-US" dirty="0"/>
              <a:t>wrapper </a:t>
            </a:r>
            <a:r>
              <a:rPr lang="en-US" dirty="0" smtClean="0"/>
              <a:t>service</a:t>
            </a:r>
            <a:endParaRPr lang="en-US" dirty="0"/>
          </a:p>
          <a:p>
            <a:pPr lvl="1"/>
            <a:r>
              <a:rPr lang="en-US" dirty="0" smtClean="0"/>
              <a:t>registry service</a:t>
            </a:r>
            <a:endParaRPr lang="en-US" dirty="0"/>
          </a:p>
          <a:p>
            <a:pPr lvl="1"/>
            <a:r>
              <a:rPr lang="en-US" dirty="0" smtClean="0"/>
              <a:t>message </a:t>
            </a:r>
            <a:r>
              <a:rPr lang="en-US" dirty="0"/>
              <a:t>broking </a:t>
            </a:r>
            <a:r>
              <a:rPr lang="en-US" dirty="0" smtClean="0"/>
              <a:t>service </a:t>
            </a:r>
          </a:p>
          <a:p>
            <a:r>
              <a:rPr lang="en-US" dirty="0" err="1" smtClean="0"/>
              <a:t>Airavata</a:t>
            </a:r>
            <a:r>
              <a:rPr lang="en-US" dirty="0" smtClean="0"/>
              <a:t> evolved out of work at Indiana University’s Extreme </a:t>
            </a:r>
            <a:r>
              <a:rPr lang="en-US" dirty="0"/>
              <a:t>Computing </a:t>
            </a:r>
            <a:r>
              <a:rPr lang="en-US" dirty="0" smtClean="0"/>
              <a:t>Lab, originally supporting the Linked </a:t>
            </a:r>
            <a:r>
              <a:rPr lang="en-US" dirty="0"/>
              <a:t>Environments for Atmospheric Discovery (LEAD) project. The Open Gateway Computing Environments (OGCE</a:t>
            </a:r>
            <a:r>
              <a:rPr lang="en-US" dirty="0" smtClean="0"/>
              <a:t>) project abstracted and generalized the workflow developed for LEAD, making it applicable to other science gateways.  </a:t>
            </a:r>
            <a:r>
              <a:rPr lang="en-US" dirty="0" err="1" smtClean="0"/>
              <a:t>Airavata</a:t>
            </a:r>
            <a:r>
              <a:rPr lang="en-US" dirty="0" smtClean="0"/>
              <a:t> became an incubator project in 2011 and a top level project in 2012.  </a:t>
            </a:r>
            <a:endParaRPr lang="en-US" dirty="0"/>
          </a:p>
        </p:txBody>
      </p:sp>
    </p:spTree>
    <p:extLst>
      <p:ext uri="{BB962C8B-B14F-4D97-AF65-F5344CB8AC3E}">
        <p14:creationId xmlns:p14="http://schemas.microsoft.com/office/powerpoint/2010/main" val="1031200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0" y="-5917"/>
            <a:ext cx="5058064" cy="945255"/>
          </a:xfrm>
        </p:spPr>
        <p:txBody>
          <a:bodyPr/>
          <a:lstStyle/>
          <a:p>
            <a:r>
              <a:rPr lang="en-US" dirty="0" smtClean="0"/>
              <a:t>Apache OODT (Tools)</a:t>
            </a:r>
            <a:endParaRPr lang="en-US" dirty="0"/>
          </a:p>
        </p:txBody>
      </p:sp>
      <p:sp>
        <p:nvSpPr>
          <p:cNvPr id="3" name="Content Placeholder 2"/>
          <p:cNvSpPr>
            <a:spLocks noGrp="1"/>
          </p:cNvSpPr>
          <p:nvPr>
            <p:ph idx="1"/>
          </p:nvPr>
        </p:nvSpPr>
        <p:spPr>
          <a:xfrm>
            <a:off x="104861" y="4878069"/>
            <a:ext cx="9069185" cy="1979931"/>
          </a:xfrm>
        </p:spPr>
        <p:txBody>
          <a:bodyPr>
            <a:normAutofit fontScale="85000" lnSpcReduction="20000"/>
          </a:bodyPr>
          <a:lstStyle/>
          <a:p>
            <a:r>
              <a:rPr lang="en-US" sz="2400" b="1" dirty="0"/>
              <a:t>Object Oriented Data Technology</a:t>
            </a:r>
            <a:r>
              <a:rPr lang="en-US" sz="2400" dirty="0"/>
              <a:t>, or OODT, </a:t>
            </a:r>
            <a:r>
              <a:rPr lang="en-US" sz="2400" dirty="0">
                <a:hlinkClick r:id="rId2"/>
              </a:rPr>
              <a:t>http://oodt.apache.org</a:t>
            </a:r>
            <a:r>
              <a:rPr lang="en-US" sz="2400" dirty="0" smtClean="0">
                <a:hlinkClick r:id="rId2"/>
              </a:rPr>
              <a:t>/</a:t>
            </a:r>
            <a:r>
              <a:rPr lang="en-US" sz="2400" dirty="0" smtClean="0"/>
              <a:t> develops </a:t>
            </a:r>
            <a:r>
              <a:rPr lang="en-US" sz="2400" dirty="0"/>
              <a:t>and promotes science data management and archiving systems that span scientific disciplines and enable interoperability among data agnostic systems in the fields of astrophysics, planetary, space science data systems, open source web analytics, etc. </a:t>
            </a:r>
            <a:r>
              <a:rPr lang="en-US" sz="2400" dirty="0" smtClean="0"/>
              <a:t>It was based on NASA JPL software</a:t>
            </a:r>
          </a:p>
          <a:p>
            <a:r>
              <a:rPr lang="en-US" sz="2400" dirty="0">
                <a:hlinkClick r:id="rId3"/>
              </a:rPr>
              <a:t>http://</a:t>
            </a:r>
            <a:r>
              <a:rPr lang="en-US" sz="2400" dirty="0" smtClean="0">
                <a:hlinkClick r:id="rId3"/>
              </a:rPr>
              <a:t>www.slideshare.net/chrismattmann/a-look-into-the-apache-oodt-ecosystem</a:t>
            </a:r>
            <a:r>
              <a:rPr lang="en-US" sz="2400" dirty="0" smtClean="0"/>
              <a:t> </a:t>
            </a:r>
          </a:p>
        </p:txBody>
      </p:sp>
      <p:pic>
        <p:nvPicPr>
          <p:cNvPr id="2050" name="Picture 2" descr="Apache™ OOD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88" y="223838"/>
            <a:ext cx="1571625" cy="428626"/>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595313" y="934301"/>
            <a:ext cx="5867400" cy="3810000"/>
            <a:chOff x="1600200" y="1143000"/>
            <a:chExt cx="5867400" cy="3810000"/>
          </a:xfrm>
        </p:grpSpPr>
        <p:sp>
          <p:nvSpPr>
            <p:cNvPr id="7" name="Rectangle 3"/>
            <p:cNvSpPr>
              <a:spLocks noChangeArrowheads="1"/>
            </p:cNvSpPr>
            <p:nvPr/>
          </p:nvSpPr>
          <p:spPr bwMode="auto">
            <a:xfrm>
              <a:off x="1752600" y="2743200"/>
              <a:ext cx="685800" cy="3048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8" name="Rectangle 4"/>
            <p:cNvSpPr>
              <a:spLocks noChangeArrowheads="1"/>
            </p:cNvSpPr>
            <p:nvPr/>
          </p:nvSpPr>
          <p:spPr bwMode="auto">
            <a:xfrm>
              <a:off x="1752600" y="3048000"/>
              <a:ext cx="4419600" cy="12192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9" name="Rectangle 5"/>
            <p:cNvSpPr>
              <a:spLocks noChangeArrowheads="1"/>
            </p:cNvSpPr>
            <p:nvPr/>
          </p:nvSpPr>
          <p:spPr bwMode="auto">
            <a:xfrm>
              <a:off x="5486400" y="2743200"/>
              <a:ext cx="685800" cy="3048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10" name="Rectangle 6"/>
            <p:cNvSpPr>
              <a:spLocks noChangeArrowheads="1"/>
            </p:cNvSpPr>
            <p:nvPr/>
          </p:nvSpPr>
          <p:spPr bwMode="auto">
            <a:xfrm>
              <a:off x="3505200" y="2743200"/>
              <a:ext cx="914400" cy="3048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11" name="Rectangle 7"/>
            <p:cNvSpPr>
              <a:spLocks noChangeArrowheads="1"/>
            </p:cNvSpPr>
            <p:nvPr/>
          </p:nvSpPr>
          <p:spPr bwMode="auto">
            <a:xfrm>
              <a:off x="1752600" y="4267200"/>
              <a:ext cx="381000" cy="3048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12" name="Rectangle 8"/>
            <p:cNvSpPr>
              <a:spLocks noChangeArrowheads="1"/>
            </p:cNvSpPr>
            <p:nvPr/>
          </p:nvSpPr>
          <p:spPr bwMode="auto">
            <a:xfrm>
              <a:off x="3048000" y="4267200"/>
              <a:ext cx="457200" cy="3048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13" name="Rectangle 9"/>
            <p:cNvSpPr>
              <a:spLocks noChangeArrowheads="1"/>
            </p:cNvSpPr>
            <p:nvPr/>
          </p:nvSpPr>
          <p:spPr bwMode="auto">
            <a:xfrm>
              <a:off x="4419600" y="4267200"/>
              <a:ext cx="457200" cy="3048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14" name="Rectangle 10"/>
            <p:cNvSpPr>
              <a:spLocks noChangeArrowheads="1"/>
            </p:cNvSpPr>
            <p:nvPr/>
          </p:nvSpPr>
          <p:spPr bwMode="auto">
            <a:xfrm>
              <a:off x="5791200" y="4267200"/>
              <a:ext cx="381000" cy="3048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15" name="Line 11"/>
            <p:cNvSpPr>
              <a:spLocks noChangeShapeType="1"/>
            </p:cNvSpPr>
            <p:nvPr/>
          </p:nvSpPr>
          <p:spPr bwMode="auto">
            <a:xfrm flipV="1">
              <a:off x="1752600" y="2743200"/>
              <a:ext cx="0" cy="1828800"/>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 name="Line 12"/>
            <p:cNvSpPr>
              <a:spLocks noChangeShapeType="1"/>
            </p:cNvSpPr>
            <p:nvPr/>
          </p:nvSpPr>
          <p:spPr bwMode="auto">
            <a:xfrm>
              <a:off x="1752600" y="2743200"/>
              <a:ext cx="685800" cy="0"/>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 name="Line 13"/>
            <p:cNvSpPr>
              <a:spLocks noChangeShapeType="1"/>
            </p:cNvSpPr>
            <p:nvPr/>
          </p:nvSpPr>
          <p:spPr bwMode="auto">
            <a:xfrm>
              <a:off x="2438400" y="2743200"/>
              <a:ext cx="0" cy="304800"/>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 name="Line 14"/>
            <p:cNvSpPr>
              <a:spLocks noChangeShapeType="1"/>
            </p:cNvSpPr>
            <p:nvPr/>
          </p:nvSpPr>
          <p:spPr bwMode="auto">
            <a:xfrm>
              <a:off x="2438400" y="3048000"/>
              <a:ext cx="1066800" cy="0"/>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 name="Line 15"/>
            <p:cNvSpPr>
              <a:spLocks noChangeShapeType="1"/>
            </p:cNvSpPr>
            <p:nvPr/>
          </p:nvSpPr>
          <p:spPr bwMode="auto">
            <a:xfrm flipV="1">
              <a:off x="3505200" y="2743200"/>
              <a:ext cx="0" cy="304800"/>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 name="Line 16"/>
            <p:cNvSpPr>
              <a:spLocks noChangeShapeType="1"/>
            </p:cNvSpPr>
            <p:nvPr/>
          </p:nvSpPr>
          <p:spPr bwMode="auto">
            <a:xfrm>
              <a:off x="3505200" y="2743200"/>
              <a:ext cx="914400" cy="0"/>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 name="Line 17"/>
            <p:cNvSpPr>
              <a:spLocks noChangeShapeType="1"/>
            </p:cNvSpPr>
            <p:nvPr/>
          </p:nvSpPr>
          <p:spPr bwMode="auto">
            <a:xfrm>
              <a:off x="4419600" y="2743200"/>
              <a:ext cx="0" cy="304800"/>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18"/>
            <p:cNvSpPr>
              <a:spLocks noChangeShapeType="1"/>
            </p:cNvSpPr>
            <p:nvPr/>
          </p:nvSpPr>
          <p:spPr bwMode="auto">
            <a:xfrm>
              <a:off x="4419600" y="3048000"/>
              <a:ext cx="1066800" cy="0"/>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 name="Line 19"/>
            <p:cNvSpPr>
              <a:spLocks noChangeShapeType="1"/>
            </p:cNvSpPr>
            <p:nvPr/>
          </p:nvSpPr>
          <p:spPr bwMode="auto">
            <a:xfrm flipV="1">
              <a:off x="5486400" y="2743200"/>
              <a:ext cx="0" cy="304800"/>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 name="Line 20"/>
            <p:cNvSpPr>
              <a:spLocks noChangeShapeType="1"/>
            </p:cNvSpPr>
            <p:nvPr/>
          </p:nvSpPr>
          <p:spPr bwMode="auto">
            <a:xfrm>
              <a:off x="5486400" y="2743200"/>
              <a:ext cx="685800" cy="0"/>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 name="Line 21"/>
            <p:cNvSpPr>
              <a:spLocks noChangeShapeType="1"/>
            </p:cNvSpPr>
            <p:nvPr/>
          </p:nvSpPr>
          <p:spPr bwMode="auto">
            <a:xfrm>
              <a:off x="6172200" y="2743200"/>
              <a:ext cx="0" cy="1828800"/>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 name="Line 22"/>
            <p:cNvSpPr>
              <a:spLocks noChangeShapeType="1"/>
            </p:cNvSpPr>
            <p:nvPr/>
          </p:nvSpPr>
          <p:spPr bwMode="auto">
            <a:xfrm flipH="1">
              <a:off x="5791200" y="4572000"/>
              <a:ext cx="381000" cy="0"/>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 name="Line 23"/>
            <p:cNvSpPr>
              <a:spLocks noChangeShapeType="1"/>
            </p:cNvSpPr>
            <p:nvPr/>
          </p:nvSpPr>
          <p:spPr bwMode="auto">
            <a:xfrm flipV="1">
              <a:off x="5791200" y="4267200"/>
              <a:ext cx="0" cy="304800"/>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 name="Line 24"/>
            <p:cNvSpPr>
              <a:spLocks noChangeShapeType="1"/>
            </p:cNvSpPr>
            <p:nvPr/>
          </p:nvSpPr>
          <p:spPr bwMode="auto">
            <a:xfrm flipH="1">
              <a:off x="4876800" y="4267200"/>
              <a:ext cx="914400" cy="0"/>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 name="Line 25"/>
            <p:cNvSpPr>
              <a:spLocks noChangeShapeType="1"/>
            </p:cNvSpPr>
            <p:nvPr/>
          </p:nvSpPr>
          <p:spPr bwMode="auto">
            <a:xfrm>
              <a:off x="4876800" y="4267200"/>
              <a:ext cx="0" cy="304800"/>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 name="Line 26"/>
            <p:cNvSpPr>
              <a:spLocks noChangeShapeType="1"/>
            </p:cNvSpPr>
            <p:nvPr/>
          </p:nvSpPr>
          <p:spPr bwMode="auto">
            <a:xfrm flipH="1">
              <a:off x="4419600" y="4572000"/>
              <a:ext cx="457200" cy="0"/>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 name="Line 27"/>
            <p:cNvSpPr>
              <a:spLocks noChangeShapeType="1"/>
            </p:cNvSpPr>
            <p:nvPr/>
          </p:nvSpPr>
          <p:spPr bwMode="auto">
            <a:xfrm flipV="1">
              <a:off x="4419600" y="4267200"/>
              <a:ext cx="0" cy="304800"/>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 name="Line 28"/>
            <p:cNvSpPr>
              <a:spLocks noChangeShapeType="1"/>
            </p:cNvSpPr>
            <p:nvPr/>
          </p:nvSpPr>
          <p:spPr bwMode="auto">
            <a:xfrm flipH="1">
              <a:off x="3505200" y="4267200"/>
              <a:ext cx="914400" cy="0"/>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 name="Line 29"/>
            <p:cNvSpPr>
              <a:spLocks noChangeShapeType="1"/>
            </p:cNvSpPr>
            <p:nvPr/>
          </p:nvSpPr>
          <p:spPr bwMode="auto">
            <a:xfrm>
              <a:off x="3505200" y="4267200"/>
              <a:ext cx="0" cy="304800"/>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 name="Line 30"/>
            <p:cNvSpPr>
              <a:spLocks noChangeShapeType="1"/>
            </p:cNvSpPr>
            <p:nvPr/>
          </p:nvSpPr>
          <p:spPr bwMode="auto">
            <a:xfrm flipH="1">
              <a:off x="3048000" y="4572000"/>
              <a:ext cx="457200" cy="0"/>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 name="Line 31"/>
            <p:cNvSpPr>
              <a:spLocks noChangeShapeType="1"/>
            </p:cNvSpPr>
            <p:nvPr/>
          </p:nvSpPr>
          <p:spPr bwMode="auto">
            <a:xfrm flipV="1">
              <a:off x="3048000" y="4267200"/>
              <a:ext cx="0" cy="304800"/>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 name="Line 32"/>
            <p:cNvSpPr>
              <a:spLocks noChangeShapeType="1"/>
            </p:cNvSpPr>
            <p:nvPr/>
          </p:nvSpPr>
          <p:spPr bwMode="auto">
            <a:xfrm flipH="1">
              <a:off x="2133600" y="4267200"/>
              <a:ext cx="914400" cy="0"/>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 name="Line 33"/>
            <p:cNvSpPr>
              <a:spLocks noChangeShapeType="1"/>
            </p:cNvSpPr>
            <p:nvPr/>
          </p:nvSpPr>
          <p:spPr bwMode="auto">
            <a:xfrm>
              <a:off x="2133600" y="4267200"/>
              <a:ext cx="0" cy="304800"/>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 name="Line 34"/>
            <p:cNvSpPr>
              <a:spLocks noChangeShapeType="1"/>
            </p:cNvSpPr>
            <p:nvPr/>
          </p:nvSpPr>
          <p:spPr bwMode="auto">
            <a:xfrm flipH="1">
              <a:off x="1752600" y="4572000"/>
              <a:ext cx="381000" cy="0"/>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 name="Rectangle 35"/>
            <p:cNvSpPr>
              <a:spLocks noChangeArrowheads="1"/>
            </p:cNvSpPr>
            <p:nvPr/>
          </p:nvSpPr>
          <p:spPr bwMode="auto">
            <a:xfrm>
              <a:off x="2514600" y="2590800"/>
              <a:ext cx="914400" cy="381000"/>
            </a:xfrm>
            <a:prstGeom prst="rect">
              <a:avLst/>
            </a:prstGeom>
            <a:solidFill>
              <a:srgbClr val="C0C0C0"/>
            </a:solidFill>
            <a:ln w="28575">
              <a:solidFill>
                <a:srgbClr val="808080"/>
              </a:solidFill>
              <a:miter lim="800000"/>
              <a:headEnd/>
              <a:tailEnd/>
            </a:ln>
          </p:spPr>
          <p:txBody>
            <a:bodyPr wrap="none"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endParaRPr lang="en-US" altLang="en-US"/>
            </a:p>
          </p:txBody>
        </p:sp>
        <p:sp>
          <p:nvSpPr>
            <p:cNvPr id="40" name="Rectangle 36"/>
            <p:cNvSpPr>
              <a:spLocks noChangeArrowheads="1"/>
            </p:cNvSpPr>
            <p:nvPr/>
          </p:nvSpPr>
          <p:spPr bwMode="auto">
            <a:xfrm>
              <a:off x="4495800" y="2590800"/>
              <a:ext cx="914400" cy="381000"/>
            </a:xfrm>
            <a:prstGeom prst="rect">
              <a:avLst/>
            </a:prstGeom>
            <a:solidFill>
              <a:srgbClr val="C0C0C0"/>
            </a:solidFill>
            <a:ln w="28575">
              <a:solidFill>
                <a:srgbClr val="808080"/>
              </a:solidFill>
              <a:miter lim="800000"/>
              <a:headEnd/>
              <a:tailEnd/>
            </a:ln>
          </p:spPr>
          <p:txBody>
            <a:bodyPr wrap="none"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41" name="AutoShape 37"/>
            <p:cNvSpPr>
              <a:spLocks noChangeArrowheads="1"/>
            </p:cNvSpPr>
            <p:nvPr/>
          </p:nvSpPr>
          <p:spPr bwMode="auto">
            <a:xfrm>
              <a:off x="2209800" y="4419600"/>
              <a:ext cx="762000" cy="533400"/>
            </a:xfrm>
            <a:prstGeom prst="can">
              <a:avLst>
                <a:gd name="adj" fmla="val 25000"/>
              </a:avLst>
            </a:prstGeom>
            <a:solidFill>
              <a:srgbClr val="C0C0C0"/>
            </a:solidFill>
            <a:ln w="28575">
              <a:solidFill>
                <a:srgbClr val="808080"/>
              </a:solidFill>
              <a:round/>
              <a:headEnd/>
              <a:tailEnd/>
            </a:ln>
          </p:spPr>
          <p:txBody>
            <a:bodyPr wrap="none"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42" name="AutoShape 38"/>
            <p:cNvSpPr>
              <a:spLocks noChangeArrowheads="1"/>
            </p:cNvSpPr>
            <p:nvPr/>
          </p:nvSpPr>
          <p:spPr bwMode="auto">
            <a:xfrm>
              <a:off x="3581400" y="4419600"/>
              <a:ext cx="762000" cy="533400"/>
            </a:xfrm>
            <a:prstGeom prst="can">
              <a:avLst>
                <a:gd name="adj" fmla="val 25000"/>
              </a:avLst>
            </a:prstGeom>
            <a:solidFill>
              <a:srgbClr val="C0C0C0"/>
            </a:solidFill>
            <a:ln w="28575">
              <a:solidFill>
                <a:srgbClr val="808080"/>
              </a:solidFill>
              <a:round/>
              <a:headEnd/>
              <a:tailEnd/>
            </a:ln>
          </p:spPr>
          <p:txBody>
            <a:bodyPr wrap="none"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43" name="AutoShape 39"/>
            <p:cNvSpPr>
              <a:spLocks noChangeArrowheads="1"/>
            </p:cNvSpPr>
            <p:nvPr/>
          </p:nvSpPr>
          <p:spPr bwMode="auto">
            <a:xfrm>
              <a:off x="4953000" y="4419600"/>
              <a:ext cx="762000" cy="533400"/>
            </a:xfrm>
            <a:prstGeom prst="can">
              <a:avLst>
                <a:gd name="adj" fmla="val 25000"/>
              </a:avLst>
            </a:prstGeom>
            <a:solidFill>
              <a:srgbClr val="C0C0C0"/>
            </a:solidFill>
            <a:ln w="28575">
              <a:solidFill>
                <a:srgbClr val="808080"/>
              </a:solidFill>
              <a:round/>
              <a:headEnd/>
              <a:tailEnd/>
            </a:ln>
          </p:spPr>
          <p:txBody>
            <a:bodyPr wrap="none"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44" name="Text Box 40"/>
            <p:cNvSpPr txBox="1">
              <a:spLocks noChangeArrowheads="1"/>
            </p:cNvSpPr>
            <p:nvPr/>
          </p:nvSpPr>
          <p:spPr bwMode="auto">
            <a:xfrm>
              <a:off x="2209800" y="3124200"/>
              <a:ext cx="35941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900" dirty="0">
                  <a:solidFill>
                    <a:schemeClr val="bg1"/>
                  </a:solidFill>
                  <a:latin typeface="Arial Black" panose="020B0A04020102020204" pitchFamily="34" charset="0"/>
                </a:rPr>
                <a:t>OBJECT ORIENTED DATA TECHNOLOGY FRAMEWORK</a:t>
              </a:r>
            </a:p>
          </p:txBody>
        </p:sp>
        <p:sp>
          <p:nvSpPr>
            <p:cNvPr id="45" name="Text Box 41"/>
            <p:cNvSpPr txBox="1">
              <a:spLocks noChangeArrowheads="1"/>
            </p:cNvSpPr>
            <p:nvPr/>
          </p:nvSpPr>
          <p:spPr bwMode="auto">
            <a:xfrm>
              <a:off x="2514600" y="2590800"/>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800" b="1">
                  <a:solidFill>
                    <a:schemeClr val="accent2"/>
                  </a:solidFill>
                  <a:latin typeface="Arial" panose="020B0604020202020204" pitchFamily="34" charset="0"/>
                </a:rPr>
                <a:t>OODT/Science Web Tools</a:t>
              </a:r>
              <a:endParaRPr lang="en-US" altLang="en-US">
                <a:latin typeface="Arial" panose="020B0604020202020204" pitchFamily="34" charset="0"/>
              </a:endParaRPr>
            </a:p>
          </p:txBody>
        </p:sp>
        <p:sp>
          <p:nvSpPr>
            <p:cNvPr id="46" name="Text Box 42"/>
            <p:cNvSpPr txBox="1">
              <a:spLocks noChangeArrowheads="1"/>
            </p:cNvSpPr>
            <p:nvPr/>
          </p:nvSpPr>
          <p:spPr bwMode="auto">
            <a:xfrm>
              <a:off x="4495800" y="2590800"/>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800" b="1">
                  <a:solidFill>
                    <a:schemeClr val="accent2"/>
                  </a:solidFill>
                  <a:latin typeface="Arial" panose="020B0604020202020204" pitchFamily="34" charset="0"/>
                </a:rPr>
                <a:t>Archive</a:t>
              </a:r>
            </a:p>
            <a:p>
              <a:pPr algn="ctr"/>
              <a:r>
                <a:rPr lang="en-US" altLang="en-US" sz="800" b="1">
                  <a:solidFill>
                    <a:schemeClr val="accent2"/>
                  </a:solidFill>
                  <a:latin typeface="Arial" panose="020B0604020202020204" pitchFamily="34" charset="0"/>
                </a:rPr>
                <a:t>Client</a:t>
              </a:r>
              <a:endParaRPr lang="en-US" altLang="en-US">
                <a:latin typeface="Arial" panose="020B0604020202020204" pitchFamily="34" charset="0"/>
              </a:endParaRPr>
            </a:p>
          </p:txBody>
        </p:sp>
        <p:sp>
          <p:nvSpPr>
            <p:cNvPr id="47" name="Text Box 43"/>
            <p:cNvSpPr txBox="1">
              <a:spLocks noChangeArrowheads="1"/>
            </p:cNvSpPr>
            <p:nvPr/>
          </p:nvSpPr>
          <p:spPr bwMode="auto">
            <a:xfrm>
              <a:off x="2133600" y="4572000"/>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800" b="1">
                  <a:solidFill>
                    <a:schemeClr val="accent2"/>
                  </a:solidFill>
                  <a:latin typeface="Arial" panose="020B0604020202020204" pitchFamily="34" charset="0"/>
                </a:rPr>
                <a:t>Profile</a:t>
              </a:r>
            </a:p>
            <a:p>
              <a:pPr algn="ctr"/>
              <a:r>
                <a:rPr lang="en-US" altLang="en-US" sz="800" b="1">
                  <a:solidFill>
                    <a:schemeClr val="accent2"/>
                  </a:solidFill>
                  <a:latin typeface="Arial" panose="020B0604020202020204" pitchFamily="34" charset="0"/>
                </a:rPr>
                <a:t>XML Data</a:t>
              </a:r>
              <a:endParaRPr lang="en-US" altLang="en-US">
                <a:latin typeface="Arial" panose="020B0604020202020204" pitchFamily="34" charset="0"/>
              </a:endParaRPr>
            </a:p>
          </p:txBody>
        </p:sp>
        <p:sp>
          <p:nvSpPr>
            <p:cNvPr id="48" name="Text Box 44"/>
            <p:cNvSpPr txBox="1">
              <a:spLocks noChangeArrowheads="1"/>
            </p:cNvSpPr>
            <p:nvPr/>
          </p:nvSpPr>
          <p:spPr bwMode="auto">
            <a:xfrm>
              <a:off x="3505200" y="4572000"/>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800" b="1">
                  <a:solidFill>
                    <a:schemeClr val="accent2"/>
                  </a:solidFill>
                  <a:latin typeface="Arial" panose="020B0604020202020204" pitchFamily="34" charset="0"/>
                </a:rPr>
                <a:t>Data</a:t>
              </a:r>
            </a:p>
            <a:p>
              <a:pPr algn="ctr"/>
              <a:r>
                <a:rPr lang="en-US" altLang="en-US" sz="800" b="1">
                  <a:solidFill>
                    <a:schemeClr val="accent2"/>
                  </a:solidFill>
                  <a:latin typeface="Arial" panose="020B0604020202020204" pitchFamily="34" charset="0"/>
                </a:rPr>
                <a:t>System 1</a:t>
              </a:r>
              <a:endParaRPr lang="en-US" altLang="en-US">
                <a:latin typeface="Arial" panose="020B0604020202020204" pitchFamily="34" charset="0"/>
              </a:endParaRPr>
            </a:p>
          </p:txBody>
        </p:sp>
        <p:sp>
          <p:nvSpPr>
            <p:cNvPr id="49" name="Text Box 45"/>
            <p:cNvSpPr txBox="1">
              <a:spLocks noChangeArrowheads="1"/>
            </p:cNvSpPr>
            <p:nvPr/>
          </p:nvSpPr>
          <p:spPr bwMode="auto">
            <a:xfrm>
              <a:off x="4876800" y="4572000"/>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800" b="1">
                  <a:solidFill>
                    <a:schemeClr val="accent2"/>
                  </a:solidFill>
                  <a:latin typeface="Arial" panose="020B0604020202020204" pitchFamily="34" charset="0"/>
                </a:rPr>
                <a:t>Data</a:t>
              </a:r>
            </a:p>
            <a:p>
              <a:pPr algn="ctr"/>
              <a:r>
                <a:rPr lang="en-US" altLang="en-US" sz="800" b="1">
                  <a:solidFill>
                    <a:schemeClr val="accent2"/>
                  </a:solidFill>
                  <a:latin typeface="Arial" panose="020B0604020202020204" pitchFamily="34" charset="0"/>
                </a:rPr>
                <a:t>System 2</a:t>
              </a:r>
              <a:endParaRPr lang="en-US" altLang="en-US">
                <a:latin typeface="Arial" panose="020B0604020202020204" pitchFamily="34" charset="0"/>
              </a:endParaRPr>
            </a:p>
          </p:txBody>
        </p:sp>
        <p:sp>
          <p:nvSpPr>
            <p:cNvPr id="50" name="AutoShape 46"/>
            <p:cNvSpPr>
              <a:spLocks noChangeArrowheads="1"/>
            </p:cNvSpPr>
            <p:nvPr/>
          </p:nvSpPr>
          <p:spPr bwMode="auto">
            <a:xfrm>
              <a:off x="1905000" y="3429000"/>
              <a:ext cx="762000" cy="609600"/>
            </a:xfrm>
            <a:prstGeom prst="roundRect">
              <a:avLst>
                <a:gd name="adj" fmla="val 16667"/>
              </a:avLst>
            </a:prstGeom>
            <a:solidFill>
              <a:srgbClr val="C0C0C0"/>
            </a:solidFill>
            <a:ln w="28575">
              <a:solidFill>
                <a:srgbClr val="808080"/>
              </a:solidFill>
              <a:round/>
              <a:headEnd/>
              <a:tailEnd/>
            </a:ln>
          </p:spPr>
          <p:txBody>
            <a:bodyPr wrap="none"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51" name="AutoShape 47"/>
            <p:cNvSpPr>
              <a:spLocks noChangeArrowheads="1"/>
            </p:cNvSpPr>
            <p:nvPr/>
          </p:nvSpPr>
          <p:spPr bwMode="auto">
            <a:xfrm>
              <a:off x="2743200" y="3429000"/>
              <a:ext cx="762000" cy="609600"/>
            </a:xfrm>
            <a:prstGeom prst="roundRect">
              <a:avLst>
                <a:gd name="adj" fmla="val 16667"/>
              </a:avLst>
            </a:prstGeom>
            <a:solidFill>
              <a:srgbClr val="C0C0C0"/>
            </a:solidFill>
            <a:ln w="28575">
              <a:solidFill>
                <a:srgbClr val="808080"/>
              </a:solidFill>
              <a:round/>
              <a:headEnd/>
              <a:tailEnd/>
            </a:ln>
          </p:spPr>
          <p:txBody>
            <a:bodyPr wrap="none"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52" name="AutoShape 48"/>
            <p:cNvSpPr>
              <a:spLocks noChangeArrowheads="1"/>
            </p:cNvSpPr>
            <p:nvPr/>
          </p:nvSpPr>
          <p:spPr bwMode="auto">
            <a:xfrm>
              <a:off x="3581400" y="3421063"/>
              <a:ext cx="762000" cy="609600"/>
            </a:xfrm>
            <a:prstGeom prst="roundRect">
              <a:avLst>
                <a:gd name="adj" fmla="val 16667"/>
              </a:avLst>
            </a:prstGeom>
            <a:solidFill>
              <a:srgbClr val="C0C0C0"/>
            </a:solidFill>
            <a:ln w="28575">
              <a:solidFill>
                <a:srgbClr val="808080"/>
              </a:solidFill>
              <a:round/>
              <a:headEnd/>
              <a:tailEnd/>
            </a:ln>
          </p:spPr>
          <p:txBody>
            <a:bodyPr wrap="none"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53" name="AutoShape 49"/>
            <p:cNvSpPr>
              <a:spLocks noChangeArrowheads="1"/>
            </p:cNvSpPr>
            <p:nvPr/>
          </p:nvSpPr>
          <p:spPr bwMode="auto">
            <a:xfrm>
              <a:off x="4419600" y="3421063"/>
              <a:ext cx="762000" cy="609600"/>
            </a:xfrm>
            <a:prstGeom prst="roundRect">
              <a:avLst>
                <a:gd name="adj" fmla="val 16667"/>
              </a:avLst>
            </a:prstGeom>
            <a:solidFill>
              <a:srgbClr val="C0C0C0"/>
            </a:solidFill>
            <a:ln w="28575">
              <a:solidFill>
                <a:srgbClr val="808080"/>
              </a:solidFill>
              <a:round/>
              <a:headEnd/>
              <a:tailEnd/>
            </a:ln>
          </p:spPr>
          <p:txBody>
            <a:bodyPr wrap="none"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54" name="AutoShape 50"/>
            <p:cNvSpPr>
              <a:spLocks noChangeArrowheads="1"/>
            </p:cNvSpPr>
            <p:nvPr/>
          </p:nvSpPr>
          <p:spPr bwMode="auto">
            <a:xfrm>
              <a:off x="5257800" y="3421063"/>
              <a:ext cx="762000" cy="609600"/>
            </a:xfrm>
            <a:prstGeom prst="roundRect">
              <a:avLst>
                <a:gd name="adj" fmla="val 16667"/>
              </a:avLst>
            </a:prstGeom>
            <a:solidFill>
              <a:srgbClr val="C0C0C0"/>
            </a:solidFill>
            <a:ln w="28575">
              <a:solidFill>
                <a:srgbClr val="808080"/>
              </a:solidFill>
              <a:round/>
              <a:headEnd/>
              <a:tailEnd/>
            </a:ln>
          </p:spPr>
          <p:txBody>
            <a:bodyPr wrap="none"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55" name="Text Box 51"/>
            <p:cNvSpPr txBox="1">
              <a:spLocks noChangeArrowheads="1"/>
            </p:cNvSpPr>
            <p:nvPr/>
          </p:nvSpPr>
          <p:spPr bwMode="auto">
            <a:xfrm>
              <a:off x="1828800" y="3505200"/>
              <a:ext cx="9144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800" b="1">
                  <a:solidFill>
                    <a:schemeClr val="accent2"/>
                  </a:solidFill>
                  <a:latin typeface="Arial" panose="020B0604020202020204" pitchFamily="34" charset="0"/>
                </a:rPr>
                <a:t>Catalog &amp; Archive</a:t>
              </a:r>
            </a:p>
            <a:p>
              <a:pPr algn="ctr"/>
              <a:r>
                <a:rPr lang="en-US" altLang="en-US" sz="800" b="1">
                  <a:solidFill>
                    <a:schemeClr val="accent2"/>
                  </a:solidFill>
                  <a:latin typeface="Arial" panose="020B0604020202020204" pitchFamily="34" charset="0"/>
                </a:rPr>
                <a:t>Service</a:t>
              </a:r>
              <a:endParaRPr lang="en-US" altLang="en-US">
                <a:latin typeface="Arial" panose="020B0604020202020204" pitchFamily="34" charset="0"/>
              </a:endParaRPr>
            </a:p>
          </p:txBody>
        </p:sp>
        <p:sp>
          <p:nvSpPr>
            <p:cNvPr id="56" name="Text Box 52"/>
            <p:cNvSpPr txBox="1">
              <a:spLocks noChangeArrowheads="1"/>
            </p:cNvSpPr>
            <p:nvPr/>
          </p:nvSpPr>
          <p:spPr bwMode="auto">
            <a:xfrm>
              <a:off x="2667000" y="3581400"/>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800" b="1">
                  <a:solidFill>
                    <a:schemeClr val="accent2"/>
                  </a:solidFill>
                  <a:latin typeface="Arial" panose="020B0604020202020204" pitchFamily="34" charset="0"/>
                </a:rPr>
                <a:t>Profile</a:t>
              </a:r>
            </a:p>
            <a:p>
              <a:pPr algn="ctr"/>
              <a:r>
                <a:rPr lang="en-US" altLang="en-US" sz="800" b="1">
                  <a:solidFill>
                    <a:schemeClr val="accent2"/>
                  </a:solidFill>
                  <a:latin typeface="Arial" panose="020B0604020202020204" pitchFamily="34" charset="0"/>
                </a:rPr>
                <a:t>Service</a:t>
              </a:r>
              <a:endParaRPr lang="en-US" altLang="en-US">
                <a:latin typeface="Arial" panose="020B0604020202020204" pitchFamily="34" charset="0"/>
              </a:endParaRPr>
            </a:p>
          </p:txBody>
        </p:sp>
        <p:sp>
          <p:nvSpPr>
            <p:cNvPr id="57" name="Text Box 53"/>
            <p:cNvSpPr txBox="1">
              <a:spLocks noChangeArrowheads="1"/>
            </p:cNvSpPr>
            <p:nvPr/>
          </p:nvSpPr>
          <p:spPr bwMode="auto">
            <a:xfrm>
              <a:off x="3505200" y="3581400"/>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800" b="1">
                  <a:solidFill>
                    <a:schemeClr val="accent2"/>
                  </a:solidFill>
                  <a:latin typeface="Arial" panose="020B0604020202020204" pitchFamily="34" charset="0"/>
                </a:rPr>
                <a:t>Product</a:t>
              </a:r>
            </a:p>
            <a:p>
              <a:pPr algn="ctr"/>
              <a:r>
                <a:rPr lang="en-US" altLang="en-US" sz="800" b="1">
                  <a:solidFill>
                    <a:schemeClr val="accent2"/>
                  </a:solidFill>
                  <a:latin typeface="Arial" panose="020B0604020202020204" pitchFamily="34" charset="0"/>
                </a:rPr>
                <a:t>Service</a:t>
              </a:r>
              <a:endParaRPr lang="en-US" altLang="en-US">
                <a:latin typeface="Arial" panose="020B0604020202020204" pitchFamily="34" charset="0"/>
              </a:endParaRPr>
            </a:p>
          </p:txBody>
        </p:sp>
        <p:sp>
          <p:nvSpPr>
            <p:cNvPr id="58" name="Text Box 54"/>
            <p:cNvSpPr txBox="1">
              <a:spLocks noChangeArrowheads="1"/>
            </p:cNvSpPr>
            <p:nvPr/>
          </p:nvSpPr>
          <p:spPr bwMode="auto">
            <a:xfrm>
              <a:off x="4343400" y="3581400"/>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800" b="1">
                  <a:solidFill>
                    <a:schemeClr val="accent2"/>
                  </a:solidFill>
                  <a:latin typeface="Arial" panose="020B0604020202020204" pitchFamily="34" charset="0"/>
                </a:rPr>
                <a:t>Query</a:t>
              </a:r>
            </a:p>
            <a:p>
              <a:pPr algn="ctr"/>
              <a:r>
                <a:rPr lang="en-US" altLang="en-US" sz="800" b="1">
                  <a:solidFill>
                    <a:schemeClr val="accent2"/>
                  </a:solidFill>
                  <a:latin typeface="Arial" panose="020B0604020202020204" pitchFamily="34" charset="0"/>
                </a:rPr>
                <a:t>Service</a:t>
              </a:r>
              <a:endParaRPr lang="en-US" altLang="en-US">
                <a:latin typeface="Arial" panose="020B0604020202020204" pitchFamily="34" charset="0"/>
              </a:endParaRPr>
            </a:p>
          </p:txBody>
        </p:sp>
        <p:sp>
          <p:nvSpPr>
            <p:cNvPr id="59" name="Text Box 55"/>
            <p:cNvSpPr txBox="1">
              <a:spLocks noChangeArrowheads="1"/>
            </p:cNvSpPr>
            <p:nvPr/>
          </p:nvSpPr>
          <p:spPr bwMode="auto">
            <a:xfrm>
              <a:off x="5181600" y="3505200"/>
              <a:ext cx="9144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800" b="1">
                  <a:solidFill>
                    <a:schemeClr val="accent2"/>
                  </a:solidFill>
                  <a:latin typeface="Arial" panose="020B0604020202020204" pitchFamily="34" charset="0"/>
                </a:rPr>
                <a:t>Bridge to </a:t>
              </a:r>
            </a:p>
            <a:p>
              <a:pPr algn="ctr"/>
              <a:r>
                <a:rPr lang="en-US" altLang="en-US" sz="800" b="1">
                  <a:solidFill>
                    <a:schemeClr val="accent2"/>
                  </a:solidFill>
                  <a:latin typeface="Arial" panose="020B0604020202020204" pitchFamily="34" charset="0"/>
                </a:rPr>
                <a:t>External</a:t>
              </a:r>
            </a:p>
            <a:p>
              <a:pPr algn="ctr"/>
              <a:r>
                <a:rPr lang="en-US" altLang="en-US" sz="800" b="1">
                  <a:solidFill>
                    <a:schemeClr val="accent2"/>
                  </a:solidFill>
                  <a:latin typeface="Arial" panose="020B0604020202020204" pitchFamily="34" charset="0"/>
                </a:rPr>
                <a:t>Services</a:t>
              </a:r>
              <a:endParaRPr lang="en-US" altLang="en-US">
                <a:latin typeface="Arial" panose="020B0604020202020204" pitchFamily="34" charset="0"/>
              </a:endParaRPr>
            </a:p>
          </p:txBody>
        </p:sp>
        <p:sp>
          <p:nvSpPr>
            <p:cNvPr id="60" name="AutoShape 56"/>
            <p:cNvSpPr>
              <a:spLocks noChangeArrowheads="1"/>
            </p:cNvSpPr>
            <p:nvPr/>
          </p:nvSpPr>
          <p:spPr bwMode="auto">
            <a:xfrm>
              <a:off x="6629400" y="2667000"/>
              <a:ext cx="762000" cy="609600"/>
            </a:xfrm>
            <a:prstGeom prst="roundRect">
              <a:avLst>
                <a:gd name="adj" fmla="val 16667"/>
              </a:avLst>
            </a:prstGeom>
            <a:solidFill>
              <a:srgbClr val="C0C0C0"/>
            </a:solidFill>
            <a:ln w="28575">
              <a:solidFill>
                <a:srgbClr val="808080"/>
              </a:solidFill>
              <a:round/>
              <a:headEnd/>
              <a:tailEnd/>
            </a:ln>
          </p:spPr>
          <p:txBody>
            <a:bodyPr wrap="none"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61" name="Text Box 57"/>
            <p:cNvSpPr txBox="1">
              <a:spLocks noChangeArrowheads="1"/>
            </p:cNvSpPr>
            <p:nvPr/>
          </p:nvSpPr>
          <p:spPr bwMode="auto">
            <a:xfrm>
              <a:off x="6553200" y="2787650"/>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800" b="1">
                  <a:solidFill>
                    <a:schemeClr val="accent2"/>
                  </a:solidFill>
                  <a:latin typeface="Arial" panose="020B0604020202020204" pitchFamily="34" charset="0"/>
                </a:rPr>
                <a:t>Navigation Service</a:t>
              </a:r>
              <a:endParaRPr lang="en-US" altLang="en-US">
                <a:latin typeface="Arial" panose="020B0604020202020204" pitchFamily="34" charset="0"/>
              </a:endParaRPr>
            </a:p>
          </p:txBody>
        </p:sp>
        <p:sp>
          <p:nvSpPr>
            <p:cNvPr id="62" name="AutoShape 58"/>
            <p:cNvSpPr>
              <a:spLocks noChangeArrowheads="1"/>
            </p:cNvSpPr>
            <p:nvPr/>
          </p:nvSpPr>
          <p:spPr bwMode="auto">
            <a:xfrm>
              <a:off x="6629400" y="3429000"/>
              <a:ext cx="762000" cy="609600"/>
            </a:xfrm>
            <a:prstGeom prst="roundRect">
              <a:avLst>
                <a:gd name="adj" fmla="val 16667"/>
              </a:avLst>
            </a:prstGeom>
            <a:solidFill>
              <a:srgbClr val="C0C0C0"/>
            </a:solidFill>
            <a:ln w="28575">
              <a:solidFill>
                <a:srgbClr val="808080"/>
              </a:solidFill>
              <a:round/>
              <a:headEnd/>
              <a:tailEnd/>
            </a:ln>
          </p:spPr>
          <p:txBody>
            <a:bodyPr wrap="none"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63" name="Text Box 59"/>
            <p:cNvSpPr txBox="1">
              <a:spLocks noChangeArrowheads="1"/>
            </p:cNvSpPr>
            <p:nvPr/>
          </p:nvSpPr>
          <p:spPr bwMode="auto">
            <a:xfrm>
              <a:off x="6553200" y="3549650"/>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800" b="1">
                  <a:solidFill>
                    <a:schemeClr val="accent2"/>
                  </a:solidFill>
                  <a:latin typeface="Arial" panose="020B0604020202020204" pitchFamily="34" charset="0"/>
                </a:rPr>
                <a:t>Other</a:t>
              </a:r>
            </a:p>
            <a:p>
              <a:pPr algn="ctr"/>
              <a:r>
                <a:rPr lang="en-US" altLang="en-US" sz="800" b="1">
                  <a:solidFill>
                    <a:schemeClr val="accent2"/>
                  </a:solidFill>
                  <a:latin typeface="Arial" panose="020B0604020202020204" pitchFamily="34" charset="0"/>
                </a:rPr>
                <a:t>Service 1</a:t>
              </a:r>
              <a:endParaRPr lang="en-US" altLang="en-US">
                <a:latin typeface="Arial" panose="020B0604020202020204" pitchFamily="34" charset="0"/>
              </a:endParaRPr>
            </a:p>
          </p:txBody>
        </p:sp>
        <p:sp>
          <p:nvSpPr>
            <p:cNvPr id="64" name="AutoShape 60"/>
            <p:cNvSpPr>
              <a:spLocks noChangeArrowheads="1"/>
            </p:cNvSpPr>
            <p:nvPr/>
          </p:nvSpPr>
          <p:spPr bwMode="auto">
            <a:xfrm>
              <a:off x="6629400" y="4191000"/>
              <a:ext cx="762000" cy="609600"/>
            </a:xfrm>
            <a:prstGeom prst="roundRect">
              <a:avLst>
                <a:gd name="adj" fmla="val 16667"/>
              </a:avLst>
            </a:prstGeom>
            <a:solidFill>
              <a:srgbClr val="C0C0C0"/>
            </a:solidFill>
            <a:ln w="28575">
              <a:solidFill>
                <a:srgbClr val="808080"/>
              </a:solidFill>
              <a:round/>
              <a:headEnd/>
              <a:tailEnd/>
            </a:ln>
          </p:spPr>
          <p:txBody>
            <a:bodyPr wrap="none"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65" name="Text Box 61"/>
            <p:cNvSpPr txBox="1">
              <a:spLocks noChangeArrowheads="1"/>
            </p:cNvSpPr>
            <p:nvPr/>
          </p:nvSpPr>
          <p:spPr bwMode="auto">
            <a:xfrm>
              <a:off x="6553200" y="4311650"/>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800" b="1">
                  <a:solidFill>
                    <a:schemeClr val="accent2"/>
                  </a:solidFill>
                  <a:latin typeface="Arial" panose="020B0604020202020204" pitchFamily="34" charset="0"/>
                </a:rPr>
                <a:t>Other</a:t>
              </a:r>
            </a:p>
            <a:p>
              <a:pPr algn="ctr"/>
              <a:r>
                <a:rPr lang="en-US" altLang="en-US" sz="800" b="1">
                  <a:solidFill>
                    <a:schemeClr val="accent2"/>
                  </a:solidFill>
                  <a:latin typeface="Arial" panose="020B0604020202020204" pitchFamily="34" charset="0"/>
                </a:rPr>
                <a:t>Service 2</a:t>
              </a:r>
              <a:endParaRPr lang="en-US" altLang="en-US">
                <a:latin typeface="Arial" panose="020B0604020202020204" pitchFamily="34" charset="0"/>
              </a:endParaRPr>
            </a:p>
          </p:txBody>
        </p:sp>
        <p:sp>
          <p:nvSpPr>
            <p:cNvPr id="66" name="Line 62"/>
            <p:cNvSpPr>
              <a:spLocks noChangeShapeType="1"/>
            </p:cNvSpPr>
            <p:nvPr/>
          </p:nvSpPr>
          <p:spPr bwMode="auto">
            <a:xfrm flipV="1">
              <a:off x="6019800" y="2971800"/>
              <a:ext cx="609600" cy="762000"/>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 name="Line 63"/>
            <p:cNvSpPr>
              <a:spLocks noChangeShapeType="1"/>
            </p:cNvSpPr>
            <p:nvPr/>
          </p:nvSpPr>
          <p:spPr bwMode="auto">
            <a:xfrm>
              <a:off x="6019800" y="3733800"/>
              <a:ext cx="609600" cy="0"/>
            </a:xfrm>
            <a:prstGeom prst="line">
              <a:avLst/>
            </a:prstGeom>
            <a:noFill/>
            <a:ln w="2540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8" name="Line 64"/>
            <p:cNvSpPr>
              <a:spLocks noChangeShapeType="1"/>
            </p:cNvSpPr>
            <p:nvPr/>
          </p:nvSpPr>
          <p:spPr bwMode="auto">
            <a:xfrm>
              <a:off x="6019800" y="3733800"/>
              <a:ext cx="609600" cy="762000"/>
            </a:xfrm>
            <a:prstGeom prst="line">
              <a:avLst/>
            </a:prstGeom>
            <a:noFill/>
            <a:ln w="2540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69" name="Picture 6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1143000"/>
              <a:ext cx="1700213"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6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1143000"/>
              <a:ext cx="17526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257800" y="1219200"/>
              <a:ext cx="1836738"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526940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Pegasus</a:t>
            </a:r>
            <a:endParaRPr lang="en-US" dirty="0"/>
          </a:p>
        </p:txBody>
      </p:sp>
      <p:sp>
        <p:nvSpPr>
          <p:cNvPr id="3" name="Content Placeholder 2"/>
          <p:cNvSpPr>
            <a:spLocks noGrp="1"/>
          </p:cNvSpPr>
          <p:nvPr>
            <p:ph idx="1"/>
          </p:nvPr>
        </p:nvSpPr>
        <p:spPr>
          <a:xfrm>
            <a:off x="0" y="1321724"/>
            <a:ext cx="5497062" cy="5494395"/>
          </a:xfrm>
        </p:spPr>
        <p:txBody>
          <a:bodyPr>
            <a:normAutofit fontScale="55000" lnSpcReduction="20000"/>
          </a:bodyPr>
          <a:lstStyle/>
          <a:p>
            <a:r>
              <a:rPr lang="en-US" dirty="0">
                <a:hlinkClick r:id="rId2"/>
              </a:rPr>
              <a:t>https://pegasus.isi.edu</a:t>
            </a:r>
            <a:r>
              <a:rPr lang="en-US" dirty="0" smtClean="0">
                <a:hlinkClick r:id="rId2"/>
              </a:rPr>
              <a:t>/</a:t>
            </a:r>
            <a:endParaRPr lang="en-US" dirty="0" smtClean="0"/>
          </a:p>
          <a:p>
            <a:r>
              <a:rPr lang="en-US" dirty="0" smtClean="0"/>
              <a:t>“Grid” workflow engine capable of executing tasks connected by data flow graphs as shown</a:t>
            </a:r>
          </a:p>
          <a:p>
            <a:r>
              <a:rPr lang="en-US" dirty="0"/>
              <a:t>The Pegasus project encompasses a set of technologies that help workflow-based applications execute in a number of different environments including desktops, campus clusters, grids, and clouds. </a:t>
            </a:r>
            <a:endParaRPr lang="en-US" dirty="0" smtClean="0"/>
          </a:p>
          <a:p>
            <a:r>
              <a:rPr lang="en-US" dirty="0" smtClean="0"/>
              <a:t>Pegasus </a:t>
            </a:r>
            <a:r>
              <a:rPr lang="en-US" dirty="0"/>
              <a:t>bridges the scientific domain and the execution environment by automatically mapping high-level workflow descriptions onto distributed resources. </a:t>
            </a:r>
            <a:endParaRPr lang="en-US" dirty="0" smtClean="0"/>
          </a:p>
          <a:p>
            <a:r>
              <a:rPr lang="en-US" dirty="0" smtClean="0"/>
              <a:t>It </a:t>
            </a:r>
            <a:r>
              <a:rPr lang="en-US" dirty="0"/>
              <a:t>automatically locates the necessary input data and computational resources necessary for workflow execution</a:t>
            </a:r>
            <a:r>
              <a:rPr lang="en-US" dirty="0" smtClean="0"/>
              <a:t>.</a:t>
            </a:r>
          </a:p>
          <a:p>
            <a:r>
              <a:rPr lang="en-US" dirty="0" smtClean="0"/>
              <a:t>Pegasus </a:t>
            </a:r>
            <a:r>
              <a:rPr lang="en-US" dirty="0"/>
              <a:t>enables scientists to construct workflows in abstract terms without worrying about the details of the underlying execution environment or the particulars of the low-level specifications required by the middleware (Condor, Globus, or Amazon EC2). </a:t>
            </a:r>
            <a:endParaRPr lang="en-US" dirty="0" smtClean="0"/>
          </a:p>
          <a:p>
            <a:r>
              <a:rPr lang="en-US" dirty="0" smtClean="0"/>
              <a:t>Pegasus </a:t>
            </a:r>
            <a:r>
              <a:rPr lang="en-US" dirty="0"/>
              <a:t>also bridges the current </a:t>
            </a:r>
            <a:r>
              <a:rPr lang="en-US" dirty="0" err="1"/>
              <a:t>cyberinfrastructure</a:t>
            </a:r>
            <a:r>
              <a:rPr lang="en-US" dirty="0"/>
              <a:t> by effectively coordinating multiple distributed resources.</a:t>
            </a:r>
          </a:p>
        </p:txBody>
      </p:sp>
      <p:pic>
        <p:nvPicPr>
          <p:cNvPr id="4104" name="Picture 8" descr="Example workf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7062" y="2677044"/>
            <a:ext cx="3646938" cy="4180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175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837190"/>
          </a:xfrm>
        </p:spPr>
        <p:txBody>
          <a:bodyPr/>
          <a:lstStyle/>
          <a:p>
            <a:r>
              <a:rPr lang="en-US" dirty="0" smtClean="0"/>
              <a:t>Kepler, </a:t>
            </a:r>
            <a:r>
              <a:rPr lang="en-US" dirty="0" err="1" smtClean="0"/>
              <a:t>BioKepler</a:t>
            </a:r>
            <a:endParaRPr lang="en-US" dirty="0"/>
          </a:p>
        </p:txBody>
      </p:sp>
      <p:sp>
        <p:nvSpPr>
          <p:cNvPr id="3" name="Content Placeholder 2"/>
          <p:cNvSpPr>
            <a:spLocks noGrp="1"/>
          </p:cNvSpPr>
          <p:nvPr>
            <p:ph idx="1"/>
          </p:nvPr>
        </p:nvSpPr>
        <p:spPr>
          <a:xfrm>
            <a:off x="0" y="681645"/>
            <a:ext cx="8229600" cy="6176356"/>
          </a:xfrm>
        </p:spPr>
        <p:txBody>
          <a:bodyPr>
            <a:normAutofit fontScale="62500" lnSpcReduction="20000"/>
          </a:bodyPr>
          <a:lstStyle/>
          <a:p>
            <a:r>
              <a:rPr lang="en-US" dirty="0"/>
              <a:t>The Kepler Project (UC Davis, UC Santa Barbara, and </a:t>
            </a:r>
            <a:r>
              <a:rPr lang="en-US" dirty="0" smtClean="0"/>
              <a:t/>
            </a:r>
            <a:br>
              <a:rPr lang="en-US" dirty="0" smtClean="0"/>
            </a:br>
            <a:r>
              <a:rPr lang="en-US" dirty="0" smtClean="0"/>
              <a:t>UC </a:t>
            </a:r>
            <a:r>
              <a:rPr lang="en-US" dirty="0"/>
              <a:t>San </a:t>
            </a:r>
            <a:r>
              <a:rPr lang="en-US" dirty="0" smtClean="0"/>
              <a:t>Diego) </a:t>
            </a:r>
            <a:r>
              <a:rPr lang="en-US" dirty="0" smtClean="0">
                <a:hlinkClick r:id="rId2"/>
              </a:rPr>
              <a:t>https</a:t>
            </a:r>
            <a:r>
              <a:rPr lang="en-US" dirty="0">
                <a:hlinkClick r:id="rId2"/>
              </a:rPr>
              <a:t>://</a:t>
            </a:r>
            <a:r>
              <a:rPr lang="en-US" dirty="0" smtClean="0">
                <a:hlinkClick r:id="rId2"/>
              </a:rPr>
              <a:t>kepler-project.org/</a:t>
            </a:r>
            <a:r>
              <a:rPr lang="en-US" dirty="0" smtClean="0"/>
              <a:t>  is </a:t>
            </a:r>
            <a:r>
              <a:rPr lang="en-US" dirty="0"/>
              <a:t>dedicated </a:t>
            </a:r>
            <a:r>
              <a:rPr lang="en-US" dirty="0" smtClean="0"/>
              <a:t/>
            </a:r>
            <a:br>
              <a:rPr lang="en-US" dirty="0" smtClean="0"/>
            </a:br>
            <a:r>
              <a:rPr lang="en-US" dirty="0" smtClean="0"/>
              <a:t>to </a:t>
            </a:r>
            <a:r>
              <a:rPr lang="en-US" dirty="0"/>
              <a:t>furthering and supporting the capabilities, use, and </a:t>
            </a:r>
            <a:r>
              <a:rPr lang="en-US" dirty="0" smtClean="0"/>
              <a:t/>
            </a:r>
            <a:br>
              <a:rPr lang="en-US" dirty="0" smtClean="0"/>
            </a:br>
            <a:r>
              <a:rPr lang="en-US" dirty="0" smtClean="0"/>
              <a:t>awareness </a:t>
            </a:r>
            <a:r>
              <a:rPr lang="en-US" dirty="0"/>
              <a:t>of the free and open source, scientific workflow application, Kepler.  </a:t>
            </a:r>
            <a:endParaRPr lang="en-US" dirty="0" smtClean="0"/>
          </a:p>
          <a:p>
            <a:r>
              <a:rPr lang="en-US" dirty="0" smtClean="0"/>
              <a:t>Kepler </a:t>
            </a:r>
            <a:r>
              <a:rPr lang="en-US" dirty="0"/>
              <a:t>is designed to help scien­tists, analysts, and computer programmers create, execute, and share models and analyses across a broad range of scientific and engineering disciplines.  </a:t>
            </a:r>
            <a:endParaRPr lang="en-US" dirty="0" smtClean="0"/>
          </a:p>
          <a:p>
            <a:r>
              <a:rPr lang="en-US" dirty="0" smtClean="0"/>
              <a:t>Kepler </a:t>
            </a:r>
            <a:r>
              <a:rPr lang="en-US" dirty="0"/>
              <a:t>can operate on data stored in a variety of formats, locally and over the internet, and is an effective environment for integrating disparate software components, such as merging "R" scripts with compiled "C" code, or facilitating remote, distributed execution of models. </a:t>
            </a:r>
            <a:endParaRPr lang="en-US" dirty="0" smtClean="0"/>
          </a:p>
          <a:p>
            <a:r>
              <a:rPr lang="en-US" dirty="0" smtClean="0"/>
              <a:t>Using </a:t>
            </a:r>
            <a:r>
              <a:rPr lang="en-US" dirty="0"/>
              <a:t>Kepler's graphical user interface, users simply select and then connect pertinent analytical components and data sources to create a "scientific workflow"—an executable representation of the steps required to generate results. </a:t>
            </a:r>
            <a:endParaRPr lang="en-US" dirty="0" smtClean="0"/>
          </a:p>
          <a:p>
            <a:r>
              <a:rPr lang="en-US" dirty="0" smtClean="0"/>
              <a:t>The </a:t>
            </a:r>
            <a:r>
              <a:rPr lang="en-US" dirty="0"/>
              <a:t>Kepler software helps users share and reuse data, workflows, and compo­nents developed by the scientific community to address common needs.</a:t>
            </a:r>
          </a:p>
          <a:p>
            <a:r>
              <a:rPr lang="en-US" dirty="0" smtClean="0"/>
              <a:t>Kepler </a:t>
            </a:r>
            <a:r>
              <a:rPr lang="en-US" dirty="0"/>
              <a:t>is a java-based application that is maintained for the Windows, OSX, and Linux operating systems. </a:t>
            </a:r>
            <a:endParaRPr lang="en-US" dirty="0" smtClean="0"/>
          </a:p>
          <a:p>
            <a:r>
              <a:rPr lang="en-US" dirty="0">
                <a:hlinkClick r:id="rId3"/>
              </a:rPr>
              <a:t>http://www.biokepler.org</a:t>
            </a:r>
            <a:r>
              <a:rPr lang="en-US" dirty="0" smtClean="0">
                <a:hlinkClick r:id="rId3"/>
              </a:rPr>
              <a:t>/</a:t>
            </a:r>
            <a:r>
              <a:rPr lang="en-US" dirty="0" smtClean="0"/>
              <a:t> </a:t>
            </a:r>
            <a:r>
              <a:rPr lang="en-US" dirty="0" err="1"/>
              <a:t>bioKepler</a:t>
            </a:r>
            <a:r>
              <a:rPr lang="en-US" dirty="0"/>
              <a:t> is a Kepler module of scientific workflow components to execute a set of bioinformatics tools</a:t>
            </a:r>
          </a:p>
        </p:txBody>
      </p:sp>
    </p:spTree>
    <p:extLst>
      <p:ext uri="{BB962C8B-B14F-4D97-AF65-F5344CB8AC3E}">
        <p14:creationId xmlns:p14="http://schemas.microsoft.com/office/powerpoint/2010/main" val="359560041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254390&quot;&gt;&lt;property id=&quot;20148&quot; value=&quot;5&quot;/&gt;&lt;property id=&quot;20300&quot; value=&quot;Slide 1 - &amp;quot;Big Data Open Source Software  and Projects ABDS in Summary XVII: Level 17 &amp;quot;&quot;/&gt;&lt;property id=&quot;20307&quot; value=&quot;522&quot;/&gt;&lt;/object&gt;&lt;object type=&quot;3&quot; unique_id=&quot;340937&quot;&gt;&lt;property id=&quot;20148&quot; value=&quot;5&quot;/&gt;&lt;property id=&quot;20300&quot; value=&quot;Slide 3 - &amp;quot;Apache Oozie&amp;quot;&quot;/&gt;&lt;property id=&quot;20307&quot; value=&quot;677&quot;/&gt;&lt;/object&gt;&lt;object type=&quot;3&quot; unique_id=&quot;340938&quot;&gt;&lt;property id=&quot;20148&quot; value=&quot;5&quot;/&gt;&lt;property id=&quot;20300&quot; value=&quot;Slide 6 - &amp;quot;Apache Airavata&amp;quot;&quot;/&gt;&lt;property id=&quot;20307&quot; value=&quot;678&quot;/&gt;&lt;/object&gt;&lt;object type=&quot;3&quot; unique_id=&quot;346687&quot;&gt;&lt;property id=&quot;20148&quot; value=&quot;5&quot;/&gt;&lt;property id=&quot;20300&quot; value=&quot;Slide 2 - &amp;quot;HPC-ABDS Layers&amp;quot;&quot;/&gt;&lt;property id=&quot;20307&quot; value=&quot;700&quot;/&gt;&lt;/object&gt;&lt;object type=&quot;3&quot; unique_id=&quot;358302&quot;&gt;&lt;property id=&quot;20148&quot; value=&quot;5&quot;/&gt;&lt;property id=&quot;20300&quot; value=&quot;Slide 21 - &amp;quot;Google FlumeJava&amp;quot;&quot;/&gt;&lt;property id=&quot;20307&quot; value=&quot;712&quot;/&gt;&lt;/object&gt;&lt;object type=&quot;3&quot; unique_id=&quot;364021&quot;&gt;&lt;property id=&quot;20148&quot; value=&quot;5&quot;/&gt;&lt;property id=&quot;20300&quot; value=&quot;Slide 22 - &amp;quot;Apache Crunch&amp;quot;&quot;/&gt;&lt;property id=&quot;20307&quot; value=&quot;737&quot;/&gt;&lt;/object&gt;&lt;object type=&quot;3&quot; unique_id=&quot;364022&quot;&gt;&lt;property id=&quot;20148&quot; value=&quot;5&quot;/&gt;&lt;property id=&quot;20300&quot; value=&quot;Slide 23 - &amp;quot;Cascading Twitter Scalding&amp;quot;&quot;/&gt;&lt;property id=&quot;20307&quot; value=&quot;739&quot;/&gt;&lt;/object&gt;&lt;object type=&quot;3&quot; unique_id=&quot;364802&quot;&gt;&lt;property id=&quot;20148&quot; value=&quot;5&quot;/&gt;&lt;property id=&quot;20300&quot; value=&quot;Slide 18 - &amp;quot;Microsoft Dryad&amp;quot;&quot;/&gt;&lt;property id=&quot;20307&quot; value=&quot;743&quot;/&gt;&lt;/object&gt;&lt;object type=&quot;3&quot; unique_id=&quot;364803&quot;&gt;&lt;property id=&quot;20148&quot; value=&quot;5&quot;/&gt;&lt;property id=&quot;20300&quot; value=&quot;Slide 19 - &amp;quot;Microsoft Naiad&amp;quot;&quot;/&gt;&lt;property id=&quot;20307&quot; value=&quot;742&quot;/&gt;&lt;/object&gt;&lt;object type=&quot;3&quot; unique_id=&quot;365204&quot;&gt;&lt;property id=&quot;20148&quot; value=&quot;5&quot;/&gt;&lt;property id=&quot;20300&quot; value=&quot;Slide 20 - &amp;quot;Apache Tez&amp;quot;&quot;/&gt;&lt;property id=&quot;20307&quot; value=&quot;745&quot;/&gt;&lt;/object&gt;&lt;object type=&quot;3&quot; unique_id=&quot;379521&quot;&gt;&lt;property id=&quot;20148&quot; value=&quot;5&quot;/&gt;&lt;property id=&quot;20300&quot; value=&quot;Slide 4 - &amp;quot;Apache ODE™&amp;quot;&quot;/&gt;&lt;property id=&quot;20307&quot; value=&quot;749&quot;/&gt;&lt;/object&gt;&lt;object type=&quot;3&quot; unique_id=&quot;379522&quot;&gt;&lt;property id=&quot;20148&quot; value=&quot;5&quot;/&gt;&lt;property id=&quot;20300&quot; value=&quot;Slide 7 - &amp;quot;Apache OODT (Tools)&amp;quot;&quot;/&gt;&lt;property id=&quot;20307&quot; value=&quot;750&quot;/&gt;&lt;/object&gt;&lt;object type=&quot;3&quot; unique_id=&quot;379523&quot;&gt;&lt;property id=&quot;20148&quot; value=&quot;5&quot;/&gt;&lt;property id=&quot;20300&quot; value=&quot;Slide 8 - &amp;quot;Pegasus&amp;quot;&quot;/&gt;&lt;property id=&quot;20307&quot; value=&quot;751&quot;/&gt;&lt;/object&gt;&lt;object type=&quot;3&quot; unique_id=&quot;379524&quot;&gt;&lt;property id=&quot;20148&quot; value=&quot;5&quot;/&gt;&lt;property id=&quot;20300&quot; value=&quot;Slide 9 - &amp;quot;Kepler, BioKepler&amp;quot;&quot;/&gt;&lt;property id=&quot;20307&quot; value=&quot;753&quot;/&gt;&lt;/object&gt;&lt;object type=&quot;3&quot; unique_id=&quot;379525&quot;&gt;&lt;property id=&quot;20148&quot; value=&quot;5&quot;/&gt;&lt;property id=&quot;20300&quot; value=&quot;Slide 12 - &amp;quot;Swift&amp;quot;&quot;/&gt;&lt;property id=&quot;20307&quot; value=&quot;754&quot;/&gt;&lt;/object&gt;&lt;object type=&quot;3&quot; unique_id=&quot;379526&quot;&gt;&lt;property id=&quot;20148&quot; value=&quot;5&quot;/&gt;&lt;property id=&quot;20300&quot; value=&quot;Slide 13 - &amp;quot;Taverna&amp;quot;&quot;/&gt;&lt;property id=&quot;20307&quot; value=&quot;755&quot;/&gt;&lt;/object&gt;&lt;object type=&quot;3&quot; unique_id=&quot;379527&quot;&gt;&lt;property id=&quot;20148&quot; value=&quot;5&quot;/&gt;&lt;property id=&quot;20300&quot; value=&quot;Slide 5 - &amp;quot;ActiveBPEL&amp;quot;&quot;/&gt;&lt;property id=&quot;20307&quot; value=&quot;756&quot;/&gt;&lt;/object&gt;&lt;object type=&quot;3&quot; unique_id=&quot;379528&quot;&gt;&lt;property id=&quot;20148&quot; value=&quot;5&quot;/&gt;&lt;property id=&quot;20300&quot; value=&quot;Slide 24 - &amp;quot;e-Science Central&amp;quot;&quot;/&gt;&lt;property id=&quot;20307&quot; value=&quot;752&quot;/&gt;&lt;/object&gt;&lt;object type=&quot;3&quot; unique_id=&quot;381521&quot;&gt;&lt;property id=&quot;20148&quot; value=&quot;5&quot;/&gt;&lt;property id=&quot;20300&quot; value=&quot;Slide 11 - &amp;quot;Galaxy&amp;quot;&quot;/&gt;&lt;property id=&quot;20307&quot; value=&quot;772&quot;/&gt;&lt;/object&gt;&lt;object type=&quot;3&quot; unique_id=&quot;394956&quot;&gt;&lt;property id=&quot;20148&quot; value=&quot;5&quot;/&gt;&lt;property id=&quot;20300&quot; value=&quot;Slide 10 - &amp;quot;Kepler Example Workflows&amp;quot;&quot;/&gt;&lt;property id=&quot;20307&quot; value=&quot;773&quot;/&gt;&lt;/object&gt;&lt;object type=&quot;3&quot; unique_id=&quot;394957&quot;&gt;&lt;property id=&quot;20148&quot; value=&quot;5&quot;/&gt;&lt;property id=&quot;20300&quot; value=&quot;Slide 15 - &amp;quot;Trident&amp;quot;&quot;/&gt;&lt;property id=&quot;20307&quot; value=&quot;774&quot;/&gt;&lt;/object&gt;&lt;object type=&quot;3&quot; unique_id=&quot;394958&quot;&gt;&lt;property id=&quot;20148&quot; value=&quot;5&quot;/&gt;&lt;property id=&quot;20300&quot; value=&quot;Slide 16 - &amp;quot;IPython&amp;quot;&quot;/&gt;&lt;property id=&quot;20307&quot; value=&quot;775&quot;/&gt;&lt;/object&gt;&lt;object type=&quot;3&quot; unique_id=&quot;395345&quot;&gt;&lt;property id=&quot;20148&quot; value=&quot;5&quot;/&gt;&lt;property id=&quot;20300&quot; value=&quot;Slide 14 - &amp;quot;Triana&amp;quot;&quot;/&gt;&lt;property id=&quot;20307&quot; value=&quot;777&quot;/&gt;&lt;/object&gt;&lt;object type=&quot;3&quot; unique_id=&quot;395346&quot;&gt;&lt;property id=&quot;20148&quot; value=&quot;5&quot;/&gt;&lt;property id=&quot;20300&quot; value=&quot;Slide 17 - &amp;quot;Previous workflow systems come from Grid community although they have been adapted to clouds  Following systems ar&quot;/&gt;&lt;property id=&quot;20307&quot; value=&quot;778&quot;/&gt;&lt;/object&gt;&lt;/object&gt;&lt;object type=&quot;8&quot; unique_id=&quot;1001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12-0623-Sample-1img-full_V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34610</TotalTime>
  <Words>2217</Words>
  <Application>Microsoft Office PowerPoint</Application>
  <PresentationFormat>On-screen Show (4:3)</PresentationFormat>
  <Paragraphs>206</Paragraphs>
  <Slides>24</Slides>
  <Notes>2</Notes>
  <HiddenSlides>0</HiddenSlides>
  <MMClips>0</MMClips>
  <ScaleCrop>false</ScaleCrop>
  <HeadingPairs>
    <vt:vector size="6" baseType="variant">
      <vt:variant>
        <vt:lpstr>Fonts Used</vt:lpstr>
      </vt:variant>
      <vt:variant>
        <vt:i4>9</vt:i4>
      </vt:variant>
      <vt:variant>
        <vt:lpstr>Theme</vt:lpstr>
      </vt:variant>
      <vt:variant>
        <vt:i4>8</vt:i4>
      </vt:variant>
      <vt:variant>
        <vt:lpstr>Slide Titles</vt:lpstr>
      </vt:variant>
      <vt:variant>
        <vt:i4>24</vt:i4>
      </vt:variant>
    </vt:vector>
  </HeadingPairs>
  <TitlesOfParts>
    <vt:vector size="41" baseType="lpstr">
      <vt:lpstr>MS PGothic</vt:lpstr>
      <vt:lpstr>Arial</vt:lpstr>
      <vt:lpstr>Arial Black</vt:lpstr>
      <vt:lpstr>Calibri</vt:lpstr>
      <vt:lpstr>Franklin Gothic Book</vt:lpstr>
      <vt:lpstr>Franklin Gothic Demi</vt:lpstr>
      <vt:lpstr>Franklin Gothic Medium</vt:lpstr>
      <vt:lpstr>Helvetica Neue</vt:lpstr>
      <vt:lpstr>Times New Roman</vt:lpstr>
      <vt:lpstr>Office Theme</vt:lpstr>
      <vt:lpstr>12-0623-Sample-1img-full_V5</vt:lpstr>
      <vt:lpstr>1_12-0623-Sample-1img-full_V5</vt:lpstr>
      <vt:lpstr>2_12-0623-Sample-1img-full_V5</vt:lpstr>
      <vt:lpstr>3_12-0623-Sample-1img-full_V5</vt:lpstr>
      <vt:lpstr>4_12-0623-Sample-1img-full_V5</vt:lpstr>
      <vt:lpstr>5_12-0623-Sample-1img-full_V5</vt:lpstr>
      <vt:lpstr>6_12-0623-Sample-1img-full_V5</vt:lpstr>
      <vt:lpstr>Big Data Open Source Software  and Projects ABDS in Summary XVII: Level 17 </vt:lpstr>
      <vt:lpstr>HPC-ABDS Layers</vt:lpstr>
      <vt:lpstr>Apache Oozie</vt:lpstr>
      <vt:lpstr>Apache ODE™</vt:lpstr>
      <vt:lpstr>ActiveBPEL</vt:lpstr>
      <vt:lpstr>Apache Airavata</vt:lpstr>
      <vt:lpstr>Apache OODT (Tools)</vt:lpstr>
      <vt:lpstr>Pegasus</vt:lpstr>
      <vt:lpstr>Kepler, BioKepler</vt:lpstr>
      <vt:lpstr>Kepler Example Workflows</vt:lpstr>
      <vt:lpstr>Galaxy</vt:lpstr>
      <vt:lpstr>Swift</vt:lpstr>
      <vt:lpstr>Taverna</vt:lpstr>
      <vt:lpstr>Triana</vt:lpstr>
      <vt:lpstr>Trident</vt:lpstr>
      <vt:lpstr>IPython</vt:lpstr>
      <vt:lpstr>Previous workflow systems come from Grid community although they have been adapted to clouds  Following systems are from more recent cloud specific goals</vt:lpstr>
      <vt:lpstr>Microsoft Dryad</vt:lpstr>
      <vt:lpstr>Microsoft Naiad</vt:lpstr>
      <vt:lpstr>Apache Tez</vt:lpstr>
      <vt:lpstr>Google FlumeJava</vt:lpstr>
      <vt:lpstr>Apache Crunch</vt:lpstr>
      <vt:lpstr>Cascading Twitter Scalding</vt:lpstr>
      <vt:lpstr>e-Science Central</vt:lpstr>
    </vt:vector>
  </TitlesOfParts>
  <Company>CCT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Shantenu Jha</dc:creator>
  <cp:lastModifiedBy>Geoffrey Fox</cp:lastModifiedBy>
  <cp:revision>681</cp:revision>
  <dcterms:created xsi:type="dcterms:W3CDTF">2014-02-25T01:32:12Z</dcterms:created>
  <dcterms:modified xsi:type="dcterms:W3CDTF">2014-10-05T02:26:28Z</dcterms:modified>
</cp:coreProperties>
</file>