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1" r:id="rId3"/>
    <p:sldMasterId id="2147483689" r:id="rId4"/>
    <p:sldMasterId id="2147483697" r:id="rId5"/>
    <p:sldMasterId id="2147483705" r:id="rId6"/>
    <p:sldMasterId id="2147483713" r:id="rId7"/>
    <p:sldMasterId id="2147483735" r:id="rId8"/>
  </p:sldMasterIdLst>
  <p:notesMasterIdLst>
    <p:notesMasterId r:id="rId28"/>
  </p:notesMasterIdLst>
  <p:sldIdLst>
    <p:sldId id="522" r:id="rId9"/>
    <p:sldId id="748" r:id="rId10"/>
    <p:sldId id="624" r:id="rId11"/>
    <p:sldId id="686" r:id="rId12"/>
    <p:sldId id="622" r:id="rId13"/>
    <p:sldId id="623" r:id="rId14"/>
    <p:sldId id="734" r:id="rId15"/>
    <p:sldId id="687" r:id="rId16"/>
    <p:sldId id="626" r:id="rId17"/>
    <p:sldId id="627" r:id="rId18"/>
    <p:sldId id="688" r:id="rId19"/>
    <p:sldId id="628" r:id="rId20"/>
    <p:sldId id="639" r:id="rId21"/>
    <p:sldId id="689" r:id="rId22"/>
    <p:sldId id="629" r:id="rId23"/>
    <p:sldId id="630" r:id="rId24"/>
    <p:sldId id="631" r:id="rId25"/>
    <p:sldId id="632" r:id="rId26"/>
    <p:sldId id="633" r:id="rId27"/>
  </p:sldIdLst>
  <p:sldSz cx="9144000" cy="6858000" type="screen4x3"/>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6" autoAdjust="0"/>
    <p:restoredTop sz="96086" autoAdjust="0"/>
  </p:normalViewPr>
  <p:slideViewPr>
    <p:cSldViewPr snapToGrid="0" snapToObjects="1">
      <p:cViewPr varScale="1">
        <p:scale>
          <a:sx n="115" d="100"/>
          <a:sy n="115" d="100"/>
        </p:scale>
        <p:origin x="468" y="12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10/5/2014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a:t>
            </a:fld>
            <a:endParaRPr lang="en-US"/>
          </a:p>
        </p:txBody>
      </p:sp>
    </p:spTree>
    <p:extLst>
      <p:ext uri="{BB962C8B-B14F-4D97-AF65-F5344CB8AC3E}">
        <p14:creationId xmlns:p14="http://schemas.microsoft.com/office/powerpoint/2010/main" val="422583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10/5/2014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10/5/2014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10/5/2014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10/5/2014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10/5/2014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en.wikipedia.org/wiki/JGroup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bm.com/developerworks/cloud/library/cl-openstack-keystone/index.htm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entry.incubator.apache.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nagios.or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nagios.or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www.ibm.com/developerworks/library/l-ganglia-nagios-1/" TargetMode="External"/><Relationship Id="rId2" Type="http://schemas.openxmlformats.org/officeDocument/2006/relationships/hyperlink" Target="http://en.wikipedia.org/wiki/Ganglia_(software)"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inca.sdsc.edu/"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wikipedia.org/wiki/Apache_Thrif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Serialization" TargetMode="External"/><Relationship Id="rId2" Type="http://schemas.openxmlformats.org/officeDocument/2006/relationships/hyperlink" Target="http://en.wikipedia.org/wiki/Protocol_Buffers" TargetMode="External"/><Relationship Id="rId1" Type="http://schemas.openxmlformats.org/officeDocument/2006/relationships/slideLayout" Target="../slideLayouts/slideLayout2.xml"/><Relationship Id="rId4" Type="http://schemas.openxmlformats.org/officeDocument/2006/relationships/hyperlink" Target="http://en.wikipedia.org/wiki/Interface_description_language"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avro.apache.org/docs/curr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grid.hust.edu.cn/xhshi/projects/giraffe.htm" TargetMode="External"/><Relationship Id="rId2" Type="http://schemas.openxmlformats.org/officeDocument/2006/relationships/hyperlink" Target="http://en.wikipedia.org/wiki/Apache_ZooKeep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4190"/>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ABDS in Summary</a:t>
            </a:r>
            <a:r>
              <a:rPr lang="en-US" sz="4800" dirty="0"/>
              <a:t> </a:t>
            </a:r>
            <a:r>
              <a:rPr lang="en-US" sz="4800" dirty="0" smtClean="0"/>
              <a:t>I</a:t>
            </a:r>
            <a:endParaRPr lang="en-US" sz="4800" dirty="0"/>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I590 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August 15 2014</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spTree>
    <p:extLst>
      <p:ext uri="{BB962C8B-B14F-4D97-AF65-F5344CB8AC3E}">
        <p14:creationId xmlns:p14="http://schemas.microsoft.com/office/powerpoint/2010/main" val="1306287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541945"/>
          </a:xfrm>
        </p:spPr>
        <p:txBody>
          <a:bodyPr>
            <a:normAutofit fontScale="90000"/>
          </a:bodyPr>
          <a:lstStyle/>
          <a:p>
            <a:r>
              <a:rPr lang="en-US" dirty="0" err="1" smtClean="0"/>
              <a:t>JGroups</a:t>
            </a:r>
            <a:endParaRPr lang="en-US" dirty="0"/>
          </a:p>
        </p:txBody>
      </p:sp>
      <p:sp>
        <p:nvSpPr>
          <p:cNvPr id="3" name="Content Placeholder 2"/>
          <p:cNvSpPr>
            <a:spLocks noGrp="1"/>
          </p:cNvSpPr>
          <p:nvPr>
            <p:ph idx="1"/>
          </p:nvPr>
        </p:nvSpPr>
        <p:spPr>
          <a:xfrm>
            <a:off x="0" y="441434"/>
            <a:ext cx="8981090" cy="6416566"/>
          </a:xfrm>
        </p:spPr>
        <p:txBody>
          <a:bodyPr>
            <a:normAutofit fontScale="70000" lnSpcReduction="20000"/>
          </a:bodyPr>
          <a:lstStyle/>
          <a:p>
            <a:r>
              <a:rPr lang="en-US" b="1" dirty="0">
                <a:hlinkClick r:id="rId2"/>
              </a:rPr>
              <a:t>http://</a:t>
            </a:r>
            <a:r>
              <a:rPr lang="en-US" b="1" dirty="0" smtClean="0">
                <a:hlinkClick r:id="rId2"/>
              </a:rPr>
              <a:t>en.wikipedia.org/wiki/JGroups</a:t>
            </a:r>
            <a:endParaRPr lang="en-US" b="1" dirty="0" smtClean="0"/>
          </a:p>
          <a:p>
            <a:r>
              <a:rPr lang="en-US" b="1" dirty="0" err="1" smtClean="0"/>
              <a:t>JGroups</a:t>
            </a:r>
            <a:r>
              <a:rPr lang="en-US" dirty="0" smtClean="0"/>
              <a:t> </a:t>
            </a:r>
            <a:r>
              <a:rPr lang="en-US" dirty="0"/>
              <a:t>is a reliable multicast system written in the </a:t>
            </a:r>
            <a:r>
              <a:rPr lang="en-US" dirty="0" smtClean="0"/>
              <a:t/>
            </a:r>
            <a:br>
              <a:rPr lang="en-US" dirty="0" smtClean="0"/>
            </a:br>
            <a:r>
              <a:rPr lang="en-US" dirty="0" smtClean="0"/>
              <a:t>Java language and Open Source under LGPL</a:t>
            </a:r>
            <a:endParaRPr lang="en-US" dirty="0"/>
          </a:p>
          <a:p>
            <a:r>
              <a:rPr lang="en-US" dirty="0" err="1"/>
              <a:t>JGroups</a:t>
            </a:r>
            <a:r>
              <a:rPr lang="en-US" dirty="0"/>
              <a:t> adds a "grouping" layer over a transport protocol, </a:t>
            </a:r>
            <a:r>
              <a:rPr lang="en-US" dirty="0" smtClean="0"/>
              <a:t/>
            </a:r>
            <a:br>
              <a:rPr lang="en-US" dirty="0" smtClean="0"/>
            </a:br>
            <a:r>
              <a:rPr lang="en-US" dirty="0" smtClean="0"/>
              <a:t>internally </a:t>
            </a:r>
            <a:r>
              <a:rPr lang="en-US" dirty="0"/>
              <a:t>keeping a list of participants. This list is used to</a:t>
            </a:r>
            <a:r>
              <a:rPr lang="en-US" dirty="0" smtClean="0"/>
              <a:t>:</a:t>
            </a:r>
            <a:endParaRPr lang="en-US" dirty="0"/>
          </a:p>
          <a:p>
            <a:pPr lvl="1"/>
            <a:r>
              <a:rPr lang="en-US" dirty="0"/>
              <a:t>Make the application aware of the listeners</a:t>
            </a:r>
          </a:p>
          <a:p>
            <a:pPr lvl="1"/>
            <a:r>
              <a:rPr lang="en-US" dirty="0"/>
              <a:t>Make some or all transmissions reliable</a:t>
            </a:r>
          </a:p>
          <a:p>
            <a:pPr lvl="1"/>
            <a:r>
              <a:rPr lang="en-US" dirty="0"/>
              <a:t>Allow totally ordered transmissions</a:t>
            </a:r>
          </a:p>
          <a:p>
            <a:r>
              <a:rPr lang="en-US" dirty="0" err="1"/>
              <a:t>JGroups</a:t>
            </a:r>
            <a:r>
              <a:rPr lang="en-US" dirty="0"/>
              <a:t> is a toolkit for reliable multicast communication. It can be used to create groups of processes whose members can send messages to each other. </a:t>
            </a:r>
            <a:r>
              <a:rPr lang="en-US" dirty="0" err="1"/>
              <a:t>JGroups</a:t>
            </a:r>
            <a:r>
              <a:rPr lang="en-US" dirty="0"/>
              <a:t> enables developers to create reliable multipoint (multicast) applications where reliability is a deployment issue. </a:t>
            </a:r>
            <a:r>
              <a:rPr lang="en-US" dirty="0" err="1"/>
              <a:t>JGroups</a:t>
            </a:r>
            <a:r>
              <a:rPr lang="en-US" dirty="0"/>
              <a:t> also relieves the application developer from implementing this logic themselves. This saves significant development time and allows for the application to be deployed in different environments without having to change </a:t>
            </a:r>
            <a:r>
              <a:rPr lang="en-US" dirty="0" smtClean="0"/>
              <a:t>code</a:t>
            </a:r>
          </a:p>
          <a:p>
            <a:r>
              <a:rPr lang="en-US" dirty="0"/>
              <a:t>The most powerful feature of </a:t>
            </a:r>
            <a:r>
              <a:rPr lang="en-US" dirty="0" err="1"/>
              <a:t>JGroups</a:t>
            </a:r>
            <a:r>
              <a:rPr lang="en-US" dirty="0"/>
              <a:t> is its flexible protocol stack, which allows developers to adapt it to exactly match their application requirements and network characteristics. The benefit of this is that you only pay for what you use. By mixing and matching protocols, various differing application requirements can be satisfied. </a:t>
            </a:r>
            <a:r>
              <a:rPr lang="en-US" dirty="0" err="1"/>
              <a:t>JGroups</a:t>
            </a:r>
            <a:r>
              <a:rPr lang="en-US" dirty="0"/>
              <a:t> comes with a number of protocols UDP (IP Multicast), TCP, JMS (but anyone can write their own</a:t>
            </a:r>
            <a:r>
              <a:rPr lang="en-US" dirty="0" smtClean="0"/>
              <a:t>).</a:t>
            </a:r>
            <a:endParaRPr lang="en-US" dirty="0"/>
          </a:p>
        </p:txBody>
      </p:sp>
    </p:spTree>
    <p:extLst>
      <p:ext uri="{BB962C8B-B14F-4D97-AF65-F5344CB8AC3E}">
        <p14:creationId xmlns:p14="http://schemas.microsoft.com/office/powerpoint/2010/main" val="1735691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86400" cy="841248"/>
          </a:xfrm>
        </p:spPr>
        <p:txBody>
          <a:bodyPr>
            <a:normAutofit/>
          </a:bodyPr>
          <a:lstStyle/>
          <a:p>
            <a:r>
              <a:rPr lang="en-US" b="1" dirty="0" smtClean="0"/>
              <a:t>HPC-ABDS Layers</a:t>
            </a:r>
            <a:endParaRPr lang="en-US" b="1" dirty="0"/>
          </a:p>
        </p:txBody>
      </p:sp>
      <p:sp>
        <p:nvSpPr>
          <p:cNvPr id="3" name="Content Placeholder 2"/>
          <p:cNvSpPr>
            <a:spLocks noGrp="1"/>
          </p:cNvSpPr>
          <p:nvPr>
            <p:ph idx="1"/>
          </p:nvPr>
        </p:nvSpPr>
        <p:spPr>
          <a:xfrm>
            <a:off x="0" y="595045"/>
            <a:ext cx="9070428" cy="5640059"/>
          </a:xfrm>
        </p:spPr>
        <p:txBody>
          <a:bodyPr>
            <a:noAutofit/>
          </a:bodyPr>
          <a:lstStyle/>
          <a:p>
            <a:pPr marL="457200" indent="-457200">
              <a:buFont typeface="+mj-lt"/>
              <a:buAutoNum type="arabicParenR"/>
            </a:pPr>
            <a:r>
              <a:rPr lang="en-US" sz="2000" dirty="0"/>
              <a:t>Message Protocols</a:t>
            </a:r>
          </a:p>
          <a:p>
            <a:pPr marL="457200" indent="-457200">
              <a:buFont typeface="+mj-lt"/>
              <a:buAutoNum type="arabicParenR"/>
            </a:pPr>
            <a:r>
              <a:rPr lang="en-US" sz="2000" dirty="0"/>
              <a:t>Distributed Coordination:</a:t>
            </a:r>
          </a:p>
          <a:p>
            <a:pPr marL="457200" indent="-457200">
              <a:buFont typeface="+mj-lt"/>
              <a:buAutoNum type="arabicParenR"/>
            </a:pPr>
            <a:r>
              <a:rPr lang="en-US" sz="2000" b="1" dirty="0">
                <a:solidFill>
                  <a:srgbClr val="FF0000"/>
                </a:solidFill>
              </a:rPr>
              <a:t>Security &amp; Privacy:</a:t>
            </a:r>
          </a:p>
          <a:p>
            <a:pPr marL="457200" indent="-457200">
              <a:buFont typeface="+mj-lt"/>
              <a:buAutoNum type="arabicParenR"/>
            </a:pPr>
            <a:r>
              <a:rPr lang="en-US" sz="2000" dirty="0"/>
              <a:t>Monitoring: </a:t>
            </a:r>
          </a:p>
          <a:p>
            <a:pPr marL="457200" indent="-457200">
              <a:buFont typeface="+mj-lt"/>
              <a:buAutoNum type="arabicParenR"/>
            </a:pPr>
            <a:r>
              <a:rPr lang="en-US" sz="2000" dirty="0" err="1" smtClean="0"/>
              <a:t>IaaS</a:t>
            </a:r>
            <a:r>
              <a:rPr lang="en-US" sz="2000" dirty="0" smtClean="0"/>
              <a:t> </a:t>
            </a:r>
            <a:r>
              <a:rPr lang="en-US" sz="2000" dirty="0"/>
              <a:t>Management from HPC to hypervisors</a:t>
            </a:r>
            <a:r>
              <a:rPr lang="en-US" sz="2000" dirty="0" smtClean="0"/>
              <a:t>:</a:t>
            </a:r>
          </a:p>
          <a:p>
            <a:pPr marL="457200" indent="-457200">
              <a:buFont typeface="+mj-lt"/>
              <a:buAutoNum type="arabicParenR"/>
            </a:pPr>
            <a:r>
              <a:rPr lang="en-US" sz="2000" dirty="0"/>
              <a:t>DevOps: </a:t>
            </a:r>
            <a:endParaRPr lang="en-US" sz="2000" dirty="0" smtClean="0"/>
          </a:p>
          <a:p>
            <a:pPr marL="457200" indent="-457200">
              <a:buFont typeface="+mj-lt"/>
              <a:buAutoNum type="arabicParenR"/>
            </a:pPr>
            <a:r>
              <a:rPr lang="en-US" sz="2000" dirty="0" smtClean="0"/>
              <a:t>Interoperability:</a:t>
            </a:r>
          </a:p>
          <a:p>
            <a:pPr marL="457200" indent="-457200">
              <a:buFont typeface="+mj-lt"/>
              <a:buAutoNum type="arabicParenR"/>
            </a:pPr>
            <a:r>
              <a:rPr lang="en-US" sz="2000" dirty="0"/>
              <a:t>File systems: </a:t>
            </a:r>
            <a:endParaRPr lang="en-US" sz="2000" dirty="0" smtClean="0"/>
          </a:p>
          <a:p>
            <a:pPr marL="457200" indent="-457200">
              <a:buFont typeface="+mj-lt"/>
              <a:buAutoNum type="arabicParenR"/>
            </a:pPr>
            <a:r>
              <a:rPr lang="en-US" sz="2000" dirty="0"/>
              <a:t>Cluster Resource Management: </a:t>
            </a:r>
            <a:endParaRPr lang="en-US" sz="2000" dirty="0" smtClean="0"/>
          </a:p>
          <a:p>
            <a:pPr marL="457200" indent="-457200">
              <a:buFont typeface="+mj-lt"/>
              <a:buAutoNum type="arabicParenR"/>
            </a:pPr>
            <a:r>
              <a:rPr lang="en-US" sz="2000" dirty="0"/>
              <a:t>Data Transport: </a:t>
            </a:r>
            <a:endParaRPr lang="en-US" sz="2000" dirty="0" smtClean="0"/>
          </a:p>
          <a:p>
            <a:pPr marL="457200" indent="-457200">
              <a:buFont typeface="+mj-lt"/>
              <a:buAutoNum type="arabicParenR"/>
            </a:pPr>
            <a:r>
              <a:rPr lang="en-US" sz="2000" dirty="0" smtClean="0"/>
              <a:t>SQL / NoSQL / File </a:t>
            </a:r>
            <a:r>
              <a:rPr lang="en-US" sz="2000" dirty="0"/>
              <a:t>management</a:t>
            </a:r>
            <a:r>
              <a:rPr lang="en-US" sz="2000" dirty="0" smtClean="0"/>
              <a:t>:</a:t>
            </a:r>
          </a:p>
          <a:p>
            <a:pPr marL="457200" indent="-457200">
              <a:buFont typeface="+mj-lt"/>
              <a:buAutoNum type="arabicParenR"/>
            </a:pPr>
            <a:r>
              <a:rPr lang="en-US" sz="2000" dirty="0"/>
              <a:t>In-memory </a:t>
            </a:r>
            <a:r>
              <a:rPr lang="en-US" sz="2000" dirty="0" err="1" smtClean="0"/>
              <a:t>databases&amp;caches</a:t>
            </a:r>
            <a:r>
              <a:rPr lang="en-US" sz="2000" dirty="0" smtClean="0"/>
              <a:t> / Object-relational mapping / Extraction Tools</a:t>
            </a:r>
          </a:p>
          <a:p>
            <a:pPr marL="457200" indent="-457200">
              <a:buFont typeface="+mj-lt"/>
              <a:buAutoNum type="arabicParenR"/>
            </a:pPr>
            <a:r>
              <a:rPr lang="en-US" sz="2000" dirty="0" smtClean="0"/>
              <a:t>Inter </a:t>
            </a:r>
            <a:r>
              <a:rPr lang="en-US" sz="2000" dirty="0"/>
              <a:t>process communication Collectives, point-to-point, </a:t>
            </a:r>
            <a:r>
              <a:rPr lang="en-US" sz="2000" dirty="0" smtClean="0"/>
              <a:t>publish-subscribe</a:t>
            </a:r>
          </a:p>
          <a:p>
            <a:pPr marL="457200" indent="-457200">
              <a:buFont typeface="+mj-lt"/>
              <a:buAutoNum type="arabicParenR"/>
            </a:pPr>
            <a:r>
              <a:rPr lang="en-US" sz="2000" dirty="0"/>
              <a:t>Basic Programming model and runtime, SPMD, Streaming, MapReduce, MPI</a:t>
            </a:r>
            <a:r>
              <a:rPr lang="en-US" sz="2000" dirty="0" smtClean="0"/>
              <a:t>:</a:t>
            </a:r>
          </a:p>
          <a:p>
            <a:pPr marL="457200" indent="-457200">
              <a:buFont typeface="+mj-lt"/>
              <a:buAutoNum type="arabicParenR"/>
            </a:pPr>
            <a:r>
              <a:rPr lang="en-US" sz="2000" dirty="0"/>
              <a:t>High level Programming: </a:t>
            </a:r>
            <a:endParaRPr lang="en-US" sz="2000" dirty="0" smtClean="0"/>
          </a:p>
          <a:p>
            <a:pPr marL="457200" indent="-457200">
              <a:buFont typeface="+mj-lt"/>
              <a:buAutoNum type="arabicParenR"/>
            </a:pPr>
            <a:r>
              <a:rPr lang="en-US" sz="2000" dirty="0"/>
              <a:t>Application and Analytics: </a:t>
            </a:r>
            <a:endParaRPr lang="en-US" sz="2000" dirty="0" smtClean="0"/>
          </a:p>
          <a:p>
            <a:pPr marL="457200" indent="-457200">
              <a:buFont typeface="+mj-lt"/>
              <a:buAutoNum type="arabicParenR"/>
            </a:pPr>
            <a:r>
              <a:rPr lang="en-US" sz="2000" dirty="0"/>
              <a:t>Workflow-Orchestration</a:t>
            </a:r>
            <a:r>
              <a:rPr lang="en-US" sz="2000" dirty="0" smtClean="0"/>
              <a:t>:</a:t>
            </a:r>
          </a:p>
        </p:txBody>
      </p:sp>
      <p:sp>
        <p:nvSpPr>
          <p:cNvPr id="6" name="TextBox 5"/>
          <p:cNvSpPr txBox="1"/>
          <p:nvPr/>
        </p:nvSpPr>
        <p:spPr>
          <a:xfrm>
            <a:off x="4395952" y="2929579"/>
            <a:ext cx="4419600" cy="1754326"/>
          </a:xfrm>
          <a:prstGeom prst="rect">
            <a:avLst/>
          </a:prstGeom>
          <a:noFill/>
        </p:spPr>
        <p:txBody>
          <a:bodyPr wrap="square" rtlCol="0">
            <a:spAutoFit/>
          </a:bodyPr>
          <a:lstStyle/>
          <a:p>
            <a:r>
              <a:rPr lang="en-US" dirty="0" smtClean="0">
                <a:solidFill>
                  <a:srgbClr val="FF0000"/>
                </a:solidFill>
              </a:rPr>
              <a:t>Here are 17 functionalities. Technologies are presented in this order</a:t>
            </a:r>
          </a:p>
          <a:p>
            <a:endParaRPr lang="en-US" dirty="0" smtClean="0">
              <a:solidFill>
                <a:srgbClr val="FF0000"/>
              </a:solidFill>
            </a:endParaRPr>
          </a:p>
          <a:p>
            <a:r>
              <a:rPr lang="en-US" dirty="0" smtClean="0">
                <a:solidFill>
                  <a:srgbClr val="FF0000"/>
                </a:solidFill>
              </a:rPr>
              <a:t>4 Cross cutting at top</a:t>
            </a:r>
          </a:p>
          <a:p>
            <a:r>
              <a:rPr lang="en-US" dirty="0" smtClean="0">
                <a:solidFill>
                  <a:srgbClr val="FF0000"/>
                </a:solidFill>
              </a:rPr>
              <a:t>13 in order of layered diagram starting at bottom</a:t>
            </a:r>
            <a:endParaRPr lang="en-US" dirty="0">
              <a:solidFill>
                <a:srgbClr val="FF0000"/>
              </a:solidFill>
            </a:endParaRPr>
          </a:p>
        </p:txBody>
      </p:sp>
    </p:spTree>
    <p:extLst>
      <p:ext uri="{BB962C8B-B14F-4D97-AF65-F5344CB8AC3E}">
        <p14:creationId xmlns:p14="http://schemas.microsoft.com/office/powerpoint/2010/main" val="4272105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731131"/>
          </a:xfrm>
        </p:spPr>
        <p:txBody>
          <a:bodyPr/>
          <a:lstStyle/>
          <a:p>
            <a:r>
              <a:rPr lang="en-US" dirty="0" smtClean="0"/>
              <a:t>OpenStack Keystone</a:t>
            </a:r>
            <a:endParaRPr lang="en-US" dirty="0"/>
          </a:p>
        </p:txBody>
      </p:sp>
      <p:sp>
        <p:nvSpPr>
          <p:cNvPr id="3" name="Content Placeholder 2"/>
          <p:cNvSpPr>
            <a:spLocks noGrp="1"/>
          </p:cNvSpPr>
          <p:nvPr>
            <p:ph idx="1"/>
          </p:nvPr>
        </p:nvSpPr>
        <p:spPr>
          <a:xfrm>
            <a:off x="0" y="2950778"/>
            <a:ext cx="8960726" cy="4085897"/>
          </a:xfrm>
        </p:spPr>
        <p:txBody>
          <a:bodyPr>
            <a:normAutofit lnSpcReduction="10000"/>
          </a:bodyPr>
          <a:lstStyle/>
          <a:p>
            <a:r>
              <a:rPr lang="en-US" sz="1800" dirty="0" smtClean="0"/>
              <a:t>Keystone </a:t>
            </a:r>
            <a:r>
              <a:rPr lang="en-US" sz="1800" dirty="0"/>
              <a:t>integrates the OpenStack functions for authentication, policy management, and catalog services, including registering all tenants and users, authenticating users and granting tokens for authorization, creating policies that span all users and services, and managing a catalog of service endpoints. </a:t>
            </a:r>
            <a:endParaRPr lang="en-US" sz="1800" dirty="0" smtClean="0"/>
          </a:p>
          <a:p>
            <a:r>
              <a:rPr lang="en-US" sz="1800" dirty="0" smtClean="0"/>
              <a:t>The </a:t>
            </a:r>
            <a:r>
              <a:rPr lang="en-US" sz="1800" dirty="0"/>
              <a:t>core object of an identity-management system is the user — a digital representation of a person, system, or service using OpenStack services. </a:t>
            </a:r>
            <a:endParaRPr lang="en-US" sz="1800" dirty="0" smtClean="0"/>
          </a:p>
          <a:p>
            <a:r>
              <a:rPr lang="en-US" sz="1800" dirty="0" smtClean="0"/>
              <a:t>Users </a:t>
            </a:r>
            <a:r>
              <a:rPr lang="en-US" sz="1800" dirty="0"/>
              <a:t>are often assigned to containers called tenants, which isolate resources and identity objects. A tenant can represent a customer, account, or any organizational unit</a:t>
            </a:r>
            <a:r>
              <a:rPr lang="en-US" sz="1800" dirty="0" smtClean="0"/>
              <a:t>.</a:t>
            </a:r>
          </a:p>
          <a:p>
            <a:r>
              <a:rPr lang="en-US" sz="1800" dirty="0"/>
              <a:t>Security policies are enforced with a rule-based authorization engine. After a user has been authenticated, the next step is to determine the level of authorization. Keystone encapsulates a set of rights and privileges with a notion called a role. The tokens that the identity service issues include a list of roles that the authenticated user can assume. It is then up to the resource service to match the set of user roles with the requested set of resource operations and either grant or deny access.</a:t>
            </a:r>
          </a:p>
        </p:txBody>
      </p:sp>
      <p:pic>
        <p:nvPicPr>
          <p:cNvPr id="2050" name="Picture 2" descr="http://allthingsopendotcom.files.wordpress.com/2014/07/keysto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9437"/>
            <a:ext cx="5181599" cy="21679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81599" y="1838262"/>
            <a:ext cx="3888829" cy="923330"/>
          </a:xfrm>
          <a:prstGeom prst="rect">
            <a:avLst/>
          </a:prstGeom>
        </p:spPr>
        <p:txBody>
          <a:bodyPr wrap="square">
            <a:spAutoFit/>
          </a:bodyPr>
          <a:lstStyle/>
          <a:p>
            <a:r>
              <a:rPr lang="en-US" dirty="0">
                <a:hlinkClick r:id="rId3"/>
              </a:rPr>
              <a:t>http://www.ibm.com/developerworks/cloud/library/cl-openstack-keystone/index.html</a:t>
            </a:r>
            <a:r>
              <a:rPr lang="en-US" dirty="0"/>
              <a:t> </a:t>
            </a:r>
          </a:p>
        </p:txBody>
      </p:sp>
    </p:spTree>
    <p:extLst>
      <p:ext uri="{BB962C8B-B14F-4D97-AF65-F5344CB8AC3E}">
        <p14:creationId xmlns:p14="http://schemas.microsoft.com/office/powerpoint/2010/main" val="3571697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Sentry</a:t>
            </a:r>
            <a:endParaRPr lang="en-US" dirty="0"/>
          </a:p>
        </p:txBody>
      </p:sp>
      <p:sp>
        <p:nvSpPr>
          <p:cNvPr id="3" name="Content Placeholder 2"/>
          <p:cNvSpPr>
            <a:spLocks noGrp="1"/>
          </p:cNvSpPr>
          <p:nvPr>
            <p:ph idx="1"/>
          </p:nvPr>
        </p:nvSpPr>
        <p:spPr>
          <a:xfrm>
            <a:off x="110359" y="1831427"/>
            <a:ext cx="8939048" cy="4525963"/>
          </a:xfrm>
        </p:spPr>
        <p:txBody>
          <a:bodyPr/>
          <a:lstStyle/>
          <a:p>
            <a:r>
              <a:rPr lang="en-US" dirty="0">
                <a:hlinkClick r:id="rId2"/>
              </a:rPr>
              <a:t>http://sentry.incubator.apache.org</a:t>
            </a:r>
            <a:r>
              <a:rPr lang="en-US" dirty="0" smtClean="0">
                <a:hlinkClick r:id="rId2"/>
              </a:rPr>
              <a:t>/</a:t>
            </a:r>
            <a:endParaRPr lang="en-US" dirty="0" smtClean="0"/>
          </a:p>
          <a:p>
            <a:r>
              <a:rPr lang="en-US" dirty="0" smtClean="0"/>
              <a:t>Role based authorization designed to work with </a:t>
            </a:r>
            <a:r>
              <a:rPr lang="en-US" dirty="0" err="1" smtClean="0"/>
              <a:t>Cloudera</a:t>
            </a:r>
            <a:r>
              <a:rPr lang="en-US" dirty="0" smtClean="0"/>
              <a:t> Impala (used by Impala in its release) and Apache Hive</a:t>
            </a:r>
          </a:p>
          <a:p>
            <a:r>
              <a:rPr lang="en-US" dirty="0" smtClean="0"/>
              <a:t>Originally called </a:t>
            </a:r>
            <a:r>
              <a:rPr lang="en-US" dirty="0" err="1" smtClean="0"/>
              <a:t>Cloudera</a:t>
            </a:r>
            <a:r>
              <a:rPr lang="en-US" dirty="0" smtClean="0"/>
              <a:t> Access and moved to Apache incubator in August 2013</a:t>
            </a:r>
            <a:endParaRPr lang="en-US" dirty="0"/>
          </a:p>
        </p:txBody>
      </p:sp>
    </p:spTree>
    <p:extLst>
      <p:ext uri="{BB962C8B-B14F-4D97-AF65-F5344CB8AC3E}">
        <p14:creationId xmlns:p14="http://schemas.microsoft.com/office/powerpoint/2010/main" val="2394083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86400" cy="841248"/>
          </a:xfrm>
        </p:spPr>
        <p:txBody>
          <a:bodyPr>
            <a:normAutofit/>
          </a:bodyPr>
          <a:lstStyle/>
          <a:p>
            <a:r>
              <a:rPr lang="en-US" b="1" dirty="0" smtClean="0"/>
              <a:t>HPC-ABDS Layers</a:t>
            </a:r>
            <a:endParaRPr lang="en-US" b="1" dirty="0"/>
          </a:p>
        </p:txBody>
      </p:sp>
      <p:sp>
        <p:nvSpPr>
          <p:cNvPr id="3" name="Content Placeholder 2"/>
          <p:cNvSpPr>
            <a:spLocks noGrp="1"/>
          </p:cNvSpPr>
          <p:nvPr>
            <p:ph idx="1"/>
          </p:nvPr>
        </p:nvSpPr>
        <p:spPr>
          <a:xfrm>
            <a:off x="0" y="595045"/>
            <a:ext cx="9070428" cy="5640059"/>
          </a:xfrm>
        </p:spPr>
        <p:txBody>
          <a:bodyPr>
            <a:noAutofit/>
          </a:bodyPr>
          <a:lstStyle/>
          <a:p>
            <a:pPr marL="457200" indent="-457200">
              <a:buFont typeface="+mj-lt"/>
              <a:buAutoNum type="arabicParenR"/>
            </a:pPr>
            <a:r>
              <a:rPr lang="en-US" sz="2000" dirty="0"/>
              <a:t>Message Protocols</a:t>
            </a:r>
          </a:p>
          <a:p>
            <a:pPr marL="457200" indent="-457200">
              <a:buFont typeface="+mj-lt"/>
              <a:buAutoNum type="arabicParenR"/>
            </a:pPr>
            <a:r>
              <a:rPr lang="en-US" sz="2000" dirty="0"/>
              <a:t>Distributed Coordination:</a:t>
            </a:r>
          </a:p>
          <a:p>
            <a:pPr marL="457200" indent="-457200">
              <a:buFont typeface="+mj-lt"/>
              <a:buAutoNum type="arabicParenR"/>
            </a:pPr>
            <a:r>
              <a:rPr lang="en-US" sz="2000" dirty="0"/>
              <a:t>Security &amp; Privacy:</a:t>
            </a:r>
          </a:p>
          <a:p>
            <a:pPr marL="457200" indent="-457200">
              <a:buFont typeface="+mj-lt"/>
              <a:buAutoNum type="arabicParenR"/>
            </a:pPr>
            <a:r>
              <a:rPr lang="en-US" sz="2000" b="1" dirty="0">
                <a:solidFill>
                  <a:srgbClr val="FF0000"/>
                </a:solidFill>
              </a:rPr>
              <a:t>Monitoring: </a:t>
            </a:r>
          </a:p>
          <a:p>
            <a:pPr marL="457200" indent="-457200">
              <a:buFont typeface="+mj-lt"/>
              <a:buAutoNum type="arabicParenR"/>
            </a:pPr>
            <a:r>
              <a:rPr lang="en-US" sz="2000" dirty="0" err="1" smtClean="0"/>
              <a:t>IaaS</a:t>
            </a:r>
            <a:r>
              <a:rPr lang="en-US" sz="2000" dirty="0" smtClean="0"/>
              <a:t> </a:t>
            </a:r>
            <a:r>
              <a:rPr lang="en-US" sz="2000" dirty="0"/>
              <a:t>Management from HPC to hypervisors</a:t>
            </a:r>
            <a:r>
              <a:rPr lang="en-US" sz="2000" dirty="0" smtClean="0"/>
              <a:t>:</a:t>
            </a:r>
          </a:p>
          <a:p>
            <a:pPr marL="457200" indent="-457200">
              <a:buFont typeface="+mj-lt"/>
              <a:buAutoNum type="arabicParenR"/>
            </a:pPr>
            <a:r>
              <a:rPr lang="en-US" sz="2000" dirty="0"/>
              <a:t>DevOps: </a:t>
            </a:r>
            <a:endParaRPr lang="en-US" sz="2000" dirty="0" smtClean="0"/>
          </a:p>
          <a:p>
            <a:pPr marL="457200" indent="-457200">
              <a:buFont typeface="+mj-lt"/>
              <a:buAutoNum type="arabicParenR"/>
            </a:pPr>
            <a:r>
              <a:rPr lang="en-US" sz="2000" dirty="0" smtClean="0"/>
              <a:t>Interoperability:</a:t>
            </a:r>
          </a:p>
          <a:p>
            <a:pPr marL="457200" indent="-457200">
              <a:buFont typeface="+mj-lt"/>
              <a:buAutoNum type="arabicParenR"/>
            </a:pPr>
            <a:r>
              <a:rPr lang="en-US" sz="2000" dirty="0"/>
              <a:t>File systems: </a:t>
            </a:r>
            <a:endParaRPr lang="en-US" sz="2000" dirty="0" smtClean="0"/>
          </a:p>
          <a:p>
            <a:pPr marL="457200" indent="-457200">
              <a:buFont typeface="+mj-lt"/>
              <a:buAutoNum type="arabicParenR"/>
            </a:pPr>
            <a:r>
              <a:rPr lang="en-US" sz="2000" dirty="0"/>
              <a:t>Cluster Resource Management: </a:t>
            </a:r>
            <a:endParaRPr lang="en-US" sz="2000" dirty="0" smtClean="0"/>
          </a:p>
          <a:p>
            <a:pPr marL="457200" indent="-457200">
              <a:buFont typeface="+mj-lt"/>
              <a:buAutoNum type="arabicParenR"/>
            </a:pPr>
            <a:r>
              <a:rPr lang="en-US" sz="2000" dirty="0"/>
              <a:t>Data Transport: </a:t>
            </a:r>
            <a:endParaRPr lang="en-US" sz="2000" dirty="0" smtClean="0"/>
          </a:p>
          <a:p>
            <a:pPr marL="457200" indent="-457200">
              <a:buFont typeface="+mj-lt"/>
              <a:buAutoNum type="arabicParenR"/>
            </a:pPr>
            <a:r>
              <a:rPr lang="en-US" sz="2000" dirty="0" smtClean="0"/>
              <a:t>SQL / NoSQL / File </a:t>
            </a:r>
            <a:r>
              <a:rPr lang="en-US" sz="2000" dirty="0"/>
              <a:t>management</a:t>
            </a:r>
            <a:r>
              <a:rPr lang="en-US" sz="2000" dirty="0" smtClean="0"/>
              <a:t>:</a:t>
            </a:r>
          </a:p>
          <a:p>
            <a:pPr marL="457200" indent="-457200">
              <a:buFont typeface="+mj-lt"/>
              <a:buAutoNum type="arabicParenR"/>
            </a:pPr>
            <a:r>
              <a:rPr lang="en-US" sz="2000" dirty="0"/>
              <a:t>In-memory </a:t>
            </a:r>
            <a:r>
              <a:rPr lang="en-US" sz="2000" dirty="0" err="1" smtClean="0"/>
              <a:t>databases&amp;caches</a:t>
            </a:r>
            <a:r>
              <a:rPr lang="en-US" sz="2000" dirty="0" smtClean="0"/>
              <a:t> / Object-relational mapping / Extraction Tools</a:t>
            </a:r>
          </a:p>
          <a:p>
            <a:pPr marL="457200" indent="-457200">
              <a:buFont typeface="+mj-lt"/>
              <a:buAutoNum type="arabicParenR"/>
            </a:pPr>
            <a:r>
              <a:rPr lang="en-US" sz="2000" dirty="0" smtClean="0"/>
              <a:t>Inter </a:t>
            </a:r>
            <a:r>
              <a:rPr lang="en-US" sz="2000" dirty="0"/>
              <a:t>process communication Collectives, point-to-point, </a:t>
            </a:r>
            <a:r>
              <a:rPr lang="en-US" sz="2000" dirty="0" smtClean="0"/>
              <a:t>publish-subscribe</a:t>
            </a:r>
          </a:p>
          <a:p>
            <a:pPr marL="457200" indent="-457200">
              <a:buFont typeface="+mj-lt"/>
              <a:buAutoNum type="arabicParenR"/>
            </a:pPr>
            <a:r>
              <a:rPr lang="en-US" sz="2000" dirty="0"/>
              <a:t>Basic Programming model and runtime, SPMD, Streaming, MapReduce, MPI</a:t>
            </a:r>
            <a:r>
              <a:rPr lang="en-US" sz="2000" dirty="0" smtClean="0"/>
              <a:t>:</a:t>
            </a:r>
          </a:p>
          <a:p>
            <a:pPr marL="457200" indent="-457200">
              <a:buFont typeface="+mj-lt"/>
              <a:buAutoNum type="arabicParenR"/>
            </a:pPr>
            <a:r>
              <a:rPr lang="en-US" sz="2000" dirty="0"/>
              <a:t>High level Programming: </a:t>
            </a:r>
            <a:endParaRPr lang="en-US" sz="2000" dirty="0" smtClean="0"/>
          </a:p>
          <a:p>
            <a:pPr marL="457200" indent="-457200">
              <a:buFont typeface="+mj-lt"/>
              <a:buAutoNum type="arabicParenR"/>
            </a:pPr>
            <a:r>
              <a:rPr lang="en-US" sz="2000" dirty="0"/>
              <a:t>Application and Analytics: </a:t>
            </a:r>
            <a:endParaRPr lang="en-US" sz="2000" dirty="0" smtClean="0"/>
          </a:p>
          <a:p>
            <a:pPr marL="457200" indent="-457200">
              <a:buFont typeface="+mj-lt"/>
              <a:buAutoNum type="arabicParenR"/>
            </a:pPr>
            <a:r>
              <a:rPr lang="en-US" sz="2000" dirty="0"/>
              <a:t>Workflow-Orchestration</a:t>
            </a:r>
            <a:r>
              <a:rPr lang="en-US" sz="2000" dirty="0" smtClean="0"/>
              <a:t>:</a:t>
            </a:r>
          </a:p>
        </p:txBody>
      </p:sp>
      <p:sp>
        <p:nvSpPr>
          <p:cNvPr id="6" name="TextBox 5"/>
          <p:cNvSpPr txBox="1"/>
          <p:nvPr/>
        </p:nvSpPr>
        <p:spPr>
          <a:xfrm>
            <a:off x="4395952" y="2929579"/>
            <a:ext cx="4419600" cy="1754326"/>
          </a:xfrm>
          <a:prstGeom prst="rect">
            <a:avLst/>
          </a:prstGeom>
          <a:noFill/>
        </p:spPr>
        <p:txBody>
          <a:bodyPr wrap="square" rtlCol="0">
            <a:spAutoFit/>
          </a:bodyPr>
          <a:lstStyle/>
          <a:p>
            <a:r>
              <a:rPr lang="en-US" dirty="0" smtClean="0">
                <a:solidFill>
                  <a:srgbClr val="FF0000"/>
                </a:solidFill>
              </a:rPr>
              <a:t>Here are 17 functionalities. Technologies are presented in this order</a:t>
            </a:r>
          </a:p>
          <a:p>
            <a:endParaRPr lang="en-US" dirty="0" smtClean="0">
              <a:solidFill>
                <a:srgbClr val="FF0000"/>
              </a:solidFill>
            </a:endParaRPr>
          </a:p>
          <a:p>
            <a:r>
              <a:rPr lang="en-US" dirty="0" smtClean="0">
                <a:solidFill>
                  <a:srgbClr val="FF0000"/>
                </a:solidFill>
              </a:rPr>
              <a:t>4 Cross cutting at top</a:t>
            </a:r>
          </a:p>
          <a:p>
            <a:r>
              <a:rPr lang="en-US" dirty="0" smtClean="0">
                <a:solidFill>
                  <a:srgbClr val="FF0000"/>
                </a:solidFill>
              </a:rPr>
              <a:t>13 in order of layered diagram starting at bottom</a:t>
            </a:r>
            <a:endParaRPr lang="en-US" dirty="0">
              <a:solidFill>
                <a:srgbClr val="FF0000"/>
              </a:solidFill>
            </a:endParaRPr>
          </a:p>
        </p:txBody>
      </p:sp>
    </p:spTree>
    <p:extLst>
      <p:ext uri="{BB962C8B-B14F-4D97-AF65-F5344CB8AC3E}">
        <p14:creationId xmlns:p14="http://schemas.microsoft.com/office/powerpoint/2010/main" val="1032585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867765"/>
          </a:xfrm>
        </p:spPr>
        <p:txBody>
          <a:bodyPr/>
          <a:lstStyle/>
          <a:p>
            <a:r>
              <a:rPr lang="en-US" dirty="0"/>
              <a:t>Apache </a:t>
            </a:r>
            <a:r>
              <a:rPr lang="en-US" dirty="0" err="1"/>
              <a:t>Ambari</a:t>
            </a:r>
            <a:endParaRPr lang="en-US" dirty="0"/>
          </a:p>
        </p:txBody>
      </p:sp>
      <p:sp>
        <p:nvSpPr>
          <p:cNvPr id="3" name="Content Placeholder 2"/>
          <p:cNvSpPr>
            <a:spLocks noGrp="1"/>
          </p:cNvSpPr>
          <p:nvPr>
            <p:ph idx="1"/>
          </p:nvPr>
        </p:nvSpPr>
        <p:spPr>
          <a:xfrm>
            <a:off x="0" y="1321676"/>
            <a:ext cx="9144000" cy="5210503"/>
          </a:xfrm>
        </p:spPr>
        <p:txBody>
          <a:bodyPr>
            <a:normAutofit fontScale="77500" lnSpcReduction="20000"/>
          </a:bodyPr>
          <a:lstStyle/>
          <a:p>
            <a:r>
              <a:rPr lang="en-US" b="1" dirty="0"/>
              <a:t>Apache </a:t>
            </a:r>
            <a:r>
              <a:rPr lang="en-US" b="1" dirty="0" err="1" smtClean="0"/>
              <a:t>Ambari</a:t>
            </a:r>
            <a:r>
              <a:rPr lang="en-US" b="1" dirty="0" smtClean="0"/>
              <a:t> </a:t>
            </a:r>
            <a:r>
              <a:rPr lang="en-US" dirty="0" smtClean="0"/>
              <a:t>is contributed by </a:t>
            </a:r>
            <a:r>
              <a:rPr lang="en-US" dirty="0" err="1" smtClean="0"/>
              <a:t>Hortonworks</a:t>
            </a:r>
            <a:r>
              <a:rPr lang="en-US" dirty="0" smtClean="0"/>
              <a:t/>
            </a:r>
            <a:br>
              <a:rPr lang="en-US" dirty="0" smtClean="0"/>
            </a:br>
            <a:r>
              <a:rPr lang="en-US" dirty="0" smtClean="0"/>
              <a:t>and has multiple cluster management and monitoring functions</a:t>
            </a:r>
          </a:p>
          <a:p>
            <a:r>
              <a:rPr lang="en-US" b="1" dirty="0" smtClean="0"/>
              <a:t>Provisioning </a:t>
            </a:r>
            <a:r>
              <a:rPr lang="en-US" b="1" dirty="0"/>
              <a:t>a Hadoop </a:t>
            </a:r>
            <a:r>
              <a:rPr lang="en-US" b="1" dirty="0" smtClean="0"/>
              <a:t>Cluster: </a:t>
            </a:r>
            <a:r>
              <a:rPr lang="en-US" dirty="0" err="1" smtClean="0"/>
              <a:t>Ambari</a:t>
            </a:r>
            <a:r>
              <a:rPr lang="en-US" dirty="0" smtClean="0"/>
              <a:t> </a:t>
            </a:r>
            <a:r>
              <a:rPr lang="en-US" dirty="0"/>
              <a:t>includes an intuitive Web interface that allows </a:t>
            </a:r>
            <a:r>
              <a:rPr lang="en-US" dirty="0" smtClean="0"/>
              <a:t>one </a:t>
            </a:r>
            <a:r>
              <a:rPr lang="en-US" dirty="0"/>
              <a:t>to easily provision, configure and test all the Hadoop services and core components and </a:t>
            </a:r>
            <a:r>
              <a:rPr lang="en-US" dirty="0" smtClean="0"/>
              <a:t>achieve a wizard-driven </a:t>
            </a:r>
            <a:r>
              <a:rPr lang="en-US" dirty="0"/>
              <a:t>installation of Hadoop across any number of hosts. </a:t>
            </a:r>
            <a:endParaRPr lang="en-US" dirty="0" smtClean="0"/>
          </a:p>
          <a:p>
            <a:pPr lvl="1"/>
            <a:r>
              <a:rPr lang="en-US" dirty="0" err="1" smtClean="0"/>
              <a:t>Ambari</a:t>
            </a:r>
            <a:r>
              <a:rPr lang="en-US" dirty="0" smtClean="0"/>
              <a:t> </a:t>
            </a:r>
            <a:r>
              <a:rPr lang="en-US" dirty="0"/>
              <a:t>also provides the powerful </a:t>
            </a:r>
            <a:r>
              <a:rPr lang="en-US" dirty="0" err="1"/>
              <a:t>Ambari</a:t>
            </a:r>
            <a:r>
              <a:rPr lang="en-US" dirty="0"/>
              <a:t> Blueprints API for automating cluster installations without user intervention.</a:t>
            </a:r>
          </a:p>
          <a:p>
            <a:r>
              <a:rPr lang="en-US" b="1" dirty="0" smtClean="0"/>
              <a:t>Managing </a:t>
            </a:r>
            <a:r>
              <a:rPr lang="en-US" b="1" dirty="0"/>
              <a:t>a Hadoop </a:t>
            </a:r>
            <a:r>
              <a:rPr lang="en-US" b="1" dirty="0" smtClean="0"/>
              <a:t>cluster: </a:t>
            </a:r>
            <a:r>
              <a:rPr lang="en-US" dirty="0" err="1" smtClean="0"/>
              <a:t>Ambari</a:t>
            </a:r>
            <a:r>
              <a:rPr lang="en-US" dirty="0" smtClean="0"/>
              <a:t> </a:t>
            </a:r>
            <a:r>
              <a:rPr lang="en-US" dirty="0"/>
              <a:t>provides tools to simplify cluster management. The Web interface allows you to control the lifecycle of Hadoop services and components, modify configurations and manage the ongoing growth of your cluster</a:t>
            </a:r>
            <a:r>
              <a:rPr lang="en-US" dirty="0" smtClean="0"/>
              <a:t>.</a:t>
            </a:r>
          </a:p>
          <a:p>
            <a:r>
              <a:rPr lang="en-US" b="1" dirty="0" smtClean="0"/>
              <a:t>Monitoring </a:t>
            </a:r>
            <a:r>
              <a:rPr lang="en-US" b="1" dirty="0"/>
              <a:t>a Hadoop </a:t>
            </a:r>
            <a:r>
              <a:rPr lang="en-US" b="1" dirty="0" smtClean="0"/>
              <a:t>cluster: </a:t>
            </a:r>
            <a:r>
              <a:rPr lang="en-US" dirty="0"/>
              <a:t> </a:t>
            </a:r>
            <a:r>
              <a:rPr lang="en-US" dirty="0" err="1"/>
              <a:t>Ambari</a:t>
            </a:r>
            <a:r>
              <a:rPr lang="en-US" dirty="0"/>
              <a:t> pre-configures alerts for watching Hadoop services and visualizes cluster operational data in a simple Web </a:t>
            </a:r>
            <a:r>
              <a:rPr lang="en-US" dirty="0" smtClean="0"/>
              <a:t>interface allowing one to monitor health of Hadoop installation.</a:t>
            </a:r>
            <a:endParaRPr lang="en-US" dirty="0"/>
          </a:p>
          <a:p>
            <a:endParaRPr lang="en-US" dirty="0"/>
          </a:p>
          <a:p>
            <a:endParaRPr lang="en-US" dirty="0"/>
          </a:p>
        </p:txBody>
      </p:sp>
    </p:spTree>
    <p:extLst>
      <p:ext uri="{BB962C8B-B14F-4D97-AF65-F5344CB8AC3E}">
        <p14:creationId xmlns:p14="http://schemas.microsoft.com/office/powerpoint/2010/main" val="3220557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66" y="-13572"/>
            <a:ext cx="6785264" cy="867765"/>
          </a:xfrm>
        </p:spPr>
        <p:txBody>
          <a:bodyPr/>
          <a:lstStyle/>
          <a:p>
            <a:r>
              <a:rPr lang="en-US" dirty="0" smtClean="0"/>
              <a:t>Nagios</a:t>
            </a:r>
            <a:endParaRPr lang="en-US" dirty="0"/>
          </a:p>
        </p:txBody>
      </p:sp>
      <p:sp>
        <p:nvSpPr>
          <p:cNvPr id="3" name="Content Placeholder 2"/>
          <p:cNvSpPr>
            <a:spLocks noGrp="1"/>
          </p:cNvSpPr>
          <p:nvPr>
            <p:ph idx="1"/>
          </p:nvPr>
        </p:nvSpPr>
        <p:spPr>
          <a:xfrm>
            <a:off x="0" y="704814"/>
            <a:ext cx="9144000" cy="1962574"/>
          </a:xfrm>
        </p:spPr>
        <p:txBody>
          <a:bodyPr>
            <a:normAutofit/>
          </a:bodyPr>
          <a:lstStyle/>
          <a:p>
            <a:r>
              <a:rPr lang="en-US" sz="2400" b="1" dirty="0"/>
              <a:t>Nagios </a:t>
            </a:r>
            <a:r>
              <a:rPr lang="en-US" sz="2400" dirty="0">
                <a:hlinkClick r:id="rId2"/>
              </a:rPr>
              <a:t>http://www.nagios.org</a:t>
            </a:r>
            <a:r>
              <a:rPr lang="en-US" sz="2400" dirty="0" smtClean="0">
                <a:hlinkClick r:id="rId2"/>
              </a:rPr>
              <a:t>/</a:t>
            </a:r>
            <a:r>
              <a:rPr lang="en-US" sz="2400" dirty="0" smtClean="0"/>
              <a:t> is </a:t>
            </a:r>
            <a:r>
              <a:rPr lang="en-US" sz="2400" dirty="0"/>
              <a:t>an open </a:t>
            </a:r>
            <a:r>
              <a:rPr lang="en-US" sz="2400" dirty="0" smtClean="0"/>
              <a:t>source </a:t>
            </a:r>
            <a:br>
              <a:rPr lang="en-US" sz="2400" dirty="0" smtClean="0"/>
            </a:br>
            <a:r>
              <a:rPr lang="en-US" sz="2400" dirty="0" smtClean="0"/>
              <a:t>(GPL)  </a:t>
            </a:r>
            <a:r>
              <a:rPr lang="en-US" sz="2400" dirty="0"/>
              <a:t>computer system monitoring, network </a:t>
            </a:r>
            <a:r>
              <a:rPr lang="en-US" sz="2400" dirty="0" smtClean="0"/>
              <a:t/>
            </a:r>
            <a:br>
              <a:rPr lang="en-US" sz="2400" dirty="0" smtClean="0"/>
            </a:br>
            <a:r>
              <a:rPr lang="en-US" sz="2400" dirty="0" smtClean="0"/>
              <a:t>monitoring </a:t>
            </a:r>
            <a:r>
              <a:rPr lang="en-US" sz="2400" dirty="0"/>
              <a:t>and infrastructure monitoring software application. </a:t>
            </a:r>
            <a:endParaRPr lang="en-US" sz="2400" dirty="0" smtClean="0"/>
          </a:p>
          <a:p>
            <a:pPr lvl="1"/>
            <a:r>
              <a:rPr lang="en-US" sz="2000" dirty="0" smtClean="0"/>
              <a:t>Nagios </a:t>
            </a:r>
            <a:r>
              <a:rPr lang="en-US" sz="2000" dirty="0"/>
              <a:t>offers monitoring and alerting services for servers, switches, applications, and services. </a:t>
            </a:r>
            <a:endParaRPr lang="en-US" sz="2000" dirty="0" smtClean="0"/>
          </a:p>
          <a:p>
            <a:endParaRPr lang="en-US" sz="2400" dirty="0"/>
          </a:p>
        </p:txBody>
      </p:sp>
      <p:sp>
        <p:nvSpPr>
          <p:cNvPr id="4" name="AutoShape 4" descr="data:image/jpeg;base64,/9j/4AAQSkZJRgABAQAAAQABAAD/2wCEAAkGBhMSERUUExMWFRUVGBsXGBgVGBsaGhgXFRsYGBgYGBcZGyYfGBkkGRgXHy8gIycpLCwsGh4yNTAqNSYuLCkBCQoKDgwOGg8PGiklHCQuLSwsLCwsLCwsLCwsLSwsLCwsKSwsLCosLCksKSksLCwpKSwpLCksLCwsLCwsKSwsLP/AABEIAMEBBgMBIgACEQEDEQH/xAAbAAACAwEBAQAAAAAAAAAAAAAABAIDBQEGB//EAEkQAAECAwUEBgQIDQQDAQAAAAECEQADIQQSMUFRBRMiYRQycYGRoSNCUlMGJDNikrHB0QcVFjRDVGNysrPS4fBzosLiRILxg//EABkBAQADAQEAAAAAAAAAAAAAAAABAgQDBf/EADERAAICAAUBBQcDBQAAAAAAAAABAhEDEiExUXETIkFhsQQUIzKRofCiwdEFM2Jygv/aAAwDAQACEQMRAD8A+kqtMsULs6EkgUSpQ4RTDEQyicgKNMS2FHrTlCdtsdjRMSqbMCZiQk1cfumhYkMeyIrtthCgo2hIJqDkWpTImOK7S3db/YgblbUlqXcAzZ2DEh6P/wCqvAxZKtiVEAJxDpoKh2p3xXYtl2dR30td687KSXS7sopDsCSKkaQxI2PLSp0kgnl9Vad0d51ay7Ew2ebfwFrLtiRMQlaVIKVvdJKUvdJSaKINCCO6L1WqWCxMsHQqlg6YXucWW1MuQlO8m3EksOGgIdWVBgTCczatmZTzyboc+jUWAY1F3mD5xALhb5TtelPpfl/1Q0mQTUI/h++M0bashL9IBJx4C7V+a7YnRnMWH4QWcFQNqIKSQQUqDXTdOI1B7WMAP9GV7v8Ah++Doyvd/wAP3wx0JXvVQdCV71UAL9GV7v8Ah++K51iUoUSU1d03PtekOdCV71UHQle9VACUmwLGIKu259kW9GV7v+H74LcsSU3pk5SUuzsTU9jsKYxnr+EVnABNqUynY3VMbrAh2xdQ8YA0OjK93/D98HRle7/h++El7ckAXulG65F4BRDi6SHAxZST2dkOWCYmcm/LnlSXIeoqMRWAO9GV7v8Ah++Doyvd/wAP3wx0JXvVQdDV71UAJTyEB1JAoTlljhERNSwLJYhwXQxB5vyMXW9CZaDMmTVBKcSxLOQMBXEiEpe17OopAtPWYJ4TVyAAKcx4wA3KTeqlIOVCg18Yn0ZXu/4fvjPsm3rMu6lFqLqugC6pNVsEhiBWopzESkbdkLUlCbSq8ogBJSoF1YAuKadsAPdGV7v+H74StFqSFXCGLPkMl0xqWQrwjV6Gr3qoRtuxkhK1lSiQku2YSFFseZ8YavYHzH4W2dJts7hHqZfs0RkdER7I8I1Nuz79pmKYh7tC1DcRpCMWarQ86Tttop6Ij2R4QdER7I8IuggVsp6Ij2R4QdER7I8IuggLKeiI9keEHREeyPCLoICynoiPZHhHYtggLPrVstK0qLGYB6MBrOZiQ6VlVU8ShQPhdLDNoYkWactIUJqGUAQ8hjUg1BU+FGpGdtCYgLW+6f0T3p0yUepMZ1JDDkBiHfKLtm7WRLITfkhB4rxtKlmoYFO8TUEp9rU9tYax+vqb4PT6+o+mxT3DzZTPUbnEPl6SlO2vhGhuhoIhZ7SiYm8hQUk5pIIpQ1HOLYHQzNvLIQGvY1umaGGNTJBUBSMi+tTkiY9MF2tIqDgLgJwGAOPhvbUlpKONClh2ZJumvO8n64zhIkp4dwtj84E+qpj6R3oPCJSBUtcyirqsQoC9aA7JdTsK1wSQHzqIYkJqoTAsMKXDPOJvGpS2ODdkTlJloVfEhQVWrpOIBLcbOa+Bh+z2wKBJBQxZlFL9tCaZQoGdLlSMQZ2ld96xOvMnspyjSs1kTLe7eq3WUVYfvExfBABGP8J7eZUoFImOT+jIvYHIgg9kbEEVd1oQ9VoeMn7fXfpvw+ikMGA1lFn5RpdIUsXhNmIvVYLRwvlxSzFe2rasTlAJmkBIHCtSRUO/CnHiNX00DZydpTSTS0Bi3yhqNep/ekY3/UMHDk4zk7X+L/jU2v2eU4pwhX/S1++hpJWtQB305L1YrQCO0brywhG07cUFFt+xVglaSBU1rLJCcsaAdsNy5q1ovkznCSm5vCHooPQDi4seSdBDWyULC0lUyapwXC1AgUJwCccsY3RxFKKkno/IxuNOmMfB62KmIUVFRZTC8zswpRI+qENs7bMu0oSETSA3UULhceuCk65aCN9dqSCxIeIptqCzKFcObaRWWZ7OirTexhBSgw304gl+ug3WrUmW7HCK5ttWGBmTCQOslSQ9SQSN2RgQO6NPbc5ZQBLCySa3FXCA2rYRizZlpKqS54BckieGB0YgnPAUjPj+0Jd22nyoOX7UaMPCvWk1/sl+5OXthTXiqdVJ4VKQCHBxaU94PriPFRHwgVfI+MNQ1WkpLNQHdv298aNn3ygpKt8kFi+8D0egITR38hEgiapa6zkB6NMDF8w7kDtaL4DlKObPfWNfZl5PDg6cP1fwSmTFOGmzQFF6LSbuKqky3AengMIdSsmzTbyiohK6lnYgkYACgLd0PptIYPSKbdNCpSwKkpUBzJBaNCepla0Pjm1vziZ2p/gTC0bm0fg1aVTlqTJJSbpBdOF1IzVqDFH5LWr3KvFP9UWm+8zzskuDKgjV/JW1+4V4p/qjv5KWv3CvFP8AVFSckuDJgjW/JS1+4V4p/qg/JS1+4V4p/qgMkuDJgjW/JS1+4V4p/qjn5KWv3CvFP9UBklwZUEN27ZM6SkKmIKUksC4NcWoTkDBAq01ufXZ86spIUXCheCVIFDLmEXwqpS4oE1cA4BULWaSpQ4pk1DMOIyi/KiT51rFlusMtW7vS0KvKF55O8vBMuZdcjqNkpTj1cVCE7Js0LBZEgGj3rMUvnmoPUE0phELY9LU3ZKWSA7sBWlebCkWQnYtlSpbKTLlpWzEoSBo4GYDjDlDkQSL22ybxN12q+CVeSgRCithg+tk3ycrIAexywwjRmTQnEgdpaKunS3u30OzteDsKEs+FRWJtoCSdhgBr/hLlc8rjZxM7FBFVP2ol40c9TNvMw50tHtp8RB0tHtp8RDMwQkWZSVOZqlBuqQgDxSkGGIq6Wj2005iI9Olu19LgO14Oxo7Pg4NYgF8RTMBDggg5jDxis2tHtp+kPvjDl/BfZ44AhDkO28U7DhpxuE1GFHu5gQB6C+HZ64tm3ZAqYAzkBywc4nQamMGd8GbAoC8lLJBAO9VgpRWa381KPi2EcX8HLAlBCgkIN0l5q24ApKaldAAtQ7xoGA3ysa8+6ObwM7hjgXp4xhSvgvYUKBCEghyPSLzF00K8GpHZ2wLAEqvJlhLhR9IQAUBQHrcIAUqgYVgCFstwSSSRiqpqOQprFUzaQSElgHDh3x0pn98NS7NLlSju5V8XjwpLktSjqAwAziJtabt4yFJYsygLxZqgX2auuUUcW7pgQ2ht8y1JAAqAQCaqd+FLYl2FPaBwhmftW6u7R3AAzUDiR2RdKtstRA3ZHNVAMc7/APjwW61IQlwhKy7MDWufWjrLvJKOj9SItQbctUSM9fFwkgMzXXL6OsYR02hTA3V1yupcdrzKDOKhbcfis2hyAIONQ6wTrhEptsQkAmSqo6rC8KAsoX6Y88DFSSmesKulUmYp8PRpccj6V098R3aCfkF4t8mkCjH3uHPk0aAMvRHj/wB4psU9MxS07oAJwLlj2ViaIspUhJ/Qk3aDgTm/VeZUffBuwKblTFn4UNVnf0uX3xKdbUpLbkns/usV5Rw25PuTVtMwDX0lNO6IJCUu692UoB6m6kV1beO1cQ+cMS5ii9GZmwLv/wC2IrllFkhKFB7gHjyOvd2gw6LBL9n6/vgBGWSS1RzKQw/38vqi/o/7RPh/2hj8Xy/Z+v74QtSkIBJQ7AnhBJo+AeppAF/R/wBonw/7QntGcZaaFKnKRQe0pKcH0OsVjaUpj6KZTEGXMGPbQnkC+jx2XtCSpQTu11LVlzAK6k0A5mAPJfD60XrKjL0qX5HdksamoJaORX+EhZAuAJCAtDAAuDuyTV872mUEWrLozFiO5HurZZUAoJLGYQCTOWg8EuYRuwnFTPw0pePq1zbPMAIIWFKBBbpkwjECqbpo5AYxtWuaUpln0vPdpCn4SGU4JAcg0aqRVnBz763qbScD8jLrQHG7i9O0HtiI6GyuBhW22zks+c1qOwPVOUNWG1rmVKUXK1Qu9UEchzitVgmGonqA0KEGnenGHpSGAGPOgc5lhEuq0BnfCGyImSwFyzMAUCEhndiHDkanOMiy7MlUT0cpCTeBVdICgXDcRLvWPVwRQ6KSW6MToiefjC1sAQUMgqvKCSz0BoTQZEg1agVox9JBEU+Sc0eDy07YMhUxRVIJKqlRNCfpY90E/ZkqWlN2UDdU4zIJvFwThUnPMxoTwd6fTNXqU+5+cQtz3Qy7tceLQ6CIOuVVseW2+U7xL2cTDcTUk0FS3WFHJyiFhtgdKdwlISoKF6vFedwbxLg1iXwgWN4n09zgTn1qaqEL2A8Q9NfqO6vIZxxcne56WHgYbgm4+HmbiNjyn/NVh6OVjAEN69OqnwETk7KlILpsqgWPrDC8KMVNVge4Q2hQf87euDo1NMO6OTFBvztsauj2uYb5sdrZ52SPApN2bKKUvZVUCmAIDVdmChiST4xGz7LlILpsixw43knHFPXP1Q8o8I+N+1XgrXs9XD64ihQc/HH4RR5enW6vfpC2MkeAsZny5Uvo9nllF6YVomLuKSSt6EBSc1E90WDaFvug9ClOWpvwCHIoeFqAl2Jwo+EW2KylcpLWiYCCriRd43ViRdKfAQ10IsfjE1yxfhowY+o1cSPBoujNLcrsFotSpjTbPKlyxeF4TLxPskC6GGoNa8q610aRlK2er9anCjHqVOtZdD2U5RMWRTKHSZjqbiZDpYvQXG1Bp9UTS5Bo3BoILg0EZpsRr8ZnYfMoaV+T5eZgRY1D/wAmaccQirgAfo6Mz0apMCDTujQRy4NBGWdm0LWmeCQKuksRcqAUEAm52cSqVjp2fQPaZxN0pdwHN4KCiEpAcM1AKRANO4NBBcGgjHm7IJ/8qeOrgoPwgh6pzdz2RbZdnXF3zaJyuJSrqlcPECLrXeqHcQBp3BoIlFe/TrBv06wBZEbg0Ec3w18jBvh/gMAduDQQXBoI5vh/gMG+H+AwB8x/CcOI/wCon+WIIPwmniP76f5YgjpibrovQwPd9WfS0ywQlwDTPuju4T7KfAfdGDtGyBUy89rSwQn0JNxQIUXCQTgQxLDEY5FltIlgi5a1B7zzEKUQ+QJLtR2590c1qbkze3KfZT4f2jqZYBcADsipNl5+USFl5+UCS+CCCACCCCAMacPSn0T16/D997yiraA4RwXqildDoRF6yN6r0j/MpTnQP4mKbf1RxXa410PKKM1+B5jb5O8T6EKNxOeH0qwpYOuPQ3KitK1+aYY+EKk7xLzyjgS1WvU5hzC+zyL4adfqmjgtXkM4zy3PWwv7a328z1iHf81ArqimPP8Ax46oH9WBxzR7X29b+8VoWh/zsmuF5GLmmHdEhMR+snP1k+12ZHhjueWEwUHxUHrU4KV5640744Hr8UGGsvTq490cWtDD42R1vWRWvZ6uH1xBK0V+OE8Ipel4N1uq+FXgQMStnInSEoXLugKUq6FFN0gqFCgjU4HOL7BZZUoXJZFSVMVFVc2ckgcJ7wrN4nsgjdJZd8OplULi8auKGCbaDK4jLDVe6R84uqmHV71nvvsjM1cqGbp5QXTyi2zWgLQFDPEO7EUI7iCO6LYkq1QrdPKC6eUMx2BArdPKC6eUNQGAFbp5QXTyhqOQAtdPKC6eUNRl9LUiYpSrykKN0MCQi41SQGALqJJ0Aq0Q3RaMbOztmIUbxd3vUUoVYByAoPQCkVr2HKOKdfWVn/7Q5sy1byUlRLlhe/eGPnDSVA4F6kU1FD5xN3qHGnRlDY8twa8JvDjWz0yvMRQUwiE7Y8q7VNA9ApWZc56xsRTaM3wgVPmv4RcA3tIo/wCyEEH4RMB+8j+UII6Ym66L0MD3fVntdo2Gr3JJ3twC8JgUSiXMJvKQ7MMDSjjEiJ7BnSklQdAWogMgzC4Ao98ULkjw7IatVsSDLF8OlQvDehBAVLmXbwPWBIonv9WMtNtUw45hyBE+QXu82xo2tYpFaUjaklsengiixTL0tJxpqFYUxTQ90XxBYIIIIAIIIIAx5oVvTwIuuRevcWuDYPTGKdpDhFAeIZtkecWzJQ3yjcV+9e4TkwTe+yC02cKDEkB3xA7oozWtjyu3ErMxN1Ms8CXKidMmMK2JCgsXkSxUVSrnV3Ihj4TWQb1I3RmAJSxvgAd0KbNkAL+TUiqcVgg17S0cHuephS+GtfD88T16JU16ypI7CaDw0jqpcz3cnPM+12aV7YWl2MP+bLFfeDU163fHV2UN+bLOIYTBmp/a7/KOx5heuTNYeiketS8WFaNw55/bAmVNesqRhiFF3bDq4P5QvMsQup+LrNFUE0Uc4HiqTjm0QFiFfi0zqt8qK06vXxyf6oA1dlAiWHCUl1OE1A4jhQRRapLoWEy1AlLMauLxoKnmexQ7Byx2lMmzX1JUhKLxIPGoC9hwk3u54s6bLSazVk1DEPgS/qfOA7hF6tUZrqV+ZfsVt0aMy100dRV9sd2Om6kpZmu+aEEn6V7veKpoQqWtRWsoUDeYO4a6WSEvhpErOEqF9ExbMA40TyKcYootV5FnJO/M0Y7GSJpLolzV3kgHjBIulvWu1LHU84qFpWVFImhxUgu7JpM9QPXAxc5m3AYxjtKW1/ezWqOqrkXKd35trF82eEqAMyYCQ4pTFsQhn5Y54QBpRyEJ8y7jMmZmgB6tTgj/AOxXOmndhaZqgC1VDLmAkEd8AakZtpBVZ5zAkkTgBmS60gBtWhedNmhJXvOHh9VROHE4CH7KdsNWeelyhKluHNU414jeKWNVZaxDVlk6DZpuomUZpi8sgaFuxjE9koAQwDYE9pQgk9tcY4qyve4lcWLEVoB7OgEdTZWJIUsOzsQ1AAKXdAIqotUS5J2ORRajQ/bCtrsRWlt4vm6mBBoRwMcIqk2KYh7qkkG7RalqD0vY+WXKL6ldKPC/hEwH7yP5Qgg/CJgP3kfyhBHXE3XReh5z3fVnuLbISVG9OlJog3JktCmASsB3IJclwfmkDExBOywUgpXZ1F8dwkhqOAyqeeUU7R3RmKvy7MspTLHpQp2UlRZSigjFIZnz1gkbSCRdliyAZBM5QBJoMJTV+6KQtrQ2RarQ35JQgMkBIqWSGFamgGsWCcNYiJA08zHRITpEFyyCCCACCCCAPP2ydLE1TrWFAuQCptOqKRVabZLWmijQh2GoLDLEaQ1ajNvquhDPRzXHOkUWm/cDhBL16rZ+0OyMPayujZWh53b0iUVoKlKTwpAACshmEfbC2z5Mu+AlaySRRQW1K+tQZxrbS3t4XLnVDv2ZBFIos++vC9u7r1a8/c9MYwTx552tfob4TkoJJmlLm2dwy5uOszFz3NAtcg4qm54GZ7VefWp2coaT0h67rufCOjf/ALPz1p/t8419tMx0KzZsi6l1zQGU1ZlQ9Sda/wBorTNs7llzuqPWm4NShzbvh5fSGDbp6u768PljEB0mvyOFOt1mr3PDtpkUcRIEyyFCCSFXgCoryXmocWUdn2NajQ6kcc8aNQYZ4c8XiaLGubISkzFy1BaiVSVAYE0dQLpOjZRZY9lrlrvKtE6YK8MwoZyzEXUJZmPjG+GqTMct2dCFGUpBZyKfKkc3NFeBEW2R0ouqd2/aK/3LF6Gbp0gunSLlRSzoIWVFmugUEwlw2LhiKaP5xCXKUFKL0IW1ZpqouOEhh3YZcnrp0gunSAMVez13LoKesSOK0CjMKguFdlM2esO2iUVTEqBoAx+VBxf1aEdofm1IdunSC6dIAVtib7NooVEwdYMOr/mkR3Z3QR6wb3gFNFdbvhy6dILp0gBO0SyqXdDO4629amNRxHvPbEbNKKZqlFrpfDevUghweHWoFMsTD106QXTpABvxz+ir7oN+Of0VfdBdOkcUgkEYcwzjs5wB3fjn9FX3QCeOf0VfdCn4vW/yszKjpozfNerV74iqwqAJM6Y10D1QzetRLuf8EAeF/CJgP3kfyhlBHfwjZYniRU4/JDHnHI6Ym66L0MD3fVntbVNWFquqmU3bBE6UPUmOyF4akE1Zx1TFaZ87M2itOvZaHEEYHI+dIZtVhClHjkuQg3ZkpKiLqVAElwS5NMGYgYmFkbE6zdEIOYs4etSCAvmIpDRamyKaWvn6j1jt6wEpMuYqrKUtcm8mp6wSqrBjSrHWNaMezbGksd7LkLOAIlAUAAY3ip6CNUTU6wdFycEEEQAggggDztvMveKvGY+YSVtjSiaRVOCN2litiaO71eleKH7UmbfVd3bP6zv5RVb3CQwTjnd0OsZOxdp2bL0PPbYEt03wvqhgm/pmJf2wvYt1vE3RMvZPvW771MNYt23Nmhabi0AXEu7VpiACBC9jnTbwvKQQ46pGtXcxgn7LJzbs9CEG4J2tjaldHcNvcf2uLnuiStx+0wPvPar/ALvLlDqROeqpOOQP3x0732pOeRxemennGvsHyYbM9fR7qflW4m+U14n78H7o4ldnD/K9XSb1W55tli/ONBW/YcUl6vQtjw5+MCRPq6pOGQOLY9bB/KHYPkWXbEu7lN17rqa879Y43q+MXWaSm+DuyCxqquasHJbEnsUO6Oy727F5rzqe7h1snidkWCuilKp6wwqrCgrQj/1HftiqikY5fMxlUwBYS2IJf90pDf7vKLLo0hO2zbq0KfRP0yB9YEOKwgnbaJa2ISFhSQoDGsRmKZaBSruNWH94X2OoXLvs08XP1uO6ObQLLlrrwXjTmwrrQnwiubu2Tl7zQ8UjSK7LMvJcgCqh9FRT9kXRnbMJvLDkgXWGj3yfr8hFm6aRCVpjc1bFAYcRb/apX/GLbo0jO2wogJUMUOrvAYPyrGjBPVoNaJlclQINMCR4Ej7I5OmBLUxN3sfOFNmoZcypYl2fMqVXlRvCLNq/Ju5BDkHQgEj6orm7tk5e9Q5dGkVSVuVBuqW8kn7YlZzwpfFg/hCdimNNWnUqVjooJHl9US5bEJbjc9YSHbMDTrKCX83iM9NGwpFW1ZQVLY4XgT3F/sjgUTLSTUlCSeZatRE33qDXds+dfhEwH7yP5QjsH4RMB+8j+UII7Ym66L0PNe76s9dtOXJUtW8lWWYUplp9KplMtKiyipBAwoM68ob2baLPLSQejyeIm7LmJILgcWCa5YZCNiWgFIcZD6oluhoPCOapLU2pMUs9okzCyJiVHFkqBprQ4QyLOIklAGAAiUGWF7daxLTeIJDtQEnwSCYTl7bCnYGgculY+sV7BGkpAOIeI7hOgiDpFxS1Rno20CAQnEOHoW1umvPCgIdoVlfCtKkpNwi8vdsWBBoHIzDlIo+L4Vja3CdBHOjJ9keERTJzQ4M9ciSqY5Q66FyFdoZTNENpplhAvJJF4UBOLHkX7I5PtE0TCAngfFx/Dd+2K7VaJgFA9dAdeUWaKKTPPbcMgzUBUi8SlLElRaj1IoO374qssqSlQuyAkkjBSsjSLdsTJm9TwgulN4szUyF2sUynvCmYyGvZHlYmJJYjSfjwjLL2rGjKlJ0ejlyrK9JCsfdq1NXaOTZdlashRxpu1H1q0b2q+cSFstD1lpFfb/6QG12j2B9Lmw9XSvlHqUasz5OdHsrJG4NQoj0a8y6sqEmtcYju7KCfi6nCfczOqRgOHSjRZ0ufTgFXfiwbAdSr+UR6ZaPdpwHr55/o4mhmfJfYJ0qXICg0uUm8eLhCRezvNdrrFm+ILmdLpy7fn6XfA60RnoVMsi0kMtd4M6fbyKgxpqIqtNmUVUHtH/x+WZSTXn3s0R40R5mlaEXheVNQEpIU91gLpepK9YlZ50xSHKkDHAXm7wtoXSTuFJZlNQXpQJfRgUjvBiyw8MpiwLYEyxr7vhhSJzMjLUpK7stSFOQVijoDBlEX3IOPfE7RLMwEGaigIonBiHfjOF3urELIlphJYC4A96WxIu5CoOObU8KpcvjWWxC2PoquaVAvV0Pe7VjKqoZndjNn2gplFa5aWUU5cmJIWwxwxiCiZauFSCpZTeBYFhw3gCsFvGsIzpK1IIY9Ylr8glmYNeSUs+RwpiIbtaSZiSKgJ1lUL6KD4Zg92cTSItl9rQSllzEhwfVbBiTVeQicidMUHvIZ6EJcKGRBEyKbfxNdINF4KRiRTrA5/wB3i2xKAlpBIBAqCU/8WHgIUtxmZBUmYglSSFEsCm6wxJcOvUxZPkLWkpUsMXFEEYgj2+cXb5PtDxEG+T7Q8REZVVE5mUyjNql0gJYA3Xeml+jUxiuZJmJN9JClMQ11gXVeNSun9oa3yfaHiIN8n2h4iJpEZmVzZa1BitPcjz68VWWSsG4ougJSElgHZtC8M75PtDxEAnJ9oeIhSuxmdUfNvwhnAVoqXlSsoNXuPhBGp+Ek/E5f+qj+SY5HSTzGGayyPoEnqjsETiEnqjsETihtCCCCACCCCACCCCAMWdbECcRfVedrt7h0wb7Yr2naAUAFxxDDsNIeWl1kXC2N5wxOjO/lFFvQAkES71RRida407Ylko8ntlaN9LcrBuJCUuQCw9YMfMxyU15PaPr7Iv21NUJqRu6FCXYsE00NTFEpXEMMR9ceLiv4r6nnYnzs3JdvkvSbNNc1rrU/Nw8ol+MJQ/STc/XX7VfVyNOyHRNWTWzkV9tP3x0rV7g5+uMi2uYrHsnoiAt8k3Wmzahbca6seL1atl9sVq2hIYjfzhRJPGugYMXKdMe+NITVsPQKz9dNGwGOf/2Ob5f6urB+unFsOtrR4AqUmauSnczAhV8klaN46QS4IcVNKxGRZrUFgrmy1JeqRJKSzZG+avrDmzjwB0lJdXCWLcWoJEFlDrDlVBmoEYrGCT9fLMGBBc3Lygbl5QzuxHd2IAVbl5QNy8oZ3Yju7EAKty8oG5eUM7sR3diAFW5eUDcvKGd2I7uxACrcvKBuXlF6roxLUepyGJxwiIWlyNFXe8gK+oxFomipuXlEJiSRw0LipS9HDhnGIccueEXGaln+be8CxiSlpcDVV3vulf1RCmhTM6VJnNxLQS9GlkU0PFi7VDdkBlTqutA4RhLNFZmqsOXnDqLQkpBY1SFdxgmBwoDVvqP2wUkxTPGfhMPxRFX9MiuH6I5QRz8JX5nL/wBVH8kxyLoxY3zH0CT1R2CJxCT1R2CJxBsCCCCACCCCACCCCAMhaPTKF9dfVum6M6KbFucUbUllKAbx6wHkcMa90TtdJp9LMDF7oQSG0cJfzha3TQpFFEsoAulQxBwChU9xiWtCVuYO2FtNli9MHAmgDpw9Y/b/AIeSV8SanEfX2wbXW02WL8wcCaAOnDBRy8vOpJXxJqcR9fbHj4r+I+v54nn4nzm5LTX5a045yy2J+bhBMDD5W054IJPW7MsOyCWC/wAvaDXOWWxPzcIFoLfL2gY4IrRTez3dlY9c3nUJ6vprT6+Ms1Y58NGy1GsRUg19NaeqP0fIYcGP2v3E48KfT2kUVhKJJY4kXCxGQzGRjpfiO/tHCpyN1kDgGl1T4lvGBJobH+STxKV1qqF1R4swwY90d2enjwGGUoo9ZeZx7Mnf1olYOoKvVR8ToYLNKUlT3Rh7xRzUcxzHi2QgQaEdinfK9kfSP9MUWraRQzy1qd+oFrwahuoLEvTvgSOR2FZdsJJFwhtXAL6G7WLN8fZH0j/TAFsdhFW0zfubtb6hK7uD9e5d5Y4xbJtZUkKuEPkokHSoKaQAxHYpE0+yPpH+mFEbYcE7qZRixQsGtKAoD82gA2n63+jM/wCMCvlKe+D8/Q//ADwjlqkrUSWTVBQHUaXmf1a4CKbQlaSV3X4kqZJWoukXGACHIINeyOEk7ujqmqIBR3dS/oX771T9UNAje/8A7H+T90ISUqUkJCVC8lSHUFpYXipzel05PjDplTLzsnrBfXON26R1MGesVUZaacFnJeouCbgANN1Kb6ZfxDCG0YTHPrqw0p9kIWhKpYAKSeG68tK1NdUFAm6gsas3nDdlJUqYCm6Cbz8VSrR0h2AHfRotCLT1Kzaa0PKfhK/M5f8Aqo/kmORH8JS/iqB+0lnxlLH/ABMEaEebjfMfQpPVHYInCEraQuimQ+qJ/jIaGINg5BCf4yGhg/GQ0MAOQQn+MhoYPxkNDADkEJ/jIaGD8ZDQwBn20kTFemWn5qZZUA51ul4otgO6Sd4VcTOpJBJ4vVbHui6ffUokTVJBwAAp3kRXPlKUkJvuQalWeOTM9dIl7BbnndrrabLF9Y4E8IDg0wUcvLzqSl8SeI4j6+2NK2bHWtaVCbdCQAU5FtS31RxGxlgg7wUIPrZR5uJgzc7S/PqZJ4cnK0vz6jcskn84nmucstifm4RJyP087P8ARnJTez3dkSTImP8AnEw9yfujpkzPfrz9nV9MhSPRNZUCSEgWie/H+iNWOfDRsBqNYgVkO9otFEj9CdMaS+ty8ouVZ5jAdImDGrJq5cYpywgVZ5hf4xMDlxRNKuwcd3+PACtpmSzIVImzHvuCVAuQSFOQCOWkSmWiQS+8TnmvP/8ASndDM+xBRSSo0xw4sMXFO5oOgo0gTfgVL2rJuGXvEMRmFHEv7T+cEjbchKbomJavtHtqpRPnHV7MSVAhRAZroZn1dnf/ADsp/E1G3yvoofs6sCCUnbchKioTUVAB62QDYq0gTtWzgqO8TxBT9duIkmhW2vnhETsX9svF8EYV4erh50i2z7MCXvLK3wcAN2XQPPSAKVzZBDX0VUVYKzDHBeLZ/bWL5tvkqWFFaHAb1sAXxCxSLOgo0iyVZZYd0vRoAQt3wmshN1c+UCAQxJBF8DK8MmgkfDCxoSEi0SWAbrf9jHgvhHZkdKmMAwCBQNhLRll2Rm9GTpE0ZpY1OqPqf5bWT9Zk/S/vHPy2sn6zJ+l/ePlvRk6QdGTpCiPeHwfUvy2sn6zJ+l/eO/ltZP1mT9L+8fLOjJ0g6MnSFD3h8H1L8trJ+syfpf3jv5bWT9Zk/S/vHyzoydIOjJ0hQ94fB6n4dbckz5CESpqZhC0lkl6JSsOzlsRXOmkcjzKZIGUciTjKeZ2Y6sY5BBAuEEEECQggggAggggAggggAggggAggggAggggAggggAggggAggggAggggDUsPVhmCCBwe4QQQQICCCCACCCCACCCCAP//Z"/>
          <p:cNvSpPr>
            <a:spLocks noChangeAspect="1" noChangeArrowheads="1"/>
          </p:cNvSpPr>
          <p:nvPr/>
        </p:nvSpPr>
        <p:spPr bwMode="auto">
          <a:xfrm>
            <a:off x="1252856" y="228676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http://lancet.mit.edu/mwall/projects/nagios/screenshots/nagios-and-nagiosgrap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814377"/>
            <a:ext cx="5486400" cy="404362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kezhong.files.wordpress.com/2011/05/nagio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14951"/>
            <a:ext cx="3633074" cy="28430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2518431"/>
            <a:ext cx="3762703" cy="1477328"/>
          </a:xfrm>
          <a:prstGeom prst="rect">
            <a:avLst/>
          </a:prstGeom>
        </p:spPr>
        <p:txBody>
          <a:bodyPr wrap="square">
            <a:spAutoFit/>
          </a:bodyPr>
          <a:lstStyle/>
          <a:p>
            <a:r>
              <a:rPr lang="en-US" dirty="0"/>
              <a:t>It alerts the users when things go wrong and alerts them a second time when the problem has been resolved.</a:t>
            </a:r>
          </a:p>
          <a:p>
            <a:r>
              <a:rPr lang="en-US" dirty="0"/>
              <a:t>“core” is open source but there is a commercial (enterprise) version</a:t>
            </a:r>
          </a:p>
        </p:txBody>
      </p:sp>
    </p:spTree>
    <p:extLst>
      <p:ext uri="{BB962C8B-B14F-4D97-AF65-F5344CB8AC3E}">
        <p14:creationId xmlns:p14="http://schemas.microsoft.com/office/powerpoint/2010/main" val="1196666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66" y="-13572"/>
            <a:ext cx="6785264" cy="867765"/>
          </a:xfrm>
        </p:spPr>
        <p:txBody>
          <a:bodyPr/>
          <a:lstStyle/>
          <a:p>
            <a:r>
              <a:rPr lang="en-US" dirty="0" smtClean="0"/>
              <a:t>Nagios</a:t>
            </a:r>
            <a:endParaRPr lang="en-US" dirty="0"/>
          </a:p>
        </p:txBody>
      </p:sp>
      <p:sp>
        <p:nvSpPr>
          <p:cNvPr id="3" name="Content Placeholder 2"/>
          <p:cNvSpPr>
            <a:spLocks noGrp="1"/>
          </p:cNvSpPr>
          <p:nvPr>
            <p:ph idx="1"/>
          </p:nvPr>
        </p:nvSpPr>
        <p:spPr>
          <a:xfrm>
            <a:off x="0" y="704814"/>
            <a:ext cx="9144000" cy="1962574"/>
          </a:xfrm>
        </p:spPr>
        <p:txBody>
          <a:bodyPr>
            <a:normAutofit/>
          </a:bodyPr>
          <a:lstStyle/>
          <a:p>
            <a:r>
              <a:rPr lang="en-US" sz="2400" b="1" dirty="0"/>
              <a:t>Nagios </a:t>
            </a:r>
            <a:r>
              <a:rPr lang="en-US" sz="2400" dirty="0">
                <a:hlinkClick r:id="rId2"/>
              </a:rPr>
              <a:t>http://www.nagios.org</a:t>
            </a:r>
            <a:r>
              <a:rPr lang="en-US" sz="2400" dirty="0" smtClean="0">
                <a:hlinkClick r:id="rId2"/>
              </a:rPr>
              <a:t>/</a:t>
            </a:r>
            <a:r>
              <a:rPr lang="en-US" sz="2400" dirty="0" smtClean="0"/>
              <a:t> is </a:t>
            </a:r>
            <a:r>
              <a:rPr lang="en-US" sz="2400" dirty="0"/>
              <a:t>an open </a:t>
            </a:r>
            <a:r>
              <a:rPr lang="en-US" sz="2400" dirty="0" smtClean="0"/>
              <a:t>source </a:t>
            </a:r>
            <a:br>
              <a:rPr lang="en-US" sz="2400" dirty="0" smtClean="0"/>
            </a:br>
            <a:r>
              <a:rPr lang="en-US" sz="2400" dirty="0" smtClean="0"/>
              <a:t>(GPL)  </a:t>
            </a:r>
            <a:r>
              <a:rPr lang="en-US" sz="2400" dirty="0"/>
              <a:t>computer system monitoring, network </a:t>
            </a:r>
            <a:r>
              <a:rPr lang="en-US" sz="2400" dirty="0" smtClean="0"/>
              <a:t/>
            </a:r>
            <a:br>
              <a:rPr lang="en-US" sz="2400" dirty="0" smtClean="0"/>
            </a:br>
            <a:r>
              <a:rPr lang="en-US" sz="2400" dirty="0" smtClean="0"/>
              <a:t>monitoring </a:t>
            </a:r>
            <a:r>
              <a:rPr lang="en-US" sz="2400" dirty="0"/>
              <a:t>and infrastructure monitoring software application. </a:t>
            </a:r>
            <a:endParaRPr lang="en-US" sz="2400" dirty="0" smtClean="0"/>
          </a:p>
          <a:p>
            <a:pPr lvl="1"/>
            <a:r>
              <a:rPr lang="en-US" sz="2000" dirty="0" smtClean="0"/>
              <a:t>Nagios </a:t>
            </a:r>
            <a:r>
              <a:rPr lang="en-US" sz="2000" dirty="0"/>
              <a:t>offers monitoring and alerting services for servers, switches, applications, and services. </a:t>
            </a:r>
            <a:endParaRPr lang="en-US" sz="2000" dirty="0" smtClean="0"/>
          </a:p>
          <a:p>
            <a:endParaRPr lang="en-US" sz="2400" dirty="0"/>
          </a:p>
        </p:txBody>
      </p:sp>
      <p:sp>
        <p:nvSpPr>
          <p:cNvPr id="4" name="AutoShape 4" descr="data:image/jpeg;base64,/9j/4AAQSkZJRgABAQAAAQABAAD/2wCEAAkGBhMSERUUExMWFRUVGBsXGBgVGBsaGhgXFRsYGBgYGBcZGyYfGBkkGRgXHy8gIycpLCwsGh4yNTAqNSYuLCkBCQoKDgwOGg8PGiklHCQuLSwsLCwsLCwsLCwsLSwsLCwsKSwsLCosLCksKSksLCwpKSwpLCksLCwsLCwsKSwsLP/AABEIAMEBBgMBIgACEQEDEQH/xAAbAAACAwEBAQAAAAAAAAAAAAAABAIDBQEGB//EAEkQAAECAwUEBgQIDQQDAQAAAAECEQADIQQSMUFRBRMiYRQycYGRoSNCUlMGJDNikrHB0QcVFjRDVGNysrPS4fBzosLiRILxg//EABkBAQADAQEAAAAAAAAAAAAAAAABAgQDBf/EADERAAICAAUBBQcDBQAAAAAAAAABAhEDEiExUXETIkFhsQQUIzKRofCiwdEFM2Jygv/aAAwDAQACEQMRAD8A+kqtMsULs6EkgUSpQ4RTDEQyicgKNMS2FHrTlCdtsdjRMSqbMCZiQk1cfumhYkMeyIrtthCgo2hIJqDkWpTImOK7S3db/YgblbUlqXcAzZ2DEh6P/wCqvAxZKtiVEAJxDpoKh2p3xXYtl2dR30td687KSXS7sopDsCSKkaQxI2PLSp0kgnl9Vad0d51ay7Ew2ebfwFrLtiRMQlaVIKVvdJKUvdJSaKINCCO6L1WqWCxMsHQqlg6YXucWW1MuQlO8m3EksOGgIdWVBgTCczatmZTzyboc+jUWAY1F3mD5xALhb5TtelPpfl/1Q0mQTUI/h++M0bashL9IBJx4C7V+a7YnRnMWH4QWcFQNqIKSQQUqDXTdOI1B7WMAP9GV7v8Ah++Doyvd/wAP3wx0JXvVQdCV71UAL9GV7v8Ah++K51iUoUSU1d03PtekOdCV71UHQle9VACUmwLGIKu259kW9GV7v+H74LcsSU3pk5SUuzsTU9jsKYxnr+EVnABNqUynY3VMbrAh2xdQ8YA0OjK93/D98HRle7/h++El7ckAXulG65F4BRDi6SHAxZST2dkOWCYmcm/LnlSXIeoqMRWAO9GV7v8Ah++Doyvd/wAP3wx0JXvVQdDV71UAJTyEB1JAoTlljhERNSwLJYhwXQxB5vyMXW9CZaDMmTVBKcSxLOQMBXEiEpe17OopAtPWYJ4TVyAAKcx4wA3KTeqlIOVCg18Yn0ZXu/4fvjPsm3rMu6lFqLqugC6pNVsEhiBWopzESkbdkLUlCbSq8ogBJSoF1YAuKadsAPdGV7v+H74StFqSFXCGLPkMl0xqWQrwjV6Gr3qoRtuxkhK1lSiQku2YSFFseZ8YavYHzH4W2dJts7hHqZfs0RkdER7I8I1Nuz79pmKYh7tC1DcRpCMWarQ86Tttop6Ij2R4QdER7I8IuggVsp6Ij2R4QdER7I8IuggLKeiI9keEHREeyPCLoICynoiPZHhHYtggLPrVstK0qLGYB6MBrOZiQ6VlVU8ShQPhdLDNoYkWactIUJqGUAQ8hjUg1BU+FGpGdtCYgLW+6f0T3p0yUepMZ1JDDkBiHfKLtm7WRLITfkhB4rxtKlmoYFO8TUEp9rU9tYax+vqb4PT6+o+mxT3DzZTPUbnEPl6SlO2vhGhuhoIhZ7SiYm8hQUk5pIIpQ1HOLYHQzNvLIQGvY1umaGGNTJBUBSMi+tTkiY9MF2tIqDgLgJwGAOPhvbUlpKONClh2ZJumvO8n64zhIkp4dwtj84E+qpj6R3oPCJSBUtcyirqsQoC9aA7JdTsK1wSQHzqIYkJqoTAsMKXDPOJvGpS2ODdkTlJloVfEhQVWrpOIBLcbOa+Bh+z2wKBJBQxZlFL9tCaZQoGdLlSMQZ2ld96xOvMnspyjSs1kTLe7eq3WUVYfvExfBABGP8J7eZUoFImOT+jIvYHIgg9kbEEVd1oQ9VoeMn7fXfpvw+ikMGA1lFn5RpdIUsXhNmIvVYLRwvlxSzFe2rasTlAJmkBIHCtSRUO/CnHiNX00DZydpTSTS0Bi3yhqNep/ekY3/UMHDk4zk7X+L/jU2v2eU4pwhX/S1++hpJWtQB305L1YrQCO0brywhG07cUFFt+xVglaSBU1rLJCcsaAdsNy5q1ovkznCSm5vCHooPQDi4seSdBDWyULC0lUyapwXC1AgUJwCccsY3RxFKKkno/IxuNOmMfB62KmIUVFRZTC8zswpRI+qENs7bMu0oSETSA3UULhceuCk65aCN9dqSCxIeIptqCzKFcObaRWWZ7OirTexhBSgw304gl+ug3WrUmW7HCK5ttWGBmTCQOslSQ9SQSN2RgQO6NPbc5ZQBLCySa3FXCA2rYRizZlpKqS54BckieGB0YgnPAUjPj+0Jd22nyoOX7UaMPCvWk1/sl+5OXthTXiqdVJ4VKQCHBxaU94PriPFRHwgVfI+MNQ1WkpLNQHdv298aNn3ygpKt8kFi+8D0egITR38hEgiapa6zkB6NMDF8w7kDtaL4DlKObPfWNfZl5PDg6cP1fwSmTFOGmzQFF6LSbuKqky3AengMIdSsmzTbyiohK6lnYgkYACgLd0PptIYPSKbdNCpSwKkpUBzJBaNCepla0Pjm1vziZ2p/gTC0bm0fg1aVTlqTJJSbpBdOF1IzVqDFH5LWr3KvFP9UWm+8zzskuDKgjV/JW1+4V4p/qjv5KWv3CvFP8AVFSckuDJgjW/JS1+4V4p/qg/JS1+4V4p/qgMkuDJgjW/JS1+4V4p/qjn5KWv3CvFP9UBklwZUEN27ZM6SkKmIKUksC4NcWoTkDBAq01ufXZ86spIUXCheCVIFDLmEXwqpS4oE1cA4BULWaSpQ4pk1DMOIyi/KiT51rFlusMtW7vS0KvKF55O8vBMuZdcjqNkpTj1cVCE7Js0LBZEgGj3rMUvnmoPUE0phELY9LU3ZKWSA7sBWlebCkWQnYtlSpbKTLlpWzEoSBo4GYDjDlDkQSL22ybxN12q+CVeSgRCithg+tk3ycrIAexywwjRmTQnEgdpaKunS3u30OzteDsKEs+FRWJtoCSdhgBr/hLlc8rjZxM7FBFVP2ol40c9TNvMw50tHtp8RB0tHtp8RDMwQkWZSVOZqlBuqQgDxSkGGIq6Wj2005iI9Olu19LgO14Oxo7Pg4NYgF8RTMBDggg5jDxis2tHtp+kPvjDl/BfZ44AhDkO28U7DhpxuE1GFHu5gQB6C+HZ64tm3ZAqYAzkBywc4nQamMGd8GbAoC8lLJBAO9VgpRWa381KPi2EcX8HLAlBCgkIN0l5q24ApKaldAAtQ7xoGA3ysa8+6ObwM7hjgXp4xhSvgvYUKBCEghyPSLzF00K8GpHZ2wLAEqvJlhLhR9IQAUBQHrcIAUqgYVgCFstwSSSRiqpqOQprFUzaQSElgHDh3x0pn98NS7NLlSju5V8XjwpLktSjqAwAziJtabt4yFJYsygLxZqgX2auuUUcW7pgQ2ht8y1JAAqAQCaqd+FLYl2FPaBwhmftW6u7R3AAzUDiR2RdKtstRA3ZHNVAMc7/APjwW61IQlwhKy7MDWufWjrLvJKOj9SItQbctUSM9fFwkgMzXXL6OsYR02hTA3V1yupcdrzKDOKhbcfis2hyAIONQ6wTrhEptsQkAmSqo6rC8KAsoX6Y88DFSSmesKulUmYp8PRpccj6V098R3aCfkF4t8mkCjH3uHPk0aAMvRHj/wB4psU9MxS07oAJwLlj2ViaIspUhJ/Qk3aDgTm/VeZUffBuwKblTFn4UNVnf0uX3xKdbUpLbkns/usV5Rw25PuTVtMwDX0lNO6IJCUu692UoB6m6kV1beO1cQ+cMS5ii9GZmwLv/wC2IrllFkhKFB7gHjyOvd2gw6LBL9n6/vgBGWSS1RzKQw/38vqi/o/7RPh/2hj8Xy/Z+v74QtSkIBJQ7AnhBJo+AeppAF/R/wBonw/7QntGcZaaFKnKRQe0pKcH0OsVjaUpj6KZTEGXMGPbQnkC+jx2XtCSpQTu11LVlzAK6k0A5mAPJfD60XrKjL0qX5HdksamoJaORX+EhZAuAJCAtDAAuDuyTV872mUEWrLozFiO5HurZZUAoJLGYQCTOWg8EuYRuwnFTPw0pePq1zbPMAIIWFKBBbpkwjECqbpo5AYxtWuaUpln0vPdpCn4SGU4JAcg0aqRVnBz763qbScD8jLrQHG7i9O0HtiI6GyuBhW22zks+c1qOwPVOUNWG1rmVKUXK1Qu9UEchzitVgmGonqA0KEGnenGHpSGAGPOgc5lhEuq0BnfCGyImSwFyzMAUCEhndiHDkanOMiy7MlUT0cpCTeBVdICgXDcRLvWPVwRQ6KSW6MToiefjC1sAQUMgqvKCSz0BoTQZEg1agVox9JBEU+Sc0eDy07YMhUxRVIJKqlRNCfpY90E/ZkqWlN2UDdU4zIJvFwThUnPMxoTwd6fTNXqU+5+cQtz3Qy7tceLQ6CIOuVVseW2+U7xL2cTDcTUk0FS3WFHJyiFhtgdKdwlISoKF6vFedwbxLg1iXwgWN4n09zgTn1qaqEL2A8Q9NfqO6vIZxxcne56WHgYbgm4+HmbiNjyn/NVh6OVjAEN69OqnwETk7KlILpsqgWPrDC8KMVNVge4Q2hQf87euDo1NMO6OTFBvztsauj2uYb5sdrZ52SPApN2bKKUvZVUCmAIDVdmChiST4xGz7LlILpsixw43knHFPXP1Q8o8I+N+1XgrXs9XD64ihQc/HH4RR5enW6vfpC2MkeAsZny5Uvo9nllF6YVomLuKSSt6EBSc1E90WDaFvug9ClOWpvwCHIoeFqAl2Jwo+EW2KylcpLWiYCCriRd43ViRdKfAQ10IsfjE1yxfhowY+o1cSPBoujNLcrsFotSpjTbPKlyxeF4TLxPskC6GGoNa8q610aRlK2er9anCjHqVOtZdD2U5RMWRTKHSZjqbiZDpYvQXG1Bp9UTS5Bo3BoILg0EZpsRr8ZnYfMoaV+T5eZgRY1D/wAmaccQirgAfo6Mz0apMCDTujQRy4NBGWdm0LWmeCQKuksRcqAUEAm52cSqVjp2fQPaZxN0pdwHN4KCiEpAcM1AKRANO4NBBcGgjHm7IJ/8qeOrgoPwgh6pzdz2RbZdnXF3zaJyuJSrqlcPECLrXeqHcQBp3BoIlFe/TrBv06wBZEbg0Ec3w18jBvh/gMAduDQQXBoI5vh/gMG+H+AwB8x/CcOI/wCon+WIIPwmniP76f5YgjpibrovQwPd9WfS0ywQlwDTPuju4T7KfAfdGDtGyBUy89rSwQn0JNxQIUXCQTgQxLDEY5FltIlgi5a1B7zzEKUQ+QJLtR2590c1qbkze3KfZT4f2jqZYBcADsipNl5+USFl5+UCS+CCCACCCCAMacPSn0T16/D997yiraA4RwXqildDoRF6yN6r0j/MpTnQP4mKbf1RxXa410PKKM1+B5jb5O8T6EKNxOeH0qwpYOuPQ3KitK1+aYY+EKk7xLzyjgS1WvU5hzC+zyL4adfqmjgtXkM4zy3PWwv7a328z1iHf81ArqimPP8Ax46oH9WBxzR7X29b+8VoWh/zsmuF5GLmmHdEhMR+snP1k+12ZHhjueWEwUHxUHrU4KV5640744Hr8UGGsvTq490cWtDD42R1vWRWvZ6uH1xBK0V+OE8Ipel4N1uq+FXgQMStnInSEoXLugKUq6FFN0gqFCgjU4HOL7BZZUoXJZFSVMVFVc2ckgcJ7wrN4nsgjdJZd8OplULi8auKGCbaDK4jLDVe6R84uqmHV71nvvsjM1cqGbp5QXTyi2zWgLQFDPEO7EUI7iCO6LYkq1QrdPKC6eUMx2BArdPKC6eUNQGAFbp5QXTyhqOQAtdPKC6eUNRl9LUiYpSrykKN0MCQi41SQGALqJJ0Aq0Q3RaMbOztmIUbxd3vUUoVYByAoPQCkVr2HKOKdfWVn/7Q5sy1byUlRLlhe/eGPnDSVA4F6kU1FD5xN3qHGnRlDY8twa8JvDjWz0yvMRQUwiE7Y8q7VNA9ApWZc56xsRTaM3wgVPmv4RcA3tIo/wCyEEH4RMB+8j+UII6Ym66L0MD3fVntdo2Gr3JJ3twC8JgUSiXMJvKQ7MMDSjjEiJ7BnSklQdAWogMgzC4Ao98ULkjw7IatVsSDLF8OlQvDehBAVLmXbwPWBIonv9WMtNtUw45hyBE+QXu82xo2tYpFaUjaklsengiixTL0tJxpqFYUxTQ90XxBYIIIIAIIIIAx5oVvTwIuuRevcWuDYPTGKdpDhFAeIZtkecWzJQ3yjcV+9e4TkwTe+yC02cKDEkB3xA7oozWtjyu3ErMxN1Ms8CXKidMmMK2JCgsXkSxUVSrnV3Ihj4TWQb1I3RmAJSxvgAd0KbNkAL+TUiqcVgg17S0cHuephS+GtfD88T16JU16ypI7CaDw0jqpcz3cnPM+12aV7YWl2MP+bLFfeDU163fHV2UN+bLOIYTBmp/a7/KOx5heuTNYeiketS8WFaNw55/bAmVNesqRhiFF3bDq4P5QvMsQup+LrNFUE0Uc4HiqTjm0QFiFfi0zqt8qK06vXxyf6oA1dlAiWHCUl1OE1A4jhQRRapLoWEy1AlLMauLxoKnmexQ7Byx2lMmzX1JUhKLxIPGoC9hwk3u54s6bLSazVk1DEPgS/qfOA7hF6tUZrqV+ZfsVt0aMy100dRV9sd2Om6kpZmu+aEEn6V7veKpoQqWtRWsoUDeYO4a6WSEvhpErOEqF9ExbMA40TyKcYootV5FnJO/M0Y7GSJpLolzV3kgHjBIulvWu1LHU84qFpWVFImhxUgu7JpM9QPXAxc5m3AYxjtKW1/ezWqOqrkXKd35trF82eEqAMyYCQ4pTFsQhn5Y54QBpRyEJ8y7jMmZmgB6tTgj/AOxXOmndhaZqgC1VDLmAkEd8AakZtpBVZ5zAkkTgBmS60gBtWhedNmhJXvOHh9VROHE4CH7KdsNWeelyhKluHNU414jeKWNVZaxDVlk6DZpuomUZpi8sgaFuxjE9koAQwDYE9pQgk9tcY4qyve4lcWLEVoB7OgEdTZWJIUsOzsQ1AAKXdAIqotUS5J2ORRajQ/bCtrsRWlt4vm6mBBoRwMcIqk2KYh7qkkG7RalqD0vY+WXKL6ldKPC/hEwH7yP5Qgg/CJgP3kfyhBHXE3XReh5z3fVnuLbISVG9OlJog3JktCmASsB3IJclwfmkDExBOywUgpXZ1F8dwkhqOAyqeeUU7R3RmKvy7MspTLHpQp2UlRZSigjFIZnz1gkbSCRdliyAZBM5QBJoMJTV+6KQtrQ2RarQ35JQgMkBIqWSGFamgGsWCcNYiJA08zHRITpEFyyCCCACCCCAPP2ydLE1TrWFAuQCptOqKRVabZLWmijQh2GoLDLEaQ1ajNvquhDPRzXHOkUWm/cDhBL16rZ+0OyMPayujZWh53b0iUVoKlKTwpAACshmEfbC2z5Mu+AlaySRRQW1K+tQZxrbS3t4XLnVDv2ZBFIos++vC9u7r1a8/c9MYwTx552tfob4TkoJJmlLm2dwy5uOszFz3NAtcg4qm54GZ7VefWp2coaT0h67rufCOjf/ALPz1p/t8419tMx0KzZsi6l1zQGU1ZlQ9Sda/wBorTNs7llzuqPWm4NShzbvh5fSGDbp6u768PljEB0mvyOFOt1mr3PDtpkUcRIEyyFCCSFXgCoryXmocWUdn2NajQ6kcc8aNQYZ4c8XiaLGubISkzFy1BaiVSVAYE0dQLpOjZRZY9lrlrvKtE6YK8MwoZyzEXUJZmPjG+GqTMct2dCFGUpBZyKfKkc3NFeBEW2R0ouqd2/aK/3LF6Gbp0gunSLlRSzoIWVFmugUEwlw2LhiKaP5xCXKUFKL0IW1ZpqouOEhh3YZcnrp0gunSAMVez13LoKesSOK0CjMKguFdlM2esO2iUVTEqBoAx+VBxf1aEdofm1IdunSC6dIAVtib7NooVEwdYMOr/mkR3Z3QR6wb3gFNFdbvhy6dILp0gBO0SyqXdDO4629amNRxHvPbEbNKKZqlFrpfDevUghweHWoFMsTD106QXTpABvxz+ir7oN+Of0VfdBdOkcUgkEYcwzjs5wB3fjn9FX3QCeOf0VfdCn4vW/yszKjpozfNerV74iqwqAJM6Y10D1QzetRLuf8EAeF/CJgP3kfyhlBHfwjZYniRU4/JDHnHI6Ym66L0MD3fVntbVNWFquqmU3bBE6UPUmOyF4akE1Zx1TFaZ87M2itOvZaHEEYHI+dIZtVhClHjkuQg3ZkpKiLqVAElwS5NMGYgYmFkbE6zdEIOYs4etSCAvmIpDRamyKaWvn6j1jt6wEpMuYqrKUtcm8mp6wSqrBjSrHWNaMezbGksd7LkLOAIlAUAAY3ip6CNUTU6wdFycEEEQAggggDztvMveKvGY+YSVtjSiaRVOCN2litiaO71eleKH7UmbfVd3bP6zv5RVb3CQwTjnd0OsZOxdp2bL0PPbYEt03wvqhgm/pmJf2wvYt1vE3RMvZPvW771MNYt23Nmhabi0AXEu7VpiACBC9jnTbwvKQQ46pGtXcxgn7LJzbs9CEG4J2tjaldHcNvcf2uLnuiStx+0wPvPar/ALvLlDqROeqpOOQP3x0732pOeRxemennGvsHyYbM9fR7qflW4m+U14n78H7o4ldnD/K9XSb1W55tli/ONBW/YcUl6vQtjw5+MCRPq6pOGQOLY9bB/KHYPkWXbEu7lN17rqa879Y43q+MXWaSm+DuyCxqquasHJbEnsUO6Oy727F5rzqe7h1snidkWCuilKp6wwqrCgrQj/1HftiqikY5fMxlUwBYS2IJf90pDf7vKLLo0hO2zbq0KfRP0yB9YEOKwgnbaJa2ISFhSQoDGsRmKZaBSruNWH94X2OoXLvs08XP1uO6ObQLLlrrwXjTmwrrQnwiubu2Tl7zQ8UjSK7LMvJcgCqh9FRT9kXRnbMJvLDkgXWGj3yfr8hFm6aRCVpjc1bFAYcRb/apX/GLbo0jO2wogJUMUOrvAYPyrGjBPVoNaJlclQINMCR4Ej7I5OmBLUxN3sfOFNmoZcypYl2fMqVXlRvCLNq/Ju5BDkHQgEj6orm7tk5e9Q5dGkVSVuVBuqW8kn7YlZzwpfFg/hCdimNNWnUqVjooJHl9US5bEJbjc9YSHbMDTrKCX83iM9NGwpFW1ZQVLY4XgT3F/sjgUTLSTUlCSeZatRE33qDXds+dfhEwH7yP5QjsH4RMB+8j+UII7Ym66L0PNe76s9dtOXJUtW8lWWYUplp9KplMtKiyipBAwoM68ob2baLPLSQejyeIm7LmJILgcWCa5YZCNiWgFIcZD6oluhoPCOapLU2pMUs9okzCyJiVHFkqBprQ4QyLOIklAGAAiUGWF7daxLTeIJDtQEnwSCYTl7bCnYGgculY+sV7BGkpAOIeI7hOgiDpFxS1Rno20CAQnEOHoW1umvPCgIdoVlfCtKkpNwi8vdsWBBoHIzDlIo+L4Vja3CdBHOjJ9keERTJzQ4M9ciSqY5Q66FyFdoZTNENpplhAvJJF4UBOLHkX7I5PtE0TCAngfFx/Dd+2K7VaJgFA9dAdeUWaKKTPPbcMgzUBUi8SlLElRaj1IoO374qssqSlQuyAkkjBSsjSLdsTJm9TwgulN4szUyF2sUynvCmYyGvZHlYmJJYjSfjwjLL2rGjKlJ0ejlyrK9JCsfdq1NXaOTZdlashRxpu1H1q0b2q+cSFstD1lpFfb/6QG12j2B9Lmw9XSvlHqUasz5OdHsrJG4NQoj0a8y6sqEmtcYju7KCfi6nCfczOqRgOHSjRZ0ufTgFXfiwbAdSr+UR6ZaPdpwHr55/o4mhmfJfYJ0qXICg0uUm8eLhCRezvNdrrFm+ILmdLpy7fn6XfA60RnoVMsi0kMtd4M6fbyKgxpqIqtNmUVUHtH/x+WZSTXn3s0R40R5mlaEXheVNQEpIU91gLpepK9YlZ50xSHKkDHAXm7wtoXSTuFJZlNQXpQJfRgUjvBiyw8MpiwLYEyxr7vhhSJzMjLUpK7stSFOQVijoDBlEX3IOPfE7RLMwEGaigIonBiHfjOF3urELIlphJYC4A96WxIu5CoOObU8KpcvjWWxC2PoquaVAvV0Pe7VjKqoZndjNn2gplFa5aWUU5cmJIWwxwxiCiZauFSCpZTeBYFhw3gCsFvGsIzpK1IIY9Ylr8glmYNeSUs+RwpiIbtaSZiSKgJ1lUL6KD4Zg92cTSItl9rQSllzEhwfVbBiTVeQicidMUHvIZ6EJcKGRBEyKbfxNdINF4KRiRTrA5/wB3i2xKAlpBIBAqCU/8WHgIUtxmZBUmYglSSFEsCm6wxJcOvUxZPkLWkpUsMXFEEYgj2+cXb5PtDxEG+T7Q8REZVVE5mUyjNql0gJYA3Xeml+jUxiuZJmJN9JClMQ11gXVeNSun9oa3yfaHiIN8n2h4iJpEZmVzZa1BitPcjz68VWWSsG4ougJSElgHZtC8M75PtDxEAnJ9oeIhSuxmdUfNvwhnAVoqXlSsoNXuPhBGp+Ek/E5f+qj+SY5HSTzGGayyPoEnqjsETiEnqjsETihtCCCCACCCCACCCCAMWdbECcRfVedrt7h0wb7Yr2naAUAFxxDDsNIeWl1kXC2N5wxOjO/lFFvQAkES71RRida407Ylko8ntlaN9LcrBuJCUuQCw9YMfMxyU15PaPr7Iv21NUJqRu6FCXYsE00NTFEpXEMMR9ceLiv4r6nnYnzs3JdvkvSbNNc1rrU/Nw8ol+MJQ/STc/XX7VfVyNOyHRNWTWzkV9tP3x0rV7g5+uMi2uYrHsnoiAt8k3Wmzahbca6seL1atl9sVq2hIYjfzhRJPGugYMXKdMe+NITVsPQKz9dNGwGOf/2Ob5f6urB+unFsOtrR4AqUmauSnczAhV8klaN46QS4IcVNKxGRZrUFgrmy1JeqRJKSzZG+avrDmzjwB0lJdXCWLcWoJEFlDrDlVBmoEYrGCT9fLMGBBc3Lygbl5QzuxHd2IAVbl5QNy8oZ3Yju7EAKty8oG5eUM7sR3diAFW5eUDcvKGd2I7uxACrcvKBuXlF6roxLUepyGJxwiIWlyNFXe8gK+oxFomipuXlEJiSRw0LipS9HDhnGIccueEXGaln+be8CxiSlpcDVV3vulf1RCmhTM6VJnNxLQS9GlkU0PFi7VDdkBlTqutA4RhLNFZmqsOXnDqLQkpBY1SFdxgmBwoDVvqP2wUkxTPGfhMPxRFX9MiuH6I5QRz8JX5nL/wBVH8kxyLoxY3zH0CT1R2CJxCT1R2CJxBsCCCCACCCCACCCCAMhaPTKF9dfVum6M6KbFucUbUllKAbx6wHkcMa90TtdJp9LMDF7oQSG0cJfzha3TQpFFEsoAulQxBwChU9xiWtCVuYO2FtNli9MHAmgDpw9Y/b/AIeSV8SanEfX2wbXW02WL8wcCaAOnDBRy8vOpJXxJqcR9fbHj4r+I+v54nn4nzm5LTX5a045yy2J+bhBMDD5W054IJPW7MsOyCWC/wAvaDXOWWxPzcIFoLfL2gY4IrRTez3dlY9c3nUJ6vprT6+Ms1Y58NGy1GsRUg19NaeqP0fIYcGP2v3E48KfT2kUVhKJJY4kXCxGQzGRjpfiO/tHCpyN1kDgGl1T4lvGBJobH+STxKV1qqF1R4swwY90d2enjwGGUoo9ZeZx7Mnf1olYOoKvVR8ToYLNKUlT3Rh7xRzUcxzHi2QgQaEdinfK9kfSP9MUWraRQzy1qd+oFrwahuoLEvTvgSOR2FZdsJJFwhtXAL6G7WLN8fZH0j/TAFsdhFW0zfubtb6hK7uD9e5d5Y4xbJtZUkKuEPkokHSoKaQAxHYpE0+yPpH+mFEbYcE7qZRixQsGtKAoD82gA2n63+jM/wCMCvlKe+D8/Q//ADwjlqkrUSWTVBQHUaXmf1a4CKbQlaSV3X4kqZJWoukXGACHIINeyOEk7ujqmqIBR3dS/oX771T9UNAje/8A7H+T90ISUqUkJCVC8lSHUFpYXipzel05PjDplTLzsnrBfXON26R1MGesVUZaacFnJeouCbgANN1Kb6ZfxDCG0YTHPrqw0p9kIWhKpYAKSeG68tK1NdUFAm6gsas3nDdlJUqYCm6Cbz8VSrR0h2AHfRotCLT1Kzaa0PKfhK/M5f8Aqo/kmORH8JS/iqB+0lnxlLH/ABMEaEebjfMfQpPVHYInCEraQuimQ+qJ/jIaGINg5BCf4yGhg/GQ0MAOQQn+MhoYPxkNDADkEJ/jIaGD8ZDQwBn20kTFemWn5qZZUA51ul4otgO6Sd4VcTOpJBJ4vVbHui6ffUokTVJBwAAp3kRXPlKUkJvuQalWeOTM9dIl7BbnndrrabLF9Y4E8IDg0wUcvLzqSl8SeI4j6+2NK2bHWtaVCbdCQAU5FtS31RxGxlgg7wUIPrZR5uJgzc7S/PqZJ4cnK0vz6jcskn84nmucstifm4RJyP087P8ARnJTez3dkSTImP8AnEw9yfujpkzPfrz9nV9MhSPRNZUCSEgWie/H+iNWOfDRsBqNYgVkO9otFEj9CdMaS+ty8ouVZ5jAdImDGrJq5cYpywgVZ5hf4xMDlxRNKuwcd3+PACtpmSzIVImzHvuCVAuQSFOQCOWkSmWiQS+8TnmvP/8ASndDM+xBRSSo0xw4sMXFO5oOgo0gTfgVL2rJuGXvEMRmFHEv7T+cEjbchKbomJavtHtqpRPnHV7MSVAhRAZroZn1dnf/ADsp/E1G3yvoofs6sCCUnbchKioTUVAB62QDYq0gTtWzgqO8TxBT9duIkmhW2vnhETsX9svF8EYV4erh50i2z7MCXvLK3wcAN2XQPPSAKVzZBDX0VUVYKzDHBeLZ/bWL5tvkqWFFaHAb1sAXxCxSLOgo0iyVZZYd0vRoAQt3wmshN1c+UCAQxJBF8DK8MmgkfDCxoSEi0SWAbrf9jHgvhHZkdKmMAwCBQNhLRll2Rm9GTpE0ZpY1OqPqf5bWT9Zk/S/vHPy2sn6zJ+l/ePlvRk6QdGTpCiPeHwfUvy2sn6zJ+l/eO/ltZP1mT9L+8fLOjJ0g6MnSFD3h8H1L8trJ+syfpf3jv5bWT9Zk/S/vHyzoydIOjJ0hQ94fB6n4dbckz5CESpqZhC0lkl6JSsOzlsRXOmkcjzKZIGUciTjKeZ2Y6sY5BBAuEEEECQggggAggggAggggAggggAggggAggggAggggAggggAggggAggggDUsPVhmCCBwe4QQQQICCCCACCCCACCCCAP//Z"/>
          <p:cNvSpPr>
            <a:spLocks noChangeAspect="1" noChangeArrowheads="1"/>
          </p:cNvSpPr>
          <p:nvPr/>
        </p:nvSpPr>
        <p:spPr bwMode="auto">
          <a:xfrm>
            <a:off x="1252856" y="228676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http://lancet.mit.edu/mwall/projects/nagios/screenshots/nagios-and-nagiosgrap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814377"/>
            <a:ext cx="5486400" cy="404362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kezhong.files.wordpress.com/2011/05/nagio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14951"/>
            <a:ext cx="3633074" cy="28430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2518431"/>
            <a:ext cx="3762703" cy="1477328"/>
          </a:xfrm>
          <a:prstGeom prst="rect">
            <a:avLst/>
          </a:prstGeom>
        </p:spPr>
        <p:txBody>
          <a:bodyPr wrap="square">
            <a:spAutoFit/>
          </a:bodyPr>
          <a:lstStyle/>
          <a:p>
            <a:r>
              <a:rPr lang="en-US" dirty="0"/>
              <a:t>It alerts the users when things go wrong and alerts them a second time when the problem has been resolved.</a:t>
            </a:r>
          </a:p>
          <a:p>
            <a:r>
              <a:rPr lang="en-US" dirty="0"/>
              <a:t>“core” is open source but there is a commercial (enterprise) version</a:t>
            </a:r>
          </a:p>
        </p:txBody>
      </p:sp>
    </p:spTree>
    <p:extLst>
      <p:ext uri="{BB962C8B-B14F-4D97-AF65-F5344CB8AC3E}">
        <p14:creationId xmlns:p14="http://schemas.microsoft.com/office/powerpoint/2010/main" val="1563707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66" y="-13572"/>
            <a:ext cx="6785264" cy="867765"/>
          </a:xfrm>
        </p:spPr>
        <p:txBody>
          <a:bodyPr/>
          <a:lstStyle/>
          <a:p>
            <a:r>
              <a:rPr lang="en-US" dirty="0" smtClean="0"/>
              <a:t>Ganglia</a:t>
            </a:r>
            <a:endParaRPr lang="en-US" dirty="0"/>
          </a:p>
        </p:txBody>
      </p:sp>
      <p:sp>
        <p:nvSpPr>
          <p:cNvPr id="3" name="Content Placeholder 2"/>
          <p:cNvSpPr>
            <a:spLocks noGrp="1"/>
          </p:cNvSpPr>
          <p:nvPr>
            <p:ph idx="1"/>
          </p:nvPr>
        </p:nvSpPr>
        <p:spPr>
          <a:xfrm>
            <a:off x="0" y="704814"/>
            <a:ext cx="9144000" cy="5159958"/>
          </a:xfrm>
        </p:spPr>
        <p:txBody>
          <a:bodyPr>
            <a:normAutofit/>
          </a:bodyPr>
          <a:lstStyle/>
          <a:p>
            <a:r>
              <a:rPr lang="en-US" sz="2400" dirty="0">
                <a:hlinkClick r:id="rId2"/>
              </a:rPr>
              <a:t>http://en.wikipedia.org/wiki/Ganglia_(software</a:t>
            </a:r>
            <a:r>
              <a:rPr lang="en-US" sz="2400" dirty="0" smtClean="0">
                <a:hlinkClick r:id="rId2"/>
              </a:rPr>
              <a:t>)</a:t>
            </a:r>
            <a:endParaRPr lang="en-US" sz="2400" dirty="0" smtClean="0"/>
          </a:p>
          <a:p>
            <a:r>
              <a:rPr lang="en-US" sz="2400" dirty="0" smtClean="0"/>
              <a:t>Ganglia </a:t>
            </a:r>
            <a:r>
              <a:rPr lang="en-US" sz="2400" dirty="0"/>
              <a:t>is a </a:t>
            </a:r>
            <a:r>
              <a:rPr lang="en-US" sz="2400" dirty="0" smtClean="0"/>
              <a:t>BSD licensed scalable </a:t>
            </a:r>
            <a:r>
              <a:rPr lang="en-US" sz="2400" dirty="0"/>
              <a:t>distributed system monitor tool for high-performance computing systems such as clusters and grids. It allows the user to remotely view live or historical statistics (such as CPU load averages or network utilization) for all machines that are being monitored</a:t>
            </a:r>
            <a:r>
              <a:rPr lang="en-US" sz="2400" dirty="0" smtClean="0"/>
              <a:t>.</a:t>
            </a:r>
          </a:p>
          <a:p>
            <a:pPr lvl="1"/>
            <a:r>
              <a:rPr lang="en-US" sz="2000" dirty="0"/>
              <a:t>It is based on a hierarchical design targeted at federations of clusters</a:t>
            </a:r>
            <a:r>
              <a:rPr lang="en-US" sz="2000" dirty="0" smtClean="0"/>
              <a:t>.</a:t>
            </a:r>
          </a:p>
          <a:p>
            <a:pPr lvl="1"/>
            <a:r>
              <a:rPr lang="en-US" sz="2000" dirty="0"/>
              <a:t>SDSC  </a:t>
            </a:r>
            <a:r>
              <a:rPr lang="en-US" sz="2000" dirty="0" smtClean="0"/>
              <a:t>bundled Ganglia </a:t>
            </a:r>
            <a:r>
              <a:rPr lang="en-US" sz="2000" dirty="0"/>
              <a:t>monitoring into their Rocks Installation </a:t>
            </a:r>
            <a:r>
              <a:rPr lang="en-US" sz="2000" dirty="0" smtClean="0"/>
              <a:t>Tool.  </a:t>
            </a:r>
            <a:endParaRPr lang="en-US" sz="2000" dirty="0" smtClean="0">
              <a:hlinkClick r:id="rId3"/>
            </a:endParaRPr>
          </a:p>
          <a:p>
            <a:r>
              <a:rPr lang="en-US" sz="2400" dirty="0" smtClean="0">
                <a:hlinkClick r:id="rId3"/>
              </a:rPr>
              <a:t>http</a:t>
            </a:r>
            <a:r>
              <a:rPr lang="en-US" sz="2400" dirty="0">
                <a:hlinkClick r:id="rId3"/>
              </a:rPr>
              <a:t>://www.ibm.com/developerworks/library/l-ganglia-nagios-1</a:t>
            </a:r>
            <a:r>
              <a:rPr lang="en-US" sz="2400" dirty="0" smtClean="0">
                <a:hlinkClick r:id="rId3"/>
              </a:rPr>
              <a:t>/</a:t>
            </a:r>
            <a:endParaRPr lang="en-US" sz="2400" dirty="0" smtClean="0"/>
          </a:p>
        </p:txBody>
      </p:sp>
      <p:sp>
        <p:nvSpPr>
          <p:cNvPr id="4" name="AutoShape 4" descr="data:image/jpeg;base64,/9j/4AAQSkZJRgABAQAAAQABAAD/2wCEAAkGBhMSERUUExMWFRUVGBsXGBgVGBsaGhgXFRsYGBgYGBcZGyYfGBkkGRgXHy8gIycpLCwsGh4yNTAqNSYuLCkBCQoKDgwOGg8PGiklHCQuLSwsLCwsLCwsLCwsLSwsLCwsKSwsLCosLCksKSksLCwpKSwpLCksLCwsLCwsKSwsLP/AABEIAMEBBgMBIgACEQEDEQH/xAAbAAACAwEBAQAAAAAAAAAAAAAABAIDBQEGB//EAEkQAAECAwUEBgQIDQQDAQAAAAECEQADIQQSMUFRBRMiYRQycYGRoSNCUlMGJDNikrHB0QcVFjRDVGNysrPS4fBzosLiRILxg//EABkBAQADAQEAAAAAAAAAAAAAAAABAgQDBf/EADERAAICAAUBBQcDBQAAAAAAAAABAhEDEiExUXETIkFhsQQUIzKRofCiwdEFM2Jygv/aAAwDAQACEQMRAD8A+kqtMsULs6EkgUSpQ4RTDEQyicgKNMS2FHrTlCdtsdjRMSqbMCZiQk1cfumhYkMeyIrtthCgo2hIJqDkWpTImOK7S3db/YgblbUlqXcAzZ2DEh6P/wCqvAxZKtiVEAJxDpoKh2p3xXYtl2dR30td687KSXS7sopDsCSKkaQxI2PLSp0kgnl9Vad0d51ay7Ew2ebfwFrLtiRMQlaVIKVvdJKUvdJSaKINCCO6L1WqWCxMsHQqlg6YXucWW1MuQlO8m3EksOGgIdWVBgTCczatmZTzyboc+jUWAY1F3mD5xALhb5TtelPpfl/1Q0mQTUI/h++M0bashL9IBJx4C7V+a7YnRnMWH4QWcFQNqIKSQQUqDXTdOI1B7WMAP9GV7v8Ah++Doyvd/wAP3wx0JXvVQdCV71UAL9GV7v8Ah++K51iUoUSU1d03PtekOdCV71UHQle9VACUmwLGIKu259kW9GV7v+H74LcsSU3pk5SUuzsTU9jsKYxnr+EVnABNqUynY3VMbrAh2xdQ8YA0OjK93/D98HRle7/h++El7ckAXulG65F4BRDi6SHAxZST2dkOWCYmcm/LnlSXIeoqMRWAO9GV7v8Ah++Doyvd/wAP3wx0JXvVQdDV71UAJTyEB1JAoTlljhERNSwLJYhwXQxB5vyMXW9CZaDMmTVBKcSxLOQMBXEiEpe17OopAtPWYJ4TVyAAKcx4wA3KTeqlIOVCg18Yn0ZXu/4fvjPsm3rMu6lFqLqugC6pNVsEhiBWopzESkbdkLUlCbSq8ogBJSoF1YAuKadsAPdGV7v+H74StFqSFXCGLPkMl0xqWQrwjV6Gr3qoRtuxkhK1lSiQku2YSFFseZ8YavYHzH4W2dJts7hHqZfs0RkdER7I8I1Nuz79pmKYh7tC1DcRpCMWarQ86Tttop6Ij2R4QdER7I8IuggVsp6Ij2R4QdER7I8IuggLKeiI9keEHREeyPCLoICynoiPZHhHYtggLPrVstK0qLGYB6MBrOZiQ6VlVU8ShQPhdLDNoYkWactIUJqGUAQ8hjUg1BU+FGpGdtCYgLW+6f0T3p0yUepMZ1JDDkBiHfKLtm7WRLITfkhB4rxtKlmoYFO8TUEp9rU9tYax+vqb4PT6+o+mxT3DzZTPUbnEPl6SlO2vhGhuhoIhZ7SiYm8hQUk5pIIpQ1HOLYHQzNvLIQGvY1umaGGNTJBUBSMi+tTkiY9MF2tIqDgLgJwGAOPhvbUlpKONClh2ZJumvO8n64zhIkp4dwtj84E+qpj6R3oPCJSBUtcyirqsQoC9aA7JdTsK1wSQHzqIYkJqoTAsMKXDPOJvGpS2ODdkTlJloVfEhQVWrpOIBLcbOa+Bh+z2wKBJBQxZlFL9tCaZQoGdLlSMQZ2ld96xOvMnspyjSs1kTLe7eq3WUVYfvExfBABGP8J7eZUoFImOT+jIvYHIgg9kbEEVd1oQ9VoeMn7fXfpvw+ikMGA1lFn5RpdIUsXhNmIvVYLRwvlxSzFe2rasTlAJmkBIHCtSRUO/CnHiNX00DZydpTSTS0Bi3yhqNep/ekY3/UMHDk4zk7X+L/jU2v2eU4pwhX/S1++hpJWtQB305L1YrQCO0brywhG07cUFFt+xVglaSBU1rLJCcsaAdsNy5q1ovkznCSm5vCHooPQDi4seSdBDWyULC0lUyapwXC1AgUJwCccsY3RxFKKkno/IxuNOmMfB62KmIUVFRZTC8zswpRI+qENs7bMu0oSETSA3UULhceuCk65aCN9dqSCxIeIptqCzKFcObaRWWZ7OirTexhBSgw304gl+ug3WrUmW7HCK5ttWGBmTCQOslSQ9SQSN2RgQO6NPbc5ZQBLCySa3FXCA2rYRizZlpKqS54BckieGB0YgnPAUjPj+0Jd22nyoOX7UaMPCvWk1/sl+5OXthTXiqdVJ4VKQCHBxaU94PriPFRHwgVfI+MNQ1WkpLNQHdv298aNn3ygpKt8kFi+8D0egITR38hEgiapa6zkB6NMDF8w7kDtaL4DlKObPfWNfZl5PDg6cP1fwSmTFOGmzQFF6LSbuKqky3AengMIdSsmzTbyiohK6lnYgkYACgLd0PptIYPSKbdNCpSwKkpUBzJBaNCepla0Pjm1vziZ2p/gTC0bm0fg1aVTlqTJJSbpBdOF1IzVqDFH5LWr3KvFP9UWm+8zzskuDKgjV/JW1+4V4p/qjv5KWv3CvFP8AVFSckuDJgjW/JS1+4V4p/qg/JS1+4V4p/qgMkuDJgjW/JS1+4V4p/qjn5KWv3CvFP9UBklwZUEN27ZM6SkKmIKUksC4NcWoTkDBAq01ufXZ86spIUXCheCVIFDLmEXwqpS4oE1cA4BULWaSpQ4pk1DMOIyi/KiT51rFlusMtW7vS0KvKF55O8vBMuZdcjqNkpTj1cVCE7Js0LBZEgGj3rMUvnmoPUE0phELY9LU3ZKWSA7sBWlebCkWQnYtlSpbKTLlpWzEoSBo4GYDjDlDkQSL22ybxN12q+CVeSgRCithg+tk3ycrIAexywwjRmTQnEgdpaKunS3u30OzteDsKEs+FRWJtoCSdhgBr/hLlc8rjZxM7FBFVP2ol40c9TNvMw50tHtp8RB0tHtp8RDMwQkWZSVOZqlBuqQgDxSkGGIq6Wj2005iI9Olu19LgO14Oxo7Pg4NYgF8RTMBDggg5jDxis2tHtp+kPvjDl/BfZ44AhDkO28U7DhpxuE1GFHu5gQB6C+HZ64tm3ZAqYAzkBywc4nQamMGd8GbAoC8lLJBAO9VgpRWa381KPi2EcX8HLAlBCgkIN0l5q24ApKaldAAtQ7xoGA3ysa8+6ObwM7hjgXp4xhSvgvYUKBCEghyPSLzF00K8GpHZ2wLAEqvJlhLhR9IQAUBQHrcIAUqgYVgCFstwSSSRiqpqOQprFUzaQSElgHDh3x0pn98NS7NLlSju5V8XjwpLktSjqAwAziJtabt4yFJYsygLxZqgX2auuUUcW7pgQ2ht8y1JAAqAQCaqd+FLYl2FPaBwhmftW6u7R3AAzUDiR2RdKtstRA3ZHNVAMc7/APjwW61IQlwhKy7MDWufWjrLvJKOj9SItQbctUSM9fFwkgMzXXL6OsYR02hTA3V1yupcdrzKDOKhbcfis2hyAIONQ6wTrhEptsQkAmSqo6rC8KAsoX6Y88DFSSmesKulUmYp8PRpccj6V098R3aCfkF4t8mkCjH3uHPk0aAMvRHj/wB4psU9MxS07oAJwLlj2ViaIspUhJ/Qk3aDgTm/VeZUffBuwKblTFn4UNVnf0uX3xKdbUpLbkns/usV5Rw25PuTVtMwDX0lNO6IJCUu692UoB6m6kV1beO1cQ+cMS5ii9GZmwLv/wC2IrllFkhKFB7gHjyOvd2gw6LBL9n6/vgBGWSS1RzKQw/38vqi/o/7RPh/2hj8Xy/Z+v74QtSkIBJQ7AnhBJo+AeppAF/R/wBonw/7QntGcZaaFKnKRQe0pKcH0OsVjaUpj6KZTEGXMGPbQnkC+jx2XtCSpQTu11LVlzAK6k0A5mAPJfD60XrKjL0qX5HdksamoJaORX+EhZAuAJCAtDAAuDuyTV872mUEWrLozFiO5HurZZUAoJLGYQCTOWg8EuYRuwnFTPw0pePq1zbPMAIIWFKBBbpkwjECqbpo5AYxtWuaUpln0vPdpCn4SGU4JAcg0aqRVnBz763qbScD8jLrQHG7i9O0HtiI6GyuBhW22zks+c1qOwPVOUNWG1rmVKUXK1Qu9UEchzitVgmGonqA0KEGnenGHpSGAGPOgc5lhEuq0BnfCGyImSwFyzMAUCEhndiHDkanOMiy7MlUT0cpCTeBVdICgXDcRLvWPVwRQ6KSW6MToiefjC1sAQUMgqvKCSz0BoTQZEg1agVox9JBEU+Sc0eDy07YMhUxRVIJKqlRNCfpY90E/ZkqWlN2UDdU4zIJvFwThUnPMxoTwd6fTNXqU+5+cQtz3Qy7tceLQ6CIOuVVseW2+U7xL2cTDcTUk0FS3WFHJyiFhtgdKdwlISoKF6vFedwbxLg1iXwgWN4n09zgTn1qaqEL2A8Q9NfqO6vIZxxcne56WHgYbgm4+HmbiNjyn/NVh6OVjAEN69OqnwETk7KlILpsqgWPrDC8KMVNVge4Q2hQf87euDo1NMO6OTFBvztsauj2uYb5sdrZ52SPApN2bKKUvZVUCmAIDVdmChiST4xGz7LlILpsixw43knHFPXP1Q8o8I+N+1XgrXs9XD64ihQc/HH4RR5enW6vfpC2MkeAsZny5Uvo9nllF6YVomLuKSSt6EBSc1E90WDaFvug9ClOWpvwCHIoeFqAl2Jwo+EW2KylcpLWiYCCriRd43ViRdKfAQ10IsfjE1yxfhowY+o1cSPBoujNLcrsFotSpjTbPKlyxeF4TLxPskC6GGoNa8q610aRlK2er9anCjHqVOtZdD2U5RMWRTKHSZjqbiZDpYvQXG1Bp9UTS5Bo3BoILg0EZpsRr8ZnYfMoaV+T5eZgRY1D/wAmaccQirgAfo6Mz0apMCDTujQRy4NBGWdm0LWmeCQKuksRcqAUEAm52cSqVjp2fQPaZxN0pdwHN4KCiEpAcM1AKRANO4NBBcGgjHm7IJ/8qeOrgoPwgh6pzdz2RbZdnXF3zaJyuJSrqlcPECLrXeqHcQBp3BoIlFe/TrBv06wBZEbg0Ec3w18jBvh/gMAduDQQXBoI5vh/gMG+H+AwB8x/CcOI/wCon+WIIPwmniP76f5YgjpibrovQwPd9WfS0ywQlwDTPuju4T7KfAfdGDtGyBUy89rSwQn0JNxQIUXCQTgQxLDEY5FltIlgi5a1B7zzEKUQ+QJLtR2590c1qbkze3KfZT4f2jqZYBcADsipNl5+USFl5+UCS+CCCACCCCAMacPSn0T16/D997yiraA4RwXqildDoRF6yN6r0j/MpTnQP4mKbf1RxXa410PKKM1+B5jb5O8T6EKNxOeH0qwpYOuPQ3KitK1+aYY+EKk7xLzyjgS1WvU5hzC+zyL4adfqmjgtXkM4zy3PWwv7a328z1iHf81ArqimPP8Ax46oH9WBxzR7X29b+8VoWh/zsmuF5GLmmHdEhMR+snP1k+12ZHhjueWEwUHxUHrU4KV5640744Hr8UGGsvTq490cWtDD42R1vWRWvZ6uH1xBK0V+OE8Ipel4N1uq+FXgQMStnInSEoXLugKUq6FFN0gqFCgjU4HOL7BZZUoXJZFSVMVFVc2ckgcJ7wrN4nsgjdJZd8OplULi8auKGCbaDK4jLDVe6R84uqmHV71nvvsjM1cqGbp5QXTyi2zWgLQFDPEO7EUI7iCO6LYkq1QrdPKC6eUMx2BArdPKC6eUNQGAFbp5QXTyhqOQAtdPKC6eUNRl9LUiYpSrykKN0MCQi41SQGALqJJ0Aq0Q3RaMbOztmIUbxd3vUUoVYByAoPQCkVr2HKOKdfWVn/7Q5sy1byUlRLlhe/eGPnDSVA4F6kU1FD5xN3qHGnRlDY8twa8JvDjWz0yvMRQUwiE7Y8q7VNA9ApWZc56xsRTaM3wgVPmv4RcA3tIo/wCyEEH4RMB+8j+UII6Ym66L0MD3fVntdo2Gr3JJ3twC8JgUSiXMJvKQ7MMDSjjEiJ7BnSklQdAWogMgzC4Ao98ULkjw7IatVsSDLF8OlQvDehBAVLmXbwPWBIonv9WMtNtUw45hyBE+QXu82xo2tYpFaUjaklsengiixTL0tJxpqFYUxTQ90XxBYIIIIAIIIIAx5oVvTwIuuRevcWuDYPTGKdpDhFAeIZtkecWzJQ3yjcV+9e4TkwTe+yC02cKDEkB3xA7oozWtjyu3ErMxN1Ms8CXKidMmMK2JCgsXkSxUVSrnV3Ihj4TWQb1I3RmAJSxvgAd0KbNkAL+TUiqcVgg17S0cHuephS+GtfD88T16JU16ypI7CaDw0jqpcz3cnPM+12aV7YWl2MP+bLFfeDU163fHV2UN+bLOIYTBmp/a7/KOx5heuTNYeiketS8WFaNw55/bAmVNesqRhiFF3bDq4P5QvMsQup+LrNFUE0Uc4HiqTjm0QFiFfi0zqt8qK06vXxyf6oA1dlAiWHCUl1OE1A4jhQRRapLoWEy1AlLMauLxoKnmexQ7Byx2lMmzX1JUhKLxIPGoC9hwk3u54s6bLSazVk1DEPgS/qfOA7hF6tUZrqV+ZfsVt0aMy100dRV9sd2Om6kpZmu+aEEn6V7veKpoQqWtRWsoUDeYO4a6WSEvhpErOEqF9ExbMA40TyKcYootV5FnJO/M0Y7GSJpLolzV3kgHjBIulvWu1LHU84qFpWVFImhxUgu7JpM9QPXAxc5m3AYxjtKW1/ezWqOqrkXKd35trF82eEqAMyYCQ4pTFsQhn5Y54QBpRyEJ8y7jMmZmgB6tTgj/AOxXOmndhaZqgC1VDLmAkEd8AakZtpBVZ5zAkkTgBmS60gBtWhedNmhJXvOHh9VROHE4CH7KdsNWeelyhKluHNU414jeKWNVZaxDVlk6DZpuomUZpi8sgaFuxjE9koAQwDYE9pQgk9tcY4qyve4lcWLEVoB7OgEdTZWJIUsOzsQ1AAKXdAIqotUS5J2ORRajQ/bCtrsRWlt4vm6mBBoRwMcIqk2KYh7qkkG7RalqD0vY+WXKL6ldKPC/hEwH7yP5Qgg/CJgP3kfyhBHXE3XReh5z3fVnuLbISVG9OlJog3JktCmASsB3IJclwfmkDExBOywUgpXZ1F8dwkhqOAyqeeUU7R3RmKvy7MspTLHpQp2UlRZSigjFIZnz1gkbSCRdliyAZBM5QBJoMJTV+6KQtrQ2RarQ35JQgMkBIqWSGFamgGsWCcNYiJA08zHRITpEFyyCCCACCCCAPP2ydLE1TrWFAuQCptOqKRVabZLWmijQh2GoLDLEaQ1ajNvquhDPRzXHOkUWm/cDhBL16rZ+0OyMPayujZWh53b0iUVoKlKTwpAACshmEfbC2z5Mu+AlaySRRQW1K+tQZxrbS3t4XLnVDv2ZBFIos++vC9u7r1a8/c9MYwTx552tfob4TkoJJmlLm2dwy5uOszFz3NAtcg4qm54GZ7VefWp2coaT0h67rufCOjf/ALPz1p/t8419tMx0KzZsi6l1zQGU1ZlQ9Sda/wBorTNs7llzuqPWm4NShzbvh5fSGDbp6u768PljEB0mvyOFOt1mr3PDtpkUcRIEyyFCCSFXgCoryXmocWUdn2NajQ6kcc8aNQYZ4c8XiaLGubISkzFy1BaiVSVAYE0dQLpOjZRZY9lrlrvKtE6YK8MwoZyzEXUJZmPjG+GqTMct2dCFGUpBZyKfKkc3NFeBEW2R0ouqd2/aK/3LF6Gbp0gunSLlRSzoIWVFmugUEwlw2LhiKaP5xCXKUFKL0IW1ZpqouOEhh3YZcnrp0gunSAMVez13LoKesSOK0CjMKguFdlM2esO2iUVTEqBoAx+VBxf1aEdofm1IdunSC6dIAVtib7NooVEwdYMOr/mkR3Z3QR6wb3gFNFdbvhy6dILp0gBO0SyqXdDO4629amNRxHvPbEbNKKZqlFrpfDevUghweHWoFMsTD106QXTpABvxz+ir7oN+Of0VfdBdOkcUgkEYcwzjs5wB3fjn9FX3QCeOf0VfdCn4vW/yszKjpozfNerV74iqwqAJM6Y10D1QzetRLuf8EAeF/CJgP3kfyhlBHfwjZYniRU4/JDHnHI6Ym66L0MD3fVntbVNWFquqmU3bBE6UPUmOyF4akE1Zx1TFaZ87M2itOvZaHEEYHI+dIZtVhClHjkuQg3ZkpKiLqVAElwS5NMGYgYmFkbE6zdEIOYs4etSCAvmIpDRamyKaWvn6j1jt6wEpMuYqrKUtcm8mp6wSqrBjSrHWNaMezbGksd7LkLOAIlAUAAY3ip6CNUTU6wdFycEEEQAggggDztvMveKvGY+YSVtjSiaRVOCN2litiaO71eleKH7UmbfVd3bP6zv5RVb3CQwTjnd0OsZOxdp2bL0PPbYEt03wvqhgm/pmJf2wvYt1vE3RMvZPvW771MNYt23Nmhabi0AXEu7VpiACBC9jnTbwvKQQ46pGtXcxgn7LJzbs9CEG4J2tjaldHcNvcf2uLnuiStx+0wPvPar/ALvLlDqROeqpOOQP3x0732pOeRxemennGvsHyYbM9fR7qflW4m+U14n78H7o4ldnD/K9XSb1W55tli/ONBW/YcUl6vQtjw5+MCRPq6pOGQOLY9bB/KHYPkWXbEu7lN17rqa879Y43q+MXWaSm+DuyCxqquasHJbEnsUO6Oy727F5rzqe7h1snidkWCuilKp6wwqrCgrQj/1HftiqikY5fMxlUwBYS2IJf90pDf7vKLLo0hO2zbq0KfRP0yB9YEOKwgnbaJa2ISFhSQoDGsRmKZaBSruNWH94X2OoXLvs08XP1uO6ObQLLlrrwXjTmwrrQnwiubu2Tl7zQ8UjSK7LMvJcgCqh9FRT9kXRnbMJvLDkgXWGj3yfr8hFm6aRCVpjc1bFAYcRb/apX/GLbo0jO2wogJUMUOrvAYPyrGjBPVoNaJlclQINMCR4Ej7I5OmBLUxN3sfOFNmoZcypYl2fMqVXlRvCLNq/Ju5BDkHQgEj6orm7tk5e9Q5dGkVSVuVBuqW8kn7YlZzwpfFg/hCdimNNWnUqVjooJHl9US5bEJbjc9YSHbMDTrKCX83iM9NGwpFW1ZQVLY4XgT3F/sjgUTLSTUlCSeZatRE33qDXds+dfhEwH7yP5QjsH4RMB+8j+UII7Ym66L0PNe76s9dtOXJUtW8lWWYUplp9KplMtKiyipBAwoM68ob2baLPLSQejyeIm7LmJILgcWCa5YZCNiWgFIcZD6oluhoPCOapLU2pMUs9okzCyJiVHFkqBprQ4QyLOIklAGAAiUGWF7daxLTeIJDtQEnwSCYTl7bCnYGgculY+sV7BGkpAOIeI7hOgiDpFxS1Rno20CAQnEOHoW1umvPCgIdoVlfCtKkpNwi8vdsWBBoHIzDlIo+L4Vja3CdBHOjJ9keERTJzQ4M9ciSqY5Q66FyFdoZTNENpplhAvJJF4UBOLHkX7I5PtE0TCAngfFx/Dd+2K7VaJgFA9dAdeUWaKKTPPbcMgzUBUi8SlLElRaj1IoO374qssqSlQuyAkkjBSsjSLdsTJm9TwgulN4szUyF2sUynvCmYyGvZHlYmJJYjSfjwjLL2rGjKlJ0ejlyrK9JCsfdq1NXaOTZdlashRxpu1H1q0b2q+cSFstD1lpFfb/6QG12j2B9Lmw9XSvlHqUasz5OdHsrJG4NQoj0a8y6sqEmtcYju7KCfi6nCfczOqRgOHSjRZ0ufTgFXfiwbAdSr+UR6ZaPdpwHr55/o4mhmfJfYJ0qXICg0uUm8eLhCRezvNdrrFm+ILmdLpy7fn6XfA60RnoVMsi0kMtd4M6fbyKgxpqIqtNmUVUHtH/x+WZSTXn3s0R40R5mlaEXheVNQEpIU91gLpepK9YlZ50xSHKkDHAXm7wtoXSTuFJZlNQXpQJfRgUjvBiyw8MpiwLYEyxr7vhhSJzMjLUpK7stSFOQVijoDBlEX3IOPfE7RLMwEGaigIonBiHfjOF3urELIlphJYC4A96WxIu5CoOObU8KpcvjWWxC2PoquaVAvV0Pe7VjKqoZndjNn2gplFa5aWUU5cmJIWwxwxiCiZauFSCpZTeBYFhw3gCsFvGsIzpK1IIY9Ylr8glmYNeSUs+RwpiIbtaSZiSKgJ1lUL6KD4Zg92cTSItl9rQSllzEhwfVbBiTVeQicidMUHvIZ6EJcKGRBEyKbfxNdINF4KRiRTrA5/wB3i2xKAlpBIBAqCU/8WHgIUtxmZBUmYglSSFEsCm6wxJcOvUxZPkLWkpUsMXFEEYgj2+cXb5PtDxEG+T7Q8REZVVE5mUyjNql0gJYA3Xeml+jUxiuZJmJN9JClMQ11gXVeNSun9oa3yfaHiIN8n2h4iJpEZmVzZa1BitPcjz68VWWSsG4ougJSElgHZtC8M75PtDxEAnJ9oeIhSuxmdUfNvwhnAVoqXlSsoNXuPhBGp+Ek/E5f+qj+SY5HSTzGGayyPoEnqjsETiEnqjsETihtCCCCACCCCACCCCAMWdbECcRfVedrt7h0wb7Yr2naAUAFxxDDsNIeWl1kXC2N5wxOjO/lFFvQAkES71RRida407Ylko8ntlaN9LcrBuJCUuQCw9YMfMxyU15PaPr7Iv21NUJqRu6FCXYsE00NTFEpXEMMR9ceLiv4r6nnYnzs3JdvkvSbNNc1rrU/Nw8ol+MJQ/STc/XX7VfVyNOyHRNWTWzkV9tP3x0rV7g5+uMi2uYrHsnoiAt8k3Wmzahbca6seL1atl9sVq2hIYjfzhRJPGugYMXKdMe+NITVsPQKz9dNGwGOf/2Ob5f6urB+unFsOtrR4AqUmauSnczAhV8klaN46QS4IcVNKxGRZrUFgrmy1JeqRJKSzZG+avrDmzjwB0lJdXCWLcWoJEFlDrDlVBmoEYrGCT9fLMGBBc3Lygbl5QzuxHd2IAVbl5QNy8oZ3Yju7EAKty8oG5eUM7sR3diAFW5eUDcvKGd2I7uxACrcvKBuXlF6roxLUepyGJxwiIWlyNFXe8gK+oxFomipuXlEJiSRw0LipS9HDhnGIccueEXGaln+be8CxiSlpcDVV3vulf1RCmhTM6VJnNxLQS9GlkU0PFi7VDdkBlTqutA4RhLNFZmqsOXnDqLQkpBY1SFdxgmBwoDVvqP2wUkxTPGfhMPxRFX9MiuH6I5QRz8JX5nL/wBVH8kxyLoxY3zH0CT1R2CJxCT1R2CJxBsCCCCACCCCACCCCAMhaPTKF9dfVum6M6KbFucUbUllKAbx6wHkcMa90TtdJp9LMDF7oQSG0cJfzha3TQpFFEsoAulQxBwChU9xiWtCVuYO2FtNli9MHAmgDpw9Y/b/AIeSV8SanEfX2wbXW02WL8wcCaAOnDBRy8vOpJXxJqcR9fbHj4r+I+v54nn4nzm5LTX5a045yy2J+bhBMDD5W054IJPW7MsOyCWC/wAvaDXOWWxPzcIFoLfL2gY4IrRTez3dlY9c3nUJ6vprT6+Ms1Y58NGy1GsRUg19NaeqP0fIYcGP2v3E48KfT2kUVhKJJY4kXCxGQzGRjpfiO/tHCpyN1kDgGl1T4lvGBJobH+STxKV1qqF1R4swwY90d2enjwGGUoo9ZeZx7Mnf1olYOoKvVR8ToYLNKUlT3Rh7xRzUcxzHi2QgQaEdinfK9kfSP9MUWraRQzy1qd+oFrwahuoLEvTvgSOR2FZdsJJFwhtXAL6G7WLN8fZH0j/TAFsdhFW0zfubtb6hK7uD9e5d5Y4xbJtZUkKuEPkokHSoKaQAxHYpE0+yPpH+mFEbYcE7qZRixQsGtKAoD82gA2n63+jM/wCMCvlKe+D8/Q//ADwjlqkrUSWTVBQHUaXmf1a4CKbQlaSV3X4kqZJWoukXGACHIINeyOEk7ujqmqIBR3dS/oX771T9UNAje/8A7H+T90ISUqUkJCVC8lSHUFpYXipzel05PjDplTLzsnrBfXON26R1MGesVUZaacFnJeouCbgANN1Kb6ZfxDCG0YTHPrqw0p9kIWhKpYAKSeG68tK1NdUFAm6gsas3nDdlJUqYCm6Cbz8VSrR0h2AHfRotCLT1Kzaa0PKfhK/M5f8Aqo/kmORH8JS/iqB+0lnxlLH/ABMEaEebjfMfQpPVHYInCEraQuimQ+qJ/jIaGINg5BCf4yGhg/GQ0MAOQQn+MhoYPxkNDADkEJ/jIaGD8ZDQwBn20kTFemWn5qZZUA51ul4otgO6Sd4VcTOpJBJ4vVbHui6ffUokTVJBwAAp3kRXPlKUkJvuQalWeOTM9dIl7BbnndrrabLF9Y4E8IDg0wUcvLzqSl8SeI4j6+2NK2bHWtaVCbdCQAU5FtS31RxGxlgg7wUIPrZR5uJgzc7S/PqZJ4cnK0vz6jcskn84nmucstifm4RJyP087P8ARnJTez3dkSTImP8AnEw9yfujpkzPfrz9nV9MhSPRNZUCSEgWie/H+iNWOfDRsBqNYgVkO9otFEj9CdMaS+ty8ouVZ5jAdImDGrJq5cYpywgVZ5hf4xMDlxRNKuwcd3+PACtpmSzIVImzHvuCVAuQSFOQCOWkSmWiQS+8TnmvP/8ASndDM+xBRSSo0xw4sMXFO5oOgo0gTfgVL2rJuGXvEMRmFHEv7T+cEjbchKbomJavtHtqpRPnHV7MSVAhRAZroZn1dnf/ADsp/E1G3yvoofs6sCCUnbchKioTUVAB62QDYq0gTtWzgqO8TxBT9duIkmhW2vnhETsX9svF8EYV4erh50i2z7MCXvLK3wcAN2XQPPSAKVzZBDX0VUVYKzDHBeLZ/bWL5tvkqWFFaHAb1sAXxCxSLOgo0iyVZZYd0vRoAQt3wmshN1c+UCAQxJBF8DK8MmgkfDCxoSEi0SWAbrf9jHgvhHZkdKmMAwCBQNhLRll2Rm9GTpE0ZpY1OqPqf5bWT9Zk/S/vHPy2sn6zJ+l/ePlvRk6QdGTpCiPeHwfUvy2sn6zJ+l/eO/ltZP1mT9L+8fLOjJ0g6MnSFD3h8H1L8trJ+syfpf3jv5bWT9Zk/S/vHyzoydIOjJ0hQ94fB6n4dbckz5CESpqZhC0lkl6JSsOzlsRXOmkcjzKZIGUciTjKeZ2Y6sY5BBAuEEEECQggggAggggAggggAggggAggggAggggAggggAggggAggggAggggDUsPVhmCCBwe4QQQQICCCCACCCCACCCCAP//Z"/>
          <p:cNvSpPr>
            <a:spLocks noChangeAspect="1" noChangeArrowheads="1"/>
          </p:cNvSpPr>
          <p:nvPr/>
        </p:nvSpPr>
        <p:spPr bwMode="auto">
          <a:xfrm>
            <a:off x="1252856" y="228676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http://www.rocksclusters.org/rocks-documentation/4.2/images/ivdgl-gangli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2993" y="4216334"/>
            <a:ext cx="6611007" cy="26416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4216334"/>
            <a:ext cx="2532993" cy="2246769"/>
          </a:xfrm>
          <a:prstGeom prst="rect">
            <a:avLst/>
          </a:prstGeom>
        </p:spPr>
        <p:txBody>
          <a:bodyPr wrap="square">
            <a:spAutoFit/>
          </a:bodyPr>
          <a:lstStyle/>
          <a:p>
            <a:r>
              <a:rPr lang="en-US" sz="2000" dirty="0"/>
              <a:t>Ganglia is more concerned with gathering metrics and tracking them over time while Nagios has focused on being an alerting mechanism.</a:t>
            </a:r>
          </a:p>
        </p:txBody>
      </p:sp>
    </p:spTree>
    <p:extLst>
      <p:ext uri="{BB962C8B-B14F-4D97-AF65-F5344CB8AC3E}">
        <p14:creationId xmlns:p14="http://schemas.microsoft.com/office/powerpoint/2010/main" val="4291719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741641"/>
          </a:xfrm>
        </p:spPr>
        <p:txBody>
          <a:bodyPr/>
          <a:lstStyle/>
          <a:p>
            <a:r>
              <a:rPr lang="en-US" dirty="0" smtClean="0"/>
              <a:t>Inca Monitoring Tool</a:t>
            </a:r>
            <a:endParaRPr lang="en-US" dirty="0"/>
          </a:p>
        </p:txBody>
      </p:sp>
      <p:sp>
        <p:nvSpPr>
          <p:cNvPr id="3" name="Content Placeholder 2"/>
          <p:cNvSpPr>
            <a:spLocks noGrp="1"/>
          </p:cNvSpPr>
          <p:nvPr>
            <p:ph idx="1"/>
          </p:nvPr>
        </p:nvSpPr>
        <p:spPr>
          <a:xfrm>
            <a:off x="0" y="683133"/>
            <a:ext cx="9029152" cy="2877057"/>
          </a:xfrm>
        </p:spPr>
        <p:txBody>
          <a:bodyPr>
            <a:normAutofit fontScale="92500"/>
          </a:bodyPr>
          <a:lstStyle/>
          <a:p>
            <a:r>
              <a:rPr lang="en-US" sz="2400" dirty="0">
                <a:hlinkClick r:id="rId2"/>
              </a:rPr>
              <a:t>http://inca.sdsc.edu</a:t>
            </a:r>
            <a:r>
              <a:rPr lang="en-US" sz="2400" dirty="0" smtClean="0">
                <a:hlinkClick r:id="rId2"/>
              </a:rPr>
              <a:t>/</a:t>
            </a:r>
            <a:r>
              <a:rPr lang="en-US" sz="2400" dirty="0" smtClean="0"/>
              <a:t> is an open source system </a:t>
            </a:r>
            <a:br>
              <a:rPr lang="en-US" sz="2400" dirty="0" smtClean="0"/>
            </a:br>
            <a:r>
              <a:rPr lang="en-US" sz="2400" dirty="0" smtClean="0"/>
              <a:t>from SDSC enabling user level monitoring with </a:t>
            </a:r>
            <a:br>
              <a:rPr lang="en-US" sz="2400" dirty="0" smtClean="0"/>
            </a:br>
            <a:r>
              <a:rPr lang="en-US" sz="2400" dirty="0" smtClean="0"/>
              <a:t>a powerful reporting mechanism.</a:t>
            </a:r>
          </a:p>
          <a:p>
            <a:r>
              <a:rPr lang="en-US" sz="2400" dirty="0" smtClean="0"/>
              <a:t>Inca </a:t>
            </a:r>
            <a:r>
              <a:rPr lang="en-US" sz="2400" dirty="0"/>
              <a:t>detects Grid </a:t>
            </a:r>
            <a:r>
              <a:rPr lang="en-US" sz="2400" dirty="0" smtClean="0"/>
              <a:t>(cluster) infrastructure </a:t>
            </a:r>
            <a:r>
              <a:rPr lang="en-US" sz="2400" dirty="0"/>
              <a:t>problems by executing periodic, automated, user-level testing of Grid software and services</a:t>
            </a:r>
            <a:r>
              <a:rPr lang="en-US" sz="2400" dirty="0" smtClean="0"/>
              <a:t>.</a:t>
            </a:r>
          </a:p>
          <a:p>
            <a:r>
              <a:rPr lang="en-US" sz="2400" dirty="0" smtClean="0"/>
              <a:t>It supports multiple “reporters” for different tests.</a:t>
            </a:r>
          </a:p>
          <a:p>
            <a:pPr lvl="1"/>
            <a:r>
              <a:rPr lang="en-US" sz="2000" dirty="0" smtClean="0"/>
              <a:t>For example, </a:t>
            </a:r>
            <a:r>
              <a:rPr lang="en-US" sz="2000" dirty="0"/>
              <a:t>there are 196 Inca reporters available to test and measure aspects of FutureGrid </a:t>
            </a:r>
            <a:r>
              <a:rPr lang="en-US" sz="2000" dirty="0" smtClean="0"/>
              <a:t>systems.</a:t>
            </a:r>
            <a:r>
              <a:rPr lang="en-US" sz="2000" dirty="0"/>
              <a:t> </a:t>
            </a:r>
            <a:r>
              <a:rPr lang="en-US" sz="2000" dirty="0" smtClean="0"/>
              <a:t>https</a:t>
            </a:r>
            <a:r>
              <a:rPr lang="en-US" sz="2000" dirty="0"/>
              <a:t>://portal.futuregrid.org/tutorials/inca</a:t>
            </a:r>
          </a:p>
        </p:txBody>
      </p:sp>
      <p:pic>
        <p:nvPicPr>
          <p:cNvPr id="6146" name="Picture 2" descr="http://chart.apis.google.com/chart?chxs=0,000000,13,0,lt,000000|1,000000,13,1,lt,000000&amp;cht=bvs&amp;chbh=r,1.5,1.5&amp;chs=500x270&amp;chxr=1,0,1400,250&amp;&amp;chco=3cb371,FFCCFF,2177DE,ff8c00,654199,cd5c5c,000000,999999&amp;chd=t:56,0,0,104,0|192,0,0,24,0|572,640,272,248,0|0,0,0,48,8|196,0,0,16,0|0,0,108.8,80,248|316,0,144,32,0|216,0,0,120,0&amp;chxt=x,y&amp;chl=iu-india|iu-xray|tacc-alamo|ucsd-sierra|ufl-foxtrot&amp;chdl=Eucalyptus|Experimental|HPC|Mgm|Misc|Nimbus|Offline|Openstack&amp;chm=N,000000,-1,-1,11|N,FFFFFF,0,,10,,c|N,FFFFFF,1,,10,,c|N,FFFFFF,2,,10,,c|N,FFFFFF,3,,10,,c|N,FFFFFF,4,,10,,c|N,FFFFFF,5,,10,,c|N,FFFFFF,6,,10,,c|N,FFFFFF,7,,10,,c&amp;chds=0,1400,0,1400,0,1400,0,1400,0,1400,0,1400,0,1400,0,1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869" y="4042907"/>
            <a:ext cx="5213131" cy="281509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ypical inca install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60190"/>
            <a:ext cx="3930869" cy="3297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37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1051" b="4618"/>
          <a:stretch/>
        </p:blipFill>
        <p:spPr>
          <a:xfrm>
            <a:off x="0" y="0"/>
            <a:ext cx="9144000" cy="6880514"/>
          </a:xfrm>
          <a:prstGeom prst="rect">
            <a:avLst/>
          </a:prstGeom>
        </p:spPr>
      </p:pic>
    </p:spTree>
    <p:extLst>
      <p:ext uri="{BB962C8B-B14F-4D97-AF65-F5344CB8AC3E}">
        <p14:creationId xmlns:p14="http://schemas.microsoft.com/office/powerpoint/2010/main" val="2837484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86400" cy="841248"/>
          </a:xfrm>
        </p:spPr>
        <p:txBody>
          <a:bodyPr>
            <a:normAutofit/>
          </a:bodyPr>
          <a:lstStyle/>
          <a:p>
            <a:r>
              <a:rPr lang="en-US" b="1" dirty="0" smtClean="0"/>
              <a:t>HPC-ABDS Layers</a:t>
            </a:r>
            <a:endParaRPr lang="en-US" b="1" dirty="0"/>
          </a:p>
        </p:txBody>
      </p:sp>
      <p:sp>
        <p:nvSpPr>
          <p:cNvPr id="3" name="Content Placeholder 2"/>
          <p:cNvSpPr>
            <a:spLocks noGrp="1"/>
          </p:cNvSpPr>
          <p:nvPr>
            <p:ph idx="1"/>
          </p:nvPr>
        </p:nvSpPr>
        <p:spPr>
          <a:xfrm>
            <a:off x="0" y="595045"/>
            <a:ext cx="9070428" cy="5640059"/>
          </a:xfrm>
        </p:spPr>
        <p:txBody>
          <a:bodyPr>
            <a:noAutofit/>
          </a:bodyPr>
          <a:lstStyle/>
          <a:p>
            <a:pPr marL="457200" indent="-457200">
              <a:buFont typeface="+mj-lt"/>
              <a:buAutoNum type="arabicParenR"/>
            </a:pPr>
            <a:r>
              <a:rPr lang="en-US" sz="2000" dirty="0"/>
              <a:t>Message </a:t>
            </a:r>
            <a:r>
              <a:rPr lang="en-US" sz="2000" dirty="0" smtClean="0"/>
              <a:t>and Data Protocols</a:t>
            </a:r>
            <a:endParaRPr lang="en-US" sz="2000" dirty="0"/>
          </a:p>
          <a:p>
            <a:pPr marL="457200" indent="-457200">
              <a:buFont typeface="+mj-lt"/>
              <a:buAutoNum type="arabicParenR"/>
            </a:pPr>
            <a:r>
              <a:rPr lang="en-US" sz="2000" dirty="0"/>
              <a:t>Distributed Coordination:</a:t>
            </a:r>
          </a:p>
          <a:p>
            <a:pPr marL="457200" indent="-457200">
              <a:buFont typeface="+mj-lt"/>
              <a:buAutoNum type="arabicParenR"/>
            </a:pPr>
            <a:r>
              <a:rPr lang="en-US" sz="2000" dirty="0"/>
              <a:t>Security &amp; Privacy:</a:t>
            </a:r>
          </a:p>
          <a:p>
            <a:pPr marL="457200" indent="-457200">
              <a:buFont typeface="+mj-lt"/>
              <a:buAutoNum type="arabicParenR"/>
            </a:pPr>
            <a:r>
              <a:rPr lang="en-US" sz="2000" dirty="0"/>
              <a:t>Monitoring: </a:t>
            </a:r>
          </a:p>
          <a:p>
            <a:pPr marL="457200" indent="-457200">
              <a:buFont typeface="+mj-lt"/>
              <a:buAutoNum type="arabicParenR"/>
            </a:pPr>
            <a:r>
              <a:rPr lang="en-US" sz="2000" dirty="0" err="1" smtClean="0"/>
              <a:t>IaaS</a:t>
            </a:r>
            <a:r>
              <a:rPr lang="en-US" sz="2000" dirty="0" smtClean="0"/>
              <a:t> </a:t>
            </a:r>
            <a:r>
              <a:rPr lang="en-US" sz="2000" dirty="0"/>
              <a:t>Management from HPC to hypervisors</a:t>
            </a:r>
            <a:r>
              <a:rPr lang="en-US" sz="2000" dirty="0" smtClean="0"/>
              <a:t>:</a:t>
            </a:r>
          </a:p>
          <a:p>
            <a:pPr marL="457200" indent="-457200">
              <a:buFont typeface="+mj-lt"/>
              <a:buAutoNum type="arabicParenR"/>
            </a:pPr>
            <a:r>
              <a:rPr lang="en-US" sz="2000" dirty="0"/>
              <a:t>DevOps: </a:t>
            </a:r>
            <a:endParaRPr lang="en-US" sz="2000" dirty="0" smtClean="0"/>
          </a:p>
          <a:p>
            <a:pPr marL="457200" indent="-457200">
              <a:buFont typeface="+mj-lt"/>
              <a:buAutoNum type="arabicParenR"/>
            </a:pPr>
            <a:r>
              <a:rPr lang="en-US" sz="2000" dirty="0" smtClean="0"/>
              <a:t>Interoperability:</a:t>
            </a:r>
          </a:p>
          <a:p>
            <a:pPr marL="457200" indent="-457200">
              <a:buFont typeface="+mj-lt"/>
              <a:buAutoNum type="arabicParenR"/>
            </a:pPr>
            <a:r>
              <a:rPr lang="en-US" sz="2000" dirty="0"/>
              <a:t>File systems: </a:t>
            </a:r>
            <a:endParaRPr lang="en-US" sz="2000" dirty="0" smtClean="0"/>
          </a:p>
          <a:p>
            <a:pPr marL="457200" indent="-457200">
              <a:buFont typeface="+mj-lt"/>
              <a:buAutoNum type="arabicParenR"/>
            </a:pPr>
            <a:r>
              <a:rPr lang="en-US" sz="2000" dirty="0"/>
              <a:t>Cluster Resource Management: </a:t>
            </a:r>
            <a:endParaRPr lang="en-US" sz="2000" dirty="0" smtClean="0"/>
          </a:p>
          <a:p>
            <a:pPr marL="457200" indent="-457200">
              <a:buFont typeface="+mj-lt"/>
              <a:buAutoNum type="arabicParenR"/>
            </a:pPr>
            <a:r>
              <a:rPr lang="en-US" sz="2000" dirty="0"/>
              <a:t>Data Transport: </a:t>
            </a:r>
            <a:endParaRPr lang="en-US" sz="2000" dirty="0" smtClean="0"/>
          </a:p>
          <a:p>
            <a:pPr marL="457200" indent="-457200">
              <a:buFont typeface="+mj-lt"/>
              <a:buAutoNum type="arabicParenR"/>
            </a:pPr>
            <a:r>
              <a:rPr lang="en-US" sz="2000" dirty="0" smtClean="0"/>
              <a:t>SQL / NoSQL / File </a:t>
            </a:r>
            <a:r>
              <a:rPr lang="en-US" sz="2000" dirty="0"/>
              <a:t>management</a:t>
            </a:r>
            <a:r>
              <a:rPr lang="en-US" sz="2000" dirty="0" smtClean="0"/>
              <a:t>:</a:t>
            </a:r>
          </a:p>
          <a:p>
            <a:pPr marL="457200" indent="-457200">
              <a:buFont typeface="+mj-lt"/>
              <a:buAutoNum type="arabicParenR"/>
            </a:pPr>
            <a:r>
              <a:rPr lang="en-US" sz="2000" dirty="0"/>
              <a:t>In-memory </a:t>
            </a:r>
            <a:r>
              <a:rPr lang="en-US" sz="2000" dirty="0" err="1" smtClean="0"/>
              <a:t>databases&amp;caches</a:t>
            </a:r>
            <a:r>
              <a:rPr lang="en-US" sz="2000" dirty="0" smtClean="0"/>
              <a:t> / Object-relational mapping / Extraction Tools</a:t>
            </a:r>
          </a:p>
          <a:p>
            <a:pPr marL="457200" indent="-457200">
              <a:buFont typeface="+mj-lt"/>
              <a:buAutoNum type="arabicParenR"/>
            </a:pPr>
            <a:r>
              <a:rPr lang="en-US" sz="2000" dirty="0" smtClean="0"/>
              <a:t>Inter </a:t>
            </a:r>
            <a:r>
              <a:rPr lang="en-US" sz="2000" dirty="0"/>
              <a:t>process communication Collectives, point-to-point, </a:t>
            </a:r>
            <a:r>
              <a:rPr lang="en-US" sz="2000" dirty="0" smtClean="0"/>
              <a:t>publish-subscribe</a:t>
            </a:r>
          </a:p>
          <a:p>
            <a:pPr marL="457200" indent="-457200">
              <a:buFont typeface="+mj-lt"/>
              <a:buAutoNum type="arabicParenR"/>
            </a:pPr>
            <a:r>
              <a:rPr lang="en-US" sz="2000" dirty="0"/>
              <a:t>Basic Programming model and runtime, SPMD, Streaming, MapReduce, MPI</a:t>
            </a:r>
            <a:r>
              <a:rPr lang="en-US" sz="2000" dirty="0" smtClean="0"/>
              <a:t>:</a:t>
            </a:r>
          </a:p>
          <a:p>
            <a:pPr marL="457200" indent="-457200">
              <a:buFont typeface="+mj-lt"/>
              <a:buAutoNum type="arabicParenR"/>
            </a:pPr>
            <a:r>
              <a:rPr lang="en-US" sz="2000" dirty="0"/>
              <a:t>High level Programming: </a:t>
            </a:r>
            <a:endParaRPr lang="en-US" sz="2000" dirty="0" smtClean="0"/>
          </a:p>
          <a:p>
            <a:pPr marL="457200" indent="-457200">
              <a:buFont typeface="+mj-lt"/>
              <a:buAutoNum type="arabicParenR"/>
            </a:pPr>
            <a:r>
              <a:rPr lang="en-US" sz="2000" dirty="0"/>
              <a:t>Application and Analytics: </a:t>
            </a:r>
            <a:endParaRPr lang="en-US" sz="2000" dirty="0" smtClean="0"/>
          </a:p>
          <a:p>
            <a:pPr marL="457200" indent="-457200">
              <a:buFont typeface="+mj-lt"/>
              <a:buAutoNum type="arabicParenR"/>
            </a:pPr>
            <a:r>
              <a:rPr lang="en-US" sz="2000" dirty="0"/>
              <a:t>Workflow-Orchestration</a:t>
            </a:r>
            <a:r>
              <a:rPr lang="en-US" sz="2000" dirty="0" smtClean="0"/>
              <a:t>:</a:t>
            </a:r>
          </a:p>
        </p:txBody>
      </p:sp>
      <p:sp>
        <p:nvSpPr>
          <p:cNvPr id="6" name="TextBox 5"/>
          <p:cNvSpPr txBox="1"/>
          <p:nvPr/>
        </p:nvSpPr>
        <p:spPr>
          <a:xfrm>
            <a:off x="4395952" y="2929579"/>
            <a:ext cx="4419600" cy="1754326"/>
          </a:xfrm>
          <a:prstGeom prst="rect">
            <a:avLst/>
          </a:prstGeom>
          <a:noFill/>
        </p:spPr>
        <p:txBody>
          <a:bodyPr wrap="square" rtlCol="0">
            <a:spAutoFit/>
          </a:bodyPr>
          <a:lstStyle/>
          <a:p>
            <a:r>
              <a:rPr lang="en-US" dirty="0" smtClean="0">
                <a:solidFill>
                  <a:srgbClr val="FF0000"/>
                </a:solidFill>
              </a:rPr>
              <a:t>Here are 17 functionalities. Technologies are presented in this order</a:t>
            </a:r>
          </a:p>
          <a:p>
            <a:endParaRPr lang="en-US" dirty="0" smtClean="0">
              <a:solidFill>
                <a:srgbClr val="FF0000"/>
              </a:solidFill>
            </a:endParaRPr>
          </a:p>
          <a:p>
            <a:r>
              <a:rPr lang="en-US" dirty="0" smtClean="0">
                <a:solidFill>
                  <a:srgbClr val="FF0000"/>
                </a:solidFill>
              </a:rPr>
              <a:t>4 Cross cutting at top</a:t>
            </a:r>
          </a:p>
          <a:p>
            <a:r>
              <a:rPr lang="en-US" dirty="0" smtClean="0">
                <a:solidFill>
                  <a:srgbClr val="FF0000"/>
                </a:solidFill>
              </a:rPr>
              <a:t>13 in order of layered diagram starting at bottom</a:t>
            </a:r>
            <a:endParaRPr lang="en-US" dirty="0">
              <a:solidFill>
                <a:srgbClr val="FF0000"/>
              </a:solidFill>
            </a:endParaRPr>
          </a:p>
        </p:txBody>
      </p:sp>
    </p:spTree>
    <p:extLst>
      <p:ext uri="{BB962C8B-B14F-4D97-AF65-F5344CB8AC3E}">
        <p14:creationId xmlns:p14="http://schemas.microsoft.com/office/powerpoint/2010/main" val="1929231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86400" cy="841248"/>
          </a:xfrm>
        </p:spPr>
        <p:txBody>
          <a:bodyPr>
            <a:normAutofit/>
          </a:bodyPr>
          <a:lstStyle/>
          <a:p>
            <a:r>
              <a:rPr lang="en-US" b="1" dirty="0" smtClean="0"/>
              <a:t>HPC-ABDS Layers</a:t>
            </a:r>
            <a:endParaRPr lang="en-US" b="1" dirty="0"/>
          </a:p>
        </p:txBody>
      </p:sp>
      <p:sp>
        <p:nvSpPr>
          <p:cNvPr id="3" name="Content Placeholder 2"/>
          <p:cNvSpPr>
            <a:spLocks noGrp="1"/>
          </p:cNvSpPr>
          <p:nvPr>
            <p:ph idx="1"/>
          </p:nvPr>
        </p:nvSpPr>
        <p:spPr>
          <a:xfrm>
            <a:off x="0" y="595045"/>
            <a:ext cx="9070428" cy="5640059"/>
          </a:xfrm>
        </p:spPr>
        <p:txBody>
          <a:bodyPr>
            <a:noAutofit/>
          </a:bodyPr>
          <a:lstStyle/>
          <a:p>
            <a:pPr marL="457200" indent="-457200">
              <a:buFont typeface="+mj-lt"/>
              <a:buAutoNum type="arabicParenR"/>
            </a:pPr>
            <a:r>
              <a:rPr lang="en-US" sz="2000" b="1" dirty="0">
                <a:solidFill>
                  <a:srgbClr val="FF0000"/>
                </a:solidFill>
              </a:rPr>
              <a:t>Message </a:t>
            </a:r>
            <a:r>
              <a:rPr lang="en-US" sz="2000" b="1" dirty="0" smtClean="0">
                <a:solidFill>
                  <a:srgbClr val="FF0000"/>
                </a:solidFill>
              </a:rPr>
              <a:t>and Data Protocols</a:t>
            </a:r>
            <a:endParaRPr lang="en-US" sz="2000" b="1" dirty="0">
              <a:solidFill>
                <a:srgbClr val="FF0000"/>
              </a:solidFill>
            </a:endParaRPr>
          </a:p>
          <a:p>
            <a:pPr marL="457200" indent="-457200">
              <a:buFont typeface="+mj-lt"/>
              <a:buAutoNum type="arabicParenR"/>
            </a:pPr>
            <a:r>
              <a:rPr lang="en-US" sz="2000" dirty="0"/>
              <a:t>Distributed Coordination:</a:t>
            </a:r>
          </a:p>
          <a:p>
            <a:pPr marL="457200" indent="-457200">
              <a:buFont typeface="+mj-lt"/>
              <a:buAutoNum type="arabicParenR"/>
            </a:pPr>
            <a:r>
              <a:rPr lang="en-US" sz="2000" dirty="0"/>
              <a:t>Security &amp; Privacy:</a:t>
            </a:r>
          </a:p>
          <a:p>
            <a:pPr marL="457200" indent="-457200">
              <a:buFont typeface="+mj-lt"/>
              <a:buAutoNum type="arabicParenR"/>
            </a:pPr>
            <a:r>
              <a:rPr lang="en-US" sz="2000" dirty="0"/>
              <a:t>Monitoring: </a:t>
            </a:r>
          </a:p>
          <a:p>
            <a:pPr marL="457200" indent="-457200">
              <a:buFont typeface="+mj-lt"/>
              <a:buAutoNum type="arabicParenR"/>
            </a:pPr>
            <a:r>
              <a:rPr lang="en-US" sz="2000" dirty="0" err="1" smtClean="0"/>
              <a:t>IaaS</a:t>
            </a:r>
            <a:r>
              <a:rPr lang="en-US" sz="2000" dirty="0" smtClean="0"/>
              <a:t> </a:t>
            </a:r>
            <a:r>
              <a:rPr lang="en-US" sz="2000" dirty="0"/>
              <a:t>Management from HPC to hypervisors</a:t>
            </a:r>
            <a:r>
              <a:rPr lang="en-US" sz="2000" dirty="0" smtClean="0"/>
              <a:t>:</a:t>
            </a:r>
          </a:p>
          <a:p>
            <a:pPr marL="457200" indent="-457200">
              <a:buFont typeface="+mj-lt"/>
              <a:buAutoNum type="arabicParenR"/>
            </a:pPr>
            <a:r>
              <a:rPr lang="en-US" sz="2000" dirty="0"/>
              <a:t>DevOps: </a:t>
            </a:r>
            <a:endParaRPr lang="en-US" sz="2000" dirty="0" smtClean="0"/>
          </a:p>
          <a:p>
            <a:pPr marL="457200" indent="-457200">
              <a:buFont typeface="+mj-lt"/>
              <a:buAutoNum type="arabicParenR"/>
            </a:pPr>
            <a:r>
              <a:rPr lang="en-US" sz="2000" dirty="0" smtClean="0"/>
              <a:t>Interoperability:</a:t>
            </a:r>
          </a:p>
          <a:p>
            <a:pPr marL="457200" indent="-457200">
              <a:buFont typeface="+mj-lt"/>
              <a:buAutoNum type="arabicParenR"/>
            </a:pPr>
            <a:r>
              <a:rPr lang="en-US" sz="2000" dirty="0"/>
              <a:t>File systems: </a:t>
            </a:r>
            <a:endParaRPr lang="en-US" sz="2000" dirty="0" smtClean="0"/>
          </a:p>
          <a:p>
            <a:pPr marL="457200" indent="-457200">
              <a:buFont typeface="+mj-lt"/>
              <a:buAutoNum type="arabicParenR"/>
            </a:pPr>
            <a:r>
              <a:rPr lang="en-US" sz="2000" dirty="0"/>
              <a:t>Cluster Resource Management: </a:t>
            </a:r>
            <a:endParaRPr lang="en-US" sz="2000" dirty="0" smtClean="0"/>
          </a:p>
          <a:p>
            <a:pPr marL="457200" indent="-457200">
              <a:buFont typeface="+mj-lt"/>
              <a:buAutoNum type="arabicParenR"/>
            </a:pPr>
            <a:r>
              <a:rPr lang="en-US" sz="2000" dirty="0"/>
              <a:t>Data Transport: </a:t>
            </a:r>
            <a:endParaRPr lang="en-US" sz="2000" dirty="0" smtClean="0"/>
          </a:p>
          <a:p>
            <a:pPr marL="457200" indent="-457200">
              <a:buFont typeface="+mj-lt"/>
              <a:buAutoNum type="arabicParenR"/>
            </a:pPr>
            <a:r>
              <a:rPr lang="en-US" sz="2000" dirty="0" smtClean="0"/>
              <a:t>SQL / NoSQL / File </a:t>
            </a:r>
            <a:r>
              <a:rPr lang="en-US" sz="2000" dirty="0"/>
              <a:t>management</a:t>
            </a:r>
            <a:r>
              <a:rPr lang="en-US" sz="2000" dirty="0" smtClean="0"/>
              <a:t>:</a:t>
            </a:r>
          </a:p>
          <a:p>
            <a:pPr marL="457200" indent="-457200">
              <a:buFont typeface="+mj-lt"/>
              <a:buAutoNum type="arabicParenR"/>
            </a:pPr>
            <a:r>
              <a:rPr lang="en-US" sz="2000" dirty="0"/>
              <a:t>In-memory </a:t>
            </a:r>
            <a:r>
              <a:rPr lang="en-US" sz="2000" dirty="0" err="1" smtClean="0"/>
              <a:t>databases&amp;caches</a:t>
            </a:r>
            <a:r>
              <a:rPr lang="en-US" sz="2000" dirty="0" smtClean="0"/>
              <a:t> / Object-relational mapping / Extraction Tools</a:t>
            </a:r>
          </a:p>
          <a:p>
            <a:pPr marL="457200" indent="-457200">
              <a:buFont typeface="+mj-lt"/>
              <a:buAutoNum type="arabicParenR"/>
            </a:pPr>
            <a:r>
              <a:rPr lang="en-US" sz="2000" dirty="0" smtClean="0"/>
              <a:t>Inter </a:t>
            </a:r>
            <a:r>
              <a:rPr lang="en-US" sz="2000" dirty="0"/>
              <a:t>process communication Collectives, point-to-point, </a:t>
            </a:r>
            <a:r>
              <a:rPr lang="en-US" sz="2000" dirty="0" smtClean="0"/>
              <a:t>publish-subscribe</a:t>
            </a:r>
          </a:p>
          <a:p>
            <a:pPr marL="457200" indent="-457200">
              <a:buFont typeface="+mj-lt"/>
              <a:buAutoNum type="arabicParenR"/>
            </a:pPr>
            <a:r>
              <a:rPr lang="en-US" sz="2000" dirty="0"/>
              <a:t>Basic Programming model and runtime, SPMD, Streaming, MapReduce, MPI</a:t>
            </a:r>
            <a:r>
              <a:rPr lang="en-US" sz="2000" dirty="0" smtClean="0"/>
              <a:t>:</a:t>
            </a:r>
          </a:p>
          <a:p>
            <a:pPr marL="457200" indent="-457200">
              <a:buFont typeface="+mj-lt"/>
              <a:buAutoNum type="arabicParenR"/>
            </a:pPr>
            <a:r>
              <a:rPr lang="en-US" sz="2000" dirty="0"/>
              <a:t>High level Programming: </a:t>
            </a:r>
            <a:endParaRPr lang="en-US" sz="2000" dirty="0" smtClean="0"/>
          </a:p>
          <a:p>
            <a:pPr marL="457200" indent="-457200">
              <a:buFont typeface="+mj-lt"/>
              <a:buAutoNum type="arabicParenR"/>
            </a:pPr>
            <a:r>
              <a:rPr lang="en-US" sz="2000" dirty="0"/>
              <a:t>Application and Analytics: </a:t>
            </a:r>
            <a:endParaRPr lang="en-US" sz="2000" dirty="0" smtClean="0"/>
          </a:p>
          <a:p>
            <a:pPr marL="457200" indent="-457200">
              <a:buFont typeface="+mj-lt"/>
              <a:buAutoNum type="arabicParenR"/>
            </a:pPr>
            <a:r>
              <a:rPr lang="en-US" sz="2000" dirty="0"/>
              <a:t>Workflow-Orchestration</a:t>
            </a:r>
            <a:r>
              <a:rPr lang="en-US" sz="2000" dirty="0" smtClean="0"/>
              <a:t>:</a:t>
            </a:r>
          </a:p>
        </p:txBody>
      </p:sp>
      <p:sp>
        <p:nvSpPr>
          <p:cNvPr id="6" name="TextBox 5"/>
          <p:cNvSpPr txBox="1"/>
          <p:nvPr/>
        </p:nvSpPr>
        <p:spPr>
          <a:xfrm>
            <a:off x="4395952" y="2929579"/>
            <a:ext cx="4419600" cy="1754326"/>
          </a:xfrm>
          <a:prstGeom prst="rect">
            <a:avLst/>
          </a:prstGeom>
          <a:noFill/>
        </p:spPr>
        <p:txBody>
          <a:bodyPr wrap="square" rtlCol="0">
            <a:spAutoFit/>
          </a:bodyPr>
          <a:lstStyle/>
          <a:p>
            <a:r>
              <a:rPr lang="en-US" dirty="0" smtClean="0">
                <a:solidFill>
                  <a:srgbClr val="FF0000"/>
                </a:solidFill>
              </a:rPr>
              <a:t>Here are 17 functionalities. Technologies are presented in this order</a:t>
            </a:r>
          </a:p>
          <a:p>
            <a:endParaRPr lang="en-US" dirty="0" smtClean="0">
              <a:solidFill>
                <a:srgbClr val="FF0000"/>
              </a:solidFill>
            </a:endParaRPr>
          </a:p>
          <a:p>
            <a:r>
              <a:rPr lang="en-US" dirty="0" smtClean="0">
                <a:solidFill>
                  <a:srgbClr val="FF0000"/>
                </a:solidFill>
              </a:rPr>
              <a:t>4 Cross cutting at top</a:t>
            </a:r>
          </a:p>
          <a:p>
            <a:r>
              <a:rPr lang="en-US" dirty="0" smtClean="0">
                <a:solidFill>
                  <a:srgbClr val="FF0000"/>
                </a:solidFill>
              </a:rPr>
              <a:t>13 in order of layered diagram starting at bottom</a:t>
            </a:r>
            <a:endParaRPr lang="en-US" dirty="0">
              <a:solidFill>
                <a:srgbClr val="FF0000"/>
              </a:solidFill>
            </a:endParaRPr>
          </a:p>
        </p:txBody>
      </p:sp>
    </p:spTree>
    <p:extLst>
      <p:ext uri="{BB962C8B-B14F-4D97-AF65-F5344CB8AC3E}">
        <p14:creationId xmlns:p14="http://schemas.microsoft.com/office/powerpoint/2010/main" val="214553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79"/>
            <a:ext cx="6258910" cy="726472"/>
          </a:xfrm>
        </p:spPr>
        <p:txBody>
          <a:bodyPr/>
          <a:lstStyle/>
          <a:p>
            <a:r>
              <a:rPr lang="en-US" b="1" dirty="0" smtClean="0"/>
              <a:t>Apache Thrift</a:t>
            </a:r>
            <a:endParaRPr lang="en-US" b="1" dirty="0"/>
          </a:p>
        </p:txBody>
      </p:sp>
      <p:sp>
        <p:nvSpPr>
          <p:cNvPr id="3" name="Content Placeholder 2"/>
          <p:cNvSpPr>
            <a:spLocks noGrp="1"/>
          </p:cNvSpPr>
          <p:nvPr>
            <p:ph idx="1"/>
          </p:nvPr>
        </p:nvSpPr>
        <p:spPr>
          <a:xfrm>
            <a:off x="26276" y="647273"/>
            <a:ext cx="6232634" cy="6210728"/>
          </a:xfrm>
        </p:spPr>
        <p:txBody>
          <a:bodyPr>
            <a:noAutofit/>
          </a:bodyPr>
          <a:lstStyle/>
          <a:p>
            <a:r>
              <a:rPr lang="en-US" sz="2200" dirty="0">
                <a:hlinkClick r:id="rId2"/>
              </a:rPr>
              <a:t>http://</a:t>
            </a:r>
            <a:r>
              <a:rPr lang="en-US" sz="2200" dirty="0" smtClean="0">
                <a:hlinkClick r:id="rId2"/>
              </a:rPr>
              <a:t>en.wikipedia.org/wiki/Apache_Thrift</a:t>
            </a:r>
            <a:endParaRPr lang="en-US" sz="2200" dirty="0" smtClean="0"/>
          </a:p>
          <a:p>
            <a:r>
              <a:rPr lang="en-US" sz="2200" dirty="0" smtClean="0"/>
              <a:t>Thrift </a:t>
            </a:r>
            <a:r>
              <a:rPr lang="en-US" sz="2200" dirty="0"/>
              <a:t>is an interface definition language and binary communication </a:t>
            </a:r>
            <a:r>
              <a:rPr lang="en-US" sz="2200" dirty="0" smtClean="0"/>
              <a:t>protocol </a:t>
            </a:r>
            <a:r>
              <a:rPr lang="en-US" sz="2200" dirty="0"/>
              <a:t>that is used to define and create services for numerous languages</a:t>
            </a:r>
            <a:r>
              <a:rPr lang="en-US" sz="2200" dirty="0" smtClean="0"/>
              <a:t>. </a:t>
            </a:r>
          </a:p>
          <a:p>
            <a:r>
              <a:rPr lang="en-US" sz="2200" dirty="0" smtClean="0"/>
              <a:t>It </a:t>
            </a:r>
            <a:r>
              <a:rPr lang="en-US" sz="2200" dirty="0"/>
              <a:t>is used as a remote procedure call (RPC) framework and was developed at Facebook for "scalable cross-language services development". </a:t>
            </a:r>
            <a:endParaRPr lang="en-US" sz="2200" dirty="0" smtClean="0"/>
          </a:p>
          <a:p>
            <a:r>
              <a:rPr lang="en-US" sz="2200" dirty="0" smtClean="0"/>
              <a:t>It </a:t>
            </a:r>
            <a:r>
              <a:rPr lang="en-US" sz="2200" dirty="0"/>
              <a:t>combines a software stack with a code generation engine to build services that work efficiently to a varying degree and seamlessly between C#, C++ (on POSIX-compliant </a:t>
            </a:r>
            <a:r>
              <a:rPr lang="en-US" sz="2200" dirty="0" smtClean="0"/>
              <a:t>systems), Cappuccino, Cocoa</a:t>
            </a:r>
            <a:r>
              <a:rPr lang="en-US" sz="2200" dirty="0"/>
              <a:t>, Delphi, </a:t>
            </a:r>
            <a:r>
              <a:rPr lang="en-US" sz="2200" dirty="0" err="1"/>
              <a:t>Erlang</a:t>
            </a:r>
            <a:r>
              <a:rPr lang="en-US" sz="2200" dirty="0"/>
              <a:t>, Go, Haskell, Java, Node.js, </a:t>
            </a:r>
            <a:r>
              <a:rPr lang="en-US" sz="2200" dirty="0" err="1"/>
              <a:t>OCaml</a:t>
            </a:r>
            <a:r>
              <a:rPr lang="en-US" sz="2200" dirty="0"/>
              <a:t>, Perl, PHP, Python, Ruby and </a:t>
            </a:r>
            <a:r>
              <a:rPr lang="en-US" sz="2200" dirty="0" smtClean="0"/>
              <a:t>Smalltalk</a:t>
            </a:r>
          </a:p>
          <a:p>
            <a:r>
              <a:rPr lang="en-US" sz="2200" dirty="0" smtClean="0"/>
              <a:t>Note this type of capability augmented by </a:t>
            </a:r>
            <a:r>
              <a:rPr lang="en-US" sz="2200" dirty="0" err="1" smtClean="0"/>
              <a:t>serializers</a:t>
            </a:r>
            <a:r>
              <a:rPr lang="en-US" sz="2200" dirty="0" smtClean="0"/>
              <a:t> such as Java </a:t>
            </a:r>
            <a:r>
              <a:rPr lang="en-US" sz="2200" dirty="0" err="1" smtClean="0"/>
              <a:t>Kyro</a:t>
            </a:r>
            <a:endParaRPr lang="en-US" sz="2200" dirty="0"/>
          </a:p>
        </p:txBody>
      </p:sp>
      <p:pic>
        <p:nvPicPr>
          <p:cNvPr id="1026" name="Picture 2" descr="http://upload.wikimedia.org/wikipedia/en/d/df/Apache_Thrift_architec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786" y="1371600"/>
            <a:ext cx="303502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960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80"/>
            <a:ext cx="5334000" cy="1143000"/>
          </a:xfrm>
        </p:spPr>
        <p:txBody>
          <a:bodyPr>
            <a:normAutofit fontScale="90000"/>
          </a:bodyPr>
          <a:lstStyle/>
          <a:p>
            <a:r>
              <a:rPr lang="en-US" b="1" dirty="0" smtClean="0"/>
              <a:t>Google </a:t>
            </a:r>
            <a:r>
              <a:rPr lang="en-US" b="1" dirty="0" err="1" smtClean="0"/>
              <a:t>Protobuf</a:t>
            </a:r>
            <a:r>
              <a:rPr lang="en-US" b="1" dirty="0" smtClean="0"/>
              <a:t> (Protocol Buffers)</a:t>
            </a:r>
            <a:endParaRPr lang="en-US" b="1" dirty="0"/>
          </a:p>
        </p:txBody>
      </p:sp>
      <p:sp>
        <p:nvSpPr>
          <p:cNvPr id="3" name="Content Placeholder 2"/>
          <p:cNvSpPr>
            <a:spLocks noGrp="1"/>
          </p:cNvSpPr>
          <p:nvPr>
            <p:ph idx="1"/>
          </p:nvPr>
        </p:nvSpPr>
        <p:spPr>
          <a:xfrm>
            <a:off x="10510" y="1007736"/>
            <a:ext cx="9144000" cy="5703120"/>
          </a:xfrm>
        </p:spPr>
        <p:txBody>
          <a:bodyPr>
            <a:noAutofit/>
          </a:bodyPr>
          <a:lstStyle/>
          <a:p>
            <a:r>
              <a:rPr lang="en-US" sz="2000" dirty="0">
                <a:hlinkClick r:id="rId2"/>
              </a:rPr>
              <a:t>http://</a:t>
            </a:r>
            <a:r>
              <a:rPr lang="en-US" sz="2000" dirty="0" smtClean="0">
                <a:hlinkClick r:id="rId2"/>
              </a:rPr>
              <a:t>en.wikipedia.org/wiki/Protocol_Buffers</a:t>
            </a:r>
            <a:endParaRPr lang="en-US" sz="2000" dirty="0" smtClean="0"/>
          </a:p>
          <a:p>
            <a:r>
              <a:rPr lang="en-US" sz="2000" dirty="0" smtClean="0"/>
              <a:t>Protocol </a:t>
            </a:r>
            <a:r>
              <a:rPr lang="en-US" sz="2000" dirty="0"/>
              <a:t>Buffers are a way of encoding structured </a:t>
            </a:r>
            <a:r>
              <a:rPr lang="en-US" sz="2000" dirty="0" smtClean="0"/>
              <a:t>data</a:t>
            </a:r>
            <a:br>
              <a:rPr lang="en-US" sz="2000" dirty="0" smtClean="0"/>
            </a:br>
            <a:r>
              <a:rPr lang="en-US" sz="2000" dirty="0" smtClean="0"/>
              <a:t> </a:t>
            </a:r>
            <a:r>
              <a:rPr lang="en-US" sz="2000" dirty="0"/>
              <a:t>in an efficient yet extensible format. Google uses </a:t>
            </a:r>
            <a:r>
              <a:rPr lang="en-US" sz="2000" dirty="0" smtClean="0"/>
              <a:t/>
            </a:r>
            <a:br>
              <a:rPr lang="en-US" sz="2000" dirty="0" smtClean="0"/>
            </a:br>
            <a:r>
              <a:rPr lang="en-US" sz="2000" dirty="0" smtClean="0"/>
              <a:t>Protocol </a:t>
            </a:r>
            <a:r>
              <a:rPr lang="en-US" sz="2000" dirty="0"/>
              <a:t>Buffers for almost all of its internal RPC protocols and file formats</a:t>
            </a:r>
            <a:r>
              <a:rPr lang="en-US" sz="2000" dirty="0" smtClean="0"/>
              <a:t>.</a:t>
            </a:r>
          </a:p>
          <a:p>
            <a:r>
              <a:rPr lang="en-US" sz="2000" b="1" dirty="0"/>
              <a:t>Protocol Buffers</a:t>
            </a:r>
            <a:r>
              <a:rPr lang="en-US" sz="2000" dirty="0"/>
              <a:t> are a method of </a:t>
            </a:r>
            <a:r>
              <a:rPr lang="en-US" sz="2000" dirty="0">
                <a:hlinkClick r:id="rId3" tooltip="Serialization"/>
              </a:rPr>
              <a:t>serializing</a:t>
            </a:r>
            <a:r>
              <a:rPr lang="en-US" sz="2000" dirty="0"/>
              <a:t> structured data. As such, they are useful in developing programs to communicate with each other over a wire or for storing data. The method involves an </a:t>
            </a:r>
            <a:r>
              <a:rPr lang="en-US" sz="2000" dirty="0">
                <a:hlinkClick r:id="rId4" tooltip="Interface description language"/>
              </a:rPr>
              <a:t>interface description language</a:t>
            </a:r>
            <a:r>
              <a:rPr lang="en-US" sz="2000" dirty="0"/>
              <a:t> that describes the structure of some data and a program that generates from that description source code in various programming languages for generating or parsing a stream of bytes that represents the structured data</a:t>
            </a:r>
            <a:r>
              <a:rPr lang="en-US" sz="2000" dirty="0" smtClean="0"/>
              <a:t>.</a:t>
            </a:r>
          </a:p>
          <a:p>
            <a:r>
              <a:rPr lang="en-US" sz="2000" dirty="0"/>
              <a:t>Protocol Buffers are serialized into a binary wire format which is compact, forwards-compatible, and backwards-compatible, but not self-describing (that is, there is no way to tell the names, meaning, or full </a:t>
            </a:r>
            <a:r>
              <a:rPr lang="en-US" sz="2000" dirty="0" err="1"/>
              <a:t>datatypes</a:t>
            </a:r>
            <a:r>
              <a:rPr lang="en-US" sz="2000" dirty="0"/>
              <a:t> of fields without an external specification). </a:t>
            </a:r>
            <a:endParaRPr lang="en-US" sz="2000" dirty="0" smtClean="0"/>
          </a:p>
          <a:p>
            <a:r>
              <a:rPr lang="en-US" sz="2000" dirty="0" smtClean="0"/>
              <a:t>C++, Java, Python</a:t>
            </a:r>
          </a:p>
          <a:p>
            <a:r>
              <a:rPr lang="en-US" sz="2000" dirty="0"/>
              <a:t>Protocol Buffers are very similar to the Apache Thrift protocol (used by Facebook for example), except that the public Protocol Buffers implementation does not include a concrete RPC protocol stack to use for defined services.</a:t>
            </a:r>
          </a:p>
        </p:txBody>
      </p:sp>
    </p:spTree>
    <p:extLst>
      <p:ext uri="{BB962C8B-B14F-4D97-AF65-F5344CB8AC3E}">
        <p14:creationId xmlns:p14="http://schemas.microsoft.com/office/powerpoint/2010/main" val="1999812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4125433" cy="813991"/>
          </a:xfrm>
        </p:spPr>
        <p:txBody>
          <a:bodyPr/>
          <a:lstStyle/>
          <a:p>
            <a:r>
              <a:rPr lang="en-US" dirty="0" smtClean="0"/>
              <a:t>Apache Avro</a:t>
            </a:r>
            <a:endParaRPr lang="en-US" dirty="0"/>
          </a:p>
        </p:txBody>
      </p:sp>
      <p:sp>
        <p:nvSpPr>
          <p:cNvPr id="3" name="Content Placeholder 2"/>
          <p:cNvSpPr>
            <a:spLocks noGrp="1"/>
          </p:cNvSpPr>
          <p:nvPr>
            <p:ph idx="1"/>
          </p:nvPr>
        </p:nvSpPr>
        <p:spPr>
          <a:xfrm>
            <a:off x="0" y="845289"/>
            <a:ext cx="9144000" cy="4525963"/>
          </a:xfrm>
        </p:spPr>
        <p:txBody>
          <a:bodyPr>
            <a:noAutofit/>
          </a:bodyPr>
          <a:lstStyle/>
          <a:p>
            <a:r>
              <a:rPr lang="en-US" sz="1800" dirty="0">
                <a:hlinkClick r:id="rId2"/>
              </a:rPr>
              <a:t>http://avro.apache.org/docs/current</a:t>
            </a:r>
            <a:r>
              <a:rPr lang="en-US" sz="1800" dirty="0" smtClean="0">
                <a:hlinkClick r:id="rId2"/>
              </a:rPr>
              <a:t>/</a:t>
            </a:r>
            <a:r>
              <a:rPr lang="en-US" sz="1800" dirty="0" smtClean="0"/>
              <a:t>  </a:t>
            </a:r>
          </a:p>
          <a:p>
            <a:r>
              <a:rPr lang="en-US" sz="1800" b="1" dirty="0" smtClean="0"/>
              <a:t>Apache Avro </a:t>
            </a:r>
            <a:r>
              <a:rPr lang="en-US" sz="1800" dirty="0"/>
              <a:t>relies on </a:t>
            </a:r>
            <a:r>
              <a:rPr lang="en-US" sz="1800" i="1" dirty="0" smtClean="0"/>
              <a:t>schemas </a:t>
            </a:r>
            <a:r>
              <a:rPr lang="en-US" sz="1800" dirty="0" smtClean="0"/>
              <a:t>defined with </a:t>
            </a:r>
            <a:r>
              <a:rPr lang="en-US" sz="1800" dirty="0" err="1" smtClean="0"/>
              <a:t>Json</a:t>
            </a:r>
            <a:r>
              <a:rPr lang="en-US" sz="1800" dirty="0" smtClean="0"/>
              <a:t>. </a:t>
            </a:r>
            <a:r>
              <a:rPr lang="en-US" sz="1800" dirty="0"/>
              <a:t>When Avro data is read, the schema used when writing it is always present. This permits each datum to be written with no per-value overheads, making serialization both fast and small. This also facilitates use with dynamic, scripting languages, since data, together with its schema, is fully self-describing.</a:t>
            </a:r>
          </a:p>
          <a:p>
            <a:r>
              <a:rPr lang="en-US" sz="1800" dirty="0"/>
              <a:t>When Avro data is stored in a file, its schema is stored with it, so that files may be processed later by any program. If the program reading the data expects a different schema this can be easily resolved, since both schemas are present.</a:t>
            </a:r>
          </a:p>
          <a:p>
            <a:r>
              <a:rPr lang="en-US" sz="1800" dirty="0"/>
              <a:t>When Avro is used in RPC, the client and server exchange schemas in the connection handshake</a:t>
            </a:r>
            <a:r>
              <a:rPr lang="en-US" sz="1800" dirty="0" smtClean="0"/>
              <a:t>.</a:t>
            </a:r>
          </a:p>
          <a:p>
            <a:r>
              <a:rPr lang="en-US" sz="1800" dirty="0" smtClean="0"/>
              <a:t>Avro differs from Thrift and Protocol Buffers in these ways</a:t>
            </a:r>
          </a:p>
          <a:p>
            <a:pPr lvl="1"/>
            <a:r>
              <a:rPr lang="en-US" sz="1800" b="1" dirty="0"/>
              <a:t>Dynamic typing: </a:t>
            </a:r>
            <a:r>
              <a:rPr lang="en-US" sz="1800" dirty="0"/>
              <a:t>Avro does not require that code be generated. Data is always accompanied by a schema that permits full processing of that data without code generation, static </a:t>
            </a:r>
            <a:r>
              <a:rPr lang="en-US" sz="1800" dirty="0" err="1"/>
              <a:t>datatypes</a:t>
            </a:r>
            <a:r>
              <a:rPr lang="en-US" sz="1800" dirty="0"/>
              <a:t>, etc. This facilitates construction of generic data-processing systems and languages.</a:t>
            </a:r>
          </a:p>
          <a:p>
            <a:pPr lvl="1"/>
            <a:r>
              <a:rPr lang="en-US" sz="1800" b="1" dirty="0"/>
              <a:t>Untagged data: </a:t>
            </a:r>
            <a:r>
              <a:rPr lang="en-US" sz="1800" dirty="0"/>
              <a:t>Since the schema is present when data is read, considerably less type information need be encoded with data, resulting in smaller serialization size.</a:t>
            </a:r>
          </a:p>
          <a:p>
            <a:pPr lvl="1"/>
            <a:r>
              <a:rPr lang="en-US" sz="1800" b="1" dirty="0"/>
              <a:t>No manually-assigned field IDs: </a:t>
            </a:r>
            <a:r>
              <a:rPr lang="en-US" sz="1800" dirty="0"/>
              <a:t>When a schema changes, both the old and new schema are always present when processing data, so differences may be resolved symbolically, using field names.</a:t>
            </a:r>
          </a:p>
          <a:p>
            <a:endParaRPr lang="en-US" sz="1800" dirty="0"/>
          </a:p>
        </p:txBody>
      </p:sp>
    </p:spTree>
    <p:extLst>
      <p:ext uri="{BB962C8B-B14F-4D97-AF65-F5344CB8AC3E}">
        <p14:creationId xmlns:p14="http://schemas.microsoft.com/office/powerpoint/2010/main" val="3846546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86400" cy="841248"/>
          </a:xfrm>
        </p:spPr>
        <p:txBody>
          <a:bodyPr>
            <a:normAutofit/>
          </a:bodyPr>
          <a:lstStyle/>
          <a:p>
            <a:r>
              <a:rPr lang="en-US" b="1" dirty="0" smtClean="0"/>
              <a:t>HPC-ABDS Layers</a:t>
            </a:r>
            <a:endParaRPr lang="en-US" b="1" dirty="0"/>
          </a:p>
        </p:txBody>
      </p:sp>
      <p:sp>
        <p:nvSpPr>
          <p:cNvPr id="3" name="Content Placeholder 2"/>
          <p:cNvSpPr>
            <a:spLocks noGrp="1"/>
          </p:cNvSpPr>
          <p:nvPr>
            <p:ph idx="1"/>
          </p:nvPr>
        </p:nvSpPr>
        <p:spPr>
          <a:xfrm>
            <a:off x="0" y="595045"/>
            <a:ext cx="9070428" cy="5640059"/>
          </a:xfrm>
        </p:spPr>
        <p:txBody>
          <a:bodyPr>
            <a:noAutofit/>
          </a:bodyPr>
          <a:lstStyle/>
          <a:p>
            <a:pPr marL="457200" indent="-457200">
              <a:buFont typeface="+mj-lt"/>
              <a:buAutoNum type="arabicParenR"/>
            </a:pPr>
            <a:r>
              <a:rPr lang="en-US" sz="2000" dirty="0"/>
              <a:t>Message Protocols</a:t>
            </a:r>
          </a:p>
          <a:p>
            <a:pPr marL="457200" indent="-457200">
              <a:buFont typeface="+mj-lt"/>
              <a:buAutoNum type="arabicParenR"/>
            </a:pPr>
            <a:r>
              <a:rPr lang="en-US" sz="2000" b="1" dirty="0">
                <a:solidFill>
                  <a:srgbClr val="FF0000"/>
                </a:solidFill>
              </a:rPr>
              <a:t>Distributed Coordination:</a:t>
            </a:r>
          </a:p>
          <a:p>
            <a:pPr marL="457200" indent="-457200">
              <a:buFont typeface="+mj-lt"/>
              <a:buAutoNum type="arabicParenR"/>
            </a:pPr>
            <a:r>
              <a:rPr lang="en-US" sz="2000" dirty="0"/>
              <a:t>Security &amp; Privacy:</a:t>
            </a:r>
          </a:p>
          <a:p>
            <a:pPr marL="457200" indent="-457200">
              <a:buFont typeface="+mj-lt"/>
              <a:buAutoNum type="arabicParenR"/>
            </a:pPr>
            <a:r>
              <a:rPr lang="en-US" sz="2000" dirty="0"/>
              <a:t>Monitoring: </a:t>
            </a:r>
          </a:p>
          <a:p>
            <a:pPr marL="457200" indent="-457200">
              <a:buFont typeface="+mj-lt"/>
              <a:buAutoNum type="arabicParenR"/>
            </a:pPr>
            <a:r>
              <a:rPr lang="en-US" sz="2000" dirty="0" err="1" smtClean="0"/>
              <a:t>IaaS</a:t>
            </a:r>
            <a:r>
              <a:rPr lang="en-US" sz="2000" dirty="0" smtClean="0"/>
              <a:t> </a:t>
            </a:r>
            <a:r>
              <a:rPr lang="en-US" sz="2000" dirty="0"/>
              <a:t>Management from HPC to hypervisors</a:t>
            </a:r>
            <a:r>
              <a:rPr lang="en-US" sz="2000" dirty="0" smtClean="0"/>
              <a:t>:</a:t>
            </a:r>
          </a:p>
          <a:p>
            <a:pPr marL="457200" indent="-457200">
              <a:buFont typeface="+mj-lt"/>
              <a:buAutoNum type="arabicParenR"/>
            </a:pPr>
            <a:r>
              <a:rPr lang="en-US" sz="2000" dirty="0"/>
              <a:t>DevOps: </a:t>
            </a:r>
            <a:endParaRPr lang="en-US" sz="2000" dirty="0" smtClean="0"/>
          </a:p>
          <a:p>
            <a:pPr marL="457200" indent="-457200">
              <a:buFont typeface="+mj-lt"/>
              <a:buAutoNum type="arabicParenR"/>
            </a:pPr>
            <a:r>
              <a:rPr lang="en-US" sz="2000" dirty="0" smtClean="0"/>
              <a:t>Interoperability:</a:t>
            </a:r>
          </a:p>
          <a:p>
            <a:pPr marL="457200" indent="-457200">
              <a:buFont typeface="+mj-lt"/>
              <a:buAutoNum type="arabicParenR"/>
            </a:pPr>
            <a:r>
              <a:rPr lang="en-US" sz="2000" dirty="0"/>
              <a:t>File systems: </a:t>
            </a:r>
            <a:endParaRPr lang="en-US" sz="2000" dirty="0" smtClean="0"/>
          </a:p>
          <a:p>
            <a:pPr marL="457200" indent="-457200">
              <a:buFont typeface="+mj-lt"/>
              <a:buAutoNum type="arabicParenR"/>
            </a:pPr>
            <a:r>
              <a:rPr lang="en-US" sz="2000" dirty="0"/>
              <a:t>Cluster Resource Management: </a:t>
            </a:r>
            <a:endParaRPr lang="en-US" sz="2000" dirty="0" smtClean="0"/>
          </a:p>
          <a:p>
            <a:pPr marL="457200" indent="-457200">
              <a:buFont typeface="+mj-lt"/>
              <a:buAutoNum type="arabicParenR"/>
            </a:pPr>
            <a:r>
              <a:rPr lang="en-US" sz="2000" dirty="0"/>
              <a:t>Data Transport: </a:t>
            </a:r>
            <a:endParaRPr lang="en-US" sz="2000" dirty="0" smtClean="0"/>
          </a:p>
          <a:p>
            <a:pPr marL="457200" indent="-457200">
              <a:buFont typeface="+mj-lt"/>
              <a:buAutoNum type="arabicParenR"/>
            </a:pPr>
            <a:r>
              <a:rPr lang="en-US" sz="2000" dirty="0" smtClean="0"/>
              <a:t>SQL / NoSQL / File </a:t>
            </a:r>
            <a:r>
              <a:rPr lang="en-US" sz="2000" dirty="0"/>
              <a:t>management</a:t>
            </a:r>
            <a:r>
              <a:rPr lang="en-US" sz="2000" dirty="0" smtClean="0"/>
              <a:t>:</a:t>
            </a:r>
          </a:p>
          <a:p>
            <a:pPr marL="457200" indent="-457200">
              <a:buFont typeface="+mj-lt"/>
              <a:buAutoNum type="arabicParenR"/>
            </a:pPr>
            <a:r>
              <a:rPr lang="en-US" sz="2000" dirty="0"/>
              <a:t>In-memory </a:t>
            </a:r>
            <a:r>
              <a:rPr lang="en-US" sz="2000" dirty="0" err="1" smtClean="0"/>
              <a:t>databases&amp;caches</a:t>
            </a:r>
            <a:r>
              <a:rPr lang="en-US" sz="2000" dirty="0" smtClean="0"/>
              <a:t> / Object-relational mapping / Extraction Tools</a:t>
            </a:r>
          </a:p>
          <a:p>
            <a:pPr marL="457200" indent="-457200">
              <a:buFont typeface="+mj-lt"/>
              <a:buAutoNum type="arabicParenR"/>
            </a:pPr>
            <a:r>
              <a:rPr lang="en-US" sz="2000" dirty="0" smtClean="0"/>
              <a:t>Inter </a:t>
            </a:r>
            <a:r>
              <a:rPr lang="en-US" sz="2000" dirty="0"/>
              <a:t>process communication Collectives, point-to-point, </a:t>
            </a:r>
            <a:r>
              <a:rPr lang="en-US" sz="2000" dirty="0" smtClean="0"/>
              <a:t>publish-subscribe</a:t>
            </a:r>
          </a:p>
          <a:p>
            <a:pPr marL="457200" indent="-457200">
              <a:buFont typeface="+mj-lt"/>
              <a:buAutoNum type="arabicParenR"/>
            </a:pPr>
            <a:r>
              <a:rPr lang="en-US" sz="2000" dirty="0"/>
              <a:t>Basic Programming model and runtime, SPMD, Streaming, MapReduce, MPI</a:t>
            </a:r>
            <a:r>
              <a:rPr lang="en-US" sz="2000" dirty="0" smtClean="0"/>
              <a:t>:</a:t>
            </a:r>
          </a:p>
          <a:p>
            <a:pPr marL="457200" indent="-457200">
              <a:buFont typeface="+mj-lt"/>
              <a:buAutoNum type="arabicParenR"/>
            </a:pPr>
            <a:r>
              <a:rPr lang="en-US" sz="2000" dirty="0"/>
              <a:t>High level Programming: </a:t>
            </a:r>
            <a:endParaRPr lang="en-US" sz="2000" dirty="0" smtClean="0"/>
          </a:p>
          <a:p>
            <a:pPr marL="457200" indent="-457200">
              <a:buFont typeface="+mj-lt"/>
              <a:buAutoNum type="arabicParenR"/>
            </a:pPr>
            <a:r>
              <a:rPr lang="en-US" sz="2000" dirty="0"/>
              <a:t>Application and Analytics: </a:t>
            </a:r>
            <a:endParaRPr lang="en-US" sz="2000" dirty="0" smtClean="0"/>
          </a:p>
          <a:p>
            <a:pPr marL="457200" indent="-457200">
              <a:buFont typeface="+mj-lt"/>
              <a:buAutoNum type="arabicParenR"/>
            </a:pPr>
            <a:r>
              <a:rPr lang="en-US" sz="2000" dirty="0"/>
              <a:t>Workflow-Orchestration</a:t>
            </a:r>
            <a:r>
              <a:rPr lang="en-US" sz="2000" dirty="0" smtClean="0"/>
              <a:t>:</a:t>
            </a:r>
          </a:p>
        </p:txBody>
      </p:sp>
      <p:sp>
        <p:nvSpPr>
          <p:cNvPr id="6" name="TextBox 5"/>
          <p:cNvSpPr txBox="1"/>
          <p:nvPr/>
        </p:nvSpPr>
        <p:spPr>
          <a:xfrm>
            <a:off x="4395952" y="2929579"/>
            <a:ext cx="4419600" cy="1754326"/>
          </a:xfrm>
          <a:prstGeom prst="rect">
            <a:avLst/>
          </a:prstGeom>
          <a:noFill/>
        </p:spPr>
        <p:txBody>
          <a:bodyPr wrap="square" rtlCol="0">
            <a:spAutoFit/>
          </a:bodyPr>
          <a:lstStyle/>
          <a:p>
            <a:r>
              <a:rPr lang="en-US" dirty="0" smtClean="0">
                <a:solidFill>
                  <a:srgbClr val="FF0000"/>
                </a:solidFill>
              </a:rPr>
              <a:t>Here are 17 functionalities. Technologies are presented in this order</a:t>
            </a:r>
          </a:p>
          <a:p>
            <a:endParaRPr lang="en-US" dirty="0" smtClean="0">
              <a:solidFill>
                <a:srgbClr val="FF0000"/>
              </a:solidFill>
            </a:endParaRPr>
          </a:p>
          <a:p>
            <a:r>
              <a:rPr lang="en-US" dirty="0" smtClean="0">
                <a:solidFill>
                  <a:srgbClr val="FF0000"/>
                </a:solidFill>
              </a:rPr>
              <a:t>4 Cross cutting at top</a:t>
            </a:r>
          </a:p>
          <a:p>
            <a:r>
              <a:rPr lang="en-US" dirty="0" smtClean="0">
                <a:solidFill>
                  <a:srgbClr val="FF0000"/>
                </a:solidFill>
              </a:rPr>
              <a:t>13 in order of layered diagram starting at bottom</a:t>
            </a:r>
            <a:endParaRPr lang="en-US" dirty="0">
              <a:solidFill>
                <a:srgbClr val="FF0000"/>
              </a:solidFill>
            </a:endParaRPr>
          </a:p>
        </p:txBody>
      </p:sp>
    </p:spTree>
    <p:extLst>
      <p:ext uri="{BB962C8B-B14F-4D97-AF65-F5344CB8AC3E}">
        <p14:creationId xmlns:p14="http://schemas.microsoft.com/office/powerpoint/2010/main" val="1229555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032938" cy="752151"/>
          </a:xfrm>
        </p:spPr>
        <p:txBody>
          <a:bodyPr/>
          <a:lstStyle/>
          <a:p>
            <a:r>
              <a:rPr lang="en-US" dirty="0" smtClean="0"/>
              <a:t>Apache Zookeeper</a:t>
            </a:r>
            <a:endParaRPr lang="en-US" dirty="0"/>
          </a:p>
        </p:txBody>
      </p:sp>
      <p:sp>
        <p:nvSpPr>
          <p:cNvPr id="3" name="Content Placeholder 2"/>
          <p:cNvSpPr>
            <a:spLocks noGrp="1"/>
          </p:cNvSpPr>
          <p:nvPr>
            <p:ph idx="1"/>
          </p:nvPr>
        </p:nvSpPr>
        <p:spPr>
          <a:xfrm>
            <a:off x="0" y="609600"/>
            <a:ext cx="9017876" cy="6248400"/>
          </a:xfrm>
        </p:spPr>
        <p:txBody>
          <a:bodyPr>
            <a:normAutofit fontScale="77500" lnSpcReduction="20000"/>
          </a:bodyPr>
          <a:lstStyle/>
          <a:p>
            <a:r>
              <a:rPr lang="en-US" dirty="0">
                <a:hlinkClick r:id="rId2"/>
              </a:rPr>
              <a:t>http://</a:t>
            </a:r>
            <a:r>
              <a:rPr lang="en-US" dirty="0" smtClean="0">
                <a:hlinkClick r:id="rId2"/>
              </a:rPr>
              <a:t>en.wikipedia.org/wiki/Apache_ZooKeeper</a:t>
            </a:r>
            <a:endParaRPr lang="en-US" dirty="0" smtClean="0"/>
          </a:p>
          <a:p>
            <a:r>
              <a:rPr lang="en-US" dirty="0" smtClean="0"/>
              <a:t>Important technology to provide reliable control metadata in distributed scalable systems</a:t>
            </a:r>
          </a:p>
          <a:p>
            <a:r>
              <a:rPr lang="en-US" dirty="0" smtClean="0"/>
              <a:t>Zookeeper is a distributed </a:t>
            </a:r>
            <a:r>
              <a:rPr lang="en-US" dirty="0"/>
              <a:t>configuration service, synchronization service, and naming registry for large distributed </a:t>
            </a:r>
            <a:r>
              <a:rPr lang="en-US" dirty="0" smtClean="0"/>
              <a:t>systems.</a:t>
            </a:r>
          </a:p>
          <a:p>
            <a:r>
              <a:rPr lang="en-US" dirty="0" err="1" smtClean="0"/>
              <a:t>ZooKeeper</a:t>
            </a:r>
            <a:r>
              <a:rPr lang="en-US" dirty="0" smtClean="0"/>
              <a:t> </a:t>
            </a:r>
            <a:r>
              <a:rPr lang="en-US" dirty="0"/>
              <a:t>was a sub project of Hadoop but is now a top-level project in its own right</a:t>
            </a:r>
            <a:r>
              <a:rPr lang="en-US" dirty="0" smtClean="0"/>
              <a:t>.</a:t>
            </a:r>
            <a:endParaRPr lang="en-US" dirty="0"/>
          </a:p>
          <a:p>
            <a:r>
              <a:rPr lang="en-US" dirty="0" err="1"/>
              <a:t>ZooKeeper's</a:t>
            </a:r>
            <a:r>
              <a:rPr lang="en-US" dirty="0"/>
              <a:t> architecture supports high availability through redundant services. The clients can thus ask another </a:t>
            </a:r>
            <a:r>
              <a:rPr lang="en-US" dirty="0" err="1"/>
              <a:t>ZooKeeper</a:t>
            </a:r>
            <a:r>
              <a:rPr lang="en-US" dirty="0"/>
              <a:t> master if the first fails to answer. </a:t>
            </a:r>
            <a:r>
              <a:rPr lang="en-US" dirty="0" err="1"/>
              <a:t>ZooKeeper</a:t>
            </a:r>
            <a:r>
              <a:rPr lang="en-US" dirty="0"/>
              <a:t> nodes store their data in a hierarchical name space, much like a file system or a </a:t>
            </a:r>
            <a:r>
              <a:rPr lang="en-US" dirty="0" err="1" smtClean="0"/>
              <a:t>trie</a:t>
            </a:r>
            <a:r>
              <a:rPr lang="en-US" dirty="0" smtClean="0"/>
              <a:t> (digital tree) </a:t>
            </a:r>
            <a:r>
              <a:rPr lang="en-US" dirty="0" err="1"/>
              <a:t>datastructure</a:t>
            </a:r>
            <a:r>
              <a:rPr lang="en-US" dirty="0"/>
              <a:t>. </a:t>
            </a:r>
            <a:endParaRPr lang="en-US" dirty="0" smtClean="0"/>
          </a:p>
          <a:p>
            <a:r>
              <a:rPr lang="en-US" dirty="0" smtClean="0"/>
              <a:t>Clients </a:t>
            </a:r>
            <a:r>
              <a:rPr lang="en-US" dirty="0"/>
              <a:t>can read and write from/to the nodes and in this way have a shared configuration service. Updates are totally </a:t>
            </a:r>
            <a:r>
              <a:rPr lang="en-US" dirty="0" smtClean="0"/>
              <a:t>ordered.</a:t>
            </a:r>
            <a:endParaRPr lang="en-US" dirty="0"/>
          </a:p>
          <a:p>
            <a:r>
              <a:rPr lang="en-US" dirty="0" err="1"/>
              <a:t>ZooKeeper</a:t>
            </a:r>
            <a:r>
              <a:rPr lang="en-US" dirty="0"/>
              <a:t> is used by companies including Rackspace, </a:t>
            </a:r>
            <a:r>
              <a:rPr lang="en-US" dirty="0" smtClean="0"/>
              <a:t>Yahoo </a:t>
            </a:r>
            <a:r>
              <a:rPr lang="en-US" dirty="0"/>
              <a:t>and eBay as well as open source enterprise search systems like </a:t>
            </a:r>
            <a:r>
              <a:rPr lang="en-US" dirty="0" err="1" smtClean="0"/>
              <a:t>Solr</a:t>
            </a:r>
            <a:r>
              <a:rPr lang="en-US" dirty="0" smtClean="0"/>
              <a:t> and Storm.</a:t>
            </a:r>
          </a:p>
          <a:p>
            <a:r>
              <a:rPr lang="en-US" dirty="0" smtClean="0"/>
              <a:t>See improved </a:t>
            </a:r>
            <a:r>
              <a:rPr lang="en-US" dirty="0"/>
              <a:t>technology </a:t>
            </a:r>
            <a:r>
              <a:rPr lang="en-US" dirty="0" smtClean="0"/>
              <a:t>Giraffe </a:t>
            </a:r>
            <a:r>
              <a:rPr lang="en-US" sz="2100" dirty="0">
                <a:hlinkClick r:id="rId3"/>
              </a:rPr>
              <a:t>http://</a:t>
            </a:r>
            <a:r>
              <a:rPr lang="en-US" sz="2100" dirty="0" smtClean="0">
                <a:hlinkClick r:id="rId3"/>
              </a:rPr>
              <a:t>grid.hust.edu.cn/xhshi/projects/giraffe.htm</a:t>
            </a:r>
            <a:r>
              <a:rPr lang="en-US" sz="2100" dirty="0" smtClean="0"/>
              <a:t> </a:t>
            </a:r>
            <a:endParaRPr lang="en-US" dirty="0"/>
          </a:p>
        </p:txBody>
      </p:sp>
    </p:spTree>
    <p:extLst>
      <p:ext uri="{BB962C8B-B14F-4D97-AF65-F5344CB8AC3E}">
        <p14:creationId xmlns:p14="http://schemas.microsoft.com/office/powerpoint/2010/main" val="1908643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I&amp;quot;&quot;/&gt;&lt;property id=&quot;20307&quot; value=&quot;522&quot;/&gt;&lt;/object&gt;&lt;object type=&quot;3&quot; unique_id=&quot;330288&quot;&gt;&lt;property id=&quot;20148&quot; value=&quot;5&quot;/&gt;&lt;property id=&quot;20300&quot; value=&quot;Slide 5 - &amp;quot;Apache Thrift&amp;quot;&quot;/&gt;&lt;property id=&quot;20307&quot; value=&quot;622&quot;/&gt;&lt;/object&gt;&lt;object type=&quot;3&quot; unique_id=&quot;330289&quot;&gt;&lt;property id=&quot;20148&quot; value=&quot;5&quot;/&gt;&lt;property id=&quot;20300&quot; value=&quot;Slide 6 - &amp;quot;Google Protobuf (Protocol Buffers)&amp;quot;&quot;/&gt;&lt;property id=&quot;20307&quot; value=&quot;623&quot;/&gt;&lt;/object&gt;&lt;object type=&quot;3&quot; unique_id=&quot;330402&quot;&gt;&lt;property id=&quot;20148&quot; value=&quot;5&quot;/&gt;&lt;property id=&quot;20300&quot; value=&quot;Slide 3 - &amp;quot;HPC-ABDS Layers&amp;quot;&quot;/&gt;&lt;property id=&quot;20307&quot; value=&quot;624&quot;/&gt;&lt;/object&gt;&lt;object type=&quot;3&quot; unique_id=&quot;330403&quot;&gt;&lt;property id=&quot;20148&quot; value=&quot;5&quot;/&gt;&lt;property id=&quot;20300&quot; value=&quot;Slide 9 - &amp;quot;Apache Zookeeper&amp;quot;&quot;/&gt;&lt;property id=&quot;20307&quot; value=&quot;626&quot;/&gt;&lt;/object&gt;&lt;object type=&quot;3&quot; unique_id=&quot;330404&quot;&gt;&lt;property id=&quot;20148&quot; value=&quot;5&quot;/&gt;&lt;property id=&quot;20300&quot; value=&quot;Slide 10 - &amp;quot;JGroups&amp;quot;&quot;/&gt;&lt;property id=&quot;20307&quot; value=&quot;627&quot;/&gt;&lt;/object&gt;&lt;object type=&quot;3&quot; unique_id=&quot;331189&quot;&gt;&lt;property id=&quot;20148&quot; value=&quot;5&quot;/&gt;&lt;property id=&quot;20300&quot; value=&quot;Slide 12 - &amp;quot;OpenStack Keystone&amp;quot;&quot;/&gt;&lt;property id=&quot;20307&quot; value=&quot;628&quot;/&gt;&lt;/object&gt;&lt;object type=&quot;3&quot; unique_id=&quot;331364&quot;&gt;&lt;property id=&quot;20148&quot; value=&quot;5&quot;/&gt;&lt;property id=&quot;20300&quot; value=&quot;Slide 15 - &amp;quot;Apache Ambari&amp;quot;&quot;/&gt;&lt;property id=&quot;20307&quot; value=&quot;629&quot;/&gt;&lt;/object&gt;&lt;object type=&quot;3&quot; unique_id=&quot;331422&quot;&gt;&lt;property id=&quot;20148&quot; value=&quot;5&quot;/&gt;&lt;property id=&quot;20300&quot; value=&quot;Slide 16 - &amp;quot;Nagios&amp;quot;&quot;/&gt;&lt;property id=&quot;20307&quot; value=&quot;630&quot;/&gt;&lt;/object&gt;&lt;object type=&quot;3&quot; unique_id=&quot;331735&quot;&gt;&lt;property id=&quot;20148&quot; value=&quot;5&quot;/&gt;&lt;property id=&quot;20300&quot; value=&quot;Slide 17 - &amp;quot;Nagios&amp;quot;&quot;/&gt;&lt;property id=&quot;20307&quot; value=&quot;631&quot;/&gt;&lt;/object&gt;&lt;object type=&quot;3&quot; unique_id=&quot;331736&quot;&gt;&lt;property id=&quot;20148&quot; value=&quot;5&quot;/&gt;&lt;property id=&quot;20300&quot; value=&quot;Slide 18 - &amp;quot;Ganglia&amp;quot;&quot;/&gt;&lt;property id=&quot;20307&quot; value=&quot;632&quot;/&gt;&lt;/object&gt;&lt;object type=&quot;3&quot; unique_id=&quot;331737&quot;&gt;&lt;property id=&quot;20148&quot; value=&quot;5&quot;/&gt;&lt;property id=&quot;20300&quot; value=&quot;Slide 19 - &amp;quot;Inca Monitoring Tool&amp;quot;&quot;/&gt;&lt;property id=&quot;20307&quot; value=&quot;633&quot;/&gt;&lt;/object&gt;&lt;object type=&quot;3&quot; unique_id=&quot;332743&quot;&gt;&lt;property id=&quot;20148&quot; value=&quot;5&quot;/&gt;&lt;property id=&quot;20300&quot; value=&quot;Slide 13 - &amp;quot;Apache Sentry&amp;quot;&quot;/&gt;&lt;property id=&quot;20307&quot; value=&quot;639&quot;/&gt;&lt;/object&gt;&lt;object type=&quot;3&quot; unique_id=&quot;346673&quot;&gt;&lt;property id=&quot;20148&quot; value=&quot;5&quot;/&gt;&lt;property id=&quot;20300&quot; value=&quot;Slide 4 - &amp;quot;HPC-ABDS Layers&amp;quot;&quot;/&gt;&lt;property id=&quot;20307&quot; value=&quot;686&quot;/&gt;&lt;/object&gt;&lt;object type=&quot;3&quot; unique_id=&quot;346674&quot;&gt;&lt;property id=&quot;20148&quot; value=&quot;5&quot;/&gt;&lt;property id=&quot;20300&quot; value=&quot;Slide 8 - &amp;quot;HPC-ABDS Layers&amp;quot;&quot;/&gt;&lt;property id=&quot;20307&quot; value=&quot;687&quot;/&gt;&lt;/object&gt;&lt;object type=&quot;3&quot; unique_id=&quot;346675&quot;&gt;&lt;property id=&quot;20148&quot; value=&quot;5&quot;/&gt;&lt;property id=&quot;20300&quot; value=&quot;Slide 11 - &amp;quot;HPC-ABDS Layers&amp;quot;&quot;/&gt;&lt;property id=&quot;20307&quot; value=&quot;688&quot;/&gt;&lt;/object&gt;&lt;object type=&quot;3&quot; unique_id=&quot;346676&quot;&gt;&lt;property id=&quot;20148&quot; value=&quot;5&quot;/&gt;&lt;property id=&quot;20300&quot; value=&quot;Slide 14 - &amp;quot;HPC-ABDS Layers&amp;quot;&quot;/&gt;&lt;property id=&quot;20307&quot; value=&quot;689&quot;/&gt;&lt;/object&gt;&lt;object type=&quot;3&quot; unique_id=&quot;363199&quot;&gt;&lt;property id=&quot;20148&quot; value=&quot;5&quot;/&gt;&lt;property id=&quot;20300&quot; value=&quot;Slide 7 - &amp;quot;Apache Avro&amp;quot;&quot;/&gt;&lt;property id=&quot;20307&quot; value=&quot;734&quot;/&gt;&lt;/object&gt;&lt;object type=&quot;3&quot; unique_id=&quot;376006&quot;&gt;&lt;property id=&quot;20148&quot; value=&quot;5&quot;/&gt;&lt;property id=&quot;20300&quot; value=&quot;Slide 2&quot;/&gt;&lt;property id=&quot;20307&quot; value=&quot;748&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31455</TotalTime>
  <Words>1338</Words>
  <Application>Microsoft Office PowerPoint</Application>
  <PresentationFormat>On-screen Show (4:3)</PresentationFormat>
  <Paragraphs>199</Paragraphs>
  <Slides>19</Slides>
  <Notes>2</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19</vt:i4>
      </vt:variant>
    </vt:vector>
  </HeadingPairs>
  <TitlesOfParts>
    <vt:vector size="33" baseType="lpstr">
      <vt:lpstr>Arial</vt:lpstr>
      <vt:lpstr>Calibri</vt:lpstr>
      <vt:lpstr>Franklin Gothic Book</vt:lpstr>
      <vt:lpstr>Franklin Gothic Demi</vt:lpstr>
      <vt:lpstr>Franklin Gothic Medium</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I</vt:lpstr>
      <vt:lpstr>PowerPoint Presentation</vt:lpstr>
      <vt:lpstr>HPC-ABDS Layers</vt:lpstr>
      <vt:lpstr>HPC-ABDS Layers</vt:lpstr>
      <vt:lpstr>Apache Thrift</vt:lpstr>
      <vt:lpstr>Google Protobuf (Protocol Buffers)</vt:lpstr>
      <vt:lpstr>Apache Avro</vt:lpstr>
      <vt:lpstr>HPC-ABDS Layers</vt:lpstr>
      <vt:lpstr>Apache Zookeeper</vt:lpstr>
      <vt:lpstr>JGroups</vt:lpstr>
      <vt:lpstr>HPC-ABDS Layers</vt:lpstr>
      <vt:lpstr>OpenStack Keystone</vt:lpstr>
      <vt:lpstr>Apache Sentry</vt:lpstr>
      <vt:lpstr>HPC-ABDS Layers</vt:lpstr>
      <vt:lpstr>Apache Ambari</vt:lpstr>
      <vt:lpstr>Nagios</vt:lpstr>
      <vt:lpstr>Nagios</vt:lpstr>
      <vt:lpstr>Ganglia</vt:lpstr>
      <vt:lpstr>Inca Monitoring Tool</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576</cp:revision>
  <dcterms:created xsi:type="dcterms:W3CDTF">2014-02-25T01:32:12Z</dcterms:created>
  <dcterms:modified xsi:type="dcterms:W3CDTF">2014-10-05T15:11:06Z</dcterms:modified>
</cp:coreProperties>
</file>