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6.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3" r:id="rId2"/>
    <p:sldMasterId id="2147483681" r:id="rId3"/>
    <p:sldMasterId id="2147483689" r:id="rId4"/>
    <p:sldMasterId id="2147483697" r:id="rId5"/>
    <p:sldMasterId id="2147483705" r:id="rId6"/>
    <p:sldMasterId id="2147483713" r:id="rId7"/>
    <p:sldMasterId id="2147483735" r:id="rId8"/>
  </p:sldMasterIdLst>
  <p:notesMasterIdLst>
    <p:notesMasterId r:id="rId26"/>
  </p:notesMasterIdLst>
  <p:sldIdLst>
    <p:sldId id="522" r:id="rId9"/>
    <p:sldId id="773" r:id="rId10"/>
    <p:sldId id="780" r:id="rId11"/>
    <p:sldId id="793" r:id="rId12"/>
    <p:sldId id="790" r:id="rId13"/>
    <p:sldId id="791" r:id="rId14"/>
    <p:sldId id="792" r:id="rId15"/>
    <p:sldId id="776" r:id="rId16"/>
    <p:sldId id="781" r:id="rId17"/>
    <p:sldId id="782" r:id="rId18"/>
    <p:sldId id="748" r:id="rId19"/>
    <p:sldId id="778" r:id="rId20"/>
    <p:sldId id="795" r:id="rId21"/>
    <p:sldId id="797" r:id="rId22"/>
    <p:sldId id="798" r:id="rId23"/>
    <p:sldId id="800" r:id="rId24"/>
    <p:sldId id="799" r:id="rId25"/>
  </p:sldIdLst>
  <p:sldSz cx="9144000" cy="6858000" type="screen4x3"/>
  <p:notesSz cx="6858000" cy="9144000"/>
  <p:custDataLst>
    <p:tags r:id="rId2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pun Kamburugamuva"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96" autoAdjust="0"/>
    <p:restoredTop sz="96086" autoAdjust="0"/>
  </p:normalViewPr>
  <p:slideViewPr>
    <p:cSldViewPr snapToGrid="0" snapToObjects="1">
      <p:cViewPr varScale="1">
        <p:scale>
          <a:sx n="115" d="100"/>
          <a:sy n="115" d="100"/>
        </p:scale>
        <p:origin x="468" y="11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470"/>
    </p:cViewPr>
  </p:sorterViewPr>
  <p:notesViewPr>
    <p:cSldViewPr snapToGrid="0" snapToObjects="1">
      <p:cViewPr varScale="1">
        <p:scale>
          <a:sx n="101" d="100"/>
          <a:sy n="101" d="100"/>
        </p:scale>
        <p:origin x="-35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commentAuthors" Target="commentAuthor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tags" Target="tags/tag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AC38FE-F884-4E17-A83D-543C466F79A5}" type="datetimeFigureOut">
              <a:rPr lang="en-US" smtClean="0"/>
              <a:t>10/4/2014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9C080E-B00D-4181-91FC-08D9D4473EED}" type="slidenum">
              <a:rPr lang="en-US" smtClean="0"/>
              <a:t>‹#›</a:t>
            </a:fld>
            <a:endParaRPr lang="en-US"/>
          </a:p>
        </p:txBody>
      </p:sp>
    </p:spTree>
    <p:extLst>
      <p:ext uri="{BB962C8B-B14F-4D97-AF65-F5344CB8AC3E}">
        <p14:creationId xmlns:p14="http://schemas.microsoft.com/office/powerpoint/2010/main" val="1398348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136295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C72916-1AE8-9542-A42C-676A221E1CC3}"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4061277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Due to its integrated services </a:t>
            </a:r>
            <a:r>
              <a:rPr lang="en-US" dirty="0" err="1" smtClean="0"/>
              <a:t>Cloudmesh</a:t>
            </a:r>
            <a:r>
              <a:rPr lang="en-US" dirty="0" smtClean="0"/>
              <a:t> provides the ability to be an onramp for other clouds.</a:t>
            </a:r>
          </a:p>
          <a:p>
            <a:r>
              <a:rPr lang="en-US" dirty="0" smtClean="0"/>
              <a:t>It provides information services to various system level sensors to give access to sensor and utilization data. Internally, it can be used to optimize the system usage.</a:t>
            </a:r>
          </a:p>
          <a:p>
            <a:r>
              <a:rPr lang="en-US" dirty="0" smtClean="0"/>
              <a:t>The provisioning experience from FutureGrid has taught us that we need to provide</a:t>
            </a:r>
          </a:p>
          <a:p>
            <a:pPr lvl="1"/>
            <a:r>
              <a:rPr lang="en-US" dirty="0" smtClean="0"/>
              <a:t>the creation of new clouds (rain)</a:t>
            </a:r>
          </a:p>
          <a:p>
            <a:pPr lvl="1"/>
            <a:r>
              <a:rPr lang="en-US" dirty="0" smtClean="0"/>
              <a:t>the repartitioning of resources between services (cloud shifting)</a:t>
            </a:r>
          </a:p>
          <a:p>
            <a:pPr lvl="1"/>
            <a:r>
              <a:rPr lang="en-US" dirty="0" smtClean="0"/>
              <a:t>and the integration of external cloud resources in case of over provisioning (cloud bursting)</a:t>
            </a:r>
          </a:p>
          <a:p>
            <a:r>
              <a:rPr lang="en-US" dirty="0" smtClean="0"/>
              <a:t>As we deal with many </a:t>
            </a:r>
            <a:r>
              <a:rPr lang="en-US" dirty="0" err="1" smtClean="0"/>
              <a:t>IaaS</a:t>
            </a:r>
            <a:r>
              <a:rPr lang="en-US" dirty="0" smtClean="0"/>
              <a:t> frameworks, we need an abstraction layer on top of the </a:t>
            </a:r>
            <a:r>
              <a:rPr lang="en-US" dirty="0" err="1" smtClean="0"/>
              <a:t>IaaS</a:t>
            </a:r>
            <a:r>
              <a:rPr lang="en-US" dirty="0" smtClean="0"/>
              <a:t> framework.</a:t>
            </a:r>
          </a:p>
          <a:p>
            <a:r>
              <a:rPr lang="en-US" dirty="0" smtClean="0"/>
              <a:t>Experiment management is conducted with workflows controlled in shells, Python/</a:t>
            </a:r>
            <a:r>
              <a:rPr lang="en-US" dirty="0" err="1" smtClean="0"/>
              <a:t>iPython</a:t>
            </a:r>
            <a:r>
              <a:rPr lang="en-US" dirty="0" smtClean="0"/>
              <a:t>, as well as systems such as </a:t>
            </a:r>
            <a:r>
              <a:rPr lang="en-US" dirty="0" err="1" smtClean="0"/>
              <a:t>OpenStack's</a:t>
            </a:r>
            <a:r>
              <a:rPr lang="en-US" dirty="0" smtClean="0"/>
              <a:t> Heat.</a:t>
            </a:r>
          </a:p>
          <a:p>
            <a:r>
              <a:rPr lang="en-US" dirty="0" smtClean="0"/>
              <a:t>Accounting is supported through additional services such as user management and charge rate management.</a:t>
            </a:r>
          </a:p>
          <a:p>
            <a:r>
              <a:rPr lang="en-US" dirty="0" smtClean="0"/>
              <a:t>Not all features are yet implemented. Figure shows the main functionality that we target at this time to implement.</a:t>
            </a:r>
          </a:p>
          <a:p>
            <a:endParaRPr lang="en-US" dirty="0"/>
          </a:p>
        </p:txBody>
      </p:sp>
      <p:sp>
        <p:nvSpPr>
          <p:cNvPr id="4" name="Slide Number Placeholder 3"/>
          <p:cNvSpPr>
            <a:spLocks noGrp="1"/>
          </p:cNvSpPr>
          <p:nvPr>
            <p:ph type="sldNum" sz="quarter" idx="10"/>
          </p:nvPr>
        </p:nvSpPr>
        <p:spPr/>
        <p:txBody>
          <a:bodyPr/>
          <a:lstStyle/>
          <a:p>
            <a:fld id="{39C72916-1AE8-9542-A42C-676A221E1CC3}" type="slidenum">
              <a:rPr lang="en-US" smtClean="0"/>
              <a:t>17</a:t>
            </a:fld>
            <a:endParaRPr lang="en-US"/>
          </a:p>
        </p:txBody>
      </p:sp>
    </p:spTree>
    <p:extLst>
      <p:ext uri="{BB962C8B-B14F-4D97-AF65-F5344CB8AC3E}">
        <p14:creationId xmlns:p14="http://schemas.microsoft.com/office/powerpoint/2010/main" val="752249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10/4/2014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13543687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10/4/2014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579260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10/4/2014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376151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pPr/>
              <a:t>‹#›</a:t>
            </a:fld>
            <a:endParaRPr lang="en-US" dirty="0"/>
          </a:p>
        </p:txBody>
      </p:sp>
    </p:spTree>
    <p:extLst>
      <p:ext uri="{BB962C8B-B14F-4D97-AF65-F5344CB8AC3E}">
        <p14:creationId xmlns:p14="http://schemas.microsoft.com/office/powerpoint/2010/main" val="47553115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28382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8065931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16520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107376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708139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10/4/2014</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72909278"/>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10/4/2014</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53147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5917"/>
            <a:ext cx="6785264" cy="1143000"/>
          </a:xfrm>
        </p:spPr>
        <p:txBody>
          <a:bodyPr>
            <a:normAutofit/>
          </a:bodyPr>
          <a:lstStyle>
            <a:lvl1pPr>
              <a:defRPr sz="4000" b="1"/>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10/4/2014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24620931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5654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609090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4264434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137795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848520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10/4/2014</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542874683"/>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10/4/2014</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4177786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00211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6638324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64193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08E24-CD6D-F245-BA50-44436EA38975}" type="datetimeFigureOut">
              <a:rPr lang="en-US" smtClean="0"/>
              <a:t>10/4/2014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9938977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4968872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47613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10/4/2014</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92628117"/>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10/4/2014</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7261420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81206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7464459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7498087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23361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395073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10/4/2014</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90735270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408E24-CD6D-F245-BA50-44436EA38975}" type="datetimeFigureOut">
              <a:rPr lang="en-US" smtClean="0"/>
              <a:t>10/4/2014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2907864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10/4/2014</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4616981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896362"/>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110069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2089076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88369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157634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10/4/2014</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31687101"/>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10/4/2014</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292671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090494"/>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3430873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408E24-CD6D-F245-BA50-44436EA38975}" type="datetimeFigureOut">
              <a:rPr lang="en-US" smtClean="0"/>
              <a:t>10/4/2014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6534014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5086275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solidFill>
                  <a:schemeClr val="tx1"/>
                </a:solidFill>
                <a:latin typeface="Franklin Gothic Medium" pitchFamily="34" charset="0"/>
              </a:defRPr>
            </a:lvl1pPr>
            <a:lvl2pPr>
              <a:defRPr sz="2000">
                <a:solidFill>
                  <a:schemeClr val="tx1"/>
                </a:solidFill>
                <a:latin typeface="Franklin Gothic Medium" pitchFamily="34" charset="0"/>
              </a:defRPr>
            </a:lvl2pPr>
            <a:lvl3pPr>
              <a:defRPr sz="1800">
                <a:solidFill>
                  <a:schemeClr val="tx1"/>
                </a:solidFill>
                <a:latin typeface="Franklin Gothic Medium" pitchFamily="34" charset="0"/>
              </a:defRPr>
            </a:lvl3pPr>
            <a:lvl4pPr>
              <a:buClr>
                <a:schemeClr val="bg1">
                  <a:lumMod val="75000"/>
                </a:schemeClr>
              </a:buClr>
              <a:defRPr sz="1600">
                <a:solidFill>
                  <a:schemeClr val="tx1"/>
                </a:solidFill>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38458" y="6343818"/>
            <a:ext cx="533400" cy="154953"/>
          </a:xfrm>
          <a:prstGeom prst="rect">
            <a:avLst/>
          </a:prstGeom>
        </p:spPr>
        <p:txBody>
          <a:bodyPr/>
          <a:lstStyle>
            <a:lvl1pPr>
              <a:defRPr b="0">
                <a:solidFill>
                  <a:schemeClr val="tx1"/>
                </a:solidFill>
                <a:latin typeface="Franklin Gothic Medium" pitchFamily="34" charset="0"/>
              </a:defRPr>
            </a:lvl1pPr>
          </a:lstStyle>
          <a:p>
            <a:pPr defTabSz="914400"/>
            <a:fld id="{F5B7371F-B25E-42BE-91F9-DCD17E1CF49D}" type="slidenum">
              <a:rPr lang="en-US" smtClean="0">
                <a:solidFill>
                  <a:prstClr val="black"/>
                </a:solidFill>
              </a:rPr>
              <a:pPr defTabSz="914400"/>
              <a:t>‹#›</a:t>
            </a:fld>
            <a:endParaRPr lang="en-US" dirty="0">
              <a:solidFill>
                <a:prstClr val="black"/>
              </a:solidFill>
            </a:endParaRPr>
          </a:p>
        </p:txBody>
      </p:sp>
      <p:sp>
        <p:nvSpPr>
          <p:cNvPr id="7" name="Rectangle 6"/>
          <p:cNvSpPr/>
          <p:nvPr userDrawn="1"/>
        </p:nvSpPr>
        <p:spPr>
          <a:xfrm>
            <a:off x="0" y="1301142"/>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3467155411"/>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3" y="6291943"/>
            <a:ext cx="569686"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314722471"/>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18508968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914400"/>
          </a:xfrm>
        </p:spPr>
        <p:txBody>
          <a:bodyPr/>
          <a:lstStyle>
            <a:lvl1pPr>
              <a:defRPr>
                <a:solidFill>
                  <a:schemeClr val="tx1"/>
                </a:solidFill>
              </a:defRPr>
            </a:lvl1pPr>
          </a:lstStyle>
          <a:p>
            <a:r>
              <a:rPr lang="en-US" dirty="0" smtClean="0"/>
              <a:t>Click to edit Master title style</a:t>
            </a:r>
            <a:endParaRPr lang="en-US" dirty="0"/>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4267143976"/>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83113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243229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327033"/>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6976986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607209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408E24-CD6D-F245-BA50-44436EA38975}" type="datetimeFigureOut">
              <a:rPr lang="en-US" smtClean="0"/>
              <a:t>10/4/2014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2008716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solidFill>
                  <a:schemeClr val="tx1"/>
                </a:solidFill>
                <a:latin typeface="Franklin Gothic Medium" pitchFamily="34" charset="0"/>
              </a:defRPr>
            </a:lvl1pPr>
            <a:lvl2pPr>
              <a:defRPr sz="2000">
                <a:solidFill>
                  <a:schemeClr val="tx1"/>
                </a:solidFill>
                <a:latin typeface="Franklin Gothic Medium" pitchFamily="34" charset="0"/>
              </a:defRPr>
            </a:lvl2pPr>
            <a:lvl3pPr>
              <a:defRPr sz="1800">
                <a:solidFill>
                  <a:schemeClr val="tx1"/>
                </a:solidFill>
                <a:latin typeface="Franklin Gothic Medium" pitchFamily="34" charset="0"/>
              </a:defRPr>
            </a:lvl3pPr>
            <a:lvl4pPr>
              <a:buClr>
                <a:schemeClr val="bg1">
                  <a:lumMod val="75000"/>
                </a:schemeClr>
              </a:buClr>
              <a:defRPr sz="1600">
                <a:solidFill>
                  <a:schemeClr val="tx1"/>
                </a:solidFill>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38458" y="6343818"/>
            <a:ext cx="533400" cy="154953"/>
          </a:xfrm>
          <a:prstGeom prst="rect">
            <a:avLst/>
          </a:prstGeom>
        </p:spPr>
        <p:txBody>
          <a:bodyPr/>
          <a:lstStyle>
            <a:lvl1pPr>
              <a:defRPr b="0">
                <a:solidFill>
                  <a:schemeClr val="tx1"/>
                </a:solidFill>
                <a:latin typeface="Franklin Gothic Medium" pitchFamily="34" charset="0"/>
              </a:defRPr>
            </a:lvl1pPr>
          </a:lstStyle>
          <a:p>
            <a:pPr defTabSz="914400"/>
            <a:fld id="{F5B7371F-B25E-42BE-91F9-DCD17E1CF49D}" type="slidenum">
              <a:rPr lang="en-US" smtClean="0">
                <a:solidFill>
                  <a:prstClr val="black"/>
                </a:solidFill>
              </a:rPr>
              <a:pPr defTabSz="914400"/>
              <a:t>‹#›</a:t>
            </a:fld>
            <a:endParaRPr lang="en-US" dirty="0">
              <a:solidFill>
                <a:prstClr val="black"/>
              </a:solidFill>
            </a:endParaRPr>
          </a:p>
        </p:txBody>
      </p:sp>
      <p:sp>
        <p:nvSpPr>
          <p:cNvPr id="7" name="Rectangle 6"/>
          <p:cNvSpPr/>
          <p:nvPr userDrawn="1"/>
        </p:nvSpPr>
        <p:spPr>
          <a:xfrm>
            <a:off x="0" y="1301142"/>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1822921393"/>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3" y="6291943"/>
            <a:ext cx="569686"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260531606"/>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914400"/>
          </a:xfrm>
        </p:spPr>
        <p:txBody>
          <a:bodyPr/>
          <a:lstStyle>
            <a:lvl1pPr>
              <a:defRPr>
                <a:solidFill>
                  <a:schemeClr val="tx1"/>
                </a:solidFill>
              </a:defRPr>
            </a:lvl1pPr>
          </a:lstStyle>
          <a:p>
            <a:r>
              <a:rPr lang="en-US" dirty="0" smtClean="0"/>
              <a:t>Click to edit Master title style</a:t>
            </a:r>
            <a:endParaRPr lang="en-US" dirty="0"/>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693379670"/>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388064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10448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408E24-CD6D-F245-BA50-44436EA38975}" type="datetimeFigureOut">
              <a:rPr lang="en-US" smtClean="0"/>
              <a:t>10/4/2014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082278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408E24-CD6D-F245-BA50-44436EA38975}" type="datetimeFigureOut">
              <a:rPr lang="en-US" smtClean="0"/>
              <a:t>10/4/2014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568130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408E24-CD6D-F245-BA50-44436EA38975}" type="datetimeFigureOut">
              <a:rPr lang="en-US" smtClean="0"/>
              <a:t>10/4/2014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385358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9"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image" Target="../media/image2.png"/><Relationship Id="rId5" Type="http://schemas.openxmlformats.org/officeDocument/2006/relationships/slideLayout" Target="../slideLayouts/slideLayout52.xml"/><Relationship Id="rId10" Type="http://schemas.openxmlformats.org/officeDocument/2006/relationships/theme" Target="../theme/theme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5" Type="http://schemas.openxmlformats.org/officeDocument/2006/relationships/slideLayout" Target="../slideLayouts/slideLayout61.xml"/><Relationship Id="rId10" Type="http://schemas.openxmlformats.org/officeDocument/2006/relationships/image" Target="../media/image2.png"/><Relationship Id="rId4" Type="http://schemas.openxmlformats.org/officeDocument/2006/relationships/slideLayout" Target="../slideLayouts/slideLayout60.xml"/><Relationship Id="rId9"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408E24-CD6D-F245-BA50-44436EA38975}" type="datetimeFigureOut">
              <a:rPr lang="en-US" smtClean="0"/>
              <a:t>10/4/2014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CB78FB-1415-9B4D-996E-11F146E2B0ED}" type="slidenum">
              <a:rPr lang="en-US" smtClean="0"/>
              <a:t>‹#›</a:t>
            </a:fld>
            <a:endParaRPr lang="en-US"/>
          </a:p>
        </p:txBody>
      </p:sp>
    </p:spTree>
    <p:extLst>
      <p:ext uri="{BB962C8B-B14F-4D97-AF65-F5344CB8AC3E}">
        <p14:creationId xmlns:p14="http://schemas.microsoft.com/office/powerpoint/2010/main" val="2323935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306615623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420133487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393185027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168338876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477597017"/>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11"/>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65773701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10"/>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18666703"/>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2" r:id="rId6"/>
    <p:sldLayoutId id="2147483743" r:id="rId7"/>
    <p:sldLayoutId id="2147483744" r:id="rId8"/>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infomall.org/"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docker.co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boto.readthedocs.org/" TargetMode="External"/><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cloudmesh.github.io/"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en.wikipedia.org/wiki/Chef_(software)" TargetMode="External"/><Relationship Id="rId2" Type="http://schemas.openxmlformats.org/officeDocument/2006/relationships/hyperlink" Target="http://www.infoworld.com/article/2609482/data-center/review--puppet-vs--chef-vs--ansible-vs--salt.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en.wikipedia.org/wiki/Ansible_(softwar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en.wikipedia.org/wiki/Puppet_(software)" TargetMode="External"/><Relationship Id="rId2" Type="http://schemas.openxmlformats.org/officeDocument/2006/relationships/hyperlink" Target="http://puppetlabs.com/puppet/puppet-open-sourc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en.wikipedia.org/wiki/Comparison_of_open-source_configuration_management_software" TargetMode="External"/><Relationship Id="rId2" Type="http://schemas.openxmlformats.org/officeDocument/2006/relationships/hyperlink" Target="http://en.wikipedia.org/wiki/Salt_(softwar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en.wikipedia.org/wiki/Cobbler_(software)" TargetMode="External"/><Relationship Id="rId2" Type="http://schemas.openxmlformats.org/officeDocument/2006/relationships/hyperlink" Target="http://www.cobblerd.org/" TargetMode="External"/><Relationship Id="rId1" Type="http://schemas.openxmlformats.org/officeDocument/2006/relationships/slideLayout" Target="../slideLayouts/slideLayout2.xml"/><Relationship Id="rId4" Type="http://schemas.openxmlformats.org/officeDocument/2006/relationships/hyperlink" Target="http://puppetlabs.com/solutions/next-generation-provisioning"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en.wikipedia.org/wiki/Juju_(software)" TargetMode="External"/><Relationship Id="rId2" Type="http://schemas.openxmlformats.org/officeDocument/2006/relationships/hyperlink" Target="https://juju.ubuntu.com/" TargetMode="External"/><Relationship Id="rId1" Type="http://schemas.openxmlformats.org/officeDocument/2006/relationships/slideLayout" Target="../slideLayouts/slideLayout2.xml"/><Relationship Id="rId5" Type="http://schemas.openxmlformats.org/officeDocument/2006/relationships/hyperlink" Target="http://en.wikipedia.org/wiki/WordPress" TargetMode="External"/><Relationship Id="rId4" Type="http://schemas.openxmlformats.org/officeDocument/2006/relationships/hyperlink" Target="http://en.wikipedia.org/wiki/MySQ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84190"/>
            <a:ext cx="9144000" cy="1339057"/>
          </a:xfrm>
        </p:spPr>
        <p:txBody>
          <a:bodyPr>
            <a:noAutofit/>
          </a:bodyPr>
          <a:lstStyle/>
          <a:p>
            <a:r>
              <a:rPr lang="en-US" b="1" dirty="0"/>
              <a:t>Big Data Open Source Software </a:t>
            </a:r>
            <a:r>
              <a:rPr lang="en-US" b="1" dirty="0" smtClean="0"/>
              <a:t/>
            </a:r>
            <a:br>
              <a:rPr lang="en-US" b="1" dirty="0" smtClean="0"/>
            </a:br>
            <a:r>
              <a:rPr lang="en-US" b="1" dirty="0" smtClean="0"/>
              <a:t>and Projects</a:t>
            </a:r>
            <a:br>
              <a:rPr lang="en-US" b="1" dirty="0" smtClean="0"/>
            </a:br>
            <a:r>
              <a:rPr lang="en-US" b="1" dirty="0" smtClean="0"/>
              <a:t>ABDS in Summary III: Levels 6 and 7</a:t>
            </a:r>
            <a:r>
              <a:rPr lang="en-US" sz="4800" dirty="0"/>
              <a:t> </a:t>
            </a:r>
          </a:p>
        </p:txBody>
      </p:sp>
      <p:sp>
        <p:nvSpPr>
          <p:cNvPr id="3" name="Subtitle 2"/>
          <p:cNvSpPr>
            <a:spLocks noGrp="1"/>
          </p:cNvSpPr>
          <p:nvPr>
            <p:ph type="subTitle" idx="1"/>
          </p:nvPr>
        </p:nvSpPr>
        <p:spPr>
          <a:xfrm>
            <a:off x="0" y="2913993"/>
            <a:ext cx="9144000" cy="838200"/>
          </a:xfrm>
        </p:spPr>
        <p:txBody>
          <a:bodyPr>
            <a:noAutofit/>
          </a:bodyPr>
          <a:lstStyle/>
          <a:p>
            <a:r>
              <a:rPr lang="en-US" sz="2400" b="1" dirty="0" smtClean="0">
                <a:solidFill>
                  <a:schemeClr val="tx1">
                    <a:lumMod val="75000"/>
                    <a:lumOff val="25000"/>
                  </a:schemeClr>
                </a:solidFill>
              </a:rPr>
              <a:t>I590 Data Science Curriculum</a:t>
            </a:r>
            <a:endParaRPr lang="en-US" sz="2400" b="1" dirty="0">
              <a:solidFill>
                <a:schemeClr val="tx1">
                  <a:lumMod val="75000"/>
                  <a:lumOff val="25000"/>
                </a:schemeClr>
              </a:solidFill>
            </a:endParaRPr>
          </a:p>
          <a:p>
            <a:r>
              <a:rPr lang="en-US" sz="2400" b="1" dirty="0" smtClean="0">
                <a:solidFill>
                  <a:schemeClr val="tx1">
                    <a:lumMod val="75000"/>
                    <a:lumOff val="25000"/>
                  </a:schemeClr>
                </a:solidFill>
              </a:rPr>
              <a:t>August 15 2014</a:t>
            </a:r>
            <a:endParaRPr lang="it-IT" sz="2400" b="1" dirty="0">
              <a:solidFill>
                <a:schemeClr val="tx1">
                  <a:lumMod val="75000"/>
                  <a:lumOff val="25000"/>
                </a:schemeClr>
              </a:solidFill>
            </a:endParaRPr>
          </a:p>
        </p:txBody>
      </p:sp>
      <p:sp>
        <p:nvSpPr>
          <p:cNvPr id="5" name="Subtitle 2"/>
          <p:cNvSpPr txBox="1">
            <a:spLocks/>
          </p:cNvSpPr>
          <p:nvPr/>
        </p:nvSpPr>
        <p:spPr>
          <a:xfrm>
            <a:off x="0" y="4069976"/>
            <a:ext cx="9144000" cy="2514600"/>
          </a:xfrm>
          <a:prstGeom prst="rect">
            <a:avLst/>
          </a:prstGeom>
        </p:spPr>
        <p:txBody>
          <a:bodyPr vert="horz" lIns="91440" tIns="45720" rIns="91440" bIns="45720" rtlCol="0">
            <a:normAutofit/>
          </a:bodyPr>
          <a:lstStyle/>
          <a:p>
            <a:pPr algn="ctr">
              <a:spcBef>
                <a:spcPct val="20000"/>
              </a:spcBef>
              <a:buFont typeface="Arial" pitchFamily="34" charset="0"/>
              <a:buNone/>
              <a:defRPr/>
            </a:pPr>
            <a:endParaRPr lang="en-US" sz="2000" dirty="0" smtClean="0">
              <a:solidFill>
                <a:prstClr val="black"/>
              </a:solidFill>
            </a:endParaRPr>
          </a:p>
        </p:txBody>
      </p:sp>
      <p:sp>
        <p:nvSpPr>
          <p:cNvPr id="4" name="Rectangle 3"/>
          <p:cNvSpPr/>
          <p:nvPr/>
        </p:nvSpPr>
        <p:spPr>
          <a:xfrm>
            <a:off x="0" y="4038600"/>
            <a:ext cx="9144000" cy="2135969"/>
          </a:xfrm>
          <a:prstGeom prst="rect">
            <a:avLst/>
          </a:prstGeom>
        </p:spPr>
        <p:txBody>
          <a:bodyPr wrap="square">
            <a:spAutoFit/>
          </a:bodyPr>
          <a:lstStyle/>
          <a:p>
            <a:pPr algn="ctr">
              <a:spcBef>
                <a:spcPct val="20000"/>
              </a:spcBef>
              <a:defRPr/>
            </a:pPr>
            <a:r>
              <a:rPr lang="en-US" sz="2000" b="1" dirty="0">
                <a:solidFill>
                  <a:prstClr val="black"/>
                </a:solidFill>
                <a:cs typeface="Times New Roman" pitchFamily="18" charset="0"/>
              </a:rPr>
              <a:t>Geoffrey Fox </a:t>
            </a:r>
          </a:p>
          <a:p>
            <a:pPr algn="ctr">
              <a:spcBef>
                <a:spcPct val="20000"/>
              </a:spcBef>
              <a:buFont typeface="Arial" pitchFamily="34" charset="0"/>
              <a:buNone/>
              <a:defRPr/>
            </a:pPr>
            <a:r>
              <a:rPr lang="en-US" sz="2000" dirty="0">
                <a:solidFill>
                  <a:prstClr val="black"/>
                </a:solidFill>
                <a:hlinkClick r:id="rId3"/>
              </a:rPr>
              <a:t>gcf@indiana.edu</a:t>
            </a:r>
            <a:r>
              <a:rPr lang="en-US" sz="2000" dirty="0">
                <a:solidFill>
                  <a:prstClr val="black"/>
                </a:solidFill>
              </a:rPr>
              <a:t>            </a:t>
            </a:r>
          </a:p>
          <a:p>
            <a:pPr algn="ctr">
              <a:spcBef>
                <a:spcPct val="20000"/>
              </a:spcBef>
              <a:defRPr/>
            </a:pPr>
            <a:r>
              <a:rPr lang="en-US" sz="2000" dirty="0">
                <a:solidFill>
                  <a:prstClr val="black"/>
                </a:solidFill>
              </a:rPr>
              <a:t> </a:t>
            </a:r>
            <a:r>
              <a:rPr lang="en-US" sz="2000" dirty="0">
                <a:solidFill>
                  <a:prstClr val="black"/>
                </a:solidFill>
                <a:hlinkClick r:id="rId4"/>
              </a:rPr>
              <a:t>http://www.infomall.org</a:t>
            </a:r>
            <a:endParaRPr lang="en-US" dirty="0">
              <a:solidFill>
                <a:prstClr val="black"/>
              </a:solidFill>
            </a:endParaRPr>
          </a:p>
          <a:p>
            <a:pPr algn="ctr">
              <a:spcBef>
                <a:spcPct val="20000"/>
              </a:spcBef>
            </a:pPr>
            <a:r>
              <a:rPr lang="en-US" dirty="0">
                <a:solidFill>
                  <a:prstClr val="black"/>
                </a:solidFill>
                <a:cs typeface="Times New Roman" pitchFamily="18" charset="0"/>
              </a:rPr>
              <a:t>School of Informatics and Computing</a:t>
            </a:r>
          </a:p>
          <a:p>
            <a:pPr algn="ctr">
              <a:spcBef>
                <a:spcPct val="20000"/>
              </a:spcBef>
            </a:pPr>
            <a:r>
              <a:rPr lang="en-US" dirty="0">
                <a:solidFill>
                  <a:prstClr val="black"/>
                </a:solidFill>
                <a:cs typeface="Times New Roman" pitchFamily="18" charset="0"/>
              </a:rPr>
              <a:t>Digital Science Center</a:t>
            </a:r>
          </a:p>
          <a:p>
            <a:pPr algn="ctr">
              <a:spcBef>
                <a:spcPct val="20000"/>
              </a:spcBef>
            </a:pPr>
            <a:r>
              <a:rPr lang="en-US" dirty="0">
                <a:solidFill>
                  <a:prstClr val="black"/>
                </a:solidFill>
                <a:cs typeface="Times New Roman" pitchFamily="18" charset="0"/>
              </a:rPr>
              <a:t>Indiana University Bloomington</a:t>
            </a:r>
            <a:endParaRPr lang="en-US" dirty="0">
              <a:solidFill>
                <a:prstClr val="black"/>
              </a:solidFill>
            </a:endParaRPr>
          </a:p>
        </p:txBody>
      </p:sp>
    </p:spTree>
    <p:extLst>
      <p:ext uri="{BB962C8B-B14F-4D97-AF65-F5344CB8AC3E}">
        <p14:creationId xmlns:p14="http://schemas.microsoft.com/office/powerpoint/2010/main" val="13062870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Foreman</a:t>
            </a:r>
            <a:endParaRPr lang="en-US" dirty="0"/>
          </a:p>
        </p:txBody>
      </p:sp>
      <p:sp>
        <p:nvSpPr>
          <p:cNvPr id="3" name="Content Placeholder 2"/>
          <p:cNvSpPr>
            <a:spLocks noGrp="1"/>
          </p:cNvSpPr>
          <p:nvPr>
            <p:ph idx="1"/>
          </p:nvPr>
        </p:nvSpPr>
        <p:spPr>
          <a:xfrm>
            <a:off x="0" y="1073434"/>
            <a:ext cx="9144000" cy="5699325"/>
          </a:xfrm>
        </p:spPr>
        <p:txBody>
          <a:bodyPr>
            <a:normAutofit lnSpcReduction="10000"/>
          </a:bodyPr>
          <a:lstStyle/>
          <a:p>
            <a:r>
              <a:rPr lang="en-US" sz="2800" b="1" dirty="0"/>
              <a:t>Foreman</a:t>
            </a:r>
            <a:r>
              <a:rPr lang="en-US" sz="2800" dirty="0"/>
              <a:t> (also known as The Foreman) </a:t>
            </a:r>
            <a:r>
              <a:rPr lang="en-US" sz="2800" dirty="0" smtClean="0"/>
              <a:t/>
            </a:r>
            <a:br>
              <a:rPr lang="en-US" sz="2800" dirty="0" smtClean="0"/>
            </a:br>
            <a:r>
              <a:rPr lang="en-US" sz="2800" dirty="0" smtClean="0"/>
              <a:t>written </a:t>
            </a:r>
            <a:r>
              <a:rPr lang="en-US" sz="2800" dirty="0"/>
              <a:t>in Ruby/</a:t>
            </a:r>
            <a:r>
              <a:rPr lang="en-US" sz="2800" dirty="0" err="1"/>
              <a:t>Javascript</a:t>
            </a:r>
            <a:r>
              <a:rPr lang="en-US" sz="2800" dirty="0"/>
              <a:t> is </a:t>
            </a:r>
            <a:r>
              <a:rPr lang="en-US" sz="2800" dirty="0" smtClean="0"/>
              <a:t>a GPL open </a:t>
            </a:r>
            <a:r>
              <a:rPr lang="en-US" sz="2800" dirty="0"/>
              <a:t>source </a:t>
            </a:r>
            <a:r>
              <a:rPr lang="en-US" sz="2800" dirty="0" smtClean="0"/>
              <a:t>complete </a:t>
            </a:r>
            <a:r>
              <a:rPr lang="en-US" sz="2800" dirty="0"/>
              <a:t>life cycle systems management tool for provisioning, configuring and monitoring of physical and virtual servers. Foreman has deep integration to configuration management software, specifically Puppet and Chef, which allows you to automate repetitive tasks, deploy applications and manage change to deployed servers.</a:t>
            </a:r>
          </a:p>
          <a:p>
            <a:r>
              <a:rPr lang="en-US" sz="2800" dirty="0" smtClean="0"/>
              <a:t>The </a:t>
            </a:r>
            <a:r>
              <a:rPr lang="en-US" sz="2800" dirty="0"/>
              <a:t>Foreman provides provisioning on bare-metal (through managed DHCP, DNS, TFTP, and PXE-based unattended installations), virtualization and cloud. The Foreman provides comprehensive, auditable interaction facilities including a web frontend, a command line interface, and a robust REST API.</a:t>
            </a:r>
          </a:p>
          <a:p>
            <a:endParaRPr lang="en-US" sz="2800" dirty="0"/>
          </a:p>
        </p:txBody>
      </p:sp>
      <p:pic>
        <p:nvPicPr>
          <p:cNvPr id="4098" name="Picture 2" descr="http://upload.wikimedia.org/wikipedia/commons/6/6b/TheForeman_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41318"/>
            <a:ext cx="1374736" cy="1048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650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Docker</a:t>
            </a:r>
            <a:endParaRPr lang="en-US" dirty="0"/>
          </a:p>
        </p:txBody>
      </p:sp>
      <p:sp>
        <p:nvSpPr>
          <p:cNvPr id="3" name="Content Placeholder 2"/>
          <p:cNvSpPr>
            <a:spLocks noGrp="1"/>
          </p:cNvSpPr>
          <p:nvPr>
            <p:ph idx="1"/>
          </p:nvPr>
        </p:nvSpPr>
        <p:spPr>
          <a:xfrm>
            <a:off x="0" y="933773"/>
            <a:ext cx="9144000" cy="5924227"/>
          </a:xfrm>
        </p:spPr>
        <p:txBody>
          <a:bodyPr>
            <a:normAutofit lnSpcReduction="10000"/>
          </a:bodyPr>
          <a:lstStyle/>
          <a:p>
            <a:r>
              <a:rPr lang="en-US" sz="2400" b="1" dirty="0" err="1"/>
              <a:t>Docker</a:t>
            </a:r>
            <a:r>
              <a:rPr lang="en-US" sz="2400" dirty="0"/>
              <a:t> (written in </a:t>
            </a:r>
            <a:r>
              <a:rPr lang="en-US" sz="2400" dirty="0" smtClean="0"/>
              <a:t>Go – an improved C language) Apache open source license </a:t>
            </a:r>
            <a:r>
              <a:rPr lang="en-US" sz="2400" dirty="0" smtClean="0">
                <a:hlinkClick r:id="rId2"/>
              </a:rPr>
              <a:t>https</a:t>
            </a:r>
            <a:r>
              <a:rPr lang="en-US" sz="2400" dirty="0">
                <a:hlinkClick r:id="rId2"/>
              </a:rPr>
              <a:t>://www.docker.com</a:t>
            </a:r>
            <a:r>
              <a:rPr lang="en-US" sz="2400" dirty="0" smtClean="0">
                <a:hlinkClick r:id="rId2"/>
              </a:rPr>
              <a:t>/</a:t>
            </a:r>
            <a:r>
              <a:rPr lang="en-US" sz="2400" dirty="0" smtClean="0"/>
              <a:t> is </a:t>
            </a:r>
            <a:r>
              <a:rPr lang="en-US" sz="2400" dirty="0"/>
              <a:t>a tool to package an application and its dependencies in a virtual Linux </a:t>
            </a:r>
            <a:r>
              <a:rPr lang="en-US" sz="2400" dirty="0" smtClean="0"/>
              <a:t>container</a:t>
            </a:r>
          </a:p>
          <a:p>
            <a:r>
              <a:rPr lang="en-US" sz="2400" b="1" dirty="0" err="1"/>
              <a:t>Docker</a:t>
            </a:r>
            <a:r>
              <a:rPr lang="en-US" sz="2400" b="1" dirty="0"/>
              <a:t> </a:t>
            </a:r>
            <a:r>
              <a:rPr lang="en-US" sz="2400" dirty="0"/>
              <a:t>uses resource isolation features of the Linux kernel such as </a:t>
            </a:r>
            <a:r>
              <a:rPr lang="en-US" sz="2400" dirty="0" err="1"/>
              <a:t>cgroups</a:t>
            </a:r>
            <a:r>
              <a:rPr lang="en-US" sz="2400" dirty="0"/>
              <a:t> and kernel namespaces to allow independent "containers" to run within a single Linux instance, avoiding the overhead of starting virtual </a:t>
            </a:r>
            <a:r>
              <a:rPr lang="en-US" sz="2400" dirty="0" smtClean="0"/>
              <a:t>machines.</a:t>
            </a:r>
          </a:p>
          <a:p>
            <a:r>
              <a:rPr lang="en-US" sz="2400" dirty="0"/>
              <a:t>Linux kernel's namespaces completely isolate an application's view of the operating environment, including process trees, network, user IDs and mounted file systems, while </a:t>
            </a:r>
            <a:r>
              <a:rPr lang="en-US" sz="2400" dirty="0" err="1"/>
              <a:t>cgroups</a:t>
            </a:r>
            <a:r>
              <a:rPr lang="en-US" sz="2400" dirty="0"/>
              <a:t> provide resource isolation, including the CPU, memory, block I/O and network. </a:t>
            </a:r>
            <a:endParaRPr lang="en-US" sz="2400" dirty="0" smtClean="0"/>
          </a:p>
          <a:p>
            <a:r>
              <a:rPr lang="en-US" sz="2400" dirty="0" err="1" smtClean="0"/>
              <a:t>Docker</a:t>
            </a:r>
            <a:r>
              <a:rPr lang="en-US" sz="2400" dirty="0" smtClean="0"/>
              <a:t> </a:t>
            </a:r>
            <a:r>
              <a:rPr lang="en-US" sz="2400" dirty="0"/>
              <a:t>includes the </a:t>
            </a:r>
            <a:r>
              <a:rPr lang="en-US" sz="2400" dirty="0" err="1"/>
              <a:t>libcontainer</a:t>
            </a:r>
            <a:r>
              <a:rPr lang="en-US" sz="2400" dirty="0"/>
              <a:t> library as a reference implementation for containers, and builds on top of </a:t>
            </a:r>
            <a:r>
              <a:rPr lang="en-US" sz="2400" dirty="0" err="1"/>
              <a:t>libvirt</a:t>
            </a:r>
            <a:r>
              <a:rPr lang="en-US" sz="2400" dirty="0"/>
              <a:t>, LXC (Linux containers) and </a:t>
            </a:r>
            <a:r>
              <a:rPr lang="en-US" sz="2400" dirty="0" err="1"/>
              <a:t>systemd-nspawn</a:t>
            </a:r>
            <a:r>
              <a:rPr lang="en-US" sz="2400" dirty="0"/>
              <a:t>, which provide interfaces to the facilities provided by the Linux </a:t>
            </a:r>
            <a:r>
              <a:rPr lang="en-US" sz="2400" dirty="0" smtClean="0"/>
              <a:t>kernel</a:t>
            </a:r>
          </a:p>
          <a:p>
            <a:r>
              <a:rPr lang="en-US" sz="2400" dirty="0" smtClean="0"/>
              <a:t>Can be linked to Chef/Puppet/</a:t>
            </a:r>
            <a:r>
              <a:rPr lang="en-US" sz="2400" dirty="0" err="1" smtClean="0"/>
              <a:t>Ansible</a:t>
            </a:r>
            <a:r>
              <a:rPr lang="en-US" sz="2400" dirty="0" smtClean="0"/>
              <a:t>/Salt</a:t>
            </a:r>
            <a:endParaRPr lang="en-US" sz="2400" dirty="0"/>
          </a:p>
        </p:txBody>
      </p:sp>
    </p:spTree>
    <p:extLst>
      <p:ext uri="{BB962C8B-B14F-4D97-AF65-F5344CB8AC3E}">
        <p14:creationId xmlns:p14="http://schemas.microsoft.com/office/powerpoint/2010/main" val="1077534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17"/>
            <a:ext cx="6785264" cy="742086"/>
          </a:xfrm>
        </p:spPr>
        <p:txBody>
          <a:bodyPr/>
          <a:lstStyle/>
          <a:p>
            <a:r>
              <a:rPr lang="en-US" dirty="0" err="1" smtClean="0"/>
              <a:t>OpenStack</a:t>
            </a:r>
            <a:r>
              <a:rPr lang="en-US" dirty="0" smtClean="0"/>
              <a:t> Heat</a:t>
            </a:r>
            <a:endParaRPr lang="en-US" dirty="0"/>
          </a:p>
        </p:txBody>
      </p:sp>
      <p:sp>
        <p:nvSpPr>
          <p:cNvPr id="3" name="Content Placeholder 2"/>
          <p:cNvSpPr>
            <a:spLocks noGrp="1"/>
          </p:cNvSpPr>
          <p:nvPr>
            <p:ph idx="1"/>
          </p:nvPr>
        </p:nvSpPr>
        <p:spPr>
          <a:xfrm>
            <a:off x="116378" y="736169"/>
            <a:ext cx="9027622" cy="6121831"/>
          </a:xfrm>
        </p:spPr>
        <p:txBody>
          <a:bodyPr>
            <a:normAutofit fontScale="62500" lnSpcReduction="20000"/>
          </a:bodyPr>
          <a:lstStyle/>
          <a:p>
            <a:r>
              <a:rPr lang="en-US" dirty="0"/>
              <a:t>Heat https://wiki.openstack.org/wiki/Heat </a:t>
            </a:r>
            <a:r>
              <a:rPr lang="en-US" dirty="0" smtClean="0"/>
              <a:t>is </a:t>
            </a:r>
            <a:r>
              <a:rPr lang="en-US" dirty="0"/>
              <a:t>a </a:t>
            </a:r>
            <a:r>
              <a:rPr lang="en-US" dirty="0" smtClean="0"/>
              <a:t>Open source </a:t>
            </a:r>
            <a:br>
              <a:rPr lang="en-US" dirty="0" smtClean="0"/>
            </a:br>
            <a:r>
              <a:rPr lang="en-US" dirty="0" smtClean="0"/>
              <a:t>Python orchestration </a:t>
            </a:r>
            <a:r>
              <a:rPr lang="en-US" dirty="0"/>
              <a:t>engine for common cloud environments  </a:t>
            </a:r>
            <a:r>
              <a:rPr lang="en-US" dirty="0" smtClean="0"/>
              <a:t/>
            </a:r>
            <a:br>
              <a:rPr lang="en-US" dirty="0" smtClean="0"/>
            </a:br>
            <a:r>
              <a:rPr lang="en-US" dirty="0" smtClean="0"/>
              <a:t>managing </a:t>
            </a:r>
            <a:r>
              <a:rPr lang="en-US" dirty="0"/>
              <a:t>the entire lifecycle of infrastructure and applications</a:t>
            </a:r>
            <a:r>
              <a:rPr lang="en-US" dirty="0" smtClean="0"/>
              <a:t>.</a:t>
            </a:r>
          </a:p>
          <a:p>
            <a:pPr lvl="1"/>
            <a:r>
              <a:rPr lang="en-US" dirty="0" smtClean="0"/>
              <a:t>It creates “clouds” or “virtual clusters” not individual VM’s</a:t>
            </a:r>
          </a:p>
          <a:p>
            <a:r>
              <a:rPr lang="en-US" dirty="0"/>
              <a:t>A Heat template describes the infrastructure for a cloud application in a text file that is readable and writable by humans, and can be checked into version control, diffed, </a:t>
            </a:r>
            <a:r>
              <a:rPr lang="en-US" dirty="0" smtClean="0"/>
              <a:t>etc</a:t>
            </a:r>
            <a:r>
              <a:rPr lang="en-US" dirty="0"/>
              <a:t>.</a:t>
            </a:r>
          </a:p>
          <a:p>
            <a:r>
              <a:rPr lang="en-US" dirty="0"/>
              <a:t>Infrastructure resources that can be described include: servers, floating </a:t>
            </a:r>
            <a:r>
              <a:rPr lang="en-US" dirty="0" smtClean="0"/>
              <a:t>IPs</a:t>
            </a:r>
            <a:r>
              <a:rPr lang="en-US" dirty="0"/>
              <a:t>, volumes, security groups, users, etc.</a:t>
            </a:r>
          </a:p>
          <a:p>
            <a:r>
              <a:rPr lang="en-US" dirty="0"/>
              <a:t>Heat also provides an </a:t>
            </a:r>
            <a:r>
              <a:rPr lang="en-US" dirty="0" err="1"/>
              <a:t>autoscaling</a:t>
            </a:r>
            <a:r>
              <a:rPr lang="en-US" dirty="0"/>
              <a:t> service that integrates with </a:t>
            </a:r>
            <a:r>
              <a:rPr lang="en-US" dirty="0" err="1" smtClean="0"/>
              <a:t>OpenStack</a:t>
            </a:r>
            <a:r>
              <a:rPr lang="en-US" dirty="0" smtClean="0"/>
              <a:t> Ceilometer</a:t>
            </a:r>
            <a:r>
              <a:rPr lang="en-US" dirty="0"/>
              <a:t>, so you can include a scaling group as a resource in a template.</a:t>
            </a:r>
          </a:p>
          <a:p>
            <a:r>
              <a:rPr lang="en-US" dirty="0"/>
              <a:t>Templates can also specify the relationships between resources (e.g. this volume is connected to this server). </a:t>
            </a:r>
            <a:endParaRPr lang="en-US" dirty="0" smtClean="0"/>
          </a:p>
          <a:p>
            <a:pPr lvl="1"/>
            <a:r>
              <a:rPr lang="en-US" dirty="0" smtClean="0"/>
              <a:t>This </a:t>
            </a:r>
            <a:r>
              <a:rPr lang="en-US" dirty="0"/>
              <a:t>enables Heat to call out to the </a:t>
            </a:r>
            <a:r>
              <a:rPr lang="en-US" dirty="0" err="1"/>
              <a:t>OpenStack</a:t>
            </a:r>
            <a:r>
              <a:rPr lang="en-US" dirty="0"/>
              <a:t> APIs to create all of your infrastructure in the correct order to completely launch your application.</a:t>
            </a:r>
          </a:p>
          <a:p>
            <a:r>
              <a:rPr lang="en-US" dirty="0"/>
              <a:t>Heat manages the whole lifecycle of the application - when you need to change your infrastructure, simply modify the template and use it to update your existing stack. Heat knows how to make the necessary changes. It will delete all of the resources when you are finished with the application, too.</a:t>
            </a:r>
          </a:p>
          <a:p>
            <a:r>
              <a:rPr lang="en-US" dirty="0"/>
              <a:t>Heat primarily manages infrastructure, but the templates integrate well with software configuration management tools such as </a:t>
            </a:r>
            <a:r>
              <a:rPr lang="en-US" b="1" dirty="0"/>
              <a:t>Puppet</a:t>
            </a:r>
            <a:r>
              <a:rPr lang="en-US" dirty="0"/>
              <a:t> and </a:t>
            </a:r>
            <a:r>
              <a:rPr lang="en-US" b="1" dirty="0"/>
              <a:t>Chef</a:t>
            </a:r>
            <a:r>
              <a:rPr lang="en-US" dirty="0"/>
              <a:t>. The Heat team is working on providing even better integration between infrastructure and software.</a:t>
            </a:r>
          </a:p>
        </p:txBody>
      </p:sp>
    </p:spTree>
    <p:extLst>
      <p:ext uri="{BB962C8B-B14F-4D97-AF65-F5344CB8AC3E}">
        <p14:creationId xmlns:p14="http://schemas.microsoft.com/office/powerpoint/2010/main" val="2887037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7651" y="31328"/>
            <a:ext cx="2535814" cy="1143000"/>
          </a:xfrm>
        </p:spPr>
        <p:txBody>
          <a:bodyPr/>
          <a:lstStyle/>
          <a:p>
            <a:r>
              <a:rPr lang="en-US" dirty="0" err="1" smtClean="0"/>
              <a:t>Boto</a:t>
            </a:r>
            <a:endParaRPr lang="en-US" dirty="0"/>
          </a:p>
        </p:txBody>
      </p:sp>
      <p:sp>
        <p:nvSpPr>
          <p:cNvPr id="3" name="Content Placeholder 2"/>
          <p:cNvSpPr>
            <a:spLocks noGrp="1"/>
          </p:cNvSpPr>
          <p:nvPr>
            <p:ph sz="half" idx="1"/>
          </p:nvPr>
        </p:nvSpPr>
        <p:spPr>
          <a:xfrm>
            <a:off x="3250276" y="1238595"/>
            <a:ext cx="4038600" cy="5561216"/>
          </a:xfrm>
        </p:spPr>
        <p:txBody>
          <a:bodyPr>
            <a:normAutofit fontScale="47500" lnSpcReduction="20000"/>
          </a:bodyPr>
          <a:lstStyle/>
          <a:p>
            <a:r>
              <a:rPr lang="en-US" b="1" dirty="0"/>
              <a:t>Application Services</a:t>
            </a:r>
          </a:p>
          <a:p>
            <a:r>
              <a:rPr lang="en-US" dirty="0"/>
              <a:t>	</a:t>
            </a:r>
            <a:r>
              <a:rPr lang="en-US" dirty="0" err="1"/>
              <a:t>Cloudsearch</a:t>
            </a:r>
            <a:r>
              <a:rPr lang="en-US" dirty="0"/>
              <a:t> 2     </a:t>
            </a:r>
          </a:p>
          <a:p>
            <a:r>
              <a:rPr lang="en-US" dirty="0"/>
              <a:t>	</a:t>
            </a:r>
            <a:r>
              <a:rPr lang="en-US" dirty="0" err="1"/>
              <a:t>Cloudsearch</a:t>
            </a:r>
            <a:r>
              <a:rPr lang="en-US" dirty="0"/>
              <a:t>     </a:t>
            </a:r>
          </a:p>
          <a:p>
            <a:r>
              <a:rPr lang="en-US" dirty="0"/>
              <a:t>	Elastic Transcoder     </a:t>
            </a:r>
          </a:p>
          <a:p>
            <a:r>
              <a:rPr lang="en-US" dirty="0"/>
              <a:t>	Simple Workflow Service (SWF)     </a:t>
            </a:r>
          </a:p>
          <a:p>
            <a:r>
              <a:rPr lang="en-US" dirty="0"/>
              <a:t>	Simple Queue Service (SQS)     </a:t>
            </a:r>
          </a:p>
          <a:p>
            <a:r>
              <a:rPr lang="en-US" dirty="0"/>
              <a:t>	Simple Notification Service (SNS)     </a:t>
            </a:r>
          </a:p>
          <a:p>
            <a:r>
              <a:rPr lang="en-US" dirty="0"/>
              <a:t>	Simple Email Service (SES)     </a:t>
            </a:r>
          </a:p>
          <a:p>
            <a:r>
              <a:rPr lang="en-US" b="1" dirty="0"/>
              <a:t>Monitoring</a:t>
            </a:r>
          </a:p>
          <a:p>
            <a:r>
              <a:rPr lang="en-US" dirty="0"/>
              <a:t>	</a:t>
            </a:r>
            <a:r>
              <a:rPr lang="en-US" dirty="0" err="1"/>
              <a:t>CloudWatch</a:t>
            </a:r>
            <a:r>
              <a:rPr lang="en-US" dirty="0"/>
              <a:t>     </a:t>
            </a:r>
          </a:p>
          <a:p>
            <a:r>
              <a:rPr lang="en-US" dirty="0"/>
              <a:t>	</a:t>
            </a:r>
            <a:r>
              <a:rPr lang="en-US" dirty="0" err="1"/>
              <a:t>CloudWatch</a:t>
            </a:r>
            <a:r>
              <a:rPr lang="en-US" dirty="0"/>
              <a:t> Logs     </a:t>
            </a:r>
          </a:p>
          <a:p>
            <a:r>
              <a:rPr lang="en-US" b="1" dirty="0"/>
              <a:t>Networking</a:t>
            </a:r>
          </a:p>
          <a:p>
            <a:r>
              <a:rPr lang="en-US" dirty="0"/>
              <a:t>	Route 53     </a:t>
            </a:r>
          </a:p>
          <a:p>
            <a:r>
              <a:rPr lang="en-US" dirty="0"/>
              <a:t>	Virtual Private Cloud (VPC)     </a:t>
            </a:r>
          </a:p>
          <a:p>
            <a:r>
              <a:rPr lang="en-US" dirty="0"/>
              <a:t>	Elastic Load Balancing (ELB)     </a:t>
            </a:r>
          </a:p>
          <a:p>
            <a:r>
              <a:rPr lang="en-US" dirty="0"/>
              <a:t>	AWS Direct Connect  </a:t>
            </a:r>
          </a:p>
          <a:p>
            <a:r>
              <a:rPr lang="en-US" b="1" dirty="0"/>
              <a:t>Payments &amp; Billing</a:t>
            </a:r>
          </a:p>
          <a:p>
            <a:r>
              <a:rPr lang="en-US" dirty="0"/>
              <a:t>	Flexible Payments Service (FPS)   </a:t>
            </a:r>
          </a:p>
          <a:p>
            <a:r>
              <a:rPr lang="en-US" b="1" dirty="0"/>
              <a:t>Storage</a:t>
            </a:r>
          </a:p>
          <a:p>
            <a:r>
              <a:rPr lang="en-US" dirty="0"/>
              <a:t>	Simple Storage Service (S3)     </a:t>
            </a:r>
          </a:p>
          <a:p>
            <a:r>
              <a:rPr lang="en-US" dirty="0"/>
              <a:t>	Amazon Glacier     </a:t>
            </a:r>
          </a:p>
          <a:p>
            <a:r>
              <a:rPr lang="en-US" dirty="0"/>
              <a:t>	Google Cloud Storage   </a:t>
            </a:r>
          </a:p>
          <a:p>
            <a:r>
              <a:rPr lang="en-US" dirty="0"/>
              <a:t>	Workforce</a:t>
            </a:r>
          </a:p>
          <a:p>
            <a:r>
              <a:rPr lang="en-US" dirty="0"/>
              <a:t>	Mechanical Turk   </a:t>
            </a:r>
          </a:p>
          <a:p>
            <a:r>
              <a:rPr lang="en-US" b="1" dirty="0"/>
              <a:t>Other</a:t>
            </a:r>
          </a:p>
          <a:p>
            <a:r>
              <a:rPr lang="en-US" dirty="0"/>
              <a:t>	Marketplace Web Services     </a:t>
            </a:r>
          </a:p>
          <a:p>
            <a:r>
              <a:rPr lang="en-US" dirty="0"/>
              <a:t>	Support </a:t>
            </a:r>
          </a:p>
        </p:txBody>
      </p:sp>
      <p:sp>
        <p:nvSpPr>
          <p:cNvPr id="8" name="Content Placeholder 7"/>
          <p:cNvSpPr>
            <a:spLocks noGrp="1"/>
          </p:cNvSpPr>
          <p:nvPr>
            <p:ph sz="half" idx="2"/>
          </p:nvPr>
        </p:nvSpPr>
        <p:spPr>
          <a:xfrm>
            <a:off x="59574" y="1234439"/>
            <a:ext cx="4038600" cy="5623561"/>
          </a:xfrm>
        </p:spPr>
        <p:txBody>
          <a:bodyPr>
            <a:noAutofit/>
          </a:bodyPr>
          <a:lstStyle/>
          <a:p>
            <a:r>
              <a:rPr lang="en-US" sz="1200" b="1" dirty="0"/>
              <a:t>Compute</a:t>
            </a:r>
          </a:p>
          <a:p>
            <a:r>
              <a:rPr lang="en-US" sz="1200" dirty="0"/>
              <a:t>	Elastic Compute Cloud (EC2)     </a:t>
            </a:r>
          </a:p>
          <a:p>
            <a:r>
              <a:rPr lang="en-US" sz="1200" dirty="0"/>
              <a:t>	Elastic </a:t>
            </a:r>
            <a:r>
              <a:rPr lang="en-US" sz="1200" dirty="0" err="1"/>
              <a:t>MapReduce</a:t>
            </a:r>
            <a:r>
              <a:rPr lang="en-US" sz="1200" dirty="0"/>
              <a:t> (EMR)     </a:t>
            </a:r>
          </a:p>
          <a:p>
            <a:r>
              <a:rPr lang="en-US" sz="1200" dirty="0"/>
              <a:t>	Auto Scaling     </a:t>
            </a:r>
          </a:p>
          <a:p>
            <a:r>
              <a:rPr lang="en-US" sz="1200" dirty="0"/>
              <a:t>	Kinesis     </a:t>
            </a:r>
          </a:p>
          <a:p>
            <a:r>
              <a:rPr lang="en-US" sz="1200" b="1" dirty="0"/>
              <a:t>Content Delivery</a:t>
            </a:r>
          </a:p>
          <a:p>
            <a:r>
              <a:rPr lang="en-US" sz="1200" dirty="0"/>
              <a:t>	</a:t>
            </a:r>
            <a:r>
              <a:rPr lang="en-US" sz="1200" dirty="0" err="1"/>
              <a:t>CloudFront</a:t>
            </a:r>
            <a:r>
              <a:rPr lang="en-US" sz="1200" dirty="0"/>
              <a:t>     </a:t>
            </a:r>
          </a:p>
          <a:p>
            <a:r>
              <a:rPr lang="en-US" sz="1200" b="1" dirty="0"/>
              <a:t>Database</a:t>
            </a:r>
          </a:p>
          <a:p>
            <a:r>
              <a:rPr lang="en-US" sz="1200" dirty="0"/>
              <a:t>	DynamoDB2      </a:t>
            </a:r>
          </a:p>
          <a:p>
            <a:r>
              <a:rPr lang="en-US" sz="1200" dirty="0"/>
              <a:t>	</a:t>
            </a:r>
            <a:r>
              <a:rPr lang="en-US" sz="1200" dirty="0" err="1"/>
              <a:t>DynamoDB</a:t>
            </a:r>
            <a:r>
              <a:rPr lang="en-US" sz="1200" dirty="0"/>
              <a:t>     </a:t>
            </a:r>
          </a:p>
          <a:p>
            <a:r>
              <a:rPr lang="en-US" sz="1200" dirty="0"/>
              <a:t>	Relational Data Services 2 (RDS)      </a:t>
            </a:r>
          </a:p>
          <a:p>
            <a:r>
              <a:rPr lang="en-US" sz="1200" dirty="0"/>
              <a:t>	Relational Data Services (RDS)   </a:t>
            </a:r>
          </a:p>
          <a:p>
            <a:r>
              <a:rPr lang="en-US" sz="1200" dirty="0"/>
              <a:t>	</a:t>
            </a:r>
            <a:r>
              <a:rPr lang="en-US" sz="1200" dirty="0" err="1"/>
              <a:t>ElastiCache</a:t>
            </a:r>
            <a:r>
              <a:rPr lang="en-US" sz="1200" dirty="0"/>
              <a:t>     </a:t>
            </a:r>
          </a:p>
          <a:p>
            <a:r>
              <a:rPr lang="en-US" sz="1200" dirty="0"/>
              <a:t>	Redshift     </a:t>
            </a:r>
          </a:p>
          <a:p>
            <a:r>
              <a:rPr lang="en-US" sz="1200" dirty="0"/>
              <a:t>	</a:t>
            </a:r>
            <a:r>
              <a:rPr lang="en-US" sz="1200" dirty="0" err="1"/>
              <a:t>SimpleDB</a:t>
            </a:r>
            <a:r>
              <a:rPr lang="en-US" sz="1200" dirty="0"/>
              <a:t>     </a:t>
            </a:r>
          </a:p>
          <a:p>
            <a:r>
              <a:rPr lang="en-US" sz="1200" b="1" dirty="0"/>
              <a:t>Deployment and Management</a:t>
            </a:r>
          </a:p>
          <a:p>
            <a:r>
              <a:rPr lang="en-US" sz="1200" dirty="0"/>
              <a:t>	</a:t>
            </a:r>
            <a:r>
              <a:rPr lang="en-US" sz="1200" dirty="0" err="1"/>
              <a:t>CloudFormation</a:t>
            </a:r>
            <a:r>
              <a:rPr lang="en-US" sz="1200" dirty="0"/>
              <a:t>     </a:t>
            </a:r>
          </a:p>
          <a:p>
            <a:r>
              <a:rPr lang="en-US" sz="1200" dirty="0"/>
              <a:t>	Elastic Beanstalk     </a:t>
            </a:r>
          </a:p>
          <a:p>
            <a:r>
              <a:rPr lang="en-US" sz="1200" dirty="0"/>
              <a:t>	Data Pipeline     </a:t>
            </a:r>
          </a:p>
          <a:p>
            <a:r>
              <a:rPr lang="en-US" sz="1200" dirty="0"/>
              <a:t>	</a:t>
            </a:r>
            <a:r>
              <a:rPr lang="en-US" sz="1200" dirty="0" err="1"/>
              <a:t>Opsworks</a:t>
            </a:r>
            <a:r>
              <a:rPr lang="en-US" sz="1200" dirty="0"/>
              <a:t>     </a:t>
            </a:r>
          </a:p>
          <a:p>
            <a:r>
              <a:rPr lang="en-US" sz="1200" dirty="0"/>
              <a:t>	</a:t>
            </a:r>
            <a:r>
              <a:rPr lang="en-US" sz="1200" dirty="0" err="1"/>
              <a:t>CloudTrail</a:t>
            </a:r>
            <a:r>
              <a:rPr lang="en-US" sz="1200" dirty="0"/>
              <a:t>     </a:t>
            </a:r>
          </a:p>
          <a:p>
            <a:r>
              <a:rPr lang="en-US" sz="1200" b="1" dirty="0"/>
              <a:t>Identity &amp; Access</a:t>
            </a:r>
          </a:p>
          <a:p>
            <a:r>
              <a:rPr lang="en-US" sz="1200" dirty="0"/>
              <a:t>	Identity and Access Management (IAM)     </a:t>
            </a:r>
          </a:p>
          <a:p>
            <a:r>
              <a:rPr lang="en-US" sz="1200" dirty="0"/>
              <a:t>	Security Token Service (STS)     </a:t>
            </a:r>
          </a:p>
        </p:txBody>
      </p:sp>
      <p:pic>
        <p:nvPicPr>
          <p:cNvPr id="5" name="Picture 4"/>
          <p:cNvPicPr>
            <a:picLocks noChangeAspect="1"/>
          </p:cNvPicPr>
          <p:nvPr/>
        </p:nvPicPr>
        <p:blipFill>
          <a:blip r:embed="rId2"/>
          <a:stretch>
            <a:fillRect/>
          </a:stretch>
        </p:blipFill>
        <p:spPr>
          <a:xfrm>
            <a:off x="0" y="-5917"/>
            <a:ext cx="1247775" cy="866775"/>
          </a:xfrm>
          <a:prstGeom prst="rect">
            <a:avLst/>
          </a:prstGeom>
        </p:spPr>
      </p:pic>
      <p:sp>
        <p:nvSpPr>
          <p:cNvPr id="9" name="Rectangle 8"/>
          <p:cNvSpPr/>
          <p:nvPr/>
        </p:nvSpPr>
        <p:spPr>
          <a:xfrm>
            <a:off x="6109855" y="2011998"/>
            <a:ext cx="3034145" cy="923330"/>
          </a:xfrm>
          <a:prstGeom prst="rect">
            <a:avLst/>
          </a:prstGeom>
        </p:spPr>
        <p:txBody>
          <a:bodyPr wrap="square">
            <a:spAutoFit/>
          </a:bodyPr>
          <a:lstStyle/>
          <a:p>
            <a:r>
              <a:rPr lang="en-US" dirty="0" smtClean="0">
                <a:hlinkClick r:id="rId3"/>
              </a:rPr>
              <a:t>https</a:t>
            </a:r>
            <a:r>
              <a:rPr lang="en-US" dirty="0">
                <a:hlinkClick r:id="rId3"/>
              </a:rPr>
              <a:t>://boto.readthedocs.org</a:t>
            </a:r>
            <a:r>
              <a:rPr lang="en-US" dirty="0"/>
              <a:t> is a complete Python Interface to all Amazon Cloud services</a:t>
            </a:r>
          </a:p>
        </p:txBody>
      </p:sp>
    </p:spTree>
    <p:extLst>
      <p:ext uri="{BB962C8B-B14F-4D97-AF65-F5344CB8AC3E}">
        <p14:creationId xmlns:p14="http://schemas.microsoft.com/office/powerpoint/2010/main" val="2520351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1911"/>
            <a:ext cx="9041481" cy="674519"/>
          </a:xfrm>
        </p:spPr>
        <p:txBody>
          <a:bodyPr>
            <a:normAutofit/>
          </a:bodyPr>
          <a:lstStyle/>
          <a:p>
            <a:pPr algn="ctr"/>
            <a:r>
              <a:rPr lang="en-US" sz="3200" b="1" dirty="0" err="1" smtClean="0"/>
              <a:t>Cloudmesh</a:t>
            </a:r>
            <a:r>
              <a:rPr lang="en-US" sz="3200" b="1" dirty="0" smtClean="0"/>
              <a:t> and </a:t>
            </a:r>
            <a:r>
              <a:rPr lang="en-US" sz="3200" b="1" dirty="0" err="1" smtClean="0"/>
              <a:t>SDDSaaS</a:t>
            </a:r>
            <a:r>
              <a:rPr lang="en-US" sz="3200" b="1" dirty="0" smtClean="0"/>
              <a:t> Stack for HPC-ABDS</a:t>
            </a:r>
            <a:endParaRPr lang="en-US" sz="3200" b="1" dirty="0"/>
          </a:p>
        </p:txBody>
      </p:sp>
      <p:grpSp>
        <p:nvGrpSpPr>
          <p:cNvPr id="3" name="Group 2"/>
          <p:cNvGrpSpPr/>
          <p:nvPr/>
        </p:nvGrpSpPr>
        <p:grpSpPr>
          <a:xfrm>
            <a:off x="873448" y="1371600"/>
            <a:ext cx="4642713" cy="4810268"/>
            <a:chOff x="873448" y="2117868"/>
            <a:chExt cx="4642713" cy="4064000"/>
          </a:xfrm>
        </p:grpSpPr>
        <p:sp>
          <p:nvSpPr>
            <p:cNvPr id="6" name="Isosceles Triangle 5"/>
            <p:cNvSpPr/>
            <p:nvPr/>
          </p:nvSpPr>
          <p:spPr>
            <a:xfrm>
              <a:off x="873448" y="2117868"/>
              <a:ext cx="4064000" cy="4064000"/>
            </a:xfrm>
            <a:prstGeom prst="triangle">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7" name="Freeform 6"/>
            <p:cNvSpPr/>
            <p:nvPr/>
          </p:nvSpPr>
          <p:spPr>
            <a:xfrm>
              <a:off x="2874561" y="3102487"/>
              <a:ext cx="2641600" cy="409797"/>
            </a:xfrm>
            <a:custGeom>
              <a:avLst/>
              <a:gdLst>
                <a:gd name="connsiteX0" fmla="*/ 0 w 2641600"/>
                <a:gd name="connsiteY0" fmla="*/ 96310 h 577849"/>
                <a:gd name="connsiteX1" fmla="*/ 96310 w 2641600"/>
                <a:gd name="connsiteY1" fmla="*/ 0 h 577849"/>
                <a:gd name="connsiteX2" fmla="*/ 2545290 w 2641600"/>
                <a:gd name="connsiteY2" fmla="*/ 0 h 577849"/>
                <a:gd name="connsiteX3" fmla="*/ 2641600 w 2641600"/>
                <a:gd name="connsiteY3" fmla="*/ 96310 h 577849"/>
                <a:gd name="connsiteX4" fmla="*/ 2641600 w 2641600"/>
                <a:gd name="connsiteY4" fmla="*/ 481539 h 577849"/>
                <a:gd name="connsiteX5" fmla="*/ 2545290 w 2641600"/>
                <a:gd name="connsiteY5" fmla="*/ 577849 h 577849"/>
                <a:gd name="connsiteX6" fmla="*/ 96310 w 2641600"/>
                <a:gd name="connsiteY6" fmla="*/ 577849 h 577849"/>
                <a:gd name="connsiteX7" fmla="*/ 0 w 2641600"/>
                <a:gd name="connsiteY7" fmla="*/ 481539 h 577849"/>
                <a:gd name="connsiteX8" fmla="*/ 0 w 2641600"/>
                <a:gd name="connsiteY8" fmla="*/ 96310 h 577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1600" h="577849">
                  <a:moveTo>
                    <a:pt x="0" y="96310"/>
                  </a:moveTo>
                  <a:cubicBezTo>
                    <a:pt x="0" y="43119"/>
                    <a:pt x="43119" y="0"/>
                    <a:pt x="96310" y="0"/>
                  </a:cubicBezTo>
                  <a:lnTo>
                    <a:pt x="2545290" y="0"/>
                  </a:lnTo>
                  <a:cubicBezTo>
                    <a:pt x="2598481" y="0"/>
                    <a:pt x="2641600" y="43119"/>
                    <a:pt x="2641600" y="96310"/>
                  </a:cubicBezTo>
                  <a:lnTo>
                    <a:pt x="2641600" y="481539"/>
                  </a:lnTo>
                  <a:cubicBezTo>
                    <a:pt x="2641600" y="534730"/>
                    <a:pt x="2598481" y="577849"/>
                    <a:pt x="2545290" y="577849"/>
                  </a:cubicBezTo>
                  <a:lnTo>
                    <a:pt x="96310" y="577849"/>
                  </a:lnTo>
                  <a:cubicBezTo>
                    <a:pt x="43119" y="577849"/>
                    <a:pt x="0" y="534730"/>
                    <a:pt x="0" y="481539"/>
                  </a:cubicBezTo>
                  <a:lnTo>
                    <a:pt x="0" y="96310"/>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3458" tIns="123458" rIns="123458" bIns="123458" numCol="1" spcCol="1270" anchor="ctr" anchorCtr="0">
              <a:noAutofit/>
            </a:bodyPr>
            <a:lstStyle/>
            <a:p>
              <a:pPr lvl="0" algn="ctr" defTabSz="1111250">
                <a:lnSpc>
                  <a:spcPct val="90000"/>
                </a:lnSpc>
                <a:spcBef>
                  <a:spcPct val="0"/>
                </a:spcBef>
                <a:spcAft>
                  <a:spcPct val="35000"/>
                </a:spcAft>
              </a:pPr>
              <a:r>
                <a:rPr lang="en-US" sz="2500" kern="1200" dirty="0" err="1" smtClean="0"/>
                <a:t>SaaS</a:t>
              </a:r>
              <a:endParaRPr lang="en-US" sz="2500" kern="1200" dirty="0"/>
            </a:p>
          </p:txBody>
        </p:sp>
        <p:sp>
          <p:nvSpPr>
            <p:cNvPr id="16" name="Freeform 15"/>
            <p:cNvSpPr/>
            <p:nvPr/>
          </p:nvSpPr>
          <p:spPr>
            <a:xfrm>
              <a:off x="2874561" y="3644856"/>
              <a:ext cx="2641600" cy="374275"/>
            </a:xfrm>
            <a:custGeom>
              <a:avLst/>
              <a:gdLst>
                <a:gd name="connsiteX0" fmla="*/ 0 w 2641600"/>
                <a:gd name="connsiteY0" fmla="*/ 96310 h 577849"/>
                <a:gd name="connsiteX1" fmla="*/ 96310 w 2641600"/>
                <a:gd name="connsiteY1" fmla="*/ 0 h 577849"/>
                <a:gd name="connsiteX2" fmla="*/ 2545290 w 2641600"/>
                <a:gd name="connsiteY2" fmla="*/ 0 h 577849"/>
                <a:gd name="connsiteX3" fmla="*/ 2641600 w 2641600"/>
                <a:gd name="connsiteY3" fmla="*/ 96310 h 577849"/>
                <a:gd name="connsiteX4" fmla="*/ 2641600 w 2641600"/>
                <a:gd name="connsiteY4" fmla="*/ 481539 h 577849"/>
                <a:gd name="connsiteX5" fmla="*/ 2545290 w 2641600"/>
                <a:gd name="connsiteY5" fmla="*/ 577849 h 577849"/>
                <a:gd name="connsiteX6" fmla="*/ 96310 w 2641600"/>
                <a:gd name="connsiteY6" fmla="*/ 577849 h 577849"/>
                <a:gd name="connsiteX7" fmla="*/ 0 w 2641600"/>
                <a:gd name="connsiteY7" fmla="*/ 481539 h 577849"/>
                <a:gd name="connsiteX8" fmla="*/ 0 w 2641600"/>
                <a:gd name="connsiteY8" fmla="*/ 96310 h 577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1600" h="577849">
                  <a:moveTo>
                    <a:pt x="0" y="96310"/>
                  </a:moveTo>
                  <a:cubicBezTo>
                    <a:pt x="0" y="43119"/>
                    <a:pt x="43119" y="0"/>
                    <a:pt x="96310" y="0"/>
                  </a:cubicBezTo>
                  <a:lnTo>
                    <a:pt x="2545290" y="0"/>
                  </a:lnTo>
                  <a:cubicBezTo>
                    <a:pt x="2598481" y="0"/>
                    <a:pt x="2641600" y="43119"/>
                    <a:pt x="2641600" y="96310"/>
                  </a:cubicBezTo>
                  <a:lnTo>
                    <a:pt x="2641600" y="481539"/>
                  </a:lnTo>
                  <a:cubicBezTo>
                    <a:pt x="2641600" y="534730"/>
                    <a:pt x="2598481" y="577849"/>
                    <a:pt x="2545290" y="577849"/>
                  </a:cubicBezTo>
                  <a:lnTo>
                    <a:pt x="96310" y="577849"/>
                  </a:lnTo>
                  <a:cubicBezTo>
                    <a:pt x="43119" y="577849"/>
                    <a:pt x="0" y="534730"/>
                    <a:pt x="0" y="481539"/>
                  </a:cubicBezTo>
                  <a:lnTo>
                    <a:pt x="0" y="96310"/>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3458" tIns="123458" rIns="123458" bIns="123458" numCol="1" spcCol="1270" anchor="ctr" anchorCtr="0">
              <a:noAutofit/>
            </a:bodyPr>
            <a:lstStyle/>
            <a:p>
              <a:pPr lvl="0" algn="ctr" defTabSz="1111250">
                <a:lnSpc>
                  <a:spcPct val="90000"/>
                </a:lnSpc>
                <a:spcBef>
                  <a:spcPct val="0"/>
                </a:spcBef>
                <a:spcAft>
                  <a:spcPct val="35000"/>
                </a:spcAft>
              </a:pPr>
              <a:r>
                <a:rPr lang="en-US" sz="2500" kern="1200" dirty="0" err="1" smtClean="0"/>
                <a:t>PaaS</a:t>
              </a:r>
              <a:endParaRPr lang="en-US" sz="2500" kern="1200" dirty="0"/>
            </a:p>
          </p:txBody>
        </p:sp>
        <p:sp>
          <p:nvSpPr>
            <p:cNvPr id="18" name="Freeform 17"/>
            <p:cNvSpPr/>
            <p:nvPr/>
          </p:nvSpPr>
          <p:spPr>
            <a:xfrm>
              <a:off x="2874561" y="4151702"/>
              <a:ext cx="2641600" cy="455655"/>
            </a:xfrm>
            <a:custGeom>
              <a:avLst/>
              <a:gdLst>
                <a:gd name="connsiteX0" fmla="*/ 0 w 2641600"/>
                <a:gd name="connsiteY0" fmla="*/ 96310 h 577849"/>
                <a:gd name="connsiteX1" fmla="*/ 96310 w 2641600"/>
                <a:gd name="connsiteY1" fmla="*/ 0 h 577849"/>
                <a:gd name="connsiteX2" fmla="*/ 2545290 w 2641600"/>
                <a:gd name="connsiteY2" fmla="*/ 0 h 577849"/>
                <a:gd name="connsiteX3" fmla="*/ 2641600 w 2641600"/>
                <a:gd name="connsiteY3" fmla="*/ 96310 h 577849"/>
                <a:gd name="connsiteX4" fmla="*/ 2641600 w 2641600"/>
                <a:gd name="connsiteY4" fmla="*/ 481539 h 577849"/>
                <a:gd name="connsiteX5" fmla="*/ 2545290 w 2641600"/>
                <a:gd name="connsiteY5" fmla="*/ 577849 h 577849"/>
                <a:gd name="connsiteX6" fmla="*/ 96310 w 2641600"/>
                <a:gd name="connsiteY6" fmla="*/ 577849 h 577849"/>
                <a:gd name="connsiteX7" fmla="*/ 0 w 2641600"/>
                <a:gd name="connsiteY7" fmla="*/ 481539 h 577849"/>
                <a:gd name="connsiteX8" fmla="*/ 0 w 2641600"/>
                <a:gd name="connsiteY8" fmla="*/ 96310 h 577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1600" h="577849">
                  <a:moveTo>
                    <a:pt x="0" y="96310"/>
                  </a:moveTo>
                  <a:cubicBezTo>
                    <a:pt x="0" y="43119"/>
                    <a:pt x="43119" y="0"/>
                    <a:pt x="96310" y="0"/>
                  </a:cubicBezTo>
                  <a:lnTo>
                    <a:pt x="2545290" y="0"/>
                  </a:lnTo>
                  <a:cubicBezTo>
                    <a:pt x="2598481" y="0"/>
                    <a:pt x="2641600" y="43119"/>
                    <a:pt x="2641600" y="96310"/>
                  </a:cubicBezTo>
                  <a:lnTo>
                    <a:pt x="2641600" y="481539"/>
                  </a:lnTo>
                  <a:cubicBezTo>
                    <a:pt x="2641600" y="534730"/>
                    <a:pt x="2598481" y="577849"/>
                    <a:pt x="2545290" y="577849"/>
                  </a:cubicBezTo>
                  <a:lnTo>
                    <a:pt x="96310" y="577849"/>
                  </a:lnTo>
                  <a:cubicBezTo>
                    <a:pt x="43119" y="577849"/>
                    <a:pt x="0" y="534730"/>
                    <a:pt x="0" y="481539"/>
                  </a:cubicBezTo>
                  <a:lnTo>
                    <a:pt x="0" y="96310"/>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3458" tIns="123458" rIns="123458" bIns="123458" numCol="1" spcCol="1270" anchor="ctr" anchorCtr="0">
              <a:noAutofit/>
            </a:bodyPr>
            <a:lstStyle/>
            <a:p>
              <a:pPr lvl="0" algn="ctr" defTabSz="1111250">
                <a:lnSpc>
                  <a:spcPct val="90000"/>
                </a:lnSpc>
                <a:spcBef>
                  <a:spcPct val="0"/>
                </a:spcBef>
                <a:spcAft>
                  <a:spcPct val="35000"/>
                </a:spcAft>
              </a:pPr>
              <a:r>
                <a:rPr lang="en-US" sz="2500" kern="1200" dirty="0" err="1" smtClean="0"/>
                <a:t>IaaS</a:t>
              </a:r>
              <a:endParaRPr lang="en-US" sz="2500" kern="1200" dirty="0"/>
            </a:p>
          </p:txBody>
        </p:sp>
        <p:sp>
          <p:nvSpPr>
            <p:cNvPr id="19" name="Freeform 18"/>
            <p:cNvSpPr/>
            <p:nvPr/>
          </p:nvSpPr>
          <p:spPr>
            <a:xfrm>
              <a:off x="2874561" y="4739928"/>
              <a:ext cx="2641600" cy="409798"/>
            </a:xfrm>
            <a:custGeom>
              <a:avLst/>
              <a:gdLst>
                <a:gd name="connsiteX0" fmla="*/ 0 w 2641600"/>
                <a:gd name="connsiteY0" fmla="*/ 96310 h 577849"/>
                <a:gd name="connsiteX1" fmla="*/ 96310 w 2641600"/>
                <a:gd name="connsiteY1" fmla="*/ 0 h 577849"/>
                <a:gd name="connsiteX2" fmla="*/ 2545290 w 2641600"/>
                <a:gd name="connsiteY2" fmla="*/ 0 h 577849"/>
                <a:gd name="connsiteX3" fmla="*/ 2641600 w 2641600"/>
                <a:gd name="connsiteY3" fmla="*/ 96310 h 577849"/>
                <a:gd name="connsiteX4" fmla="*/ 2641600 w 2641600"/>
                <a:gd name="connsiteY4" fmla="*/ 481539 h 577849"/>
                <a:gd name="connsiteX5" fmla="*/ 2545290 w 2641600"/>
                <a:gd name="connsiteY5" fmla="*/ 577849 h 577849"/>
                <a:gd name="connsiteX6" fmla="*/ 96310 w 2641600"/>
                <a:gd name="connsiteY6" fmla="*/ 577849 h 577849"/>
                <a:gd name="connsiteX7" fmla="*/ 0 w 2641600"/>
                <a:gd name="connsiteY7" fmla="*/ 481539 h 577849"/>
                <a:gd name="connsiteX8" fmla="*/ 0 w 2641600"/>
                <a:gd name="connsiteY8" fmla="*/ 96310 h 577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1600" h="577849">
                  <a:moveTo>
                    <a:pt x="0" y="96310"/>
                  </a:moveTo>
                  <a:cubicBezTo>
                    <a:pt x="0" y="43119"/>
                    <a:pt x="43119" y="0"/>
                    <a:pt x="96310" y="0"/>
                  </a:cubicBezTo>
                  <a:lnTo>
                    <a:pt x="2545290" y="0"/>
                  </a:lnTo>
                  <a:cubicBezTo>
                    <a:pt x="2598481" y="0"/>
                    <a:pt x="2641600" y="43119"/>
                    <a:pt x="2641600" y="96310"/>
                  </a:cubicBezTo>
                  <a:lnTo>
                    <a:pt x="2641600" y="481539"/>
                  </a:lnTo>
                  <a:cubicBezTo>
                    <a:pt x="2641600" y="534730"/>
                    <a:pt x="2598481" y="577849"/>
                    <a:pt x="2545290" y="577849"/>
                  </a:cubicBezTo>
                  <a:lnTo>
                    <a:pt x="96310" y="577849"/>
                  </a:lnTo>
                  <a:cubicBezTo>
                    <a:pt x="43119" y="577849"/>
                    <a:pt x="0" y="534730"/>
                    <a:pt x="0" y="481539"/>
                  </a:cubicBezTo>
                  <a:lnTo>
                    <a:pt x="0" y="96310"/>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3458" tIns="123458" rIns="123458" bIns="123458" numCol="1" spcCol="1270" anchor="ctr" anchorCtr="0">
              <a:noAutofit/>
            </a:bodyPr>
            <a:lstStyle/>
            <a:p>
              <a:pPr lvl="0" algn="ctr" defTabSz="1111250">
                <a:lnSpc>
                  <a:spcPct val="90000"/>
                </a:lnSpc>
                <a:spcBef>
                  <a:spcPct val="0"/>
                </a:spcBef>
                <a:spcAft>
                  <a:spcPct val="35000"/>
                </a:spcAft>
              </a:pPr>
              <a:r>
                <a:rPr lang="en-US" sz="2500" kern="1200" dirty="0" err="1" smtClean="0"/>
                <a:t>NaaS</a:t>
              </a:r>
              <a:endParaRPr lang="en-US" sz="2500" kern="1200" dirty="0"/>
            </a:p>
          </p:txBody>
        </p:sp>
        <p:sp>
          <p:nvSpPr>
            <p:cNvPr id="20" name="Freeform 19"/>
            <p:cNvSpPr/>
            <p:nvPr/>
          </p:nvSpPr>
          <p:spPr>
            <a:xfrm>
              <a:off x="2874561" y="5282296"/>
              <a:ext cx="2641600" cy="507786"/>
            </a:xfrm>
            <a:custGeom>
              <a:avLst/>
              <a:gdLst>
                <a:gd name="connsiteX0" fmla="*/ 0 w 2641600"/>
                <a:gd name="connsiteY0" fmla="*/ 96310 h 577849"/>
                <a:gd name="connsiteX1" fmla="*/ 96310 w 2641600"/>
                <a:gd name="connsiteY1" fmla="*/ 0 h 577849"/>
                <a:gd name="connsiteX2" fmla="*/ 2545290 w 2641600"/>
                <a:gd name="connsiteY2" fmla="*/ 0 h 577849"/>
                <a:gd name="connsiteX3" fmla="*/ 2641600 w 2641600"/>
                <a:gd name="connsiteY3" fmla="*/ 96310 h 577849"/>
                <a:gd name="connsiteX4" fmla="*/ 2641600 w 2641600"/>
                <a:gd name="connsiteY4" fmla="*/ 481539 h 577849"/>
                <a:gd name="connsiteX5" fmla="*/ 2545290 w 2641600"/>
                <a:gd name="connsiteY5" fmla="*/ 577849 h 577849"/>
                <a:gd name="connsiteX6" fmla="*/ 96310 w 2641600"/>
                <a:gd name="connsiteY6" fmla="*/ 577849 h 577849"/>
                <a:gd name="connsiteX7" fmla="*/ 0 w 2641600"/>
                <a:gd name="connsiteY7" fmla="*/ 481539 h 577849"/>
                <a:gd name="connsiteX8" fmla="*/ 0 w 2641600"/>
                <a:gd name="connsiteY8" fmla="*/ 96310 h 577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1600" h="577849">
                  <a:moveTo>
                    <a:pt x="0" y="96310"/>
                  </a:moveTo>
                  <a:cubicBezTo>
                    <a:pt x="0" y="43119"/>
                    <a:pt x="43119" y="0"/>
                    <a:pt x="96310" y="0"/>
                  </a:cubicBezTo>
                  <a:lnTo>
                    <a:pt x="2545290" y="0"/>
                  </a:lnTo>
                  <a:cubicBezTo>
                    <a:pt x="2598481" y="0"/>
                    <a:pt x="2641600" y="43119"/>
                    <a:pt x="2641600" y="96310"/>
                  </a:cubicBezTo>
                  <a:lnTo>
                    <a:pt x="2641600" y="481539"/>
                  </a:lnTo>
                  <a:cubicBezTo>
                    <a:pt x="2641600" y="534730"/>
                    <a:pt x="2598481" y="577849"/>
                    <a:pt x="2545290" y="577849"/>
                  </a:cubicBezTo>
                  <a:lnTo>
                    <a:pt x="96310" y="577849"/>
                  </a:lnTo>
                  <a:cubicBezTo>
                    <a:pt x="43119" y="577849"/>
                    <a:pt x="0" y="534730"/>
                    <a:pt x="0" y="481539"/>
                  </a:cubicBezTo>
                  <a:lnTo>
                    <a:pt x="0" y="96310"/>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3458" tIns="123458" rIns="123458" bIns="123458" numCol="1" spcCol="1270" anchor="ctr" anchorCtr="0">
              <a:noAutofit/>
            </a:bodyPr>
            <a:lstStyle/>
            <a:p>
              <a:pPr lvl="0" algn="ctr" defTabSz="1111250">
                <a:lnSpc>
                  <a:spcPct val="90000"/>
                </a:lnSpc>
                <a:spcBef>
                  <a:spcPct val="0"/>
                </a:spcBef>
                <a:spcAft>
                  <a:spcPct val="35000"/>
                </a:spcAft>
              </a:pPr>
              <a:r>
                <a:rPr lang="en-US" sz="2500" kern="1200" dirty="0" err="1" smtClean="0"/>
                <a:t>BMaaS</a:t>
              </a:r>
              <a:endParaRPr lang="en-US" sz="2500" kern="1200" dirty="0"/>
            </a:p>
          </p:txBody>
        </p:sp>
        <p:sp>
          <p:nvSpPr>
            <p:cNvPr id="21" name="Freeform 20"/>
            <p:cNvSpPr/>
            <p:nvPr/>
          </p:nvSpPr>
          <p:spPr>
            <a:xfrm>
              <a:off x="2874561" y="2530350"/>
              <a:ext cx="2641600" cy="409797"/>
            </a:xfrm>
            <a:custGeom>
              <a:avLst/>
              <a:gdLst>
                <a:gd name="connsiteX0" fmla="*/ 0 w 2641600"/>
                <a:gd name="connsiteY0" fmla="*/ 96310 h 577849"/>
                <a:gd name="connsiteX1" fmla="*/ 96310 w 2641600"/>
                <a:gd name="connsiteY1" fmla="*/ 0 h 577849"/>
                <a:gd name="connsiteX2" fmla="*/ 2545290 w 2641600"/>
                <a:gd name="connsiteY2" fmla="*/ 0 h 577849"/>
                <a:gd name="connsiteX3" fmla="*/ 2641600 w 2641600"/>
                <a:gd name="connsiteY3" fmla="*/ 96310 h 577849"/>
                <a:gd name="connsiteX4" fmla="*/ 2641600 w 2641600"/>
                <a:gd name="connsiteY4" fmla="*/ 481539 h 577849"/>
                <a:gd name="connsiteX5" fmla="*/ 2545290 w 2641600"/>
                <a:gd name="connsiteY5" fmla="*/ 577849 h 577849"/>
                <a:gd name="connsiteX6" fmla="*/ 96310 w 2641600"/>
                <a:gd name="connsiteY6" fmla="*/ 577849 h 577849"/>
                <a:gd name="connsiteX7" fmla="*/ 0 w 2641600"/>
                <a:gd name="connsiteY7" fmla="*/ 481539 h 577849"/>
                <a:gd name="connsiteX8" fmla="*/ 0 w 2641600"/>
                <a:gd name="connsiteY8" fmla="*/ 96310 h 577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1600" h="577849">
                  <a:moveTo>
                    <a:pt x="0" y="96310"/>
                  </a:moveTo>
                  <a:cubicBezTo>
                    <a:pt x="0" y="43119"/>
                    <a:pt x="43119" y="0"/>
                    <a:pt x="96310" y="0"/>
                  </a:cubicBezTo>
                  <a:lnTo>
                    <a:pt x="2545290" y="0"/>
                  </a:lnTo>
                  <a:cubicBezTo>
                    <a:pt x="2598481" y="0"/>
                    <a:pt x="2641600" y="43119"/>
                    <a:pt x="2641600" y="96310"/>
                  </a:cubicBezTo>
                  <a:lnTo>
                    <a:pt x="2641600" y="481539"/>
                  </a:lnTo>
                  <a:cubicBezTo>
                    <a:pt x="2641600" y="534730"/>
                    <a:pt x="2598481" y="577849"/>
                    <a:pt x="2545290" y="577849"/>
                  </a:cubicBezTo>
                  <a:lnTo>
                    <a:pt x="96310" y="577849"/>
                  </a:lnTo>
                  <a:cubicBezTo>
                    <a:pt x="43119" y="577849"/>
                    <a:pt x="0" y="534730"/>
                    <a:pt x="0" y="481539"/>
                  </a:cubicBezTo>
                  <a:lnTo>
                    <a:pt x="0" y="96310"/>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3458" tIns="123458" rIns="123458" bIns="123458" numCol="1" spcCol="1270" anchor="ctr" anchorCtr="0">
              <a:noAutofit/>
            </a:bodyPr>
            <a:lstStyle/>
            <a:p>
              <a:pPr lvl="0" algn="ctr" defTabSz="1111250">
                <a:lnSpc>
                  <a:spcPct val="90000"/>
                </a:lnSpc>
                <a:spcBef>
                  <a:spcPct val="0"/>
                </a:spcBef>
                <a:spcAft>
                  <a:spcPct val="35000"/>
                </a:spcAft>
              </a:pPr>
              <a:r>
                <a:rPr lang="en-US" sz="2500" kern="1200" dirty="0" smtClean="0"/>
                <a:t>Orchestration</a:t>
              </a:r>
              <a:endParaRPr lang="en-US" sz="2500" kern="1200" dirty="0"/>
            </a:p>
          </p:txBody>
        </p:sp>
      </p:grpSp>
      <p:sp>
        <p:nvSpPr>
          <p:cNvPr id="8" name="Rounded Rectangular Callout 7"/>
          <p:cNvSpPr/>
          <p:nvPr/>
        </p:nvSpPr>
        <p:spPr>
          <a:xfrm>
            <a:off x="6333282" y="2242922"/>
            <a:ext cx="2708199" cy="668432"/>
          </a:xfrm>
          <a:prstGeom prst="wedgeRoundRectCallout">
            <a:avLst>
              <a:gd name="adj1" fmla="val -80155"/>
              <a:gd name="adj2" fmla="val 37323"/>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Mahout, </a:t>
            </a:r>
            <a:r>
              <a:rPr lang="en-US" dirty="0" err="1" smtClean="0"/>
              <a:t>MLlib</a:t>
            </a:r>
            <a:r>
              <a:rPr lang="en-US" dirty="0" smtClean="0"/>
              <a:t>, R</a:t>
            </a:r>
            <a:endParaRPr lang="en-US" dirty="0"/>
          </a:p>
        </p:txBody>
      </p:sp>
      <p:sp>
        <p:nvSpPr>
          <p:cNvPr id="9" name="Rounded Rectangular Callout 8"/>
          <p:cNvSpPr/>
          <p:nvPr/>
        </p:nvSpPr>
        <p:spPr>
          <a:xfrm>
            <a:off x="6333282" y="3060686"/>
            <a:ext cx="2708199" cy="668432"/>
          </a:xfrm>
          <a:prstGeom prst="wedgeRoundRectCallout">
            <a:avLst>
              <a:gd name="adj1" fmla="val -80720"/>
              <a:gd name="adj2" fmla="val -3876"/>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Hadoop, </a:t>
            </a:r>
            <a:r>
              <a:rPr lang="en-US" dirty="0" err="1" smtClean="0"/>
              <a:t>Giraph</a:t>
            </a:r>
            <a:r>
              <a:rPr lang="en-US" dirty="0" smtClean="0"/>
              <a:t>, Storm</a:t>
            </a:r>
            <a:endParaRPr lang="en-US" dirty="0"/>
          </a:p>
        </p:txBody>
      </p:sp>
      <p:sp>
        <p:nvSpPr>
          <p:cNvPr id="10" name="Rounded Rectangular Callout 9"/>
          <p:cNvSpPr/>
          <p:nvPr/>
        </p:nvSpPr>
        <p:spPr>
          <a:xfrm>
            <a:off x="6376414" y="3882112"/>
            <a:ext cx="2708199" cy="668432"/>
          </a:xfrm>
          <a:prstGeom prst="wedgeRoundRectCallout">
            <a:avLst>
              <a:gd name="adj1" fmla="val -78460"/>
              <a:gd name="adj2" fmla="val -19899"/>
              <a:gd name="adj3" fmla="val 16667"/>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err="1" smtClean="0"/>
              <a:t>OpenStack</a:t>
            </a:r>
            <a:r>
              <a:rPr lang="en-US" dirty="0" smtClean="0"/>
              <a:t>, Bare metal</a:t>
            </a:r>
            <a:endParaRPr lang="en-US" dirty="0"/>
          </a:p>
        </p:txBody>
      </p:sp>
      <p:sp>
        <p:nvSpPr>
          <p:cNvPr id="11" name="Rounded Rectangular Callout 10"/>
          <p:cNvSpPr/>
          <p:nvPr/>
        </p:nvSpPr>
        <p:spPr>
          <a:xfrm>
            <a:off x="6376414" y="4711443"/>
            <a:ext cx="2708199" cy="668432"/>
          </a:xfrm>
          <a:prstGeom prst="wedgeRoundRectCallout">
            <a:avLst>
              <a:gd name="adj1" fmla="val -81501"/>
              <a:gd name="adj2" fmla="val -45368"/>
              <a:gd name="adj3" fmla="val 16667"/>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err="1" smtClean="0"/>
              <a:t>OpenFlow</a:t>
            </a:r>
            <a:endParaRPr lang="en-US" dirty="0"/>
          </a:p>
        </p:txBody>
      </p:sp>
      <p:sp>
        <p:nvSpPr>
          <p:cNvPr id="12" name="TextBox 11"/>
          <p:cNvSpPr txBox="1"/>
          <p:nvPr/>
        </p:nvSpPr>
        <p:spPr>
          <a:xfrm>
            <a:off x="5429915" y="942293"/>
            <a:ext cx="3611566" cy="369332"/>
          </a:xfrm>
          <a:prstGeom prst="rect">
            <a:avLst/>
          </a:prstGeom>
          <a:noFill/>
        </p:spPr>
        <p:txBody>
          <a:bodyPr wrap="none" rtlCol="0">
            <a:spAutoFit/>
          </a:bodyPr>
          <a:lstStyle/>
          <a:p>
            <a:r>
              <a:rPr lang="en-US" dirty="0" smtClean="0"/>
              <a:t>Just examples from 150 components</a:t>
            </a:r>
            <a:endParaRPr lang="en-US" dirty="0"/>
          </a:p>
        </p:txBody>
      </p:sp>
      <p:sp>
        <p:nvSpPr>
          <p:cNvPr id="14" name="Rounded Rectangular Callout 13"/>
          <p:cNvSpPr/>
          <p:nvPr/>
        </p:nvSpPr>
        <p:spPr>
          <a:xfrm>
            <a:off x="6376414" y="5513436"/>
            <a:ext cx="2708199" cy="668432"/>
          </a:xfrm>
          <a:prstGeom prst="wedgeRoundRectCallout">
            <a:avLst>
              <a:gd name="adj1" fmla="val -80155"/>
              <a:gd name="adj2" fmla="val -63387"/>
              <a:gd name="adj3" fmla="val 16667"/>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Cobbler</a:t>
            </a:r>
            <a:endParaRPr lang="en-US" dirty="0"/>
          </a:p>
        </p:txBody>
      </p:sp>
      <p:sp>
        <p:nvSpPr>
          <p:cNvPr id="15" name="Rounded Rectangle 14"/>
          <p:cNvSpPr/>
          <p:nvPr/>
        </p:nvSpPr>
        <p:spPr>
          <a:xfrm>
            <a:off x="5526676" y="3797493"/>
            <a:ext cx="244809" cy="52073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7" name="Rounded Rectangle 16"/>
          <p:cNvSpPr/>
          <p:nvPr/>
        </p:nvSpPr>
        <p:spPr>
          <a:xfrm>
            <a:off x="5551678" y="5128588"/>
            <a:ext cx="244809" cy="52073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4" name="TextBox 3"/>
          <p:cNvSpPr txBox="1"/>
          <p:nvPr/>
        </p:nvSpPr>
        <p:spPr>
          <a:xfrm>
            <a:off x="3807910" y="6152674"/>
            <a:ext cx="3654911" cy="646331"/>
          </a:xfrm>
          <a:prstGeom prst="rect">
            <a:avLst/>
          </a:prstGeom>
          <a:noFill/>
        </p:spPr>
        <p:txBody>
          <a:bodyPr wrap="none" rtlCol="0">
            <a:spAutoFit/>
          </a:bodyPr>
          <a:lstStyle/>
          <a:p>
            <a:pPr algn="ctr"/>
            <a:r>
              <a:rPr lang="en-US" b="1" dirty="0" smtClean="0"/>
              <a:t>Abstract</a:t>
            </a:r>
          </a:p>
          <a:p>
            <a:pPr algn="ctr"/>
            <a:r>
              <a:rPr lang="en-US" b="1" dirty="0" smtClean="0"/>
              <a:t>Interfaces removes tool dependency</a:t>
            </a:r>
            <a:endParaRPr lang="en-US" b="1" dirty="0"/>
          </a:p>
        </p:txBody>
      </p:sp>
      <p:sp>
        <p:nvSpPr>
          <p:cNvPr id="22" name="Rounded Rectangular Callout 21"/>
          <p:cNvSpPr/>
          <p:nvPr/>
        </p:nvSpPr>
        <p:spPr>
          <a:xfrm>
            <a:off x="6333282" y="1464619"/>
            <a:ext cx="2708199" cy="668432"/>
          </a:xfrm>
          <a:prstGeom prst="wedgeRoundRectCallout">
            <a:avLst>
              <a:gd name="adj1" fmla="val -80155"/>
              <a:gd name="adj2" fmla="val 37323"/>
              <a:gd name="adj3" fmla="val 16667"/>
            </a:avLst>
          </a:prstGeom>
          <a:solidFill>
            <a:schemeClr val="accent3">
              <a:lumMod val="40000"/>
              <a:lumOff val="6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err="1" smtClean="0"/>
              <a:t>IPython</a:t>
            </a:r>
            <a:r>
              <a:rPr lang="en-US" dirty="0" smtClean="0"/>
              <a:t>, Pegasus, Kepler, </a:t>
            </a:r>
            <a:r>
              <a:rPr lang="en-US" dirty="0" err="1" smtClean="0"/>
              <a:t>FlumeJava</a:t>
            </a:r>
            <a:r>
              <a:rPr lang="en-US" dirty="0" smtClean="0"/>
              <a:t>, </a:t>
            </a:r>
            <a:r>
              <a:rPr lang="en-US" dirty="0" err="1" smtClean="0"/>
              <a:t>Tez</a:t>
            </a:r>
            <a:r>
              <a:rPr lang="en-US" dirty="0" smtClean="0"/>
              <a:t>, Cascading</a:t>
            </a:r>
            <a:endParaRPr lang="en-US" dirty="0"/>
          </a:p>
        </p:txBody>
      </p:sp>
      <p:cxnSp>
        <p:nvCxnSpPr>
          <p:cNvPr id="13" name="Straight Arrow Connector 12"/>
          <p:cNvCxnSpPr>
            <a:stCxn id="4" idx="0"/>
          </p:cNvCxnSpPr>
          <p:nvPr/>
        </p:nvCxnSpPr>
        <p:spPr>
          <a:xfrm flipV="1">
            <a:off x="5635366" y="5731716"/>
            <a:ext cx="0" cy="42095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284220" y="2994321"/>
            <a:ext cx="2178225" cy="369332"/>
          </a:xfrm>
          <a:prstGeom prst="rect">
            <a:avLst/>
          </a:prstGeom>
          <a:noFill/>
        </p:spPr>
        <p:txBody>
          <a:bodyPr wrap="none" rtlCol="0">
            <a:spAutoFit/>
          </a:bodyPr>
          <a:lstStyle/>
          <a:p>
            <a:r>
              <a:rPr lang="en-US" b="1" dirty="0" smtClean="0"/>
              <a:t>HPC-ABDS at 4 levels</a:t>
            </a:r>
            <a:endParaRPr lang="en-US" b="1" dirty="0"/>
          </a:p>
        </p:txBody>
      </p:sp>
      <p:cxnSp>
        <p:nvCxnSpPr>
          <p:cNvPr id="25" name="Straight Arrow Connector 24"/>
          <p:cNvCxnSpPr/>
          <p:nvPr/>
        </p:nvCxnSpPr>
        <p:spPr>
          <a:xfrm flipH="1">
            <a:off x="2541847" y="1949784"/>
            <a:ext cx="16626" cy="2458405"/>
          </a:xfrm>
          <a:prstGeom prst="straightConnector1">
            <a:avLst/>
          </a:prstGeom>
          <a:ln>
            <a:solidFill>
              <a:schemeClr val="tx1"/>
            </a:solidFill>
            <a:headEnd type="arrow" w="med" len="med"/>
            <a:tailEnd type="arrow"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663774"/>
      </p:ext>
    </p:extLst>
  </p:cSld>
  <p:clrMapOvr>
    <a:masterClrMapping/>
  </p:clrMapOvr>
  <mc:AlternateContent xmlns:mc="http://schemas.openxmlformats.org/markup-compatibility/2006" xmlns:p14="http://schemas.microsoft.com/office/powerpoint/2010/main">
    <mc:Choice Requires="p14">
      <p:transition spd="slow" p14:dur="2000" advTm="54351"/>
    </mc:Choice>
    <mc:Fallback xmlns="">
      <p:transition spd="slow" advTm="54351"/>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20"/>
            <a:ext cx="8229600" cy="813383"/>
          </a:xfrm>
        </p:spPr>
        <p:txBody>
          <a:bodyPr/>
          <a:lstStyle/>
          <a:p>
            <a:r>
              <a:rPr lang="en-US" b="1" dirty="0" err="1" smtClean="0"/>
              <a:t>CloudMesh</a:t>
            </a:r>
            <a:endParaRPr lang="en-US" b="1" dirty="0"/>
          </a:p>
        </p:txBody>
      </p:sp>
      <p:sp>
        <p:nvSpPr>
          <p:cNvPr id="3" name="Content Placeholder 2"/>
          <p:cNvSpPr>
            <a:spLocks noGrp="1"/>
          </p:cNvSpPr>
          <p:nvPr>
            <p:ph idx="1"/>
          </p:nvPr>
        </p:nvSpPr>
        <p:spPr>
          <a:xfrm>
            <a:off x="0" y="700229"/>
            <a:ext cx="9144000" cy="5984149"/>
          </a:xfrm>
        </p:spPr>
        <p:txBody>
          <a:bodyPr>
            <a:normAutofit fontScale="70000" lnSpcReduction="20000"/>
          </a:bodyPr>
          <a:lstStyle/>
          <a:p>
            <a:r>
              <a:rPr lang="en-US" dirty="0" err="1" smtClean="0"/>
              <a:t>Cloudmesh</a:t>
            </a:r>
            <a:r>
              <a:rPr lang="en-US" dirty="0"/>
              <a:t> Open source </a:t>
            </a:r>
            <a:r>
              <a:rPr lang="en-US" dirty="0">
                <a:hlinkClick r:id="rId2"/>
              </a:rPr>
              <a:t>http://cloudmesh.github.io/</a:t>
            </a:r>
            <a:r>
              <a:rPr lang="en-US" dirty="0"/>
              <a:t> </a:t>
            </a:r>
            <a:r>
              <a:rPr lang="en-US" dirty="0" smtClean="0"/>
              <a:t/>
            </a:r>
            <a:br>
              <a:rPr lang="en-US" dirty="0" smtClean="0"/>
            </a:br>
            <a:r>
              <a:rPr lang="en-US" dirty="0" smtClean="0"/>
              <a:t>is </a:t>
            </a:r>
            <a:r>
              <a:rPr lang="en-US" dirty="0"/>
              <a:t>a </a:t>
            </a:r>
            <a:r>
              <a:rPr lang="en-US" b="1" dirty="0" err="1" smtClean="0"/>
              <a:t>SDDSaaS</a:t>
            </a:r>
            <a:r>
              <a:rPr lang="en-US" b="1" dirty="0" smtClean="0"/>
              <a:t> </a:t>
            </a:r>
            <a:r>
              <a:rPr lang="en-US" dirty="0" smtClean="0"/>
              <a:t>toolkit to support </a:t>
            </a:r>
          </a:p>
          <a:p>
            <a:pPr lvl="1"/>
            <a:r>
              <a:rPr lang="en-US" dirty="0" smtClean="0"/>
              <a:t>A software-defined distributed system encompassing </a:t>
            </a:r>
            <a:r>
              <a:rPr lang="en-US" b="1" dirty="0" smtClean="0"/>
              <a:t>virtualized and bare-metal </a:t>
            </a:r>
            <a:r>
              <a:rPr lang="en-US" dirty="0" smtClean="0"/>
              <a:t>infrastructure, networks, application, systems and platform software with a unifying goal of providing Computing as a Service.</a:t>
            </a:r>
          </a:p>
          <a:p>
            <a:pPr lvl="1"/>
            <a:r>
              <a:rPr lang="en-US" dirty="0" smtClean="0"/>
              <a:t>The creation of a tightly integrated mesh of services targeting </a:t>
            </a:r>
            <a:r>
              <a:rPr lang="en-US" b="1" dirty="0" smtClean="0"/>
              <a:t>multiple </a:t>
            </a:r>
            <a:r>
              <a:rPr lang="en-US" b="1" dirty="0" err="1" smtClean="0"/>
              <a:t>IaaS</a:t>
            </a:r>
            <a:r>
              <a:rPr lang="en-US" b="1" dirty="0" smtClean="0"/>
              <a:t> </a:t>
            </a:r>
            <a:r>
              <a:rPr lang="en-US" dirty="0" smtClean="0"/>
              <a:t>frameworks</a:t>
            </a:r>
          </a:p>
          <a:p>
            <a:pPr lvl="1"/>
            <a:r>
              <a:rPr lang="en-US" dirty="0"/>
              <a:t>T</a:t>
            </a:r>
            <a:r>
              <a:rPr lang="en-US" dirty="0" smtClean="0"/>
              <a:t>he ability to </a:t>
            </a:r>
            <a:r>
              <a:rPr lang="en-US" b="1" dirty="0" smtClean="0"/>
              <a:t>federate</a:t>
            </a:r>
            <a:r>
              <a:rPr lang="en-US" dirty="0" smtClean="0"/>
              <a:t> a number of </a:t>
            </a:r>
            <a:r>
              <a:rPr lang="en-US" b="1" dirty="0" smtClean="0"/>
              <a:t>resources</a:t>
            </a:r>
            <a:r>
              <a:rPr lang="en-US" dirty="0" smtClean="0"/>
              <a:t> from academia and industry. This includes existing </a:t>
            </a:r>
            <a:r>
              <a:rPr lang="en-US" dirty="0" err="1" smtClean="0">
                <a:solidFill>
                  <a:srgbClr val="FF0000"/>
                </a:solidFill>
              </a:rPr>
              <a:t>FutureSystems</a:t>
            </a:r>
            <a:r>
              <a:rPr lang="en-US" dirty="0" smtClean="0">
                <a:solidFill>
                  <a:srgbClr val="FF0000"/>
                </a:solidFill>
              </a:rPr>
              <a:t> </a:t>
            </a:r>
            <a:r>
              <a:rPr lang="en-US" dirty="0" smtClean="0"/>
              <a:t>infrastructure</a:t>
            </a:r>
            <a:r>
              <a:rPr lang="en-US" dirty="0" smtClean="0">
                <a:solidFill>
                  <a:srgbClr val="FF0000"/>
                </a:solidFill>
              </a:rPr>
              <a:t>, Amazon Web Services, Azure, HP Cloud, Karlsruhe</a:t>
            </a:r>
            <a:r>
              <a:rPr lang="en-US" dirty="0" smtClean="0"/>
              <a:t> using several </a:t>
            </a:r>
            <a:r>
              <a:rPr lang="en-US" dirty="0" err="1" smtClean="0"/>
              <a:t>IaaS</a:t>
            </a:r>
            <a:r>
              <a:rPr lang="en-US" dirty="0" smtClean="0"/>
              <a:t> frameworks </a:t>
            </a:r>
          </a:p>
          <a:p>
            <a:pPr lvl="1"/>
            <a:r>
              <a:rPr lang="en-US" dirty="0" smtClean="0"/>
              <a:t>The creation of an environment in which it becomes easier to experiment with platforms and software services while </a:t>
            </a:r>
            <a:r>
              <a:rPr lang="en-US" b="1" dirty="0" smtClean="0"/>
              <a:t>assisting with their deployment </a:t>
            </a:r>
            <a:r>
              <a:rPr lang="en-US" dirty="0" smtClean="0"/>
              <a:t>and</a:t>
            </a:r>
            <a:r>
              <a:rPr lang="en-US" b="1" dirty="0" smtClean="0"/>
              <a:t> execution. </a:t>
            </a:r>
          </a:p>
          <a:p>
            <a:pPr lvl="1"/>
            <a:r>
              <a:rPr lang="en-US" dirty="0" smtClean="0"/>
              <a:t>The exposure of information to guide the efficient utilization of resources. (</a:t>
            </a:r>
            <a:r>
              <a:rPr lang="en-US" b="1" dirty="0" smtClean="0"/>
              <a:t>Monitoring</a:t>
            </a:r>
            <a:r>
              <a:rPr lang="en-US" dirty="0" smtClean="0"/>
              <a:t>)</a:t>
            </a:r>
          </a:p>
          <a:p>
            <a:pPr lvl="1"/>
            <a:r>
              <a:rPr lang="en-US" dirty="0" smtClean="0"/>
              <a:t>Support </a:t>
            </a:r>
            <a:r>
              <a:rPr lang="en-US" b="1" dirty="0" smtClean="0"/>
              <a:t>reproducible computing environments</a:t>
            </a:r>
          </a:p>
          <a:p>
            <a:pPr lvl="1"/>
            <a:r>
              <a:rPr lang="en-US" dirty="0" err="1" smtClean="0"/>
              <a:t>IPython</a:t>
            </a:r>
            <a:r>
              <a:rPr lang="en-US" dirty="0" smtClean="0"/>
              <a:t>-based </a:t>
            </a:r>
            <a:r>
              <a:rPr lang="en-US" b="1" dirty="0" smtClean="0"/>
              <a:t>workflow </a:t>
            </a:r>
            <a:r>
              <a:rPr lang="en-US" dirty="0" smtClean="0"/>
              <a:t>as an interoperable </a:t>
            </a:r>
            <a:r>
              <a:rPr lang="en-US" b="1" dirty="0" smtClean="0"/>
              <a:t>onramp</a:t>
            </a:r>
          </a:p>
          <a:p>
            <a:r>
              <a:rPr lang="en-US" b="1" dirty="0" err="1" smtClean="0"/>
              <a:t>Cloudmesh</a:t>
            </a:r>
            <a:r>
              <a:rPr lang="en-US" b="1" dirty="0" smtClean="0"/>
              <a:t> exposes both hypervisor-based and bare-metal provisioning to users and administrators</a:t>
            </a:r>
          </a:p>
          <a:p>
            <a:r>
              <a:rPr lang="en-US" dirty="0"/>
              <a:t>A</a:t>
            </a:r>
            <a:r>
              <a:rPr lang="en-US" dirty="0" smtClean="0"/>
              <a:t>ccess through </a:t>
            </a:r>
            <a:r>
              <a:rPr lang="en-US" b="1" dirty="0" smtClean="0"/>
              <a:t>command line, API, and Web interfaces</a:t>
            </a:r>
            <a:r>
              <a:rPr lang="en-US" dirty="0" smtClean="0"/>
              <a:t>.</a:t>
            </a:r>
          </a:p>
          <a:p>
            <a:pPr lvl="1"/>
            <a:endParaRPr lang="en-US" dirty="0"/>
          </a:p>
        </p:txBody>
      </p:sp>
    </p:spTree>
    <p:extLst>
      <p:ext uri="{BB962C8B-B14F-4D97-AF65-F5344CB8AC3E}">
        <p14:creationId xmlns:p14="http://schemas.microsoft.com/office/powerpoint/2010/main" val="37736322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4706"/>
            <a:ext cx="7140633" cy="1143000"/>
          </a:xfrm>
        </p:spPr>
        <p:txBody>
          <a:bodyPr/>
          <a:lstStyle/>
          <a:p>
            <a:r>
              <a:rPr lang="en-US" b="1" dirty="0" smtClean="0"/>
              <a:t>Building Blocks of </a:t>
            </a:r>
            <a:r>
              <a:rPr lang="en-US" b="1" dirty="0" err="1" smtClean="0"/>
              <a:t>Cloudmesh</a:t>
            </a:r>
            <a:endParaRPr lang="en-US" b="1" dirty="0"/>
          </a:p>
        </p:txBody>
      </p:sp>
      <p:sp>
        <p:nvSpPr>
          <p:cNvPr id="3" name="Content Placeholder 2"/>
          <p:cNvSpPr>
            <a:spLocks noGrp="1"/>
          </p:cNvSpPr>
          <p:nvPr>
            <p:ph idx="1"/>
          </p:nvPr>
        </p:nvSpPr>
        <p:spPr>
          <a:xfrm>
            <a:off x="0" y="965106"/>
            <a:ext cx="9144000" cy="5892894"/>
          </a:xfrm>
        </p:spPr>
        <p:txBody>
          <a:bodyPr>
            <a:noAutofit/>
          </a:bodyPr>
          <a:lstStyle/>
          <a:p>
            <a:r>
              <a:rPr lang="en-US" sz="2600" b="1" dirty="0" smtClean="0"/>
              <a:t>Uses internally </a:t>
            </a:r>
            <a:r>
              <a:rPr lang="en-US" sz="2600" dirty="0" smtClean="0"/>
              <a:t>Libcloud</a:t>
            </a:r>
            <a:r>
              <a:rPr lang="en-US" sz="2600" dirty="0"/>
              <a:t> </a:t>
            </a:r>
            <a:r>
              <a:rPr lang="en-US" sz="2600" dirty="0" smtClean="0"/>
              <a:t>and Cobbler</a:t>
            </a:r>
          </a:p>
          <a:p>
            <a:r>
              <a:rPr lang="en-US" sz="2600" dirty="0"/>
              <a:t>Celery Task/Query manager (AMQP - </a:t>
            </a:r>
            <a:r>
              <a:rPr lang="en-US" sz="2600" dirty="0" err="1"/>
              <a:t>RabbitMQ</a:t>
            </a:r>
            <a:r>
              <a:rPr lang="en-US" sz="2600" dirty="0"/>
              <a:t>)</a:t>
            </a:r>
          </a:p>
          <a:p>
            <a:r>
              <a:rPr lang="en-US" sz="2600" dirty="0" err="1" smtClean="0"/>
              <a:t>MongoDB</a:t>
            </a:r>
            <a:r>
              <a:rPr lang="en-US" sz="2600" dirty="0" smtClean="0"/>
              <a:t/>
            </a:r>
            <a:br>
              <a:rPr lang="en-US" sz="2600" dirty="0" smtClean="0"/>
            </a:br>
            <a:endParaRPr lang="en-US" sz="2600" dirty="0"/>
          </a:p>
          <a:p>
            <a:r>
              <a:rPr lang="en-US" sz="2600" b="1" dirty="0" smtClean="0"/>
              <a:t>Accesses via abstractions </a:t>
            </a:r>
            <a:r>
              <a:rPr lang="en-US" sz="2600" dirty="0" smtClean="0"/>
              <a:t>external systems/standards</a:t>
            </a:r>
          </a:p>
          <a:p>
            <a:r>
              <a:rPr lang="en-US" sz="2600" dirty="0" err="1" smtClean="0"/>
              <a:t>OpenPBS</a:t>
            </a:r>
            <a:r>
              <a:rPr lang="en-US" sz="2600" dirty="0" smtClean="0"/>
              <a:t>, Chef</a:t>
            </a:r>
          </a:p>
          <a:p>
            <a:r>
              <a:rPr lang="en-US" sz="2600" dirty="0" smtClean="0"/>
              <a:t>OpenStack (including tools like Heat), AWS EC2, Eucalyptus, Azure</a:t>
            </a:r>
          </a:p>
          <a:p>
            <a:r>
              <a:rPr lang="en-US" sz="2600" dirty="0" err="1" smtClean="0"/>
              <a:t>Xsede</a:t>
            </a:r>
            <a:r>
              <a:rPr lang="en-US" sz="2600" dirty="0" smtClean="0"/>
              <a:t> </a:t>
            </a:r>
            <a:r>
              <a:rPr lang="en-US" sz="2600" dirty="0"/>
              <a:t>user </a:t>
            </a:r>
            <a:r>
              <a:rPr lang="en-US" sz="2600" dirty="0" smtClean="0"/>
              <a:t>management (Amie) via </a:t>
            </a:r>
            <a:r>
              <a:rPr lang="en-US" sz="2600" dirty="0" err="1" smtClean="0"/>
              <a:t>Futuregrid</a:t>
            </a:r>
            <a:endParaRPr lang="en-US" sz="2600" dirty="0"/>
          </a:p>
          <a:p>
            <a:r>
              <a:rPr lang="en-US" sz="2600" b="1" dirty="0" smtClean="0"/>
              <a:t>Implementing</a:t>
            </a:r>
            <a:r>
              <a:rPr lang="en-US" sz="2600" dirty="0" smtClean="0"/>
              <a:t> Docker, </a:t>
            </a:r>
            <a:r>
              <a:rPr lang="en-US" sz="2600" dirty="0" err="1" smtClean="0"/>
              <a:t>Slurm</a:t>
            </a:r>
            <a:r>
              <a:rPr lang="en-US" sz="2600" dirty="0" smtClean="0"/>
              <a:t>, OCCI, </a:t>
            </a:r>
            <a:r>
              <a:rPr lang="en-US" sz="2600" dirty="0" err="1" smtClean="0"/>
              <a:t>Ansible</a:t>
            </a:r>
            <a:r>
              <a:rPr lang="en-US" sz="2600" dirty="0" smtClean="0"/>
              <a:t>, Puppet</a:t>
            </a:r>
            <a:br>
              <a:rPr lang="en-US" sz="2600" dirty="0" smtClean="0"/>
            </a:br>
            <a:endParaRPr lang="en-US" sz="2600" dirty="0"/>
          </a:p>
          <a:p>
            <a:r>
              <a:rPr lang="en-US" sz="2600" b="1" dirty="0" smtClean="0"/>
              <a:t>Evaluating </a:t>
            </a:r>
            <a:r>
              <a:rPr lang="en-US" sz="2600" dirty="0" smtClean="0"/>
              <a:t>Razor, Juju, </a:t>
            </a:r>
            <a:r>
              <a:rPr lang="en-US" sz="2600" dirty="0" err="1" smtClean="0"/>
              <a:t>Xcat</a:t>
            </a:r>
            <a:r>
              <a:rPr lang="en-US" sz="2600" dirty="0" smtClean="0"/>
              <a:t> (Original Rain used this), Foreman</a:t>
            </a:r>
            <a:r>
              <a:rPr lang="en-US" sz="2600" dirty="0"/>
              <a:t/>
            </a:r>
            <a:br>
              <a:rPr lang="en-US" sz="2600" dirty="0"/>
            </a:br>
            <a:endParaRPr lang="en-US" sz="2600" dirty="0"/>
          </a:p>
        </p:txBody>
      </p:sp>
    </p:spTree>
    <p:extLst>
      <p:ext uri="{BB962C8B-B14F-4D97-AF65-F5344CB8AC3E}">
        <p14:creationId xmlns:p14="http://schemas.microsoft.com/office/powerpoint/2010/main" val="5248607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205" y="19523"/>
            <a:ext cx="8229600" cy="990600"/>
          </a:xfrm>
        </p:spPr>
        <p:txBody>
          <a:bodyPr/>
          <a:lstStyle/>
          <a:p>
            <a:r>
              <a:rPr lang="en-US" b="1" dirty="0" err="1" smtClean="0"/>
              <a:t>Cloudmesh</a:t>
            </a:r>
            <a:r>
              <a:rPr lang="en-US" b="1" dirty="0" smtClean="0"/>
              <a:t> Functionality</a:t>
            </a:r>
            <a:endParaRPr lang="en-US" b="1" dirty="0"/>
          </a:p>
        </p:txBody>
      </p:sp>
      <p:grpSp>
        <p:nvGrpSpPr>
          <p:cNvPr id="6" name="Diagram group"/>
          <p:cNvGrpSpPr/>
          <p:nvPr/>
        </p:nvGrpSpPr>
        <p:grpSpPr>
          <a:xfrm>
            <a:off x="2455333" y="5069101"/>
            <a:ext cx="4338236" cy="1788899"/>
            <a:chOff x="0" y="1338791"/>
            <a:chExt cx="6095999" cy="892527"/>
          </a:xfrm>
          <a:scene3d>
            <a:camera prst="perspectiveRelaxedModerately" zoom="92000"/>
            <a:lightRig rig="balanced" dir="t">
              <a:rot lat="0" lon="0" rev="12700000"/>
            </a:lightRig>
          </a:scene3d>
        </p:grpSpPr>
        <p:grpSp>
          <p:nvGrpSpPr>
            <p:cNvPr id="7" name="Group 6"/>
            <p:cNvGrpSpPr/>
            <p:nvPr/>
          </p:nvGrpSpPr>
          <p:grpSpPr>
            <a:xfrm>
              <a:off x="0" y="1338791"/>
              <a:ext cx="6095999" cy="892527"/>
              <a:chOff x="0" y="1338791"/>
              <a:chExt cx="6095999" cy="892527"/>
            </a:xfrm>
          </p:grpSpPr>
          <p:sp>
            <p:nvSpPr>
              <p:cNvPr id="8" name="Rounded Rectangle 7"/>
              <p:cNvSpPr/>
              <p:nvPr/>
            </p:nvSpPr>
            <p:spPr>
              <a:xfrm>
                <a:off x="0" y="1338791"/>
                <a:ext cx="6095999" cy="892527"/>
              </a:xfrm>
              <a:prstGeom prst="roundRect">
                <a:avLst>
                  <a:gd name="adj" fmla="val 10000"/>
                </a:avLst>
              </a:prstGeom>
              <a:sp3d prstMaterial="plastic">
                <a:bevelT w="50800" h="50800"/>
                <a:bevelB w="50800" h="50800"/>
              </a:sp3d>
            </p:spPr>
            <p:style>
              <a:lnRef idx="0">
                <a:schemeClr val="lt1">
                  <a:hueOff val="0"/>
                  <a:satOff val="0"/>
                  <a:lumOff val="0"/>
                  <a:alphaOff val="0"/>
                </a:schemeClr>
              </a:lnRef>
              <a:fillRef idx="1">
                <a:schemeClr val="accent4">
                  <a:alpha val="80000"/>
                  <a:hueOff val="0"/>
                  <a:satOff val="0"/>
                  <a:lumOff val="0"/>
                  <a:alphaOff val="0"/>
                </a:schemeClr>
              </a:fillRef>
              <a:effectRef idx="2">
                <a:schemeClr val="accent4">
                  <a:alpha val="80000"/>
                  <a:hueOff val="0"/>
                  <a:satOff val="0"/>
                  <a:lumOff val="0"/>
                  <a:alphaOff val="0"/>
                </a:schemeClr>
              </a:effectRef>
              <a:fontRef idx="minor">
                <a:schemeClr val="lt1"/>
              </a:fontRef>
            </p:style>
          </p:sp>
          <p:sp>
            <p:nvSpPr>
              <p:cNvPr id="9" name="Rounded Rectangle 4"/>
              <p:cNvSpPr/>
              <p:nvPr/>
            </p:nvSpPr>
            <p:spPr>
              <a:xfrm>
                <a:off x="26141" y="1364932"/>
                <a:ext cx="6043717" cy="84024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800" b="1" kern="1200" dirty="0" smtClean="0"/>
                  <a:t>User On-Ramp</a:t>
                </a:r>
              </a:p>
              <a:p>
                <a:pPr lvl="0" algn="ctr" defTabSz="1066800">
                  <a:lnSpc>
                    <a:spcPct val="90000"/>
                  </a:lnSpc>
                  <a:spcBef>
                    <a:spcPct val="0"/>
                  </a:spcBef>
                  <a:spcAft>
                    <a:spcPct val="35000"/>
                  </a:spcAft>
                </a:pPr>
                <a:r>
                  <a:rPr lang="en-US" b="1" kern="1200" dirty="0" smtClean="0"/>
                  <a:t>Amazon, Azure, </a:t>
                </a:r>
                <a:r>
                  <a:rPr lang="en-US" b="1" kern="1200" dirty="0" err="1" smtClean="0"/>
                  <a:t>FutureSystems</a:t>
                </a:r>
                <a:r>
                  <a:rPr lang="en-US" b="1" kern="1200" dirty="0" smtClean="0"/>
                  <a:t>,  Comet, XSEDE,  </a:t>
                </a:r>
                <a:r>
                  <a:rPr lang="en-US" b="1" kern="1200" dirty="0" err="1" smtClean="0"/>
                  <a:t>ExoGeni</a:t>
                </a:r>
                <a:r>
                  <a:rPr lang="en-US" b="1" kern="1200" dirty="0" smtClean="0"/>
                  <a:t>, Other Science Clouds</a:t>
                </a:r>
                <a:endParaRPr lang="en-US" b="1" kern="1200" dirty="0"/>
              </a:p>
            </p:txBody>
          </p:sp>
        </p:grpSp>
      </p:grpSp>
      <p:grpSp>
        <p:nvGrpSpPr>
          <p:cNvPr id="10" name="Group 9"/>
          <p:cNvGrpSpPr/>
          <p:nvPr/>
        </p:nvGrpSpPr>
        <p:grpSpPr>
          <a:xfrm>
            <a:off x="318157" y="142875"/>
            <a:ext cx="8571187" cy="5517511"/>
            <a:chOff x="318157" y="423169"/>
            <a:chExt cx="8571187" cy="5237217"/>
          </a:xfrm>
          <a:scene3d>
            <a:camera prst="perspectiveRelaxedModerately" zoom="92000"/>
            <a:lightRig rig="balanced" dir="t">
              <a:rot lat="0" lon="0" rev="12700000"/>
            </a:lightRig>
          </a:scene3d>
        </p:grpSpPr>
        <p:sp>
          <p:nvSpPr>
            <p:cNvPr id="11" name="Freeform 10"/>
            <p:cNvSpPr/>
            <p:nvPr/>
          </p:nvSpPr>
          <p:spPr>
            <a:xfrm>
              <a:off x="3383822" y="4121834"/>
              <a:ext cx="2439857" cy="1400485"/>
            </a:xfrm>
            <a:custGeom>
              <a:avLst/>
              <a:gdLst>
                <a:gd name="connsiteX0" fmla="*/ 0 w 2439857"/>
                <a:gd name="connsiteY0" fmla="*/ 700243 h 1400485"/>
                <a:gd name="connsiteX1" fmla="*/ 1219929 w 2439857"/>
                <a:gd name="connsiteY1" fmla="*/ 0 h 1400485"/>
                <a:gd name="connsiteX2" fmla="*/ 2439858 w 2439857"/>
                <a:gd name="connsiteY2" fmla="*/ 700243 h 1400485"/>
                <a:gd name="connsiteX3" fmla="*/ 1219929 w 2439857"/>
                <a:gd name="connsiteY3" fmla="*/ 1400486 h 1400485"/>
                <a:gd name="connsiteX4" fmla="*/ 0 w 2439857"/>
                <a:gd name="connsiteY4" fmla="*/ 700243 h 1400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9857" h="1400485">
                  <a:moveTo>
                    <a:pt x="0" y="700243"/>
                  </a:moveTo>
                  <a:cubicBezTo>
                    <a:pt x="0" y="313509"/>
                    <a:pt x="546181" y="0"/>
                    <a:pt x="1219929" y="0"/>
                  </a:cubicBezTo>
                  <a:cubicBezTo>
                    <a:pt x="1893677" y="0"/>
                    <a:pt x="2439858" y="313509"/>
                    <a:pt x="2439858" y="700243"/>
                  </a:cubicBezTo>
                  <a:cubicBezTo>
                    <a:pt x="2439858" y="1086977"/>
                    <a:pt x="1893677" y="1400486"/>
                    <a:pt x="1219929" y="1400486"/>
                  </a:cubicBezTo>
                  <a:cubicBezTo>
                    <a:pt x="546181" y="1400486"/>
                    <a:pt x="0" y="1086977"/>
                    <a:pt x="0" y="700243"/>
                  </a:cubicBezTo>
                  <a:close/>
                </a:path>
              </a:pathLst>
            </a:custGeom>
            <a:sp3d prstMaterial="plastic">
              <a:bevelT w="50800" h="50800"/>
              <a:bevelB w="50800" h="508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372549" tIns="220336" rIns="372549" bIns="220336" numCol="1" spcCol="1270" anchor="ctr" anchorCtr="0">
              <a:noAutofit/>
            </a:bodyPr>
            <a:lstStyle/>
            <a:p>
              <a:pPr lvl="0" algn="ctr" defTabSz="1066800">
                <a:lnSpc>
                  <a:spcPct val="90000"/>
                </a:lnSpc>
                <a:spcBef>
                  <a:spcPct val="0"/>
                </a:spcBef>
                <a:spcAft>
                  <a:spcPct val="35000"/>
                </a:spcAft>
              </a:pPr>
              <a:r>
                <a:rPr lang="en-US" sz="2400" b="1" kern="1200" dirty="0" err="1" smtClean="0">
                  <a:latin typeface="Arial"/>
                  <a:cs typeface="Arial"/>
                </a:rPr>
                <a:t>Cloudmesh</a:t>
              </a:r>
              <a:endParaRPr lang="en-US" sz="2400" b="1" kern="1200" dirty="0">
                <a:latin typeface="Arial"/>
                <a:cs typeface="Arial"/>
              </a:endParaRPr>
            </a:p>
          </p:txBody>
        </p:sp>
        <p:sp>
          <p:nvSpPr>
            <p:cNvPr id="12" name="Left Arrow 11"/>
            <p:cNvSpPr/>
            <p:nvPr/>
          </p:nvSpPr>
          <p:spPr>
            <a:xfrm rot="10800000">
              <a:off x="1366044" y="4507710"/>
              <a:ext cx="1906799" cy="628732"/>
            </a:xfrm>
            <a:prstGeom prst="leftArrow">
              <a:avLst>
                <a:gd name="adj1" fmla="val 60000"/>
                <a:gd name="adj2" fmla="val 50000"/>
              </a:avLst>
            </a:prstGeom>
            <a:sp3d z="-54080" prstMaterial="plastic">
              <a:bevelT w="25400" h="25400"/>
              <a:bevelB w="25400" h="25400"/>
            </a:sp3d>
          </p:spPr>
          <p:style>
            <a:lnRef idx="1">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hueOff val="0"/>
                <a:satOff val="0"/>
                <a:lumOff val="0"/>
                <a:alphaOff val="0"/>
              </a:schemeClr>
            </a:fontRef>
          </p:style>
        </p:sp>
        <p:sp>
          <p:nvSpPr>
            <p:cNvPr id="13" name="Freeform 12"/>
            <p:cNvSpPr/>
            <p:nvPr/>
          </p:nvSpPr>
          <p:spPr>
            <a:xfrm>
              <a:off x="318157" y="3983766"/>
              <a:ext cx="2095775" cy="1676620"/>
            </a:xfrm>
            <a:custGeom>
              <a:avLst/>
              <a:gdLst>
                <a:gd name="connsiteX0" fmla="*/ 0 w 2095775"/>
                <a:gd name="connsiteY0" fmla="*/ 167662 h 1676620"/>
                <a:gd name="connsiteX1" fmla="*/ 167662 w 2095775"/>
                <a:gd name="connsiteY1" fmla="*/ 0 h 1676620"/>
                <a:gd name="connsiteX2" fmla="*/ 1928113 w 2095775"/>
                <a:gd name="connsiteY2" fmla="*/ 0 h 1676620"/>
                <a:gd name="connsiteX3" fmla="*/ 2095775 w 2095775"/>
                <a:gd name="connsiteY3" fmla="*/ 167662 h 1676620"/>
                <a:gd name="connsiteX4" fmla="*/ 2095775 w 2095775"/>
                <a:gd name="connsiteY4" fmla="*/ 1508958 h 1676620"/>
                <a:gd name="connsiteX5" fmla="*/ 1928113 w 2095775"/>
                <a:gd name="connsiteY5" fmla="*/ 1676620 h 1676620"/>
                <a:gd name="connsiteX6" fmla="*/ 167662 w 2095775"/>
                <a:gd name="connsiteY6" fmla="*/ 1676620 h 1676620"/>
                <a:gd name="connsiteX7" fmla="*/ 0 w 2095775"/>
                <a:gd name="connsiteY7" fmla="*/ 1508958 h 1676620"/>
                <a:gd name="connsiteX8" fmla="*/ 0 w 2095775"/>
                <a:gd name="connsiteY8" fmla="*/ 167662 h 1676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5775" h="1676620">
                  <a:moveTo>
                    <a:pt x="0" y="167662"/>
                  </a:moveTo>
                  <a:cubicBezTo>
                    <a:pt x="0" y="75065"/>
                    <a:pt x="75065" y="0"/>
                    <a:pt x="167662" y="0"/>
                  </a:cubicBezTo>
                  <a:lnTo>
                    <a:pt x="1928113" y="0"/>
                  </a:lnTo>
                  <a:cubicBezTo>
                    <a:pt x="2020710" y="0"/>
                    <a:pt x="2095775" y="75065"/>
                    <a:pt x="2095775" y="167662"/>
                  </a:cubicBezTo>
                  <a:lnTo>
                    <a:pt x="2095775" y="1508958"/>
                  </a:lnTo>
                  <a:cubicBezTo>
                    <a:pt x="2095775" y="1601555"/>
                    <a:pt x="2020710" y="1676620"/>
                    <a:pt x="1928113" y="1676620"/>
                  </a:cubicBezTo>
                  <a:lnTo>
                    <a:pt x="167662" y="1676620"/>
                  </a:lnTo>
                  <a:cubicBezTo>
                    <a:pt x="75065" y="1676620"/>
                    <a:pt x="0" y="1601555"/>
                    <a:pt x="0" y="1508958"/>
                  </a:cubicBezTo>
                  <a:lnTo>
                    <a:pt x="0" y="167662"/>
                  </a:lnTo>
                  <a:close/>
                </a:path>
              </a:pathLst>
            </a:custGeom>
            <a:sp3d prstMaterial="plastic">
              <a:bevelT w="50800" h="50800"/>
              <a:bevelB w="50800" h="50800"/>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94827" tIns="94827" rIns="94827" bIns="94827" numCol="1" spcCol="1270" anchor="t" anchorCtr="0">
              <a:noAutofit/>
            </a:bodyPr>
            <a:lstStyle/>
            <a:p>
              <a:pPr lvl="0" algn="l" defTabSz="1066800">
                <a:lnSpc>
                  <a:spcPct val="90000"/>
                </a:lnSpc>
                <a:spcBef>
                  <a:spcPct val="0"/>
                </a:spcBef>
                <a:spcAft>
                  <a:spcPct val="35000"/>
                </a:spcAft>
              </a:pPr>
              <a:r>
                <a:rPr lang="en-US" sz="2400" b="1" kern="1200" dirty="0" smtClean="0">
                  <a:latin typeface="Arial"/>
                  <a:cs typeface="Arial"/>
                </a:rPr>
                <a:t>Information Services</a:t>
              </a:r>
              <a:endParaRPr lang="en-US" sz="2400" b="1" kern="1200" dirty="0">
                <a:latin typeface="Arial"/>
                <a:cs typeface="Arial"/>
              </a:endParaRPr>
            </a:p>
            <a:p>
              <a:pPr marL="171450" lvl="1" indent="-171450" algn="l" defTabSz="844550">
                <a:lnSpc>
                  <a:spcPct val="90000"/>
                </a:lnSpc>
                <a:spcBef>
                  <a:spcPct val="0"/>
                </a:spcBef>
                <a:spcAft>
                  <a:spcPct val="15000"/>
                </a:spcAft>
                <a:buChar char="••"/>
              </a:pPr>
              <a:r>
                <a:rPr lang="en-US" sz="1900" b="1" kern="1200" dirty="0" err="1" smtClean="0">
                  <a:latin typeface="Arial"/>
                  <a:cs typeface="Arial"/>
                </a:rPr>
                <a:t>CloudMetrics</a:t>
              </a:r>
              <a:endParaRPr lang="en-US" sz="1900" b="1" kern="1200" dirty="0">
                <a:latin typeface="Arial"/>
                <a:cs typeface="Arial"/>
              </a:endParaRPr>
            </a:p>
          </p:txBody>
        </p:sp>
        <p:sp>
          <p:nvSpPr>
            <p:cNvPr id="14" name="Left Arrow 13"/>
            <p:cNvSpPr/>
            <p:nvPr/>
          </p:nvSpPr>
          <p:spPr>
            <a:xfrm rot="13089708">
              <a:off x="1572278" y="3092967"/>
              <a:ext cx="2462373" cy="628732"/>
            </a:xfrm>
            <a:prstGeom prst="leftArrow">
              <a:avLst>
                <a:gd name="adj1" fmla="val 60000"/>
                <a:gd name="adj2" fmla="val 50000"/>
              </a:avLst>
            </a:prstGeom>
            <a:sp3d z="-54080" prstMaterial="plastic">
              <a:bevelT w="25400" h="25400"/>
              <a:bevelB w="25400" h="25400"/>
            </a:sp3d>
          </p:spPr>
          <p:style>
            <a:lnRef idx="1">
              <a:schemeClr val="lt1">
                <a:hueOff val="0"/>
                <a:satOff val="0"/>
                <a:lumOff val="0"/>
                <a:alphaOff val="0"/>
              </a:schemeClr>
            </a:lnRef>
            <a:fillRef idx="1">
              <a:schemeClr val="accent4">
                <a:hueOff val="-1116192"/>
                <a:satOff val="6725"/>
                <a:lumOff val="539"/>
                <a:alphaOff val="0"/>
              </a:schemeClr>
            </a:fillRef>
            <a:effectRef idx="2">
              <a:schemeClr val="accent4">
                <a:hueOff val="-1116192"/>
                <a:satOff val="6725"/>
                <a:lumOff val="539"/>
                <a:alphaOff val="0"/>
              </a:schemeClr>
            </a:effectRef>
            <a:fontRef idx="minor">
              <a:schemeClr val="lt1">
                <a:hueOff val="0"/>
                <a:satOff val="0"/>
                <a:lumOff val="0"/>
                <a:alphaOff val="0"/>
              </a:schemeClr>
            </a:fontRef>
          </p:style>
        </p:sp>
        <p:sp>
          <p:nvSpPr>
            <p:cNvPr id="15" name="Freeform 14"/>
            <p:cNvSpPr/>
            <p:nvPr/>
          </p:nvSpPr>
          <p:spPr>
            <a:xfrm>
              <a:off x="531827" y="1808292"/>
              <a:ext cx="2607186" cy="1676620"/>
            </a:xfrm>
            <a:custGeom>
              <a:avLst/>
              <a:gdLst>
                <a:gd name="connsiteX0" fmla="*/ 0 w 2607186"/>
                <a:gd name="connsiteY0" fmla="*/ 167662 h 1676620"/>
                <a:gd name="connsiteX1" fmla="*/ 167662 w 2607186"/>
                <a:gd name="connsiteY1" fmla="*/ 0 h 1676620"/>
                <a:gd name="connsiteX2" fmla="*/ 2439524 w 2607186"/>
                <a:gd name="connsiteY2" fmla="*/ 0 h 1676620"/>
                <a:gd name="connsiteX3" fmla="*/ 2607186 w 2607186"/>
                <a:gd name="connsiteY3" fmla="*/ 167662 h 1676620"/>
                <a:gd name="connsiteX4" fmla="*/ 2607186 w 2607186"/>
                <a:gd name="connsiteY4" fmla="*/ 1508958 h 1676620"/>
                <a:gd name="connsiteX5" fmla="*/ 2439524 w 2607186"/>
                <a:gd name="connsiteY5" fmla="*/ 1676620 h 1676620"/>
                <a:gd name="connsiteX6" fmla="*/ 167662 w 2607186"/>
                <a:gd name="connsiteY6" fmla="*/ 1676620 h 1676620"/>
                <a:gd name="connsiteX7" fmla="*/ 0 w 2607186"/>
                <a:gd name="connsiteY7" fmla="*/ 1508958 h 1676620"/>
                <a:gd name="connsiteX8" fmla="*/ 0 w 2607186"/>
                <a:gd name="connsiteY8" fmla="*/ 167662 h 1676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7186" h="1676620">
                  <a:moveTo>
                    <a:pt x="0" y="167662"/>
                  </a:moveTo>
                  <a:cubicBezTo>
                    <a:pt x="0" y="75065"/>
                    <a:pt x="75065" y="0"/>
                    <a:pt x="167662" y="0"/>
                  </a:cubicBezTo>
                  <a:lnTo>
                    <a:pt x="2439524" y="0"/>
                  </a:lnTo>
                  <a:cubicBezTo>
                    <a:pt x="2532121" y="0"/>
                    <a:pt x="2607186" y="75065"/>
                    <a:pt x="2607186" y="167662"/>
                  </a:cubicBezTo>
                  <a:lnTo>
                    <a:pt x="2607186" y="1508958"/>
                  </a:lnTo>
                  <a:cubicBezTo>
                    <a:pt x="2607186" y="1601555"/>
                    <a:pt x="2532121" y="1676620"/>
                    <a:pt x="2439524" y="1676620"/>
                  </a:cubicBezTo>
                  <a:lnTo>
                    <a:pt x="167662" y="1676620"/>
                  </a:lnTo>
                  <a:cubicBezTo>
                    <a:pt x="75065" y="1676620"/>
                    <a:pt x="0" y="1601555"/>
                    <a:pt x="0" y="1508958"/>
                  </a:cubicBezTo>
                  <a:lnTo>
                    <a:pt x="0" y="167662"/>
                  </a:lnTo>
                  <a:close/>
                </a:path>
              </a:pathLst>
            </a:custGeom>
            <a:sp3d prstMaterial="plastic">
              <a:bevelT w="50800" h="50800"/>
              <a:bevelB w="50800" h="50800"/>
            </a:sp3d>
          </p:spPr>
          <p:style>
            <a:lnRef idx="0">
              <a:schemeClr val="lt1">
                <a:hueOff val="0"/>
                <a:satOff val="0"/>
                <a:lumOff val="0"/>
                <a:alphaOff val="0"/>
              </a:schemeClr>
            </a:lnRef>
            <a:fillRef idx="1">
              <a:schemeClr val="accent4">
                <a:hueOff val="-1116192"/>
                <a:satOff val="6725"/>
                <a:lumOff val="539"/>
                <a:alphaOff val="0"/>
              </a:schemeClr>
            </a:fillRef>
            <a:effectRef idx="2">
              <a:schemeClr val="accent4">
                <a:hueOff val="-1116192"/>
                <a:satOff val="6725"/>
                <a:lumOff val="539"/>
                <a:alphaOff val="0"/>
              </a:schemeClr>
            </a:effectRef>
            <a:fontRef idx="minor">
              <a:schemeClr val="lt1"/>
            </a:fontRef>
          </p:style>
          <p:txBody>
            <a:bodyPr spcFirstLastPara="0" vert="horz" wrap="square" lIns="94827" tIns="94827" rIns="94827" bIns="94827" numCol="1" spcCol="1270" anchor="t" anchorCtr="0">
              <a:noAutofit/>
            </a:bodyPr>
            <a:lstStyle/>
            <a:p>
              <a:pPr lvl="0" algn="l" defTabSz="1066800">
                <a:lnSpc>
                  <a:spcPct val="90000"/>
                </a:lnSpc>
                <a:spcBef>
                  <a:spcPct val="0"/>
                </a:spcBef>
                <a:spcAft>
                  <a:spcPct val="35000"/>
                </a:spcAft>
              </a:pPr>
              <a:r>
                <a:rPr lang="en-US" sz="2400" b="1" kern="1200" dirty="0" smtClean="0">
                  <a:latin typeface="Arial"/>
                  <a:cs typeface="Arial"/>
                </a:rPr>
                <a:t>Provisioning Management</a:t>
              </a:r>
              <a:endParaRPr lang="en-US" sz="2400" b="1" kern="1200" dirty="0">
                <a:latin typeface="Arial"/>
                <a:cs typeface="Arial"/>
              </a:endParaRPr>
            </a:p>
            <a:p>
              <a:pPr marL="171450" lvl="1" indent="-171450" algn="l" defTabSz="844550">
                <a:lnSpc>
                  <a:spcPct val="90000"/>
                </a:lnSpc>
                <a:spcBef>
                  <a:spcPct val="0"/>
                </a:spcBef>
                <a:spcAft>
                  <a:spcPct val="15000"/>
                </a:spcAft>
                <a:buChar char="••"/>
              </a:pPr>
              <a:r>
                <a:rPr lang="en-US" sz="1900" b="1" kern="1200" dirty="0" smtClean="0">
                  <a:latin typeface="Arial"/>
                  <a:cs typeface="Arial"/>
                </a:rPr>
                <a:t>Rain</a:t>
              </a:r>
            </a:p>
            <a:p>
              <a:pPr marL="171450" lvl="1" indent="-171450" algn="l" defTabSz="844550">
                <a:lnSpc>
                  <a:spcPct val="90000"/>
                </a:lnSpc>
                <a:spcBef>
                  <a:spcPct val="0"/>
                </a:spcBef>
                <a:spcAft>
                  <a:spcPct val="15000"/>
                </a:spcAft>
                <a:buChar char="••"/>
              </a:pPr>
              <a:r>
                <a:rPr lang="en-US" sz="1900" b="1" dirty="0" smtClean="0">
                  <a:latin typeface="Arial"/>
                  <a:cs typeface="Arial"/>
                </a:rPr>
                <a:t>Cloud Shifting</a:t>
              </a:r>
            </a:p>
            <a:p>
              <a:pPr marL="171450" lvl="1" indent="-171450" algn="l" defTabSz="844550">
                <a:lnSpc>
                  <a:spcPct val="90000"/>
                </a:lnSpc>
                <a:spcBef>
                  <a:spcPct val="0"/>
                </a:spcBef>
                <a:spcAft>
                  <a:spcPct val="15000"/>
                </a:spcAft>
                <a:buChar char="••"/>
              </a:pPr>
              <a:r>
                <a:rPr lang="en-US" sz="1900" b="1" kern="1200" dirty="0" smtClean="0">
                  <a:latin typeface="Arial"/>
                  <a:cs typeface="Arial"/>
                </a:rPr>
                <a:t>Cloud Bursting</a:t>
              </a:r>
              <a:endParaRPr lang="en-US" sz="1900" b="1" kern="1200" dirty="0">
                <a:latin typeface="Arial"/>
                <a:cs typeface="Arial"/>
              </a:endParaRPr>
            </a:p>
          </p:txBody>
        </p:sp>
        <p:sp>
          <p:nvSpPr>
            <p:cNvPr id="16" name="Left Arrow 15"/>
            <p:cNvSpPr/>
            <p:nvPr/>
          </p:nvSpPr>
          <p:spPr>
            <a:xfrm rot="16114334">
              <a:off x="3196720" y="2298664"/>
              <a:ext cx="2703942" cy="628732"/>
            </a:xfrm>
            <a:prstGeom prst="leftArrow">
              <a:avLst>
                <a:gd name="adj1" fmla="val 60000"/>
                <a:gd name="adj2" fmla="val 50000"/>
              </a:avLst>
            </a:prstGeom>
            <a:sp3d z="-54080" prstMaterial="plastic">
              <a:bevelT w="25400" h="25400"/>
              <a:bevelB w="25400" h="25400"/>
            </a:sp3d>
          </p:spPr>
          <p:style>
            <a:lnRef idx="1">
              <a:schemeClr val="lt1">
                <a:hueOff val="0"/>
                <a:satOff val="0"/>
                <a:lumOff val="0"/>
                <a:alphaOff val="0"/>
              </a:schemeClr>
            </a:lnRef>
            <a:fillRef idx="1">
              <a:schemeClr val="accent4">
                <a:hueOff val="-2232385"/>
                <a:satOff val="13449"/>
                <a:lumOff val="1078"/>
                <a:alphaOff val="0"/>
              </a:schemeClr>
            </a:fillRef>
            <a:effectRef idx="2">
              <a:schemeClr val="accent4">
                <a:hueOff val="-2232385"/>
                <a:satOff val="13449"/>
                <a:lumOff val="1078"/>
                <a:alphaOff val="0"/>
              </a:schemeClr>
            </a:effectRef>
            <a:fontRef idx="minor">
              <a:schemeClr val="lt1">
                <a:hueOff val="0"/>
                <a:satOff val="0"/>
                <a:lumOff val="0"/>
                <a:alphaOff val="0"/>
              </a:schemeClr>
            </a:fontRef>
          </p:style>
        </p:sp>
        <p:sp>
          <p:nvSpPr>
            <p:cNvPr id="17" name="Freeform 16"/>
            <p:cNvSpPr/>
            <p:nvPr/>
          </p:nvSpPr>
          <p:spPr>
            <a:xfrm>
              <a:off x="3250519" y="423169"/>
              <a:ext cx="2528972" cy="1676620"/>
            </a:xfrm>
            <a:custGeom>
              <a:avLst/>
              <a:gdLst>
                <a:gd name="connsiteX0" fmla="*/ 0 w 2528972"/>
                <a:gd name="connsiteY0" fmla="*/ 167662 h 1676620"/>
                <a:gd name="connsiteX1" fmla="*/ 167662 w 2528972"/>
                <a:gd name="connsiteY1" fmla="*/ 0 h 1676620"/>
                <a:gd name="connsiteX2" fmla="*/ 2361310 w 2528972"/>
                <a:gd name="connsiteY2" fmla="*/ 0 h 1676620"/>
                <a:gd name="connsiteX3" fmla="*/ 2528972 w 2528972"/>
                <a:gd name="connsiteY3" fmla="*/ 167662 h 1676620"/>
                <a:gd name="connsiteX4" fmla="*/ 2528972 w 2528972"/>
                <a:gd name="connsiteY4" fmla="*/ 1508958 h 1676620"/>
                <a:gd name="connsiteX5" fmla="*/ 2361310 w 2528972"/>
                <a:gd name="connsiteY5" fmla="*/ 1676620 h 1676620"/>
                <a:gd name="connsiteX6" fmla="*/ 167662 w 2528972"/>
                <a:gd name="connsiteY6" fmla="*/ 1676620 h 1676620"/>
                <a:gd name="connsiteX7" fmla="*/ 0 w 2528972"/>
                <a:gd name="connsiteY7" fmla="*/ 1508958 h 1676620"/>
                <a:gd name="connsiteX8" fmla="*/ 0 w 2528972"/>
                <a:gd name="connsiteY8" fmla="*/ 167662 h 1676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8972" h="1676620">
                  <a:moveTo>
                    <a:pt x="0" y="167662"/>
                  </a:moveTo>
                  <a:cubicBezTo>
                    <a:pt x="0" y="75065"/>
                    <a:pt x="75065" y="0"/>
                    <a:pt x="167662" y="0"/>
                  </a:cubicBezTo>
                  <a:lnTo>
                    <a:pt x="2361310" y="0"/>
                  </a:lnTo>
                  <a:cubicBezTo>
                    <a:pt x="2453907" y="0"/>
                    <a:pt x="2528972" y="75065"/>
                    <a:pt x="2528972" y="167662"/>
                  </a:cubicBezTo>
                  <a:lnTo>
                    <a:pt x="2528972" y="1508958"/>
                  </a:lnTo>
                  <a:cubicBezTo>
                    <a:pt x="2528972" y="1601555"/>
                    <a:pt x="2453907" y="1676620"/>
                    <a:pt x="2361310" y="1676620"/>
                  </a:cubicBezTo>
                  <a:lnTo>
                    <a:pt x="167662" y="1676620"/>
                  </a:lnTo>
                  <a:cubicBezTo>
                    <a:pt x="75065" y="1676620"/>
                    <a:pt x="0" y="1601555"/>
                    <a:pt x="0" y="1508958"/>
                  </a:cubicBezTo>
                  <a:lnTo>
                    <a:pt x="0" y="167662"/>
                  </a:lnTo>
                  <a:close/>
                </a:path>
              </a:pathLst>
            </a:custGeom>
            <a:sp3d prstMaterial="plastic">
              <a:bevelT w="50800" h="50800"/>
              <a:bevelB w="50800" h="50800"/>
            </a:sp3d>
          </p:spPr>
          <p:style>
            <a:lnRef idx="0">
              <a:schemeClr val="lt1">
                <a:hueOff val="0"/>
                <a:satOff val="0"/>
                <a:lumOff val="0"/>
                <a:alphaOff val="0"/>
              </a:schemeClr>
            </a:lnRef>
            <a:fillRef idx="1">
              <a:schemeClr val="accent4">
                <a:hueOff val="-2232385"/>
                <a:satOff val="13449"/>
                <a:lumOff val="1078"/>
                <a:alphaOff val="0"/>
              </a:schemeClr>
            </a:fillRef>
            <a:effectRef idx="2">
              <a:schemeClr val="accent4">
                <a:hueOff val="-2232385"/>
                <a:satOff val="13449"/>
                <a:lumOff val="1078"/>
                <a:alphaOff val="0"/>
              </a:schemeClr>
            </a:effectRef>
            <a:fontRef idx="minor">
              <a:schemeClr val="lt1"/>
            </a:fontRef>
          </p:style>
          <p:txBody>
            <a:bodyPr spcFirstLastPara="0" vert="horz" wrap="square" lIns="94827" tIns="94827" rIns="94827" bIns="94827" numCol="1" spcCol="1270" anchor="t" anchorCtr="0">
              <a:noAutofit/>
            </a:bodyPr>
            <a:lstStyle/>
            <a:p>
              <a:pPr lvl="0" algn="l" defTabSz="1066800">
                <a:lnSpc>
                  <a:spcPct val="90000"/>
                </a:lnSpc>
                <a:spcBef>
                  <a:spcPct val="0"/>
                </a:spcBef>
                <a:spcAft>
                  <a:spcPct val="35000"/>
                </a:spcAft>
              </a:pPr>
              <a:r>
                <a:rPr lang="en-US" sz="2400" b="1" kern="1200" dirty="0" smtClean="0">
                  <a:latin typeface="Arial"/>
                  <a:cs typeface="Arial"/>
                </a:rPr>
                <a:t>Virtual Machine</a:t>
              </a:r>
              <a:br>
                <a:rPr lang="en-US" sz="2400" b="1" kern="1200" dirty="0" smtClean="0">
                  <a:latin typeface="Arial"/>
                  <a:cs typeface="Arial"/>
                </a:rPr>
              </a:br>
              <a:r>
                <a:rPr lang="en-US" sz="2400" b="1" kern="1200" dirty="0" smtClean="0">
                  <a:latin typeface="Arial"/>
                  <a:cs typeface="Arial"/>
                </a:rPr>
                <a:t>Management</a:t>
              </a:r>
              <a:endParaRPr lang="en-US" sz="2400" b="1" kern="1200" dirty="0">
                <a:latin typeface="Arial"/>
                <a:cs typeface="Arial"/>
              </a:endParaRPr>
            </a:p>
            <a:p>
              <a:pPr marL="171450" lvl="1" indent="-171450" algn="l" defTabSz="844550">
                <a:lnSpc>
                  <a:spcPct val="90000"/>
                </a:lnSpc>
                <a:spcBef>
                  <a:spcPct val="0"/>
                </a:spcBef>
                <a:spcAft>
                  <a:spcPct val="15000"/>
                </a:spcAft>
                <a:buChar char="••"/>
              </a:pPr>
              <a:r>
                <a:rPr lang="en-US" sz="1900" b="1" dirty="0" err="1" smtClean="0">
                  <a:latin typeface="Arial"/>
                  <a:cs typeface="Arial"/>
                </a:rPr>
                <a:t>IaaS</a:t>
              </a:r>
              <a:r>
                <a:rPr lang="en-US" sz="1900" b="1" dirty="0" smtClean="0">
                  <a:latin typeface="Arial"/>
                  <a:cs typeface="Arial"/>
                </a:rPr>
                <a:t> Abstraction</a:t>
              </a:r>
              <a:endParaRPr lang="en-US" sz="1900" b="1" kern="1200" dirty="0">
                <a:latin typeface="Arial"/>
                <a:cs typeface="Arial"/>
              </a:endParaRPr>
            </a:p>
          </p:txBody>
        </p:sp>
        <p:sp>
          <p:nvSpPr>
            <p:cNvPr id="18" name="Left Arrow 17"/>
            <p:cNvSpPr/>
            <p:nvPr/>
          </p:nvSpPr>
          <p:spPr>
            <a:xfrm rot="18900000">
              <a:off x="4974359" y="3013097"/>
              <a:ext cx="2248008" cy="628732"/>
            </a:xfrm>
            <a:prstGeom prst="leftArrow">
              <a:avLst>
                <a:gd name="adj1" fmla="val 60000"/>
                <a:gd name="adj2" fmla="val 50000"/>
              </a:avLst>
            </a:prstGeom>
            <a:sp3d z="-54080" prstMaterial="plastic">
              <a:bevelT w="25400" h="25400"/>
              <a:bevelB w="25400" h="25400"/>
            </a:sp3d>
          </p:spPr>
          <p:style>
            <a:lnRef idx="1">
              <a:schemeClr val="lt1">
                <a:hueOff val="0"/>
                <a:satOff val="0"/>
                <a:lumOff val="0"/>
                <a:alphaOff val="0"/>
              </a:schemeClr>
            </a:lnRef>
            <a:fillRef idx="1">
              <a:schemeClr val="accent4">
                <a:hueOff val="-3348577"/>
                <a:satOff val="20174"/>
                <a:lumOff val="1617"/>
                <a:alphaOff val="0"/>
              </a:schemeClr>
            </a:fillRef>
            <a:effectRef idx="2">
              <a:schemeClr val="accent4">
                <a:hueOff val="-3348577"/>
                <a:satOff val="20174"/>
                <a:lumOff val="1617"/>
                <a:alphaOff val="0"/>
              </a:schemeClr>
            </a:effectRef>
            <a:fontRef idx="minor">
              <a:schemeClr val="lt1">
                <a:hueOff val="0"/>
                <a:satOff val="0"/>
                <a:lumOff val="0"/>
                <a:alphaOff val="0"/>
              </a:schemeClr>
            </a:fontRef>
          </p:style>
        </p:sp>
        <p:sp>
          <p:nvSpPr>
            <p:cNvPr id="19" name="Freeform 18"/>
            <p:cNvSpPr/>
            <p:nvPr/>
          </p:nvSpPr>
          <p:spPr>
            <a:xfrm>
              <a:off x="5845267" y="1694362"/>
              <a:ext cx="2095775" cy="1676620"/>
            </a:xfrm>
            <a:custGeom>
              <a:avLst/>
              <a:gdLst>
                <a:gd name="connsiteX0" fmla="*/ 0 w 2095775"/>
                <a:gd name="connsiteY0" fmla="*/ 167662 h 1676620"/>
                <a:gd name="connsiteX1" fmla="*/ 167662 w 2095775"/>
                <a:gd name="connsiteY1" fmla="*/ 0 h 1676620"/>
                <a:gd name="connsiteX2" fmla="*/ 1928113 w 2095775"/>
                <a:gd name="connsiteY2" fmla="*/ 0 h 1676620"/>
                <a:gd name="connsiteX3" fmla="*/ 2095775 w 2095775"/>
                <a:gd name="connsiteY3" fmla="*/ 167662 h 1676620"/>
                <a:gd name="connsiteX4" fmla="*/ 2095775 w 2095775"/>
                <a:gd name="connsiteY4" fmla="*/ 1508958 h 1676620"/>
                <a:gd name="connsiteX5" fmla="*/ 1928113 w 2095775"/>
                <a:gd name="connsiteY5" fmla="*/ 1676620 h 1676620"/>
                <a:gd name="connsiteX6" fmla="*/ 167662 w 2095775"/>
                <a:gd name="connsiteY6" fmla="*/ 1676620 h 1676620"/>
                <a:gd name="connsiteX7" fmla="*/ 0 w 2095775"/>
                <a:gd name="connsiteY7" fmla="*/ 1508958 h 1676620"/>
                <a:gd name="connsiteX8" fmla="*/ 0 w 2095775"/>
                <a:gd name="connsiteY8" fmla="*/ 167662 h 1676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5775" h="1676620">
                  <a:moveTo>
                    <a:pt x="0" y="167662"/>
                  </a:moveTo>
                  <a:cubicBezTo>
                    <a:pt x="0" y="75065"/>
                    <a:pt x="75065" y="0"/>
                    <a:pt x="167662" y="0"/>
                  </a:cubicBezTo>
                  <a:lnTo>
                    <a:pt x="1928113" y="0"/>
                  </a:lnTo>
                  <a:cubicBezTo>
                    <a:pt x="2020710" y="0"/>
                    <a:pt x="2095775" y="75065"/>
                    <a:pt x="2095775" y="167662"/>
                  </a:cubicBezTo>
                  <a:lnTo>
                    <a:pt x="2095775" y="1508958"/>
                  </a:lnTo>
                  <a:cubicBezTo>
                    <a:pt x="2095775" y="1601555"/>
                    <a:pt x="2020710" y="1676620"/>
                    <a:pt x="1928113" y="1676620"/>
                  </a:cubicBezTo>
                  <a:lnTo>
                    <a:pt x="167662" y="1676620"/>
                  </a:lnTo>
                  <a:cubicBezTo>
                    <a:pt x="75065" y="1676620"/>
                    <a:pt x="0" y="1601555"/>
                    <a:pt x="0" y="1508958"/>
                  </a:cubicBezTo>
                  <a:lnTo>
                    <a:pt x="0" y="167662"/>
                  </a:lnTo>
                  <a:close/>
                </a:path>
              </a:pathLst>
            </a:custGeom>
            <a:sp3d prstMaterial="plastic">
              <a:bevelT w="50800" h="50800"/>
              <a:bevelB w="50800" h="50800"/>
            </a:sp3d>
          </p:spPr>
          <p:style>
            <a:lnRef idx="0">
              <a:schemeClr val="lt1">
                <a:hueOff val="0"/>
                <a:satOff val="0"/>
                <a:lumOff val="0"/>
                <a:alphaOff val="0"/>
              </a:schemeClr>
            </a:lnRef>
            <a:fillRef idx="1">
              <a:schemeClr val="accent4">
                <a:hueOff val="-3348577"/>
                <a:satOff val="20174"/>
                <a:lumOff val="1617"/>
                <a:alphaOff val="0"/>
              </a:schemeClr>
            </a:fillRef>
            <a:effectRef idx="2">
              <a:schemeClr val="accent4">
                <a:hueOff val="-3348577"/>
                <a:satOff val="20174"/>
                <a:lumOff val="1617"/>
                <a:alphaOff val="0"/>
              </a:schemeClr>
            </a:effectRef>
            <a:fontRef idx="minor">
              <a:schemeClr val="lt1"/>
            </a:fontRef>
          </p:style>
          <p:txBody>
            <a:bodyPr spcFirstLastPara="0" vert="horz" wrap="square" lIns="94827" tIns="94827" rIns="94827" bIns="94827" numCol="1" spcCol="1270" anchor="t" anchorCtr="0">
              <a:noAutofit/>
            </a:bodyPr>
            <a:lstStyle/>
            <a:p>
              <a:pPr lvl="0" algn="l" defTabSz="1066800">
                <a:lnSpc>
                  <a:spcPct val="90000"/>
                </a:lnSpc>
                <a:spcBef>
                  <a:spcPct val="0"/>
                </a:spcBef>
                <a:spcAft>
                  <a:spcPct val="35000"/>
                </a:spcAft>
              </a:pPr>
              <a:r>
                <a:rPr lang="en-US" sz="2400" b="1" kern="1200" dirty="0" smtClean="0">
                  <a:latin typeface="Arial"/>
                  <a:cs typeface="Arial"/>
                </a:rPr>
                <a:t>Experiment</a:t>
              </a:r>
              <a:br>
                <a:rPr lang="en-US" sz="2400" b="1" kern="1200" dirty="0" smtClean="0">
                  <a:latin typeface="Arial"/>
                  <a:cs typeface="Arial"/>
                </a:rPr>
              </a:br>
              <a:r>
                <a:rPr lang="en-US" sz="2400" b="1" kern="1200" dirty="0" smtClean="0">
                  <a:latin typeface="Arial"/>
                  <a:cs typeface="Arial"/>
                </a:rPr>
                <a:t>Management</a:t>
              </a:r>
              <a:endParaRPr lang="en-US" sz="2400" b="1" kern="1200" dirty="0">
                <a:latin typeface="Arial"/>
                <a:cs typeface="Arial"/>
              </a:endParaRPr>
            </a:p>
            <a:p>
              <a:pPr marL="171450" lvl="1" indent="-171450" algn="l" defTabSz="844550">
                <a:lnSpc>
                  <a:spcPct val="90000"/>
                </a:lnSpc>
                <a:spcBef>
                  <a:spcPct val="0"/>
                </a:spcBef>
                <a:spcAft>
                  <a:spcPct val="15000"/>
                </a:spcAft>
                <a:buChar char="••"/>
              </a:pPr>
              <a:r>
                <a:rPr lang="en-US" sz="1900" b="1" kern="1200" dirty="0" smtClean="0">
                  <a:latin typeface="Arial"/>
                  <a:cs typeface="Arial"/>
                </a:rPr>
                <a:t>Shell</a:t>
              </a:r>
            </a:p>
            <a:p>
              <a:pPr marL="171450" lvl="1" indent="-171450" algn="l" defTabSz="844550">
                <a:lnSpc>
                  <a:spcPct val="90000"/>
                </a:lnSpc>
                <a:spcBef>
                  <a:spcPct val="0"/>
                </a:spcBef>
                <a:spcAft>
                  <a:spcPct val="15000"/>
                </a:spcAft>
                <a:buChar char="••"/>
              </a:pPr>
              <a:r>
                <a:rPr lang="en-US" sz="1900" b="1" dirty="0" err="1" smtClean="0">
                  <a:latin typeface="Arial"/>
                  <a:cs typeface="Arial"/>
                </a:rPr>
                <a:t>IPython</a:t>
              </a:r>
              <a:endParaRPr lang="en-US" sz="1900" b="1" kern="1200" dirty="0">
                <a:latin typeface="Arial"/>
                <a:cs typeface="Arial"/>
              </a:endParaRPr>
            </a:p>
          </p:txBody>
        </p:sp>
        <p:sp>
          <p:nvSpPr>
            <p:cNvPr id="20" name="Left Arrow 19"/>
            <p:cNvSpPr/>
            <p:nvPr/>
          </p:nvSpPr>
          <p:spPr>
            <a:xfrm>
              <a:off x="5934657" y="4507710"/>
              <a:ext cx="1906799" cy="628732"/>
            </a:xfrm>
            <a:prstGeom prst="leftArrow">
              <a:avLst>
                <a:gd name="adj1" fmla="val 60000"/>
                <a:gd name="adj2" fmla="val 50000"/>
              </a:avLst>
            </a:prstGeom>
            <a:sp3d z="-54080" prstMaterial="plastic">
              <a:bevelT w="25400" h="25400"/>
              <a:bevelB w="25400" h="25400"/>
            </a:sp3d>
          </p:spPr>
          <p:style>
            <a:lnRef idx="1">
              <a:schemeClr val="lt1">
                <a:hueOff val="0"/>
                <a:satOff val="0"/>
                <a:lumOff val="0"/>
                <a:alphaOff val="0"/>
              </a:schemeClr>
            </a:lnRef>
            <a:fillRef idx="1">
              <a:schemeClr val="accent4">
                <a:hueOff val="-4464770"/>
                <a:satOff val="26899"/>
                <a:lumOff val="2156"/>
                <a:alphaOff val="0"/>
              </a:schemeClr>
            </a:fillRef>
            <a:effectRef idx="2">
              <a:schemeClr val="accent4">
                <a:hueOff val="-4464770"/>
                <a:satOff val="26899"/>
                <a:lumOff val="2156"/>
                <a:alphaOff val="0"/>
              </a:schemeClr>
            </a:effectRef>
            <a:fontRef idx="minor">
              <a:schemeClr val="lt1">
                <a:hueOff val="0"/>
                <a:satOff val="0"/>
                <a:lumOff val="0"/>
                <a:alphaOff val="0"/>
              </a:schemeClr>
            </a:fontRef>
          </p:style>
        </p:sp>
        <p:sp>
          <p:nvSpPr>
            <p:cNvPr id="21" name="Freeform 20"/>
            <p:cNvSpPr/>
            <p:nvPr/>
          </p:nvSpPr>
          <p:spPr>
            <a:xfrm>
              <a:off x="6793569" y="3983766"/>
              <a:ext cx="2095775" cy="1676620"/>
            </a:xfrm>
            <a:custGeom>
              <a:avLst/>
              <a:gdLst>
                <a:gd name="connsiteX0" fmla="*/ 0 w 2095775"/>
                <a:gd name="connsiteY0" fmla="*/ 167662 h 1676620"/>
                <a:gd name="connsiteX1" fmla="*/ 167662 w 2095775"/>
                <a:gd name="connsiteY1" fmla="*/ 0 h 1676620"/>
                <a:gd name="connsiteX2" fmla="*/ 1928113 w 2095775"/>
                <a:gd name="connsiteY2" fmla="*/ 0 h 1676620"/>
                <a:gd name="connsiteX3" fmla="*/ 2095775 w 2095775"/>
                <a:gd name="connsiteY3" fmla="*/ 167662 h 1676620"/>
                <a:gd name="connsiteX4" fmla="*/ 2095775 w 2095775"/>
                <a:gd name="connsiteY4" fmla="*/ 1508958 h 1676620"/>
                <a:gd name="connsiteX5" fmla="*/ 1928113 w 2095775"/>
                <a:gd name="connsiteY5" fmla="*/ 1676620 h 1676620"/>
                <a:gd name="connsiteX6" fmla="*/ 167662 w 2095775"/>
                <a:gd name="connsiteY6" fmla="*/ 1676620 h 1676620"/>
                <a:gd name="connsiteX7" fmla="*/ 0 w 2095775"/>
                <a:gd name="connsiteY7" fmla="*/ 1508958 h 1676620"/>
                <a:gd name="connsiteX8" fmla="*/ 0 w 2095775"/>
                <a:gd name="connsiteY8" fmla="*/ 167662 h 1676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5775" h="1676620">
                  <a:moveTo>
                    <a:pt x="0" y="167662"/>
                  </a:moveTo>
                  <a:cubicBezTo>
                    <a:pt x="0" y="75065"/>
                    <a:pt x="75065" y="0"/>
                    <a:pt x="167662" y="0"/>
                  </a:cubicBezTo>
                  <a:lnTo>
                    <a:pt x="1928113" y="0"/>
                  </a:lnTo>
                  <a:cubicBezTo>
                    <a:pt x="2020710" y="0"/>
                    <a:pt x="2095775" y="75065"/>
                    <a:pt x="2095775" y="167662"/>
                  </a:cubicBezTo>
                  <a:lnTo>
                    <a:pt x="2095775" y="1508958"/>
                  </a:lnTo>
                  <a:cubicBezTo>
                    <a:pt x="2095775" y="1601555"/>
                    <a:pt x="2020710" y="1676620"/>
                    <a:pt x="1928113" y="1676620"/>
                  </a:cubicBezTo>
                  <a:lnTo>
                    <a:pt x="167662" y="1676620"/>
                  </a:lnTo>
                  <a:cubicBezTo>
                    <a:pt x="75065" y="1676620"/>
                    <a:pt x="0" y="1601555"/>
                    <a:pt x="0" y="1508958"/>
                  </a:cubicBezTo>
                  <a:lnTo>
                    <a:pt x="0" y="167662"/>
                  </a:lnTo>
                  <a:close/>
                </a:path>
              </a:pathLst>
            </a:custGeom>
            <a:sp3d prstMaterial="plastic">
              <a:bevelT w="50800" h="50800"/>
              <a:bevelB w="50800" h="50800"/>
            </a:sp3d>
          </p:spPr>
          <p:style>
            <a:lnRef idx="0">
              <a:schemeClr val="lt1">
                <a:hueOff val="0"/>
                <a:satOff val="0"/>
                <a:lumOff val="0"/>
                <a:alphaOff val="0"/>
              </a:schemeClr>
            </a:lnRef>
            <a:fillRef idx="1">
              <a:schemeClr val="accent4">
                <a:hueOff val="-4464770"/>
                <a:satOff val="26899"/>
                <a:lumOff val="2156"/>
                <a:alphaOff val="0"/>
              </a:schemeClr>
            </a:fillRef>
            <a:effectRef idx="2">
              <a:schemeClr val="accent4">
                <a:hueOff val="-4464770"/>
                <a:satOff val="26899"/>
                <a:lumOff val="2156"/>
                <a:alphaOff val="0"/>
              </a:schemeClr>
            </a:effectRef>
            <a:fontRef idx="minor">
              <a:schemeClr val="lt1"/>
            </a:fontRef>
          </p:style>
          <p:txBody>
            <a:bodyPr spcFirstLastPara="0" vert="horz" wrap="square" lIns="94827" tIns="94827" rIns="94827" bIns="94827" numCol="1" spcCol="1270" anchor="t" anchorCtr="0">
              <a:noAutofit/>
            </a:bodyPr>
            <a:lstStyle/>
            <a:p>
              <a:pPr lvl="0" algn="l" defTabSz="1066800">
                <a:lnSpc>
                  <a:spcPct val="90000"/>
                </a:lnSpc>
                <a:spcBef>
                  <a:spcPct val="0"/>
                </a:spcBef>
                <a:spcAft>
                  <a:spcPct val="35000"/>
                </a:spcAft>
              </a:pPr>
              <a:r>
                <a:rPr lang="en-US" sz="2400" b="1" kern="1200" dirty="0" smtClean="0">
                  <a:latin typeface="Arial"/>
                  <a:cs typeface="Arial"/>
                </a:rPr>
                <a:t>Accounting</a:t>
              </a:r>
              <a:endParaRPr lang="en-US" sz="2400" b="1" kern="1200" dirty="0">
                <a:latin typeface="Arial"/>
                <a:cs typeface="Arial"/>
              </a:endParaRPr>
            </a:p>
            <a:p>
              <a:pPr marL="171450" lvl="1" indent="-171450" algn="l" defTabSz="844550">
                <a:lnSpc>
                  <a:spcPct val="90000"/>
                </a:lnSpc>
                <a:spcBef>
                  <a:spcPct val="0"/>
                </a:spcBef>
                <a:spcAft>
                  <a:spcPct val="15000"/>
                </a:spcAft>
                <a:buChar char="••"/>
              </a:pPr>
              <a:r>
                <a:rPr lang="en-US" sz="1900" b="1" kern="1200" dirty="0" smtClean="0">
                  <a:latin typeface="Arial"/>
                  <a:cs typeface="Arial"/>
                </a:rPr>
                <a:t>Internal</a:t>
              </a:r>
            </a:p>
            <a:p>
              <a:pPr marL="171450" lvl="1" indent="-171450" algn="l" defTabSz="844550">
                <a:lnSpc>
                  <a:spcPct val="90000"/>
                </a:lnSpc>
                <a:spcBef>
                  <a:spcPct val="0"/>
                </a:spcBef>
                <a:spcAft>
                  <a:spcPct val="15000"/>
                </a:spcAft>
                <a:buChar char="••"/>
              </a:pPr>
              <a:r>
                <a:rPr lang="en-US" sz="1900" b="1" kern="1200" dirty="0" smtClean="0">
                  <a:latin typeface="Arial"/>
                  <a:cs typeface="Arial"/>
                </a:rPr>
                <a:t>External</a:t>
              </a:r>
              <a:endParaRPr lang="en-US" sz="1900" b="1" kern="1200" dirty="0">
                <a:latin typeface="Arial"/>
                <a:cs typeface="Arial"/>
              </a:endParaRPr>
            </a:p>
          </p:txBody>
        </p:sp>
      </p:grpSp>
    </p:spTree>
    <p:extLst>
      <p:ext uri="{BB962C8B-B14F-4D97-AF65-F5344CB8AC3E}">
        <p14:creationId xmlns:p14="http://schemas.microsoft.com/office/powerpoint/2010/main" val="2396154166"/>
      </p:ext>
    </p:extLst>
  </p:cSld>
  <p:clrMapOvr>
    <a:masterClrMapping/>
  </p:clrMapOvr>
  <mc:AlternateContent xmlns:mc="http://schemas.openxmlformats.org/markup-compatibility/2006" xmlns:p14="http://schemas.microsoft.com/office/powerpoint/2010/main">
    <mc:Choice Requires="p14">
      <p:transition spd="slow" p14:dur="2000" advTm="58097"/>
    </mc:Choice>
    <mc:Fallback xmlns="">
      <p:transition spd="slow" advTm="58097"/>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486400" cy="841248"/>
          </a:xfrm>
        </p:spPr>
        <p:txBody>
          <a:bodyPr>
            <a:normAutofit/>
          </a:bodyPr>
          <a:lstStyle/>
          <a:p>
            <a:r>
              <a:rPr lang="en-US" b="1" dirty="0" smtClean="0"/>
              <a:t>HPC-ABDS Layers</a:t>
            </a:r>
            <a:endParaRPr lang="en-US" b="1" dirty="0"/>
          </a:p>
        </p:txBody>
      </p:sp>
      <p:sp>
        <p:nvSpPr>
          <p:cNvPr id="3" name="Content Placeholder 2"/>
          <p:cNvSpPr>
            <a:spLocks noGrp="1"/>
          </p:cNvSpPr>
          <p:nvPr>
            <p:ph idx="1"/>
          </p:nvPr>
        </p:nvSpPr>
        <p:spPr>
          <a:xfrm>
            <a:off x="0" y="595045"/>
            <a:ext cx="9070428" cy="5640059"/>
          </a:xfrm>
        </p:spPr>
        <p:txBody>
          <a:bodyPr>
            <a:noAutofit/>
          </a:bodyPr>
          <a:lstStyle/>
          <a:p>
            <a:pPr marL="457200" indent="-457200">
              <a:buFont typeface="+mj-lt"/>
              <a:buAutoNum type="arabicParenR"/>
            </a:pPr>
            <a:r>
              <a:rPr lang="en-US" sz="2000" dirty="0"/>
              <a:t>Message Protocols</a:t>
            </a:r>
          </a:p>
          <a:p>
            <a:pPr marL="457200" indent="-457200">
              <a:buFont typeface="+mj-lt"/>
              <a:buAutoNum type="arabicParenR"/>
            </a:pPr>
            <a:r>
              <a:rPr lang="en-US" sz="2000" dirty="0"/>
              <a:t>Distributed Coordination:</a:t>
            </a:r>
          </a:p>
          <a:p>
            <a:pPr marL="457200" indent="-457200">
              <a:buFont typeface="+mj-lt"/>
              <a:buAutoNum type="arabicParenR"/>
            </a:pPr>
            <a:r>
              <a:rPr lang="en-US" sz="2000" dirty="0"/>
              <a:t>Security &amp; Privacy:</a:t>
            </a:r>
          </a:p>
          <a:p>
            <a:pPr marL="457200" indent="-457200">
              <a:buFont typeface="+mj-lt"/>
              <a:buAutoNum type="arabicParenR"/>
            </a:pPr>
            <a:r>
              <a:rPr lang="en-US" sz="2000" dirty="0"/>
              <a:t>Monitoring: </a:t>
            </a:r>
          </a:p>
          <a:p>
            <a:pPr marL="457200" indent="-457200">
              <a:buFont typeface="+mj-lt"/>
              <a:buAutoNum type="arabicParenR"/>
            </a:pPr>
            <a:r>
              <a:rPr lang="en-US" sz="2000" dirty="0" err="1" smtClean="0"/>
              <a:t>IaaS</a:t>
            </a:r>
            <a:r>
              <a:rPr lang="en-US" sz="2000" dirty="0" smtClean="0"/>
              <a:t> </a:t>
            </a:r>
            <a:r>
              <a:rPr lang="en-US" sz="2000" dirty="0"/>
              <a:t>Management from HPC to hypervisors</a:t>
            </a:r>
            <a:r>
              <a:rPr lang="en-US" sz="2000" dirty="0" smtClean="0"/>
              <a:t>:</a:t>
            </a:r>
          </a:p>
          <a:p>
            <a:pPr marL="457200" indent="-457200">
              <a:buFont typeface="+mj-lt"/>
              <a:buAutoNum type="arabicParenR"/>
            </a:pPr>
            <a:r>
              <a:rPr lang="en-US" sz="2000" b="1" dirty="0">
                <a:solidFill>
                  <a:srgbClr val="FF0000"/>
                </a:solidFill>
              </a:rPr>
              <a:t>DevOps: </a:t>
            </a:r>
            <a:endParaRPr lang="en-US" sz="2000" b="1" dirty="0" smtClean="0">
              <a:solidFill>
                <a:srgbClr val="FF0000"/>
              </a:solidFill>
            </a:endParaRPr>
          </a:p>
          <a:p>
            <a:pPr marL="457200" indent="-457200">
              <a:buFont typeface="+mj-lt"/>
              <a:buAutoNum type="arabicParenR"/>
            </a:pPr>
            <a:r>
              <a:rPr lang="en-US" sz="2000" dirty="0" smtClean="0"/>
              <a:t>Interoperability:</a:t>
            </a:r>
          </a:p>
          <a:p>
            <a:pPr marL="457200" indent="-457200">
              <a:buFont typeface="+mj-lt"/>
              <a:buAutoNum type="arabicParenR"/>
            </a:pPr>
            <a:r>
              <a:rPr lang="en-US" sz="2000" dirty="0"/>
              <a:t>File systems: </a:t>
            </a:r>
            <a:endParaRPr lang="en-US" sz="2000" dirty="0" smtClean="0"/>
          </a:p>
          <a:p>
            <a:pPr marL="457200" indent="-457200">
              <a:buFont typeface="+mj-lt"/>
              <a:buAutoNum type="arabicParenR"/>
            </a:pPr>
            <a:r>
              <a:rPr lang="en-US" sz="2000" dirty="0"/>
              <a:t>Cluster Resource Management: </a:t>
            </a:r>
            <a:endParaRPr lang="en-US" sz="2000" dirty="0" smtClean="0"/>
          </a:p>
          <a:p>
            <a:pPr marL="457200" indent="-457200">
              <a:buFont typeface="+mj-lt"/>
              <a:buAutoNum type="arabicParenR"/>
            </a:pPr>
            <a:r>
              <a:rPr lang="en-US" sz="2000" dirty="0"/>
              <a:t>Data Transport: </a:t>
            </a:r>
            <a:endParaRPr lang="en-US" sz="2000" dirty="0" smtClean="0"/>
          </a:p>
          <a:p>
            <a:pPr marL="457200" indent="-457200">
              <a:buFont typeface="+mj-lt"/>
              <a:buAutoNum type="arabicParenR"/>
            </a:pPr>
            <a:r>
              <a:rPr lang="en-US" sz="2000" dirty="0" smtClean="0"/>
              <a:t>SQL / NoSQL / File </a:t>
            </a:r>
            <a:r>
              <a:rPr lang="en-US" sz="2000" dirty="0"/>
              <a:t>management</a:t>
            </a:r>
            <a:r>
              <a:rPr lang="en-US" sz="2000" dirty="0" smtClean="0"/>
              <a:t>:</a:t>
            </a:r>
          </a:p>
          <a:p>
            <a:pPr marL="457200" indent="-457200">
              <a:buFont typeface="+mj-lt"/>
              <a:buAutoNum type="arabicParenR"/>
            </a:pPr>
            <a:r>
              <a:rPr lang="en-US" sz="2000" dirty="0"/>
              <a:t>In-memory </a:t>
            </a:r>
            <a:r>
              <a:rPr lang="en-US" sz="2000" dirty="0" err="1" smtClean="0"/>
              <a:t>databases&amp;caches</a:t>
            </a:r>
            <a:r>
              <a:rPr lang="en-US" sz="2000" dirty="0" smtClean="0"/>
              <a:t> / Object-relational mapping / Extraction Tools</a:t>
            </a:r>
          </a:p>
          <a:p>
            <a:pPr marL="457200" indent="-457200">
              <a:buFont typeface="+mj-lt"/>
              <a:buAutoNum type="arabicParenR"/>
            </a:pPr>
            <a:r>
              <a:rPr lang="en-US" sz="2000" dirty="0" smtClean="0"/>
              <a:t>Inter </a:t>
            </a:r>
            <a:r>
              <a:rPr lang="en-US" sz="2000" dirty="0"/>
              <a:t>process communication Collectives, point-to-point, </a:t>
            </a:r>
            <a:r>
              <a:rPr lang="en-US" sz="2000" dirty="0" smtClean="0"/>
              <a:t>publish-subscribe</a:t>
            </a:r>
          </a:p>
          <a:p>
            <a:pPr marL="457200" indent="-457200">
              <a:buFont typeface="+mj-lt"/>
              <a:buAutoNum type="arabicParenR"/>
            </a:pPr>
            <a:r>
              <a:rPr lang="en-US" sz="2000" dirty="0"/>
              <a:t>Basic Programming model and runtime, SPMD, Streaming, MapReduce, MPI</a:t>
            </a:r>
            <a:r>
              <a:rPr lang="en-US" sz="2000" dirty="0" smtClean="0"/>
              <a:t>:</a:t>
            </a:r>
          </a:p>
          <a:p>
            <a:pPr marL="457200" indent="-457200">
              <a:buFont typeface="+mj-lt"/>
              <a:buAutoNum type="arabicParenR"/>
            </a:pPr>
            <a:r>
              <a:rPr lang="en-US" sz="2000" dirty="0"/>
              <a:t>High level Programming: </a:t>
            </a:r>
            <a:endParaRPr lang="en-US" sz="2000" dirty="0" smtClean="0"/>
          </a:p>
          <a:p>
            <a:pPr marL="457200" indent="-457200">
              <a:buFont typeface="+mj-lt"/>
              <a:buAutoNum type="arabicParenR"/>
            </a:pPr>
            <a:r>
              <a:rPr lang="en-US" sz="2000" dirty="0"/>
              <a:t>Application and Analytics: </a:t>
            </a:r>
            <a:endParaRPr lang="en-US" sz="2000" dirty="0" smtClean="0"/>
          </a:p>
          <a:p>
            <a:pPr marL="457200" indent="-457200">
              <a:buFont typeface="+mj-lt"/>
              <a:buAutoNum type="arabicParenR"/>
            </a:pPr>
            <a:r>
              <a:rPr lang="en-US" sz="2000" dirty="0"/>
              <a:t>Workflow-Orchestration</a:t>
            </a:r>
            <a:r>
              <a:rPr lang="en-US" sz="2000" dirty="0" smtClean="0"/>
              <a:t>:</a:t>
            </a:r>
          </a:p>
        </p:txBody>
      </p:sp>
      <p:sp>
        <p:nvSpPr>
          <p:cNvPr id="6" name="TextBox 5"/>
          <p:cNvSpPr txBox="1"/>
          <p:nvPr/>
        </p:nvSpPr>
        <p:spPr>
          <a:xfrm>
            <a:off x="4395952" y="2929579"/>
            <a:ext cx="4419600" cy="1754326"/>
          </a:xfrm>
          <a:prstGeom prst="rect">
            <a:avLst/>
          </a:prstGeom>
          <a:noFill/>
        </p:spPr>
        <p:txBody>
          <a:bodyPr wrap="square" rtlCol="0">
            <a:spAutoFit/>
          </a:bodyPr>
          <a:lstStyle/>
          <a:p>
            <a:r>
              <a:rPr lang="en-US" dirty="0" smtClean="0">
                <a:solidFill>
                  <a:srgbClr val="FF0000"/>
                </a:solidFill>
              </a:rPr>
              <a:t>Here are 17 functionalities. Technologies are presented in this order</a:t>
            </a:r>
          </a:p>
          <a:p>
            <a:endParaRPr lang="en-US" dirty="0" smtClean="0">
              <a:solidFill>
                <a:srgbClr val="FF0000"/>
              </a:solidFill>
            </a:endParaRPr>
          </a:p>
          <a:p>
            <a:r>
              <a:rPr lang="en-US" dirty="0" smtClean="0">
                <a:solidFill>
                  <a:srgbClr val="FF0000"/>
                </a:solidFill>
              </a:rPr>
              <a:t>4 Cross cutting at top</a:t>
            </a:r>
          </a:p>
          <a:p>
            <a:r>
              <a:rPr lang="en-US" dirty="0" smtClean="0">
                <a:solidFill>
                  <a:srgbClr val="FF0000"/>
                </a:solidFill>
              </a:rPr>
              <a:t>13 in order of layered diagram starting at bottom</a:t>
            </a:r>
            <a:endParaRPr lang="en-US" dirty="0">
              <a:solidFill>
                <a:srgbClr val="FF0000"/>
              </a:solidFill>
            </a:endParaRPr>
          </a:p>
        </p:txBody>
      </p:sp>
    </p:spTree>
    <p:extLst>
      <p:ext uri="{BB962C8B-B14F-4D97-AF65-F5344CB8AC3E}">
        <p14:creationId xmlns:p14="http://schemas.microsoft.com/office/powerpoint/2010/main" val="12340516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Chef</a:t>
            </a:r>
            <a:r>
              <a:rPr lang="en-US" dirty="0"/>
              <a:t> </a:t>
            </a:r>
            <a:r>
              <a:rPr lang="en-US" dirty="0" err="1"/>
              <a:t>Ansible</a:t>
            </a:r>
            <a:r>
              <a:rPr lang="en-US" dirty="0"/>
              <a:t> Puppet Salt</a:t>
            </a:r>
          </a:p>
        </p:txBody>
      </p:sp>
      <p:sp>
        <p:nvSpPr>
          <p:cNvPr id="3" name="Content Placeholder 2"/>
          <p:cNvSpPr>
            <a:spLocks noGrp="1"/>
          </p:cNvSpPr>
          <p:nvPr>
            <p:ph idx="1"/>
          </p:nvPr>
        </p:nvSpPr>
        <p:spPr>
          <a:xfrm>
            <a:off x="0" y="871780"/>
            <a:ext cx="9144000" cy="5986220"/>
          </a:xfrm>
        </p:spPr>
        <p:txBody>
          <a:bodyPr>
            <a:normAutofit fontScale="85000" lnSpcReduction="10000"/>
          </a:bodyPr>
          <a:lstStyle/>
          <a:p>
            <a:r>
              <a:rPr lang="en-US" sz="2400" b="1" dirty="0"/>
              <a:t>Chef</a:t>
            </a:r>
            <a:r>
              <a:rPr lang="en-US" sz="2400" dirty="0"/>
              <a:t> </a:t>
            </a:r>
            <a:r>
              <a:rPr lang="en-US" sz="2400" b="1" dirty="0" err="1"/>
              <a:t>Ansible</a:t>
            </a:r>
            <a:r>
              <a:rPr lang="en-US" sz="2400" b="1" dirty="0"/>
              <a:t> Puppet Salt</a:t>
            </a:r>
            <a:r>
              <a:rPr lang="en-US" sz="2400" dirty="0"/>
              <a:t> are system configuration managers</a:t>
            </a:r>
            <a:r>
              <a:rPr lang="en-US" sz="2400" dirty="0" smtClean="0"/>
              <a:t>.</a:t>
            </a:r>
            <a:br>
              <a:rPr lang="en-US" sz="2400" dirty="0" smtClean="0"/>
            </a:br>
            <a:r>
              <a:rPr lang="en-US" sz="2400" dirty="0" smtClean="0"/>
              <a:t> </a:t>
            </a:r>
            <a:r>
              <a:rPr lang="en-US" sz="2400" dirty="0"/>
              <a:t>Scripts are used to define </a:t>
            </a:r>
            <a:r>
              <a:rPr lang="en-US" sz="2400" dirty="0" smtClean="0"/>
              <a:t>system and give you </a:t>
            </a:r>
            <a:br>
              <a:rPr lang="en-US" sz="2400" dirty="0" smtClean="0"/>
            </a:br>
            <a:r>
              <a:rPr lang="en-US" sz="2400" dirty="0" smtClean="0"/>
              <a:t>“Software Defined Infrastructure”</a:t>
            </a:r>
          </a:p>
          <a:p>
            <a:r>
              <a:rPr lang="en-US" sz="2400" dirty="0">
                <a:hlinkClick r:id="rId2"/>
              </a:rPr>
              <a:t>http://www.infoworld.com/article/2609482/data-center/review--puppet-vs--chef-vs--ansible-vs--</a:t>
            </a:r>
            <a:r>
              <a:rPr lang="en-US" sz="2400" dirty="0" smtClean="0">
                <a:hlinkClick r:id="rId2"/>
              </a:rPr>
              <a:t>salt.html</a:t>
            </a:r>
            <a:endParaRPr lang="en-US" sz="2400" dirty="0" smtClean="0"/>
          </a:p>
          <a:p>
            <a:r>
              <a:rPr lang="en-US" sz="2400" dirty="0"/>
              <a:t>In Chef </a:t>
            </a:r>
            <a:r>
              <a:rPr lang="en-US" sz="2400" dirty="0">
                <a:hlinkClick r:id="rId3"/>
              </a:rPr>
              <a:t>http://en.wikipedia.org/wiki/Chef_(software</a:t>
            </a:r>
            <a:r>
              <a:rPr lang="en-US" sz="2400" dirty="0" smtClean="0">
                <a:hlinkClick r:id="rId3"/>
              </a:rPr>
              <a:t>)</a:t>
            </a:r>
            <a:r>
              <a:rPr lang="en-US" sz="2400" dirty="0" smtClean="0"/>
              <a:t> user </a:t>
            </a:r>
            <a:r>
              <a:rPr lang="en-US" sz="2400" dirty="0"/>
              <a:t>writes "recipes" that describe how Chef manages server applications (such as Apache HTTP Server, MySQL, or Hadoop) and how they are to be configured. These recipes describe a series of resources that should be in a particular state: packages that should be installed, services that should be running, or files that should be written. Chef makes sure each resource is properly configured and corrects any resources that are not in the desired state</a:t>
            </a:r>
            <a:r>
              <a:rPr lang="en-US" sz="2400" dirty="0" smtClean="0"/>
              <a:t>.</a:t>
            </a:r>
            <a:endParaRPr lang="en-US" sz="2400" dirty="0"/>
          </a:p>
          <a:p>
            <a:r>
              <a:rPr lang="en-US" sz="2400" dirty="0"/>
              <a:t>Chef can run in client/server mode, or in a standalone configuration named "chef-solo". In client/server mode, the Chef client sends various attributes about the node to the Chef server. The server uses </a:t>
            </a:r>
            <a:r>
              <a:rPr lang="en-US" sz="2400" dirty="0" err="1"/>
              <a:t>Solr</a:t>
            </a:r>
            <a:r>
              <a:rPr lang="en-US" sz="2400" dirty="0"/>
              <a:t> to index these attributes and provides an API for clients to query this information. Chef recipes can query these attributes and use the resulting data to help configure the node</a:t>
            </a:r>
            <a:r>
              <a:rPr lang="en-US" sz="2400" dirty="0" smtClean="0"/>
              <a:t>.</a:t>
            </a:r>
            <a:endParaRPr lang="en-US" sz="2400" dirty="0"/>
          </a:p>
          <a:p>
            <a:r>
              <a:rPr lang="en-US" sz="2400" dirty="0"/>
              <a:t>Traditionally, Chef is used to manage Linux but later versions support Microsoft Windows as </a:t>
            </a:r>
            <a:r>
              <a:rPr lang="en-US" sz="2400" dirty="0" smtClean="0"/>
              <a:t>well</a:t>
            </a:r>
          </a:p>
          <a:p>
            <a:r>
              <a:rPr lang="en-US" sz="2400" dirty="0" smtClean="0"/>
              <a:t>There are free and supported paid versions</a:t>
            </a:r>
            <a:endParaRPr lang="en-US" sz="2400" dirty="0"/>
          </a:p>
          <a:p>
            <a:endParaRPr lang="en-US" sz="2400" dirty="0"/>
          </a:p>
        </p:txBody>
      </p:sp>
    </p:spTree>
    <p:extLst>
      <p:ext uri="{BB962C8B-B14F-4D97-AF65-F5344CB8AC3E}">
        <p14:creationId xmlns:p14="http://schemas.microsoft.com/office/powerpoint/2010/main" val="528491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Chef use in class</a:t>
            </a:r>
            <a:endParaRPr lang="en-US" dirty="0"/>
          </a:p>
        </p:txBody>
      </p:sp>
      <p:sp>
        <p:nvSpPr>
          <p:cNvPr id="3" name="Content Placeholder 2"/>
          <p:cNvSpPr>
            <a:spLocks noGrp="1"/>
          </p:cNvSpPr>
          <p:nvPr>
            <p:ph idx="1"/>
          </p:nvPr>
        </p:nvSpPr>
        <p:spPr>
          <a:xfrm>
            <a:off x="0" y="822961"/>
            <a:ext cx="9144000" cy="5976850"/>
          </a:xfrm>
        </p:spPr>
        <p:txBody>
          <a:bodyPr>
            <a:noAutofit/>
          </a:bodyPr>
          <a:lstStyle/>
          <a:p>
            <a:r>
              <a:rPr lang="en-US" sz="2400" dirty="0"/>
              <a:t>We can call different recipes from the same cookbook to customize the nodes in our cluster uniquely:</a:t>
            </a:r>
          </a:p>
          <a:p>
            <a:r>
              <a:rPr lang="en-US" sz="2400" dirty="0">
                <a:solidFill>
                  <a:srgbClr val="FF0000"/>
                </a:solidFill>
              </a:rPr>
              <a:t>{ "</a:t>
            </a:r>
            <a:r>
              <a:rPr lang="en-US" sz="2400" dirty="0" err="1">
                <a:solidFill>
                  <a:srgbClr val="FF0000"/>
                </a:solidFill>
              </a:rPr>
              <a:t>run_list</a:t>
            </a:r>
            <a:r>
              <a:rPr lang="en-US" sz="2400" dirty="0">
                <a:solidFill>
                  <a:srgbClr val="FF0000"/>
                </a:solidFill>
              </a:rPr>
              <a:t>": ["recipe[</a:t>
            </a:r>
            <a:r>
              <a:rPr lang="en-US" sz="2400" dirty="0" err="1">
                <a:solidFill>
                  <a:srgbClr val="FF0000"/>
                </a:solidFill>
              </a:rPr>
              <a:t>hadoop</a:t>
            </a:r>
            <a:r>
              <a:rPr lang="en-US" sz="2400" dirty="0">
                <a:solidFill>
                  <a:srgbClr val="FF0000"/>
                </a:solidFill>
              </a:rPr>
              <a:t>:: </a:t>
            </a:r>
            <a:r>
              <a:rPr lang="en-US" sz="2400" dirty="0" err="1">
                <a:solidFill>
                  <a:srgbClr val="FF0000"/>
                </a:solidFill>
              </a:rPr>
              <a:t>hadoop_hdfs_namenode</a:t>
            </a:r>
            <a:r>
              <a:rPr lang="en-US" sz="2400" dirty="0">
                <a:solidFill>
                  <a:srgbClr val="FF0000"/>
                </a:solidFill>
              </a:rPr>
              <a:t>]"]} versus { "</a:t>
            </a:r>
            <a:r>
              <a:rPr lang="en-US" sz="2400" dirty="0" err="1">
                <a:solidFill>
                  <a:srgbClr val="FF0000"/>
                </a:solidFill>
              </a:rPr>
              <a:t>run_list</a:t>
            </a:r>
            <a:r>
              <a:rPr lang="en-US" sz="2400" dirty="0">
                <a:solidFill>
                  <a:srgbClr val="FF0000"/>
                </a:solidFill>
              </a:rPr>
              <a:t>": ["recipe[</a:t>
            </a:r>
            <a:r>
              <a:rPr lang="en-US" sz="2400" dirty="0" err="1">
                <a:solidFill>
                  <a:srgbClr val="FF0000"/>
                </a:solidFill>
              </a:rPr>
              <a:t>hadoop</a:t>
            </a:r>
            <a:r>
              <a:rPr lang="en-US" sz="2400" dirty="0">
                <a:solidFill>
                  <a:srgbClr val="FF0000"/>
                </a:solidFill>
              </a:rPr>
              <a:t>:: </a:t>
            </a:r>
            <a:r>
              <a:rPr lang="en-US" sz="2400" dirty="0" err="1">
                <a:solidFill>
                  <a:srgbClr val="FF0000"/>
                </a:solidFill>
              </a:rPr>
              <a:t>hadoop_hdfs_datanode</a:t>
            </a:r>
            <a:r>
              <a:rPr lang="en-US" sz="2400" dirty="0" smtClean="0">
                <a:solidFill>
                  <a:srgbClr val="FF0000"/>
                </a:solidFill>
              </a:rPr>
              <a:t>]"]}</a:t>
            </a:r>
            <a:endParaRPr lang="en-US" sz="2400" dirty="0">
              <a:solidFill>
                <a:srgbClr val="FF0000"/>
              </a:solidFill>
            </a:endParaRPr>
          </a:p>
          <a:p>
            <a:r>
              <a:rPr lang="en-US" sz="2400" dirty="0"/>
              <a:t>We can pass information to set custom values in our configuration files:</a:t>
            </a:r>
          </a:p>
          <a:p>
            <a:r>
              <a:rPr lang="en-US" sz="2400" dirty="0">
                <a:solidFill>
                  <a:srgbClr val="FF0000"/>
                </a:solidFill>
              </a:rPr>
              <a:t>"</a:t>
            </a:r>
            <a:r>
              <a:rPr lang="en-US" sz="2400" dirty="0" err="1">
                <a:solidFill>
                  <a:srgbClr val="FF0000"/>
                </a:solidFill>
              </a:rPr>
              <a:t>hadoop</a:t>
            </a:r>
            <a:r>
              <a:rPr lang="en-US" sz="2400" dirty="0">
                <a:solidFill>
                  <a:srgbClr val="FF0000"/>
                </a:solidFill>
              </a:rPr>
              <a:t>" =&gt; { "</a:t>
            </a:r>
            <a:r>
              <a:rPr lang="en-US" sz="2400" dirty="0" err="1">
                <a:solidFill>
                  <a:srgbClr val="FF0000"/>
                </a:solidFill>
              </a:rPr>
              <a:t>yarn_site</a:t>
            </a:r>
            <a:r>
              <a:rPr lang="en-US" sz="2400" dirty="0">
                <a:solidFill>
                  <a:srgbClr val="FF0000"/>
                </a:solidFill>
              </a:rPr>
              <a:t>" =&gt; {"</a:t>
            </a:r>
            <a:r>
              <a:rPr lang="en-US" sz="2400" dirty="0" err="1">
                <a:solidFill>
                  <a:srgbClr val="FF0000"/>
                </a:solidFill>
              </a:rPr>
              <a:t>yarn.resourcemanager.hostname</a:t>
            </a:r>
            <a:r>
              <a:rPr lang="en-US" sz="2400" dirty="0">
                <a:solidFill>
                  <a:srgbClr val="FF0000"/>
                </a:solidFill>
              </a:rPr>
              <a:t>" =&gt; “10.39.1.99</a:t>
            </a:r>
            <a:r>
              <a:rPr lang="en-US" sz="2400" dirty="0" smtClean="0">
                <a:solidFill>
                  <a:srgbClr val="FF0000"/>
                </a:solidFill>
              </a:rPr>
              <a:t>”}}</a:t>
            </a:r>
            <a:endParaRPr lang="en-US" sz="2400" dirty="0">
              <a:solidFill>
                <a:srgbClr val="FF0000"/>
              </a:solidFill>
            </a:endParaRPr>
          </a:p>
          <a:p>
            <a:r>
              <a:rPr lang="en-US" sz="2400" dirty="0"/>
              <a:t>Chef can even automate installations that require accepting terms:</a:t>
            </a:r>
          </a:p>
          <a:p>
            <a:r>
              <a:rPr lang="en-US" sz="2400" dirty="0"/>
              <a:t> </a:t>
            </a:r>
            <a:r>
              <a:rPr lang="en-US" sz="2400" dirty="0">
                <a:solidFill>
                  <a:srgbClr val="FF0000"/>
                </a:solidFill>
              </a:rPr>
              <a:t>  </a:t>
            </a:r>
            <a:r>
              <a:rPr lang="en-US" sz="2400" dirty="0" smtClean="0">
                <a:solidFill>
                  <a:srgbClr val="FF0000"/>
                </a:solidFill>
              </a:rPr>
              <a:t>"</a:t>
            </a:r>
            <a:r>
              <a:rPr lang="en-US" sz="2400" dirty="0">
                <a:solidFill>
                  <a:srgbClr val="FF0000"/>
                </a:solidFill>
              </a:rPr>
              <a:t>java" =&gt; { "oracle" =&gt; { "</a:t>
            </a:r>
            <a:r>
              <a:rPr lang="en-US" sz="2400" dirty="0" err="1">
                <a:solidFill>
                  <a:srgbClr val="FF0000"/>
                </a:solidFill>
              </a:rPr>
              <a:t>accept_oracle_download_terms</a:t>
            </a:r>
            <a:r>
              <a:rPr lang="en-US" sz="2400" dirty="0">
                <a:solidFill>
                  <a:srgbClr val="FF0000"/>
                </a:solidFill>
              </a:rPr>
              <a:t>" =&gt; true} }</a:t>
            </a:r>
          </a:p>
          <a:p>
            <a:r>
              <a:rPr lang="en-US" sz="2400" dirty="0" smtClean="0"/>
              <a:t>Beyond </a:t>
            </a:r>
            <a:r>
              <a:rPr lang="en-US" sz="2400" dirty="0"/>
              <a:t>installation, Chef can even start services running:</a:t>
            </a:r>
          </a:p>
          <a:p>
            <a:r>
              <a:rPr lang="en-US" sz="2400" dirty="0"/>
              <a:t>         </a:t>
            </a:r>
            <a:r>
              <a:rPr lang="en-US" sz="2400" dirty="0" smtClean="0">
                <a:solidFill>
                  <a:srgbClr val="FF0000"/>
                </a:solidFill>
              </a:rPr>
              <a:t>resources</a:t>
            </a:r>
            <a:r>
              <a:rPr lang="en-US" sz="2400" dirty="0">
                <a:solidFill>
                  <a:srgbClr val="FF0000"/>
                </a:solidFill>
              </a:rPr>
              <a:t>('service[</a:t>
            </a:r>
            <a:r>
              <a:rPr lang="en-US" sz="2400" dirty="0" err="1">
                <a:solidFill>
                  <a:srgbClr val="FF0000"/>
                </a:solidFill>
              </a:rPr>
              <a:t>hadoop-hdfs-namenode</a:t>
            </a:r>
            <a:r>
              <a:rPr lang="en-US" sz="2400" dirty="0">
                <a:solidFill>
                  <a:srgbClr val="FF0000"/>
                </a:solidFill>
              </a:rPr>
              <a:t>]').</a:t>
            </a:r>
            <a:r>
              <a:rPr lang="en-US" sz="2400" dirty="0" err="1">
                <a:solidFill>
                  <a:srgbClr val="FF0000"/>
                </a:solidFill>
              </a:rPr>
              <a:t>run_action</a:t>
            </a:r>
            <a:r>
              <a:rPr lang="en-US" sz="2400" dirty="0">
                <a:solidFill>
                  <a:srgbClr val="FF0000"/>
                </a:solidFill>
              </a:rPr>
              <a:t>(:start)</a:t>
            </a:r>
          </a:p>
        </p:txBody>
      </p:sp>
    </p:spTree>
    <p:extLst>
      <p:ext uri="{BB962C8B-B14F-4D97-AF65-F5344CB8AC3E}">
        <p14:creationId xmlns:p14="http://schemas.microsoft.com/office/powerpoint/2010/main" val="3335106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Chef </a:t>
            </a:r>
            <a:r>
              <a:rPr lang="en-US" dirty="0" err="1">
                <a:solidFill>
                  <a:srgbClr val="FF0000"/>
                </a:solidFill>
              </a:rPr>
              <a:t>Ansible</a:t>
            </a:r>
            <a:r>
              <a:rPr lang="en-US" dirty="0"/>
              <a:t> Puppet Salt</a:t>
            </a:r>
          </a:p>
        </p:txBody>
      </p:sp>
      <p:sp>
        <p:nvSpPr>
          <p:cNvPr id="3" name="Content Placeholder 2"/>
          <p:cNvSpPr>
            <a:spLocks noGrp="1"/>
          </p:cNvSpPr>
          <p:nvPr>
            <p:ph idx="1"/>
          </p:nvPr>
        </p:nvSpPr>
        <p:spPr>
          <a:xfrm>
            <a:off x="0" y="871780"/>
            <a:ext cx="9144000" cy="5986220"/>
          </a:xfrm>
        </p:spPr>
        <p:txBody>
          <a:bodyPr>
            <a:normAutofit fontScale="92500" lnSpcReduction="10000"/>
          </a:bodyPr>
          <a:lstStyle/>
          <a:p>
            <a:r>
              <a:rPr lang="en-US" sz="2400" dirty="0">
                <a:hlinkClick r:id="rId2"/>
              </a:rPr>
              <a:t>http://en.wikipedia.org/wiki/Ansible_(software)</a:t>
            </a:r>
            <a:r>
              <a:rPr lang="en-US" sz="2400" dirty="0"/>
              <a:t>  </a:t>
            </a:r>
          </a:p>
          <a:p>
            <a:r>
              <a:rPr lang="en-US" sz="2400" b="1" dirty="0" err="1"/>
              <a:t>Ansible</a:t>
            </a:r>
            <a:r>
              <a:rPr lang="en-US" sz="2400" b="1" dirty="0"/>
              <a:t> </a:t>
            </a:r>
            <a:r>
              <a:rPr lang="en-US" sz="2400" dirty="0"/>
              <a:t>is a GNU </a:t>
            </a:r>
            <a:r>
              <a:rPr lang="en-US" sz="2400" dirty="0" smtClean="0"/>
              <a:t>license Python open-source </a:t>
            </a:r>
            <a:r>
              <a:rPr lang="en-US" sz="2400" dirty="0"/>
              <a:t>software platform for configuring and managing computers. It combines multi-node software deployment, ad hoc task execution, and configuration management. It manages nodes over SSH and does not require any additional remote software (except Python 2.4 or later) to be installed on them. </a:t>
            </a:r>
          </a:p>
          <a:p>
            <a:r>
              <a:rPr lang="en-US" sz="2400" dirty="0"/>
              <a:t>Approach is built around modules, which work over JSON and standard output and can be written in any programming language. The system uses YAML to express reusable descriptions of systems.</a:t>
            </a:r>
          </a:p>
          <a:p>
            <a:r>
              <a:rPr lang="en-US" sz="2400" dirty="0"/>
              <a:t>The design goals of </a:t>
            </a:r>
            <a:r>
              <a:rPr lang="en-US" sz="2400" dirty="0" err="1"/>
              <a:t>Ansible</a:t>
            </a:r>
            <a:r>
              <a:rPr lang="en-US" sz="2400" dirty="0"/>
              <a:t> include:</a:t>
            </a:r>
          </a:p>
          <a:p>
            <a:pPr lvl="1"/>
            <a:r>
              <a:rPr lang="en-US" sz="2000" dirty="0"/>
              <a:t>Minimal in nature. Management systems should not impose additional dependencies on the environment.</a:t>
            </a:r>
          </a:p>
          <a:p>
            <a:pPr lvl="1"/>
            <a:r>
              <a:rPr lang="en-US" sz="2000" dirty="0"/>
              <a:t>Consistent.</a:t>
            </a:r>
          </a:p>
          <a:p>
            <a:pPr lvl="1"/>
            <a:r>
              <a:rPr lang="en-US" sz="2000" dirty="0"/>
              <a:t>Secure. </a:t>
            </a:r>
            <a:r>
              <a:rPr lang="en-US" sz="2000" dirty="0" err="1"/>
              <a:t>Ansible</a:t>
            </a:r>
            <a:r>
              <a:rPr lang="en-US" sz="2000" dirty="0"/>
              <a:t> does not deploy vulnerable agents to nodes. Only </a:t>
            </a:r>
            <a:r>
              <a:rPr lang="en-US" sz="2000" dirty="0" err="1"/>
              <a:t>OpenSSH</a:t>
            </a:r>
            <a:r>
              <a:rPr lang="en-US" sz="2000" dirty="0"/>
              <a:t> is required which is already critically tested.</a:t>
            </a:r>
          </a:p>
          <a:p>
            <a:pPr lvl="1"/>
            <a:r>
              <a:rPr lang="en-US" sz="2000" dirty="0"/>
              <a:t>Highly reliable. The idempotent resource model is applied to deployment to prevent side-effects from re-running scripts.</a:t>
            </a:r>
          </a:p>
          <a:p>
            <a:pPr lvl="1"/>
            <a:r>
              <a:rPr lang="en-US" sz="2000" dirty="0"/>
              <a:t>Low learning curve. Playbooks use an easy and descriptive language based on YAML.</a:t>
            </a:r>
          </a:p>
          <a:p>
            <a:endParaRPr lang="en-US" sz="2400" dirty="0"/>
          </a:p>
        </p:txBody>
      </p:sp>
    </p:spTree>
    <p:extLst>
      <p:ext uri="{BB962C8B-B14F-4D97-AF65-F5344CB8AC3E}">
        <p14:creationId xmlns:p14="http://schemas.microsoft.com/office/powerpoint/2010/main" val="3693850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Chef </a:t>
            </a:r>
            <a:r>
              <a:rPr lang="en-US" dirty="0" err="1"/>
              <a:t>Ansible</a:t>
            </a:r>
            <a:r>
              <a:rPr lang="en-US" dirty="0"/>
              <a:t> </a:t>
            </a:r>
            <a:r>
              <a:rPr lang="en-US" dirty="0">
                <a:solidFill>
                  <a:srgbClr val="FF0000"/>
                </a:solidFill>
              </a:rPr>
              <a:t>Puppet</a:t>
            </a:r>
            <a:r>
              <a:rPr lang="en-US" dirty="0"/>
              <a:t> Salt</a:t>
            </a:r>
          </a:p>
        </p:txBody>
      </p:sp>
      <p:sp>
        <p:nvSpPr>
          <p:cNvPr id="3" name="Content Placeholder 2"/>
          <p:cNvSpPr>
            <a:spLocks noGrp="1"/>
          </p:cNvSpPr>
          <p:nvPr>
            <p:ph idx="1"/>
          </p:nvPr>
        </p:nvSpPr>
        <p:spPr>
          <a:xfrm>
            <a:off x="0" y="1731936"/>
            <a:ext cx="9144000" cy="5126064"/>
          </a:xfrm>
        </p:spPr>
        <p:txBody>
          <a:bodyPr>
            <a:normAutofit/>
          </a:bodyPr>
          <a:lstStyle/>
          <a:p>
            <a:r>
              <a:rPr lang="en-US" sz="2400" dirty="0"/>
              <a:t>Apache license </a:t>
            </a:r>
            <a:r>
              <a:rPr lang="en-US" sz="2400" dirty="0">
                <a:hlinkClick r:id="rId2"/>
              </a:rPr>
              <a:t>http://</a:t>
            </a:r>
            <a:r>
              <a:rPr lang="en-US" sz="2400" dirty="0" smtClean="0">
                <a:hlinkClick r:id="rId2"/>
              </a:rPr>
              <a:t>puppetlabs.com/puppet/puppet-open-source</a:t>
            </a:r>
            <a:endParaRPr lang="en-US" sz="2400" dirty="0" smtClean="0"/>
          </a:p>
          <a:p>
            <a:r>
              <a:rPr lang="en-US" sz="2400" dirty="0">
                <a:hlinkClick r:id="rId3"/>
              </a:rPr>
              <a:t>http://en.wikipedia.org/wiki/Puppet_(software</a:t>
            </a:r>
            <a:r>
              <a:rPr lang="en-US" sz="2400" dirty="0" smtClean="0">
                <a:hlinkClick r:id="rId3"/>
              </a:rPr>
              <a:t>)</a:t>
            </a:r>
            <a:endParaRPr lang="en-US" sz="2400" dirty="0" smtClean="0"/>
          </a:p>
          <a:p>
            <a:r>
              <a:rPr lang="en-US" sz="2400" dirty="0" smtClean="0"/>
              <a:t>Puppet </a:t>
            </a:r>
            <a:r>
              <a:rPr lang="en-US" sz="2400" dirty="0"/>
              <a:t>modules automate tasks such as:</a:t>
            </a:r>
          </a:p>
          <a:p>
            <a:pPr lvl="1"/>
            <a:r>
              <a:rPr lang="en-US" sz="2000" dirty="0"/>
              <a:t>installing and configuring Apache, plus configuring and managing a range of virtual host setups</a:t>
            </a:r>
          </a:p>
          <a:p>
            <a:pPr lvl="1"/>
            <a:r>
              <a:rPr lang="en-US" sz="2000" dirty="0"/>
              <a:t>managing APT source, key, and definitions</a:t>
            </a:r>
          </a:p>
          <a:p>
            <a:pPr lvl="1"/>
            <a:r>
              <a:rPr lang="en-US" sz="2000" dirty="0"/>
              <a:t>installing, configuring, and running NTP across a range of operating systems</a:t>
            </a:r>
          </a:p>
          <a:p>
            <a:pPr lvl="1"/>
            <a:r>
              <a:rPr lang="en-US" sz="2000" dirty="0"/>
              <a:t>managing system reboots on Windows</a:t>
            </a:r>
          </a:p>
          <a:p>
            <a:pPr lvl="1"/>
            <a:r>
              <a:rPr lang="en-US" sz="2000" dirty="0"/>
              <a:t>managing and configuring firewalls</a:t>
            </a:r>
          </a:p>
          <a:p>
            <a:pPr lvl="1"/>
            <a:r>
              <a:rPr lang="en-US" sz="2000" dirty="0"/>
              <a:t>installing and configuring MySQL</a:t>
            </a:r>
          </a:p>
          <a:p>
            <a:pPr lvl="1"/>
            <a:r>
              <a:rPr lang="en-US" sz="2000" dirty="0"/>
              <a:t>and much, much more.</a:t>
            </a:r>
          </a:p>
          <a:p>
            <a:r>
              <a:rPr lang="en-US" sz="2400" dirty="0"/>
              <a:t> </a:t>
            </a:r>
            <a:r>
              <a:rPr lang="en-US" sz="2400" dirty="0" smtClean="0"/>
              <a:t>Includes </a:t>
            </a:r>
            <a:r>
              <a:rPr lang="en-US" sz="2400" dirty="0"/>
              <a:t>its own declarative language to describe system configuration</a:t>
            </a:r>
          </a:p>
        </p:txBody>
      </p:sp>
    </p:spTree>
    <p:extLst>
      <p:ext uri="{BB962C8B-B14F-4D97-AF65-F5344CB8AC3E}">
        <p14:creationId xmlns:p14="http://schemas.microsoft.com/office/powerpoint/2010/main" val="1619139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17"/>
            <a:ext cx="6785264" cy="819579"/>
          </a:xfrm>
        </p:spPr>
        <p:txBody>
          <a:bodyPr/>
          <a:lstStyle/>
          <a:p>
            <a:r>
              <a:rPr lang="en-US" dirty="0"/>
              <a:t>Chef </a:t>
            </a:r>
            <a:r>
              <a:rPr lang="en-US" dirty="0" err="1"/>
              <a:t>Ansible</a:t>
            </a:r>
            <a:r>
              <a:rPr lang="en-US" dirty="0"/>
              <a:t> Puppet </a:t>
            </a:r>
            <a:r>
              <a:rPr lang="en-US" dirty="0">
                <a:solidFill>
                  <a:srgbClr val="FF0000"/>
                </a:solidFill>
              </a:rPr>
              <a:t>Salt</a:t>
            </a:r>
          </a:p>
        </p:txBody>
      </p:sp>
      <p:sp>
        <p:nvSpPr>
          <p:cNvPr id="3" name="Content Placeholder 2"/>
          <p:cNvSpPr>
            <a:spLocks noGrp="1"/>
          </p:cNvSpPr>
          <p:nvPr>
            <p:ph idx="1"/>
          </p:nvPr>
        </p:nvSpPr>
        <p:spPr>
          <a:xfrm>
            <a:off x="0" y="813662"/>
            <a:ext cx="9144000" cy="5986220"/>
          </a:xfrm>
        </p:spPr>
        <p:txBody>
          <a:bodyPr>
            <a:normAutofit fontScale="85000" lnSpcReduction="20000"/>
          </a:bodyPr>
          <a:lstStyle/>
          <a:p>
            <a:r>
              <a:rPr lang="en-US" sz="2000" dirty="0"/>
              <a:t>Apache license Python </a:t>
            </a:r>
            <a:r>
              <a:rPr lang="en-US" sz="2000" dirty="0">
                <a:hlinkClick r:id="rId2"/>
              </a:rPr>
              <a:t>http://en.wikipedia.org/wiki/Salt_(software</a:t>
            </a:r>
            <a:r>
              <a:rPr lang="en-US" sz="2000" dirty="0" smtClean="0">
                <a:hlinkClick r:id="rId2"/>
              </a:rPr>
              <a:t>)</a:t>
            </a:r>
            <a:r>
              <a:rPr lang="en-US" sz="2000" dirty="0" smtClean="0"/>
              <a:t> Salt </a:t>
            </a:r>
            <a:r>
              <a:rPr lang="en-US" sz="2000" dirty="0"/>
              <a:t>originated from the need for high speed data collection and execution in system administration environments. The author of Salt, Thomas S Hatch, had previously created a number of in-house solutions for companies to solve the problem but found his and other open source solutions to be lacking</a:t>
            </a:r>
            <a:r>
              <a:rPr lang="en-US" sz="2000" dirty="0" smtClean="0"/>
              <a:t>. </a:t>
            </a:r>
          </a:p>
          <a:p>
            <a:r>
              <a:rPr lang="en-US" sz="2000" dirty="0" smtClean="0"/>
              <a:t>Hatch </a:t>
            </a:r>
            <a:r>
              <a:rPr lang="en-US" sz="2000" dirty="0"/>
              <a:t>decided to use the </a:t>
            </a:r>
            <a:r>
              <a:rPr lang="en-US" sz="2000" dirty="0" err="1"/>
              <a:t>ZeroMQ</a:t>
            </a:r>
            <a:r>
              <a:rPr lang="en-US" sz="2000" dirty="0"/>
              <a:t> messaging library to facilitate the high-speed requirements and built Salt using </a:t>
            </a:r>
            <a:r>
              <a:rPr lang="en-US" sz="2000" dirty="0" err="1"/>
              <a:t>ZeroMQ</a:t>
            </a:r>
            <a:r>
              <a:rPr lang="en-US" sz="2000" dirty="0"/>
              <a:t> for all networking layers</a:t>
            </a:r>
            <a:r>
              <a:rPr lang="en-US" sz="2000" dirty="0" smtClean="0"/>
              <a:t>.</a:t>
            </a:r>
          </a:p>
          <a:p>
            <a:r>
              <a:rPr lang="en-US" sz="2000" dirty="0" smtClean="0"/>
              <a:t>See comparison at </a:t>
            </a:r>
            <a:r>
              <a:rPr lang="en-US" sz="2000" dirty="0" smtClean="0">
                <a:hlinkClick r:id="rId3"/>
              </a:rPr>
              <a:t>http</a:t>
            </a:r>
            <a:r>
              <a:rPr lang="en-US" sz="2000" dirty="0">
                <a:hlinkClick r:id="rId3"/>
              </a:rPr>
              <a:t>://</a:t>
            </a:r>
            <a:r>
              <a:rPr lang="en-US" sz="2000" dirty="0" smtClean="0">
                <a:hlinkClick r:id="rId3"/>
              </a:rPr>
              <a:t>en.wikipedia.org/wiki/Comparison_of_open-source_configuration_management_software</a:t>
            </a:r>
            <a:r>
              <a:rPr lang="en-US" sz="2000" dirty="0" smtClean="0"/>
              <a:t> </a:t>
            </a:r>
          </a:p>
          <a:p>
            <a:r>
              <a:rPr lang="en-US" sz="2000" b="1" dirty="0"/>
              <a:t>Execution modules</a:t>
            </a:r>
            <a:r>
              <a:rPr lang="en-US" sz="2000" dirty="0"/>
              <a:t> are the workhorse for Salt's functionality. The execution modules represent the functions that are available for direct execution from the remote execution engine. These modules contain the specific cross platform information used by Salt to manage portability, and constitute the core </a:t>
            </a:r>
            <a:r>
              <a:rPr lang="en-US" sz="2000" dirty="0" err="1"/>
              <a:t>api</a:t>
            </a:r>
            <a:r>
              <a:rPr lang="en-US" sz="2000" dirty="0"/>
              <a:t> of system level functions used by Salt systems</a:t>
            </a:r>
            <a:r>
              <a:rPr lang="en-US" sz="2000" dirty="0" smtClean="0"/>
              <a:t>.</a:t>
            </a:r>
            <a:endParaRPr lang="en-US" sz="2000" dirty="0"/>
          </a:p>
          <a:p>
            <a:r>
              <a:rPr lang="en-US" sz="2000" b="1" dirty="0"/>
              <a:t>State modules</a:t>
            </a:r>
            <a:r>
              <a:rPr lang="en-US" sz="2000" dirty="0"/>
              <a:t> are the components that make up the backend for the Salt configuration management system. These modules execute the code needed to enforce, set up or change the configuration of a target system. Like other modules, more states become available when they are added to the states modules.</a:t>
            </a:r>
          </a:p>
          <a:p>
            <a:r>
              <a:rPr lang="en-US" sz="2000" b="1" dirty="0"/>
              <a:t>Grains</a:t>
            </a:r>
            <a:r>
              <a:rPr lang="en-US" sz="2000" dirty="0"/>
              <a:t> constitute a system for detecting static information about a system and storing it in RAM for rapid </a:t>
            </a:r>
            <a:r>
              <a:rPr lang="en-US" sz="2000" dirty="0" smtClean="0"/>
              <a:t>gathering.</a:t>
            </a:r>
            <a:endParaRPr lang="en-US" sz="2000" dirty="0"/>
          </a:p>
          <a:p>
            <a:r>
              <a:rPr lang="en-US" sz="2000" b="1" dirty="0"/>
              <a:t>Renderer modules</a:t>
            </a:r>
            <a:r>
              <a:rPr lang="en-US" sz="2000" dirty="0"/>
              <a:t> are used to render the information passed to the Salt state system. The renderer system is what makes it possible to represent Salt's configuration management data in any </a:t>
            </a:r>
            <a:r>
              <a:rPr lang="en-US" sz="2000" dirty="0" err="1"/>
              <a:t>serializable</a:t>
            </a:r>
            <a:r>
              <a:rPr lang="en-US" sz="2000" dirty="0"/>
              <a:t> </a:t>
            </a:r>
            <a:r>
              <a:rPr lang="en-US" sz="2000" dirty="0" smtClean="0"/>
              <a:t>format.</a:t>
            </a:r>
            <a:endParaRPr lang="en-US" sz="2000" dirty="0"/>
          </a:p>
          <a:p>
            <a:r>
              <a:rPr lang="en-US" sz="2000" b="1" dirty="0"/>
              <a:t>Returners</a:t>
            </a:r>
            <a:r>
              <a:rPr lang="en-US" sz="2000" dirty="0"/>
              <a:t>: the remote execution calls made by Salt are detached from the calling system; this allows the return information generated by the remote execution to be returned to an arbitrary location. Management of arbitrary return locations is managed by the Returner </a:t>
            </a:r>
            <a:r>
              <a:rPr lang="en-US" sz="2000" dirty="0" smtClean="0"/>
              <a:t>Modules.</a:t>
            </a:r>
            <a:endParaRPr lang="en-US" sz="2000" dirty="0"/>
          </a:p>
          <a:p>
            <a:r>
              <a:rPr lang="en-US" sz="2000" b="1" dirty="0"/>
              <a:t>Runners</a:t>
            </a:r>
            <a:r>
              <a:rPr lang="en-US" sz="2000" dirty="0"/>
              <a:t> are master side convenience applications executed by the salt-run </a:t>
            </a:r>
            <a:r>
              <a:rPr lang="en-US" sz="2000" dirty="0" smtClean="0"/>
              <a:t>command</a:t>
            </a:r>
            <a:endParaRPr lang="en-US" sz="2000" dirty="0"/>
          </a:p>
        </p:txBody>
      </p:sp>
    </p:spTree>
    <p:extLst>
      <p:ext uri="{BB962C8B-B14F-4D97-AF65-F5344CB8AC3E}">
        <p14:creationId xmlns:p14="http://schemas.microsoft.com/office/powerpoint/2010/main" val="2054991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17"/>
            <a:ext cx="6785264" cy="782876"/>
          </a:xfrm>
        </p:spPr>
        <p:txBody>
          <a:bodyPr/>
          <a:lstStyle/>
          <a:p>
            <a:r>
              <a:rPr lang="en-US" dirty="0" smtClean="0"/>
              <a:t>Cobbler, </a:t>
            </a:r>
            <a:r>
              <a:rPr lang="en-US" dirty="0" err="1" smtClean="0"/>
              <a:t>Xcat</a:t>
            </a:r>
            <a:r>
              <a:rPr lang="en-US" dirty="0" smtClean="0"/>
              <a:t>, Razor</a:t>
            </a:r>
            <a:endParaRPr lang="en-US" dirty="0"/>
          </a:p>
        </p:txBody>
      </p:sp>
      <p:sp>
        <p:nvSpPr>
          <p:cNvPr id="3" name="Content Placeholder 2"/>
          <p:cNvSpPr>
            <a:spLocks noGrp="1"/>
          </p:cNvSpPr>
          <p:nvPr>
            <p:ph idx="1"/>
          </p:nvPr>
        </p:nvSpPr>
        <p:spPr>
          <a:xfrm>
            <a:off x="0" y="960895"/>
            <a:ext cx="9144000" cy="5835112"/>
          </a:xfrm>
        </p:spPr>
        <p:txBody>
          <a:bodyPr>
            <a:normAutofit fontScale="92500"/>
          </a:bodyPr>
          <a:lstStyle/>
          <a:p>
            <a:r>
              <a:rPr lang="en-US" sz="2400" dirty="0">
                <a:hlinkClick r:id="rId2"/>
              </a:rPr>
              <a:t>http://</a:t>
            </a:r>
            <a:r>
              <a:rPr lang="en-US" sz="2400" dirty="0" smtClean="0">
                <a:hlinkClick r:id="rId2"/>
              </a:rPr>
              <a:t>www.cobblerd.org/</a:t>
            </a:r>
            <a:endParaRPr lang="en-US" sz="2400" dirty="0" smtClean="0"/>
          </a:p>
          <a:p>
            <a:r>
              <a:rPr lang="en-US" sz="2400" dirty="0" smtClean="0"/>
              <a:t>LGPL </a:t>
            </a:r>
            <a:r>
              <a:rPr lang="en-US" sz="2400" dirty="0"/>
              <a:t>license </a:t>
            </a:r>
            <a:r>
              <a:rPr lang="en-US" sz="2400" dirty="0">
                <a:hlinkClick r:id="rId3"/>
              </a:rPr>
              <a:t>http://en.wikipedia.org/wiki/Cobbler_(software</a:t>
            </a:r>
            <a:r>
              <a:rPr lang="en-US" sz="2400" dirty="0" smtClean="0">
                <a:hlinkClick r:id="rId3"/>
              </a:rPr>
              <a:t>)</a:t>
            </a:r>
            <a:r>
              <a:rPr lang="en-US" sz="2400" dirty="0" smtClean="0"/>
              <a:t> </a:t>
            </a:r>
            <a:br>
              <a:rPr lang="en-US" sz="2400" dirty="0" smtClean="0"/>
            </a:br>
            <a:r>
              <a:rPr lang="en-US" sz="2400" dirty="0" smtClean="0"/>
              <a:t>Python </a:t>
            </a:r>
            <a:r>
              <a:rPr lang="en-US" sz="2400" dirty="0"/>
              <a:t>based provisioning of bare-metal or hypervisor-based </a:t>
            </a:r>
            <a:r>
              <a:rPr lang="en-US" sz="2400" dirty="0" smtClean="0"/>
              <a:t>systems</a:t>
            </a:r>
          </a:p>
          <a:p>
            <a:r>
              <a:rPr lang="en-US" sz="2400" dirty="0" smtClean="0"/>
              <a:t>Cobbler </a:t>
            </a:r>
            <a:r>
              <a:rPr lang="en-US" sz="2400" dirty="0"/>
              <a:t>is a Linux provisioning server that facilitates and automates the network-based installation of multiple computer operating systems from a central point using services such as DHCP, TFTP, and DNS</a:t>
            </a:r>
            <a:r>
              <a:rPr lang="en-US" sz="2400" dirty="0" smtClean="0"/>
              <a:t>.</a:t>
            </a:r>
          </a:p>
          <a:p>
            <a:r>
              <a:rPr lang="en-US" sz="2400" dirty="0" smtClean="0"/>
              <a:t> </a:t>
            </a:r>
            <a:r>
              <a:rPr lang="en-US" sz="2400" dirty="0"/>
              <a:t>It can be configured for PXE, reinstallations, and virtualized guests using </a:t>
            </a:r>
            <a:r>
              <a:rPr lang="en-US" sz="2400" dirty="0" err="1"/>
              <a:t>Xen</a:t>
            </a:r>
            <a:r>
              <a:rPr lang="en-US" sz="2400" dirty="0"/>
              <a:t>, KVM or VMware. Cobbler interacts with the </a:t>
            </a:r>
            <a:r>
              <a:rPr lang="en-US" sz="2400" dirty="0" err="1"/>
              <a:t>koan</a:t>
            </a:r>
            <a:r>
              <a:rPr lang="en-US" sz="2400" dirty="0"/>
              <a:t> program for re-installation and virtualization support. </a:t>
            </a:r>
            <a:r>
              <a:rPr lang="en-US" sz="2400" dirty="0" err="1"/>
              <a:t>koan</a:t>
            </a:r>
            <a:r>
              <a:rPr lang="en-US" sz="2400" dirty="0"/>
              <a:t> and Cobbler use </a:t>
            </a:r>
            <a:r>
              <a:rPr lang="en-US" sz="2400" dirty="0" err="1"/>
              <a:t>libvirt</a:t>
            </a:r>
            <a:r>
              <a:rPr lang="en-US" sz="2400" dirty="0"/>
              <a:t> to integrate with different virtualization software. Cobbler is able to manage complex network scenarios like bridging on a bonded Ethernet link</a:t>
            </a:r>
            <a:r>
              <a:rPr lang="en-US" sz="2400" dirty="0" smtClean="0"/>
              <a:t>.</a:t>
            </a:r>
          </a:p>
          <a:p>
            <a:r>
              <a:rPr lang="en-US" sz="2400" b="1" dirty="0" err="1" smtClean="0"/>
              <a:t>Xcat</a:t>
            </a:r>
            <a:r>
              <a:rPr lang="en-US" sz="2400" dirty="0" smtClean="0"/>
              <a:t> http</a:t>
            </a:r>
            <a:r>
              <a:rPr lang="en-US" sz="2400" dirty="0"/>
              <a:t>://sourceforge.net/projects/xcat</a:t>
            </a:r>
            <a:r>
              <a:rPr lang="en-US" sz="2400" dirty="0" smtClean="0"/>
              <a:t>/  </a:t>
            </a:r>
            <a:r>
              <a:rPr lang="en-US" sz="2400" dirty="0"/>
              <a:t>(Originally </a:t>
            </a:r>
            <a:r>
              <a:rPr lang="en-US" sz="2400" dirty="0" err="1" smtClean="0"/>
              <a:t>FutureGrid</a:t>
            </a:r>
            <a:r>
              <a:rPr lang="en-US" sz="2400" dirty="0" smtClean="0"/>
              <a:t> </a:t>
            </a:r>
            <a:r>
              <a:rPr lang="en-US" sz="2400" dirty="0"/>
              <a:t>used this) is a rather specialized </a:t>
            </a:r>
            <a:r>
              <a:rPr lang="en-US" sz="2400" dirty="0" smtClean="0"/>
              <a:t>(developed by IBM</a:t>
            </a:r>
            <a:r>
              <a:rPr lang="en-US" sz="2400" dirty="0"/>
              <a:t>) dynamic provisioning </a:t>
            </a:r>
            <a:r>
              <a:rPr lang="en-US" sz="2400" dirty="0" smtClean="0"/>
              <a:t>system</a:t>
            </a:r>
          </a:p>
          <a:p>
            <a:pPr lvl="1"/>
            <a:r>
              <a:rPr lang="en-US" sz="2000" dirty="0" smtClean="0"/>
              <a:t>Used in Los Alamos Road Runner supercomputer</a:t>
            </a:r>
          </a:p>
          <a:p>
            <a:r>
              <a:rPr lang="en-US" sz="2400" dirty="0"/>
              <a:t>Razor </a:t>
            </a:r>
            <a:r>
              <a:rPr lang="en-US" sz="2400" dirty="0">
                <a:hlinkClick r:id="rId4"/>
              </a:rPr>
              <a:t>http://puppetlabs.com/solutions/next-generation-provisioning</a:t>
            </a:r>
            <a:r>
              <a:rPr lang="en-US" sz="2400" dirty="0"/>
              <a:t> cloud bare metal provisioning from EMC/puppet</a:t>
            </a:r>
          </a:p>
          <a:p>
            <a:endParaRPr lang="en-US" sz="2400" dirty="0"/>
          </a:p>
          <a:p>
            <a:endParaRPr lang="en-US" sz="2400" dirty="0"/>
          </a:p>
        </p:txBody>
      </p:sp>
    </p:spTree>
    <p:extLst>
      <p:ext uri="{BB962C8B-B14F-4D97-AF65-F5344CB8AC3E}">
        <p14:creationId xmlns:p14="http://schemas.microsoft.com/office/powerpoint/2010/main" val="3410613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Juju</a:t>
            </a:r>
            <a:endParaRPr lang="en-US" dirty="0"/>
          </a:p>
        </p:txBody>
      </p:sp>
      <p:sp>
        <p:nvSpPr>
          <p:cNvPr id="3" name="Content Placeholder 2"/>
          <p:cNvSpPr>
            <a:spLocks noGrp="1"/>
          </p:cNvSpPr>
          <p:nvPr>
            <p:ph idx="1"/>
          </p:nvPr>
        </p:nvSpPr>
        <p:spPr>
          <a:xfrm>
            <a:off x="0" y="813661"/>
            <a:ext cx="9144000" cy="6044339"/>
          </a:xfrm>
        </p:spPr>
        <p:txBody>
          <a:bodyPr>
            <a:normAutofit fontScale="70000" lnSpcReduction="20000"/>
          </a:bodyPr>
          <a:lstStyle/>
          <a:p>
            <a:r>
              <a:rPr lang="en-US" b="1" dirty="0"/>
              <a:t>Juju</a:t>
            </a:r>
            <a:r>
              <a:rPr lang="en-US" dirty="0"/>
              <a:t> </a:t>
            </a:r>
            <a:r>
              <a:rPr lang="en-US" dirty="0">
                <a:hlinkClick r:id="rId2"/>
              </a:rPr>
              <a:t>https://juju.ubuntu.com</a:t>
            </a:r>
            <a:r>
              <a:rPr lang="en-US" dirty="0" smtClean="0">
                <a:hlinkClick r:id="rId2"/>
              </a:rPr>
              <a:t>/</a:t>
            </a:r>
            <a:r>
              <a:rPr lang="en-US" dirty="0"/>
              <a:t> </a:t>
            </a:r>
            <a:r>
              <a:rPr lang="en-US" dirty="0" smtClean="0"/>
              <a:t/>
            </a:r>
            <a:br>
              <a:rPr lang="en-US" dirty="0" smtClean="0"/>
            </a:br>
            <a:r>
              <a:rPr lang="en-US" dirty="0" smtClean="0">
                <a:hlinkClick r:id="rId3"/>
              </a:rPr>
              <a:t>http</a:t>
            </a:r>
            <a:r>
              <a:rPr lang="en-US" dirty="0">
                <a:hlinkClick r:id="rId3"/>
              </a:rPr>
              <a:t>://en.wikipedia.org/wiki/Juju_(software</a:t>
            </a:r>
            <a:r>
              <a:rPr lang="en-US" dirty="0" smtClean="0">
                <a:hlinkClick r:id="rId3"/>
              </a:rPr>
              <a:t>)</a:t>
            </a:r>
            <a:r>
              <a:rPr lang="en-US" dirty="0" smtClean="0"/>
              <a:t> </a:t>
            </a:r>
            <a:r>
              <a:rPr lang="en-US" dirty="0"/>
              <a:t>from Ubuntu </a:t>
            </a:r>
            <a:r>
              <a:rPr lang="en-US" dirty="0" smtClean="0"/>
              <a:t/>
            </a:r>
            <a:br>
              <a:rPr lang="en-US" dirty="0" smtClean="0"/>
            </a:br>
            <a:r>
              <a:rPr lang="en-US" dirty="0" smtClean="0"/>
              <a:t>with GNU license in Python and Go (“improved C”) orchestrates software services </a:t>
            </a:r>
            <a:r>
              <a:rPr lang="en-US" dirty="0"/>
              <a:t>and their provisioning  defined by charms across multiple clouds </a:t>
            </a:r>
            <a:endParaRPr lang="en-US" dirty="0" smtClean="0"/>
          </a:p>
          <a:p>
            <a:r>
              <a:rPr lang="en-US" b="1" dirty="0"/>
              <a:t>Charms</a:t>
            </a:r>
            <a:r>
              <a:rPr lang="en-US" dirty="0"/>
              <a:t> can be written in any programming language that can be executed from the command line. A Charm is a collection of YAML configuration files and a selection of "hooks". </a:t>
            </a:r>
            <a:endParaRPr lang="en-US" dirty="0" smtClean="0"/>
          </a:p>
          <a:p>
            <a:pPr lvl="1"/>
            <a:r>
              <a:rPr lang="en-US" dirty="0" smtClean="0"/>
              <a:t>A </a:t>
            </a:r>
            <a:r>
              <a:rPr lang="en-US" dirty="0"/>
              <a:t>hook is a naming convention to install software, start/stop a service, manage relationships with other charms, upgrade charms, scale charms, configure charms, etc. </a:t>
            </a:r>
            <a:endParaRPr lang="en-US" dirty="0" smtClean="0"/>
          </a:p>
          <a:p>
            <a:pPr lvl="1"/>
            <a:r>
              <a:rPr lang="en-US" dirty="0" smtClean="0"/>
              <a:t>Charms </a:t>
            </a:r>
            <a:r>
              <a:rPr lang="en-US" dirty="0"/>
              <a:t>can have many properties. Charm helpers allow boiler-plate code to be automatically generated hence accelerating the creation of charms</a:t>
            </a:r>
            <a:r>
              <a:rPr lang="en-US" dirty="0" smtClean="0"/>
              <a:t>.</a:t>
            </a:r>
          </a:p>
          <a:p>
            <a:r>
              <a:rPr lang="en-US" dirty="0"/>
              <a:t>Juju's main </a:t>
            </a:r>
            <a:r>
              <a:rPr lang="en-US" dirty="0" smtClean="0"/>
              <a:t>strength is instant </a:t>
            </a:r>
            <a:r>
              <a:rPr lang="en-US" dirty="0"/>
              <a:t>integration and scaling. Juju allows services to be instantly integrated via relationships. </a:t>
            </a:r>
            <a:endParaRPr lang="en-US" dirty="0" smtClean="0"/>
          </a:p>
          <a:p>
            <a:pPr lvl="1"/>
            <a:r>
              <a:rPr lang="en-US" dirty="0" smtClean="0"/>
              <a:t>By </a:t>
            </a:r>
            <a:r>
              <a:rPr lang="en-US" dirty="0"/>
              <a:t>creating a relationship between, for instance, </a:t>
            </a:r>
            <a:r>
              <a:rPr lang="en-US" dirty="0">
                <a:hlinkClick r:id="rId4" tooltip="MySQL"/>
              </a:rPr>
              <a:t>MySQL</a:t>
            </a:r>
            <a:r>
              <a:rPr lang="en-US" dirty="0"/>
              <a:t> and </a:t>
            </a:r>
            <a:r>
              <a:rPr lang="en-US" dirty="0">
                <a:hlinkClick r:id="rId5" tooltip="WordPress"/>
              </a:rPr>
              <a:t>WordPress</a:t>
            </a:r>
            <a:r>
              <a:rPr lang="en-US" dirty="0"/>
              <a:t>, MySQL will share with WordPress any IPs, user, password and other configuration items. </a:t>
            </a:r>
            <a:endParaRPr lang="en-US" dirty="0" smtClean="0"/>
          </a:p>
          <a:p>
            <a:pPr lvl="1"/>
            <a:r>
              <a:rPr lang="en-US" dirty="0" smtClean="0"/>
              <a:t>This </a:t>
            </a:r>
            <a:r>
              <a:rPr lang="en-US" dirty="0"/>
              <a:t>will enable WordPress to create tables and import data automatically. Relations allow the complexity of integrating services to be abstracted from the user</a:t>
            </a:r>
            <a:r>
              <a:rPr lang="en-US" dirty="0" smtClean="0"/>
              <a:t>.</a:t>
            </a:r>
          </a:p>
          <a:p>
            <a:r>
              <a:rPr lang="en-US" dirty="0" smtClean="0"/>
              <a:t>Only Ubuntu servers supported</a:t>
            </a:r>
          </a:p>
        </p:txBody>
      </p:sp>
    </p:spTree>
    <p:extLst>
      <p:ext uri="{BB962C8B-B14F-4D97-AF65-F5344CB8AC3E}">
        <p14:creationId xmlns:p14="http://schemas.microsoft.com/office/powerpoint/2010/main" val="32704424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254390&quot;&gt;&lt;property id=&quot;20148&quot; value=&quot;5&quot;/&gt;&lt;property id=&quot;20300&quot; value=&quot;Slide 1 - &amp;quot;Big Data Open Source Software  and Projects ABDS in Summary III: Levels 6 and 7 &amp;quot;&quot;/&gt;&lt;property id=&quot;20307&quot; value=&quot;522&quot;/&gt;&lt;/object&gt;&lt;object type=&quot;3&quot; unique_id=&quot;379507&quot;&gt;&lt;property id=&quot;20148&quot; value=&quot;5&quot;/&gt;&lt;property id=&quot;20300&quot; value=&quot;Slide 11 - &amp;quot;Docker&amp;quot;&quot;/&gt;&lt;property id=&quot;20307&quot; value=&quot;748&quot;/&gt;&lt;/object&gt;&lt;object type=&quot;3&quot; unique_id=&quot;381509&quot;&gt;&lt;property id=&quot;20148&quot; value=&quot;5&quot;/&gt;&lt;property id=&quot;20300&quot; value=&quot;Slide 2 - &amp;quot;HPC-ABDS Layers&amp;quot;&quot;/&gt;&lt;property id=&quot;20307&quot; value=&quot;773&quot;/&gt;&lt;/object&gt;&lt;object type=&quot;3&quot; unique_id=&quot;381510&quot;&gt;&lt;property id=&quot;20148&quot; value=&quot;5&quot;/&gt;&lt;property id=&quot;20300&quot; value=&quot;Slide 3 - &amp;quot;Chef Ansible Puppet Salt&amp;quot;&quot;/&gt;&lt;property id=&quot;20307&quot; value=&quot;780&quot;/&gt;&lt;/object&gt;&lt;object type=&quot;3&quot; unique_id=&quot;381511&quot;&gt;&lt;property id=&quot;20148&quot; value=&quot;5&quot;/&gt;&lt;property id=&quot;20300&quot; value=&quot;Slide 8 - &amp;quot;Cobbler, Xcat, Razor&amp;quot;&quot;/&gt;&lt;property id=&quot;20307&quot; value=&quot;776&quot;/&gt;&lt;/object&gt;&lt;object type=&quot;3&quot; unique_id=&quot;381512&quot;&gt;&lt;property id=&quot;20148&quot; value=&quot;5&quot;/&gt;&lt;property id=&quot;20300&quot; value=&quot;Slide 9 - &amp;quot;Juju&amp;quot;&quot;/&gt;&lt;property id=&quot;20307&quot; value=&quot;781&quot;/&gt;&lt;/object&gt;&lt;object type=&quot;3&quot; unique_id=&quot;381513&quot;&gt;&lt;property id=&quot;20148&quot; value=&quot;5&quot;/&gt;&lt;property id=&quot;20300&quot; value=&quot;Slide 10 - &amp;quot;Foreman&amp;quot;&quot;/&gt;&lt;property id=&quot;20307&quot; value=&quot;782&quot;/&gt;&lt;/object&gt;&lt;object type=&quot;3&quot; unique_id=&quot;381515&quot;&gt;&lt;property id=&quot;20148&quot; value=&quot;5&quot;/&gt;&lt;property id=&quot;20300&quot; value=&quot;Slide 12 - &amp;quot;OpenStack Heat&amp;quot;&quot;/&gt;&lt;property id=&quot;20307&quot; value=&quot;778&quot;/&gt;&lt;/object&gt;&lt;object type=&quot;3&quot; unique_id=&quot;384396&quot;&gt;&lt;property id=&quot;20148&quot; value=&quot;5&quot;/&gt;&lt;property id=&quot;20300&quot; value=&quot;Slide 5 - &amp;quot;Chef Ansible Puppet Salt&amp;quot;&quot;/&gt;&lt;property id=&quot;20307&quot; value=&quot;790&quot;/&gt;&lt;/object&gt;&lt;object type=&quot;3&quot; unique_id=&quot;384397&quot;&gt;&lt;property id=&quot;20148&quot; value=&quot;5&quot;/&gt;&lt;property id=&quot;20300&quot; value=&quot;Slide 6 - &amp;quot;Chef Ansible Puppet Salt&amp;quot;&quot;/&gt;&lt;property id=&quot;20307&quot; value=&quot;791&quot;/&gt;&lt;/object&gt;&lt;object type=&quot;3&quot; unique_id=&quot;384398&quot;&gt;&lt;property id=&quot;20148&quot; value=&quot;5&quot;/&gt;&lt;property id=&quot;20300&quot; value=&quot;Slide 7 - &amp;quot;Chef Ansible Puppet Salt&amp;quot;&quot;/&gt;&lt;property id=&quot;20307&quot; value=&quot;792&quot;/&gt;&lt;/object&gt;&lt;object type=&quot;3&quot; unique_id=&quot;389147&quot;&gt;&lt;property id=&quot;20148&quot; value=&quot;5&quot;/&gt;&lt;property id=&quot;20300&quot; value=&quot;Slide 4 - &amp;quot;Examples of Chef use in class&amp;quot;&quot;/&gt;&lt;property id=&quot;20307&quot; value=&quot;793&quot;/&gt;&lt;/object&gt;&lt;object type=&quot;3&quot; unique_id=&quot;390106&quot;&gt;&lt;property id=&quot;20148&quot; value=&quot;5&quot;/&gt;&lt;property id=&quot;20300&quot; value=&quot;Slide 13 - &amp;quot;Boto&amp;quot;&quot;/&gt;&lt;property id=&quot;20307&quot; value=&quot;795&quot;/&gt;&lt;/object&gt;&lt;object type=&quot;3&quot; unique_id=&quot;390107&quot;&gt;&lt;property id=&quot;20148&quot; value=&quot;5&quot;/&gt;&lt;property id=&quot;20300&quot; value=&quot;Slide 14 - &amp;quot;Cloudmesh and SDDSaaS Stack for HPC-ABDS&amp;quot;&quot;/&gt;&lt;property id=&quot;20307&quot; value=&quot;797&quot;/&gt;&lt;/object&gt;&lt;object type=&quot;3&quot; unique_id=&quot;390108&quot;&gt;&lt;property id=&quot;20148&quot; value=&quot;5&quot;/&gt;&lt;property id=&quot;20300&quot; value=&quot;Slide 15 - &amp;quot;CloudMesh&amp;quot;&quot;/&gt;&lt;property id=&quot;20307&quot; value=&quot;798&quot;/&gt;&lt;/object&gt;&lt;object type=&quot;3&quot; unique_id=&quot;390109&quot;&gt;&lt;property id=&quot;20148&quot; value=&quot;5&quot;/&gt;&lt;property id=&quot;20300&quot; value=&quot;Slide 16 - &amp;quot;Building Blocks of Cloudmesh&amp;quot;&quot;/&gt;&lt;property id=&quot;20307&quot; value=&quot;800&quot;/&gt;&lt;/object&gt;&lt;object type=&quot;3&quot; unique_id=&quot;390110&quot;&gt;&lt;property id=&quot;20148&quot; value=&quot;5&quot;/&gt;&lt;property id=&quot;20300&quot; value=&quot;Slide 17 - &amp;quot;Cloudmesh Functionality&amp;quot;&quot;/&gt;&lt;property id=&quot;20307&quot; value=&quot;799&quot;/&gt;&lt;/object&gt;&lt;/object&gt;&lt;object type=&quot;8&quot; unique_id=&quot;1001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12-0623-Sample-1img-full_V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33477</TotalTime>
  <Words>958</Words>
  <Application>Microsoft Office PowerPoint</Application>
  <PresentationFormat>On-screen Show (4:3)</PresentationFormat>
  <Paragraphs>237</Paragraphs>
  <Slides>17</Slides>
  <Notes>3</Notes>
  <HiddenSlides>0</HiddenSlides>
  <MMClips>0</MMClips>
  <ScaleCrop>false</ScaleCrop>
  <HeadingPairs>
    <vt:vector size="6" baseType="variant">
      <vt:variant>
        <vt:lpstr>Fonts Used</vt:lpstr>
      </vt:variant>
      <vt:variant>
        <vt:i4>6</vt:i4>
      </vt:variant>
      <vt:variant>
        <vt:lpstr>Theme</vt:lpstr>
      </vt:variant>
      <vt:variant>
        <vt:i4>8</vt:i4>
      </vt:variant>
      <vt:variant>
        <vt:lpstr>Slide Titles</vt:lpstr>
      </vt:variant>
      <vt:variant>
        <vt:i4>17</vt:i4>
      </vt:variant>
    </vt:vector>
  </HeadingPairs>
  <TitlesOfParts>
    <vt:vector size="31" baseType="lpstr">
      <vt:lpstr>Arial</vt:lpstr>
      <vt:lpstr>Calibri</vt:lpstr>
      <vt:lpstr>Franklin Gothic Book</vt:lpstr>
      <vt:lpstr>Franklin Gothic Demi</vt:lpstr>
      <vt:lpstr>Franklin Gothic Medium</vt:lpstr>
      <vt:lpstr>Times New Roman</vt:lpstr>
      <vt:lpstr>Office Theme</vt:lpstr>
      <vt:lpstr>12-0623-Sample-1img-full_V5</vt:lpstr>
      <vt:lpstr>1_12-0623-Sample-1img-full_V5</vt:lpstr>
      <vt:lpstr>2_12-0623-Sample-1img-full_V5</vt:lpstr>
      <vt:lpstr>3_12-0623-Sample-1img-full_V5</vt:lpstr>
      <vt:lpstr>4_12-0623-Sample-1img-full_V5</vt:lpstr>
      <vt:lpstr>5_12-0623-Sample-1img-full_V5</vt:lpstr>
      <vt:lpstr>6_12-0623-Sample-1img-full_V5</vt:lpstr>
      <vt:lpstr>Big Data Open Source Software  and Projects ABDS in Summary III: Levels 6 and 7 </vt:lpstr>
      <vt:lpstr>HPC-ABDS Layers</vt:lpstr>
      <vt:lpstr>Chef Ansible Puppet Salt</vt:lpstr>
      <vt:lpstr>Examples of Chef use in class</vt:lpstr>
      <vt:lpstr>Chef Ansible Puppet Salt</vt:lpstr>
      <vt:lpstr>Chef Ansible Puppet Salt</vt:lpstr>
      <vt:lpstr>Chef Ansible Puppet Salt</vt:lpstr>
      <vt:lpstr>Cobbler, Xcat, Razor</vt:lpstr>
      <vt:lpstr>Juju</vt:lpstr>
      <vt:lpstr>Foreman</vt:lpstr>
      <vt:lpstr>Docker</vt:lpstr>
      <vt:lpstr>OpenStack Heat</vt:lpstr>
      <vt:lpstr>Boto</vt:lpstr>
      <vt:lpstr>Cloudmesh and SDDSaaS Stack for HPC-ABDS</vt:lpstr>
      <vt:lpstr>CloudMesh</vt:lpstr>
      <vt:lpstr>Building Blocks of Cloudmesh</vt:lpstr>
      <vt:lpstr>Cloudmesh Functionality</vt:lpstr>
    </vt:vector>
  </TitlesOfParts>
  <Company>CCT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Shantenu Jha</dc:creator>
  <cp:lastModifiedBy>Geoffrey Fox</cp:lastModifiedBy>
  <cp:revision>636</cp:revision>
  <dcterms:created xsi:type="dcterms:W3CDTF">2014-02-25T01:32:12Z</dcterms:created>
  <dcterms:modified xsi:type="dcterms:W3CDTF">2014-10-04T18:22:20Z</dcterms:modified>
</cp:coreProperties>
</file>