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1" r:id="rId3"/>
    <p:sldMasterId id="2147483689" r:id="rId4"/>
    <p:sldMasterId id="2147483697" r:id="rId5"/>
    <p:sldMasterId id="2147483705" r:id="rId6"/>
    <p:sldMasterId id="2147483713" r:id="rId7"/>
    <p:sldMasterId id="2147483735" r:id="rId8"/>
  </p:sldMasterIdLst>
  <p:notesMasterIdLst>
    <p:notesMasterId r:id="rId18"/>
  </p:notesMasterIdLst>
  <p:sldIdLst>
    <p:sldId id="522" r:id="rId9"/>
    <p:sldId id="675" r:id="rId10"/>
    <p:sldId id="796" r:id="rId11"/>
    <p:sldId id="774" r:id="rId12"/>
    <p:sldId id="775" r:id="rId13"/>
    <p:sldId id="676" r:id="rId14"/>
    <p:sldId id="719" r:id="rId15"/>
    <p:sldId id="720" r:id="rId16"/>
    <p:sldId id="72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6" autoAdjust="0"/>
    <p:restoredTop sz="96086" autoAdjust="0"/>
  </p:normalViewPr>
  <p:slideViewPr>
    <p:cSldViewPr snapToGrid="0" snapToObjects="1">
      <p:cViewPr varScale="1">
        <p:scale>
          <a:sx n="115" d="100"/>
          <a:sy n="115" d="100"/>
        </p:scale>
        <p:origin x="4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Libvi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ibcloud.readthedocs.org/en/latest/supported_provider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asis-open.org/wsbpel/2.0/wsbpel-v2.0.pdf" TargetMode="External"/><Relationship Id="rId2" Type="http://schemas.openxmlformats.org/officeDocument/2006/relationships/hyperlink" Target="http://docs.oasis-open.org/tosca/TOSCA/v1.0/os/TOSCA-v1.0-o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hout.apach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n_Cloud_Computing_Interface" TargetMode="External"/><Relationship Id="rId2" Type="http://schemas.openxmlformats.org/officeDocument/2006/relationships/hyperlink" Target="http://occi-wg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clouds.apache.org/reference/providers/" TargetMode="External"/><Relationship Id="rId2" Type="http://schemas.openxmlformats.org/officeDocument/2006/relationships/hyperlink" Target="https://jclouds.apach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loud_Data_Management_Interfa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ABDS in Summary IV: Level 7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I590 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15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Management from HPC to hypervisors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</a:rPr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Data Transport: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In-memory </a:t>
            </a:r>
            <a:r>
              <a:rPr lang="en-US" sz="2000" dirty="0" err="1" smtClean="0"/>
              <a:t>databases&amp;caches</a:t>
            </a:r>
            <a:r>
              <a:rPr lang="en-US" sz="2000" dirty="0" smtClean="0"/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</a:t>
            </a:r>
            <a:r>
              <a:rPr lang="en-US" sz="2000" dirty="0"/>
              <a:t>process communication Collectives, point-to-point, </a:t>
            </a:r>
            <a:r>
              <a:rPr lang="en-US" sz="2000" dirty="0" smtClean="0"/>
              <a:t>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Basic Programming model and runtime, SPMD, Streaming, MapReduce, MPI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High level Programming: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Application 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952" y="292957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are 17 functionalities. Technologies are presented in this order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895379"/>
          </a:xfrm>
        </p:spPr>
        <p:txBody>
          <a:bodyPr/>
          <a:lstStyle/>
          <a:p>
            <a:r>
              <a:rPr lang="en-US" dirty="0" err="1" smtClean="0"/>
              <a:t>Libvirt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666"/>
            <a:ext cx="9144000" cy="2775601"/>
          </a:xfrm>
        </p:spPr>
        <p:txBody>
          <a:bodyPr>
            <a:normAutofit/>
          </a:bodyPr>
          <a:lstStyle/>
          <a:p>
            <a:r>
              <a:rPr lang="en-US" sz="2400" dirty="0" err="1"/>
              <a:t>libvirt</a:t>
            </a:r>
            <a:r>
              <a:rPr lang="en-US" sz="2400" dirty="0"/>
              <a:t> is an open </a:t>
            </a:r>
            <a:r>
              <a:rPr lang="en-US" sz="2400" dirty="0" smtClean="0"/>
              <a:t>source LGPL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en.wikipedia.org/wiki/Libvirt</a:t>
            </a:r>
            <a:r>
              <a:rPr lang="en-US" sz="2400" dirty="0" smtClean="0"/>
              <a:t> API</a:t>
            </a:r>
            <a:r>
              <a:rPr lang="en-US" sz="2400" dirty="0"/>
              <a:t>, daemon and management tool for managing </a:t>
            </a:r>
            <a:r>
              <a:rPr lang="en-US" sz="2400" dirty="0" smtClean="0"/>
              <a:t>low-level platform </a:t>
            </a:r>
            <a:r>
              <a:rPr lang="en-US" sz="2400" dirty="0"/>
              <a:t>virtualization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can be used to manage KVM, </a:t>
            </a:r>
            <a:r>
              <a:rPr lang="en-US" sz="2400" dirty="0" err="1"/>
              <a:t>Xen</a:t>
            </a:r>
            <a:r>
              <a:rPr lang="en-US" sz="2400" dirty="0"/>
              <a:t>, VMware ESX, QEMU and other virtualization technologies. </a:t>
            </a:r>
            <a:endParaRPr lang="en-US" sz="2400" dirty="0" smtClean="0"/>
          </a:p>
          <a:p>
            <a:pPr lvl="1"/>
            <a:r>
              <a:rPr lang="en-US" sz="2000" dirty="0" err="1" smtClean="0"/>
              <a:t>libvirt</a:t>
            </a:r>
            <a:r>
              <a:rPr lang="en-US" sz="2000" dirty="0" smtClean="0"/>
              <a:t> </a:t>
            </a:r>
            <a:r>
              <a:rPr lang="en-US" sz="2000" dirty="0"/>
              <a:t>APIs are widely used in the orchestration layer of hypervisors in the development of a cloud-based solution</a:t>
            </a:r>
            <a:r>
              <a:rPr lang="en-US" sz="2000" dirty="0" smtClean="0"/>
              <a:t>.</a:t>
            </a:r>
          </a:p>
        </p:txBody>
      </p:sp>
      <p:pic>
        <p:nvPicPr>
          <p:cNvPr id="1026" name="Picture 2" descr="libvir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7"/>
            <a:ext cx="1837113" cy="1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d/d0/Libvirt_support.svg/300px-Libvirt_suppor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331835"/>
            <a:ext cx="4351867" cy="24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467" y="4272677"/>
            <a:ext cx="48852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libvirt</a:t>
            </a:r>
            <a:r>
              <a:rPr lang="en-US" dirty="0"/>
              <a:t> itself is a C library, but it has bindings in other languages, notably in Python, Perl, </a:t>
            </a:r>
            <a:r>
              <a:rPr lang="en-US" dirty="0" err="1"/>
              <a:t>OCaml</a:t>
            </a:r>
            <a:r>
              <a:rPr lang="en-US" dirty="0"/>
              <a:t>, Ruby, Java, and PHP. </a:t>
            </a:r>
          </a:p>
          <a:p>
            <a:r>
              <a:rPr lang="en-US" dirty="0" err="1"/>
              <a:t>libvirt</a:t>
            </a:r>
            <a:r>
              <a:rPr lang="en-US" dirty="0"/>
              <a:t> for these programming languages is composed of wrappers around another class/package called </a:t>
            </a:r>
            <a:r>
              <a:rPr lang="en-US" dirty="0" err="1"/>
              <a:t>libvirtmod</a:t>
            </a:r>
            <a:r>
              <a:rPr lang="en-US" dirty="0"/>
              <a:t>. </a:t>
            </a:r>
          </a:p>
          <a:p>
            <a:r>
              <a:rPr lang="en-US" dirty="0" err="1"/>
              <a:t>libvirtmod's</a:t>
            </a:r>
            <a:r>
              <a:rPr lang="en-US" dirty="0"/>
              <a:t> implementation is closely associated with its counterpart in C/C++ in syntax and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330221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Libcloud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4108"/>
            <a:ext cx="9144000" cy="5563892"/>
          </a:xfrm>
        </p:spPr>
        <p:txBody>
          <a:bodyPr>
            <a:normAutofit/>
          </a:bodyPr>
          <a:lstStyle/>
          <a:p>
            <a:r>
              <a:rPr lang="en-US" sz="2400" dirty="0"/>
              <a:t>Python library for interacting with many of the </a:t>
            </a:r>
            <a:br>
              <a:rPr lang="en-US" sz="2400" dirty="0"/>
            </a:br>
            <a:r>
              <a:rPr lang="en-US" sz="2400" dirty="0" smtClean="0"/>
              <a:t>popular </a:t>
            </a:r>
            <a:r>
              <a:rPr lang="en-US" sz="2400" dirty="0"/>
              <a:t>cloud service providers using a unified API. </a:t>
            </a:r>
            <a:br>
              <a:rPr lang="en-US" sz="2400" dirty="0"/>
            </a:br>
            <a:r>
              <a:rPr lang="en-US" sz="2400" dirty="0" smtClean="0"/>
              <a:t>(</a:t>
            </a:r>
            <a:r>
              <a:rPr lang="en-US" sz="2400" dirty="0"/>
              <a:t>One Interface To Rule Them All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More than 30 supported providers total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libcloud.readthedocs.org/en/latest/supported_providers.html</a:t>
            </a:r>
            <a:r>
              <a:rPr lang="en-US" sz="2400" dirty="0" smtClean="0"/>
              <a:t>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, </a:t>
            </a:r>
            <a:r>
              <a:rPr lang="en-US" sz="2400" dirty="0" err="1" smtClean="0"/>
              <a:t>OpenNebula</a:t>
            </a:r>
            <a:r>
              <a:rPr lang="en-US" sz="2400" dirty="0" smtClean="0"/>
              <a:t>, Amazon, Google etc. </a:t>
            </a:r>
            <a:r>
              <a:rPr lang="en-US" sz="2400" dirty="0"/>
              <a:t>(~all except Azure) </a:t>
            </a:r>
          </a:p>
          <a:p>
            <a:r>
              <a:rPr lang="en-US" sz="2400" dirty="0"/>
              <a:t>Four main APIs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/>
              <a:t>Cloud Servers and Block Storage </a:t>
            </a:r>
            <a:r>
              <a:rPr lang="en-US" sz="2000" dirty="0"/>
              <a:t>- services such as Amazon EC2 and Rackspace </a:t>
            </a:r>
            <a:r>
              <a:rPr lang="en-US" sz="2000" dirty="0" err="1"/>
              <a:t>CloudServers</a:t>
            </a:r>
            <a:endParaRPr lang="en-US" sz="2000" dirty="0"/>
          </a:p>
          <a:p>
            <a:pPr lvl="1"/>
            <a:r>
              <a:rPr lang="en-US" sz="2000" b="1" dirty="0"/>
              <a:t>Cloud Object Storage and CDN </a:t>
            </a:r>
            <a:r>
              <a:rPr lang="en-US" sz="2000" dirty="0"/>
              <a:t>- services such as Amazon S3 and Rackspace </a:t>
            </a:r>
            <a:r>
              <a:rPr lang="en-US" sz="2000" dirty="0" err="1"/>
              <a:t>CloudFiles</a:t>
            </a:r>
            <a:endParaRPr lang="en-US" sz="2000" dirty="0"/>
          </a:p>
          <a:p>
            <a:pPr lvl="1"/>
            <a:r>
              <a:rPr lang="en-US" sz="2000" b="1" dirty="0"/>
              <a:t>Load Balancers as a Service </a:t>
            </a:r>
            <a:r>
              <a:rPr lang="en-US" sz="2000" dirty="0"/>
              <a:t>- services such as Amazon Elastic Load Balancer and </a:t>
            </a:r>
            <a:r>
              <a:rPr lang="en-US" sz="2000" dirty="0" err="1"/>
              <a:t>GoGrid</a:t>
            </a:r>
            <a:r>
              <a:rPr lang="en-US" sz="2000" dirty="0"/>
              <a:t> </a:t>
            </a:r>
            <a:r>
              <a:rPr lang="en-US" sz="2000" dirty="0" err="1"/>
              <a:t>LoadBalancers</a:t>
            </a:r>
            <a:endParaRPr lang="en-US" sz="2000" dirty="0"/>
          </a:p>
          <a:p>
            <a:pPr lvl="1"/>
            <a:r>
              <a:rPr lang="en-US" sz="2000" b="1" dirty="0"/>
              <a:t>DNS as a Service </a:t>
            </a:r>
            <a:r>
              <a:rPr lang="en-US" sz="2000" dirty="0"/>
              <a:t>- services such as Amazon Route 53 </a:t>
            </a:r>
            <a:r>
              <a:rPr lang="en-US" sz="2000" dirty="0" smtClean="0"/>
              <a:t>Google DNS, and </a:t>
            </a:r>
            <a:r>
              <a:rPr lang="en-US" sz="2000" dirty="0" err="1"/>
              <a:t>Zerigo</a:t>
            </a:r>
            <a:endParaRPr lang="en-US" sz="2000" dirty="0"/>
          </a:p>
        </p:txBody>
      </p:sp>
      <p:pic>
        <p:nvPicPr>
          <p:cNvPr id="5122" name="Picture 2" descr="https://libcloud.apache.org/images/libcloud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" y="255886"/>
            <a:ext cx="6191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5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0491"/>
            <a:ext cx="9144000" cy="5848004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Topology and Orchestration Specification for Cloud Applications</a:t>
            </a:r>
            <a:r>
              <a:rPr lang="en-US" sz="2400" dirty="0"/>
              <a:t> (</a:t>
            </a:r>
            <a:r>
              <a:rPr lang="en-US" sz="2400" b="1" dirty="0"/>
              <a:t>TOSCA</a:t>
            </a:r>
            <a:r>
              <a:rPr lang="en-US" sz="2400" dirty="0"/>
              <a:t>),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docs.oasis-open.org/tosca/TOSCA/v1.0/os/TOSCA-v1.0-os.html</a:t>
            </a:r>
            <a:r>
              <a:rPr lang="en-US" sz="2400" dirty="0" smtClean="0"/>
              <a:t>, is </a:t>
            </a:r>
            <a:r>
              <a:rPr lang="en-US" sz="2400" dirty="0"/>
              <a:t>an OASIS standard language to describe a topology of cloud based web services, their components, relationships, and the processes that manage them. The TOSCA standard includes specifications to describe processes that create or modify web services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specifies system (computers, their properties, networks, storage) and is used to guide automated deployments</a:t>
            </a:r>
          </a:p>
          <a:p>
            <a:r>
              <a:rPr lang="en-US" sz="2400" dirty="0" smtClean="0"/>
              <a:t>OASIS is a major standards organization</a:t>
            </a:r>
          </a:p>
          <a:p>
            <a:r>
              <a:rPr lang="en-US" sz="2400" dirty="0" smtClean="0"/>
              <a:t>Related is </a:t>
            </a:r>
            <a:r>
              <a:rPr lang="en-US" sz="2400" b="1" dirty="0" smtClean="0"/>
              <a:t>Amazon </a:t>
            </a:r>
            <a:r>
              <a:rPr lang="en-US" sz="2400" b="1" dirty="0"/>
              <a:t>AWS </a:t>
            </a:r>
            <a:r>
              <a:rPr lang="en-US" sz="2400" b="1" dirty="0" err="1"/>
              <a:t>CloudFormation</a:t>
            </a:r>
            <a:r>
              <a:rPr lang="en-US" sz="2400" b="1" dirty="0"/>
              <a:t> </a:t>
            </a:r>
            <a:r>
              <a:rPr lang="en-US" sz="2400" b="1" dirty="0" smtClean="0"/>
              <a:t>Template, </a:t>
            </a:r>
            <a:r>
              <a:rPr lang="en-US" sz="2400" dirty="0" smtClean="0"/>
              <a:t>which </a:t>
            </a:r>
            <a:r>
              <a:rPr lang="en-US" sz="2400" dirty="0"/>
              <a:t>is a JSON data standard to allow cloud application administrators to define a collection of related AWS </a:t>
            </a:r>
            <a:r>
              <a:rPr lang="en-US" sz="2400" dirty="0" smtClean="0"/>
              <a:t>resources</a:t>
            </a:r>
          </a:p>
          <a:p>
            <a:pPr lvl="1"/>
            <a:r>
              <a:rPr lang="en-US" sz="2000" dirty="0" err="1" smtClean="0"/>
              <a:t>OpenStack</a:t>
            </a:r>
            <a:r>
              <a:rPr lang="en-US" sz="2000" dirty="0" smtClean="0"/>
              <a:t> Heat has a similar specification</a:t>
            </a:r>
          </a:p>
          <a:p>
            <a:r>
              <a:rPr lang="en-US" sz="2400" dirty="0" smtClean="0"/>
              <a:t>WS-BPEL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docs.oasis-open.org/wsbpel/2.0/wsbpel-v2.0.pdf</a:t>
            </a:r>
            <a:r>
              <a:rPr lang="en-US" sz="2400" dirty="0"/>
              <a:t> </a:t>
            </a:r>
            <a:r>
              <a:rPr lang="en-US" sz="2400" dirty="0" smtClean="0"/>
              <a:t>specifies software running on system (the workflow)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882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Whirr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4128"/>
            <a:ext cx="8985504" cy="583387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https://whirr.apache.org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Apache </a:t>
            </a:r>
            <a:r>
              <a:rPr lang="en-US" dirty="0" smtClean="0"/>
              <a:t>Whirr provides </a:t>
            </a:r>
            <a:r>
              <a:rPr lang="en-US" dirty="0"/>
              <a:t>cloud-neutral </a:t>
            </a:r>
            <a:r>
              <a:rPr lang="en-US" dirty="0" smtClean="0"/>
              <a:t>libraries for </a:t>
            </a:r>
            <a:r>
              <a:rPr lang="en-US" dirty="0"/>
              <a:t>running </a:t>
            </a:r>
            <a:r>
              <a:rPr lang="en-US" dirty="0" smtClean="0"/>
              <a:t>cloud services. Whirr uses </a:t>
            </a:r>
            <a:r>
              <a:rPr lang="en-US" b="1" dirty="0" smtClean="0"/>
              <a:t>Apache </a:t>
            </a:r>
            <a:r>
              <a:rPr lang="en-US" b="1" dirty="0" err="1" smtClean="0"/>
              <a:t>JClouds</a:t>
            </a:r>
            <a:r>
              <a:rPr lang="en-US" b="1" dirty="0" smtClean="0"/>
              <a:t> </a:t>
            </a:r>
            <a:r>
              <a:rPr lang="en-US" dirty="0" smtClean="0"/>
              <a:t>as its foundation, to eliminate when possible cloud-specific idiosyncrasies and maximize portability.</a:t>
            </a:r>
          </a:p>
          <a:p>
            <a:r>
              <a:rPr lang="en-US" dirty="0" smtClean="0"/>
              <a:t>Main features include:</a:t>
            </a:r>
          </a:p>
          <a:p>
            <a:pPr lvl="1"/>
            <a:r>
              <a:rPr lang="en-US" dirty="0"/>
              <a:t> A cloud-neutral way to run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/>
              <a:t>A common service </a:t>
            </a:r>
            <a:r>
              <a:rPr lang="en-US" dirty="0" smtClean="0"/>
              <a:t>API</a:t>
            </a:r>
            <a:endParaRPr lang="en-US" dirty="0"/>
          </a:p>
          <a:p>
            <a:pPr lvl="1"/>
            <a:r>
              <a:rPr lang="en-US" dirty="0"/>
              <a:t>Smart defaults </a:t>
            </a:r>
            <a:r>
              <a:rPr lang="en-US" dirty="0" smtClean="0"/>
              <a:t>to get a system </a:t>
            </a:r>
            <a:r>
              <a:rPr lang="en-US" dirty="0"/>
              <a:t>running </a:t>
            </a:r>
            <a:r>
              <a:rPr lang="en-US" dirty="0" smtClean="0"/>
              <a:t>quickly</a:t>
            </a:r>
          </a:p>
          <a:p>
            <a:r>
              <a:rPr lang="en-US" dirty="0" smtClean="0"/>
              <a:t>Whirr began in </a:t>
            </a:r>
            <a:r>
              <a:rPr lang="en-US" dirty="0"/>
              <a:t>2007 as </a:t>
            </a:r>
            <a:r>
              <a:rPr lang="en-US" dirty="0" smtClean="0"/>
              <a:t>a set of scripts (originally in Bash, later in Python) to run Hadoop </a:t>
            </a:r>
            <a:r>
              <a:rPr lang="en-US" dirty="0"/>
              <a:t>clusters on </a:t>
            </a:r>
            <a:r>
              <a:rPr lang="en-US" dirty="0" smtClean="0"/>
              <a:t>Amazon EC2</a:t>
            </a:r>
            <a:r>
              <a:rPr lang="en-US" dirty="0"/>
              <a:t>. </a:t>
            </a:r>
            <a:r>
              <a:rPr lang="en-US" dirty="0" smtClean="0"/>
              <a:t>Those </a:t>
            </a:r>
            <a:r>
              <a:rPr lang="en-US" dirty="0"/>
              <a:t>scripts were </a:t>
            </a:r>
            <a:r>
              <a:rPr lang="en-US" dirty="0" smtClean="0"/>
              <a:t>expanded to add </a:t>
            </a:r>
            <a:r>
              <a:rPr lang="en-US" dirty="0"/>
              <a:t>features </a:t>
            </a:r>
            <a:r>
              <a:rPr lang="en-US" dirty="0" smtClean="0"/>
              <a:t>and support additional cloud providers</a:t>
            </a:r>
            <a:r>
              <a:rPr lang="en-US" dirty="0"/>
              <a:t>. </a:t>
            </a:r>
          </a:p>
          <a:p>
            <a:r>
              <a:rPr lang="en-US" dirty="0" smtClean="0"/>
              <a:t>Whirr became an Apache Incubator project in 2010, at which time it was converted to Java, with Apache </a:t>
            </a:r>
            <a:r>
              <a:rPr lang="en-US" dirty="0" err="1" smtClean="0"/>
              <a:t>jclouds</a:t>
            </a:r>
            <a:r>
              <a:rPr lang="en-US" dirty="0" smtClean="0"/>
              <a:t> multi-cloud toolkit as its provisioning </a:t>
            </a:r>
            <a:r>
              <a:rPr lang="en-US" dirty="0"/>
              <a:t>library. </a:t>
            </a:r>
            <a:r>
              <a:rPr lang="en-US" dirty="0" smtClean="0"/>
              <a:t>Whirr </a:t>
            </a:r>
            <a:r>
              <a:rPr lang="en-US" dirty="0"/>
              <a:t>became an Apache Top-Level </a:t>
            </a:r>
            <a:r>
              <a:rPr lang="en-US" dirty="0" smtClean="0"/>
              <a:t>Project in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3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OCCI</a:t>
            </a:r>
            <a:br>
              <a:rPr lang="en-US" dirty="0" smtClean="0"/>
            </a:br>
            <a:r>
              <a:rPr lang="en-US" dirty="0" smtClean="0"/>
              <a:t>Open </a:t>
            </a:r>
            <a:r>
              <a:rPr lang="en-US" dirty="0"/>
              <a:t>Cloud Computing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7083"/>
            <a:ext cx="9057373" cy="4525963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http://occi-wg.org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/>
              <a:t>;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en.wikipedia.org/wiki/Open_Cloud_Computing_Interface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This comes from Open Grid Forum and provides </a:t>
            </a:r>
            <a:r>
              <a:rPr lang="en-US" sz="2400" dirty="0"/>
              <a:t>an open API </a:t>
            </a:r>
            <a:r>
              <a:rPr lang="en-US" sz="2400" dirty="0" err="1"/>
              <a:t>API</a:t>
            </a:r>
            <a:r>
              <a:rPr lang="en-US" sz="2400" dirty="0"/>
              <a:t> that acts as a service front-end to an </a:t>
            </a:r>
            <a:r>
              <a:rPr lang="en-US" sz="2400" dirty="0" err="1"/>
              <a:t>IaaS</a:t>
            </a:r>
            <a:r>
              <a:rPr lang="en-US" sz="2400" dirty="0"/>
              <a:t> provider’s internal infrastructure management </a:t>
            </a:r>
            <a:r>
              <a:rPr lang="en-US" sz="2400" dirty="0" smtClean="0"/>
              <a:t>framework at level of Amazon EC2 interface. </a:t>
            </a:r>
          </a:p>
          <a:p>
            <a:r>
              <a:rPr lang="en-US" sz="2400" dirty="0" smtClean="0"/>
              <a:t>OCCI </a:t>
            </a:r>
            <a:r>
              <a:rPr lang="en-US" sz="2400" dirty="0"/>
              <a:t>provides commonly understood semantics, syntax and a means of management in the domain of consumer-to-provider </a:t>
            </a:r>
            <a:r>
              <a:rPr lang="en-US" sz="2400" dirty="0" err="1"/>
              <a:t>IaaS</a:t>
            </a:r>
            <a:r>
              <a:rPr lang="en-US" sz="2400" dirty="0"/>
              <a:t>. It covers management of the entire life-cycle of OCCI-defined model entities and is compatible with existing standards </a:t>
            </a:r>
            <a:r>
              <a:rPr lang="en-US" sz="2400" dirty="0" smtClean="0"/>
              <a:t>including the </a:t>
            </a:r>
            <a:r>
              <a:rPr lang="en-US" sz="2400" dirty="0"/>
              <a:t>Open Virtualization Format (OVF) and the Cloud Data Management Interface (CDMI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OpenNebula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CloudStack</a:t>
            </a:r>
            <a:r>
              <a:rPr lang="en-US" sz="2400" dirty="0" smtClean="0"/>
              <a:t> and OpenStack have OCCI interfaces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94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JClouds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740"/>
            <a:ext cx="9144000" cy="548269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hlinkClick r:id="rId2"/>
              </a:rPr>
              <a:t>https://jclouds.apache.org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supports cloud (VM) interoperability</a:t>
            </a:r>
          </a:p>
          <a:p>
            <a:r>
              <a:rPr lang="en-US" sz="2400" dirty="0"/>
              <a:t>The portable Compute interface allows users to provision their infrastructure in any cloud </a:t>
            </a:r>
            <a:r>
              <a:rPr lang="en-US" sz="2400" dirty="0" smtClean="0"/>
              <a:t>provider including deployment </a:t>
            </a:r>
            <a:r>
              <a:rPr lang="en-US" sz="2400" dirty="0"/>
              <a:t>configuration, provisioning and bootstrap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BlobStore</a:t>
            </a:r>
            <a:r>
              <a:rPr lang="en-US" sz="2400" dirty="0" smtClean="0"/>
              <a:t> </a:t>
            </a:r>
            <a:r>
              <a:rPr lang="en-US" sz="2400" dirty="0"/>
              <a:t>interface, users can easily store objects in a wide range of blob store providers, regardless of how big the objects to manage are, or how many files are there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Load </a:t>
            </a:r>
            <a:r>
              <a:rPr lang="en-US" sz="2400" dirty="0"/>
              <a:t>Balancer abstraction provides a common interface to configure the load balancers in any cloud that supports them. Just define the load balancer and the nodes that should join it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DNS</a:t>
            </a:r>
            <a:r>
              <a:rPr lang="en-US" sz="2400" dirty="0"/>
              <a:t>, firewall, storage, configuration management, image management, provider specific </a:t>
            </a:r>
            <a:r>
              <a:rPr lang="en-US" sz="2400" dirty="0" smtClean="0"/>
              <a:t>APIs</a:t>
            </a:r>
          </a:p>
          <a:p>
            <a:r>
              <a:rPr lang="en-US" sz="2400" dirty="0" smtClean="0"/>
              <a:t>Supported </a:t>
            </a:r>
            <a:r>
              <a:rPr lang="en-US" sz="2400" dirty="0"/>
              <a:t>clouds </a:t>
            </a:r>
            <a:r>
              <a:rPr lang="en-US" sz="2400" dirty="0">
                <a:hlinkClick r:id="rId3"/>
              </a:rPr>
              <a:t>https://jclouds.apache.org/reference/providers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include </a:t>
            </a:r>
            <a:r>
              <a:rPr lang="en-US" sz="2400" dirty="0"/>
              <a:t>Amazon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CloudStack</a:t>
            </a:r>
            <a:r>
              <a:rPr lang="en-US" sz="2400" dirty="0" smtClean="0"/>
              <a:t>, Docker, Google Compute Engine, HP, OpenStack, Rackspace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89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CDMI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Cloud </a:t>
            </a:r>
            <a:r>
              <a:rPr lang="en-US" dirty="0"/>
              <a:t>Data Management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1817"/>
            <a:ext cx="9143999" cy="5474368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en.wikipedia.org/wiki/Cloud_Data_Management_Interface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 Cloud Storage </a:t>
            </a:r>
            <a:r>
              <a:rPr lang="en-US" sz="2400" dirty="0"/>
              <a:t>standard from SNIA (Storage Networking Industry </a:t>
            </a:r>
            <a:r>
              <a:rPr lang="en-US" sz="2400" dirty="0" smtClean="0"/>
              <a:t>Association</a:t>
            </a:r>
          </a:p>
          <a:p>
            <a:r>
              <a:rPr lang="en-US" sz="2400" dirty="0"/>
              <a:t>CDMI defines </a:t>
            </a:r>
            <a:r>
              <a:rPr lang="en-US" sz="2400" dirty="0" err="1"/>
              <a:t>RESTful</a:t>
            </a:r>
            <a:r>
              <a:rPr lang="en-US" sz="2400" dirty="0"/>
              <a:t> HTTP operations for assessing the capabilities of the cloud storage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000" dirty="0" smtClean="0"/>
              <a:t>Allocating </a:t>
            </a:r>
            <a:r>
              <a:rPr lang="en-US" sz="2000" dirty="0"/>
              <a:t>and accessing containers and </a:t>
            </a:r>
            <a:r>
              <a:rPr lang="en-US" sz="2000" dirty="0" smtClean="0"/>
              <a:t>objects</a:t>
            </a:r>
          </a:p>
          <a:p>
            <a:pPr lvl="1"/>
            <a:r>
              <a:rPr lang="en-US" sz="2000" dirty="0" smtClean="0"/>
              <a:t>Managing </a:t>
            </a:r>
            <a:r>
              <a:rPr lang="en-US" sz="2000" dirty="0"/>
              <a:t>users and </a:t>
            </a:r>
            <a:r>
              <a:rPr lang="en-US" sz="2000" dirty="0" smtClean="0"/>
              <a:t>groups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mplementing </a:t>
            </a:r>
            <a:r>
              <a:rPr lang="en-US" sz="2000" dirty="0"/>
              <a:t>access </a:t>
            </a:r>
            <a:r>
              <a:rPr lang="en-US" sz="2000" dirty="0" smtClean="0"/>
              <a:t>control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ttaching </a:t>
            </a:r>
            <a:r>
              <a:rPr lang="en-US" sz="2000" dirty="0"/>
              <a:t>metadata, making arbitrary queries, using persistent queues, specifying retention intervals and holds for compliance purposes, using a logging facility, </a:t>
            </a:r>
            <a:r>
              <a:rPr lang="en-US" sz="2000" dirty="0" smtClean="0"/>
              <a:t>billing</a:t>
            </a:r>
          </a:p>
          <a:p>
            <a:pPr lvl="1"/>
            <a:r>
              <a:rPr lang="en-US" sz="2000" dirty="0" smtClean="0"/>
              <a:t>Moving </a:t>
            </a:r>
            <a:r>
              <a:rPr lang="en-US" sz="2000" dirty="0"/>
              <a:t>data between cloud </a:t>
            </a:r>
            <a:r>
              <a:rPr lang="en-US" sz="2000" dirty="0" smtClean="0"/>
              <a:t>systems</a:t>
            </a:r>
          </a:p>
          <a:p>
            <a:pPr lvl="1"/>
            <a:r>
              <a:rPr lang="en-US" sz="2000" dirty="0" smtClean="0"/>
              <a:t>Exporting </a:t>
            </a:r>
            <a:r>
              <a:rPr lang="en-US" sz="2000" dirty="0"/>
              <a:t>data via other protocols such as iSCSI and NFS. </a:t>
            </a:r>
            <a:endParaRPr lang="en-US" sz="2000" dirty="0" smtClean="0"/>
          </a:p>
          <a:p>
            <a:r>
              <a:rPr lang="en-US" sz="2400" dirty="0" smtClean="0"/>
              <a:t>Transport </a:t>
            </a:r>
            <a:r>
              <a:rPr lang="en-US" sz="2400" dirty="0"/>
              <a:t>security is obtained via </a:t>
            </a:r>
            <a:r>
              <a:rPr lang="en-US" sz="2400" dirty="0" smtClean="0"/>
              <a:t>TLS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398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IV: Level 7 &amp;quot;&quot;/&gt;&lt;property id=&quot;20307&quot; value=&quot;522&quot;/&gt;&lt;/object&gt;&lt;object type=&quot;3&quot; unique_id=&quot;340918&quot;&gt;&lt;property id=&quot;20148&quot; value=&quot;5&quot;/&gt;&lt;property id=&quot;20300&quot; value=&quot;Slide 2 - &amp;quot;HPC-ABDS Layers&amp;quot;&quot;/&gt;&lt;property id=&quot;20307&quot; value=&quot;675&quot;/&gt;&lt;/object&gt;&lt;object type=&quot;3&quot; unique_id=&quot;340919&quot;&gt;&lt;property id=&quot;20148&quot; value=&quot;5&quot;/&gt;&lt;property id=&quot;20300&quot; value=&quot;Slide 6 - &amp;quot;Apache Whirr&amp;quot;&quot;/&gt;&lt;property id=&quot;20307&quot; value=&quot;676&quot;/&gt;&lt;/object&gt;&lt;object type=&quot;3&quot; unique_id=&quot;360621&quot;&gt;&lt;property id=&quot;20148&quot; value=&quot;5&quot;/&gt;&lt;property id=&quot;20300&quot; value=&quot;Slide 7 - &amp;quot;OCCI Open Cloud Computing Interface&amp;quot;&quot;/&gt;&lt;property id=&quot;20307&quot; value=&quot;719&quot;/&gt;&lt;/object&gt;&lt;object type=&quot;3&quot; unique_id=&quot;360622&quot;&gt;&lt;property id=&quot;20148&quot; value=&quot;5&quot;/&gt;&lt;property id=&quot;20300&quot; value=&quot;Slide 8 - &amp;quot;Apache JClouds&amp;quot;&quot;/&gt;&lt;property id=&quot;20307&quot; value=&quot;720&quot;/&gt;&lt;/object&gt;&lt;object type=&quot;3&quot; unique_id=&quot;360623&quot;&gt;&lt;property id=&quot;20148&quot; value=&quot;5&quot;/&gt;&lt;property id=&quot;20300&quot; value=&quot;Slide 9 - &amp;quot;CDMI  Cloud Data Management Interface&amp;quot;&quot;/&gt;&lt;property id=&quot;20307&quot; value=&quot;721&quot;/&gt;&lt;/object&gt;&lt;object type=&quot;3&quot; unique_id=&quot;381514&quot;&gt;&lt;property id=&quot;20148&quot; value=&quot;5&quot;/&gt;&lt;property id=&quot;20300&quot; value=&quot;Slide 4 - &amp;quot;Apache Libcloud&amp;quot;&quot;/&gt;&lt;property id=&quot;20307&quot; value=&quot;774&quot;/&gt;&lt;/object&gt;&lt;object type=&quot;3&quot; unique_id=&quot;381516&quot;&gt;&lt;property id=&quot;20148&quot; value=&quot;5&quot;/&gt;&lt;property id=&quot;20300&quot; value=&quot;Slide 5 - &amp;quot;TOSCA&amp;quot;&quot;/&gt;&lt;property id=&quot;20307&quot; value=&quot;775&quot;/&gt;&lt;/object&gt;&lt;object type=&quot;3&quot; unique_id=&quot;390111&quot;&gt;&lt;property id=&quot;20148&quot; value=&quot;5&quot;/&gt;&lt;property id=&quot;20300&quot; value=&quot;Slide 3 - &amp;quot;Libvirt&amp;quot;&quot;/&gt;&lt;property id=&quot;20307&quot; value=&quot;79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33476</TotalTime>
  <Words>636</Words>
  <Application>Microsoft Office PowerPoint</Application>
  <PresentationFormat>On-screen Show (4:3)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IV: Level 7 </vt:lpstr>
      <vt:lpstr>HPC-ABDS Layers</vt:lpstr>
      <vt:lpstr>Libvirt</vt:lpstr>
      <vt:lpstr>Apache Libcloud</vt:lpstr>
      <vt:lpstr>TOSCA</vt:lpstr>
      <vt:lpstr>Apache Whirr</vt:lpstr>
      <vt:lpstr>OCCI Open Cloud Computing Interface</vt:lpstr>
      <vt:lpstr>Apache JClouds</vt:lpstr>
      <vt:lpstr>CDMI  Cloud Data Management Interface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637</cp:revision>
  <dcterms:created xsi:type="dcterms:W3CDTF">2014-02-25T01:32:12Z</dcterms:created>
  <dcterms:modified xsi:type="dcterms:W3CDTF">2014-10-04T18:21:59Z</dcterms:modified>
</cp:coreProperties>
</file>