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 id="2147483681" r:id="rId3"/>
    <p:sldMasterId id="2147483689" r:id="rId4"/>
    <p:sldMasterId id="2147483697" r:id="rId5"/>
    <p:sldMasterId id="2147483705" r:id="rId6"/>
    <p:sldMasterId id="2147483713" r:id="rId7"/>
    <p:sldMasterId id="2147483735" r:id="rId8"/>
  </p:sldMasterIdLst>
  <p:notesMasterIdLst>
    <p:notesMasterId r:id="rId25"/>
  </p:notesMasterIdLst>
  <p:sldIdLst>
    <p:sldId id="522" r:id="rId9"/>
    <p:sldId id="691" r:id="rId10"/>
    <p:sldId id="615" r:id="rId11"/>
    <p:sldId id="717" r:id="rId12"/>
    <p:sldId id="721" r:id="rId13"/>
    <p:sldId id="716" r:id="rId14"/>
    <p:sldId id="718" r:id="rId15"/>
    <p:sldId id="720" r:id="rId16"/>
    <p:sldId id="719" r:id="rId17"/>
    <p:sldId id="723" r:id="rId18"/>
    <p:sldId id="722" r:id="rId19"/>
    <p:sldId id="724" r:id="rId20"/>
    <p:sldId id="725" r:id="rId21"/>
    <p:sldId id="726" r:id="rId22"/>
    <p:sldId id="727" r:id="rId23"/>
    <p:sldId id="728" r:id="rId24"/>
  </p:sldIdLst>
  <p:sldSz cx="9144000" cy="6858000" type="screen4x3"/>
  <p:notesSz cx="6858000" cy="9144000"/>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pun Kamburugamuv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96" autoAdjust="0"/>
    <p:restoredTop sz="96086" autoAdjust="0"/>
  </p:normalViewPr>
  <p:slideViewPr>
    <p:cSldViewPr snapToGrid="0" snapToObjects="1">
      <p:cViewPr varScale="1">
        <p:scale>
          <a:sx n="115" d="100"/>
          <a:sy n="115" d="100"/>
        </p:scale>
        <p:origin x="468"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70"/>
    </p:cViewPr>
  </p:sorter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10/4/2014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136295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8</a:t>
            </a:fld>
            <a:endParaRPr lang="en-US"/>
          </a:p>
        </p:txBody>
      </p:sp>
    </p:spTree>
    <p:extLst>
      <p:ext uri="{BB962C8B-B14F-4D97-AF65-F5344CB8AC3E}">
        <p14:creationId xmlns:p14="http://schemas.microsoft.com/office/powerpoint/2010/main" val="3714502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9</a:t>
            </a:fld>
            <a:endParaRPr lang="en-US"/>
          </a:p>
        </p:txBody>
      </p:sp>
    </p:spTree>
    <p:extLst>
      <p:ext uri="{BB962C8B-B14F-4D97-AF65-F5344CB8AC3E}">
        <p14:creationId xmlns:p14="http://schemas.microsoft.com/office/powerpoint/2010/main" val="267141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1354368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7926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376151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4755311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838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806593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1652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0737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0813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290927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5314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1143000"/>
          </a:xfrm>
        </p:spPr>
        <p:txBody>
          <a:bodyPr>
            <a:normAutofit/>
          </a:bodyPr>
          <a:lstStyle>
            <a:lvl1pPr>
              <a:defRPr sz="4000" b="1"/>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2462093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65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609090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426443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779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4852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4287468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17778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0021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63832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6419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08E24-CD6D-F245-BA50-44436EA38975}" type="datetimeFigureOut">
              <a:rPr lang="en-US" smtClean="0"/>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993897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96887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761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9262811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26142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206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746445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749808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2336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9507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0735270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08E24-CD6D-F245-BA50-44436EA38975}" type="datetimeFigureOut">
              <a:rPr lang="en-US" smtClean="0"/>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9078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61698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9636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11006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208907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836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5763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3168710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92671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9049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343087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08E24-CD6D-F245-BA50-44436EA38975}" type="datetimeFigureOut">
              <a:rPr lang="en-US" smtClean="0"/>
              <a:t>10/4/2014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653401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5086275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46715541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31472247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1850896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426714397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3113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43229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32703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976986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0720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08E24-CD6D-F245-BA50-44436EA38975}" type="datetimeFigureOut">
              <a:rPr lang="en-US" smtClean="0"/>
              <a:t>10/4/2014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00871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82292139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26053160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9337967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8806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044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8E24-CD6D-F245-BA50-44436EA38975}" type="datetimeFigureOut">
              <a:rPr lang="en-US" smtClean="0"/>
              <a:t>10/4/2014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08227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6813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38535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2.png"/><Relationship Id="rId5" Type="http://schemas.openxmlformats.org/officeDocument/2006/relationships/slideLayout" Target="../slideLayouts/slideLayout52.xml"/><Relationship Id="rId10" Type="http://schemas.openxmlformats.org/officeDocument/2006/relationships/theme" Target="../theme/theme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image" Target="../media/image2.png"/><Relationship Id="rId4" Type="http://schemas.openxmlformats.org/officeDocument/2006/relationships/slideLayout" Target="../slideLayouts/slideLayout60.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8E24-CD6D-F245-BA50-44436EA38975}" type="datetimeFigureOut">
              <a:rPr lang="en-US" smtClean="0"/>
              <a:t>10/4/2014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B78FB-1415-9B4D-996E-11F146E2B0ED}" type="slidenum">
              <a:rPr lang="en-US" smtClean="0"/>
              <a:t>‹#›</a:t>
            </a:fld>
            <a:endParaRPr lang="en-US"/>
          </a:p>
        </p:txBody>
      </p:sp>
    </p:spTree>
    <p:extLst>
      <p:ext uri="{BB962C8B-B14F-4D97-AF65-F5344CB8AC3E}">
        <p14:creationId xmlns:p14="http://schemas.microsoft.com/office/powerpoint/2010/main" val="2323935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0661562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42013348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9318502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16833887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47759701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1"/>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6577370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0"/>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1866670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2" r:id="rId6"/>
    <p:sldLayoutId id="2147483743" r:id="rId7"/>
    <p:sldLayoutId id="2147483744" r:id="rId8"/>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Gluster" TargetMode="External"/><Relationship Id="rId2" Type="http://schemas.openxmlformats.org/officeDocument/2006/relationships/hyperlink" Target="http://www.gluster.org/"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hyperlink" Target="http://ceph.com/" TargetMode="External"/><Relationship Id="rId2" Type="http://schemas.openxmlformats.org/officeDocument/2006/relationships/hyperlink" Target="http://en.wikipedia.org/wiki/Ceph_(softwar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Filesystem_in_Userspace" TargetMode="External"/><Relationship Id="rId2" Type="http://schemas.openxmlformats.org/officeDocument/2006/relationships/hyperlink" Target="http://fuse.sourceforge.net/" TargetMode="External"/><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hyperlink" Target="http://en.wikipedia.org/wiki/IBM_General_Parallel_File_Syste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genesis2.virginia.edu/wiki/Main/GFF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hadoop.apache.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docs.openstack.org/admin-guide-cloud/content/objectstorage_characteristics.html"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developer.openstack.org/api-ref-blockstorage-v2.html" TargetMode="External"/><Relationship Id="rId2" Type="http://schemas.openxmlformats.org/officeDocument/2006/relationships/hyperlink" Target="https://wiki.openstack.org/wiki/Cinder"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aws.amazon.com/s3/" TargetMode="External"/><Relationship Id="rId2" Type="http://schemas.openxmlformats.org/officeDocument/2006/relationships/hyperlink" Target="https://cloud.google.com/products/cloud-storage/" TargetMode="External"/><Relationship Id="rId1" Type="http://schemas.openxmlformats.org/officeDocument/2006/relationships/slideLayout" Target="../slideLayouts/slideLayout2.xml"/><Relationship Id="rId4" Type="http://schemas.openxmlformats.org/officeDocument/2006/relationships/hyperlink" Target="http://azure.microsoft.com/en-us/documentation/articles/storage-dotnet-how-to-use-blobs/#what-is"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en.wikipedia.org/wiki/Lustre_(file_syste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84190"/>
            <a:ext cx="9144000" cy="1339057"/>
          </a:xfrm>
        </p:spPr>
        <p:txBody>
          <a:bodyPr>
            <a:noAutofit/>
          </a:bodyPr>
          <a:lstStyle/>
          <a:p>
            <a:r>
              <a:rPr lang="en-US" b="1" dirty="0"/>
              <a:t>Big Data Open Source Software </a:t>
            </a:r>
            <a:r>
              <a:rPr lang="en-US" b="1" dirty="0" smtClean="0"/>
              <a:t/>
            </a:r>
            <a:br>
              <a:rPr lang="en-US" b="1" dirty="0" smtClean="0"/>
            </a:br>
            <a:r>
              <a:rPr lang="en-US" b="1" dirty="0" smtClean="0"/>
              <a:t>and Projects</a:t>
            </a:r>
            <a:br>
              <a:rPr lang="en-US" b="1" dirty="0" smtClean="0"/>
            </a:br>
            <a:r>
              <a:rPr lang="en-US" b="1" dirty="0" smtClean="0"/>
              <a:t>ABDS in </a:t>
            </a:r>
            <a:r>
              <a:rPr lang="en-US" b="1" smtClean="0"/>
              <a:t>Summary V</a:t>
            </a:r>
            <a:r>
              <a:rPr lang="en-US" b="1" dirty="0" smtClean="0"/>
              <a:t>: Level 8</a:t>
            </a:r>
            <a:r>
              <a:rPr lang="en-US" sz="4800" dirty="0"/>
              <a:t> </a:t>
            </a:r>
          </a:p>
        </p:txBody>
      </p:sp>
      <p:sp>
        <p:nvSpPr>
          <p:cNvPr id="3" name="Subtitle 2"/>
          <p:cNvSpPr>
            <a:spLocks noGrp="1"/>
          </p:cNvSpPr>
          <p:nvPr>
            <p:ph type="subTitle" idx="1"/>
          </p:nvPr>
        </p:nvSpPr>
        <p:spPr>
          <a:xfrm>
            <a:off x="0" y="2913993"/>
            <a:ext cx="9144000" cy="838200"/>
          </a:xfrm>
        </p:spPr>
        <p:txBody>
          <a:bodyPr>
            <a:noAutofit/>
          </a:bodyPr>
          <a:lstStyle/>
          <a:p>
            <a:r>
              <a:rPr lang="en-US" sz="2400" b="1" dirty="0" smtClean="0">
                <a:solidFill>
                  <a:schemeClr val="tx1">
                    <a:lumMod val="75000"/>
                    <a:lumOff val="25000"/>
                  </a:schemeClr>
                </a:solidFill>
              </a:rPr>
              <a:t>I590 Data Science Curriculum</a:t>
            </a:r>
            <a:endParaRPr lang="en-US" sz="2400" b="1" dirty="0">
              <a:solidFill>
                <a:schemeClr val="tx1">
                  <a:lumMod val="75000"/>
                  <a:lumOff val="25000"/>
                </a:schemeClr>
              </a:solidFill>
            </a:endParaRPr>
          </a:p>
          <a:p>
            <a:r>
              <a:rPr lang="en-US" sz="2400" b="1" dirty="0" smtClean="0">
                <a:solidFill>
                  <a:schemeClr val="tx1">
                    <a:lumMod val="75000"/>
                    <a:lumOff val="25000"/>
                  </a:schemeClr>
                </a:solidFill>
              </a:rPr>
              <a:t>August 15 2014</a:t>
            </a:r>
            <a:endParaRPr lang="it-IT" sz="2400" b="1" dirty="0">
              <a:solidFill>
                <a:schemeClr val="tx1">
                  <a:lumMod val="75000"/>
                  <a:lumOff val="25000"/>
                </a:schemeClr>
              </a:solidFill>
            </a:endParaRPr>
          </a:p>
        </p:txBody>
      </p:sp>
      <p:sp>
        <p:nvSpPr>
          <p:cNvPr id="5" name="Subtitle 2"/>
          <p:cNvSpPr txBox="1">
            <a:spLocks/>
          </p:cNvSpPr>
          <p:nvPr/>
        </p:nvSpPr>
        <p:spPr>
          <a:xfrm>
            <a:off x="0" y="4069976"/>
            <a:ext cx="9144000" cy="2514600"/>
          </a:xfrm>
          <a:prstGeom prst="rect">
            <a:avLst/>
          </a:prstGeom>
        </p:spPr>
        <p:txBody>
          <a:bodyPr vert="horz" lIns="91440" tIns="45720" rIns="91440" bIns="45720" rtlCol="0">
            <a:normAutofit/>
          </a:bodyPr>
          <a:lstStyle/>
          <a:p>
            <a:pPr algn="ctr">
              <a:spcBef>
                <a:spcPct val="20000"/>
              </a:spcBef>
              <a:buFont typeface="Arial" pitchFamily="34" charset="0"/>
              <a:buNone/>
              <a:defRPr/>
            </a:pPr>
            <a:endParaRPr lang="en-US" sz="2000" dirty="0" smtClean="0">
              <a:solidFill>
                <a:prstClr val="black"/>
              </a:solidFill>
            </a:endParaRPr>
          </a:p>
        </p:txBody>
      </p:sp>
      <p:sp>
        <p:nvSpPr>
          <p:cNvPr id="4" name="Rectangle 3"/>
          <p:cNvSpPr/>
          <p:nvPr/>
        </p:nvSpPr>
        <p:spPr>
          <a:xfrm>
            <a:off x="0" y="4038600"/>
            <a:ext cx="9144000" cy="2135969"/>
          </a:xfrm>
          <a:prstGeom prst="rect">
            <a:avLst/>
          </a:prstGeom>
        </p:spPr>
        <p:txBody>
          <a:bodyPr wrap="square">
            <a:spAutoFit/>
          </a:bodyPr>
          <a:lstStyle/>
          <a:p>
            <a:pPr algn="ctr">
              <a:spcBef>
                <a:spcPct val="20000"/>
              </a:spcBef>
              <a:defRPr/>
            </a:pPr>
            <a:r>
              <a:rPr lang="en-US" sz="2000" b="1" dirty="0">
                <a:solidFill>
                  <a:prstClr val="black"/>
                </a:solidFill>
                <a:cs typeface="Times New Roman" pitchFamily="18" charset="0"/>
              </a:rPr>
              <a:t>Geoffrey Fox </a:t>
            </a:r>
          </a:p>
          <a:p>
            <a:pPr algn="ctr">
              <a:spcBef>
                <a:spcPct val="20000"/>
              </a:spcBef>
              <a:buFont typeface="Arial" pitchFamily="34" charset="0"/>
              <a:buNone/>
              <a:defRPr/>
            </a:pPr>
            <a:r>
              <a:rPr lang="en-US" sz="2000" dirty="0">
                <a:solidFill>
                  <a:prstClr val="black"/>
                </a:solidFill>
                <a:hlinkClick r:id="rId3"/>
              </a:rPr>
              <a:t>gcf@indiana.edu</a:t>
            </a:r>
            <a:r>
              <a:rPr lang="en-US" sz="2000" dirty="0">
                <a:solidFill>
                  <a:prstClr val="black"/>
                </a:solidFill>
              </a:rPr>
              <a:t>            </a:t>
            </a:r>
          </a:p>
          <a:p>
            <a:pPr algn="ctr">
              <a:spcBef>
                <a:spcPct val="20000"/>
              </a:spcBef>
              <a:defRPr/>
            </a:pPr>
            <a:r>
              <a:rPr lang="en-US" sz="2000" dirty="0">
                <a:solidFill>
                  <a:prstClr val="black"/>
                </a:solidFill>
              </a:rPr>
              <a:t> </a:t>
            </a:r>
            <a:r>
              <a:rPr lang="en-US" sz="2000" dirty="0">
                <a:solidFill>
                  <a:prstClr val="black"/>
                </a:solidFill>
                <a:hlinkClick r:id="rId4"/>
              </a:rPr>
              <a:t>http://www.infomall.org</a:t>
            </a:r>
            <a:endParaRPr lang="en-US" dirty="0">
              <a:solidFill>
                <a:prstClr val="black"/>
              </a:solidFill>
            </a:endParaRPr>
          </a:p>
          <a:p>
            <a:pPr algn="ctr">
              <a:spcBef>
                <a:spcPct val="20000"/>
              </a:spcBef>
            </a:pPr>
            <a:r>
              <a:rPr lang="en-US" dirty="0">
                <a:solidFill>
                  <a:prstClr val="black"/>
                </a:solidFill>
                <a:cs typeface="Times New Roman" pitchFamily="18" charset="0"/>
              </a:rPr>
              <a:t>School of Informatics and Computing</a:t>
            </a:r>
          </a:p>
          <a:p>
            <a:pPr algn="ctr">
              <a:spcBef>
                <a:spcPct val="20000"/>
              </a:spcBef>
            </a:pPr>
            <a:r>
              <a:rPr lang="en-US" dirty="0">
                <a:solidFill>
                  <a:prstClr val="black"/>
                </a:solidFill>
                <a:cs typeface="Times New Roman" pitchFamily="18" charset="0"/>
              </a:rPr>
              <a:t>Digital Science Center</a:t>
            </a:r>
          </a:p>
          <a:p>
            <a:pPr algn="ctr">
              <a:spcBef>
                <a:spcPct val="20000"/>
              </a:spcBef>
            </a:pPr>
            <a:r>
              <a:rPr lang="en-US" dirty="0">
                <a:solidFill>
                  <a:prstClr val="black"/>
                </a:solidFill>
                <a:cs typeface="Times New Roman" pitchFamily="18" charset="0"/>
              </a:rPr>
              <a:t>Indiana University Bloomington</a:t>
            </a:r>
            <a:endParaRPr lang="en-US" dirty="0">
              <a:solidFill>
                <a:prstClr val="black"/>
              </a:solidFill>
            </a:endParaRPr>
          </a:p>
        </p:txBody>
      </p:sp>
    </p:spTree>
    <p:extLst>
      <p:ext uri="{BB962C8B-B14F-4D97-AF65-F5344CB8AC3E}">
        <p14:creationId xmlns:p14="http://schemas.microsoft.com/office/powerpoint/2010/main" val="1306287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Gluster</a:t>
            </a:r>
            <a:endParaRPr lang="en-US" dirty="0"/>
          </a:p>
        </p:txBody>
      </p:sp>
      <p:sp>
        <p:nvSpPr>
          <p:cNvPr id="3" name="Content Placeholder 2"/>
          <p:cNvSpPr>
            <a:spLocks noGrp="1"/>
          </p:cNvSpPr>
          <p:nvPr>
            <p:ph idx="1"/>
          </p:nvPr>
        </p:nvSpPr>
        <p:spPr>
          <a:xfrm>
            <a:off x="0" y="802178"/>
            <a:ext cx="9144000" cy="2121996"/>
          </a:xfrm>
        </p:spPr>
        <p:txBody>
          <a:bodyPr>
            <a:normAutofit fontScale="70000" lnSpcReduction="20000"/>
          </a:bodyPr>
          <a:lstStyle/>
          <a:p>
            <a:r>
              <a:rPr lang="en-US" dirty="0">
                <a:hlinkClick r:id="rId2"/>
              </a:rPr>
              <a:t>http://www.gluster.org</a:t>
            </a:r>
            <a:r>
              <a:rPr lang="en-US" dirty="0" smtClean="0">
                <a:hlinkClick r:id="rId2"/>
              </a:rPr>
              <a:t>/</a:t>
            </a:r>
            <a:r>
              <a:rPr lang="en-US" dirty="0"/>
              <a:t> </a:t>
            </a:r>
            <a:r>
              <a:rPr lang="en-US" dirty="0">
                <a:hlinkClick r:id="rId3"/>
              </a:rPr>
              <a:t>http://</a:t>
            </a:r>
            <a:r>
              <a:rPr lang="en-US" dirty="0" smtClean="0">
                <a:hlinkClick r:id="rId3"/>
              </a:rPr>
              <a:t>en.wikipedia.org/wiki/Gluster</a:t>
            </a:r>
            <a:r>
              <a:rPr lang="en-US" dirty="0" smtClean="0"/>
              <a:t> </a:t>
            </a:r>
            <a:br>
              <a:rPr lang="en-US" dirty="0" smtClean="0"/>
            </a:br>
            <a:r>
              <a:rPr lang="en-US" dirty="0" err="1" smtClean="0"/>
              <a:t>GlusterFS</a:t>
            </a:r>
            <a:r>
              <a:rPr lang="en-US" dirty="0" smtClean="0"/>
              <a:t> </a:t>
            </a:r>
            <a:r>
              <a:rPr lang="en-US" dirty="0"/>
              <a:t>is an open </a:t>
            </a:r>
            <a:r>
              <a:rPr lang="en-US" dirty="0" smtClean="0"/>
              <a:t>source GPL, scalable distributed </a:t>
            </a:r>
            <a:r>
              <a:rPr lang="en-US" dirty="0"/>
              <a:t>file system capable of scaling </a:t>
            </a:r>
            <a:r>
              <a:rPr lang="en-US" dirty="0" smtClean="0"/>
              <a:t>and </a:t>
            </a:r>
            <a:r>
              <a:rPr lang="en-US" dirty="0"/>
              <a:t>handling thousands of clients. </a:t>
            </a:r>
            <a:r>
              <a:rPr lang="en-US" dirty="0" smtClean="0"/>
              <a:t>Red Hat currently owns company</a:t>
            </a:r>
          </a:p>
          <a:p>
            <a:pPr lvl="1"/>
            <a:r>
              <a:rPr lang="en-US" dirty="0" err="1"/>
              <a:t>Gluster</a:t>
            </a:r>
            <a:r>
              <a:rPr lang="en-US" dirty="0"/>
              <a:t> </a:t>
            </a:r>
            <a:r>
              <a:rPr lang="en-US" dirty="0" smtClean="0"/>
              <a:t>name combined </a:t>
            </a:r>
            <a:r>
              <a:rPr lang="en-US" dirty="0"/>
              <a:t>GNU and cluster.</a:t>
            </a:r>
            <a:endParaRPr lang="en-US" dirty="0" smtClean="0"/>
          </a:p>
          <a:p>
            <a:r>
              <a:rPr lang="en-US" dirty="0" err="1" smtClean="0"/>
              <a:t>GlusterFS</a:t>
            </a:r>
            <a:r>
              <a:rPr lang="en-US" dirty="0" smtClean="0"/>
              <a:t> </a:t>
            </a:r>
            <a:r>
              <a:rPr lang="en-US" dirty="0"/>
              <a:t>clusters together storage building blocks over </a:t>
            </a:r>
            <a:r>
              <a:rPr lang="en-US" dirty="0" err="1"/>
              <a:t>Infiniband</a:t>
            </a:r>
            <a:r>
              <a:rPr lang="en-US" dirty="0"/>
              <a:t> RDMA or TCP/IP interconnect, aggregating disk and memory resources and managing data in a single global namespace</a:t>
            </a:r>
            <a:r>
              <a:rPr lang="en-US" dirty="0" smtClean="0"/>
              <a:t>.</a:t>
            </a:r>
          </a:p>
        </p:txBody>
      </p:sp>
      <p:pic>
        <p:nvPicPr>
          <p:cNvPr id="2050" name="Picture 2" descr="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4350" y="2924174"/>
            <a:ext cx="4819650" cy="39338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8189" y="3014809"/>
            <a:ext cx="4266161" cy="3693319"/>
          </a:xfrm>
          <a:prstGeom prst="rect">
            <a:avLst/>
          </a:prstGeom>
        </p:spPr>
        <p:txBody>
          <a:bodyPr wrap="square">
            <a:spAutoFit/>
          </a:bodyPr>
          <a:lstStyle/>
          <a:p>
            <a:r>
              <a:rPr lang="en-US" dirty="0"/>
              <a:t>For public cloud deployments, </a:t>
            </a:r>
            <a:r>
              <a:rPr lang="en-US" dirty="0" err="1"/>
              <a:t>GlusterFS</a:t>
            </a:r>
            <a:r>
              <a:rPr lang="en-US" dirty="0"/>
              <a:t> offers an Amazon Web Services (AWS) Amazon Machine Image (AMI), which is deployed on Elastic Compute Cloud (EC2) instances rather than physical servers and the underlying storage is Amazon’s Elastic Block Storage (EBS</a:t>
            </a:r>
            <a:r>
              <a:rPr lang="en-US" dirty="0" smtClean="0"/>
              <a:t>).</a:t>
            </a:r>
          </a:p>
          <a:p>
            <a:r>
              <a:rPr lang="en-US" dirty="0" smtClean="0"/>
              <a:t>In </a:t>
            </a:r>
            <a:r>
              <a:rPr lang="en-US" dirty="0"/>
              <a:t>this environment, capacity is scaled by deploying more EBS storage units, performance is scaled by deploying more EC2 instances, and availability is scaled by n-way replication between AWS availability zones</a:t>
            </a:r>
          </a:p>
        </p:txBody>
      </p:sp>
      <p:pic>
        <p:nvPicPr>
          <p:cNvPr id="2052" name="Picture 4" descr="http://www.gluster.org/images/antmascot.png?14078888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4350" y="53029"/>
            <a:ext cx="841202" cy="772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474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Ceph</a:t>
            </a:r>
            <a:endParaRPr lang="en-US" dirty="0"/>
          </a:p>
        </p:txBody>
      </p:sp>
      <p:sp>
        <p:nvSpPr>
          <p:cNvPr id="3" name="Content Placeholder 2"/>
          <p:cNvSpPr>
            <a:spLocks noGrp="1"/>
          </p:cNvSpPr>
          <p:nvPr>
            <p:ph idx="1"/>
          </p:nvPr>
        </p:nvSpPr>
        <p:spPr>
          <a:xfrm>
            <a:off x="0" y="787948"/>
            <a:ext cx="9144000" cy="6070052"/>
          </a:xfrm>
        </p:spPr>
        <p:txBody>
          <a:bodyPr>
            <a:normAutofit fontScale="85000" lnSpcReduction="10000"/>
          </a:bodyPr>
          <a:lstStyle/>
          <a:p>
            <a:r>
              <a:rPr lang="en-US" sz="2400" dirty="0" err="1"/>
              <a:t>Ceph</a:t>
            </a:r>
            <a:r>
              <a:rPr lang="en-US" sz="2400" dirty="0"/>
              <a:t> </a:t>
            </a:r>
            <a:r>
              <a:rPr lang="en-US" sz="2400" dirty="0">
                <a:hlinkClick r:id="rId2"/>
              </a:rPr>
              <a:t>http://en.wikipedia.org/wiki/Ceph_(software</a:t>
            </a:r>
            <a:r>
              <a:rPr lang="en-US" sz="2400" dirty="0" smtClean="0">
                <a:hlinkClick r:id="rId2"/>
              </a:rPr>
              <a:t>)</a:t>
            </a:r>
            <a:r>
              <a:rPr lang="en-US" sz="2400" dirty="0"/>
              <a:t> </a:t>
            </a:r>
            <a:r>
              <a:rPr lang="en-US" sz="2400" dirty="0" smtClean="0"/>
              <a:t/>
            </a:r>
            <a:br>
              <a:rPr lang="en-US" sz="2400" dirty="0" smtClean="0"/>
            </a:br>
            <a:r>
              <a:rPr lang="en-US" sz="2400" dirty="0" smtClean="0">
                <a:hlinkClick r:id="rId3"/>
              </a:rPr>
              <a:t>http</a:t>
            </a:r>
            <a:r>
              <a:rPr lang="en-US" sz="2400" dirty="0">
                <a:hlinkClick r:id="rId3"/>
              </a:rPr>
              <a:t>://ceph.com</a:t>
            </a:r>
            <a:r>
              <a:rPr lang="en-US" sz="2400" dirty="0" smtClean="0">
                <a:hlinkClick r:id="rId3"/>
              </a:rPr>
              <a:t>/</a:t>
            </a:r>
            <a:r>
              <a:rPr lang="en-US" sz="2400" dirty="0" smtClean="0"/>
              <a:t> is </a:t>
            </a:r>
            <a:r>
              <a:rPr lang="en-US" sz="2400" dirty="0"/>
              <a:t>a </a:t>
            </a:r>
            <a:r>
              <a:rPr lang="en-US" sz="2400" dirty="0" smtClean="0"/>
              <a:t>LGPL license </a:t>
            </a:r>
            <a:r>
              <a:rPr lang="en-US" sz="2400" dirty="0"/>
              <a:t>software storage platform </a:t>
            </a:r>
            <a:r>
              <a:rPr lang="en-US" sz="2400" dirty="0" smtClean="0"/>
              <a:t/>
            </a:r>
            <a:br>
              <a:rPr lang="en-US" sz="2400" dirty="0" smtClean="0"/>
            </a:br>
            <a:r>
              <a:rPr lang="en-US" sz="2400" dirty="0" smtClean="0"/>
              <a:t>designed </a:t>
            </a:r>
            <a:r>
              <a:rPr lang="en-US" sz="2400" dirty="0"/>
              <a:t>to present object, block, and file storage from a single distributed computer cluster. </a:t>
            </a:r>
            <a:endParaRPr lang="en-US" sz="2400" dirty="0" smtClean="0"/>
          </a:p>
          <a:p>
            <a:pPr lvl="1"/>
            <a:r>
              <a:rPr lang="en-US" sz="2000" dirty="0" err="1" smtClean="0"/>
              <a:t>Ceph</a:t>
            </a:r>
            <a:r>
              <a:rPr lang="en-US" sz="2000" dirty="0" smtClean="0"/>
              <a:t> is owned by Red Hat</a:t>
            </a:r>
          </a:p>
          <a:p>
            <a:r>
              <a:rPr lang="en-US" sz="2400" dirty="0" err="1" smtClean="0"/>
              <a:t>Ceph's</a:t>
            </a:r>
            <a:r>
              <a:rPr lang="en-US" sz="2400" dirty="0" smtClean="0"/>
              <a:t> </a:t>
            </a:r>
            <a:r>
              <a:rPr lang="en-US" sz="2400" dirty="0"/>
              <a:t>main goals are to be completely distributed without a single point of failure, scalable to the </a:t>
            </a:r>
            <a:r>
              <a:rPr lang="en-US" sz="2400" dirty="0" err="1"/>
              <a:t>exabyte</a:t>
            </a:r>
            <a:r>
              <a:rPr lang="en-US" sz="2400" dirty="0"/>
              <a:t> level, and freely-available. The data is replicated, making it fault </a:t>
            </a:r>
            <a:r>
              <a:rPr lang="en-US" sz="2400" dirty="0" smtClean="0"/>
              <a:t>tolerant</a:t>
            </a:r>
          </a:p>
          <a:p>
            <a:r>
              <a:rPr lang="en-US" sz="2400" dirty="0"/>
              <a:t>OBJECT </a:t>
            </a:r>
            <a:r>
              <a:rPr lang="en-US" sz="2400" dirty="0" smtClean="0"/>
              <a:t>STORAGE: </a:t>
            </a:r>
            <a:r>
              <a:rPr lang="en-US" sz="2400" dirty="0" err="1" smtClean="0"/>
              <a:t>Ceph</a:t>
            </a:r>
            <a:r>
              <a:rPr lang="en-US" sz="2400" dirty="0" smtClean="0"/>
              <a:t> </a:t>
            </a:r>
            <a:r>
              <a:rPr lang="en-US" sz="2400" dirty="0"/>
              <a:t>provides seamless access to objects using native language bindings or </a:t>
            </a:r>
            <a:r>
              <a:rPr lang="en-US" sz="2400" dirty="0" err="1"/>
              <a:t>radosgw</a:t>
            </a:r>
            <a:r>
              <a:rPr lang="en-US" sz="2400" dirty="0"/>
              <a:t>, a REST interface that’s compatible with applications written for </a:t>
            </a:r>
            <a:r>
              <a:rPr lang="en-US" sz="2400" dirty="0" smtClean="0"/>
              <a:t>Amazon S3 </a:t>
            </a:r>
            <a:r>
              <a:rPr lang="en-US" sz="2400" dirty="0"/>
              <a:t>and </a:t>
            </a:r>
            <a:r>
              <a:rPr lang="en-US" sz="2400" dirty="0" err="1" smtClean="0"/>
              <a:t>OpenStack</a:t>
            </a:r>
            <a:r>
              <a:rPr lang="en-US" sz="2400" dirty="0" smtClean="0"/>
              <a:t> Swift.</a:t>
            </a:r>
          </a:p>
          <a:p>
            <a:r>
              <a:rPr lang="en-US" sz="2400" dirty="0"/>
              <a:t>BLOCK </a:t>
            </a:r>
            <a:r>
              <a:rPr lang="en-US" sz="2400" dirty="0" smtClean="0"/>
              <a:t>STORAGE: </a:t>
            </a:r>
            <a:r>
              <a:rPr lang="en-US" sz="2400" dirty="0" err="1" smtClean="0"/>
              <a:t>Ceph’s</a:t>
            </a:r>
            <a:r>
              <a:rPr lang="en-US" sz="2400" dirty="0" smtClean="0"/>
              <a:t> </a:t>
            </a:r>
            <a:r>
              <a:rPr lang="en-US" sz="2400" dirty="0"/>
              <a:t>RADOS Block Device (RBD) provides access to block device images that are striped and replicated across the entire storage cluster</a:t>
            </a:r>
            <a:r>
              <a:rPr lang="en-US" sz="2400" dirty="0" smtClean="0"/>
              <a:t>.</a:t>
            </a:r>
          </a:p>
          <a:p>
            <a:r>
              <a:rPr lang="en-US" sz="2400" dirty="0" smtClean="0"/>
              <a:t>FILE SYSTEM: </a:t>
            </a:r>
            <a:r>
              <a:rPr lang="en-US" sz="2400" dirty="0" err="1"/>
              <a:t>Ceph’s</a:t>
            </a:r>
            <a:r>
              <a:rPr lang="en-US" sz="2400" dirty="0"/>
              <a:t> file system runs on top of the same object storage system that provides object storage and block device interfaces. </a:t>
            </a:r>
            <a:endParaRPr lang="en-US" sz="2400" dirty="0" smtClean="0"/>
          </a:p>
          <a:p>
            <a:pPr lvl="1"/>
            <a:r>
              <a:rPr lang="en-US" sz="2000" dirty="0" smtClean="0"/>
              <a:t>The </a:t>
            </a:r>
            <a:r>
              <a:rPr lang="en-US" sz="2000" dirty="0" err="1"/>
              <a:t>Ceph</a:t>
            </a:r>
            <a:r>
              <a:rPr lang="en-US" sz="2000" dirty="0"/>
              <a:t> metadata server cluster provides a service that maps the directories and file names of the file system to objects stored within RADOS clusters. </a:t>
            </a:r>
            <a:endParaRPr lang="en-US" sz="2000" dirty="0" smtClean="0"/>
          </a:p>
          <a:p>
            <a:pPr lvl="1"/>
            <a:r>
              <a:rPr lang="en-US" sz="2000" dirty="0" smtClean="0"/>
              <a:t>The </a:t>
            </a:r>
            <a:r>
              <a:rPr lang="en-US" sz="2000" dirty="0"/>
              <a:t>metadata server cluster can expand or contract, and it can rebalance the file system dynamically to distribute data evenly among cluster hosts. </a:t>
            </a:r>
            <a:endParaRPr lang="en-US" sz="2000" dirty="0" smtClean="0"/>
          </a:p>
          <a:p>
            <a:pPr lvl="1"/>
            <a:r>
              <a:rPr lang="en-US" sz="2000" dirty="0" smtClean="0"/>
              <a:t>This </a:t>
            </a:r>
            <a:r>
              <a:rPr lang="en-US" sz="2000" dirty="0"/>
              <a:t>ensures high performance and prevents heavy loads on specific hosts within the cluster. </a:t>
            </a:r>
            <a:endParaRPr lang="en-US" sz="2000" dirty="0"/>
          </a:p>
        </p:txBody>
      </p:sp>
    </p:spTree>
    <p:extLst>
      <p:ext uri="{BB962C8B-B14F-4D97-AF65-F5344CB8AC3E}">
        <p14:creationId xmlns:p14="http://schemas.microsoft.com/office/powerpoint/2010/main" val="2598923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42" y="0"/>
            <a:ext cx="6785264" cy="1143000"/>
          </a:xfrm>
        </p:spPr>
        <p:txBody>
          <a:bodyPr/>
          <a:lstStyle/>
          <a:p>
            <a:r>
              <a:rPr lang="en-US" dirty="0" smtClean="0"/>
              <a:t>FUSE</a:t>
            </a:r>
            <a:endParaRPr lang="en-US" dirty="0"/>
          </a:p>
        </p:txBody>
      </p:sp>
      <p:sp>
        <p:nvSpPr>
          <p:cNvPr id="3" name="Content Placeholder 2"/>
          <p:cNvSpPr>
            <a:spLocks noGrp="1"/>
          </p:cNvSpPr>
          <p:nvPr>
            <p:ph idx="1"/>
          </p:nvPr>
        </p:nvSpPr>
        <p:spPr>
          <a:xfrm>
            <a:off x="0" y="720624"/>
            <a:ext cx="9143999" cy="3560432"/>
          </a:xfrm>
        </p:spPr>
        <p:txBody>
          <a:bodyPr>
            <a:noAutofit/>
          </a:bodyPr>
          <a:lstStyle/>
          <a:p>
            <a:r>
              <a:rPr lang="en-US" sz="2000" dirty="0" err="1"/>
              <a:t>Filesystem</a:t>
            </a:r>
            <a:r>
              <a:rPr lang="en-US" sz="2000" dirty="0"/>
              <a:t> in </a:t>
            </a:r>
            <a:r>
              <a:rPr lang="en-US" sz="2000" dirty="0" err="1"/>
              <a:t>Userspace</a:t>
            </a:r>
            <a:r>
              <a:rPr lang="en-US" sz="2000" dirty="0"/>
              <a:t> (FUSE) </a:t>
            </a:r>
            <a:r>
              <a:rPr lang="en-US" sz="2000" dirty="0">
                <a:hlinkClick r:id="rId2"/>
              </a:rPr>
              <a:t>http://</a:t>
            </a:r>
            <a:r>
              <a:rPr lang="en-US" sz="2000" dirty="0" smtClean="0">
                <a:hlinkClick r:id="rId2"/>
              </a:rPr>
              <a:t>fuse.sourceforge.net/</a:t>
            </a:r>
            <a:r>
              <a:rPr lang="en-US" sz="2000" dirty="0"/>
              <a:t> </a:t>
            </a:r>
            <a:r>
              <a:rPr lang="en-US" sz="2000" dirty="0">
                <a:hlinkClick r:id="rId3"/>
              </a:rPr>
              <a:t>http://</a:t>
            </a:r>
            <a:r>
              <a:rPr lang="en-US" sz="2000" dirty="0" smtClean="0">
                <a:hlinkClick r:id="rId3"/>
              </a:rPr>
              <a:t>en.wikipedia.org/wiki/Filesystem_in_Userspace</a:t>
            </a:r>
            <a:r>
              <a:rPr lang="en-US" sz="2000" dirty="0" smtClean="0"/>
              <a:t> GPL/LGPL licensed is </a:t>
            </a:r>
            <a:r>
              <a:rPr lang="en-US" sz="2000" dirty="0"/>
              <a:t>an operating system mechanism for Unix-like computer operating systems that lets non-privileged users create their own file systems without editing kernel code. This is achieved by running file system code in user space while the FUSE module provides only a "bridge" to the actual kernel interfaces</a:t>
            </a:r>
            <a:r>
              <a:rPr lang="en-US" sz="2000" dirty="0" smtClean="0"/>
              <a:t>.</a:t>
            </a:r>
            <a:endParaRPr lang="en-US" sz="2000" dirty="0"/>
          </a:p>
          <a:p>
            <a:r>
              <a:rPr lang="en-US" sz="2000" dirty="0"/>
              <a:t>The original, and commonly used implementation, is implemented as a loadable kernel module</a:t>
            </a:r>
            <a:r>
              <a:rPr lang="en-US" sz="2000" dirty="0" smtClean="0"/>
              <a:t>.</a:t>
            </a:r>
            <a:endParaRPr lang="en-US" sz="2000" dirty="0" smtClean="0">
              <a:hlinkClick r:id="rId2"/>
            </a:endParaRPr>
          </a:p>
          <a:p>
            <a:r>
              <a:rPr lang="en-US" sz="2000" dirty="0" smtClean="0"/>
              <a:t>Used by </a:t>
            </a:r>
            <a:r>
              <a:rPr lang="en-US" sz="2000" dirty="0" err="1" smtClean="0"/>
              <a:t>GlusterFS</a:t>
            </a:r>
            <a:endParaRPr lang="en-US" sz="2000" dirty="0"/>
          </a:p>
        </p:txBody>
      </p:sp>
      <p:pic>
        <p:nvPicPr>
          <p:cNvPr id="4098" name="Picture 2" descr="http://upload.wikimedia.org/wikipedia/commons/thumb/0/08/FUSE_structure.svg/490px-FUSE_structure.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6750" y="3424930"/>
            <a:ext cx="4667250" cy="353377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U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875"/>
            <a:ext cx="1390650" cy="685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 y="3807854"/>
            <a:ext cx="4380807" cy="2862322"/>
          </a:xfrm>
          <a:prstGeom prst="rect">
            <a:avLst/>
          </a:prstGeom>
        </p:spPr>
        <p:txBody>
          <a:bodyPr wrap="square">
            <a:spAutoFit/>
          </a:bodyPr>
          <a:lstStyle/>
          <a:p>
            <a:pPr marL="342900" indent="-342900">
              <a:buFont typeface="Arial" panose="020B0604020202020204" pitchFamily="34" charset="0"/>
              <a:buChar char="•"/>
            </a:pPr>
            <a:r>
              <a:rPr lang="en-US" sz="2000" dirty="0"/>
              <a:t>FUSE is particularly useful for writing virtual file systems. </a:t>
            </a:r>
            <a:endParaRPr lang="en-US" sz="2000" dirty="0" smtClean="0"/>
          </a:p>
          <a:p>
            <a:pPr marL="342900" indent="-342900">
              <a:buFont typeface="Arial" panose="020B0604020202020204" pitchFamily="34" charset="0"/>
              <a:buChar char="•"/>
            </a:pPr>
            <a:r>
              <a:rPr lang="en-US" sz="2000" dirty="0" smtClean="0"/>
              <a:t>Unlike </a:t>
            </a:r>
            <a:r>
              <a:rPr lang="en-US" sz="2000" dirty="0"/>
              <a:t>traditional file systems that essentially save data to and retrieve data from disk, virtual </a:t>
            </a:r>
            <a:r>
              <a:rPr lang="en-US" sz="2000" dirty="0" err="1"/>
              <a:t>filesystems</a:t>
            </a:r>
            <a:r>
              <a:rPr lang="en-US" sz="2000" dirty="0"/>
              <a:t> do not actually store data themselves. </a:t>
            </a:r>
            <a:endParaRPr lang="en-US" sz="2000" dirty="0" smtClean="0"/>
          </a:p>
          <a:p>
            <a:pPr marL="342900" indent="-342900">
              <a:buFont typeface="Arial" panose="020B0604020202020204" pitchFamily="34" charset="0"/>
              <a:buChar char="•"/>
            </a:pPr>
            <a:r>
              <a:rPr lang="en-US" sz="2000" dirty="0" smtClean="0"/>
              <a:t>They </a:t>
            </a:r>
            <a:r>
              <a:rPr lang="en-US" sz="2000" dirty="0"/>
              <a:t>act as a view or translation of an existing file system or storage device.</a:t>
            </a:r>
          </a:p>
        </p:txBody>
      </p:sp>
    </p:spTree>
    <p:extLst>
      <p:ext uri="{BB962C8B-B14F-4D97-AF65-F5344CB8AC3E}">
        <p14:creationId xmlns:p14="http://schemas.microsoft.com/office/powerpoint/2010/main" val="2348717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IBM General Parallel File </a:t>
            </a:r>
            <a:r>
              <a:rPr lang="en-US" dirty="0" smtClean="0"/>
              <a:t>System GPFS</a:t>
            </a:r>
            <a:endParaRPr lang="en-US" dirty="0"/>
          </a:p>
        </p:txBody>
      </p:sp>
      <p:sp>
        <p:nvSpPr>
          <p:cNvPr id="3" name="Content Placeholder 2"/>
          <p:cNvSpPr>
            <a:spLocks noGrp="1"/>
          </p:cNvSpPr>
          <p:nvPr>
            <p:ph idx="1"/>
          </p:nvPr>
        </p:nvSpPr>
        <p:spPr>
          <a:xfrm>
            <a:off x="0" y="1226128"/>
            <a:ext cx="9144000" cy="5631872"/>
          </a:xfrm>
        </p:spPr>
        <p:txBody>
          <a:bodyPr>
            <a:normAutofit/>
          </a:bodyPr>
          <a:lstStyle/>
          <a:p>
            <a:r>
              <a:rPr lang="en-US" sz="2000" dirty="0"/>
              <a:t>The </a:t>
            </a:r>
            <a:r>
              <a:rPr lang="en-US" sz="2000" dirty="0" smtClean="0"/>
              <a:t>proprietary General </a:t>
            </a:r>
            <a:r>
              <a:rPr lang="en-US" sz="2000" dirty="0"/>
              <a:t>Parallel File System (GPFS) </a:t>
            </a:r>
            <a:r>
              <a:rPr lang="en-US" sz="2000" dirty="0">
                <a:hlinkClick r:id="rId2"/>
              </a:rPr>
              <a:t>http://</a:t>
            </a:r>
            <a:r>
              <a:rPr lang="en-US" sz="2000" dirty="0" smtClean="0">
                <a:hlinkClick r:id="rId2"/>
              </a:rPr>
              <a:t>en.wikipedia.org/wiki/IBM_General_Parallel_File_System</a:t>
            </a:r>
            <a:r>
              <a:rPr lang="en-US" sz="2000" dirty="0" smtClean="0"/>
              <a:t> is </a:t>
            </a:r>
            <a:r>
              <a:rPr lang="en-US" sz="2000" dirty="0"/>
              <a:t>a high-performance clustered file system developed by IBM. It can be deployed in shared-disk or shared-nothing distributed parallel modes</a:t>
            </a:r>
            <a:r>
              <a:rPr lang="en-US" sz="2000" dirty="0" smtClean="0"/>
              <a:t>.</a:t>
            </a:r>
          </a:p>
          <a:p>
            <a:r>
              <a:rPr lang="en-US" sz="2000" dirty="0" smtClean="0"/>
              <a:t>GPFS-SNC </a:t>
            </a:r>
            <a:r>
              <a:rPr lang="en-US" sz="2000" dirty="0"/>
              <a:t>where SNC stands for Shared Nothing Cluster</a:t>
            </a:r>
            <a:r>
              <a:rPr lang="en-US" sz="2000" dirty="0" smtClean="0"/>
              <a:t> </a:t>
            </a:r>
            <a:r>
              <a:rPr lang="en-US" sz="2000" dirty="0"/>
              <a:t>was officially released with GPFS 3.5 in December 2012, and is now known as GPFS-FPO </a:t>
            </a:r>
            <a:r>
              <a:rPr lang="en-US" sz="2000" dirty="0" smtClean="0"/>
              <a:t>(</a:t>
            </a:r>
            <a:r>
              <a:rPr lang="en-US" sz="2000" dirty="0"/>
              <a:t>File Placement Optimizer). This allows GPFS to use locally attached disks on a cluster of network connected servers rather than requiring dedicated servers with shared disks (e.g. using a SAN). GPFS-FPO </a:t>
            </a:r>
            <a:r>
              <a:rPr lang="en-US" sz="2000" dirty="0" smtClean="0"/>
              <a:t>can </a:t>
            </a:r>
            <a:r>
              <a:rPr lang="en-US" sz="2000" dirty="0"/>
              <a:t>be used as a HDFS-compatible </a:t>
            </a:r>
            <a:r>
              <a:rPr lang="en-US" sz="2000" dirty="0" err="1"/>
              <a:t>filesystem</a:t>
            </a:r>
            <a:r>
              <a:rPr lang="en-US" sz="2000" dirty="0" smtClean="0"/>
              <a:t>.</a:t>
            </a:r>
          </a:p>
          <a:p>
            <a:r>
              <a:rPr lang="en-US" sz="2000" dirty="0" smtClean="0"/>
              <a:t>GPFS would typically be accessed by MPI-IO from compute cluster</a:t>
            </a:r>
          </a:p>
          <a:p>
            <a:r>
              <a:rPr lang="en-US" sz="2000" dirty="0" smtClean="0"/>
              <a:t>Features of GPFS include</a:t>
            </a:r>
          </a:p>
          <a:p>
            <a:pPr lvl="1"/>
            <a:r>
              <a:rPr lang="en-US" sz="1600" dirty="0"/>
              <a:t>Distributed metadata, including the directory tree. There is no single "directory controller" or "index server" in charge of the </a:t>
            </a:r>
            <a:r>
              <a:rPr lang="en-US" sz="1600" dirty="0" err="1"/>
              <a:t>filesystem</a:t>
            </a:r>
            <a:r>
              <a:rPr lang="en-US" sz="1600" dirty="0"/>
              <a:t>.</a:t>
            </a:r>
          </a:p>
          <a:p>
            <a:pPr lvl="1"/>
            <a:r>
              <a:rPr lang="en-US" sz="1600" dirty="0"/>
              <a:t>Efficient indexing of directory entries for very large directories. Many </a:t>
            </a:r>
            <a:r>
              <a:rPr lang="en-US" sz="1600" dirty="0" err="1"/>
              <a:t>filesystems</a:t>
            </a:r>
            <a:r>
              <a:rPr lang="en-US" sz="1600" dirty="0"/>
              <a:t> are limited to a small number of files in a single directory (often, 65536 or a similar small binary number). GPFS does not have such limits.</a:t>
            </a:r>
          </a:p>
          <a:p>
            <a:pPr lvl="1"/>
            <a:r>
              <a:rPr lang="en-US" sz="1600" dirty="0"/>
              <a:t>Distributed locking. This allows for full </a:t>
            </a:r>
            <a:r>
              <a:rPr lang="en-US" sz="1600" dirty="0" err="1"/>
              <a:t>Posix</a:t>
            </a:r>
            <a:r>
              <a:rPr lang="en-US" sz="1600" dirty="0"/>
              <a:t> </a:t>
            </a:r>
            <a:r>
              <a:rPr lang="en-US" sz="1600" dirty="0" err="1"/>
              <a:t>filesystem</a:t>
            </a:r>
            <a:r>
              <a:rPr lang="en-US" sz="1600" dirty="0"/>
              <a:t> semantics, including locking for exclusive file access</a:t>
            </a:r>
          </a:p>
        </p:txBody>
      </p:sp>
    </p:spTree>
    <p:extLst>
      <p:ext uri="{BB962C8B-B14F-4D97-AF65-F5344CB8AC3E}">
        <p14:creationId xmlns:p14="http://schemas.microsoft.com/office/powerpoint/2010/main" val="3662881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GPFS v HDFS</a:t>
            </a:r>
            <a:endParaRPr lang="en-US" dirty="0"/>
          </a:p>
        </p:txBody>
      </p:sp>
      <p:sp>
        <p:nvSpPr>
          <p:cNvPr id="3" name="Content Placeholder 2"/>
          <p:cNvSpPr>
            <a:spLocks noGrp="1"/>
          </p:cNvSpPr>
          <p:nvPr>
            <p:ph idx="1"/>
          </p:nvPr>
        </p:nvSpPr>
        <p:spPr>
          <a:xfrm>
            <a:off x="0" y="1166178"/>
            <a:ext cx="9144000" cy="5691822"/>
          </a:xfrm>
        </p:spPr>
        <p:txBody>
          <a:bodyPr>
            <a:normAutofit fontScale="70000" lnSpcReduction="20000"/>
          </a:bodyPr>
          <a:lstStyle/>
          <a:p>
            <a:r>
              <a:rPr lang="en-US" dirty="0"/>
              <a:t>It is interesting to compare </a:t>
            </a:r>
            <a:r>
              <a:rPr lang="en-US" dirty="0" smtClean="0"/>
              <a:t>GPFS </a:t>
            </a:r>
            <a:r>
              <a:rPr lang="en-US" dirty="0"/>
              <a:t>with Hadoop's HDFS </a:t>
            </a:r>
            <a:r>
              <a:rPr lang="en-US" dirty="0" err="1"/>
              <a:t>filesystem</a:t>
            </a:r>
            <a:r>
              <a:rPr lang="en-US" dirty="0"/>
              <a:t>, which is designed to store similar or greater quantities of data on commodity hardware — that is, datacenters without RAID disks and a Storage Area Network (SAN</a:t>
            </a:r>
            <a:r>
              <a:rPr lang="en-US" dirty="0" smtClean="0"/>
              <a:t>).</a:t>
            </a:r>
            <a:endParaRPr lang="en-US" dirty="0"/>
          </a:p>
          <a:p>
            <a:pPr lvl="1"/>
            <a:r>
              <a:rPr lang="en-US" dirty="0"/>
              <a:t>HDFS also breaks files up into blocks, and stores them on different </a:t>
            </a:r>
            <a:r>
              <a:rPr lang="en-US" dirty="0" err="1"/>
              <a:t>filesystem</a:t>
            </a:r>
            <a:r>
              <a:rPr lang="en-US" dirty="0"/>
              <a:t> nodes.</a:t>
            </a:r>
          </a:p>
          <a:p>
            <a:pPr lvl="1"/>
            <a:r>
              <a:rPr lang="en-US" dirty="0"/>
              <a:t>HDFS does not expect reliable disks, so instead stores copies of the blocks on different nodes. The failure of a node containing a single copy of a block is a minor issue, dealt with by re-replicating another copy of the set of valid blocks, to bring the replication count back up to the desired number. In contrast, while GPFS supports recovery from a lost node, it is a more serious event, one that may include a higher risk of data being (temporarily) lost.</a:t>
            </a:r>
          </a:p>
          <a:p>
            <a:pPr lvl="1"/>
            <a:r>
              <a:rPr lang="en-US" dirty="0"/>
              <a:t>GPFS supports full </a:t>
            </a:r>
            <a:r>
              <a:rPr lang="en-US" dirty="0" err="1"/>
              <a:t>Posix</a:t>
            </a:r>
            <a:r>
              <a:rPr lang="en-US" dirty="0"/>
              <a:t> </a:t>
            </a:r>
            <a:r>
              <a:rPr lang="en-US" dirty="0" err="1"/>
              <a:t>filesystem</a:t>
            </a:r>
            <a:r>
              <a:rPr lang="en-US" dirty="0"/>
              <a:t> semantics. HDFS and GFS </a:t>
            </a:r>
            <a:r>
              <a:rPr lang="en-US" dirty="0" smtClean="0"/>
              <a:t>(Google File System) do </a:t>
            </a:r>
            <a:r>
              <a:rPr lang="en-US" dirty="0"/>
              <a:t>not support full </a:t>
            </a:r>
            <a:r>
              <a:rPr lang="en-US" dirty="0" err="1"/>
              <a:t>Posix</a:t>
            </a:r>
            <a:r>
              <a:rPr lang="en-US" dirty="0"/>
              <a:t> compliance.</a:t>
            </a:r>
          </a:p>
          <a:p>
            <a:pPr lvl="1"/>
            <a:r>
              <a:rPr lang="en-US" dirty="0"/>
              <a:t>GPFS distributes its directory indices and other metadata across the </a:t>
            </a:r>
            <a:r>
              <a:rPr lang="en-US" dirty="0" err="1"/>
              <a:t>filesystem</a:t>
            </a:r>
            <a:r>
              <a:rPr lang="en-US" dirty="0"/>
              <a:t>. Hadoop, in contrast, keeps this on the Primary and Secondary </a:t>
            </a:r>
            <a:r>
              <a:rPr lang="en-US" dirty="0" err="1"/>
              <a:t>Namenodes</a:t>
            </a:r>
            <a:r>
              <a:rPr lang="en-US" dirty="0"/>
              <a:t>, large servers which must store all index information in-RAM.</a:t>
            </a:r>
          </a:p>
          <a:p>
            <a:pPr lvl="1"/>
            <a:r>
              <a:rPr lang="en-US" dirty="0"/>
              <a:t>GPFS breaks files up into small blocks. Hadoop HDFS likes blocks of 64 MB or more, as this reduces the storage requirements of the </a:t>
            </a:r>
            <a:r>
              <a:rPr lang="en-US" dirty="0" err="1"/>
              <a:t>Namenode</a:t>
            </a:r>
            <a:r>
              <a:rPr lang="en-US" dirty="0"/>
              <a:t>. Small blocks or many small files fill up a </a:t>
            </a:r>
            <a:r>
              <a:rPr lang="en-US" dirty="0" err="1"/>
              <a:t>filesystem's</a:t>
            </a:r>
            <a:r>
              <a:rPr lang="en-US" dirty="0"/>
              <a:t> indices fast, so limit the </a:t>
            </a:r>
            <a:r>
              <a:rPr lang="en-US" dirty="0" err="1"/>
              <a:t>filesystem's</a:t>
            </a:r>
            <a:r>
              <a:rPr lang="en-US" dirty="0"/>
              <a:t> size.</a:t>
            </a:r>
          </a:p>
        </p:txBody>
      </p:sp>
    </p:spTree>
    <p:extLst>
      <p:ext uri="{BB962C8B-B14F-4D97-AF65-F5344CB8AC3E}">
        <p14:creationId xmlns:p14="http://schemas.microsoft.com/office/powerpoint/2010/main" val="469379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Global Federated File </a:t>
            </a:r>
            <a:r>
              <a:rPr lang="en-US" dirty="0" smtClean="0"/>
              <a:t>System GFFS</a:t>
            </a:r>
            <a:endParaRPr lang="en-US" dirty="0"/>
          </a:p>
        </p:txBody>
      </p:sp>
      <p:sp>
        <p:nvSpPr>
          <p:cNvPr id="3" name="Content Placeholder 2"/>
          <p:cNvSpPr>
            <a:spLocks noGrp="1"/>
          </p:cNvSpPr>
          <p:nvPr>
            <p:ph idx="1"/>
          </p:nvPr>
        </p:nvSpPr>
        <p:spPr>
          <a:xfrm>
            <a:off x="0" y="1137083"/>
            <a:ext cx="9144000" cy="5720917"/>
          </a:xfrm>
        </p:spPr>
        <p:txBody>
          <a:bodyPr>
            <a:normAutofit fontScale="77500" lnSpcReduction="20000"/>
          </a:bodyPr>
          <a:lstStyle/>
          <a:p>
            <a:r>
              <a:rPr lang="en-US" dirty="0">
                <a:hlinkClick r:id="rId2"/>
              </a:rPr>
              <a:t>http://</a:t>
            </a:r>
            <a:r>
              <a:rPr lang="en-US" dirty="0" smtClean="0">
                <a:hlinkClick r:id="rId2"/>
              </a:rPr>
              <a:t>genesis2.virginia.edu/wiki/Main/GFFS</a:t>
            </a:r>
            <a:r>
              <a:rPr lang="en-US" dirty="0" smtClean="0"/>
              <a:t> XSEDE </a:t>
            </a:r>
            <a:br>
              <a:rPr lang="en-US" dirty="0" smtClean="0"/>
            </a:br>
            <a:r>
              <a:rPr lang="en-US" dirty="0" smtClean="0"/>
              <a:t>file system is part of Genesis II project at University of Virginia</a:t>
            </a:r>
          </a:p>
          <a:p>
            <a:r>
              <a:rPr lang="en-US" dirty="0"/>
              <a:t>The GFFS was born out of a need to access and manipulate remote resources such as file systems in a federated, secure, standardized, scalable, and transparent manner without requiring either data owners or applications developers and users to change how they store and access data in any way.</a:t>
            </a:r>
          </a:p>
          <a:p>
            <a:r>
              <a:rPr lang="en-US" dirty="0"/>
              <a:t>The GFFS accomplishes this by employing a global path-based namespace, e.g., /data/bio/file1. </a:t>
            </a:r>
            <a:endParaRPr lang="en-US" dirty="0" smtClean="0"/>
          </a:p>
          <a:p>
            <a:pPr lvl="1"/>
            <a:r>
              <a:rPr lang="en-US" dirty="0" smtClean="0"/>
              <a:t>Data </a:t>
            </a:r>
            <a:r>
              <a:rPr lang="en-US" dirty="0"/>
              <a:t>in existing file systems, whether they are Windows file systems, </a:t>
            </a:r>
            <a:r>
              <a:rPr lang="en-US" dirty="0" err="1"/>
              <a:t>MacOS</a:t>
            </a:r>
            <a:r>
              <a:rPr lang="en-US" dirty="0"/>
              <a:t> file systems, AFS, Linux, or </a:t>
            </a:r>
            <a:r>
              <a:rPr lang="en-US" dirty="0" err="1"/>
              <a:t>Lustre</a:t>
            </a:r>
            <a:r>
              <a:rPr lang="en-US" dirty="0"/>
              <a:t> file systems can then be exported, or linked into the global namespace. </a:t>
            </a:r>
            <a:endParaRPr lang="en-US" dirty="0" smtClean="0"/>
          </a:p>
          <a:p>
            <a:pPr lvl="1"/>
            <a:r>
              <a:rPr lang="en-US" dirty="0" smtClean="0"/>
              <a:t>For </a:t>
            </a:r>
            <a:r>
              <a:rPr lang="en-US" dirty="0"/>
              <a:t>example, a user could export a local rooted directory structure on their “C” drive, C:\work\collaboration-with-Bob, into the global namespace at /data/bio/project-Phil. Files and directories on the user’s “C” drive in \work\collaboration-with-bob would then, subject to access control, be accessible to users in the GFFS via the /data/bio/project-Bob path.</a:t>
            </a:r>
          </a:p>
        </p:txBody>
      </p:sp>
    </p:spTree>
    <p:extLst>
      <p:ext uri="{BB962C8B-B14F-4D97-AF65-F5344CB8AC3E}">
        <p14:creationId xmlns:p14="http://schemas.microsoft.com/office/powerpoint/2010/main" val="508629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genesis2.virginia.edu/wiki/uploads/Main/gff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17"/>
            <a:ext cx="9233073" cy="69248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016154" y="6499733"/>
            <a:ext cx="4216919" cy="421553"/>
          </a:xfrm>
        </p:spPr>
        <p:txBody>
          <a:bodyPr>
            <a:normAutofit fontScale="90000"/>
          </a:bodyPr>
          <a:lstStyle/>
          <a:p>
            <a:r>
              <a:rPr lang="en-US" sz="2400" dirty="0"/>
              <a:t>Global Federated File System GFFS</a:t>
            </a:r>
          </a:p>
        </p:txBody>
      </p:sp>
    </p:spTree>
    <p:extLst>
      <p:ext uri="{BB962C8B-B14F-4D97-AF65-F5344CB8AC3E}">
        <p14:creationId xmlns:p14="http://schemas.microsoft.com/office/powerpoint/2010/main" val="2544916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486400" cy="841248"/>
          </a:xfrm>
        </p:spPr>
        <p:txBody>
          <a:bodyPr>
            <a:normAutofit/>
          </a:bodyPr>
          <a:lstStyle/>
          <a:p>
            <a:r>
              <a:rPr lang="en-US" b="1" dirty="0" smtClean="0"/>
              <a:t>HPC-ABDS Layers</a:t>
            </a:r>
            <a:endParaRPr lang="en-US" b="1" dirty="0"/>
          </a:p>
        </p:txBody>
      </p:sp>
      <p:sp>
        <p:nvSpPr>
          <p:cNvPr id="3" name="Content Placeholder 2"/>
          <p:cNvSpPr>
            <a:spLocks noGrp="1"/>
          </p:cNvSpPr>
          <p:nvPr>
            <p:ph idx="1"/>
          </p:nvPr>
        </p:nvSpPr>
        <p:spPr>
          <a:xfrm>
            <a:off x="0" y="595045"/>
            <a:ext cx="9070428" cy="5640059"/>
          </a:xfrm>
        </p:spPr>
        <p:txBody>
          <a:bodyPr>
            <a:noAutofit/>
          </a:bodyPr>
          <a:lstStyle/>
          <a:p>
            <a:pPr marL="457200" indent="-457200">
              <a:buFont typeface="+mj-lt"/>
              <a:buAutoNum type="arabicParenR"/>
            </a:pPr>
            <a:r>
              <a:rPr lang="en-US" sz="2000" dirty="0"/>
              <a:t>Message Protocols</a:t>
            </a:r>
          </a:p>
          <a:p>
            <a:pPr marL="457200" indent="-457200">
              <a:buFont typeface="+mj-lt"/>
              <a:buAutoNum type="arabicParenR"/>
            </a:pPr>
            <a:r>
              <a:rPr lang="en-US" sz="2000" dirty="0"/>
              <a:t>Distributed Coordination:</a:t>
            </a:r>
          </a:p>
          <a:p>
            <a:pPr marL="457200" indent="-457200">
              <a:buFont typeface="+mj-lt"/>
              <a:buAutoNum type="arabicParenR"/>
            </a:pPr>
            <a:r>
              <a:rPr lang="en-US" sz="2000" dirty="0"/>
              <a:t>Security &amp; Privacy:</a:t>
            </a:r>
          </a:p>
          <a:p>
            <a:pPr marL="457200" indent="-457200">
              <a:buFont typeface="+mj-lt"/>
              <a:buAutoNum type="arabicParenR"/>
            </a:pPr>
            <a:r>
              <a:rPr lang="en-US" sz="2000" dirty="0"/>
              <a:t>Monitoring: </a:t>
            </a:r>
          </a:p>
          <a:p>
            <a:pPr marL="457200" indent="-457200">
              <a:buFont typeface="+mj-lt"/>
              <a:buAutoNum type="arabicParenR"/>
            </a:pPr>
            <a:r>
              <a:rPr lang="en-US" sz="2000" dirty="0" err="1" smtClean="0"/>
              <a:t>IaaS</a:t>
            </a:r>
            <a:r>
              <a:rPr lang="en-US" sz="2000" dirty="0" smtClean="0"/>
              <a:t> </a:t>
            </a:r>
            <a:r>
              <a:rPr lang="en-US" sz="2000" dirty="0"/>
              <a:t>Management from HPC to hypervisors</a:t>
            </a:r>
            <a:r>
              <a:rPr lang="en-US" sz="2000" dirty="0" smtClean="0"/>
              <a:t>:</a:t>
            </a:r>
          </a:p>
          <a:p>
            <a:pPr marL="457200" indent="-457200">
              <a:buFont typeface="+mj-lt"/>
              <a:buAutoNum type="arabicParenR"/>
            </a:pPr>
            <a:r>
              <a:rPr lang="en-US" sz="2000" dirty="0"/>
              <a:t>DevOps: </a:t>
            </a:r>
            <a:endParaRPr lang="en-US" sz="2000" dirty="0" smtClean="0"/>
          </a:p>
          <a:p>
            <a:pPr marL="457200" indent="-457200">
              <a:buFont typeface="+mj-lt"/>
              <a:buAutoNum type="arabicParenR"/>
            </a:pPr>
            <a:r>
              <a:rPr lang="en-US" sz="2000" dirty="0" smtClean="0"/>
              <a:t>Interoperability:</a:t>
            </a:r>
          </a:p>
          <a:p>
            <a:pPr marL="457200" indent="-457200">
              <a:buFont typeface="+mj-lt"/>
              <a:buAutoNum type="arabicParenR"/>
            </a:pPr>
            <a:r>
              <a:rPr lang="en-US" sz="2000" b="1" dirty="0">
                <a:solidFill>
                  <a:srgbClr val="FF0000"/>
                </a:solidFill>
              </a:rPr>
              <a:t>File systems: </a:t>
            </a:r>
            <a:endParaRPr lang="en-US" sz="2000" b="1" dirty="0" smtClean="0">
              <a:solidFill>
                <a:srgbClr val="FF0000"/>
              </a:solidFill>
            </a:endParaRPr>
          </a:p>
          <a:p>
            <a:pPr marL="457200" indent="-457200">
              <a:buFont typeface="+mj-lt"/>
              <a:buAutoNum type="arabicParenR"/>
            </a:pPr>
            <a:r>
              <a:rPr lang="en-US" sz="2000" dirty="0"/>
              <a:t>Cluster Resource Management: </a:t>
            </a:r>
            <a:endParaRPr lang="en-US" sz="2000" dirty="0" smtClean="0"/>
          </a:p>
          <a:p>
            <a:pPr marL="457200" indent="-457200">
              <a:buFont typeface="+mj-lt"/>
              <a:buAutoNum type="arabicParenR"/>
            </a:pPr>
            <a:r>
              <a:rPr lang="en-US" sz="2000" dirty="0"/>
              <a:t>Data Transport: </a:t>
            </a:r>
            <a:endParaRPr lang="en-US" sz="2000" dirty="0" smtClean="0"/>
          </a:p>
          <a:p>
            <a:pPr marL="457200" indent="-457200">
              <a:buFont typeface="+mj-lt"/>
              <a:buAutoNum type="arabicParenR"/>
            </a:pPr>
            <a:r>
              <a:rPr lang="en-US" sz="2000" dirty="0" smtClean="0"/>
              <a:t>SQL / NoSQL / File </a:t>
            </a:r>
            <a:r>
              <a:rPr lang="en-US" sz="2000" dirty="0"/>
              <a:t>management</a:t>
            </a:r>
            <a:r>
              <a:rPr lang="en-US" sz="2000" dirty="0" smtClean="0"/>
              <a:t>:</a:t>
            </a:r>
          </a:p>
          <a:p>
            <a:pPr marL="457200" indent="-457200">
              <a:buFont typeface="+mj-lt"/>
              <a:buAutoNum type="arabicParenR"/>
            </a:pPr>
            <a:r>
              <a:rPr lang="en-US" sz="2000" dirty="0"/>
              <a:t>In-memory </a:t>
            </a:r>
            <a:r>
              <a:rPr lang="en-US" sz="2000" dirty="0" err="1" smtClean="0"/>
              <a:t>databases&amp;caches</a:t>
            </a:r>
            <a:r>
              <a:rPr lang="en-US" sz="2000" dirty="0" smtClean="0"/>
              <a:t> / Object-relational mapping / Extraction Tools</a:t>
            </a:r>
          </a:p>
          <a:p>
            <a:pPr marL="457200" indent="-457200">
              <a:buFont typeface="+mj-lt"/>
              <a:buAutoNum type="arabicParenR"/>
            </a:pPr>
            <a:r>
              <a:rPr lang="en-US" sz="2000" dirty="0" smtClean="0"/>
              <a:t>Inter </a:t>
            </a:r>
            <a:r>
              <a:rPr lang="en-US" sz="2000" dirty="0"/>
              <a:t>process communication Collectives, point-to-point, </a:t>
            </a:r>
            <a:r>
              <a:rPr lang="en-US" sz="2000" dirty="0" smtClean="0"/>
              <a:t>publish-subscribe</a:t>
            </a:r>
          </a:p>
          <a:p>
            <a:pPr marL="457200" indent="-457200">
              <a:buFont typeface="+mj-lt"/>
              <a:buAutoNum type="arabicParenR"/>
            </a:pPr>
            <a:r>
              <a:rPr lang="en-US" sz="2000" dirty="0"/>
              <a:t>Basic Programming model and runtime, SPMD, Streaming, MapReduce, MPI</a:t>
            </a:r>
            <a:r>
              <a:rPr lang="en-US" sz="2000" dirty="0" smtClean="0"/>
              <a:t>:</a:t>
            </a:r>
          </a:p>
          <a:p>
            <a:pPr marL="457200" indent="-457200">
              <a:buFont typeface="+mj-lt"/>
              <a:buAutoNum type="arabicParenR"/>
            </a:pPr>
            <a:r>
              <a:rPr lang="en-US" sz="2000" dirty="0"/>
              <a:t>High level Programming: </a:t>
            </a:r>
            <a:endParaRPr lang="en-US" sz="2000" dirty="0" smtClean="0"/>
          </a:p>
          <a:p>
            <a:pPr marL="457200" indent="-457200">
              <a:buFont typeface="+mj-lt"/>
              <a:buAutoNum type="arabicParenR"/>
            </a:pPr>
            <a:r>
              <a:rPr lang="en-US" sz="2000" dirty="0"/>
              <a:t>Application and Analytics: </a:t>
            </a:r>
            <a:endParaRPr lang="en-US" sz="2000" dirty="0" smtClean="0"/>
          </a:p>
          <a:p>
            <a:pPr marL="457200" indent="-457200">
              <a:buFont typeface="+mj-lt"/>
              <a:buAutoNum type="arabicParenR"/>
            </a:pPr>
            <a:r>
              <a:rPr lang="en-US" sz="2000" dirty="0"/>
              <a:t>Workflow-Orchestration</a:t>
            </a:r>
            <a:r>
              <a:rPr lang="en-US" sz="2000" dirty="0" smtClean="0"/>
              <a:t>:</a:t>
            </a:r>
          </a:p>
        </p:txBody>
      </p:sp>
      <p:sp>
        <p:nvSpPr>
          <p:cNvPr id="6" name="TextBox 5"/>
          <p:cNvSpPr txBox="1"/>
          <p:nvPr/>
        </p:nvSpPr>
        <p:spPr>
          <a:xfrm>
            <a:off x="4395952" y="2929579"/>
            <a:ext cx="4419600" cy="1754326"/>
          </a:xfrm>
          <a:prstGeom prst="rect">
            <a:avLst/>
          </a:prstGeom>
          <a:noFill/>
        </p:spPr>
        <p:txBody>
          <a:bodyPr wrap="square" rtlCol="0">
            <a:spAutoFit/>
          </a:bodyPr>
          <a:lstStyle/>
          <a:p>
            <a:r>
              <a:rPr lang="en-US" dirty="0" smtClean="0">
                <a:solidFill>
                  <a:srgbClr val="FF0000"/>
                </a:solidFill>
              </a:rPr>
              <a:t>Here are 17 functionalities. Technologies are presented in this order</a:t>
            </a:r>
          </a:p>
          <a:p>
            <a:endParaRPr lang="en-US" dirty="0" smtClean="0">
              <a:solidFill>
                <a:srgbClr val="FF0000"/>
              </a:solidFill>
            </a:endParaRPr>
          </a:p>
          <a:p>
            <a:r>
              <a:rPr lang="en-US" dirty="0" smtClean="0">
                <a:solidFill>
                  <a:srgbClr val="FF0000"/>
                </a:solidFill>
              </a:rPr>
              <a:t>4 Cross cutting at top</a:t>
            </a:r>
          </a:p>
          <a:p>
            <a:r>
              <a:rPr lang="en-US" dirty="0" smtClean="0">
                <a:solidFill>
                  <a:srgbClr val="FF0000"/>
                </a:solidFill>
              </a:rPr>
              <a:t>13 in order of layered diagram starting at bottom</a:t>
            </a:r>
            <a:endParaRPr lang="en-US" dirty="0">
              <a:solidFill>
                <a:srgbClr val="FF0000"/>
              </a:solidFill>
            </a:endParaRPr>
          </a:p>
        </p:txBody>
      </p:sp>
    </p:spTree>
    <p:extLst>
      <p:ext uri="{BB962C8B-B14F-4D97-AF65-F5344CB8AC3E}">
        <p14:creationId xmlns:p14="http://schemas.microsoft.com/office/powerpoint/2010/main" val="3043520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79"/>
            <a:ext cx="8229600" cy="892011"/>
          </a:xfrm>
        </p:spPr>
        <p:txBody>
          <a:bodyPr/>
          <a:lstStyle/>
          <a:p>
            <a:r>
              <a:rPr lang="en-US" b="1" dirty="0" smtClean="0"/>
              <a:t>Hadoop HDFS</a:t>
            </a:r>
            <a:endParaRPr lang="en-US" b="1" dirty="0"/>
          </a:p>
        </p:txBody>
      </p:sp>
      <p:sp>
        <p:nvSpPr>
          <p:cNvPr id="3" name="Content Placeholder 2"/>
          <p:cNvSpPr>
            <a:spLocks noGrp="1"/>
          </p:cNvSpPr>
          <p:nvPr>
            <p:ph idx="1"/>
          </p:nvPr>
        </p:nvSpPr>
        <p:spPr>
          <a:xfrm>
            <a:off x="0" y="826888"/>
            <a:ext cx="9144000" cy="5954110"/>
          </a:xfrm>
        </p:spPr>
        <p:txBody>
          <a:bodyPr>
            <a:normAutofit/>
          </a:bodyPr>
          <a:lstStyle/>
          <a:p>
            <a:r>
              <a:rPr lang="en-US" sz="2400" dirty="0">
                <a:hlinkClick r:id="rId2"/>
              </a:rPr>
              <a:t>http://hadoop.apache.org</a:t>
            </a:r>
            <a:r>
              <a:rPr lang="en-US" sz="2400" dirty="0" smtClean="0">
                <a:hlinkClick r:id="rId2"/>
              </a:rPr>
              <a:t>/</a:t>
            </a:r>
            <a:endParaRPr lang="en-US" sz="2400" dirty="0" smtClean="0"/>
          </a:p>
          <a:p>
            <a:r>
              <a:rPr lang="en-US" sz="2400" dirty="0"/>
              <a:t>Hadoop Distributed File System (</a:t>
            </a:r>
            <a:r>
              <a:rPr lang="en-US" sz="2400" dirty="0" smtClean="0"/>
              <a:t>HDFS) is a distributed </a:t>
            </a:r>
            <a:r>
              <a:rPr lang="en-US" sz="2400" dirty="0"/>
              <a:t>file system intended for high-throughput access to large data sets on commodity </a:t>
            </a:r>
            <a:r>
              <a:rPr lang="en-US" sz="2400" dirty="0" smtClean="0"/>
              <a:t>hardware.</a:t>
            </a:r>
          </a:p>
          <a:p>
            <a:r>
              <a:rPr lang="en-US" sz="2400" dirty="0" smtClean="0"/>
              <a:t>Data is stored in replicated fashion on same nodes that one uses for computing i.e. realizes goal of bringing computing to data</a:t>
            </a:r>
          </a:p>
          <a:p>
            <a:r>
              <a:rPr lang="en-US" sz="2400" dirty="0" smtClean="0"/>
              <a:t>Key goals include:</a:t>
            </a:r>
          </a:p>
          <a:p>
            <a:pPr lvl="1"/>
            <a:r>
              <a:rPr lang="en-US" sz="2000" dirty="0" smtClean="0"/>
              <a:t> </a:t>
            </a:r>
            <a:r>
              <a:rPr lang="en-US" sz="2000" dirty="0"/>
              <a:t>fault </a:t>
            </a:r>
            <a:r>
              <a:rPr lang="en-US" sz="2000" dirty="0" smtClean="0"/>
              <a:t>tolerance </a:t>
            </a:r>
          </a:p>
          <a:p>
            <a:pPr lvl="1"/>
            <a:r>
              <a:rPr lang="en-US" sz="2000" dirty="0" smtClean="0"/>
              <a:t>scalability</a:t>
            </a:r>
          </a:p>
          <a:p>
            <a:pPr lvl="1"/>
            <a:r>
              <a:rPr lang="en-US" sz="2000" dirty="0" smtClean="0"/>
              <a:t>efficiency</a:t>
            </a:r>
          </a:p>
          <a:p>
            <a:pPr lvl="1"/>
            <a:r>
              <a:rPr lang="en-US" sz="2000" dirty="0" smtClean="0"/>
              <a:t>reliability</a:t>
            </a:r>
            <a:endParaRPr lang="en-US" sz="2000" dirty="0"/>
          </a:p>
          <a:p>
            <a:r>
              <a:rPr lang="en-US" sz="2400" dirty="0" smtClean="0"/>
              <a:t>With MapReduce, </a:t>
            </a:r>
            <a:r>
              <a:rPr lang="en-US" sz="2400" dirty="0"/>
              <a:t>reduces the network I/O</a:t>
            </a:r>
            <a:r>
              <a:rPr lang="en-US" sz="2400" dirty="0" smtClean="0"/>
              <a:t> by moving processing </a:t>
            </a:r>
            <a:r>
              <a:rPr lang="en-US" sz="2400" dirty="0"/>
              <a:t>tasks </a:t>
            </a:r>
            <a:r>
              <a:rPr lang="en-US" sz="2400" dirty="0" smtClean="0"/>
              <a:t>to the </a:t>
            </a:r>
            <a:r>
              <a:rPr lang="en-US" sz="2400" dirty="0"/>
              <a:t>physical node where the data </a:t>
            </a:r>
            <a:r>
              <a:rPr lang="en-US" sz="2400" dirty="0" smtClean="0"/>
              <a:t>resides rather than moving data. </a:t>
            </a:r>
          </a:p>
          <a:p>
            <a:r>
              <a:rPr lang="en-US" sz="2400" dirty="0" smtClean="0"/>
              <a:t>HDFS is a subproject </a:t>
            </a:r>
            <a:r>
              <a:rPr lang="en-US" sz="2400" dirty="0"/>
              <a:t>of Apache </a:t>
            </a:r>
            <a:r>
              <a:rPr lang="en-US" sz="2400" dirty="0" smtClean="0"/>
              <a:t>Hadoop and is installed with Hadoop.</a:t>
            </a:r>
            <a:endParaRPr lang="en-US" sz="2400" dirty="0"/>
          </a:p>
          <a:p>
            <a:endParaRPr lang="en-US" sz="2400" dirty="0"/>
          </a:p>
        </p:txBody>
      </p:sp>
    </p:spTree>
    <p:extLst>
      <p:ext uri="{BB962C8B-B14F-4D97-AF65-F5344CB8AC3E}">
        <p14:creationId xmlns:p14="http://schemas.microsoft.com/office/powerpoint/2010/main" val="3079487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036" y="-5917"/>
            <a:ext cx="5106093" cy="729124"/>
          </a:xfrm>
        </p:spPr>
        <p:txBody>
          <a:bodyPr/>
          <a:lstStyle/>
          <a:p>
            <a:r>
              <a:rPr lang="en-US" dirty="0" err="1" smtClean="0"/>
              <a:t>OpenStack</a:t>
            </a:r>
            <a:r>
              <a:rPr lang="en-US" dirty="0" smtClean="0"/>
              <a:t> Swift</a:t>
            </a:r>
            <a:endParaRPr lang="en-US" dirty="0"/>
          </a:p>
        </p:txBody>
      </p:sp>
      <p:sp>
        <p:nvSpPr>
          <p:cNvPr id="3" name="Content Placeholder 2"/>
          <p:cNvSpPr>
            <a:spLocks noGrp="1"/>
          </p:cNvSpPr>
          <p:nvPr>
            <p:ph idx="1"/>
          </p:nvPr>
        </p:nvSpPr>
        <p:spPr>
          <a:xfrm>
            <a:off x="-58189" y="761016"/>
            <a:ext cx="9144000" cy="6096984"/>
          </a:xfrm>
        </p:spPr>
        <p:txBody>
          <a:bodyPr>
            <a:normAutofit fontScale="70000" lnSpcReduction="20000"/>
          </a:bodyPr>
          <a:lstStyle/>
          <a:p>
            <a:r>
              <a:rPr lang="en-US" dirty="0">
                <a:hlinkClick r:id="rId2"/>
              </a:rPr>
              <a:t>http://</a:t>
            </a:r>
            <a:r>
              <a:rPr lang="en-US" dirty="0" smtClean="0">
                <a:hlinkClick r:id="rId2"/>
              </a:rPr>
              <a:t>docs.openstack.org/admin-guide-cloud/content/objectstorage_characteristics.html</a:t>
            </a:r>
            <a:endParaRPr lang="en-US" dirty="0" smtClean="0"/>
          </a:p>
          <a:p>
            <a:r>
              <a:rPr lang="en-US" dirty="0" smtClean="0"/>
              <a:t>This provides an Object Store similar to Amazon’s S3</a:t>
            </a:r>
          </a:p>
          <a:p>
            <a:r>
              <a:rPr lang="en-US" dirty="0" smtClean="0"/>
              <a:t>The </a:t>
            </a:r>
            <a:r>
              <a:rPr lang="en-US" dirty="0"/>
              <a:t>key characteristics of </a:t>
            </a:r>
            <a:r>
              <a:rPr lang="en-US" dirty="0" smtClean="0"/>
              <a:t>Swift are </a:t>
            </a:r>
            <a:r>
              <a:rPr lang="en-US" dirty="0"/>
              <a:t>that</a:t>
            </a:r>
            <a:r>
              <a:rPr lang="en-US" dirty="0" smtClean="0"/>
              <a:t>:</a:t>
            </a:r>
            <a:endParaRPr lang="en-US" dirty="0"/>
          </a:p>
          <a:p>
            <a:pPr lvl="1"/>
            <a:r>
              <a:rPr lang="en-US" dirty="0"/>
              <a:t>All objects stored in Object Storage have a URL</a:t>
            </a:r>
            <a:r>
              <a:rPr lang="en-US" dirty="0" smtClean="0"/>
              <a:t>.</a:t>
            </a:r>
            <a:endParaRPr lang="en-US" dirty="0"/>
          </a:p>
          <a:p>
            <a:pPr lvl="1"/>
            <a:r>
              <a:rPr lang="en-US" dirty="0"/>
              <a:t>All objects stored are replicated 3✕ in as-unique-as-possible zones, which can be defined as a group of drives, a node, a rack, and so on</a:t>
            </a:r>
            <a:r>
              <a:rPr lang="en-US" dirty="0" smtClean="0"/>
              <a:t>.</a:t>
            </a:r>
            <a:endParaRPr lang="en-US" dirty="0"/>
          </a:p>
          <a:p>
            <a:pPr lvl="1"/>
            <a:r>
              <a:rPr lang="en-US" dirty="0"/>
              <a:t>All objects have their own metadata</a:t>
            </a:r>
            <a:r>
              <a:rPr lang="en-US" dirty="0" smtClean="0"/>
              <a:t>.</a:t>
            </a:r>
            <a:endParaRPr lang="en-US" dirty="0"/>
          </a:p>
          <a:p>
            <a:pPr lvl="1"/>
            <a:r>
              <a:rPr lang="en-US" dirty="0"/>
              <a:t>Developers interact with the object storage system through a </a:t>
            </a:r>
            <a:r>
              <a:rPr lang="en-US" dirty="0" err="1"/>
              <a:t>RESTful</a:t>
            </a:r>
            <a:r>
              <a:rPr lang="en-US" dirty="0"/>
              <a:t> HTTP API</a:t>
            </a:r>
            <a:r>
              <a:rPr lang="en-US" dirty="0" smtClean="0"/>
              <a:t>.</a:t>
            </a:r>
            <a:endParaRPr lang="en-US" dirty="0"/>
          </a:p>
          <a:p>
            <a:pPr lvl="1"/>
            <a:r>
              <a:rPr lang="en-US" dirty="0"/>
              <a:t>Object data can be located anywhere in the cluster</a:t>
            </a:r>
            <a:r>
              <a:rPr lang="en-US" dirty="0" smtClean="0"/>
              <a:t>.</a:t>
            </a:r>
            <a:endParaRPr lang="en-US" dirty="0"/>
          </a:p>
          <a:p>
            <a:pPr lvl="1"/>
            <a:r>
              <a:rPr lang="en-US" dirty="0"/>
              <a:t>The cluster scales by adding additional nodes without sacrificing performance, which allows a more cost-effective linear storage expansion than fork-lift upgrades</a:t>
            </a:r>
            <a:r>
              <a:rPr lang="en-US" dirty="0" smtClean="0"/>
              <a:t>.</a:t>
            </a:r>
            <a:endParaRPr lang="en-US" dirty="0"/>
          </a:p>
          <a:p>
            <a:pPr lvl="1"/>
            <a:r>
              <a:rPr lang="en-US" dirty="0"/>
              <a:t>Data doesn't have to be migrate to an entirely new storage system</a:t>
            </a:r>
            <a:r>
              <a:rPr lang="en-US" dirty="0" smtClean="0"/>
              <a:t>.</a:t>
            </a:r>
            <a:endParaRPr lang="en-US" dirty="0"/>
          </a:p>
          <a:p>
            <a:pPr lvl="1"/>
            <a:r>
              <a:rPr lang="en-US" dirty="0"/>
              <a:t>New nodes can be added to the cluster </a:t>
            </a:r>
            <a:r>
              <a:rPr lang="en-US" dirty="0" smtClean="0"/>
              <a:t/>
            </a:r>
            <a:br>
              <a:rPr lang="en-US" dirty="0" smtClean="0"/>
            </a:br>
            <a:r>
              <a:rPr lang="en-US" dirty="0" smtClean="0"/>
              <a:t>without </a:t>
            </a:r>
            <a:r>
              <a:rPr lang="en-US" dirty="0"/>
              <a:t>downtime</a:t>
            </a:r>
            <a:r>
              <a:rPr lang="en-US" dirty="0" smtClean="0"/>
              <a:t>.</a:t>
            </a:r>
            <a:endParaRPr lang="en-US" dirty="0"/>
          </a:p>
          <a:p>
            <a:pPr lvl="1"/>
            <a:r>
              <a:rPr lang="en-US" dirty="0"/>
              <a:t>Failed nodes and disks can be swapped </a:t>
            </a:r>
            <a:r>
              <a:rPr lang="en-US" dirty="0" smtClean="0"/>
              <a:t/>
            </a:r>
            <a:br>
              <a:rPr lang="en-US" dirty="0" smtClean="0"/>
            </a:br>
            <a:r>
              <a:rPr lang="en-US" dirty="0" smtClean="0"/>
              <a:t>out </a:t>
            </a:r>
            <a:r>
              <a:rPr lang="en-US" dirty="0"/>
              <a:t>without downtime</a:t>
            </a:r>
            <a:r>
              <a:rPr lang="en-US" dirty="0" smtClean="0"/>
              <a:t>.</a:t>
            </a:r>
            <a:endParaRPr lang="en-US" dirty="0"/>
          </a:p>
          <a:p>
            <a:pPr lvl="1"/>
            <a:r>
              <a:rPr lang="en-US" dirty="0"/>
              <a:t>It runs on industry-standard hardware, </a:t>
            </a:r>
            <a:r>
              <a:rPr lang="en-US" dirty="0" smtClean="0"/>
              <a:t/>
            </a:r>
            <a:br>
              <a:rPr lang="en-US" dirty="0" smtClean="0"/>
            </a:br>
            <a:r>
              <a:rPr lang="en-US" dirty="0" smtClean="0"/>
              <a:t>such </a:t>
            </a:r>
            <a:r>
              <a:rPr lang="en-US" dirty="0"/>
              <a:t>as Dell, HP, and </a:t>
            </a:r>
            <a:r>
              <a:rPr lang="en-US" dirty="0" err="1"/>
              <a:t>Supermicro</a:t>
            </a:r>
            <a:r>
              <a:rPr lang="en-US" dirty="0"/>
              <a:t>.</a:t>
            </a:r>
          </a:p>
        </p:txBody>
      </p:sp>
      <p:pic>
        <p:nvPicPr>
          <p:cNvPr id="1026" name="Picture 2" descr="http://docs.openstack.org/admin-guide-cloud/content/figures/9/a/common/figures/objectstor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404" y="4910276"/>
            <a:ext cx="3809596" cy="19477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penStack Document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78" y="11112"/>
            <a:ext cx="1495425" cy="44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693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036" y="-5917"/>
            <a:ext cx="5106093" cy="729124"/>
          </a:xfrm>
        </p:spPr>
        <p:txBody>
          <a:bodyPr/>
          <a:lstStyle/>
          <a:p>
            <a:r>
              <a:rPr lang="en-US" dirty="0" err="1" smtClean="0"/>
              <a:t>OpenStack</a:t>
            </a:r>
            <a:r>
              <a:rPr lang="en-US" dirty="0" smtClean="0"/>
              <a:t> Cinder</a:t>
            </a:r>
            <a:endParaRPr lang="en-US" dirty="0"/>
          </a:p>
        </p:txBody>
      </p:sp>
      <p:sp>
        <p:nvSpPr>
          <p:cNvPr id="3" name="Content Placeholder 2"/>
          <p:cNvSpPr>
            <a:spLocks noGrp="1"/>
          </p:cNvSpPr>
          <p:nvPr>
            <p:ph idx="1"/>
          </p:nvPr>
        </p:nvSpPr>
        <p:spPr>
          <a:xfrm>
            <a:off x="-58189" y="761016"/>
            <a:ext cx="9144000" cy="4035428"/>
          </a:xfrm>
        </p:spPr>
        <p:txBody>
          <a:bodyPr>
            <a:normAutofit fontScale="85000" lnSpcReduction="20000"/>
          </a:bodyPr>
          <a:lstStyle/>
          <a:p>
            <a:r>
              <a:rPr lang="en-US" dirty="0">
                <a:hlinkClick r:id="rId2"/>
              </a:rPr>
              <a:t>https://</a:t>
            </a:r>
            <a:r>
              <a:rPr lang="en-US" dirty="0" smtClean="0">
                <a:hlinkClick r:id="rId2"/>
              </a:rPr>
              <a:t>wiki.openstack.org/wiki/Cinder</a:t>
            </a:r>
            <a:r>
              <a:rPr lang="en-US" dirty="0" smtClean="0"/>
              <a:t> </a:t>
            </a:r>
          </a:p>
          <a:p>
            <a:r>
              <a:rPr lang="en-US" dirty="0" err="1" smtClean="0"/>
              <a:t>OpenStack</a:t>
            </a:r>
            <a:r>
              <a:rPr lang="en-US" dirty="0" smtClean="0"/>
              <a:t> </a:t>
            </a:r>
            <a:r>
              <a:rPr lang="en-US" dirty="0"/>
              <a:t>(like commercial clouds) also offers conventional block storage as a file system accessed by Linux</a:t>
            </a:r>
            <a:r>
              <a:rPr lang="en-US" dirty="0" smtClean="0"/>
              <a:t>.</a:t>
            </a:r>
          </a:p>
          <a:p>
            <a:r>
              <a:rPr lang="en-US" dirty="0" smtClean="0"/>
              <a:t>Cinder virtualizes </a:t>
            </a:r>
            <a:r>
              <a:rPr lang="en-US" dirty="0"/>
              <a:t>pools of block storage devices and provides end users with a self service API </a:t>
            </a:r>
            <a:r>
              <a:rPr lang="en-US" dirty="0">
                <a:hlinkClick r:id="rId3"/>
              </a:rPr>
              <a:t>http://</a:t>
            </a:r>
            <a:r>
              <a:rPr lang="en-US" dirty="0" smtClean="0">
                <a:hlinkClick r:id="rId3"/>
              </a:rPr>
              <a:t>developer.openstack.org/api-ref-blockstorage-v2.html</a:t>
            </a:r>
            <a:r>
              <a:rPr lang="en-US" dirty="0" smtClean="0"/>
              <a:t> to </a:t>
            </a:r>
            <a:r>
              <a:rPr lang="en-US" dirty="0"/>
              <a:t>request and consume those resources without requiring any knowledge of where their storage is actually deployed or on what type of device</a:t>
            </a:r>
            <a:r>
              <a:rPr lang="en-US" dirty="0" smtClean="0"/>
              <a:t>.</a:t>
            </a:r>
          </a:p>
          <a:p>
            <a:r>
              <a:rPr lang="en-US" dirty="0" smtClean="0"/>
              <a:t>This is similar to </a:t>
            </a:r>
            <a:r>
              <a:rPr lang="en-US" b="1" dirty="0" smtClean="0"/>
              <a:t>Amazon Elastic Block Storage EBS </a:t>
            </a:r>
            <a:r>
              <a:rPr lang="en-US" dirty="0" smtClean="0"/>
              <a:t>and </a:t>
            </a:r>
            <a:r>
              <a:rPr lang="en-US" b="1" dirty="0" smtClean="0"/>
              <a:t>Azure Files</a:t>
            </a:r>
            <a:r>
              <a:rPr lang="en-US" dirty="0" smtClean="0"/>
              <a:t> and </a:t>
            </a:r>
            <a:r>
              <a:rPr lang="en-US" b="1" dirty="0" smtClean="0"/>
              <a:t>Google Persistent Storage</a:t>
            </a:r>
            <a:endParaRPr lang="en-US" b="1" dirty="0"/>
          </a:p>
        </p:txBody>
      </p:sp>
      <p:pic>
        <p:nvPicPr>
          <p:cNvPr id="1028" name="Picture 4" descr="OpenStack Document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78" y="11112"/>
            <a:ext cx="1495425" cy="44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204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Public Cloud Object Storage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Google Cloud Storage </a:t>
            </a:r>
          </a:p>
          <a:p>
            <a:pPr lvl="1"/>
            <a:r>
              <a:rPr lang="en-US" dirty="0">
                <a:hlinkClick r:id="rId2"/>
              </a:rPr>
              <a:t>https://cloud.google.com/products/cloud-storage</a:t>
            </a:r>
            <a:r>
              <a:rPr lang="en-US" dirty="0" smtClean="0">
                <a:hlinkClick r:id="rId2"/>
              </a:rPr>
              <a:t>/</a:t>
            </a:r>
            <a:endParaRPr lang="en-US" dirty="0" smtClean="0"/>
          </a:p>
          <a:p>
            <a:pPr lvl="1"/>
            <a:r>
              <a:rPr lang="en-US" dirty="0" smtClean="0"/>
              <a:t>is a fast, scalable and highly available object store. </a:t>
            </a:r>
          </a:p>
          <a:p>
            <a:pPr lvl="1"/>
            <a:r>
              <a:rPr lang="en-US" dirty="0" smtClean="0"/>
              <a:t>Cloud storage can be used to store large amount of data that doesn’t require a schema. </a:t>
            </a:r>
            <a:r>
              <a:rPr lang="en-US" dirty="0" err="1" smtClean="0"/>
              <a:t>i.e</a:t>
            </a:r>
            <a:r>
              <a:rPr lang="en-US" dirty="0" smtClean="0"/>
              <a:t> images, video files</a:t>
            </a:r>
          </a:p>
          <a:p>
            <a:r>
              <a:rPr lang="en-US" dirty="0" smtClean="0"/>
              <a:t>See </a:t>
            </a:r>
            <a:r>
              <a:rPr lang="en-US" dirty="0" smtClean="0">
                <a:hlinkClick r:id="rId3"/>
              </a:rPr>
              <a:t>http</a:t>
            </a:r>
            <a:r>
              <a:rPr lang="en-US" dirty="0">
                <a:hlinkClick r:id="rId3"/>
              </a:rPr>
              <a:t>://aws.amazon.com/s3</a:t>
            </a:r>
            <a:r>
              <a:rPr lang="en-US" dirty="0" smtClean="0">
                <a:hlinkClick r:id="rId3"/>
              </a:rPr>
              <a:t>/</a:t>
            </a:r>
            <a:r>
              <a:rPr lang="en-US" dirty="0" smtClean="0"/>
              <a:t> for Amazon equivalent and Azure </a:t>
            </a:r>
            <a:r>
              <a:rPr lang="en-US" dirty="0"/>
              <a:t>Blob </a:t>
            </a:r>
            <a:r>
              <a:rPr lang="en-US" dirty="0">
                <a:hlinkClick r:id="rId4"/>
              </a:rPr>
              <a:t>http://azure.microsoft.com/en-us/documentation/articles/storage-dotnet-how-to-use-blobs/#</a:t>
            </a:r>
            <a:r>
              <a:rPr lang="en-US" dirty="0" smtClean="0">
                <a:hlinkClick r:id="rId4"/>
              </a:rPr>
              <a:t>what-is</a:t>
            </a:r>
            <a:r>
              <a:rPr lang="en-US" dirty="0" smtClean="0"/>
              <a:t> for Azure equivalent</a:t>
            </a:r>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1251473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928630"/>
          </a:xfrm>
        </p:spPr>
        <p:txBody>
          <a:bodyPr/>
          <a:lstStyle/>
          <a:p>
            <a:r>
              <a:rPr lang="en-US" dirty="0" err="1" smtClean="0"/>
              <a:t>Lustre</a:t>
            </a:r>
            <a:endParaRPr lang="en-US" dirty="0"/>
          </a:p>
        </p:txBody>
      </p:sp>
      <p:sp>
        <p:nvSpPr>
          <p:cNvPr id="3" name="Content Placeholder 2"/>
          <p:cNvSpPr>
            <a:spLocks noGrp="1"/>
          </p:cNvSpPr>
          <p:nvPr>
            <p:ph idx="1"/>
          </p:nvPr>
        </p:nvSpPr>
        <p:spPr>
          <a:xfrm>
            <a:off x="0" y="943495"/>
            <a:ext cx="9144000" cy="5856316"/>
          </a:xfrm>
        </p:spPr>
        <p:txBody>
          <a:bodyPr>
            <a:normAutofit fontScale="92500" lnSpcReduction="20000"/>
          </a:bodyPr>
          <a:lstStyle/>
          <a:p>
            <a:r>
              <a:rPr lang="en-US" sz="2400" b="1" dirty="0" err="1"/>
              <a:t>Lustre</a:t>
            </a:r>
            <a:r>
              <a:rPr lang="en-US" sz="2400" dirty="0"/>
              <a:t> is a type of parallel distributed file system, </a:t>
            </a:r>
            <a:r>
              <a:rPr lang="en-US" sz="2400" dirty="0" smtClean="0"/>
              <a:t>generally </a:t>
            </a:r>
            <a:br>
              <a:rPr lang="en-US" sz="2400" dirty="0" smtClean="0"/>
            </a:br>
            <a:r>
              <a:rPr lang="en-US" sz="2400" dirty="0" smtClean="0"/>
              <a:t>used </a:t>
            </a:r>
            <a:r>
              <a:rPr lang="en-US" sz="2400" dirty="0"/>
              <a:t>for large-scale cluster computing. </a:t>
            </a:r>
            <a:r>
              <a:rPr lang="en-US" sz="2400" dirty="0" smtClean="0"/>
              <a:t/>
            </a:r>
            <a:br>
              <a:rPr lang="en-US" sz="2400" dirty="0" smtClean="0"/>
            </a:br>
            <a:r>
              <a:rPr lang="en-US" sz="2400" dirty="0" smtClean="0"/>
              <a:t>The </a:t>
            </a:r>
            <a:r>
              <a:rPr lang="en-US" sz="2400" dirty="0"/>
              <a:t>name </a:t>
            </a:r>
            <a:r>
              <a:rPr lang="en-US" sz="2400" dirty="0" err="1"/>
              <a:t>Lustre</a:t>
            </a:r>
            <a:r>
              <a:rPr lang="en-US" sz="2400" dirty="0"/>
              <a:t> is a portmanteau word derived from Linux and cluster</a:t>
            </a:r>
            <a:r>
              <a:rPr lang="en-US" sz="2400" dirty="0" smtClean="0"/>
              <a:t>. </a:t>
            </a:r>
            <a:r>
              <a:rPr lang="en-US" sz="2400" dirty="0" err="1"/>
              <a:t>Lustre</a:t>
            </a:r>
            <a:r>
              <a:rPr lang="en-US" sz="2400" dirty="0"/>
              <a:t> file system software </a:t>
            </a:r>
            <a:r>
              <a:rPr lang="en-US" sz="2400" dirty="0">
                <a:hlinkClick r:id="rId2"/>
              </a:rPr>
              <a:t>http://en.wikipedia.org/wiki/Lustre_(file_system</a:t>
            </a:r>
            <a:r>
              <a:rPr lang="en-US" sz="2400" dirty="0" smtClean="0">
                <a:hlinkClick r:id="rId2"/>
              </a:rPr>
              <a:t>)</a:t>
            </a:r>
            <a:r>
              <a:rPr lang="en-US" sz="2400" dirty="0" smtClean="0"/>
              <a:t> is </a:t>
            </a:r>
            <a:r>
              <a:rPr lang="en-US" sz="2400" dirty="0"/>
              <a:t>available under the </a:t>
            </a:r>
            <a:r>
              <a:rPr lang="en-US" sz="2400" dirty="0" smtClean="0"/>
              <a:t>GPL2 license and </a:t>
            </a:r>
            <a:r>
              <a:rPr lang="en-US" sz="2400" dirty="0"/>
              <a:t>provides high performance file systems for computer clusters ranging in size from small workgroup clusters to large-scale, multi-site clusters</a:t>
            </a:r>
            <a:r>
              <a:rPr lang="en-US" sz="2400" dirty="0" smtClean="0"/>
              <a:t>.</a:t>
            </a:r>
            <a:endParaRPr lang="en-US" sz="2400" dirty="0"/>
          </a:p>
          <a:p>
            <a:r>
              <a:rPr lang="en-US" sz="2400" dirty="0"/>
              <a:t>Because </a:t>
            </a:r>
            <a:r>
              <a:rPr lang="en-US" sz="2400" dirty="0" err="1"/>
              <a:t>Lustre</a:t>
            </a:r>
            <a:r>
              <a:rPr lang="en-US" sz="2400" dirty="0"/>
              <a:t> file systems have high performance capabilities and open licensing, it is often used in supercomputers. </a:t>
            </a:r>
          </a:p>
          <a:p>
            <a:r>
              <a:rPr lang="en-US" sz="2400" dirty="0" err="1"/>
              <a:t>Lustre</a:t>
            </a:r>
            <a:r>
              <a:rPr lang="en-US" sz="2400" dirty="0"/>
              <a:t> file systems are scalable and can be part of multiple computer clusters with tens of thousands of client nodes, tens of petabytes (PB) of storage on hundreds of servers, and more than a terabyte per second (TB/s) of aggregate I/O throughput</a:t>
            </a:r>
            <a:r>
              <a:rPr lang="en-US" sz="2400" dirty="0" smtClean="0"/>
              <a:t>. </a:t>
            </a:r>
          </a:p>
          <a:p>
            <a:pPr lvl="1"/>
            <a:r>
              <a:rPr lang="en-US" sz="2000" dirty="0" smtClean="0"/>
              <a:t>This </a:t>
            </a:r>
            <a:r>
              <a:rPr lang="en-US" sz="2000" dirty="0"/>
              <a:t>makes </a:t>
            </a:r>
            <a:r>
              <a:rPr lang="en-US" sz="2000" dirty="0" err="1"/>
              <a:t>Lustre</a:t>
            </a:r>
            <a:r>
              <a:rPr lang="en-US" sz="2000" dirty="0"/>
              <a:t> file systems a popular choice for businesses with large data centers, including those in industries such as meteorology, simulation, oil and gas, life science, rich media, and finance</a:t>
            </a:r>
            <a:r>
              <a:rPr lang="en-US" sz="2000" dirty="0" smtClean="0"/>
              <a:t>.</a:t>
            </a:r>
          </a:p>
          <a:p>
            <a:r>
              <a:rPr lang="en-US" sz="2400" dirty="0" err="1" smtClean="0"/>
              <a:t>Lustre</a:t>
            </a:r>
            <a:r>
              <a:rPr lang="en-US" sz="2400" dirty="0" smtClean="0"/>
              <a:t> went through several host organizations with Oracle (from Sun), </a:t>
            </a:r>
            <a:r>
              <a:rPr lang="en-US" sz="2400" dirty="0" err="1" smtClean="0"/>
              <a:t>Whamcloud</a:t>
            </a:r>
            <a:r>
              <a:rPr lang="en-US" sz="2400" dirty="0" smtClean="0"/>
              <a:t> and Intel being the last three owners.</a:t>
            </a:r>
            <a:endParaRPr lang="en-US" sz="2400" dirty="0"/>
          </a:p>
        </p:txBody>
      </p:sp>
    </p:spTree>
    <p:extLst>
      <p:ext uri="{BB962C8B-B14F-4D97-AF65-F5344CB8AC3E}">
        <p14:creationId xmlns:p14="http://schemas.microsoft.com/office/powerpoint/2010/main" val="461586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736154"/>
          </a:xfrm>
        </p:spPr>
        <p:txBody>
          <a:bodyPr>
            <a:noAutofit/>
          </a:bodyPr>
          <a:lstStyle/>
          <a:p>
            <a:r>
              <a:rPr lang="en-US" b="1" dirty="0" smtClean="0"/>
              <a:t>HDFS Data </a:t>
            </a:r>
            <a:r>
              <a:rPr lang="en-US" b="1" dirty="0" smtClean="0"/>
              <a:t>Parallel File System?</a:t>
            </a:r>
            <a:endParaRPr lang="en-US" b="1" dirty="0"/>
          </a:p>
        </p:txBody>
      </p:sp>
      <p:sp>
        <p:nvSpPr>
          <p:cNvPr id="25" name="Content Placeholder 24"/>
          <p:cNvSpPr>
            <a:spLocks noGrp="1"/>
          </p:cNvSpPr>
          <p:nvPr>
            <p:ph idx="1"/>
          </p:nvPr>
        </p:nvSpPr>
        <p:spPr>
          <a:xfrm>
            <a:off x="414585" y="6332796"/>
            <a:ext cx="8229600" cy="514668"/>
          </a:xfrm>
          <a:solidFill>
            <a:schemeClr val="bg1"/>
          </a:solidFill>
        </p:spPr>
        <p:txBody>
          <a:bodyPr>
            <a:normAutofit/>
          </a:bodyPr>
          <a:lstStyle/>
          <a:p>
            <a:r>
              <a:rPr lang="en-US" sz="2400" dirty="0" smtClean="0"/>
              <a:t>No archival storage and computing brought to data</a:t>
            </a:r>
            <a:endParaRPr lang="en-US" sz="2400" dirty="0"/>
          </a:p>
        </p:txBody>
      </p:sp>
      <p:grpSp>
        <p:nvGrpSpPr>
          <p:cNvPr id="24" name="Group 23"/>
          <p:cNvGrpSpPr/>
          <p:nvPr/>
        </p:nvGrpSpPr>
        <p:grpSpPr>
          <a:xfrm>
            <a:off x="152400" y="756223"/>
            <a:ext cx="8305800" cy="5568377"/>
            <a:chOff x="152400" y="926440"/>
            <a:chExt cx="8305800" cy="5568377"/>
          </a:xfrm>
        </p:grpSpPr>
        <p:grpSp>
          <p:nvGrpSpPr>
            <p:cNvPr id="503" name="Group 502"/>
            <p:cNvGrpSpPr/>
            <p:nvPr/>
          </p:nvGrpSpPr>
          <p:grpSpPr>
            <a:xfrm>
              <a:off x="1778572" y="2200602"/>
              <a:ext cx="6679628" cy="3124200"/>
              <a:chOff x="1245172" y="2286000"/>
              <a:chExt cx="6679628" cy="3124200"/>
            </a:xfrm>
          </p:grpSpPr>
          <p:grpSp>
            <p:nvGrpSpPr>
              <p:cNvPr id="205" name="Group 204"/>
              <p:cNvGrpSpPr/>
              <p:nvPr/>
            </p:nvGrpSpPr>
            <p:grpSpPr>
              <a:xfrm>
                <a:off x="4724400" y="2286000"/>
                <a:ext cx="1752600" cy="3124200"/>
                <a:chOff x="1562100" y="2286000"/>
                <a:chExt cx="1752600" cy="3124200"/>
              </a:xfrm>
            </p:grpSpPr>
            <p:grpSp>
              <p:nvGrpSpPr>
                <p:cNvPr id="128" name="Group 127"/>
                <p:cNvGrpSpPr/>
                <p:nvPr/>
              </p:nvGrpSpPr>
              <p:grpSpPr>
                <a:xfrm>
                  <a:off x="1562100" y="2286000"/>
                  <a:ext cx="1752600" cy="838200"/>
                  <a:chOff x="1562100" y="2103137"/>
                  <a:chExt cx="1752600" cy="838200"/>
                </a:xfrm>
              </p:grpSpPr>
              <p:grpSp>
                <p:nvGrpSpPr>
                  <p:cNvPr id="125" name="Group 124"/>
                  <p:cNvGrpSpPr/>
                  <p:nvPr/>
                </p:nvGrpSpPr>
                <p:grpSpPr>
                  <a:xfrm>
                    <a:off x="1562100" y="2103137"/>
                    <a:ext cx="1752600" cy="609600"/>
                    <a:chOff x="1562100" y="2103137"/>
                    <a:chExt cx="1752600" cy="609600"/>
                  </a:xfrm>
                </p:grpSpPr>
                <p:grpSp>
                  <p:nvGrpSpPr>
                    <p:cNvPr id="60" name="Group 59"/>
                    <p:cNvGrpSpPr/>
                    <p:nvPr/>
                  </p:nvGrpSpPr>
                  <p:grpSpPr>
                    <a:xfrm>
                      <a:off x="1562100" y="2103137"/>
                      <a:ext cx="1447800" cy="609600"/>
                      <a:chOff x="1562100" y="2103137"/>
                      <a:chExt cx="1447800" cy="609600"/>
                    </a:xfrm>
                  </p:grpSpPr>
                  <p:grpSp>
                    <p:nvGrpSpPr>
                      <p:cNvPr id="58" name="Group 57"/>
                      <p:cNvGrpSpPr/>
                      <p:nvPr/>
                    </p:nvGrpSpPr>
                    <p:grpSpPr>
                      <a:xfrm>
                        <a:off x="1562100" y="2103137"/>
                        <a:ext cx="1447800" cy="609600"/>
                        <a:chOff x="838200" y="2130534"/>
                        <a:chExt cx="1447800" cy="609600"/>
                      </a:xfrm>
                    </p:grpSpPr>
                    <p:sp>
                      <p:nvSpPr>
                        <p:cNvPr id="11" name="Oval 10"/>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39" name="Group 9"/>
                        <p:cNvGrpSpPr>
                          <a:grpSpLocks/>
                        </p:cNvGrpSpPr>
                        <p:nvPr/>
                      </p:nvGrpSpPr>
                      <p:grpSpPr bwMode="auto">
                        <a:xfrm>
                          <a:off x="838200" y="2130534"/>
                          <a:ext cx="742513" cy="609600"/>
                          <a:chOff x="506" y="717"/>
                          <a:chExt cx="790" cy="445"/>
                        </a:xfrm>
                      </p:grpSpPr>
                      <p:sp>
                        <p:nvSpPr>
                          <p:cNvPr id="40"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1"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2"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3"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4"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45"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6"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47"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48"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49"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50"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51"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52"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53"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54"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56" name="Straight Connector 55"/>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9" name="Rectangle 58"/>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4" name="Straight Connector 123"/>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6" name="Straight Connector 125"/>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9" name="Group 128"/>
                <p:cNvGrpSpPr/>
                <p:nvPr/>
              </p:nvGrpSpPr>
              <p:grpSpPr>
                <a:xfrm>
                  <a:off x="1562100" y="3962400"/>
                  <a:ext cx="1752600" cy="838200"/>
                  <a:chOff x="1562100" y="2103137"/>
                  <a:chExt cx="1752600" cy="838200"/>
                </a:xfrm>
              </p:grpSpPr>
              <p:grpSp>
                <p:nvGrpSpPr>
                  <p:cNvPr id="130" name="Group 129"/>
                  <p:cNvGrpSpPr/>
                  <p:nvPr/>
                </p:nvGrpSpPr>
                <p:grpSpPr>
                  <a:xfrm>
                    <a:off x="1562100" y="2103137"/>
                    <a:ext cx="1752600" cy="609600"/>
                    <a:chOff x="1562100" y="2103137"/>
                    <a:chExt cx="1752600" cy="609600"/>
                  </a:xfrm>
                </p:grpSpPr>
                <p:grpSp>
                  <p:nvGrpSpPr>
                    <p:cNvPr id="132" name="Group 131"/>
                    <p:cNvGrpSpPr/>
                    <p:nvPr/>
                  </p:nvGrpSpPr>
                  <p:grpSpPr>
                    <a:xfrm>
                      <a:off x="1562100" y="2103137"/>
                      <a:ext cx="1447800" cy="609600"/>
                      <a:chOff x="1562100" y="2103137"/>
                      <a:chExt cx="1447800" cy="609600"/>
                    </a:xfrm>
                  </p:grpSpPr>
                  <p:grpSp>
                    <p:nvGrpSpPr>
                      <p:cNvPr id="134" name="Group 133"/>
                      <p:cNvGrpSpPr/>
                      <p:nvPr/>
                    </p:nvGrpSpPr>
                    <p:grpSpPr>
                      <a:xfrm>
                        <a:off x="1562100" y="2103137"/>
                        <a:ext cx="1447800" cy="609600"/>
                        <a:chOff x="838200" y="2130534"/>
                        <a:chExt cx="1447800" cy="609600"/>
                      </a:xfrm>
                    </p:grpSpPr>
                    <p:sp>
                      <p:nvSpPr>
                        <p:cNvPr id="136" name="Oval 135"/>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137" name="Group 9"/>
                        <p:cNvGrpSpPr>
                          <a:grpSpLocks/>
                        </p:cNvGrpSpPr>
                        <p:nvPr/>
                      </p:nvGrpSpPr>
                      <p:grpSpPr bwMode="auto">
                        <a:xfrm>
                          <a:off x="838200" y="2130534"/>
                          <a:ext cx="742513" cy="609600"/>
                          <a:chOff x="506" y="717"/>
                          <a:chExt cx="790" cy="445"/>
                        </a:xfrm>
                      </p:grpSpPr>
                      <p:sp>
                        <p:nvSpPr>
                          <p:cNvPr id="139"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140"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141"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142"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143"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144"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145"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146"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147"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148"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149"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150"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151"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152"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153"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138" name="Straight Connector 137"/>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5" name="Rectangle 134"/>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3" name="Straight Connector 132"/>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1" name="Straight Connector 130"/>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4" name="Group 153"/>
                <p:cNvGrpSpPr/>
                <p:nvPr/>
              </p:nvGrpSpPr>
              <p:grpSpPr>
                <a:xfrm>
                  <a:off x="1562100" y="3124200"/>
                  <a:ext cx="1752600" cy="838200"/>
                  <a:chOff x="1562100" y="2103137"/>
                  <a:chExt cx="1752600" cy="838200"/>
                </a:xfrm>
              </p:grpSpPr>
              <p:grpSp>
                <p:nvGrpSpPr>
                  <p:cNvPr id="155" name="Group 154"/>
                  <p:cNvGrpSpPr/>
                  <p:nvPr/>
                </p:nvGrpSpPr>
                <p:grpSpPr>
                  <a:xfrm>
                    <a:off x="1562100" y="2103137"/>
                    <a:ext cx="1752600" cy="609600"/>
                    <a:chOff x="1562100" y="2103137"/>
                    <a:chExt cx="1752600" cy="609600"/>
                  </a:xfrm>
                </p:grpSpPr>
                <p:grpSp>
                  <p:nvGrpSpPr>
                    <p:cNvPr id="157" name="Group 156"/>
                    <p:cNvGrpSpPr/>
                    <p:nvPr/>
                  </p:nvGrpSpPr>
                  <p:grpSpPr>
                    <a:xfrm>
                      <a:off x="1562100" y="2103137"/>
                      <a:ext cx="1447800" cy="609600"/>
                      <a:chOff x="1562100" y="2103137"/>
                      <a:chExt cx="1447800" cy="609600"/>
                    </a:xfrm>
                  </p:grpSpPr>
                  <p:grpSp>
                    <p:nvGrpSpPr>
                      <p:cNvPr id="159" name="Group 158"/>
                      <p:cNvGrpSpPr/>
                      <p:nvPr/>
                    </p:nvGrpSpPr>
                    <p:grpSpPr>
                      <a:xfrm>
                        <a:off x="1562100" y="2103137"/>
                        <a:ext cx="1447800" cy="609600"/>
                        <a:chOff x="838200" y="2130534"/>
                        <a:chExt cx="1447800" cy="609600"/>
                      </a:xfrm>
                    </p:grpSpPr>
                    <p:sp>
                      <p:nvSpPr>
                        <p:cNvPr id="161" name="Oval 160"/>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162" name="Group 9"/>
                        <p:cNvGrpSpPr>
                          <a:grpSpLocks/>
                        </p:cNvGrpSpPr>
                        <p:nvPr/>
                      </p:nvGrpSpPr>
                      <p:grpSpPr bwMode="auto">
                        <a:xfrm>
                          <a:off x="838200" y="2130534"/>
                          <a:ext cx="742513" cy="609600"/>
                          <a:chOff x="506" y="717"/>
                          <a:chExt cx="790" cy="445"/>
                        </a:xfrm>
                      </p:grpSpPr>
                      <p:sp>
                        <p:nvSpPr>
                          <p:cNvPr id="164"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165"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166"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167"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168"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169"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170"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171"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172"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173"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174"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175"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176"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177"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178"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163" name="Straight Connector 162"/>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0" name="Rectangle 159"/>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8" name="Straight Connector 157"/>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6" name="Straight Connector 155"/>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a:off x="1562100" y="4800600"/>
                  <a:ext cx="1752600" cy="609600"/>
                  <a:chOff x="1486335" y="4953000"/>
                  <a:chExt cx="1752600" cy="609600"/>
                </a:xfrm>
              </p:grpSpPr>
              <p:grpSp>
                <p:nvGrpSpPr>
                  <p:cNvPr id="182" name="Group 181"/>
                  <p:cNvGrpSpPr/>
                  <p:nvPr/>
                </p:nvGrpSpPr>
                <p:grpSpPr>
                  <a:xfrm>
                    <a:off x="1486335" y="4953000"/>
                    <a:ext cx="1447800" cy="609600"/>
                    <a:chOff x="1562100" y="2103137"/>
                    <a:chExt cx="1447800" cy="609600"/>
                  </a:xfrm>
                </p:grpSpPr>
                <p:grpSp>
                  <p:nvGrpSpPr>
                    <p:cNvPr id="184" name="Group 183"/>
                    <p:cNvGrpSpPr/>
                    <p:nvPr/>
                  </p:nvGrpSpPr>
                  <p:grpSpPr>
                    <a:xfrm>
                      <a:off x="1562100" y="2103137"/>
                      <a:ext cx="1447800" cy="609600"/>
                      <a:chOff x="838200" y="2130534"/>
                      <a:chExt cx="1447800" cy="609600"/>
                    </a:xfrm>
                  </p:grpSpPr>
                  <p:sp>
                    <p:nvSpPr>
                      <p:cNvPr id="186" name="Oval 185"/>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187" name="Group 9"/>
                      <p:cNvGrpSpPr>
                        <a:grpSpLocks/>
                      </p:cNvGrpSpPr>
                      <p:nvPr/>
                    </p:nvGrpSpPr>
                    <p:grpSpPr bwMode="auto">
                      <a:xfrm>
                        <a:off x="838200" y="2130534"/>
                        <a:ext cx="742513" cy="609600"/>
                        <a:chOff x="506" y="717"/>
                        <a:chExt cx="790" cy="445"/>
                      </a:xfrm>
                    </p:grpSpPr>
                    <p:sp>
                      <p:nvSpPr>
                        <p:cNvPr id="189"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190"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191"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192"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193"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194"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195"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196"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197"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198"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199"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00"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01"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02"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03"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188" name="Straight Connector 187"/>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5" name="Rectangle 184"/>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3" name="Straight Connector 182"/>
                  <p:cNvCxnSpPr/>
                  <p:nvPr/>
                </p:nvCxnSpPr>
                <p:spPr>
                  <a:xfrm>
                    <a:off x="2934135" y="52578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06" name="Group 205"/>
              <p:cNvGrpSpPr/>
              <p:nvPr/>
            </p:nvGrpSpPr>
            <p:grpSpPr>
              <a:xfrm>
                <a:off x="1245172" y="2286000"/>
                <a:ext cx="1752600" cy="3124200"/>
                <a:chOff x="1562100" y="2286000"/>
                <a:chExt cx="1752600" cy="3124200"/>
              </a:xfrm>
            </p:grpSpPr>
            <p:grpSp>
              <p:nvGrpSpPr>
                <p:cNvPr id="207" name="Group 206"/>
                <p:cNvGrpSpPr/>
                <p:nvPr/>
              </p:nvGrpSpPr>
              <p:grpSpPr>
                <a:xfrm>
                  <a:off x="1562100" y="2286000"/>
                  <a:ext cx="1752600" cy="838200"/>
                  <a:chOff x="1562100" y="2103137"/>
                  <a:chExt cx="1752600" cy="838200"/>
                </a:xfrm>
              </p:grpSpPr>
              <p:grpSp>
                <p:nvGrpSpPr>
                  <p:cNvPr id="281" name="Group 280"/>
                  <p:cNvGrpSpPr/>
                  <p:nvPr/>
                </p:nvGrpSpPr>
                <p:grpSpPr>
                  <a:xfrm>
                    <a:off x="1562100" y="2103137"/>
                    <a:ext cx="1752600" cy="609600"/>
                    <a:chOff x="1562100" y="2103137"/>
                    <a:chExt cx="1752600" cy="609600"/>
                  </a:xfrm>
                </p:grpSpPr>
                <p:grpSp>
                  <p:nvGrpSpPr>
                    <p:cNvPr id="283" name="Group 282"/>
                    <p:cNvGrpSpPr/>
                    <p:nvPr/>
                  </p:nvGrpSpPr>
                  <p:grpSpPr>
                    <a:xfrm>
                      <a:off x="1562100" y="2103137"/>
                      <a:ext cx="1447800" cy="609600"/>
                      <a:chOff x="1562100" y="2103137"/>
                      <a:chExt cx="1447800" cy="609600"/>
                    </a:xfrm>
                  </p:grpSpPr>
                  <p:grpSp>
                    <p:nvGrpSpPr>
                      <p:cNvPr id="285" name="Group 284"/>
                      <p:cNvGrpSpPr/>
                      <p:nvPr/>
                    </p:nvGrpSpPr>
                    <p:grpSpPr>
                      <a:xfrm>
                        <a:off x="1562100" y="2103137"/>
                        <a:ext cx="1447800" cy="609600"/>
                        <a:chOff x="838200" y="2130534"/>
                        <a:chExt cx="1447800" cy="609600"/>
                      </a:xfrm>
                    </p:grpSpPr>
                    <p:sp>
                      <p:nvSpPr>
                        <p:cNvPr id="287" name="Oval 286"/>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288" name="Group 9"/>
                        <p:cNvGrpSpPr>
                          <a:grpSpLocks/>
                        </p:cNvGrpSpPr>
                        <p:nvPr/>
                      </p:nvGrpSpPr>
                      <p:grpSpPr bwMode="auto">
                        <a:xfrm>
                          <a:off x="838200" y="2130534"/>
                          <a:ext cx="742513" cy="609600"/>
                          <a:chOff x="506" y="717"/>
                          <a:chExt cx="790" cy="445"/>
                        </a:xfrm>
                      </p:grpSpPr>
                      <p:sp>
                        <p:nvSpPr>
                          <p:cNvPr id="290"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91"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92"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93"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94"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95"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96"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97"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98"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99"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300"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01"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02"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03"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04"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89" name="Straight Connector 288"/>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6" name="Rectangle 285"/>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84" name="Straight Connector 283"/>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82" name="Straight Connector 281"/>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a:off x="1562100" y="3962400"/>
                  <a:ext cx="1752600" cy="838200"/>
                  <a:chOff x="1562100" y="2103137"/>
                  <a:chExt cx="1752600" cy="838200"/>
                </a:xfrm>
              </p:grpSpPr>
              <p:grpSp>
                <p:nvGrpSpPr>
                  <p:cNvPr id="257" name="Group 256"/>
                  <p:cNvGrpSpPr/>
                  <p:nvPr/>
                </p:nvGrpSpPr>
                <p:grpSpPr>
                  <a:xfrm>
                    <a:off x="1562100" y="2103137"/>
                    <a:ext cx="1752600" cy="609600"/>
                    <a:chOff x="1562100" y="2103137"/>
                    <a:chExt cx="1752600" cy="609600"/>
                  </a:xfrm>
                </p:grpSpPr>
                <p:grpSp>
                  <p:nvGrpSpPr>
                    <p:cNvPr id="259" name="Group 258"/>
                    <p:cNvGrpSpPr/>
                    <p:nvPr/>
                  </p:nvGrpSpPr>
                  <p:grpSpPr>
                    <a:xfrm>
                      <a:off x="1562100" y="2103137"/>
                      <a:ext cx="1447800" cy="609600"/>
                      <a:chOff x="1562100" y="2103137"/>
                      <a:chExt cx="1447800" cy="609600"/>
                    </a:xfrm>
                  </p:grpSpPr>
                  <p:grpSp>
                    <p:nvGrpSpPr>
                      <p:cNvPr id="261" name="Group 260"/>
                      <p:cNvGrpSpPr/>
                      <p:nvPr/>
                    </p:nvGrpSpPr>
                    <p:grpSpPr>
                      <a:xfrm>
                        <a:off x="1562100" y="2103137"/>
                        <a:ext cx="1447800" cy="609600"/>
                        <a:chOff x="838200" y="2130534"/>
                        <a:chExt cx="1447800" cy="609600"/>
                      </a:xfrm>
                    </p:grpSpPr>
                    <p:sp>
                      <p:nvSpPr>
                        <p:cNvPr id="263" name="Oval 262"/>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264" name="Group 9"/>
                        <p:cNvGrpSpPr>
                          <a:grpSpLocks/>
                        </p:cNvGrpSpPr>
                        <p:nvPr/>
                      </p:nvGrpSpPr>
                      <p:grpSpPr bwMode="auto">
                        <a:xfrm>
                          <a:off x="838200" y="2130534"/>
                          <a:ext cx="742513" cy="609600"/>
                          <a:chOff x="506" y="717"/>
                          <a:chExt cx="790" cy="445"/>
                        </a:xfrm>
                      </p:grpSpPr>
                      <p:sp>
                        <p:nvSpPr>
                          <p:cNvPr id="266"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67"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68"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69"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70"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71"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72"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73"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74"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75"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276"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77"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78"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79"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80"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65" name="Straight Connector 264"/>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2" name="Rectangle 261"/>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60" name="Straight Connector 259"/>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58" name="Straight Connector 257"/>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a:off x="1562100" y="3124200"/>
                  <a:ext cx="1752600" cy="838200"/>
                  <a:chOff x="1562100" y="2103137"/>
                  <a:chExt cx="1752600" cy="838200"/>
                </a:xfrm>
              </p:grpSpPr>
              <p:grpSp>
                <p:nvGrpSpPr>
                  <p:cNvPr id="233" name="Group 232"/>
                  <p:cNvGrpSpPr/>
                  <p:nvPr/>
                </p:nvGrpSpPr>
                <p:grpSpPr>
                  <a:xfrm>
                    <a:off x="1562100" y="2103137"/>
                    <a:ext cx="1752600" cy="609600"/>
                    <a:chOff x="1562100" y="2103137"/>
                    <a:chExt cx="1752600" cy="609600"/>
                  </a:xfrm>
                </p:grpSpPr>
                <p:grpSp>
                  <p:nvGrpSpPr>
                    <p:cNvPr id="235" name="Group 234"/>
                    <p:cNvGrpSpPr/>
                    <p:nvPr/>
                  </p:nvGrpSpPr>
                  <p:grpSpPr>
                    <a:xfrm>
                      <a:off x="1562100" y="2103137"/>
                      <a:ext cx="1447800" cy="609600"/>
                      <a:chOff x="1562100" y="2103137"/>
                      <a:chExt cx="1447800" cy="609600"/>
                    </a:xfrm>
                  </p:grpSpPr>
                  <p:grpSp>
                    <p:nvGrpSpPr>
                      <p:cNvPr id="237" name="Group 236"/>
                      <p:cNvGrpSpPr/>
                      <p:nvPr/>
                    </p:nvGrpSpPr>
                    <p:grpSpPr>
                      <a:xfrm>
                        <a:off x="1562100" y="2103137"/>
                        <a:ext cx="1447800" cy="609600"/>
                        <a:chOff x="838200" y="2130534"/>
                        <a:chExt cx="1447800" cy="609600"/>
                      </a:xfrm>
                    </p:grpSpPr>
                    <p:sp>
                      <p:nvSpPr>
                        <p:cNvPr id="239" name="Oval 238"/>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240" name="Group 9"/>
                        <p:cNvGrpSpPr>
                          <a:grpSpLocks/>
                        </p:cNvGrpSpPr>
                        <p:nvPr/>
                      </p:nvGrpSpPr>
                      <p:grpSpPr bwMode="auto">
                        <a:xfrm>
                          <a:off x="838200" y="2130534"/>
                          <a:ext cx="742513" cy="609600"/>
                          <a:chOff x="506" y="717"/>
                          <a:chExt cx="790" cy="445"/>
                        </a:xfrm>
                      </p:grpSpPr>
                      <p:sp>
                        <p:nvSpPr>
                          <p:cNvPr id="242"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43"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44"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45"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46"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47"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48"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49"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50"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51"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252"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53"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54"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55"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56"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41" name="Straight Connector 240"/>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8" name="Rectangle 237"/>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6" name="Straight Connector 235"/>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34" name="Straight Connector 233"/>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a:off x="1562100" y="4800600"/>
                  <a:ext cx="1752600" cy="609600"/>
                  <a:chOff x="1486335" y="4953000"/>
                  <a:chExt cx="1752600" cy="609600"/>
                </a:xfrm>
              </p:grpSpPr>
              <p:grpSp>
                <p:nvGrpSpPr>
                  <p:cNvPr id="211" name="Group 210"/>
                  <p:cNvGrpSpPr/>
                  <p:nvPr/>
                </p:nvGrpSpPr>
                <p:grpSpPr>
                  <a:xfrm>
                    <a:off x="1486335" y="4953000"/>
                    <a:ext cx="1447800" cy="609600"/>
                    <a:chOff x="1562100" y="2103137"/>
                    <a:chExt cx="1447800" cy="609600"/>
                  </a:xfrm>
                </p:grpSpPr>
                <p:grpSp>
                  <p:nvGrpSpPr>
                    <p:cNvPr id="213" name="Group 212"/>
                    <p:cNvGrpSpPr/>
                    <p:nvPr/>
                  </p:nvGrpSpPr>
                  <p:grpSpPr>
                    <a:xfrm>
                      <a:off x="1562100" y="2103137"/>
                      <a:ext cx="1447800" cy="609600"/>
                      <a:chOff x="838200" y="2130534"/>
                      <a:chExt cx="1447800" cy="609600"/>
                    </a:xfrm>
                  </p:grpSpPr>
                  <p:sp>
                    <p:nvSpPr>
                      <p:cNvPr id="215" name="Oval 214"/>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216" name="Group 9"/>
                      <p:cNvGrpSpPr>
                        <a:grpSpLocks/>
                      </p:cNvGrpSpPr>
                      <p:nvPr/>
                    </p:nvGrpSpPr>
                    <p:grpSpPr bwMode="auto">
                      <a:xfrm>
                        <a:off x="838200" y="2130534"/>
                        <a:ext cx="742513" cy="609600"/>
                        <a:chOff x="506" y="717"/>
                        <a:chExt cx="790" cy="445"/>
                      </a:xfrm>
                    </p:grpSpPr>
                    <p:sp>
                      <p:nvSpPr>
                        <p:cNvPr id="218"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19"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20"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21"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22"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23"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24"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25"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26"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27"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228"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29"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30"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31"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32"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17" name="Straight Connector 216"/>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4" name="Rectangle 213"/>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2" name="Straight Connector 211"/>
                  <p:cNvCxnSpPr/>
                  <p:nvPr/>
                </p:nvCxnSpPr>
                <p:spPr>
                  <a:xfrm>
                    <a:off x="2934135" y="52578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05" name="Group 304"/>
              <p:cNvGrpSpPr/>
              <p:nvPr/>
            </p:nvGrpSpPr>
            <p:grpSpPr>
              <a:xfrm>
                <a:off x="2971800" y="2286000"/>
                <a:ext cx="1752600" cy="3124200"/>
                <a:chOff x="1562100" y="2286000"/>
                <a:chExt cx="1752600" cy="3124200"/>
              </a:xfrm>
            </p:grpSpPr>
            <p:grpSp>
              <p:nvGrpSpPr>
                <p:cNvPr id="306" name="Group 305"/>
                <p:cNvGrpSpPr/>
                <p:nvPr/>
              </p:nvGrpSpPr>
              <p:grpSpPr>
                <a:xfrm>
                  <a:off x="1562100" y="2286000"/>
                  <a:ext cx="1752600" cy="838200"/>
                  <a:chOff x="1562100" y="2103137"/>
                  <a:chExt cx="1752600" cy="838200"/>
                </a:xfrm>
              </p:grpSpPr>
              <p:grpSp>
                <p:nvGrpSpPr>
                  <p:cNvPr id="380" name="Group 379"/>
                  <p:cNvGrpSpPr/>
                  <p:nvPr/>
                </p:nvGrpSpPr>
                <p:grpSpPr>
                  <a:xfrm>
                    <a:off x="1562100" y="2103137"/>
                    <a:ext cx="1752600" cy="609600"/>
                    <a:chOff x="1562100" y="2103137"/>
                    <a:chExt cx="1752600" cy="609600"/>
                  </a:xfrm>
                </p:grpSpPr>
                <p:grpSp>
                  <p:nvGrpSpPr>
                    <p:cNvPr id="382" name="Group 381"/>
                    <p:cNvGrpSpPr/>
                    <p:nvPr/>
                  </p:nvGrpSpPr>
                  <p:grpSpPr>
                    <a:xfrm>
                      <a:off x="1562100" y="2103137"/>
                      <a:ext cx="1447800" cy="609600"/>
                      <a:chOff x="1562100" y="2103137"/>
                      <a:chExt cx="1447800" cy="609600"/>
                    </a:xfrm>
                  </p:grpSpPr>
                  <p:grpSp>
                    <p:nvGrpSpPr>
                      <p:cNvPr id="384" name="Group 383"/>
                      <p:cNvGrpSpPr/>
                      <p:nvPr/>
                    </p:nvGrpSpPr>
                    <p:grpSpPr>
                      <a:xfrm>
                        <a:off x="1562100" y="2103137"/>
                        <a:ext cx="1447800" cy="609600"/>
                        <a:chOff x="838200" y="2130534"/>
                        <a:chExt cx="1447800" cy="609600"/>
                      </a:xfrm>
                    </p:grpSpPr>
                    <p:sp>
                      <p:nvSpPr>
                        <p:cNvPr id="386" name="Oval 385"/>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387" name="Group 9"/>
                        <p:cNvGrpSpPr>
                          <a:grpSpLocks/>
                        </p:cNvGrpSpPr>
                        <p:nvPr/>
                      </p:nvGrpSpPr>
                      <p:grpSpPr bwMode="auto">
                        <a:xfrm>
                          <a:off x="838200" y="2130534"/>
                          <a:ext cx="742513" cy="609600"/>
                          <a:chOff x="506" y="717"/>
                          <a:chExt cx="790" cy="445"/>
                        </a:xfrm>
                      </p:grpSpPr>
                      <p:sp>
                        <p:nvSpPr>
                          <p:cNvPr id="389"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90"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91"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92"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93"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394"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95"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396"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397"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398"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399"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00"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01"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02"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03"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388" name="Straight Connector 387"/>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5" name="Rectangle 384"/>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83" name="Straight Connector 382"/>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81" name="Straight Connector 380"/>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7" name="Group 306"/>
                <p:cNvGrpSpPr/>
                <p:nvPr/>
              </p:nvGrpSpPr>
              <p:grpSpPr>
                <a:xfrm>
                  <a:off x="1562100" y="3962400"/>
                  <a:ext cx="1752600" cy="838200"/>
                  <a:chOff x="1562100" y="2103137"/>
                  <a:chExt cx="1752600" cy="838200"/>
                </a:xfrm>
              </p:grpSpPr>
              <p:grpSp>
                <p:nvGrpSpPr>
                  <p:cNvPr id="356" name="Group 355"/>
                  <p:cNvGrpSpPr/>
                  <p:nvPr/>
                </p:nvGrpSpPr>
                <p:grpSpPr>
                  <a:xfrm>
                    <a:off x="1562100" y="2103137"/>
                    <a:ext cx="1752600" cy="609600"/>
                    <a:chOff x="1562100" y="2103137"/>
                    <a:chExt cx="1752600" cy="609600"/>
                  </a:xfrm>
                </p:grpSpPr>
                <p:grpSp>
                  <p:nvGrpSpPr>
                    <p:cNvPr id="358" name="Group 357"/>
                    <p:cNvGrpSpPr/>
                    <p:nvPr/>
                  </p:nvGrpSpPr>
                  <p:grpSpPr>
                    <a:xfrm>
                      <a:off x="1562100" y="2103137"/>
                      <a:ext cx="1447800" cy="609600"/>
                      <a:chOff x="1562100" y="2103137"/>
                      <a:chExt cx="1447800" cy="609600"/>
                    </a:xfrm>
                  </p:grpSpPr>
                  <p:grpSp>
                    <p:nvGrpSpPr>
                      <p:cNvPr id="360" name="Group 359"/>
                      <p:cNvGrpSpPr/>
                      <p:nvPr/>
                    </p:nvGrpSpPr>
                    <p:grpSpPr>
                      <a:xfrm>
                        <a:off x="1562100" y="2103137"/>
                        <a:ext cx="1447800" cy="609600"/>
                        <a:chOff x="838200" y="2130534"/>
                        <a:chExt cx="1447800" cy="609600"/>
                      </a:xfrm>
                    </p:grpSpPr>
                    <p:sp>
                      <p:nvSpPr>
                        <p:cNvPr id="362" name="Oval 361"/>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363" name="Group 9"/>
                        <p:cNvGrpSpPr>
                          <a:grpSpLocks/>
                        </p:cNvGrpSpPr>
                        <p:nvPr/>
                      </p:nvGrpSpPr>
                      <p:grpSpPr bwMode="auto">
                        <a:xfrm>
                          <a:off x="838200" y="2130534"/>
                          <a:ext cx="742513" cy="609600"/>
                          <a:chOff x="506" y="717"/>
                          <a:chExt cx="790" cy="445"/>
                        </a:xfrm>
                      </p:grpSpPr>
                      <p:sp>
                        <p:nvSpPr>
                          <p:cNvPr id="365"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66"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67"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68"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69"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370"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71"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372"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373"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374"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375"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76"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77"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78"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79"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364" name="Straight Connector 363"/>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1" name="Rectangle 360"/>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59" name="Straight Connector 358"/>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57" name="Straight Connector 356"/>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8" name="Group 307"/>
                <p:cNvGrpSpPr/>
                <p:nvPr/>
              </p:nvGrpSpPr>
              <p:grpSpPr>
                <a:xfrm>
                  <a:off x="1562100" y="3124200"/>
                  <a:ext cx="1752600" cy="838200"/>
                  <a:chOff x="1562100" y="2103137"/>
                  <a:chExt cx="1752600" cy="838200"/>
                </a:xfrm>
              </p:grpSpPr>
              <p:grpSp>
                <p:nvGrpSpPr>
                  <p:cNvPr id="332" name="Group 331"/>
                  <p:cNvGrpSpPr/>
                  <p:nvPr/>
                </p:nvGrpSpPr>
                <p:grpSpPr>
                  <a:xfrm>
                    <a:off x="1562100" y="2103137"/>
                    <a:ext cx="1752600" cy="609600"/>
                    <a:chOff x="1562100" y="2103137"/>
                    <a:chExt cx="1752600" cy="609600"/>
                  </a:xfrm>
                </p:grpSpPr>
                <p:grpSp>
                  <p:nvGrpSpPr>
                    <p:cNvPr id="334" name="Group 333"/>
                    <p:cNvGrpSpPr/>
                    <p:nvPr/>
                  </p:nvGrpSpPr>
                  <p:grpSpPr>
                    <a:xfrm>
                      <a:off x="1562100" y="2103137"/>
                      <a:ext cx="1447800" cy="609600"/>
                      <a:chOff x="1562100" y="2103137"/>
                      <a:chExt cx="1447800" cy="609600"/>
                    </a:xfrm>
                  </p:grpSpPr>
                  <p:grpSp>
                    <p:nvGrpSpPr>
                      <p:cNvPr id="336" name="Group 335"/>
                      <p:cNvGrpSpPr/>
                      <p:nvPr/>
                    </p:nvGrpSpPr>
                    <p:grpSpPr>
                      <a:xfrm>
                        <a:off x="1562100" y="2103137"/>
                        <a:ext cx="1447800" cy="609600"/>
                        <a:chOff x="838200" y="2130534"/>
                        <a:chExt cx="1447800" cy="609600"/>
                      </a:xfrm>
                    </p:grpSpPr>
                    <p:sp>
                      <p:nvSpPr>
                        <p:cNvPr id="338" name="Oval 337"/>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339" name="Group 9"/>
                        <p:cNvGrpSpPr>
                          <a:grpSpLocks/>
                        </p:cNvGrpSpPr>
                        <p:nvPr/>
                      </p:nvGrpSpPr>
                      <p:grpSpPr bwMode="auto">
                        <a:xfrm>
                          <a:off x="838200" y="2130534"/>
                          <a:ext cx="742513" cy="609600"/>
                          <a:chOff x="506" y="717"/>
                          <a:chExt cx="790" cy="445"/>
                        </a:xfrm>
                      </p:grpSpPr>
                      <p:sp>
                        <p:nvSpPr>
                          <p:cNvPr id="341"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42"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43"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44"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45"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346"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47"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348"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349"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350"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351"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52"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53"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54"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55"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340" name="Straight Connector 339"/>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7" name="Rectangle 336"/>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35" name="Straight Connector 334"/>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33" name="Straight Connector 332"/>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9" name="Group 308"/>
                <p:cNvGrpSpPr/>
                <p:nvPr/>
              </p:nvGrpSpPr>
              <p:grpSpPr>
                <a:xfrm>
                  <a:off x="1562100" y="4800600"/>
                  <a:ext cx="1752600" cy="609600"/>
                  <a:chOff x="1486335" y="4953000"/>
                  <a:chExt cx="1752600" cy="609600"/>
                </a:xfrm>
              </p:grpSpPr>
              <p:grpSp>
                <p:nvGrpSpPr>
                  <p:cNvPr id="310" name="Group 309"/>
                  <p:cNvGrpSpPr/>
                  <p:nvPr/>
                </p:nvGrpSpPr>
                <p:grpSpPr>
                  <a:xfrm>
                    <a:off x="1486335" y="4953000"/>
                    <a:ext cx="1447800" cy="609600"/>
                    <a:chOff x="1562100" y="2103137"/>
                    <a:chExt cx="1447800" cy="609600"/>
                  </a:xfrm>
                </p:grpSpPr>
                <p:grpSp>
                  <p:nvGrpSpPr>
                    <p:cNvPr id="312" name="Group 311"/>
                    <p:cNvGrpSpPr/>
                    <p:nvPr/>
                  </p:nvGrpSpPr>
                  <p:grpSpPr>
                    <a:xfrm>
                      <a:off x="1562100" y="2103137"/>
                      <a:ext cx="1447800" cy="609600"/>
                      <a:chOff x="838200" y="2130534"/>
                      <a:chExt cx="1447800" cy="609600"/>
                    </a:xfrm>
                  </p:grpSpPr>
                  <p:sp>
                    <p:nvSpPr>
                      <p:cNvPr id="314" name="Oval 313"/>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315" name="Group 9"/>
                      <p:cNvGrpSpPr>
                        <a:grpSpLocks/>
                      </p:cNvGrpSpPr>
                      <p:nvPr/>
                    </p:nvGrpSpPr>
                    <p:grpSpPr bwMode="auto">
                      <a:xfrm>
                        <a:off x="838200" y="2130534"/>
                        <a:ext cx="742513" cy="609600"/>
                        <a:chOff x="506" y="717"/>
                        <a:chExt cx="790" cy="445"/>
                      </a:xfrm>
                    </p:grpSpPr>
                    <p:sp>
                      <p:nvSpPr>
                        <p:cNvPr id="317"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18"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19"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20"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21"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322"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23"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324"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325"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326"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327"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28"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29"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30"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31"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316" name="Straight Connector 315"/>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3" name="Rectangle 312"/>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11" name="Straight Connector 310"/>
                  <p:cNvCxnSpPr/>
                  <p:nvPr/>
                </p:nvCxnSpPr>
                <p:spPr>
                  <a:xfrm>
                    <a:off x="2934135" y="52578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04" name="Group 403"/>
              <p:cNvGrpSpPr/>
              <p:nvPr/>
            </p:nvGrpSpPr>
            <p:grpSpPr>
              <a:xfrm>
                <a:off x="6477000" y="2286000"/>
                <a:ext cx="1447800" cy="3124200"/>
                <a:chOff x="1562100" y="2286000"/>
                <a:chExt cx="1447800" cy="3124200"/>
              </a:xfrm>
            </p:grpSpPr>
            <p:grpSp>
              <p:nvGrpSpPr>
                <p:cNvPr id="405" name="Group 404"/>
                <p:cNvGrpSpPr/>
                <p:nvPr/>
              </p:nvGrpSpPr>
              <p:grpSpPr>
                <a:xfrm>
                  <a:off x="1562100" y="2286000"/>
                  <a:ext cx="1447800" cy="838200"/>
                  <a:chOff x="1562100" y="2103137"/>
                  <a:chExt cx="1447800" cy="838200"/>
                </a:xfrm>
              </p:grpSpPr>
              <p:grpSp>
                <p:nvGrpSpPr>
                  <p:cNvPr id="481" name="Group 480"/>
                  <p:cNvGrpSpPr/>
                  <p:nvPr/>
                </p:nvGrpSpPr>
                <p:grpSpPr>
                  <a:xfrm>
                    <a:off x="1562100" y="2103137"/>
                    <a:ext cx="1447800" cy="609600"/>
                    <a:chOff x="1562100" y="2103137"/>
                    <a:chExt cx="1447800" cy="609600"/>
                  </a:xfrm>
                </p:grpSpPr>
                <p:grpSp>
                  <p:nvGrpSpPr>
                    <p:cNvPr id="483" name="Group 482"/>
                    <p:cNvGrpSpPr/>
                    <p:nvPr/>
                  </p:nvGrpSpPr>
                  <p:grpSpPr>
                    <a:xfrm>
                      <a:off x="1562100" y="2103137"/>
                      <a:ext cx="1447800" cy="609600"/>
                      <a:chOff x="838200" y="2130534"/>
                      <a:chExt cx="1447800" cy="609600"/>
                    </a:xfrm>
                  </p:grpSpPr>
                  <p:sp>
                    <p:nvSpPr>
                      <p:cNvPr id="485" name="Oval 484"/>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486" name="Group 9"/>
                      <p:cNvGrpSpPr>
                        <a:grpSpLocks/>
                      </p:cNvGrpSpPr>
                      <p:nvPr/>
                    </p:nvGrpSpPr>
                    <p:grpSpPr bwMode="auto">
                      <a:xfrm>
                        <a:off x="838200" y="2130534"/>
                        <a:ext cx="742513" cy="609600"/>
                        <a:chOff x="506" y="717"/>
                        <a:chExt cx="790" cy="445"/>
                      </a:xfrm>
                    </p:grpSpPr>
                    <p:sp>
                      <p:nvSpPr>
                        <p:cNvPr id="488"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89"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90"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91"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92"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493"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94"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495"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496"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497"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498"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99"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500"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501"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502"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487" name="Straight Connector 486"/>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4" name="Rectangle 483"/>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80" name="Straight Connector 479"/>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6" name="Group 405"/>
                <p:cNvGrpSpPr/>
                <p:nvPr/>
              </p:nvGrpSpPr>
              <p:grpSpPr>
                <a:xfrm>
                  <a:off x="1562100" y="3962400"/>
                  <a:ext cx="1447800" cy="838200"/>
                  <a:chOff x="1562100" y="2103137"/>
                  <a:chExt cx="1447800" cy="838200"/>
                </a:xfrm>
              </p:grpSpPr>
              <p:grpSp>
                <p:nvGrpSpPr>
                  <p:cNvPr id="457" name="Group 456"/>
                  <p:cNvGrpSpPr/>
                  <p:nvPr/>
                </p:nvGrpSpPr>
                <p:grpSpPr>
                  <a:xfrm>
                    <a:off x="1562100" y="2103137"/>
                    <a:ext cx="1447800" cy="609600"/>
                    <a:chOff x="1562100" y="2103137"/>
                    <a:chExt cx="1447800" cy="609600"/>
                  </a:xfrm>
                </p:grpSpPr>
                <p:grpSp>
                  <p:nvGrpSpPr>
                    <p:cNvPr id="459" name="Group 458"/>
                    <p:cNvGrpSpPr/>
                    <p:nvPr/>
                  </p:nvGrpSpPr>
                  <p:grpSpPr>
                    <a:xfrm>
                      <a:off x="1562100" y="2103137"/>
                      <a:ext cx="1447800" cy="609600"/>
                      <a:chOff x="838200" y="2130534"/>
                      <a:chExt cx="1447800" cy="609600"/>
                    </a:xfrm>
                  </p:grpSpPr>
                  <p:sp>
                    <p:nvSpPr>
                      <p:cNvPr id="461" name="Oval 460"/>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462" name="Group 9"/>
                      <p:cNvGrpSpPr>
                        <a:grpSpLocks/>
                      </p:cNvGrpSpPr>
                      <p:nvPr/>
                    </p:nvGrpSpPr>
                    <p:grpSpPr bwMode="auto">
                      <a:xfrm>
                        <a:off x="838200" y="2130534"/>
                        <a:ext cx="742513" cy="609600"/>
                        <a:chOff x="506" y="717"/>
                        <a:chExt cx="790" cy="445"/>
                      </a:xfrm>
                    </p:grpSpPr>
                    <p:sp>
                      <p:nvSpPr>
                        <p:cNvPr id="464"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65"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66"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67"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68"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469"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70"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471"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472"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473"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474"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75"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76"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77"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78"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463" name="Straight Connector 462"/>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0" name="Rectangle 459"/>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56" name="Straight Connector 455"/>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7" name="Group 406"/>
                <p:cNvGrpSpPr/>
                <p:nvPr/>
              </p:nvGrpSpPr>
              <p:grpSpPr>
                <a:xfrm>
                  <a:off x="1562100" y="3124200"/>
                  <a:ext cx="1447800" cy="838200"/>
                  <a:chOff x="1562100" y="2103137"/>
                  <a:chExt cx="1447800" cy="838200"/>
                </a:xfrm>
              </p:grpSpPr>
              <p:grpSp>
                <p:nvGrpSpPr>
                  <p:cNvPr id="433" name="Group 432"/>
                  <p:cNvGrpSpPr/>
                  <p:nvPr/>
                </p:nvGrpSpPr>
                <p:grpSpPr>
                  <a:xfrm>
                    <a:off x="1562100" y="2103137"/>
                    <a:ext cx="1447800" cy="609600"/>
                    <a:chOff x="1562100" y="2103137"/>
                    <a:chExt cx="1447800" cy="609600"/>
                  </a:xfrm>
                </p:grpSpPr>
                <p:grpSp>
                  <p:nvGrpSpPr>
                    <p:cNvPr id="435" name="Group 434"/>
                    <p:cNvGrpSpPr/>
                    <p:nvPr/>
                  </p:nvGrpSpPr>
                  <p:grpSpPr>
                    <a:xfrm>
                      <a:off x="1562100" y="2103137"/>
                      <a:ext cx="1447800" cy="609600"/>
                      <a:chOff x="838200" y="2130534"/>
                      <a:chExt cx="1447800" cy="609600"/>
                    </a:xfrm>
                  </p:grpSpPr>
                  <p:sp>
                    <p:nvSpPr>
                      <p:cNvPr id="437" name="Oval 436"/>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438" name="Group 9"/>
                      <p:cNvGrpSpPr>
                        <a:grpSpLocks/>
                      </p:cNvGrpSpPr>
                      <p:nvPr/>
                    </p:nvGrpSpPr>
                    <p:grpSpPr bwMode="auto">
                      <a:xfrm>
                        <a:off x="838200" y="2130534"/>
                        <a:ext cx="742513" cy="609600"/>
                        <a:chOff x="506" y="717"/>
                        <a:chExt cx="790" cy="445"/>
                      </a:xfrm>
                    </p:grpSpPr>
                    <p:sp>
                      <p:nvSpPr>
                        <p:cNvPr id="440"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41"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42"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43"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44"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445"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46"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447"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448"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449"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450"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51"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52"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53"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54"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439" name="Straight Connector 438"/>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6" name="Rectangle 435"/>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32" name="Straight Connector 431"/>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9" name="Group 408"/>
                <p:cNvGrpSpPr/>
                <p:nvPr/>
              </p:nvGrpSpPr>
              <p:grpSpPr>
                <a:xfrm>
                  <a:off x="1562100" y="4800600"/>
                  <a:ext cx="1447800" cy="609600"/>
                  <a:chOff x="1562100" y="2103137"/>
                  <a:chExt cx="1447800" cy="609600"/>
                </a:xfrm>
              </p:grpSpPr>
              <p:grpSp>
                <p:nvGrpSpPr>
                  <p:cNvPr id="411" name="Group 410"/>
                  <p:cNvGrpSpPr/>
                  <p:nvPr/>
                </p:nvGrpSpPr>
                <p:grpSpPr>
                  <a:xfrm>
                    <a:off x="1562100" y="2103137"/>
                    <a:ext cx="1447800" cy="609600"/>
                    <a:chOff x="838200" y="2130534"/>
                    <a:chExt cx="1447800" cy="609600"/>
                  </a:xfrm>
                </p:grpSpPr>
                <p:sp>
                  <p:nvSpPr>
                    <p:cNvPr id="413" name="Oval 412"/>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414" name="Group 9"/>
                    <p:cNvGrpSpPr>
                      <a:grpSpLocks/>
                    </p:cNvGrpSpPr>
                    <p:nvPr/>
                  </p:nvGrpSpPr>
                  <p:grpSpPr bwMode="auto">
                    <a:xfrm>
                      <a:off x="838200" y="2130534"/>
                      <a:ext cx="742513" cy="609600"/>
                      <a:chOff x="506" y="717"/>
                      <a:chExt cx="790" cy="445"/>
                    </a:xfrm>
                  </p:grpSpPr>
                  <p:sp>
                    <p:nvSpPr>
                      <p:cNvPr id="416"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17"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18"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19"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20"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421"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22"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423"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424"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425"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426"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27"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28"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29"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30"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415" name="Straight Connector 414"/>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2" name="Rectangle 411"/>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 name="Group 19"/>
            <p:cNvGrpSpPr/>
            <p:nvPr/>
          </p:nvGrpSpPr>
          <p:grpSpPr>
            <a:xfrm>
              <a:off x="1262755" y="5334000"/>
              <a:ext cx="6197382" cy="1160817"/>
              <a:chOff x="964674" y="5334000"/>
              <a:chExt cx="6197382" cy="1160817"/>
            </a:xfrm>
          </p:grpSpPr>
          <p:grpSp>
            <p:nvGrpSpPr>
              <p:cNvPr id="12" name="Group 11"/>
              <p:cNvGrpSpPr/>
              <p:nvPr/>
            </p:nvGrpSpPr>
            <p:grpSpPr>
              <a:xfrm>
                <a:off x="964674" y="5422240"/>
                <a:ext cx="2156983" cy="1072577"/>
                <a:chOff x="1224819" y="5588445"/>
                <a:chExt cx="2156983" cy="1072577"/>
              </a:xfrm>
            </p:grpSpPr>
            <p:sp>
              <p:nvSpPr>
                <p:cNvPr id="3" name="Parallelogram 2"/>
                <p:cNvSpPr/>
                <p:nvPr/>
              </p:nvSpPr>
              <p:spPr>
                <a:xfrm>
                  <a:off x="1224819" y="5934233"/>
                  <a:ext cx="756381" cy="381000"/>
                </a:xfrm>
                <a:prstGeom prst="parallelogram">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File1</a:t>
                  </a:r>
                  <a:endParaRPr lang="en-US" sz="1400" b="1" dirty="0">
                    <a:solidFill>
                      <a:schemeClr val="tx1"/>
                    </a:solidFill>
                  </a:endParaRPr>
                </a:p>
              </p:txBody>
            </p:sp>
            <p:grpSp>
              <p:nvGrpSpPr>
                <p:cNvPr id="7" name="Group 6"/>
                <p:cNvGrpSpPr/>
                <p:nvPr/>
              </p:nvGrpSpPr>
              <p:grpSpPr>
                <a:xfrm>
                  <a:off x="2766361" y="5588445"/>
                  <a:ext cx="615441" cy="1072577"/>
                  <a:chOff x="2766361" y="5588445"/>
                  <a:chExt cx="615441" cy="1072577"/>
                </a:xfrm>
              </p:grpSpPr>
              <p:sp>
                <p:nvSpPr>
                  <p:cNvPr id="5" name="Parallelogram 4"/>
                  <p:cNvSpPr/>
                  <p:nvPr/>
                </p:nvSpPr>
                <p:spPr>
                  <a:xfrm>
                    <a:off x="2809955" y="5588445"/>
                    <a:ext cx="547884" cy="253109"/>
                  </a:xfrm>
                  <a:prstGeom prst="parallelogram">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18288" bIns="18288" rtlCol="0" anchor="ctr">
                    <a:spAutoFit/>
                  </a:bodyPr>
                  <a:lstStyle/>
                  <a:p>
                    <a:pPr algn="ctr"/>
                    <a:r>
                      <a:rPr lang="en-US" sz="1100" b="1" dirty="0" smtClean="0">
                        <a:solidFill>
                          <a:schemeClr val="tx1"/>
                        </a:solidFill>
                      </a:rPr>
                      <a:t>Block1</a:t>
                    </a:r>
                    <a:endParaRPr lang="en-US" sz="1100" b="1" dirty="0">
                      <a:solidFill>
                        <a:schemeClr val="tx1"/>
                      </a:solidFill>
                    </a:endParaRPr>
                  </a:p>
                </p:txBody>
              </p:sp>
              <p:sp>
                <p:nvSpPr>
                  <p:cNvPr id="408" name="Parallelogram 407"/>
                  <p:cNvSpPr/>
                  <p:nvPr/>
                </p:nvSpPr>
                <p:spPr>
                  <a:xfrm>
                    <a:off x="2809955" y="5893245"/>
                    <a:ext cx="547884" cy="253109"/>
                  </a:xfrm>
                  <a:prstGeom prst="parallelogram">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18288" bIns="18288" rtlCol="0" anchor="ctr">
                    <a:spAutoFit/>
                  </a:bodyPr>
                  <a:lstStyle/>
                  <a:p>
                    <a:pPr algn="ctr"/>
                    <a:r>
                      <a:rPr lang="en-US" sz="1100" b="1" dirty="0" smtClean="0">
                        <a:solidFill>
                          <a:schemeClr val="tx1"/>
                        </a:solidFill>
                      </a:rPr>
                      <a:t>Block2</a:t>
                    </a:r>
                    <a:endParaRPr lang="en-US" sz="1100" b="1" dirty="0">
                      <a:solidFill>
                        <a:schemeClr val="tx1"/>
                      </a:solidFill>
                    </a:endParaRPr>
                  </a:p>
                </p:txBody>
              </p:sp>
              <p:sp>
                <p:nvSpPr>
                  <p:cNvPr id="410" name="Parallelogram 409"/>
                  <p:cNvSpPr/>
                  <p:nvPr/>
                </p:nvSpPr>
                <p:spPr>
                  <a:xfrm>
                    <a:off x="2809955" y="6409729"/>
                    <a:ext cx="571847" cy="251293"/>
                  </a:xfrm>
                  <a:prstGeom prst="parallelogram">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18288" bIns="18288" rtlCol="0" anchor="ctr">
                    <a:spAutoFit/>
                  </a:bodyPr>
                  <a:lstStyle/>
                  <a:p>
                    <a:pPr algn="ctr"/>
                    <a:r>
                      <a:rPr lang="en-US" sz="1100" b="1" dirty="0" err="1" smtClean="0">
                        <a:solidFill>
                          <a:schemeClr val="tx1"/>
                        </a:solidFill>
                      </a:rPr>
                      <a:t>BlockN</a:t>
                    </a:r>
                    <a:endParaRPr lang="en-US" sz="1100" b="1" dirty="0">
                      <a:solidFill>
                        <a:schemeClr val="tx1"/>
                      </a:solidFill>
                    </a:endParaRPr>
                  </a:p>
                </p:txBody>
              </p:sp>
              <p:sp>
                <p:nvSpPr>
                  <p:cNvPr id="6" name="TextBox 5"/>
                  <p:cNvSpPr txBox="1"/>
                  <p:nvPr/>
                </p:nvSpPr>
                <p:spPr>
                  <a:xfrm>
                    <a:off x="2766361" y="5979467"/>
                    <a:ext cx="611065" cy="461665"/>
                  </a:xfrm>
                  <a:prstGeom prst="rect">
                    <a:avLst/>
                  </a:prstGeom>
                  <a:noFill/>
                </p:spPr>
                <p:txBody>
                  <a:bodyPr wrap="none" rtlCol="0">
                    <a:spAutoFit/>
                  </a:bodyPr>
                  <a:lstStyle/>
                  <a:p>
                    <a:r>
                      <a:rPr lang="en-US" sz="2400" dirty="0" smtClean="0"/>
                      <a:t>……</a:t>
                    </a:r>
                    <a:endParaRPr lang="en-US" sz="2400" dirty="0"/>
                  </a:p>
                </p:txBody>
              </p:sp>
            </p:grpSp>
            <p:cxnSp>
              <p:nvCxnSpPr>
                <p:cNvPr id="9" name="Straight Arrow Connector 8"/>
                <p:cNvCxnSpPr/>
                <p:nvPr/>
              </p:nvCxnSpPr>
              <p:spPr>
                <a:xfrm>
                  <a:off x="2133600" y="6124733"/>
                  <a:ext cx="632761" cy="1"/>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14" name="Straight Connector 13"/>
              <p:cNvCxnSpPr/>
              <p:nvPr/>
            </p:nvCxnSpPr>
            <p:spPr>
              <a:xfrm>
                <a:off x="3207119" y="5853594"/>
                <a:ext cx="39549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00200" y="6058858"/>
                <a:ext cx="957763" cy="369332"/>
              </a:xfrm>
              <a:prstGeom prst="rect">
                <a:avLst/>
              </a:prstGeom>
              <a:noFill/>
            </p:spPr>
            <p:txBody>
              <a:bodyPr wrap="none" rtlCol="0">
                <a:spAutoFit/>
              </a:bodyPr>
              <a:lstStyle/>
              <a:p>
                <a:r>
                  <a:rPr lang="en-US" dirty="0" smtClean="0"/>
                  <a:t>Breakup</a:t>
                </a:r>
                <a:endParaRPr lang="en-US" dirty="0"/>
              </a:p>
            </p:txBody>
          </p:sp>
          <p:sp>
            <p:nvSpPr>
              <p:cNvPr id="431" name="TextBox 430"/>
              <p:cNvSpPr txBox="1"/>
              <p:nvPr/>
            </p:nvSpPr>
            <p:spPr>
              <a:xfrm>
                <a:off x="3699621" y="5957434"/>
                <a:ext cx="2092881" cy="369332"/>
              </a:xfrm>
              <a:prstGeom prst="rect">
                <a:avLst/>
              </a:prstGeom>
              <a:noFill/>
            </p:spPr>
            <p:txBody>
              <a:bodyPr wrap="none" rtlCol="0">
                <a:spAutoFit/>
              </a:bodyPr>
              <a:lstStyle/>
              <a:p>
                <a:r>
                  <a:rPr lang="en-US" dirty="0" smtClean="0"/>
                  <a:t>Replicate each block</a:t>
                </a:r>
                <a:endParaRPr lang="en-US" dirty="0"/>
              </a:p>
            </p:txBody>
          </p:sp>
          <p:cxnSp>
            <p:nvCxnSpPr>
              <p:cNvPr id="19" name="Straight Connector 18"/>
              <p:cNvCxnSpPr/>
              <p:nvPr/>
            </p:nvCxnSpPr>
            <p:spPr>
              <a:xfrm flipV="1">
                <a:off x="3571796" y="5343108"/>
                <a:ext cx="6579" cy="501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p:cNvCxnSpPr/>
              <p:nvPr/>
            </p:nvCxnSpPr>
            <p:spPr>
              <a:xfrm flipV="1">
                <a:off x="5335080" y="5334000"/>
                <a:ext cx="6579" cy="501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p:cNvCxnSpPr/>
              <p:nvPr/>
            </p:nvCxnSpPr>
            <p:spPr>
              <a:xfrm flipV="1">
                <a:off x="7155477" y="5356515"/>
                <a:ext cx="6579" cy="501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9" name="Group 478"/>
            <p:cNvGrpSpPr/>
            <p:nvPr/>
          </p:nvGrpSpPr>
          <p:grpSpPr>
            <a:xfrm>
              <a:off x="152400" y="926440"/>
              <a:ext cx="2156983" cy="1072577"/>
              <a:chOff x="1224819" y="5588445"/>
              <a:chExt cx="2156983" cy="1072577"/>
            </a:xfrm>
          </p:grpSpPr>
          <p:sp>
            <p:nvSpPr>
              <p:cNvPr id="509" name="Parallelogram 508"/>
              <p:cNvSpPr/>
              <p:nvPr/>
            </p:nvSpPr>
            <p:spPr>
              <a:xfrm>
                <a:off x="1224819" y="5934233"/>
                <a:ext cx="756381" cy="381000"/>
              </a:xfrm>
              <a:prstGeom prst="parallelogram">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File1</a:t>
                </a:r>
                <a:endParaRPr lang="en-US" sz="1400" b="1" dirty="0">
                  <a:solidFill>
                    <a:schemeClr val="tx1"/>
                  </a:solidFill>
                </a:endParaRPr>
              </a:p>
            </p:txBody>
          </p:sp>
          <p:grpSp>
            <p:nvGrpSpPr>
              <p:cNvPr id="510" name="Group 509"/>
              <p:cNvGrpSpPr/>
              <p:nvPr/>
            </p:nvGrpSpPr>
            <p:grpSpPr>
              <a:xfrm>
                <a:off x="2766361" y="5588445"/>
                <a:ext cx="615441" cy="1072577"/>
                <a:chOff x="2766361" y="5588445"/>
                <a:chExt cx="615441" cy="1072577"/>
              </a:xfrm>
            </p:grpSpPr>
            <p:sp>
              <p:nvSpPr>
                <p:cNvPr id="512" name="Parallelogram 511"/>
                <p:cNvSpPr/>
                <p:nvPr/>
              </p:nvSpPr>
              <p:spPr>
                <a:xfrm>
                  <a:off x="2809955" y="5588445"/>
                  <a:ext cx="547884" cy="253109"/>
                </a:xfrm>
                <a:prstGeom prst="parallelogram">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18288" bIns="18288" rtlCol="0" anchor="ctr">
                  <a:spAutoFit/>
                </a:bodyPr>
                <a:lstStyle/>
                <a:p>
                  <a:pPr algn="ctr"/>
                  <a:r>
                    <a:rPr lang="en-US" sz="1100" b="1" dirty="0" smtClean="0">
                      <a:solidFill>
                        <a:schemeClr val="tx1"/>
                      </a:solidFill>
                    </a:rPr>
                    <a:t>Block1</a:t>
                  </a:r>
                  <a:endParaRPr lang="en-US" sz="1100" b="1" dirty="0">
                    <a:solidFill>
                      <a:schemeClr val="tx1"/>
                    </a:solidFill>
                  </a:endParaRPr>
                </a:p>
              </p:txBody>
            </p:sp>
            <p:sp>
              <p:nvSpPr>
                <p:cNvPr id="513" name="Parallelogram 512"/>
                <p:cNvSpPr/>
                <p:nvPr/>
              </p:nvSpPr>
              <p:spPr>
                <a:xfrm>
                  <a:off x="2809955" y="5893245"/>
                  <a:ext cx="547884" cy="253109"/>
                </a:xfrm>
                <a:prstGeom prst="parallelogram">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18288" bIns="18288" rtlCol="0" anchor="ctr">
                  <a:spAutoFit/>
                </a:bodyPr>
                <a:lstStyle/>
                <a:p>
                  <a:pPr algn="ctr"/>
                  <a:r>
                    <a:rPr lang="en-US" sz="1100" b="1" dirty="0" smtClean="0">
                      <a:solidFill>
                        <a:schemeClr val="tx1"/>
                      </a:solidFill>
                    </a:rPr>
                    <a:t>Block2</a:t>
                  </a:r>
                  <a:endParaRPr lang="en-US" sz="1100" b="1" dirty="0">
                    <a:solidFill>
                      <a:schemeClr val="tx1"/>
                    </a:solidFill>
                  </a:endParaRPr>
                </a:p>
              </p:txBody>
            </p:sp>
            <p:sp>
              <p:nvSpPr>
                <p:cNvPr id="514" name="Parallelogram 513"/>
                <p:cNvSpPr/>
                <p:nvPr/>
              </p:nvSpPr>
              <p:spPr>
                <a:xfrm>
                  <a:off x="2809955" y="6409729"/>
                  <a:ext cx="571847" cy="251293"/>
                </a:xfrm>
                <a:prstGeom prst="parallelogram">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18288" bIns="18288" rtlCol="0" anchor="ctr">
                  <a:spAutoFit/>
                </a:bodyPr>
                <a:lstStyle/>
                <a:p>
                  <a:pPr algn="ctr"/>
                  <a:r>
                    <a:rPr lang="en-US" sz="1100" b="1" dirty="0" err="1" smtClean="0">
                      <a:solidFill>
                        <a:schemeClr val="tx1"/>
                      </a:solidFill>
                    </a:rPr>
                    <a:t>BlockN</a:t>
                  </a:r>
                  <a:endParaRPr lang="en-US" sz="1100" b="1" dirty="0">
                    <a:solidFill>
                      <a:schemeClr val="tx1"/>
                    </a:solidFill>
                  </a:endParaRPr>
                </a:p>
              </p:txBody>
            </p:sp>
            <p:sp>
              <p:nvSpPr>
                <p:cNvPr id="515" name="TextBox 514"/>
                <p:cNvSpPr txBox="1"/>
                <p:nvPr/>
              </p:nvSpPr>
              <p:spPr>
                <a:xfrm>
                  <a:off x="2766361" y="5979467"/>
                  <a:ext cx="611065" cy="461665"/>
                </a:xfrm>
                <a:prstGeom prst="rect">
                  <a:avLst/>
                </a:prstGeom>
                <a:noFill/>
              </p:spPr>
              <p:txBody>
                <a:bodyPr wrap="none" rtlCol="0">
                  <a:spAutoFit/>
                </a:bodyPr>
                <a:lstStyle/>
                <a:p>
                  <a:r>
                    <a:rPr lang="en-US" sz="2400" dirty="0" smtClean="0"/>
                    <a:t>……</a:t>
                  </a:r>
                  <a:endParaRPr lang="en-US" sz="2400" dirty="0"/>
                </a:p>
              </p:txBody>
            </p:sp>
          </p:grpSp>
          <p:cxnSp>
            <p:nvCxnSpPr>
              <p:cNvPr id="511" name="Straight Arrow Connector 510"/>
              <p:cNvCxnSpPr/>
              <p:nvPr/>
            </p:nvCxnSpPr>
            <p:spPr>
              <a:xfrm>
                <a:off x="2133600" y="6124733"/>
                <a:ext cx="632761" cy="1"/>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482" name="Straight Connector 481"/>
            <p:cNvCxnSpPr/>
            <p:nvPr/>
          </p:nvCxnSpPr>
          <p:spPr>
            <a:xfrm>
              <a:off x="2394845" y="1357794"/>
              <a:ext cx="39549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4" name="TextBox 503"/>
            <p:cNvSpPr txBox="1"/>
            <p:nvPr/>
          </p:nvSpPr>
          <p:spPr>
            <a:xfrm>
              <a:off x="787926" y="1563058"/>
              <a:ext cx="957763" cy="369332"/>
            </a:xfrm>
            <a:prstGeom prst="rect">
              <a:avLst/>
            </a:prstGeom>
            <a:noFill/>
          </p:spPr>
          <p:txBody>
            <a:bodyPr wrap="none" rtlCol="0">
              <a:spAutoFit/>
            </a:bodyPr>
            <a:lstStyle/>
            <a:p>
              <a:r>
                <a:rPr lang="en-US" dirty="0" smtClean="0"/>
                <a:t>Breakup</a:t>
              </a:r>
              <a:endParaRPr lang="en-US" dirty="0"/>
            </a:p>
          </p:txBody>
        </p:sp>
        <p:sp>
          <p:nvSpPr>
            <p:cNvPr id="505" name="TextBox 504"/>
            <p:cNvSpPr txBox="1"/>
            <p:nvPr/>
          </p:nvSpPr>
          <p:spPr>
            <a:xfrm>
              <a:off x="3275577" y="948130"/>
              <a:ext cx="2092881" cy="369332"/>
            </a:xfrm>
            <a:prstGeom prst="rect">
              <a:avLst/>
            </a:prstGeom>
            <a:noFill/>
          </p:spPr>
          <p:txBody>
            <a:bodyPr wrap="none" rtlCol="0">
              <a:spAutoFit/>
            </a:bodyPr>
            <a:lstStyle/>
            <a:p>
              <a:r>
                <a:rPr lang="en-US" dirty="0" smtClean="0"/>
                <a:t>Replicate each block</a:t>
              </a:r>
              <a:endParaRPr lang="en-US" dirty="0"/>
            </a:p>
          </p:txBody>
        </p:sp>
        <p:cxnSp>
          <p:nvCxnSpPr>
            <p:cNvPr id="506" name="Straight Connector 505"/>
            <p:cNvCxnSpPr/>
            <p:nvPr/>
          </p:nvCxnSpPr>
          <p:spPr>
            <a:xfrm flipV="1">
              <a:off x="2185544" y="1389817"/>
              <a:ext cx="580557" cy="8107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7" name="Straight Connector 506"/>
            <p:cNvCxnSpPr/>
            <p:nvPr/>
          </p:nvCxnSpPr>
          <p:spPr>
            <a:xfrm flipV="1">
              <a:off x="3954937" y="1380709"/>
              <a:ext cx="574448" cy="18238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8" name="Straight Connector 507"/>
            <p:cNvCxnSpPr>
              <a:stCxn id="500" idx="4"/>
            </p:cNvCxnSpPr>
            <p:nvPr/>
          </p:nvCxnSpPr>
          <p:spPr>
            <a:xfrm flipH="1" flipV="1">
              <a:off x="6349782" y="1403224"/>
              <a:ext cx="1025295" cy="10466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892713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956" y="226989"/>
            <a:ext cx="8229600" cy="762000"/>
          </a:xfrm>
        </p:spPr>
        <p:txBody>
          <a:bodyPr>
            <a:normAutofit fontScale="90000"/>
          </a:bodyPr>
          <a:lstStyle/>
          <a:p>
            <a:r>
              <a:rPr lang="en-US" b="1" dirty="0" smtClean="0"/>
              <a:t>Traditional File </a:t>
            </a:r>
            <a:r>
              <a:rPr lang="en-US" b="1" dirty="0" smtClean="0"/>
              <a:t>System like </a:t>
            </a:r>
            <a:r>
              <a:rPr lang="en-US" b="1" dirty="0" err="1" smtClean="0"/>
              <a:t>Lustre</a:t>
            </a:r>
            <a:r>
              <a:rPr lang="en-US" b="1" dirty="0" smtClean="0"/>
              <a:t> or Object Store?</a:t>
            </a:r>
            <a:endParaRPr lang="en-US" b="1" dirty="0"/>
          </a:p>
        </p:txBody>
      </p:sp>
      <p:sp>
        <p:nvSpPr>
          <p:cNvPr id="23" name="Content Placeholder 22"/>
          <p:cNvSpPr>
            <a:spLocks noGrp="1"/>
          </p:cNvSpPr>
          <p:nvPr>
            <p:ph idx="1"/>
          </p:nvPr>
        </p:nvSpPr>
        <p:spPr>
          <a:xfrm>
            <a:off x="278956" y="5012647"/>
            <a:ext cx="8229600" cy="1719940"/>
          </a:xfrm>
        </p:spPr>
        <p:txBody>
          <a:bodyPr>
            <a:normAutofit fontScale="70000" lnSpcReduction="20000"/>
          </a:bodyPr>
          <a:lstStyle/>
          <a:p>
            <a:r>
              <a:rPr lang="en-US" dirty="0" smtClean="0"/>
              <a:t>Typically a shared file system (Lustre, NFS …) </a:t>
            </a:r>
            <a:r>
              <a:rPr lang="en-US" dirty="0" smtClean="0"/>
              <a:t>or object store (as in </a:t>
            </a:r>
            <a:r>
              <a:rPr lang="en-US" dirty="0" err="1" smtClean="0"/>
              <a:t>OpenStack</a:t>
            </a:r>
            <a:r>
              <a:rPr lang="en-US" dirty="0" smtClean="0"/>
              <a:t> Swift) used </a:t>
            </a:r>
            <a:r>
              <a:rPr lang="en-US" dirty="0" smtClean="0"/>
              <a:t>to support high performance computing</a:t>
            </a:r>
          </a:p>
          <a:p>
            <a:r>
              <a:rPr lang="en-US" dirty="0" smtClean="0"/>
              <a:t>Big advantages in flexible computing on shared data but doesn’t “</a:t>
            </a:r>
            <a:r>
              <a:rPr lang="en-US" b="1" dirty="0" smtClean="0"/>
              <a:t>bring computing to data</a:t>
            </a:r>
            <a:r>
              <a:rPr lang="en-US" dirty="0" smtClean="0"/>
              <a:t>”</a:t>
            </a:r>
          </a:p>
          <a:p>
            <a:r>
              <a:rPr lang="en-US" dirty="0" smtClean="0"/>
              <a:t>Object stores similar structure (separate data and compute) to this</a:t>
            </a:r>
            <a:endParaRPr lang="en-US" dirty="0"/>
          </a:p>
        </p:txBody>
      </p:sp>
      <p:grpSp>
        <p:nvGrpSpPr>
          <p:cNvPr id="22" name="Group 21"/>
          <p:cNvGrpSpPr/>
          <p:nvPr/>
        </p:nvGrpSpPr>
        <p:grpSpPr>
          <a:xfrm>
            <a:off x="289274" y="1240626"/>
            <a:ext cx="7772400" cy="3639742"/>
            <a:chOff x="228600" y="1894341"/>
            <a:chExt cx="7772400" cy="3639742"/>
          </a:xfrm>
        </p:grpSpPr>
        <p:grpSp>
          <p:nvGrpSpPr>
            <p:cNvPr id="206" name="Group 205"/>
            <p:cNvGrpSpPr/>
            <p:nvPr/>
          </p:nvGrpSpPr>
          <p:grpSpPr>
            <a:xfrm>
              <a:off x="2833514" y="1894341"/>
              <a:ext cx="1447800" cy="3124200"/>
              <a:chOff x="1562100" y="2286000"/>
              <a:chExt cx="1447800" cy="3124200"/>
            </a:xfrm>
          </p:grpSpPr>
          <p:grpSp>
            <p:nvGrpSpPr>
              <p:cNvPr id="207" name="Group 206"/>
              <p:cNvGrpSpPr/>
              <p:nvPr/>
            </p:nvGrpSpPr>
            <p:grpSpPr>
              <a:xfrm>
                <a:off x="1562100" y="2286000"/>
                <a:ext cx="1447800" cy="838200"/>
                <a:chOff x="1562100" y="2103137"/>
                <a:chExt cx="1447800" cy="838200"/>
              </a:xfrm>
            </p:grpSpPr>
            <p:grpSp>
              <p:nvGrpSpPr>
                <p:cNvPr id="283" name="Group 282"/>
                <p:cNvGrpSpPr/>
                <p:nvPr/>
              </p:nvGrpSpPr>
              <p:grpSpPr>
                <a:xfrm>
                  <a:off x="1562100" y="2103137"/>
                  <a:ext cx="1447800" cy="609600"/>
                  <a:chOff x="1562100" y="2103137"/>
                  <a:chExt cx="1447800" cy="609600"/>
                </a:xfrm>
              </p:grpSpPr>
              <p:grpSp>
                <p:nvGrpSpPr>
                  <p:cNvPr id="285" name="Group 284"/>
                  <p:cNvGrpSpPr/>
                  <p:nvPr/>
                </p:nvGrpSpPr>
                <p:grpSpPr>
                  <a:xfrm>
                    <a:off x="1562100" y="2103137"/>
                    <a:ext cx="1447800" cy="609600"/>
                    <a:chOff x="838200" y="2130534"/>
                    <a:chExt cx="1447800" cy="609600"/>
                  </a:xfrm>
                </p:grpSpPr>
                <p:sp>
                  <p:nvSpPr>
                    <p:cNvPr id="287" name="Oval 286"/>
                    <p:cNvSpPr/>
                    <p:nvPr/>
                  </p:nvSpPr>
                  <p:spPr>
                    <a:xfrm>
                      <a:off x="1828800" y="2206734"/>
                      <a:ext cx="457200" cy="457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a:t>
                      </a:r>
                      <a:endParaRPr lang="en-US" b="1" dirty="0"/>
                    </a:p>
                  </p:txBody>
                </p:sp>
                <p:grpSp>
                  <p:nvGrpSpPr>
                    <p:cNvPr id="288" name="Group 9"/>
                    <p:cNvGrpSpPr>
                      <a:grpSpLocks/>
                    </p:cNvGrpSpPr>
                    <p:nvPr/>
                  </p:nvGrpSpPr>
                  <p:grpSpPr bwMode="auto">
                    <a:xfrm>
                      <a:off x="838200" y="2130534"/>
                      <a:ext cx="742513" cy="609600"/>
                      <a:chOff x="506" y="717"/>
                      <a:chExt cx="790" cy="445"/>
                    </a:xfrm>
                  </p:grpSpPr>
                  <p:sp>
                    <p:nvSpPr>
                      <p:cNvPr id="290"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91"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92"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93"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94"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95"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96"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97"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98"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99"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300"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01"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02"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03"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04"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89" name="Straight Connector 288"/>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6" name="Rectangle 285"/>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82" name="Straight Connector 281"/>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a:off x="1562100" y="3962400"/>
                <a:ext cx="1447800" cy="838200"/>
                <a:chOff x="1562100" y="2103137"/>
                <a:chExt cx="1447800" cy="838200"/>
              </a:xfrm>
            </p:grpSpPr>
            <p:grpSp>
              <p:nvGrpSpPr>
                <p:cNvPr id="259" name="Group 258"/>
                <p:cNvGrpSpPr/>
                <p:nvPr/>
              </p:nvGrpSpPr>
              <p:grpSpPr>
                <a:xfrm>
                  <a:off x="1562100" y="2103137"/>
                  <a:ext cx="1447800" cy="609600"/>
                  <a:chOff x="1562100" y="2103137"/>
                  <a:chExt cx="1447800" cy="609600"/>
                </a:xfrm>
              </p:grpSpPr>
              <p:grpSp>
                <p:nvGrpSpPr>
                  <p:cNvPr id="261" name="Group 260"/>
                  <p:cNvGrpSpPr/>
                  <p:nvPr/>
                </p:nvGrpSpPr>
                <p:grpSpPr>
                  <a:xfrm>
                    <a:off x="1562100" y="2103137"/>
                    <a:ext cx="1447800" cy="609600"/>
                    <a:chOff x="838200" y="2130534"/>
                    <a:chExt cx="1447800" cy="609600"/>
                  </a:xfrm>
                </p:grpSpPr>
                <p:sp>
                  <p:nvSpPr>
                    <p:cNvPr id="263" name="Oval 262"/>
                    <p:cNvSpPr/>
                    <p:nvPr/>
                  </p:nvSpPr>
                  <p:spPr>
                    <a:xfrm>
                      <a:off x="1828800" y="2206734"/>
                      <a:ext cx="457200" cy="457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a:t>
                      </a:r>
                      <a:endParaRPr lang="en-US" b="1" dirty="0"/>
                    </a:p>
                  </p:txBody>
                </p:sp>
                <p:grpSp>
                  <p:nvGrpSpPr>
                    <p:cNvPr id="264" name="Group 9"/>
                    <p:cNvGrpSpPr>
                      <a:grpSpLocks/>
                    </p:cNvGrpSpPr>
                    <p:nvPr/>
                  </p:nvGrpSpPr>
                  <p:grpSpPr bwMode="auto">
                    <a:xfrm>
                      <a:off x="838200" y="2130534"/>
                      <a:ext cx="742513" cy="609600"/>
                      <a:chOff x="506" y="717"/>
                      <a:chExt cx="790" cy="445"/>
                    </a:xfrm>
                  </p:grpSpPr>
                  <p:sp>
                    <p:nvSpPr>
                      <p:cNvPr id="266"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67"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68"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69"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70"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71"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72"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73"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74"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75"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276"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77"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78"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79"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80"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65" name="Straight Connector 264"/>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2" name="Rectangle 261"/>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58" name="Straight Connector 257"/>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a:off x="1562100" y="3124200"/>
                <a:ext cx="1447800" cy="838200"/>
                <a:chOff x="1562100" y="2103137"/>
                <a:chExt cx="1447800" cy="838200"/>
              </a:xfrm>
            </p:grpSpPr>
            <p:grpSp>
              <p:nvGrpSpPr>
                <p:cNvPr id="235" name="Group 234"/>
                <p:cNvGrpSpPr/>
                <p:nvPr/>
              </p:nvGrpSpPr>
              <p:grpSpPr>
                <a:xfrm>
                  <a:off x="1562100" y="2103137"/>
                  <a:ext cx="1447800" cy="609600"/>
                  <a:chOff x="1562100" y="2103137"/>
                  <a:chExt cx="1447800" cy="609600"/>
                </a:xfrm>
              </p:grpSpPr>
              <p:grpSp>
                <p:nvGrpSpPr>
                  <p:cNvPr id="237" name="Group 236"/>
                  <p:cNvGrpSpPr/>
                  <p:nvPr/>
                </p:nvGrpSpPr>
                <p:grpSpPr>
                  <a:xfrm>
                    <a:off x="1562100" y="2103137"/>
                    <a:ext cx="1447800" cy="609600"/>
                    <a:chOff x="838200" y="2130534"/>
                    <a:chExt cx="1447800" cy="609600"/>
                  </a:xfrm>
                </p:grpSpPr>
                <p:sp>
                  <p:nvSpPr>
                    <p:cNvPr id="239" name="Oval 238"/>
                    <p:cNvSpPr/>
                    <p:nvPr/>
                  </p:nvSpPr>
                  <p:spPr>
                    <a:xfrm>
                      <a:off x="1828800" y="2206734"/>
                      <a:ext cx="457200" cy="457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a:t>
                      </a:r>
                      <a:endParaRPr lang="en-US" b="1" dirty="0"/>
                    </a:p>
                  </p:txBody>
                </p:sp>
                <p:grpSp>
                  <p:nvGrpSpPr>
                    <p:cNvPr id="240" name="Group 9"/>
                    <p:cNvGrpSpPr>
                      <a:grpSpLocks/>
                    </p:cNvGrpSpPr>
                    <p:nvPr/>
                  </p:nvGrpSpPr>
                  <p:grpSpPr bwMode="auto">
                    <a:xfrm>
                      <a:off x="838200" y="2130534"/>
                      <a:ext cx="742513" cy="609600"/>
                      <a:chOff x="506" y="717"/>
                      <a:chExt cx="790" cy="445"/>
                    </a:xfrm>
                  </p:grpSpPr>
                  <p:sp>
                    <p:nvSpPr>
                      <p:cNvPr id="242"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43"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44"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45"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46"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47"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48"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49"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50"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51"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252"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53"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54"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55"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56"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41" name="Straight Connector 240"/>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8" name="Rectangle 237"/>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4" name="Straight Connector 233"/>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a:off x="1562100" y="4800600"/>
                <a:ext cx="1447800" cy="609600"/>
                <a:chOff x="1562100" y="2103137"/>
                <a:chExt cx="1447800" cy="609600"/>
              </a:xfrm>
            </p:grpSpPr>
            <p:grpSp>
              <p:nvGrpSpPr>
                <p:cNvPr id="213" name="Group 212"/>
                <p:cNvGrpSpPr/>
                <p:nvPr/>
              </p:nvGrpSpPr>
              <p:grpSpPr>
                <a:xfrm>
                  <a:off x="1562100" y="2103137"/>
                  <a:ext cx="1447800" cy="609600"/>
                  <a:chOff x="838200" y="2130534"/>
                  <a:chExt cx="1447800" cy="609600"/>
                </a:xfrm>
              </p:grpSpPr>
              <p:sp>
                <p:nvSpPr>
                  <p:cNvPr id="215" name="Oval 214"/>
                  <p:cNvSpPr/>
                  <p:nvPr/>
                </p:nvSpPr>
                <p:spPr>
                  <a:xfrm>
                    <a:off x="1828800" y="2206734"/>
                    <a:ext cx="457200" cy="457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a:t>
                    </a:r>
                    <a:endParaRPr lang="en-US" b="1" dirty="0"/>
                  </a:p>
                </p:txBody>
              </p:sp>
              <p:grpSp>
                <p:nvGrpSpPr>
                  <p:cNvPr id="216" name="Group 9"/>
                  <p:cNvGrpSpPr>
                    <a:grpSpLocks/>
                  </p:cNvGrpSpPr>
                  <p:nvPr/>
                </p:nvGrpSpPr>
                <p:grpSpPr bwMode="auto">
                  <a:xfrm>
                    <a:off x="838200" y="2130534"/>
                    <a:ext cx="742513" cy="609600"/>
                    <a:chOff x="506" y="717"/>
                    <a:chExt cx="790" cy="445"/>
                  </a:xfrm>
                </p:grpSpPr>
                <p:sp>
                  <p:nvSpPr>
                    <p:cNvPr id="218"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19"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20"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21"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22"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23"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24"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25"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26"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27"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228"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29"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30"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31"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32"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17" name="Straight Connector 216"/>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4" name="Rectangle 213"/>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05" name="TextBox 504"/>
            <p:cNvSpPr txBox="1"/>
            <p:nvPr/>
          </p:nvSpPr>
          <p:spPr>
            <a:xfrm>
              <a:off x="5769772" y="4980085"/>
              <a:ext cx="1774653" cy="369332"/>
            </a:xfrm>
            <a:prstGeom prst="rect">
              <a:avLst/>
            </a:prstGeom>
            <a:noFill/>
          </p:spPr>
          <p:txBody>
            <a:bodyPr wrap="none" rtlCol="0">
              <a:spAutoFit/>
            </a:bodyPr>
            <a:lstStyle/>
            <a:p>
              <a:r>
                <a:rPr lang="en-US" b="1" dirty="0" smtClean="0"/>
                <a:t>Compute Cluster</a:t>
              </a:r>
              <a:endParaRPr lang="en-US" b="1" dirty="0"/>
            </a:p>
          </p:txBody>
        </p:sp>
        <p:grpSp>
          <p:nvGrpSpPr>
            <p:cNvPr id="16" name="Group 15"/>
            <p:cNvGrpSpPr/>
            <p:nvPr/>
          </p:nvGrpSpPr>
          <p:grpSpPr>
            <a:xfrm>
              <a:off x="5232378" y="2174089"/>
              <a:ext cx="2768622" cy="2564704"/>
              <a:chOff x="3713724" y="2020475"/>
              <a:chExt cx="2768622" cy="2564704"/>
            </a:xfrm>
          </p:grpSpPr>
          <p:grpSp>
            <p:nvGrpSpPr>
              <p:cNvPr id="15" name="Group 14"/>
              <p:cNvGrpSpPr/>
              <p:nvPr/>
            </p:nvGrpSpPr>
            <p:grpSpPr>
              <a:xfrm>
                <a:off x="3713724" y="2046572"/>
                <a:ext cx="762000" cy="2538607"/>
                <a:chOff x="3713724" y="2046572"/>
                <a:chExt cx="762000" cy="2538607"/>
              </a:xfrm>
            </p:grpSpPr>
            <p:grpSp>
              <p:nvGrpSpPr>
                <p:cNvPr id="13" name="Group 12"/>
                <p:cNvGrpSpPr/>
                <p:nvPr/>
              </p:nvGrpSpPr>
              <p:grpSpPr>
                <a:xfrm>
                  <a:off x="3713724" y="2046572"/>
                  <a:ext cx="762000" cy="696108"/>
                  <a:chOff x="3733800" y="2046572"/>
                  <a:chExt cx="762000" cy="696108"/>
                </a:xfrm>
              </p:grpSpPr>
              <p:sp>
                <p:nvSpPr>
                  <p:cNvPr id="458" name="Oval 457"/>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16" name="Straight Connector 515"/>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7" name="Straight Connector 516"/>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8" name="Group 517"/>
                <p:cNvGrpSpPr/>
                <p:nvPr/>
              </p:nvGrpSpPr>
              <p:grpSpPr>
                <a:xfrm>
                  <a:off x="3713724" y="2724508"/>
                  <a:ext cx="762000" cy="696108"/>
                  <a:chOff x="3733800" y="2046572"/>
                  <a:chExt cx="762000" cy="696108"/>
                </a:xfrm>
              </p:grpSpPr>
              <p:sp>
                <p:nvSpPr>
                  <p:cNvPr id="519" name="Oval 518"/>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20" name="Straight Connector 519"/>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1" name="Straight Connector 520"/>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2" name="Group 521"/>
                <p:cNvGrpSpPr/>
                <p:nvPr/>
              </p:nvGrpSpPr>
              <p:grpSpPr>
                <a:xfrm>
                  <a:off x="3713724" y="3420996"/>
                  <a:ext cx="762000" cy="696108"/>
                  <a:chOff x="3733800" y="2046572"/>
                  <a:chExt cx="762000" cy="696108"/>
                </a:xfrm>
              </p:grpSpPr>
              <p:sp>
                <p:nvSpPr>
                  <p:cNvPr id="523" name="Oval 522"/>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24" name="Straight Connector 523"/>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6" name="Group 525"/>
                <p:cNvGrpSpPr/>
                <p:nvPr/>
              </p:nvGrpSpPr>
              <p:grpSpPr>
                <a:xfrm>
                  <a:off x="3713724" y="4127979"/>
                  <a:ext cx="762000" cy="457200"/>
                  <a:chOff x="3733800" y="2046572"/>
                  <a:chExt cx="762000" cy="457200"/>
                </a:xfrm>
              </p:grpSpPr>
              <p:sp>
                <p:nvSpPr>
                  <p:cNvPr id="527" name="Oval 526"/>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28" name="Straight Connector 527"/>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30" name="Group 529"/>
              <p:cNvGrpSpPr/>
              <p:nvPr/>
            </p:nvGrpSpPr>
            <p:grpSpPr>
              <a:xfrm>
                <a:off x="4501146" y="2037012"/>
                <a:ext cx="762000" cy="2538607"/>
                <a:chOff x="3713724" y="2046572"/>
                <a:chExt cx="762000" cy="2538607"/>
              </a:xfrm>
            </p:grpSpPr>
            <p:grpSp>
              <p:nvGrpSpPr>
                <p:cNvPr id="531" name="Group 530"/>
                <p:cNvGrpSpPr/>
                <p:nvPr/>
              </p:nvGrpSpPr>
              <p:grpSpPr>
                <a:xfrm>
                  <a:off x="3713724" y="2046572"/>
                  <a:ext cx="762000" cy="696108"/>
                  <a:chOff x="3733800" y="2046572"/>
                  <a:chExt cx="762000" cy="696108"/>
                </a:xfrm>
              </p:grpSpPr>
              <p:sp>
                <p:nvSpPr>
                  <p:cNvPr id="543" name="Oval 542"/>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44" name="Straight Connector 543"/>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5" name="Straight Connector 544"/>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2" name="Group 531"/>
                <p:cNvGrpSpPr/>
                <p:nvPr/>
              </p:nvGrpSpPr>
              <p:grpSpPr>
                <a:xfrm>
                  <a:off x="3713724" y="2724508"/>
                  <a:ext cx="762000" cy="696108"/>
                  <a:chOff x="3733800" y="2046572"/>
                  <a:chExt cx="762000" cy="696108"/>
                </a:xfrm>
              </p:grpSpPr>
              <p:sp>
                <p:nvSpPr>
                  <p:cNvPr id="540" name="Oval 539"/>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41" name="Straight Connector 540"/>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2" name="Straight Connector 541"/>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3" name="Group 532"/>
                <p:cNvGrpSpPr/>
                <p:nvPr/>
              </p:nvGrpSpPr>
              <p:grpSpPr>
                <a:xfrm>
                  <a:off x="3713724" y="3420996"/>
                  <a:ext cx="762000" cy="696108"/>
                  <a:chOff x="3733800" y="2046572"/>
                  <a:chExt cx="762000" cy="696108"/>
                </a:xfrm>
              </p:grpSpPr>
              <p:sp>
                <p:nvSpPr>
                  <p:cNvPr id="537" name="Oval 536"/>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38" name="Straight Connector 537"/>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9" name="Straight Connector 538"/>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4" name="Group 533"/>
                <p:cNvGrpSpPr/>
                <p:nvPr/>
              </p:nvGrpSpPr>
              <p:grpSpPr>
                <a:xfrm>
                  <a:off x="3713724" y="4127979"/>
                  <a:ext cx="762000" cy="457200"/>
                  <a:chOff x="3733800" y="2046572"/>
                  <a:chExt cx="762000" cy="457200"/>
                </a:xfrm>
              </p:grpSpPr>
              <p:sp>
                <p:nvSpPr>
                  <p:cNvPr id="535" name="Oval 534"/>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36" name="Straight Connector 535"/>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46" name="Group 545"/>
              <p:cNvGrpSpPr/>
              <p:nvPr/>
            </p:nvGrpSpPr>
            <p:grpSpPr>
              <a:xfrm>
                <a:off x="5263146" y="2020475"/>
                <a:ext cx="762000" cy="2538607"/>
                <a:chOff x="3713724" y="2046572"/>
                <a:chExt cx="762000" cy="2538607"/>
              </a:xfrm>
            </p:grpSpPr>
            <p:grpSp>
              <p:nvGrpSpPr>
                <p:cNvPr id="547" name="Group 546"/>
                <p:cNvGrpSpPr/>
                <p:nvPr/>
              </p:nvGrpSpPr>
              <p:grpSpPr>
                <a:xfrm>
                  <a:off x="3713724" y="2046572"/>
                  <a:ext cx="762000" cy="696108"/>
                  <a:chOff x="3733800" y="2046572"/>
                  <a:chExt cx="762000" cy="696108"/>
                </a:xfrm>
              </p:grpSpPr>
              <p:sp>
                <p:nvSpPr>
                  <p:cNvPr id="559" name="Oval 558"/>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60" name="Straight Connector 559"/>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8" name="Group 547"/>
                <p:cNvGrpSpPr/>
                <p:nvPr/>
              </p:nvGrpSpPr>
              <p:grpSpPr>
                <a:xfrm>
                  <a:off x="3713724" y="2724508"/>
                  <a:ext cx="762000" cy="696108"/>
                  <a:chOff x="3733800" y="2046572"/>
                  <a:chExt cx="762000" cy="696108"/>
                </a:xfrm>
              </p:grpSpPr>
              <p:sp>
                <p:nvSpPr>
                  <p:cNvPr id="556" name="Oval 555"/>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57" name="Straight Connector 556"/>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9" name="Group 548"/>
                <p:cNvGrpSpPr/>
                <p:nvPr/>
              </p:nvGrpSpPr>
              <p:grpSpPr>
                <a:xfrm>
                  <a:off x="3713724" y="3420996"/>
                  <a:ext cx="762000" cy="696108"/>
                  <a:chOff x="3733800" y="2046572"/>
                  <a:chExt cx="762000" cy="696108"/>
                </a:xfrm>
              </p:grpSpPr>
              <p:sp>
                <p:nvSpPr>
                  <p:cNvPr id="553" name="Oval 552"/>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54" name="Straight Connector 553"/>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5" name="Straight Connector 554"/>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0" name="Group 549"/>
                <p:cNvGrpSpPr/>
                <p:nvPr/>
              </p:nvGrpSpPr>
              <p:grpSpPr>
                <a:xfrm>
                  <a:off x="3713724" y="4127979"/>
                  <a:ext cx="762000" cy="457200"/>
                  <a:chOff x="3733800" y="2046572"/>
                  <a:chExt cx="762000" cy="457200"/>
                </a:xfrm>
              </p:grpSpPr>
              <p:sp>
                <p:nvSpPr>
                  <p:cNvPr id="551" name="Oval 550"/>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52" name="Straight Connector 551"/>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62" name="Group 561"/>
              <p:cNvGrpSpPr/>
              <p:nvPr/>
            </p:nvGrpSpPr>
            <p:grpSpPr>
              <a:xfrm>
                <a:off x="6025146" y="2037012"/>
                <a:ext cx="457200" cy="2538607"/>
                <a:chOff x="3713724" y="2046572"/>
                <a:chExt cx="457200" cy="2538607"/>
              </a:xfrm>
            </p:grpSpPr>
            <p:grpSp>
              <p:nvGrpSpPr>
                <p:cNvPr id="563" name="Group 562"/>
                <p:cNvGrpSpPr/>
                <p:nvPr/>
              </p:nvGrpSpPr>
              <p:grpSpPr>
                <a:xfrm>
                  <a:off x="3713724" y="2046572"/>
                  <a:ext cx="457200" cy="696108"/>
                  <a:chOff x="3733800" y="2046572"/>
                  <a:chExt cx="457200" cy="696108"/>
                </a:xfrm>
              </p:grpSpPr>
              <p:sp>
                <p:nvSpPr>
                  <p:cNvPr id="575" name="Oval 574"/>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77" name="Straight Connector 576"/>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4" name="Group 563"/>
                <p:cNvGrpSpPr/>
                <p:nvPr/>
              </p:nvGrpSpPr>
              <p:grpSpPr>
                <a:xfrm>
                  <a:off x="3713724" y="2724508"/>
                  <a:ext cx="457200" cy="696108"/>
                  <a:chOff x="3733800" y="2046572"/>
                  <a:chExt cx="457200" cy="696108"/>
                </a:xfrm>
              </p:grpSpPr>
              <p:sp>
                <p:nvSpPr>
                  <p:cNvPr id="572" name="Oval 571"/>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74" name="Straight Connector 573"/>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5" name="Group 564"/>
                <p:cNvGrpSpPr/>
                <p:nvPr/>
              </p:nvGrpSpPr>
              <p:grpSpPr>
                <a:xfrm>
                  <a:off x="3713724" y="3420996"/>
                  <a:ext cx="457200" cy="696108"/>
                  <a:chOff x="3733800" y="2046572"/>
                  <a:chExt cx="457200" cy="696108"/>
                </a:xfrm>
              </p:grpSpPr>
              <p:sp>
                <p:nvSpPr>
                  <p:cNvPr id="569" name="Oval 568"/>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71" name="Straight Connector 570"/>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7" name="Oval 566"/>
                <p:cNvSpPr/>
                <p:nvPr/>
              </p:nvSpPr>
              <p:spPr>
                <a:xfrm>
                  <a:off x="3713724" y="4127979"/>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grpSp>
        <p:sp>
          <p:nvSpPr>
            <p:cNvPr id="18" name="Left-Right Arrow 17"/>
            <p:cNvSpPr/>
            <p:nvPr/>
          </p:nvSpPr>
          <p:spPr>
            <a:xfrm>
              <a:off x="4281314" y="3308307"/>
              <a:ext cx="1040682" cy="296268"/>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Left-Right Arrow 578"/>
            <p:cNvSpPr/>
            <p:nvPr/>
          </p:nvSpPr>
          <p:spPr>
            <a:xfrm>
              <a:off x="1772779" y="3308307"/>
              <a:ext cx="1040682" cy="296268"/>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228600" y="2971800"/>
              <a:ext cx="1466924" cy="9144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t>Archive</a:t>
              </a:r>
              <a:endParaRPr lang="en-US" b="1" dirty="0"/>
            </a:p>
          </p:txBody>
        </p:sp>
        <p:sp>
          <p:nvSpPr>
            <p:cNvPr id="580" name="TextBox 579"/>
            <p:cNvSpPr txBox="1"/>
            <p:nvPr/>
          </p:nvSpPr>
          <p:spPr>
            <a:xfrm>
              <a:off x="2774282" y="5164751"/>
              <a:ext cx="1566263" cy="369332"/>
            </a:xfrm>
            <a:prstGeom prst="rect">
              <a:avLst/>
            </a:prstGeom>
            <a:noFill/>
          </p:spPr>
          <p:txBody>
            <a:bodyPr wrap="none" rtlCol="0">
              <a:spAutoFit/>
            </a:bodyPr>
            <a:lstStyle/>
            <a:p>
              <a:r>
                <a:rPr lang="en-US" b="1" dirty="0" smtClean="0"/>
                <a:t>Storage Nodes</a:t>
              </a:r>
              <a:endParaRPr lang="en-US" b="1" dirty="0"/>
            </a:p>
          </p:txBody>
        </p:sp>
      </p:grpSp>
    </p:spTree>
    <p:extLst>
      <p:ext uri="{BB962C8B-B14F-4D97-AF65-F5344CB8AC3E}">
        <p14:creationId xmlns:p14="http://schemas.microsoft.com/office/powerpoint/2010/main" val="6184656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254390&quot;&gt;&lt;property id=&quot;20148&quot; value=&quot;5&quot;/&gt;&lt;property id=&quot;20300&quot; value=&quot;Slide 1 - &amp;quot;Big Data Open Source Software  and Projects ABDS in Summary V: Level 8 &amp;quot;&quot;/&gt;&lt;property id=&quot;20307&quot; value=&quot;522&quot;/&gt;&lt;/object&gt;&lt;object type=&quot;3&quot; unique_id=&quot;330290&quot;&gt;&lt;property id=&quot;20148&quot; value=&quot;5&quot;/&gt;&lt;property id=&quot;20300&quot; value=&quot;Slide 3 - &amp;quot;Hadoop HDFS&amp;quot;&quot;/&gt;&lt;property id=&quot;20307&quot; value=&quot;615&quot;/&gt;&lt;/object&gt;&lt;object type=&quot;3&quot; unique_id=&quot;346678&quot;&gt;&lt;property id=&quot;20148&quot; value=&quot;5&quot;/&gt;&lt;property id=&quot;20300&quot; value=&quot;Slide 2 - &amp;quot;HPC-ABDS Layers&amp;quot;&quot;/&gt;&lt;property id=&quot;20307&quot; value=&quot;691&quot;/&gt;&lt;/object&gt;&lt;object type=&quot;3&quot; unique_id=&quot;359113&quot;&gt;&lt;property id=&quot;20148&quot; value=&quot;5&quot;/&gt;&lt;property id=&quot;20300&quot; value=&quot;Slide 6 - &amp;quot;Public Cloud Object Storage&amp;quot;&quot;/&gt;&lt;property id=&quot;20307&quot; value=&quot;716&quot;/&gt;&lt;/object&gt;&lt;object type=&quot;3&quot; unique_id=&quot;374019&quot;&gt;&lt;property id=&quot;20148&quot; value=&quot;5&quot;/&gt;&lt;property id=&quot;20300&quot; value=&quot;Slide 4 - &amp;quot;OpenStack Swift&amp;quot;&quot;/&gt;&lt;property id=&quot;20307&quot; value=&quot;717&quot;/&gt;&lt;/object&gt;&lt;object type=&quot;3&quot; unique_id=&quot;374020&quot;&gt;&lt;property id=&quot;20148&quot; value=&quot;5&quot;/&gt;&lt;property id=&quot;20300&quot; value=&quot;Slide 7 - &amp;quot;Lustre&amp;quot;&quot;/&gt;&lt;property id=&quot;20307&quot; value=&quot;718&quot;/&gt;&lt;/object&gt;&lt;object type=&quot;3&quot; unique_id=&quot;390015&quot;&gt;&lt;property id=&quot;20148&quot; value=&quot;5&quot;/&gt;&lt;property id=&quot;20300&quot; value=&quot;Slide 8 - &amp;quot;HDFS Data Parallel File System?&amp;quot;&quot;/&gt;&lt;property id=&quot;20307&quot; value=&quot;720&quot;/&gt;&lt;/object&gt;&lt;object type=&quot;3&quot; unique_id=&quot;390016&quot;&gt;&lt;property id=&quot;20148&quot; value=&quot;5&quot;/&gt;&lt;property id=&quot;20300&quot; value=&quot;Slide 9 - &amp;quot;Traditional File System like Lustre or Object Store?&amp;quot;&quot;/&gt;&lt;property id=&quot;20307&quot; value=&quot;719&quot;/&gt;&lt;/object&gt;&lt;object type=&quot;3&quot; unique_id=&quot;390077&quot;&gt;&lt;property id=&quot;20148&quot; value=&quot;5&quot;/&gt;&lt;property id=&quot;20300&quot; value=&quot;Slide 5 - &amp;quot;OpenStack Cinder&amp;quot;&quot;/&gt;&lt;property id=&quot;20307&quot; value=&quot;721&quot;/&gt;&lt;/object&gt;&lt;object type=&quot;3&quot; unique_id=&quot;390078&quot;&gt;&lt;property id=&quot;20148&quot; value=&quot;5&quot;/&gt;&lt;property id=&quot;20300&quot; value=&quot;Slide 11 - &amp;quot;Ceph&amp;quot;&quot;/&gt;&lt;property id=&quot;20307&quot; value=&quot;722&quot;/&gt;&lt;/object&gt;&lt;object type=&quot;3&quot; unique_id=&quot;390079&quot;&gt;&lt;property id=&quot;20148&quot; value=&quot;5&quot;/&gt;&lt;property id=&quot;20300&quot; value=&quot;Slide 10 - &amp;quot;Gluster&amp;quot;&quot;/&gt;&lt;property id=&quot;20307&quot; value=&quot;723&quot;/&gt;&lt;/object&gt;&lt;object type=&quot;3&quot; unique_id=&quot;390171&quot;&gt;&lt;property id=&quot;20148&quot; value=&quot;5&quot;/&gt;&lt;property id=&quot;20300&quot; value=&quot;Slide 12 - &amp;quot;FUSE&amp;quot;&quot;/&gt;&lt;property id=&quot;20307&quot; value=&quot;724&quot;/&gt;&lt;/object&gt;&lt;object type=&quot;3&quot; unique_id=&quot;390172&quot;&gt;&lt;property id=&quot;20148&quot; value=&quot;5&quot;/&gt;&lt;property id=&quot;20300&quot; value=&quot;Slide 13 - &amp;quot;IBM General Parallel File System GPFS&amp;quot;&quot;/&gt;&lt;property id=&quot;20307&quot; value=&quot;725&quot;/&gt;&lt;/object&gt;&lt;object type=&quot;3&quot; unique_id=&quot;390173&quot;&gt;&lt;property id=&quot;20148&quot; value=&quot;5&quot;/&gt;&lt;property id=&quot;20300&quot; value=&quot;Slide 14 - &amp;quot;GPFS v HDFS&amp;quot;&quot;/&gt;&lt;property id=&quot;20307&quot; value=&quot;726&quot;/&gt;&lt;/object&gt;&lt;object type=&quot;3&quot; unique_id=&quot;390174&quot;&gt;&lt;property id=&quot;20148&quot; value=&quot;5&quot;/&gt;&lt;property id=&quot;20300&quot; value=&quot;Slide 15 - &amp;quot;Global Federated File System GFFS&amp;quot;&quot;/&gt;&lt;property id=&quot;20307&quot; value=&quot;727&quot;/&gt;&lt;/object&gt;&lt;object type=&quot;3&quot; unique_id=&quot;390175&quot;&gt;&lt;property id=&quot;20148&quot; value=&quot;5&quot;/&gt;&lt;property id=&quot;20300&quot; value=&quot;Slide 16 - &amp;quot;Global Federated File System GFFS&amp;quot;&quot;/&gt;&lt;property id=&quot;20307&quot; value=&quot;728&quot;/&gt;&lt;/object&gt;&lt;/object&gt;&lt;object type=&quot;8&quot; unique_id=&quot;1001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12-0623-Sample-1img-full_V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33659</TotalTime>
  <Words>1403</Words>
  <Application>Microsoft Office PowerPoint</Application>
  <PresentationFormat>On-screen Show (4:3)</PresentationFormat>
  <Paragraphs>201</Paragraphs>
  <Slides>16</Slides>
  <Notes>3</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16</vt:i4>
      </vt:variant>
    </vt:vector>
  </HeadingPairs>
  <TitlesOfParts>
    <vt:vector size="30" baseType="lpstr">
      <vt:lpstr>Arial</vt:lpstr>
      <vt:lpstr>Calibri</vt:lpstr>
      <vt:lpstr>Franklin Gothic Book</vt:lpstr>
      <vt:lpstr>Franklin Gothic Demi</vt:lpstr>
      <vt:lpstr>Franklin Gothic Medium</vt:lpstr>
      <vt:lpstr>Times New Roman</vt:lpstr>
      <vt:lpstr>Office Theme</vt:lpstr>
      <vt:lpstr>12-0623-Sample-1img-full_V5</vt:lpstr>
      <vt:lpstr>1_12-0623-Sample-1img-full_V5</vt:lpstr>
      <vt:lpstr>2_12-0623-Sample-1img-full_V5</vt:lpstr>
      <vt:lpstr>3_12-0623-Sample-1img-full_V5</vt:lpstr>
      <vt:lpstr>4_12-0623-Sample-1img-full_V5</vt:lpstr>
      <vt:lpstr>5_12-0623-Sample-1img-full_V5</vt:lpstr>
      <vt:lpstr>6_12-0623-Sample-1img-full_V5</vt:lpstr>
      <vt:lpstr>Big Data Open Source Software  and Projects ABDS in Summary V: Level 8 </vt:lpstr>
      <vt:lpstr>HPC-ABDS Layers</vt:lpstr>
      <vt:lpstr>Hadoop HDFS</vt:lpstr>
      <vt:lpstr>OpenStack Swift</vt:lpstr>
      <vt:lpstr>OpenStack Cinder</vt:lpstr>
      <vt:lpstr>Public Cloud Object Storage</vt:lpstr>
      <vt:lpstr>Lustre</vt:lpstr>
      <vt:lpstr>HDFS Data Parallel File System?</vt:lpstr>
      <vt:lpstr>Traditional File System like Lustre or Object Store?</vt:lpstr>
      <vt:lpstr>Gluster</vt:lpstr>
      <vt:lpstr>Ceph</vt:lpstr>
      <vt:lpstr>FUSE</vt:lpstr>
      <vt:lpstr>IBM General Parallel File System GPFS</vt:lpstr>
      <vt:lpstr>GPFS v HDFS</vt:lpstr>
      <vt:lpstr>Global Federated File System GFFS</vt:lpstr>
      <vt:lpstr>Global Federated File System GFFS</vt:lpstr>
    </vt:vector>
  </TitlesOfParts>
  <Compa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646</cp:revision>
  <dcterms:created xsi:type="dcterms:W3CDTF">2014-02-25T01:32:12Z</dcterms:created>
  <dcterms:modified xsi:type="dcterms:W3CDTF">2014-10-04T23:54:56Z</dcterms:modified>
</cp:coreProperties>
</file>