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2"/>
  </p:notesMasterIdLst>
  <p:sldIdLst>
    <p:sldId id="522" r:id="rId9"/>
    <p:sldId id="692" r:id="rId10"/>
    <p:sldId id="616" r:id="rId11"/>
    <p:sldId id="789" r:id="rId12"/>
    <p:sldId id="785" r:id="rId13"/>
    <p:sldId id="684" r:id="rId14"/>
    <p:sldId id="790" r:id="rId15"/>
    <p:sldId id="777" r:id="rId16"/>
    <p:sldId id="793" r:id="rId17"/>
    <p:sldId id="779" r:id="rId18"/>
    <p:sldId id="792" r:id="rId19"/>
    <p:sldId id="795" r:id="rId20"/>
    <p:sldId id="791" r:id="rId21"/>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Simple_Linux_Utility_for_Resource_Manag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Oracle_Grid_Eng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daptivecomputing.com/products/open-source/maui/" TargetMode="External"/><Relationship Id="rId2" Type="http://schemas.openxmlformats.org/officeDocument/2006/relationships/hyperlink" Target="https://www.cesga.es/gl/biblioteca/downloadAsset/id/753" TargetMode="External"/><Relationship Id="rId1" Type="http://schemas.openxmlformats.org/officeDocument/2006/relationships/slideLayout" Target="../slideLayouts/slideLayout2.xml"/><Relationship Id="rId5" Type="http://schemas.openxmlformats.org/officeDocument/2006/relationships/hyperlink" Target="http://www.adaptivecomputing.com/products/hpc-products/comparison-grid/" TargetMode="External"/><Relationship Id="rId4" Type="http://schemas.openxmlformats.org/officeDocument/2006/relationships/hyperlink" Target="http://www.adaptivecomputing.com/products/open-source/torqu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esearch.cs.wisc.edu/htcondor/" TargetMode="External"/><Relationship Id="rId2" Type="http://schemas.openxmlformats.org/officeDocument/2006/relationships/hyperlink" Target="http://en.wikipedia.org/wiki/HTCondo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notes/facebook-engineering/under-the-hood-scheduling-mapreduce-jobs-more-efficiently-with-corona/10151142560538920" TargetMode="External"/><Relationship Id="rId2" Type="http://schemas.openxmlformats.org/officeDocument/2006/relationships/hyperlink" Target="http://hadoop.apache.org/docs/r2.5.1/hadoop-yarn/hadoop-yarn-site/YARN.html" TargetMode="External"/><Relationship Id="rId1" Type="http://schemas.openxmlformats.org/officeDocument/2006/relationships/slideLayout" Target="../slideLayouts/slideLayout2.xml"/><Relationship Id="rId4" Type="http://schemas.openxmlformats.org/officeDocument/2006/relationships/hyperlink" Target="http://eurosys2013.tudos.org/wp-content/uploads/2013/paper/Schwarzkopf.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loudera.github.io/llam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esos.apach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data.linkedin.com/opensource/heli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hannel9.msdn.com/Shows/Azure-Friday/Azure-Queues-101-Basics-of-Queues-with-Mark-Simms" TargetMode="External"/><Relationship Id="rId2" Type="http://schemas.openxmlformats.org/officeDocument/2006/relationships/hyperlink" Target="http://celery.readthedocs.org/en/late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mcs.anl.gov/research/projects/openpb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a:t>
            </a:r>
            <a:r>
              <a:rPr lang="en-US" b="1" smtClean="0"/>
              <a:t>Summary VI: </a:t>
            </a:r>
            <a:r>
              <a:rPr lang="en-US" b="1" dirty="0" smtClean="0"/>
              <a:t>Level 9</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0" y="-5917"/>
            <a:ext cx="6569133" cy="995132"/>
          </a:xfrm>
        </p:spPr>
        <p:txBody>
          <a:bodyPr/>
          <a:lstStyle/>
          <a:p>
            <a:r>
              <a:rPr lang="en-US" dirty="0" err="1" smtClean="0"/>
              <a:t>Slurm</a:t>
            </a:r>
            <a:endParaRPr lang="en-US" dirty="0"/>
          </a:p>
        </p:txBody>
      </p:sp>
      <p:sp>
        <p:nvSpPr>
          <p:cNvPr id="3" name="Content Placeholder 2"/>
          <p:cNvSpPr>
            <a:spLocks noGrp="1"/>
          </p:cNvSpPr>
          <p:nvPr>
            <p:ph idx="1"/>
          </p:nvPr>
        </p:nvSpPr>
        <p:spPr>
          <a:xfrm>
            <a:off x="58188" y="756459"/>
            <a:ext cx="9085811" cy="6010102"/>
          </a:xfrm>
        </p:spPr>
        <p:txBody>
          <a:bodyPr>
            <a:normAutofit fontScale="70000" lnSpcReduction="20000"/>
          </a:bodyPr>
          <a:lstStyle/>
          <a:p>
            <a:r>
              <a:rPr lang="en-US" b="1" dirty="0" err="1"/>
              <a:t>Slurm</a:t>
            </a:r>
            <a:r>
              <a:rPr lang="en-US" dirty="0"/>
              <a:t> is an open source C based job scheduler from </a:t>
            </a:r>
            <a:r>
              <a:rPr lang="en-US" dirty="0" smtClean="0"/>
              <a:t/>
            </a:r>
            <a:br>
              <a:rPr lang="en-US" dirty="0" smtClean="0"/>
            </a:br>
            <a:r>
              <a:rPr lang="en-US" dirty="0" smtClean="0"/>
              <a:t>HPC </a:t>
            </a:r>
            <a:r>
              <a:rPr lang="en-US" dirty="0"/>
              <a:t>community with similar functionalities to </a:t>
            </a:r>
            <a:r>
              <a:rPr lang="en-US" dirty="0" err="1"/>
              <a:t>OpenPBS</a:t>
            </a:r>
            <a:endParaRPr lang="en-US" dirty="0"/>
          </a:p>
          <a:p>
            <a:r>
              <a:rPr lang="en-US" sz="2900" dirty="0">
                <a:hlinkClick r:id="rId2"/>
              </a:rPr>
              <a:t>http://</a:t>
            </a:r>
            <a:r>
              <a:rPr lang="en-US" sz="2900" dirty="0" smtClean="0">
                <a:hlinkClick r:id="rId2"/>
              </a:rPr>
              <a:t>en.wikipedia.org/wiki/Simple_Linux_Utility_for_Resource_Management</a:t>
            </a:r>
            <a:endParaRPr lang="en-US" sz="2900" dirty="0" smtClean="0"/>
          </a:p>
          <a:p>
            <a:r>
              <a:rPr lang="en-US" dirty="0" smtClean="0"/>
              <a:t>Simple </a:t>
            </a:r>
            <a:r>
              <a:rPr lang="en-US" dirty="0"/>
              <a:t>Linux Utility for Resource Management (SLURM) is a free and open-source job scheduler for the Linux kernel used by many of the world's supercomputers and computer clusters</a:t>
            </a:r>
            <a:r>
              <a:rPr lang="en-US" dirty="0" smtClean="0"/>
              <a:t>.</a:t>
            </a:r>
          </a:p>
          <a:p>
            <a:pPr lvl="1"/>
            <a:r>
              <a:rPr lang="en-US" dirty="0" smtClean="0"/>
              <a:t>Best for high end supercomputers as scales best</a:t>
            </a:r>
            <a:r>
              <a:rPr lang="en-US" dirty="0" smtClean="0"/>
              <a:t> </a:t>
            </a:r>
            <a:endParaRPr lang="en-US" dirty="0" smtClean="0"/>
          </a:p>
          <a:p>
            <a:r>
              <a:rPr lang="en-US" dirty="0" smtClean="0"/>
              <a:t>It </a:t>
            </a:r>
            <a:r>
              <a:rPr lang="en-US" dirty="0"/>
              <a:t>provides three key functions. </a:t>
            </a:r>
            <a:endParaRPr lang="en-US" dirty="0" smtClean="0"/>
          </a:p>
          <a:p>
            <a:pPr lvl="1"/>
            <a:r>
              <a:rPr lang="en-US" dirty="0" smtClean="0"/>
              <a:t>First</a:t>
            </a:r>
            <a:r>
              <a:rPr lang="en-US" dirty="0"/>
              <a:t>, it allocates exclusive and/or non-exclusive access to resources (computer nodes) to users for some duration of time so they can perform work. </a:t>
            </a:r>
            <a:endParaRPr lang="en-US" dirty="0" smtClean="0"/>
          </a:p>
          <a:p>
            <a:pPr lvl="1"/>
            <a:r>
              <a:rPr lang="en-US" dirty="0" smtClean="0"/>
              <a:t>Second</a:t>
            </a:r>
            <a:r>
              <a:rPr lang="en-US" dirty="0"/>
              <a:t>, it provides a framework for starting, executing, and monitoring work (typically a parallel job such as MPI) on a set of allocated nodes. </a:t>
            </a:r>
            <a:endParaRPr lang="en-US" dirty="0" smtClean="0"/>
          </a:p>
          <a:p>
            <a:pPr lvl="1"/>
            <a:r>
              <a:rPr lang="en-US" dirty="0" smtClean="0"/>
              <a:t>Finally</a:t>
            </a:r>
            <a:r>
              <a:rPr lang="en-US" dirty="0"/>
              <a:t>, it arbitrates contention for resources by managing a queue of pending jobs</a:t>
            </a:r>
            <a:r>
              <a:rPr lang="en-US" dirty="0" smtClean="0"/>
              <a:t>.</a:t>
            </a:r>
            <a:endParaRPr lang="en-US" dirty="0"/>
          </a:p>
          <a:p>
            <a:r>
              <a:rPr lang="en-US" dirty="0"/>
              <a:t>SLURM is the workload manager on roughly half of the TOP500 supercomputers, including Tianhe-2 that (as of June 2013) is the world's fastest computer</a:t>
            </a:r>
            <a:r>
              <a:rPr lang="en-US" dirty="0" smtClean="0"/>
              <a:t>.</a:t>
            </a:r>
            <a:endParaRPr lang="en-US" dirty="0"/>
          </a:p>
          <a:p>
            <a:r>
              <a:rPr lang="en-US" dirty="0"/>
              <a:t>SLURM uses a best fit algorithm based on Hilbert curve scheduling or fat tree network topology in order to optimize locality of task assignments on parallel computers</a:t>
            </a:r>
            <a:endParaRPr lang="en-US" dirty="0" smtClean="0"/>
          </a:p>
        </p:txBody>
      </p:sp>
    </p:spTree>
    <p:extLst>
      <p:ext uri="{BB962C8B-B14F-4D97-AF65-F5344CB8AC3E}">
        <p14:creationId xmlns:p14="http://schemas.microsoft.com/office/powerpoint/2010/main" val="224739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591993" cy="1143000"/>
          </a:xfrm>
        </p:spPr>
        <p:txBody>
          <a:bodyPr/>
          <a:lstStyle/>
          <a:p>
            <a:r>
              <a:rPr lang="en-US" dirty="0" smtClean="0"/>
              <a:t>SGE (Sun, Oracle Grid Engine)</a:t>
            </a:r>
            <a:endParaRPr lang="en-US" dirty="0"/>
          </a:p>
        </p:txBody>
      </p:sp>
      <p:sp>
        <p:nvSpPr>
          <p:cNvPr id="3" name="Content Placeholder 2"/>
          <p:cNvSpPr>
            <a:spLocks noGrp="1"/>
          </p:cNvSpPr>
          <p:nvPr>
            <p:ph idx="1"/>
          </p:nvPr>
        </p:nvSpPr>
        <p:spPr>
          <a:xfrm>
            <a:off x="0" y="960120"/>
            <a:ext cx="9144000" cy="5897880"/>
          </a:xfrm>
        </p:spPr>
        <p:txBody>
          <a:bodyPr>
            <a:normAutofit fontScale="55000" lnSpcReduction="20000"/>
          </a:bodyPr>
          <a:lstStyle/>
          <a:p>
            <a:r>
              <a:rPr lang="en-US" dirty="0"/>
              <a:t>Oracle Grid Engine, </a:t>
            </a:r>
            <a:r>
              <a:rPr lang="en-US" dirty="0">
                <a:hlinkClick r:id="rId2"/>
              </a:rPr>
              <a:t>http://</a:t>
            </a:r>
            <a:r>
              <a:rPr lang="en-US" dirty="0" smtClean="0">
                <a:hlinkClick r:id="rId2"/>
              </a:rPr>
              <a:t>en.wikipedia.org/wiki/Oracle_Grid_Engine</a:t>
            </a:r>
            <a:r>
              <a:rPr lang="en-US" dirty="0" smtClean="0"/>
              <a:t> </a:t>
            </a:r>
            <a:br>
              <a:rPr lang="en-US" dirty="0" smtClean="0"/>
            </a:br>
            <a:r>
              <a:rPr lang="en-US" dirty="0" smtClean="0"/>
              <a:t> </a:t>
            </a:r>
            <a:r>
              <a:rPr lang="en-US" dirty="0"/>
              <a:t>previously known as Sun Grid Engine (SGE), CODINE </a:t>
            </a:r>
            <a:r>
              <a:rPr lang="en-US" dirty="0" smtClean="0"/>
              <a:t/>
            </a:r>
            <a:br>
              <a:rPr lang="en-US" dirty="0" smtClean="0"/>
            </a:br>
            <a:r>
              <a:rPr lang="en-US" dirty="0" smtClean="0"/>
              <a:t>(</a:t>
            </a:r>
            <a:r>
              <a:rPr lang="en-US" dirty="0"/>
              <a:t>Computing in Distributed Networked </a:t>
            </a:r>
            <a:r>
              <a:rPr lang="en-US" dirty="0" smtClean="0"/>
              <a:t>Environments in Europe) </a:t>
            </a:r>
            <a:r>
              <a:rPr lang="en-US" dirty="0"/>
              <a:t>or GRD (Global Resource Director</a:t>
            </a:r>
            <a:r>
              <a:rPr lang="en-US" dirty="0" smtClean="0"/>
              <a:t>), was </a:t>
            </a:r>
            <a:r>
              <a:rPr lang="en-US" dirty="0"/>
              <a:t>a grid computing computer cluster software system (otherwise known as batch-queuing system), </a:t>
            </a:r>
            <a:r>
              <a:rPr lang="en-US" dirty="0" smtClean="0"/>
              <a:t>developed (acquired from Europe company) </a:t>
            </a:r>
            <a:r>
              <a:rPr lang="en-US" dirty="0"/>
              <a:t>and supported by Sun Microsystems and later Oracle. There have been open source versions and multiple commercial versions of this technology, initially from Sun, later from Oracle and then from </a:t>
            </a:r>
            <a:r>
              <a:rPr lang="en-US" dirty="0" err="1"/>
              <a:t>Univa</a:t>
            </a:r>
            <a:r>
              <a:rPr lang="en-US" dirty="0"/>
              <a:t> Corporation</a:t>
            </a:r>
            <a:r>
              <a:rPr lang="en-US" dirty="0" smtClean="0"/>
              <a:t>.</a:t>
            </a:r>
            <a:endParaRPr lang="en-US" dirty="0"/>
          </a:p>
          <a:p>
            <a:pPr lvl="1"/>
            <a:r>
              <a:rPr lang="en-US" dirty="0"/>
              <a:t>On October 22, 2013 </a:t>
            </a:r>
            <a:r>
              <a:rPr lang="en-US" dirty="0" err="1"/>
              <a:t>Univa</a:t>
            </a:r>
            <a:r>
              <a:rPr lang="en-US" dirty="0"/>
              <a:t> announced it acquired the intellectual property and trademarks for the Grid Engine technology and that </a:t>
            </a:r>
            <a:r>
              <a:rPr lang="en-US" dirty="0" err="1"/>
              <a:t>Univa</a:t>
            </a:r>
            <a:r>
              <a:rPr lang="en-US" dirty="0"/>
              <a:t> will take over support</a:t>
            </a:r>
            <a:r>
              <a:rPr lang="en-US" dirty="0" smtClean="0"/>
              <a:t>.</a:t>
            </a:r>
            <a:endParaRPr lang="en-US" dirty="0"/>
          </a:p>
          <a:p>
            <a:r>
              <a:rPr lang="en-US" dirty="0"/>
              <a:t>The original Grid Engine open-source project website closed in 2010, but versions of the technology are still available under its original Sun Industry Standards Source </a:t>
            </a:r>
            <a:r>
              <a:rPr lang="en-US" dirty="0" smtClean="0"/>
              <a:t>License. </a:t>
            </a:r>
          </a:p>
          <a:p>
            <a:pPr lvl="1"/>
            <a:r>
              <a:rPr lang="en-US" dirty="0" smtClean="0"/>
              <a:t>Those </a:t>
            </a:r>
            <a:r>
              <a:rPr lang="en-US" dirty="0"/>
              <a:t>projects were forked from the original project code and are known as Son of Grid </a:t>
            </a:r>
            <a:r>
              <a:rPr lang="en-US" dirty="0" smtClean="0"/>
              <a:t>Engine </a:t>
            </a:r>
            <a:r>
              <a:rPr lang="en-US" dirty="0"/>
              <a:t>and Open Grid Scheduler</a:t>
            </a:r>
            <a:r>
              <a:rPr lang="en-US" dirty="0" smtClean="0"/>
              <a:t>.</a:t>
            </a:r>
            <a:endParaRPr lang="en-US" dirty="0"/>
          </a:p>
          <a:p>
            <a:r>
              <a:rPr lang="en-US" dirty="0"/>
              <a:t>Grid Engine is typically used on a computer farm or high-performance computing (HPC) cluster and is responsible for accepting, scheduling, dispatching, and managing the remote and distributed execution of large numbers of standalone, parallel or interactive user jobs. It also manages and schedules the allocation of distributed resources such as processors, memory, disk space, and software licenses</a:t>
            </a:r>
            <a:r>
              <a:rPr lang="en-US" dirty="0" smtClean="0"/>
              <a:t>.</a:t>
            </a:r>
            <a:endParaRPr lang="en-US" dirty="0"/>
          </a:p>
          <a:p>
            <a:r>
              <a:rPr lang="en-US" dirty="0"/>
              <a:t>Grid Engine used to be the foundation of the Sun Grid utility computing system, made available over the Internet in the United States in 2006</a:t>
            </a:r>
            <a:r>
              <a:rPr lang="en-US" dirty="0" smtClean="0"/>
              <a:t>, </a:t>
            </a:r>
            <a:r>
              <a:rPr lang="en-US" dirty="0"/>
              <a:t>later becoming available in many other countries and having been an early version of a public Cloud Computing facility predating Amazon AWS, for instance</a:t>
            </a:r>
            <a:r>
              <a:rPr lang="en-US" dirty="0" smtClean="0"/>
              <a:t>.</a:t>
            </a:r>
          </a:p>
          <a:p>
            <a:r>
              <a:rPr lang="en-US" dirty="0" smtClean="0"/>
              <a:t>Similar to SLURM, PBS etc. in capability</a:t>
            </a:r>
            <a:endParaRPr lang="en-US" dirty="0"/>
          </a:p>
        </p:txBody>
      </p:sp>
      <p:pic>
        <p:nvPicPr>
          <p:cNvPr id="3076" name="Picture 4" descr="http://upload.wikimedia.org/wikipedia/en/0/04/GridEng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0"/>
            <a:ext cx="1333500" cy="3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2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Moab Maui Torque</a:t>
            </a:r>
            <a:endParaRPr lang="en-US" dirty="0"/>
          </a:p>
        </p:txBody>
      </p:sp>
      <p:sp>
        <p:nvSpPr>
          <p:cNvPr id="3" name="Content Placeholder 2"/>
          <p:cNvSpPr>
            <a:spLocks noGrp="1"/>
          </p:cNvSpPr>
          <p:nvPr>
            <p:ph idx="1"/>
          </p:nvPr>
        </p:nvSpPr>
        <p:spPr>
          <a:xfrm>
            <a:off x="-1" y="943495"/>
            <a:ext cx="9202189" cy="5914505"/>
          </a:xfrm>
        </p:spPr>
        <p:txBody>
          <a:bodyPr>
            <a:normAutofit fontScale="77500" lnSpcReduction="20000"/>
          </a:bodyPr>
          <a:lstStyle/>
          <a:p>
            <a:r>
              <a:rPr lang="en-US" sz="2400" dirty="0">
                <a:hlinkClick r:id="rId2"/>
              </a:rPr>
              <a:t>https://</a:t>
            </a:r>
            <a:r>
              <a:rPr lang="en-US" sz="2400" dirty="0" smtClean="0">
                <a:hlinkClick r:id="rId2"/>
              </a:rPr>
              <a:t>www.cesga.es/gl/biblioteca/downloadAsset/id/753</a:t>
            </a:r>
            <a:r>
              <a:rPr lang="en-US" sz="2400" dirty="0" smtClean="0"/>
              <a:t> compares solutions</a:t>
            </a:r>
          </a:p>
          <a:p>
            <a:r>
              <a:rPr lang="en-US" sz="2400" dirty="0" smtClean="0"/>
              <a:t>Open source Maui extended in commercial Moab system and both compete with </a:t>
            </a:r>
            <a:r>
              <a:rPr lang="en-US" sz="2400" dirty="0" err="1" smtClean="0"/>
              <a:t>Slurm</a:t>
            </a:r>
            <a:r>
              <a:rPr lang="en-US" sz="2400" dirty="0" smtClean="0"/>
              <a:t> and SGE</a:t>
            </a:r>
          </a:p>
          <a:p>
            <a:r>
              <a:rPr lang="en-US" sz="2400" dirty="0" smtClean="0"/>
              <a:t>Both build on </a:t>
            </a:r>
            <a:r>
              <a:rPr lang="en-US" sz="2400" dirty="0"/>
              <a:t>Open source </a:t>
            </a:r>
            <a:r>
              <a:rPr lang="en-US" sz="2400" b="1" dirty="0"/>
              <a:t>Torque</a:t>
            </a:r>
            <a:r>
              <a:rPr lang="en-US" sz="2400" dirty="0"/>
              <a:t> (</a:t>
            </a:r>
            <a:r>
              <a:rPr lang="en-US" sz="2400" dirty="0" err="1"/>
              <a:t>Terascale</a:t>
            </a:r>
            <a:r>
              <a:rPr lang="en-US" sz="2400" dirty="0"/>
              <a:t> Open-source Resource and </a:t>
            </a:r>
            <a:r>
              <a:rPr lang="en-US" sz="2400" dirty="0" err="1"/>
              <a:t>QUEue</a:t>
            </a:r>
            <a:r>
              <a:rPr lang="en-US" sz="2400" dirty="0"/>
              <a:t> </a:t>
            </a:r>
            <a:r>
              <a:rPr lang="en-US" sz="2400" dirty="0" smtClean="0"/>
              <a:t>Manager) which is based on PBS and provides core scheduling capability</a:t>
            </a:r>
          </a:p>
          <a:p>
            <a:r>
              <a:rPr lang="en-US" sz="2400" dirty="0" smtClean="0"/>
              <a:t>All 3 </a:t>
            </a:r>
            <a:r>
              <a:rPr lang="en-US" sz="2400" dirty="0"/>
              <a:t>come from </a:t>
            </a:r>
            <a:r>
              <a:rPr lang="en-US" sz="2400" dirty="0" smtClean="0">
                <a:hlinkClick r:id="rId3"/>
              </a:rPr>
              <a:t>http</a:t>
            </a:r>
            <a:r>
              <a:rPr lang="en-US" sz="2400" dirty="0">
                <a:hlinkClick r:id="rId3"/>
              </a:rPr>
              <a:t>://www.adaptivecomputing.com/products/open-source/maui</a:t>
            </a:r>
            <a:r>
              <a:rPr lang="en-US" sz="2400" dirty="0" smtClean="0">
                <a:hlinkClick r:id="rId3"/>
              </a:rPr>
              <a:t>/</a:t>
            </a:r>
            <a:r>
              <a:rPr lang="en-US" sz="2400" dirty="0" smtClean="0"/>
              <a:t> </a:t>
            </a:r>
            <a:r>
              <a:rPr lang="en-US" sz="2400" dirty="0"/>
              <a:t/>
            </a:r>
            <a:br>
              <a:rPr lang="en-US" sz="2400" dirty="0"/>
            </a:br>
            <a:r>
              <a:rPr lang="en-US" sz="2400" dirty="0">
                <a:hlinkClick r:id="rId4"/>
              </a:rPr>
              <a:t>http://www.adaptivecomputing.com/products/open-source/torque</a:t>
            </a:r>
            <a:r>
              <a:rPr lang="en-US" sz="2400" dirty="0" smtClean="0">
                <a:hlinkClick r:id="rId4"/>
              </a:rPr>
              <a:t>/</a:t>
            </a:r>
            <a:r>
              <a:rPr lang="en-US" sz="2400" dirty="0"/>
              <a:t/>
            </a:r>
            <a:br>
              <a:rPr lang="en-US" sz="2400" dirty="0"/>
            </a:br>
            <a:r>
              <a:rPr lang="en-US" sz="2400" dirty="0">
                <a:hlinkClick r:id="rId5"/>
              </a:rPr>
              <a:t>http://www.adaptivecomputing.com/products/hpc-products/comparison-grid</a:t>
            </a:r>
            <a:r>
              <a:rPr lang="en-US" sz="2400" dirty="0" smtClean="0">
                <a:hlinkClick r:id="rId5"/>
              </a:rPr>
              <a:t>/</a:t>
            </a:r>
            <a:r>
              <a:rPr lang="en-US" sz="2400" dirty="0" smtClean="0"/>
              <a:t> </a:t>
            </a:r>
          </a:p>
          <a:p>
            <a:r>
              <a:rPr lang="en-US" sz="2400" dirty="0"/>
              <a:t>TORQUE provides enhancements over standard </a:t>
            </a:r>
            <a:r>
              <a:rPr lang="en-US" sz="2400" dirty="0" err="1"/>
              <a:t>OpenPBS</a:t>
            </a:r>
            <a:r>
              <a:rPr lang="en-US" sz="2400" dirty="0"/>
              <a:t> in the following areas</a:t>
            </a:r>
            <a:r>
              <a:rPr lang="en-US" sz="2400" dirty="0" smtClean="0"/>
              <a:t>:</a:t>
            </a:r>
            <a:endParaRPr lang="en-US" sz="2400" dirty="0"/>
          </a:p>
          <a:p>
            <a:r>
              <a:rPr lang="en-US" sz="2400" dirty="0"/>
              <a:t>Fault Tolerance</a:t>
            </a:r>
          </a:p>
          <a:p>
            <a:pPr lvl="1"/>
            <a:r>
              <a:rPr lang="en-US" sz="2000" dirty="0"/>
              <a:t>Additional failure conditions checked/handled</a:t>
            </a:r>
          </a:p>
          <a:p>
            <a:pPr lvl="1"/>
            <a:r>
              <a:rPr lang="en-US" sz="2000" dirty="0"/>
              <a:t>Node health check script support</a:t>
            </a:r>
          </a:p>
          <a:p>
            <a:r>
              <a:rPr lang="en-US" sz="2400" dirty="0"/>
              <a:t>Scheduling Interface</a:t>
            </a:r>
          </a:p>
          <a:p>
            <a:pPr lvl="1"/>
            <a:r>
              <a:rPr lang="en-US" sz="2000" dirty="0"/>
              <a:t>Extended query interface providing the scheduler with additional and more accurate information</a:t>
            </a:r>
          </a:p>
          <a:p>
            <a:pPr lvl="1"/>
            <a:r>
              <a:rPr lang="en-US" sz="2000" dirty="0"/>
              <a:t>Extended control interface allowing the scheduler increased control over job behavior and attributes</a:t>
            </a:r>
          </a:p>
          <a:p>
            <a:pPr lvl="1"/>
            <a:r>
              <a:rPr lang="en-US" sz="2000" dirty="0"/>
              <a:t>Allows the collection of statistics for completed jobs</a:t>
            </a:r>
          </a:p>
          <a:p>
            <a:r>
              <a:rPr lang="en-US" sz="2400" dirty="0"/>
              <a:t>Scalability</a:t>
            </a:r>
          </a:p>
          <a:p>
            <a:pPr lvl="1"/>
            <a:r>
              <a:rPr lang="en-US" sz="2000" dirty="0"/>
              <a:t>Significantly improved server to MOM communication model</a:t>
            </a:r>
          </a:p>
          <a:p>
            <a:pPr lvl="1"/>
            <a:r>
              <a:rPr lang="en-US" sz="2000" dirty="0"/>
              <a:t>Ability to handle larger clusters (over 15 TF/2,500 processors)</a:t>
            </a:r>
          </a:p>
          <a:p>
            <a:pPr lvl="1"/>
            <a:r>
              <a:rPr lang="en-US" sz="2000" dirty="0"/>
              <a:t>Ability to handle larger jobs (over 2000 processors)</a:t>
            </a:r>
          </a:p>
          <a:p>
            <a:pPr lvl="1"/>
            <a:r>
              <a:rPr lang="en-US" sz="2000" dirty="0"/>
              <a:t>Ability to support larger server messages</a:t>
            </a:r>
          </a:p>
          <a:p>
            <a:r>
              <a:rPr lang="en-US" sz="2400" dirty="0" smtClean="0"/>
              <a:t>Usability: Extensive </a:t>
            </a:r>
            <a:r>
              <a:rPr lang="en-US" sz="2400" dirty="0"/>
              <a:t>logging additions</a:t>
            </a:r>
          </a:p>
        </p:txBody>
      </p:sp>
    </p:spTree>
    <p:extLst>
      <p:ext uri="{BB962C8B-B14F-4D97-AF65-F5344CB8AC3E}">
        <p14:creationId xmlns:p14="http://schemas.microsoft.com/office/powerpoint/2010/main" val="55186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95379"/>
          </a:xfrm>
        </p:spPr>
        <p:txBody>
          <a:bodyPr/>
          <a:lstStyle/>
          <a:p>
            <a:r>
              <a:rPr lang="en-US" dirty="0" err="1" smtClean="0"/>
              <a:t>HTCondor</a:t>
            </a:r>
            <a:r>
              <a:rPr lang="en-US" dirty="0" smtClean="0"/>
              <a:t> (originally Condor)</a:t>
            </a:r>
            <a:endParaRPr lang="en-US" dirty="0"/>
          </a:p>
        </p:txBody>
      </p:sp>
      <p:sp>
        <p:nvSpPr>
          <p:cNvPr id="3" name="Content Placeholder 2"/>
          <p:cNvSpPr>
            <a:spLocks noGrp="1"/>
          </p:cNvSpPr>
          <p:nvPr>
            <p:ph idx="1"/>
          </p:nvPr>
        </p:nvSpPr>
        <p:spPr>
          <a:xfrm>
            <a:off x="0" y="786546"/>
            <a:ext cx="9144000" cy="5573684"/>
          </a:xfrm>
        </p:spPr>
        <p:txBody>
          <a:bodyPr>
            <a:normAutofit lnSpcReduction="10000"/>
          </a:bodyPr>
          <a:lstStyle/>
          <a:p>
            <a:r>
              <a:rPr lang="en-US" sz="2400" dirty="0"/>
              <a:t>Apache license </a:t>
            </a:r>
            <a:r>
              <a:rPr lang="en-US" sz="2400" dirty="0">
                <a:hlinkClick r:id="rId2"/>
              </a:rPr>
              <a:t>http://</a:t>
            </a:r>
            <a:r>
              <a:rPr lang="en-US" sz="2400" dirty="0" smtClean="0">
                <a:hlinkClick r:id="rId2"/>
              </a:rPr>
              <a:t>en.wikipedia.org/wiki/HTCondor</a:t>
            </a:r>
            <a:r>
              <a:rPr lang="en-US" sz="2400" dirty="0"/>
              <a:t/>
            </a:r>
            <a:br>
              <a:rPr lang="en-US" sz="2400" dirty="0"/>
            </a:br>
            <a:r>
              <a:rPr lang="en-US" sz="2400" dirty="0">
                <a:hlinkClick r:id="rId3"/>
              </a:rPr>
              <a:t>http://research.cs.wisc.edu/htcondor</a:t>
            </a:r>
            <a:r>
              <a:rPr lang="en-US" sz="2400" dirty="0" smtClean="0">
                <a:hlinkClick r:id="rId3"/>
              </a:rPr>
              <a:t>/</a:t>
            </a:r>
            <a:r>
              <a:rPr lang="en-US" sz="2400" dirty="0" smtClean="0"/>
              <a:t> </a:t>
            </a:r>
          </a:p>
          <a:p>
            <a:r>
              <a:rPr lang="en-US" sz="2400" b="1" dirty="0" err="1"/>
              <a:t>HTCondor</a:t>
            </a:r>
            <a:r>
              <a:rPr lang="en-US" sz="2400" b="1" dirty="0"/>
              <a:t> </a:t>
            </a:r>
            <a:r>
              <a:rPr lang="en-US" sz="2400" dirty="0"/>
              <a:t>is an open-source high-throughput computing software framework for coarse-grained distributed parallelization of computationally intensive </a:t>
            </a:r>
            <a:r>
              <a:rPr lang="en-US" sz="2400" dirty="0" smtClean="0"/>
              <a:t>tasks.</a:t>
            </a:r>
          </a:p>
          <a:p>
            <a:r>
              <a:rPr lang="en-US" sz="2400" dirty="0" smtClean="0"/>
              <a:t>It </a:t>
            </a:r>
            <a:r>
              <a:rPr lang="en-US" sz="2400" dirty="0"/>
              <a:t>can be used to manage workload on a dedicated cluster of computers, and/or to farm out work to idle desktop computers – so-called cycle scavenging. </a:t>
            </a:r>
            <a:endParaRPr lang="en-US" sz="2400" dirty="0" smtClean="0"/>
          </a:p>
          <a:p>
            <a:r>
              <a:rPr lang="en-US" sz="2400" dirty="0" err="1" smtClean="0"/>
              <a:t>HTCondor</a:t>
            </a:r>
            <a:r>
              <a:rPr lang="en-US" sz="2400" dirty="0" smtClean="0"/>
              <a:t> </a:t>
            </a:r>
            <a:r>
              <a:rPr lang="en-US" sz="2400" dirty="0"/>
              <a:t>runs on Linux, Unix, Mac OS X, FreeBSD, and contemporary Windows operating systems. </a:t>
            </a:r>
            <a:endParaRPr lang="en-US" sz="2400" dirty="0" smtClean="0"/>
          </a:p>
          <a:p>
            <a:r>
              <a:rPr lang="en-US" sz="2400" dirty="0" err="1" smtClean="0"/>
              <a:t>HTCondor</a:t>
            </a:r>
            <a:r>
              <a:rPr lang="en-US" sz="2400" dirty="0" smtClean="0"/>
              <a:t> </a:t>
            </a:r>
            <a:r>
              <a:rPr lang="en-US" sz="2400" dirty="0"/>
              <a:t>can seamlessly integrate both dedicated resources (rack-mounted clusters) and non-dedicated desktop machines (</a:t>
            </a:r>
            <a:r>
              <a:rPr lang="en-US" sz="2400" b="1" dirty="0"/>
              <a:t>cycle scavenging</a:t>
            </a:r>
            <a:r>
              <a:rPr lang="en-US" sz="2400" dirty="0"/>
              <a:t>) into one computing environment</a:t>
            </a:r>
            <a:r>
              <a:rPr lang="en-US" sz="2400" dirty="0" smtClean="0"/>
              <a:t>.</a:t>
            </a:r>
          </a:p>
          <a:p>
            <a:r>
              <a:rPr lang="en-US" sz="2400" dirty="0" err="1" smtClean="0"/>
              <a:t>HTCondor</a:t>
            </a:r>
            <a:r>
              <a:rPr lang="en-US" sz="2400" dirty="0" smtClean="0"/>
              <a:t> </a:t>
            </a:r>
            <a:r>
              <a:rPr lang="en-US" sz="2400" dirty="0"/>
              <a:t>features include "</a:t>
            </a:r>
            <a:r>
              <a:rPr lang="en-US" sz="2400" dirty="0" err="1"/>
              <a:t>DAGMan</a:t>
            </a:r>
            <a:r>
              <a:rPr lang="en-US" sz="2400" dirty="0"/>
              <a:t>" which provides a mechanism to describe job dependencies. </a:t>
            </a:r>
          </a:p>
        </p:txBody>
      </p:sp>
      <p:pic>
        <p:nvPicPr>
          <p:cNvPr id="2050" name="Picture 2" descr="HTCondor High Throughput Comp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004" y="5831606"/>
            <a:ext cx="4438996" cy="105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15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b="1" dirty="0">
                <a:solidFill>
                  <a:srgbClr val="FF0000"/>
                </a:solidFill>
              </a:rPr>
              <a:t>Cluster Resource Management: </a:t>
            </a:r>
            <a:endParaRPr lang="en-US" sz="2000" b="1" dirty="0" smtClean="0">
              <a:solidFill>
                <a:srgbClr val="FF0000"/>
              </a:solidFill>
            </a:endParaRPr>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215409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70"/>
            <a:ext cx="6575367" cy="892011"/>
          </a:xfrm>
        </p:spPr>
        <p:txBody>
          <a:bodyPr>
            <a:normAutofit fontScale="90000"/>
          </a:bodyPr>
          <a:lstStyle/>
          <a:p>
            <a:r>
              <a:rPr lang="en-US" b="1" dirty="0" smtClean="0"/>
              <a:t>Hadoop YARN</a:t>
            </a:r>
            <a:br>
              <a:rPr lang="en-US" b="1" dirty="0" smtClean="0"/>
            </a:br>
            <a:r>
              <a:rPr lang="en-US" b="1" dirty="0" smtClean="0"/>
              <a:t>Google Omega, </a:t>
            </a:r>
            <a:r>
              <a:rPr lang="en-US" b="1" dirty="0" err="1" smtClean="0"/>
              <a:t>FaceBook</a:t>
            </a:r>
            <a:r>
              <a:rPr lang="en-US" b="1" dirty="0" smtClean="0"/>
              <a:t> Corona</a:t>
            </a:r>
            <a:endParaRPr lang="en-US" b="1" dirty="0"/>
          </a:p>
        </p:txBody>
      </p:sp>
      <p:sp>
        <p:nvSpPr>
          <p:cNvPr id="3" name="Content Placeholder 2"/>
          <p:cNvSpPr>
            <a:spLocks noGrp="1"/>
          </p:cNvSpPr>
          <p:nvPr>
            <p:ph idx="1"/>
          </p:nvPr>
        </p:nvSpPr>
        <p:spPr>
          <a:xfrm>
            <a:off x="0" y="1265339"/>
            <a:ext cx="9144000" cy="5582151"/>
          </a:xfrm>
        </p:spPr>
        <p:txBody>
          <a:bodyPr>
            <a:normAutofit fontScale="85000" lnSpcReduction="10000"/>
          </a:bodyPr>
          <a:lstStyle/>
          <a:p>
            <a:r>
              <a:rPr lang="en-US" sz="2400" dirty="0">
                <a:hlinkClick r:id="rId2"/>
              </a:rPr>
              <a:t>http://</a:t>
            </a:r>
            <a:r>
              <a:rPr lang="en-US" sz="2400" dirty="0" smtClean="0">
                <a:hlinkClick r:id="rId2"/>
              </a:rPr>
              <a:t>hadoop.apache.org/docs/r2.5.1/hadoop-yarn/hadoop-yarn-site/YARN.html</a:t>
            </a:r>
            <a:r>
              <a:rPr lang="en-US" sz="2400" dirty="0" smtClean="0"/>
              <a:t> </a:t>
            </a:r>
          </a:p>
          <a:p>
            <a:r>
              <a:rPr lang="en-US" sz="2400" dirty="0" smtClean="0"/>
              <a:t>Apache </a:t>
            </a:r>
            <a:r>
              <a:rPr lang="en-US" sz="2400" dirty="0"/>
              <a:t>Hadoop YARN (Yet Another Resource Negotiator) came about as part of a major redesign of Hadoop in 2011 to address some of its limitations.  The resource management and </a:t>
            </a:r>
            <a:r>
              <a:rPr lang="en-US" sz="2400" dirty="0" smtClean="0"/>
              <a:t>the job scheduling and monitoring </a:t>
            </a:r>
            <a:r>
              <a:rPr lang="en-US" sz="2400" dirty="0"/>
              <a:t>functions, both of which had previously been performed by the Hadoop </a:t>
            </a:r>
            <a:r>
              <a:rPr lang="en-US" sz="2400" dirty="0" err="1"/>
              <a:t>JobTracker</a:t>
            </a:r>
            <a:r>
              <a:rPr lang="en-US" sz="2400" dirty="0"/>
              <a:t>, were implemented through the </a:t>
            </a:r>
            <a:r>
              <a:rPr lang="en-US" sz="2400" dirty="0" err="1"/>
              <a:t>ResourceManager</a:t>
            </a:r>
            <a:r>
              <a:rPr lang="en-US" sz="2400" dirty="0"/>
              <a:t>, </a:t>
            </a:r>
            <a:r>
              <a:rPr lang="en-US" sz="2400" dirty="0" err="1"/>
              <a:t>ApplicationMaster</a:t>
            </a:r>
            <a:r>
              <a:rPr lang="en-US" sz="2400" dirty="0"/>
              <a:t> and </a:t>
            </a:r>
            <a:r>
              <a:rPr lang="en-US" sz="2400" dirty="0" err="1"/>
              <a:t>NodeManager</a:t>
            </a:r>
            <a:r>
              <a:rPr lang="en-US" sz="2400" dirty="0"/>
              <a:t> processes within YARN.   </a:t>
            </a:r>
          </a:p>
          <a:p>
            <a:r>
              <a:rPr lang="en-US" sz="2400" dirty="0"/>
              <a:t>YARN has made it possible to use Hadoop for non-MapReduce jobs.  It also eliminates the acknowledged performance bottleneck associated with the </a:t>
            </a:r>
            <a:r>
              <a:rPr lang="en-US" sz="2400" dirty="0" err="1"/>
              <a:t>JobTracker</a:t>
            </a:r>
            <a:r>
              <a:rPr lang="en-US" sz="2400" dirty="0"/>
              <a:t> of the previous Hadoop releases, allowing more scalability.</a:t>
            </a:r>
          </a:p>
          <a:p>
            <a:r>
              <a:rPr lang="en-US" sz="2400" dirty="0"/>
              <a:t>YARN, which has been a sub-project of Apache Hadoop since 2012, represents a key point in Hadoop’s evolution, but it also adds additional complexity to a development environment which was already considered challenging to use. </a:t>
            </a:r>
            <a:endParaRPr lang="en-US" sz="2400" dirty="0" smtClean="0"/>
          </a:p>
          <a:p>
            <a:r>
              <a:rPr lang="en-US" sz="2400" dirty="0"/>
              <a:t>Facebook Corona </a:t>
            </a:r>
            <a:r>
              <a:rPr lang="en-US" sz="2400" dirty="0">
                <a:hlinkClick r:id="rId3"/>
              </a:rPr>
              <a:t>https://</a:t>
            </a:r>
            <a:r>
              <a:rPr lang="en-US" sz="2400" dirty="0" smtClean="0">
                <a:hlinkClick r:id="rId3"/>
              </a:rPr>
              <a:t>www.facebook.com/notes/facebook-engineering/under-the-hood-scheduling-mapreduce-jobs-more-efficiently-with-corona/10151142560538920</a:t>
            </a:r>
            <a:endParaRPr lang="en-US" sz="2400" dirty="0" smtClean="0"/>
          </a:p>
          <a:p>
            <a:r>
              <a:rPr lang="en-US" sz="2400" dirty="0"/>
              <a:t>Google Omega </a:t>
            </a:r>
            <a:r>
              <a:rPr lang="en-US" sz="2400" dirty="0">
                <a:hlinkClick r:id="rId4"/>
              </a:rPr>
              <a:t>http://</a:t>
            </a:r>
            <a:r>
              <a:rPr lang="en-US" sz="2400" dirty="0" smtClean="0">
                <a:hlinkClick r:id="rId4"/>
              </a:rPr>
              <a:t>eurosys2013.tudos.org/wp-content/uploads/2013/paper/Schwarzkopf.pdf</a:t>
            </a:r>
            <a:r>
              <a:rPr lang="en-US" sz="2400" dirty="0" smtClean="0"/>
              <a:t> </a:t>
            </a:r>
            <a:endParaRPr lang="en-US" sz="2400" dirty="0"/>
          </a:p>
        </p:txBody>
      </p:sp>
    </p:spTree>
    <p:extLst>
      <p:ext uri="{BB962C8B-B14F-4D97-AF65-F5344CB8AC3E}">
        <p14:creationId xmlns:p14="http://schemas.microsoft.com/office/powerpoint/2010/main" val="280734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47280"/>
          </a:xfrm>
        </p:spPr>
        <p:txBody>
          <a:bodyPr/>
          <a:lstStyle/>
          <a:p>
            <a:r>
              <a:rPr lang="en-US" dirty="0" smtClean="0"/>
              <a:t>More on Yarn</a:t>
            </a:r>
            <a:endParaRPr lang="en-US" dirty="0"/>
          </a:p>
        </p:txBody>
      </p:sp>
      <p:sp>
        <p:nvSpPr>
          <p:cNvPr id="3" name="Content Placeholder 2"/>
          <p:cNvSpPr>
            <a:spLocks noGrp="1"/>
          </p:cNvSpPr>
          <p:nvPr>
            <p:ph idx="1"/>
          </p:nvPr>
        </p:nvSpPr>
        <p:spPr>
          <a:xfrm>
            <a:off x="0" y="577312"/>
            <a:ext cx="8229600" cy="2847814"/>
          </a:xfrm>
          <a:ln w="28575">
            <a:solidFill>
              <a:schemeClr val="tx1"/>
            </a:solidFill>
          </a:ln>
        </p:spPr>
        <p:txBody>
          <a:bodyPr>
            <a:normAutofit lnSpcReduction="10000"/>
          </a:bodyPr>
          <a:lstStyle/>
          <a:p>
            <a:r>
              <a:rPr lang="en-US" sz="1600" dirty="0"/>
              <a:t>The </a:t>
            </a:r>
            <a:r>
              <a:rPr lang="en-US" sz="1600" dirty="0" smtClean="0"/>
              <a:t>Yarn </a:t>
            </a:r>
            <a:r>
              <a:rPr lang="en-US" sz="1600" dirty="0" err="1" smtClean="0"/>
              <a:t>ResourceManager</a:t>
            </a:r>
            <a:r>
              <a:rPr lang="en-US" sz="1600" dirty="0" smtClean="0"/>
              <a:t> </a:t>
            </a:r>
            <a:r>
              <a:rPr lang="en-US" sz="1600" dirty="0"/>
              <a:t>has two main components: Scheduler and </a:t>
            </a:r>
            <a:r>
              <a:rPr lang="en-US" sz="1600" dirty="0" err="1"/>
              <a:t>ApplicationsManager</a:t>
            </a:r>
            <a:r>
              <a:rPr lang="en-US" sz="1600" dirty="0" smtClean="0"/>
              <a:t>.</a:t>
            </a:r>
            <a:endParaRPr lang="en-US" sz="1600" dirty="0"/>
          </a:p>
          <a:p>
            <a:r>
              <a:rPr lang="en-US" sz="1600" dirty="0"/>
              <a:t>The Scheduler is responsible for allocating resources to the various running applications subject to familiar constraints of capacities, queues etc. The Scheduler is pure scheduler in the sense that it performs no monitoring or tracking of status for the application. Also, it offers no guarantees about restarting failed tasks either due to application failure or hardware failures. The Scheduler performs its scheduling function based the resource requirements of the applications; it does so based on the abstract notion of a resource Container which incorporates elements such as memory, </a:t>
            </a:r>
            <a:r>
              <a:rPr lang="en-US" sz="1600" dirty="0" err="1"/>
              <a:t>cpu</a:t>
            </a:r>
            <a:r>
              <a:rPr lang="en-US" sz="1600" dirty="0"/>
              <a:t>, disk, network etc. In the first version, only memory is supported</a:t>
            </a:r>
            <a:r>
              <a:rPr lang="en-US" sz="1600" dirty="0" smtClean="0"/>
              <a:t>.</a:t>
            </a:r>
            <a:endParaRPr lang="en-US" sz="1600" dirty="0"/>
          </a:p>
          <a:p>
            <a:r>
              <a:rPr lang="en-US" sz="1600" dirty="0"/>
              <a:t>The Scheduler has a pluggable policy plug-in, which is responsible for partitioning the cluster resources among the various queues, applications etc. The current Map-Reduce schedulers such as the </a:t>
            </a:r>
            <a:r>
              <a:rPr lang="en-US" sz="1600" dirty="0" err="1"/>
              <a:t>CapacityScheduler</a:t>
            </a:r>
            <a:r>
              <a:rPr lang="en-US" sz="1600" dirty="0"/>
              <a:t> and the </a:t>
            </a:r>
            <a:r>
              <a:rPr lang="en-US" sz="1600" dirty="0" err="1"/>
              <a:t>FairScheduler</a:t>
            </a:r>
            <a:r>
              <a:rPr lang="en-US" sz="1600" dirty="0"/>
              <a:t> would be some examples of the plug-in</a:t>
            </a:r>
            <a:r>
              <a:rPr lang="en-US" sz="1600" dirty="0" smtClean="0"/>
              <a:t>.</a:t>
            </a:r>
            <a:endParaRPr lang="en-US" sz="1600" dirty="0"/>
          </a:p>
        </p:txBody>
      </p:sp>
      <p:pic>
        <p:nvPicPr>
          <p:cNvPr id="2050" name="Picture 2" descr="MapReduce NextGen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732" y="3305014"/>
            <a:ext cx="5924550"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476583"/>
            <a:ext cx="4572000" cy="3323987"/>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US" sz="1400" dirty="0"/>
              <a:t>The </a:t>
            </a:r>
            <a:r>
              <a:rPr lang="en-US" sz="1400" dirty="0" err="1"/>
              <a:t>CapacityScheduler</a:t>
            </a:r>
            <a:r>
              <a:rPr lang="en-US" sz="1400" dirty="0"/>
              <a:t> supports hierarchical queues to allow for more predictable sharing of cluster resources</a:t>
            </a:r>
          </a:p>
          <a:p>
            <a:pPr marL="285750" indent="-285750">
              <a:buFont typeface="Arial" panose="020B0604020202020204" pitchFamily="34" charset="0"/>
              <a:buChar char="•"/>
            </a:pPr>
            <a:r>
              <a:rPr lang="en-US" sz="1400" dirty="0"/>
              <a:t>The </a:t>
            </a:r>
            <a:r>
              <a:rPr lang="en-US" sz="1400" dirty="0" err="1"/>
              <a:t>ApplicationsManager</a:t>
            </a:r>
            <a:r>
              <a:rPr lang="en-US" sz="1400" dirty="0"/>
              <a:t> is responsible for accepting job-submissions, negotiating the first container for executing the application specific </a:t>
            </a:r>
            <a:r>
              <a:rPr lang="en-US" sz="1400" dirty="0" err="1"/>
              <a:t>ApplicationMaster</a:t>
            </a:r>
            <a:r>
              <a:rPr lang="en-US" sz="1400" dirty="0"/>
              <a:t> and provides the service for restarting the </a:t>
            </a:r>
            <a:r>
              <a:rPr lang="en-US" sz="1400" dirty="0" err="1"/>
              <a:t>ApplicationMaster</a:t>
            </a:r>
            <a:r>
              <a:rPr lang="en-US" sz="1400" dirty="0"/>
              <a:t> container on failure.</a:t>
            </a:r>
          </a:p>
          <a:p>
            <a:pPr marL="285750" indent="-285750">
              <a:buFont typeface="Arial" panose="020B0604020202020204" pitchFamily="34" charset="0"/>
              <a:buChar char="•"/>
            </a:pPr>
            <a:r>
              <a:rPr lang="en-US" sz="1400" dirty="0"/>
              <a:t>The </a:t>
            </a:r>
            <a:r>
              <a:rPr lang="en-US" sz="1400" dirty="0" err="1"/>
              <a:t>NodeManager</a:t>
            </a:r>
            <a:r>
              <a:rPr lang="en-US" sz="1400" dirty="0"/>
              <a:t> is the per-machine framework agent who is responsible for containers, monitoring their resource usage (</a:t>
            </a:r>
            <a:r>
              <a:rPr lang="en-US" sz="1400" dirty="0" err="1"/>
              <a:t>cpu</a:t>
            </a:r>
            <a:r>
              <a:rPr lang="en-US" sz="1400" dirty="0"/>
              <a:t>, memory, disk, network) and reporting the same to the </a:t>
            </a:r>
            <a:r>
              <a:rPr lang="en-US" sz="1400" dirty="0" err="1"/>
              <a:t>ResourceManager</a:t>
            </a:r>
            <a:r>
              <a:rPr lang="en-US" sz="1400" dirty="0"/>
              <a:t>/Scheduler.</a:t>
            </a:r>
          </a:p>
          <a:p>
            <a:pPr marL="285750" indent="-285750">
              <a:buFont typeface="Arial" panose="020B0604020202020204" pitchFamily="34" charset="0"/>
              <a:buChar char="•"/>
            </a:pPr>
            <a:r>
              <a:rPr lang="en-US" sz="1400" dirty="0"/>
              <a:t>The per-application </a:t>
            </a:r>
            <a:r>
              <a:rPr lang="en-US" sz="1400" dirty="0" err="1"/>
              <a:t>ApplicationMaster</a:t>
            </a:r>
            <a:r>
              <a:rPr lang="en-US" sz="1400" dirty="0"/>
              <a:t> has the responsibility of negotiating appropriate resource containers from the Scheduler, tracking their status and monitoring for progress</a:t>
            </a:r>
            <a:r>
              <a:rPr lang="en-US" sz="1400" dirty="0" smtClean="0"/>
              <a:t>.</a:t>
            </a:r>
            <a:endParaRPr lang="en-US" sz="1400" dirty="0"/>
          </a:p>
        </p:txBody>
      </p:sp>
    </p:spTree>
    <p:extLst>
      <p:ext uri="{BB962C8B-B14F-4D97-AF65-F5344CB8AC3E}">
        <p14:creationId xmlns:p14="http://schemas.microsoft.com/office/powerpoint/2010/main" val="296297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Llama</a:t>
            </a:r>
            <a:endParaRPr lang="en-US" dirty="0"/>
          </a:p>
        </p:txBody>
      </p:sp>
      <p:sp>
        <p:nvSpPr>
          <p:cNvPr id="3" name="Content Placeholder 2"/>
          <p:cNvSpPr>
            <a:spLocks noGrp="1"/>
          </p:cNvSpPr>
          <p:nvPr>
            <p:ph idx="1"/>
          </p:nvPr>
        </p:nvSpPr>
        <p:spPr>
          <a:xfrm>
            <a:off x="0" y="856212"/>
            <a:ext cx="9144000" cy="5877097"/>
          </a:xfrm>
        </p:spPr>
        <p:txBody>
          <a:bodyPr>
            <a:normAutofit lnSpcReduction="10000"/>
          </a:bodyPr>
          <a:lstStyle/>
          <a:p>
            <a:r>
              <a:rPr lang="en-US" sz="2800" dirty="0">
                <a:hlinkClick r:id="rId2"/>
              </a:rPr>
              <a:t>http://cloudera.github.io/llama</a:t>
            </a:r>
            <a:r>
              <a:rPr lang="en-US" sz="2800" dirty="0" smtClean="0">
                <a:hlinkClick r:id="rId2"/>
              </a:rPr>
              <a:t>/</a:t>
            </a:r>
            <a:endParaRPr lang="en-US" sz="2800" dirty="0" smtClean="0"/>
          </a:p>
          <a:p>
            <a:r>
              <a:rPr lang="en-US" sz="2800" dirty="0"/>
              <a:t>Llama (</a:t>
            </a:r>
            <a:r>
              <a:rPr lang="en-US" sz="2800" b="1" dirty="0"/>
              <a:t>Low Latency Application </a:t>
            </a:r>
            <a:r>
              <a:rPr lang="en-US" sz="2800" b="1" dirty="0" smtClean="0"/>
              <a:t>Master</a:t>
            </a:r>
            <a:r>
              <a:rPr lang="en-US" sz="2800" dirty="0" smtClean="0"/>
              <a:t>) is </a:t>
            </a:r>
            <a:r>
              <a:rPr lang="en-US" sz="2800" dirty="0"/>
              <a:t>a </a:t>
            </a:r>
            <a:r>
              <a:rPr lang="en-US" sz="2800" dirty="0" smtClean="0"/>
              <a:t>tool from </a:t>
            </a:r>
            <a:r>
              <a:rPr lang="en-US" sz="2800" dirty="0" err="1" smtClean="0"/>
              <a:t>Cloudera</a:t>
            </a:r>
            <a:r>
              <a:rPr lang="en-US" sz="2800" dirty="0" smtClean="0"/>
              <a:t> that is used to interface between Impala and Yarn</a:t>
            </a:r>
          </a:p>
          <a:p>
            <a:r>
              <a:rPr lang="en-US" sz="2800" dirty="0" smtClean="0"/>
              <a:t>Llama acquires processes from yarn but manages them as long lived and able to be switched between different services</a:t>
            </a:r>
          </a:p>
          <a:p>
            <a:r>
              <a:rPr lang="en-US" sz="2800" dirty="0" smtClean="0"/>
              <a:t>This allows Impala to run </a:t>
            </a:r>
            <a:r>
              <a:rPr lang="en-US" sz="2800" dirty="0"/>
              <a:t>1000s of concurrent queries, many of them running with few-seconds (and even sub-second) latencies</a:t>
            </a:r>
            <a:r>
              <a:rPr lang="en-US" sz="2800" dirty="0" smtClean="0"/>
              <a:t>.</a:t>
            </a:r>
          </a:p>
          <a:p>
            <a:r>
              <a:rPr lang="en-US" sz="2800" dirty="0" smtClean="0"/>
              <a:t>Note the first </a:t>
            </a:r>
            <a:r>
              <a:rPr lang="en-US" sz="2800" dirty="0"/>
              <a:t>application master created from a client process takes around 900 </a:t>
            </a:r>
            <a:r>
              <a:rPr lang="en-US" sz="2800" dirty="0" err="1"/>
              <a:t>ms</a:t>
            </a:r>
            <a:r>
              <a:rPr lang="en-US" sz="2800" dirty="0"/>
              <a:t> to be ready to submit resource requests. </a:t>
            </a:r>
            <a:r>
              <a:rPr lang="en-US" sz="2800" dirty="0" smtClean="0"/>
              <a:t>However subsequent </a:t>
            </a:r>
            <a:r>
              <a:rPr lang="en-US" sz="2800" dirty="0"/>
              <a:t>application masters created from the same client process take a mean of 20 </a:t>
            </a:r>
            <a:r>
              <a:rPr lang="en-US" sz="2800" dirty="0" err="1"/>
              <a:t>ms.</a:t>
            </a:r>
            <a:r>
              <a:rPr lang="en-US" sz="2800" dirty="0"/>
              <a:t> </a:t>
            </a:r>
            <a:r>
              <a:rPr lang="en-US" sz="2800" dirty="0" smtClean="0"/>
              <a:t>Llama allows one to exploit this low latency</a:t>
            </a:r>
            <a:endParaRPr lang="en-US" sz="2800" dirty="0"/>
          </a:p>
        </p:txBody>
      </p:sp>
    </p:spTree>
    <p:extLst>
      <p:ext uri="{BB962C8B-B14F-4D97-AF65-F5344CB8AC3E}">
        <p14:creationId xmlns:p14="http://schemas.microsoft.com/office/powerpoint/2010/main" val="5310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9065"/>
          </a:xfrm>
        </p:spPr>
        <p:txBody>
          <a:bodyPr/>
          <a:lstStyle/>
          <a:p>
            <a:r>
              <a:rPr lang="en-US" dirty="0" smtClean="0"/>
              <a:t>Apache </a:t>
            </a:r>
            <a:r>
              <a:rPr lang="en-US" dirty="0" err="1" smtClean="0"/>
              <a:t>Mesos</a:t>
            </a:r>
            <a:endParaRPr lang="en-US" dirty="0"/>
          </a:p>
        </p:txBody>
      </p:sp>
      <p:sp>
        <p:nvSpPr>
          <p:cNvPr id="3" name="Content Placeholder 2"/>
          <p:cNvSpPr>
            <a:spLocks noGrp="1"/>
          </p:cNvSpPr>
          <p:nvPr>
            <p:ph idx="1"/>
          </p:nvPr>
        </p:nvSpPr>
        <p:spPr>
          <a:xfrm>
            <a:off x="148440" y="843148"/>
            <a:ext cx="8995559" cy="5818909"/>
          </a:xfrm>
        </p:spPr>
        <p:txBody>
          <a:bodyPr>
            <a:normAutofit fontScale="77500" lnSpcReduction="20000"/>
          </a:bodyPr>
          <a:lstStyle/>
          <a:p>
            <a:r>
              <a:rPr lang="en-US" dirty="0" smtClean="0">
                <a:hlinkClick r:id="rId2"/>
              </a:rPr>
              <a:t>http</a:t>
            </a:r>
            <a:r>
              <a:rPr lang="en-US" dirty="0">
                <a:hlinkClick r:id="rId2"/>
              </a:rPr>
              <a:t>://</a:t>
            </a:r>
            <a:r>
              <a:rPr lang="en-US" dirty="0" smtClean="0">
                <a:hlinkClick r:id="rId2"/>
              </a:rPr>
              <a:t>mesos.apache.org/</a:t>
            </a:r>
            <a:endParaRPr lang="en-US" dirty="0" smtClean="0"/>
          </a:p>
          <a:p>
            <a:r>
              <a:rPr lang="en-US" dirty="0"/>
              <a:t>Apache </a:t>
            </a:r>
            <a:r>
              <a:rPr lang="en-US" dirty="0" err="1"/>
              <a:t>Mesos</a:t>
            </a:r>
            <a:r>
              <a:rPr lang="en-US" dirty="0"/>
              <a:t> is a cluster manager that </a:t>
            </a:r>
            <a:r>
              <a:rPr lang="en-US" dirty="0" smtClean="0"/>
              <a:t>supports and simplifies </a:t>
            </a:r>
            <a:r>
              <a:rPr lang="en-US" dirty="0"/>
              <a:t>the </a:t>
            </a:r>
            <a:r>
              <a:rPr lang="en-US" dirty="0" smtClean="0"/>
              <a:t>process of running </a:t>
            </a:r>
            <a:r>
              <a:rPr lang="en-US" dirty="0"/>
              <a:t>multiple </a:t>
            </a:r>
            <a:r>
              <a:rPr lang="en-US" dirty="0" smtClean="0"/>
              <a:t>Hadoop jobs, </a:t>
            </a:r>
            <a:r>
              <a:rPr lang="en-US" dirty="0"/>
              <a:t>or other high-performance applications, on a dynamically shared pool of </a:t>
            </a:r>
            <a:r>
              <a:rPr lang="en-US" dirty="0" smtClean="0"/>
              <a:t>resources. </a:t>
            </a:r>
          </a:p>
          <a:p>
            <a:r>
              <a:rPr lang="en-US" dirty="0" smtClean="0"/>
              <a:t>Three use cases:</a:t>
            </a:r>
          </a:p>
          <a:p>
            <a:pPr lvl="1"/>
            <a:r>
              <a:rPr lang="en-US" dirty="0" smtClean="0"/>
              <a:t>organizations </a:t>
            </a:r>
            <a:r>
              <a:rPr lang="en-US" dirty="0"/>
              <a:t>that use </a:t>
            </a:r>
            <a:r>
              <a:rPr lang="en-US" dirty="0" smtClean="0"/>
              <a:t>multiple cluster applications </a:t>
            </a:r>
            <a:r>
              <a:rPr lang="en-US" dirty="0"/>
              <a:t>can use </a:t>
            </a:r>
            <a:r>
              <a:rPr lang="en-US" dirty="0" err="1"/>
              <a:t>Mesos</a:t>
            </a:r>
            <a:r>
              <a:rPr lang="en-US" dirty="0"/>
              <a:t> to share nodes between </a:t>
            </a:r>
            <a:r>
              <a:rPr lang="en-US" dirty="0" smtClean="0"/>
              <a:t>them to improve resource utilization as well as simplify system administration </a:t>
            </a:r>
          </a:p>
          <a:p>
            <a:pPr lvl="1"/>
            <a:r>
              <a:rPr lang="en-US" dirty="0" smtClean="0"/>
              <a:t>Provide </a:t>
            </a:r>
            <a:r>
              <a:rPr lang="en-US" dirty="0"/>
              <a:t>a common interface </a:t>
            </a:r>
            <a:r>
              <a:rPr lang="en-US" dirty="0" smtClean="0"/>
              <a:t>for many cluster </a:t>
            </a:r>
            <a:r>
              <a:rPr lang="en-US" dirty="0"/>
              <a:t>programming frameworks </a:t>
            </a:r>
            <a:r>
              <a:rPr lang="en-US" dirty="0" smtClean="0"/>
              <a:t>(Apache </a:t>
            </a:r>
            <a:r>
              <a:rPr lang="en-US" dirty="0"/>
              <a:t>Hama, Microsoft Dryad, and Google's </a:t>
            </a:r>
            <a:r>
              <a:rPr lang="en-US" dirty="0" err="1"/>
              <a:t>Pregel</a:t>
            </a:r>
            <a:r>
              <a:rPr lang="en-US" dirty="0"/>
              <a:t> and </a:t>
            </a:r>
            <a:r>
              <a:rPr lang="en-US" dirty="0" smtClean="0"/>
              <a:t>Caffeine) </a:t>
            </a:r>
          </a:p>
          <a:p>
            <a:pPr lvl="1"/>
            <a:r>
              <a:rPr lang="en-US" dirty="0" smtClean="0"/>
              <a:t>Allow multiple </a:t>
            </a:r>
            <a:r>
              <a:rPr lang="en-US" dirty="0"/>
              <a:t>instances of a</a:t>
            </a:r>
            <a:r>
              <a:rPr lang="en-US" dirty="0" smtClean="0"/>
              <a:t> </a:t>
            </a:r>
            <a:r>
              <a:rPr lang="en-US" dirty="0"/>
              <a:t>framework on the same cluster, </a:t>
            </a:r>
            <a:r>
              <a:rPr lang="en-US" dirty="0" smtClean="0"/>
              <a:t>to support workload </a:t>
            </a:r>
            <a:r>
              <a:rPr lang="en-US" dirty="0"/>
              <a:t>isolation </a:t>
            </a:r>
            <a:r>
              <a:rPr lang="en-US" dirty="0" smtClean="0"/>
              <a:t>and allow </a:t>
            </a:r>
            <a:r>
              <a:rPr lang="en-US" dirty="0"/>
              <a:t>incremental deployment of </a:t>
            </a:r>
            <a:r>
              <a:rPr lang="en-US" dirty="0" smtClean="0"/>
              <a:t>upgrades</a:t>
            </a:r>
            <a:endParaRPr lang="en-US" dirty="0"/>
          </a:p>
          <a:p>
            <a:r>
              <a:rPr lang="en-US" dirty="0" err="1" smtClean="0"/>
              <a:t>Mesos</a:t>
            </a:r>
            <a:r>
              <a:rPr lang="en-US" dirty="0" smtClean="0"/>
              <a:t>, which </a:t>
            </a:r>
            <a:r>
              <a:rPr lang="en-US" dirty="0"/>
              <a:t>started as a research project at UC Berkeley, </a:t>
            </a:r>
            <a:r>
              <a:rPr lang="en-US" dirty="0" smtClean="0"/>
              <a:t>became an Apache incubator project in 2011 and has since graduated to a top level project.</a:t>
            </a:r>
            <a:endParaRPr lang="en-US" dirty="0"/>
          </a:p>
        </p:txBody>
      </p:sp>
    </p:spTree>
    <p:extLst>
      <p:ext uri="{BB962C8B-B14F-4D97-AF65-F5344CB8AC3E}">
        <p14:creationId xmlns:p14="http://schemas.microsoft.com/office/powerpoint/2010/main" val="313906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Helix (LinkedIn)</a:t>
            </a:r>
            <a:endParaRPr lang="en-US" dirty="0"/>
          </a:p>
        </p:txBody>
      </p:sp>
      <p:sp>
        <p:nvSpPr>
          <p:cNvPr id="3" name="Content Placeholder 2"/>
          <p:cNvSpPr>
            <a:spLocks noGrp="1"/>
          </p:cNvSpPr>
          <p:nvPr>
            <p:ph idx="1"/>
          </p:nvPr>
        </p:nvSpPr>
        <p:spPr>
          <a:xfrm>
            <a:off x="0" y="1462813"/>
            <a:ext cx="9144000" cy="5250668"/>
          </a:xfrm>
        </p:spPr>
        <p:txBody>
          <a:bodyPr>
            <a:normAutofit fontScale="70000" lnSpcReduction="20000"/>
          </a:bodyPr>
          <a:lstStyle/>
          <a:p>
            <a:r>
              <a:rPr lang="en-US" dirty="0"/>
              <a:t>Apache Helix </a:t>
            </a:r>
            <a:r>
              <a:rPr lang="en-US" dirty="0">
                <a:hlinkClick r:id="rId2"/>
              </a:rPr>
              <a:t>http://</a:t>
            </a:r>
            <a:r>
              <a:rPr lang="en-US" dirty="0" smtClean="0">
                <a:hlinkClick r:id="rId2"/>
              </a:rPr>
              <a:t>data.linkedin.com/opensource/helix</a:t>
            </a:r>
            <a:r>
              <a:rPr lang="en-US" dirty="0" smtClean="0"/>
              <a:t>  </a:t>
            </a:r>
            <a:r>
              <a:rPr lang="en-US" dirty="0"/>
              <a:t>is a generic cluster management framework used for the automatic management of partitioned, replicated and distributed resources hosted on a cluster of nodes. Helix provides the following features</a:t>
            </a:r>
            <a:r>
              <a:rPr lang="en-US" dirty="0" smtClean="0"/>
              <a:t>:</a:t>
            </a:r>
            <a:endParaRPr lang="en-US" dirty="0"/>
          </a:p>
          <a:p>
            <a:pPr lvl="1"/>
            <a:r>
              <a:rPr lang="en-US" dirty="0"/>
              <a:t>Automatic assignment of resource/partition to nodes</a:t>
            </a:r>
          </a:p>
          <a:p>
            <a:pPr lvl="1"/>
            <a:r>
              <a:rPr lang="en-US" dirty="0"/>
              <a:t>Node failure detection and recovery</a:t>
            </a:r>
          </a:p>
          <a:p>
            <a:pPr lvl="1"/>
            <a:r>
              <a:rPr lang="en-US" dirty="0"/>
              <a:t>Dynamic addition of Resources</a:t>
            </a:r>
          </a:p>
          <a:p>
            <a:pPr lvl="1"/>
            <a:r>
              <a:rPr lang="en-US" dirty="0"/>
              <a:t>Dynamic addition of nodes to the cluster</a:t>
            </a:r>
          </a:p>
          <a:p>
            <a:pPr lvl="1"/>
            <a:r>
              <a:rPr lang="en-US" dirty="0"/>
              <a:t>Pluggable distributed state machine to manage the state of a resource via state transitions</a:t>
            </a:r>
          </a:p>
          <a:p>
            <a:pPr lvl="1"/>
            <a:r>
              <a:rPr lang="en-US" dirty="0"/>
              <a:t>Automatic load balancing and throttling of </a:t>
            </a:r>
            <a:r>
              <a:rPr lang="en-US" dirty="0" smtClean="0"/>
              <a:t>transitions</a:t>
            </a:r>
          </a:p>
          <a:p>
            <a:r>
              <a:rPr lang="en-US" dirty="0"/>
              <a:t>Helix manages the state of a resource by supporting a pluggable distributed state machine. One can define the state machine table along with the constraints for each </a:t>
            </a:r>
            <a:r>
              <a:rPr lang="en-US" dirty="0" smtClean="0"/>
              <a:t>state. Here </a:t>
            </a:r>
            <a:r>
              <a:rPr lang="en-US" dirty="0"/>
              <a:t>are some common state models used:</a:t>
            </a:r>
          </a:p>
          <a:p>
            <a:pPr lvl="1"/>
            <a:r>
              <a:rPr lang="en-US" dirty="0"/>
              <a:t>Master, Slave</a:t>
            </a:r>
          </a:p>
          <a:p>
            <a:pPr lvl="1"/>
            <a:r>
              <a:rPr lang="en-US" dirty="0"/>
              <a:t>Online, Offline</a:t>
            </a:r>
          </a:p>
          <a:p>
            <a:pPr lvl="1"/>
            <a:r>
              <a:rPr lang="en-US" dirty="0"/>
              <a:t>Leader, Standby</a:t>
            </a:r>
          </a:p>
          <a:p>
            <a:endParaRPr lang="en-US" dirty="0"/>
          </a:p>
        </p:txBody>
      </p:sp>
      <p:pic>
        <p:nvPicPr>
          <p:cNvPr id="1026" name="Picture 2" desc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197" y="5722880"/>
            <a:ext cx="226695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6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526"/>
            <a:ext cx="5228705" cy="799783"/>
          </a:xfrm>
        </p:spPr>
        <p:txBody>
          <a:bodyPr/>
          <a:lstStyle/>
          <a:p>
            <a:r>
              <a:rPr lang="en-US" dirty="0" smtClean="0"/>
              <a:t>Celery</a:t>
            </a:r>
            <a:endParaRPr lang="en-US" dirty="0"/>
          </a:p>
        </p:txBody>
      </p:sp>
      <p:sp>
        <p:nvSpPr>
          <p:cNvPr id="3" name="Content Placeholder 2"/>
          <p:cNvSpPr>
            <a:spLocks noGrp="1"/>
          </p:cNvSpPr>
          <p:nvPr>
            <p:ph idx="1"/>
          </p:nvPr>
        </p:nvSpPr>
        <p:spPr>
          <a:xfrm>
            <a:off x="0" y="1147156"/>
            <a:ext cx="9144000" cy="5710844"/>
          </a:xfrm>
        </p:spPr>
        <p:txBody>
          <a:bodyPr>
            <a:normAutofit fontScale="92500" lnSpcReduction="10000"/>
          </a:bodyPr>
          <a:lstStyle/>
          <a:p>
            <a:r>
              <a:rPr lang="en-US" sz="2400" dirty="0" smtClean="0"/>
              <a:t>Celery is </a:t>
            </a:r>
            <a:r>
              <a:rPr lang="en-US" sz="2400" dirty="0"/>
              <a:t>an asynchronous task queue/job </a:t>
            </a:r>
            <a:r>
              <a:rPr lang="en-US" sz="2400" dirty="0" smtClean="0"/>
              <a:t>queue</a:t>
            </a:r>
            <a:r>
              <a:rPr lang="en-US" sz="2400" dirty="0"/>
              <a:t> </a:t>
            </a:r>
            <a:r>
              <a:rPr lang="en-US" sz="2400" dirty="0" smtClean="0"/>
              <a:t/>
            </a:r>
            <a:br>
              <a:rPr lang="en-US" sz="2400" dirty="0" smtClean="0"/>
            </a:br>
            <a:r>
              <a:rPr lang="en-US" sz="2400" dirty="0" smtClean="0"/>
              <a:t>environment </a:t>
            </a:r>
            <a:r>
              <a:rPr lang="en-US" sz="2400" dirty="0"/>
              <a:t>based on </a:t>
            </a:r>
            <a:r>
              <a:rPr lang="en-US" sz="2400" dirty="0" err="1"/>
              <a:t>RabbitMQ</a:t>
            </a:r>
            <a:r>
              <a:rPr lang="en-US" sz="2400" dirty="0"/>
              <a:t> or equivalent </a:t>
            </a:r>
            <a:r>
              <a:rPr lang="en-US" sz="2400" dirty="0" smtClean="0"/>
              <a:t/>
            </a:r>
            <a:br>
              <a:rPr lang="en-US" sz="2400" dirty="0" smtClean="0"/>
            </a:br>
            <a:r>
              <a:rPr lang="en-US" sz="2400" dirty="0" smtClean="0"/>
              <a:t>and </a:t>
            </a:r>
            <a:r>
              <a:rPr lang="en-US" sz="2400" dirty="0"/>
              <a:t>written in </a:t>
            </a:r>
            <a:r>
              <a:rPr lang="en-US" sz="2400" dirty="0" smtClean="0"/>
              <a:t>Python </a:t>
            </a:r>
            <a:r>
              <a:rPr lang="en-US" sz="2400" dirty="0" smtClean="0">
                <a:hlinkClick r:id="rId2"/>
              </a:rPr>
              <a:t>http</a:t>
            </a:r>
            <a:r>
              <a:rPr lang="en-US" sz="2400" dirty="0">
                <a:hlinkClick r:id="rId2"/>
              </a:rPr>
              <a:t>://celery.readthedocs.org/en/latest</a:t>
            </a:r>
            <a:r>
              <a:rPr lang="en-US" sz="2400" dirty="0" smtClean="0">
                <a:hlinkClick r:id="rId2"/>
              </a:rPr>
              <a:t>/</a:t>
            </a:r>
            <a:endParaRPr lang="en-US" sz="2400" dirty="0" smtClean="0"/>
          </a:p>
          <a:p>
            <a:r>
              <a:rPr lang="en-US" sz="2400" dirty="0" smtClean="0"/>
              <a:t>Task </a:t>
            </a:r>
            <a:r>
              <a:rPr lang="en-US" sz="2400" dirty="0"/>
              <a:t>queues are used as a mechanism to distribute work across threads or machines.</a:t>
            </a:r>
          </a:p>
          <a:p>
            <a:r>
              <a:rPr lang="en-US" sz="2400" dirty="0"/>
              <a:t>A task queue’s input is a unit of work called a task. Dedicated worker processes constantly monitor task queues for new work to perform.</a:t>
            </a:r>
          </a:p>
          <a:p>
            <a:r>
              <a:rPr lang="en-US" sz="2400" dirty="0"/>
              <a:t>Celery communicates via messages, usually using a broker to mediate between clients and workers. To initiate a task, a client adds a message to the queue, which the broker then delivers to a worker.</a:t>
            </a:r>
          </a:p>
          <a:p>
            <a:r>
              <a:rPr lang="en-US" sz="2400" dirty="0"/>
              <a:t>A Celery system can consist of multiple workers and </a:t>
            </a:r>
            <a:r>
              <a:rPr lang="en-US" sz="2400" dirty="0" smtClean="0"/>
              <a:t>brokers controlled by 1 or more clients, </a:t>
            </a:r>
            <a:r>
              <a:rPr lang="en-US" sz="2400" dirty="0"/>
              <a:t>giving way to high availability and horizontal scaling.</a:t>
            </a:r>
          </a:p>
          <a:p>
            <a:r>
              <a:rPr lang="en-US" sz="2400" dirty="0" smtClean="0"/>
              <a:t>It is used in a similar way to Azure worker roles and </a:t>
            </a:r>
            <a:r>
              <a:rPr lang="en-US" sz="2400" dirty="0"/>
              <a:t>Azure Queues </a:t>
            </a:r>
            <a:r>
              <a:rPr lang="en-US" sz="2400" dirty="0">
                <a:hlinkClick r:id="rId3"/>
              </a:rPr>
              <a:t>http://</a:t>
            </a:r>
            <a:r>
              <a:rPr lang="en-US" sz="2400" dirty="0" smtClean="0">
                <a:hlinkClick r:id="rId3"/>
              </a:rPr>
              <a:t>channel9.msdn.com/Shows/Azure-Friday/Azure-Queues-101-Basics-of-Queues-with-Mark-Simms</a:t>
            </a:r>
            <a:r>
              <a:rPr lang="en-US" sz="2400" dirty="0" smtClean="0"/>
              <a:t> </a:t>
            </a:r>
            <a:endParaRPr lang="en-US" sz="2400" dirty="0"/>
          </a:p>
          <a:p>
            <a:r>
              <a:rPr lang="en-US" sz="2400" dirty="0" smtClean="0"/>
              <a:t>This area called Many task Computing or “farming” or Master (client) – worker pattern</a:t>
            </a:r>
            <a:endParaRPr lang="en-US" sz="2400" dirty="0"/>
          </a:p>
        </p:txBody>
      </p:sp>
    </p:spTree>
    <p:extLst>
      <p:ext uri="{BB962C8B-B14F-4D97-AF65-F5344CB8AC3E}">
        <p14:creationId xmlns:p14="http://schemas.microsoft.com/office/powerpoint/2010/main" val="113470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214" y="-24176"/>
            <a:ext cx="4497185" cy="1143000"/>
          </a:xfrm>
        </p:spPr>
        <p:txBody>
          <a:bodyPr/>
          <a:lstStyle/>
          <a:p>
            <a:r>
              <a:rPr lang="en-US" dirty="0" smtClean="0"/>
              <a:t>(Open)PBS</a:t>
            </a:r>
            <a:endParaRPr lang="en-US" dirty="0"/>
          </a:p>
        </p:txBody>
      </p:sp>
      <p:sp>
        <p:nvSpPr>
          <p:cNvPr id="3" name="Content Placeholder 2"/>
          <p:cNvSpPr>
            <a:spLocks noGrp="1"/>
          </p:cNvSpPr>
          <p:nvPr>
            <p:ph idx="1"/>
          </p:nvPr>
        </p:nvSpPr>
        <p:spPr>
          <a:xfrm>
            <a:off x="0" y="1697321"/>
            <a:ext cx="9144000" cy="5182223"/>
          </a:xfrm>
        </p:spPr>
        <p:txBody>
          <a:bodyPr>
            <a:normAutofit fontScale="70000" lnSpcReduction="20000"/>
          </a:bodyPr>
          <a:lstStyle/>
          <a:p>
            <a:r>
              <a:rPr lang="en-US" b="1" dirty="0"/>
              <a:t>Portable Batch System </a:t>
            </a:r>
            <a:r>
              <a:rPr lang="en-US" dirty="0"/>
              <a:t>(or simply PBS) is the name of </a:t>
            </a:r>
            <a:r>
              <a:rPr lang="en-US" dirty="0" smtClean="0"/>
              <a:t/>
            </a:r>
            <a:br>
              <a:rPr lang="en-US" dirty="0" smtClean="0"/>
            </a:br>
            <a:r>
              <a:rPr lang="en-US" dirty="0" smtClean="0"/>
              <a:t>computer </a:t>
            </a:r>
            <a:r>
              <a:rPr lang="en-US" dirty="0"/>
              <a:t>software that performs job scheduling. </a:t>
            </a:r>
            <a:r>
              <a:rPr lang="en-US" dirty="0" smtClean="0"/>
              <a:t/>
            </a:r>
            <a:br>
              <a:rPr lang="en-US" dirty="0" smtClean="0"/>
            </a:br>
            <a:r>
              <a:rPr lang="en-US" dirty="0" smtClean="0"/>
              <a:t>Its </a:t>
            </a:r>
            <a:r>
              <a:rPr lang="en-US" dirty="0"/>
              <a:t>primary task is to allocate computational tasks, i.e., batch jobs, among the available computing resources. It is often used in conjunction with UNIX cluster environments</a:t>
            </a:r>
            <a:r>
              <a:rPr lang="en-US" dirty="0" smtClean="0"/>
              <a:t>.</a:t>
            </a:r>
            <a:endParaRPr lang="en-US" dirty="0"/>
          </a:p>
          <a:p>
            <a:r>
              <a:rPr lang="en-US" dirty="0"/>
              <a:t>PBS is supported as a job scheduler mechanism by several meta schedulers including Moab by Cluster Resources (which became Adaptive Computing Enterprises Inc</a:t>
            </a:r>
            <a:r>
              <a:rPr lang="en-US" dirty="0" smtClean="0"/>
              <a:t>.) </a:t>
            </a:r>
            <a:r>
              <a:rPr lang="en-US" dirty="0"/>
              <a:t>and GRAM (Grid Resource Allocation Manager), a component of the Globus Toolkit</a:t>
            </a:r>
            <a:r>
              <a:rPr lang="en-US" dirty="0" smtClean="0"/>
              <a:t>.</a:t>
            </a:r>
          </a:p>
          <a:p>
            <a:r>
              <a:rPr lang="en-US" dirty="0"/>
              <a:t>The following versions of PBS are currently available</a:t>
            </a:r>
            <a:r>
              <a:rPr lang="en-US" dirty="0" smtClean="0"/>
              <a:t>:</a:t>
            </a:r>
            <a:endParaRPr lang="en-US" dirty="0"/>
          </a:p>
          <a:p>
            <a:pPr lvl="1"/>
            <a:r>
              <a:rPr lang="en-US" b="1" dirty="0" err="1"/>
              <a:t>OpenPBS</a:t>
            </a:r>
            <a:r>
              <a:rPr lang="en-US" b="1" dirty="0"/>
              <a:t> </a:t>
            </a:r>
            <a:r>
              <a:rPr lang="en-US" dirty="0"/>
              <a:t>— original open source version released </a:t>
            </a:r>
            <a:r>
              <a:rPr lang="en-US" dirty="0" smtClean="0"/>
              <a:t>in </a:t>
            </a:r>
            <a:r>
              <a:rPr lang="en-US" dirty="0"/>
              <a:t>1998 (not actively </a:t>
            </a:r>
            <a:r>
              <a:rPr lang="en-US" dirty="0" smtClean="0"/>
              <a:t>developed but can </a:t>
            </a:r>
            <a:r>
              <a:rPr lang="en-US" dirty="0"/>
              <a:t>be found at </a:t>
            </a:r>
            <a:r>
              <a:rPr lang="en-US" dirty="0">
                <a:hlinkClick r:id="rId2"/>
              </a:rPr>
              <a:t>http://www.mcs.anl.gov/research/projects/openpbs</a:t>
            </a:r>
            <a:r>
              <a:rPr lang="en-US" dirty="0" smtClean="0">
                <a:hlinkClick r:id="rId2"/>
              </a:rPr>
              <a:t>/</a:t>
            </a:r>
            <a:r>
              <a:rPr lang="en-US" dirty="0" smtClean="0"/>
              <a:t>)</a:t>
            </a:r>
            <a:endParaRPr lang="en-US" dirty="0"/>
          </a:p>
          <a:p>
            <a:pPr lvl="1"/>
            <a:r>
              <a:rPr lang="en-US" b="1" dirty="0"/>
              <a:t>TORQUE </a:t>
            </a:r>
            <a:r>
              <a:rPr lang="en-US" dirty="0"/>
              <a:t>— a fork of </a:t>
            </a:r>
            <a:r>
              <a:rPr lang="en-US" dirty="0" err="1"/>
              <a:t>OpenPBS</a:t>
            </a:r>
            <a:r>
              <a:rPr lang="en-US" dirty="0"/>
              <a:t> that is maintained by Adaptive Computing Enterprises, Inc. (formerly Cluster Resources, Inc</a:t>
            </a:r>
            <a:r>
              <a:rPr lang="en-US" dirty="0" smtClean="0"/>
              <a:t>.). See later slide</a:t>
            </a:r>
            <a:endParaRPr lang="en-US" dirty="0"/>
          </a:p>
          <a:p>
            <a:pPr lvl="1"/>
            <a:r>
              <a:rPr lang="en-US" b="1" dirty="0"/>
              <a:t>PBS Professional (PBS Pro) </a:t>
            </a:r>
            <a:r>
              <a:rPr lang="en-US" dirty="0"/>
              <a:t>— the commercial version of PBS offered by Altair </a:t>
            </a:r>
            <a:r>
              <a:rPr lang="en-US" dirty="0" smtClean="0"/>
              <a:t>Engineering</a:t>
            </a:r>
          </a:p>
          <a:p>
            <a:pPr lvl="1"/>
            <a:r>
              <a:rPr lang="en-US" b="1" dirty="0" err="1" smtClean="0"/>
              <a:t>Slurm</a:t>
            </a:r>
            <a:r>
              <a:rPr lang="en-US" dirty="0" smtClean="0"/>
              <a:t> – see it in next slide</a:t>
            </a:r>
            <a:endParaRPr lang="en-US" dirty="0"/>
          </a:p>
        </p:txBody>
      </p:sp>
      <p:pic>
        <p:nvPicPr>
          <p:cNvPr id="4098" name="Picture 2" descr="indexlogo.jpg (42664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 y="314521"/>
            <a:ext cx="4275108" cy="46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24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VI: Level 9 &amp;quot;&quot;/&gt;&lt;property id=&quot;20307&quot; value=&quot;522&quot;/&gt;&lt;/object&gt;&lt;object type=&quot;3&quot; unique_id=&quot;330291&quot;&gt;&lt;property id=&quot;20148&quot; value=&quot;5&quot;/&gt;&lt;property id=&quot;20300&quot; value=&quot;Slide 3 - &amp;quot;Hadoop YARN Google Omega, FaceBook Corona&amp;quot;&quot;/&gt;&lt;property id=&quot;20307&quot; value=&quot;616&quot;/&gt;&lt;/object&gt;&lt;object type=&quot;3&quot; unique_id=&quot;340922&quot;&gt;&lt;property id=&quot;20148&quot; value=&quot;5&quot;/&gt;&lt;property id=&quot;20300&quot; value=&quot;Slide 6 - &amp;quot;Apache Mesos&amp;quot;&quot;/&gt;&lt;property id=&quot;20307&quot; value=&quot;684&quot;/&gt;&lt;/object&gt;&lt;object type=&quot;3&quot; unique_id=&quot;346679&quot;&gt;&lt;property id=&quot;20148&quot; value=&quot;5&quot;/&gt;&lt;property id=&quot;20300&quot; value=&quot;Slide 2 - &amp;quot;HPC-ABDS Layers&amp;quot;&quot;/&gt;&lt;property id=&quot;20307&quot; value=&quot;692&quot;/&gt;&lt;/object&gt;&lt;object type=&quot;3&quot; unique_id=&quot;381517&quot;&gt;&lt;property id=&quot;20148&quot; value=&quot;5&quot;/&gt;&lt;property id=&quot;20300&quot; value=&quot;Slide 10 - &amp;quot;Slurm&amp;quot;&quot;/&gt;&lt;property id=&quot;20307&quot; value=&quot;779&quot;/&gt;&lt;/object&gt;&lt;object type=&quot;3&quot; unique_id=&quot;381518&quot;&gt;&lt;property id=&quot;20148&quot; value=&quot;5&quot;/&gt;&lt;property id=&quot;20300&quot; value=&quot;Slide 8 - &amp;quot;Celery&amp;quot;&quot;/&gt;&lt;property id=&quot;20307&quot; value=&quot;777&quot;/&gt;&lt;/object&gt;&lt;object type=&quot;3&quot; unique_id=&quot;383663&quot;&gt;&lt;property id=&quot;20148&quot; value=&quot;5&quot;/&gt;&lt;property id=&quot;20300&quot; value=&quot;Slide 4 - &amp;quot;More on Yarn&amp;quot;&quot;/&gt;&lt;property id=&quot;20307&quot; value=&quot;789&quot;/&gt;&lt;/object&gt;&lt;object type=&quot;3&quot; unique_id=&quot;383664&quot;&gt;&lt;property id=&quot;20148&quot; value=&quot;5&quot;/&gt;&lt;property id=&quot;20300&quot; value=&quot;Slide 5 - &amp;quot;Llama&amp;quot;&quot;/&gt;&lt;property id=&quot;20307&quot; value=&quot;785&quot;/&gt;&lt;/object&gt;&lt;object type=&quot;3&quot; unique_id=&quot;389856&quot;&gt;&lt;property id=&quot;20148&quot; value=&quot;5&quot;/&gt;&lt;property id=&quot;20300&quot; value=&quot;Slide 7 - &amp;quot;Apache Helix (LinkedIn)&amp;quot;&quot;/&gt;&lt;property id=&quot;20307&quot; value=&quot;790&quot;/&gt;&lt;/object&gt;&lt;object type=&quot;3&quot; unique_id=&quot;389857&quot;&gt;&lt;property id=&quot;20148&quot; value=&quot;5&quot;/&gt;&lt;property id=&quot;20300&quot; value=&quot;Slide 13 - &amp;quot;HTCondor (originally Condor)&amp;quot;&quot;/&gt;&lt;property id=&quot;20307&quot; value=&quot;791&quot;/&gt;&lt;/object&gt;&lt;object type=&quot;3&quot; unique_id=&quot;389858&quot;&gt;&lt;property id=&quot;20148&quot; value=&quot;5&quot;/&gt;&lt;property id=&quot;20300&quot; value=&quot;Slide 11 - &amp;quot;SGE (Sun, Oracle Grid Engine)&amp;quot;&quot;/&gt;&lt;property id=&quot;20307&quot; value=&quot;792&quot;/&gt;&lt;/object&gt;&lt;object type=&quot;3&quot; unique_id=&quot;389859&quot;&gt;&lt;property id=&quot;20148&quot; value=&quot;5&quot;/&gt;&lt;property id=&quot;20300&quot; value=&quot;Slide 9 - &amp;quot;(Open)PBS&amp;quot;&quot;/&gt;&lt;property id=&quot;20307&quot; value=&quot;793&quot;/&gt;&lt;/object&gt;&lt;object type=&quot;3&quot; unique_id=&quot;389860&quot;&gt;&lt;property id=&quot;20148&quot; value=&quot;5&quot;/&gt;&lt;property id=&quot;20300&quot; value=&quot;Slide 12 - &amp;quot;Moab Maui Torque&amp;quot;&quot;/&gt;&lt;property id=&quot;20307&quot; value=&quot;795&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33614</TotalTime>
  <Words>1038</Words>
  <Application>Microsoft Office PowerPoint</Application>
  <PresentationFormat>On-screen Show (4:3)</PresentationFormat>
  <Paragraphs>134</Paragraphs>
  <Slides>13</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13</vt:i4>
      </vt:variant>
    </vt:vector>
  </HeadingPairs>
  <TitlesOfParts>
    <vt:vector size="27"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VI: Level 9 </vt:lpstr>
      <vt:lpstr>HPC-ABDS Layers</vt:lpstr>
      <vt:lpstr>Hadoop YARN Google Omega, FaceBook Corona</vt:lpstr>
      <vt:lpstr>More on Yarn</vt:lpstr>
      <vt:lpstr>Llama</vt:lpstr>
      <vt:lpstr>Apache Mesos</vt:lpstr>
      <vt:lpstr>Apache Helix (LinkedIn)</vt:lpstr>
      <vt:lpstr>Celery</vt:lpstr>
      <vt:lpstr>(Open)PBS</vt:lpstr>
      <vt:lpstr>Slurm</vt:lpstr>
      <vt:lpstr>SGE (Sun, Oracle Grid Engine)</vt:lpstr>
      <vt:lpstr>Moab Maui Torque</vt:lpstr>
      <vt:lpstr>HTCondor (originally Condor)</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645</cp:revision>
  <dcterms:created xsi:type="dcterms:W3CDTF">2014-02-25T01:32:12Z</dcterms:created>
  <dcterms:modified xsi:type="dcterms:W3CDTF">2014-10-04T20:30:21Z</dcterms:modified>
</cp:coreProperties>
</file>