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mv" ContentType="video/x-ms-wm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4.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15.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heme/themeOverride5.xml" ContentType="application/vnd.openxmlformats-officedocument.themeOverride+xml"/>
  <Override PartName="/ppt/notesSlides/notesSlide21.xml" ContentType="application/vnd.openxmlformats-officedocument.presentationml.notesSlide+xml"/>
  <Override PartName="/ppt/theme/themeOverride6.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Override PartName="/ppt/charts/colors4.xml" ContentType="application/vnd.ms-office.chartcolorstyle+xml"/>
  <Override PartName="/ppt/charts/style4.xml" ContentType="application/vnd.ms-office.chart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4" r:id="rId2"/>
    <p:sldMasterId id="2147483716" r:id="rId3"/>
    <p:sldMasterId id="2147483728" r:id="rId4"/>
    <p:sldMasterId id="2147483740" r:id="rId5"/>
  </p:sldMasterIdLst>
  <p:notesMasterIdLst>
    <p:notesMasterId r:id="rId51"/>
  </p:notesMasterIdLst>
  <p:handoutMasterIdLst>
    <p:handoutMasterId r:id="rId52"/>
  </p:handoutMasterIdLst>
  <p:sldIdLst>
    <p:sldId id="378" r:id="rId6"/>
    <p:sldId id="411" r:id="rId7"/>
    <p:sldId id="413" r:id="rId8"/>
    <p:sldId id="414" r:id="rId9"/>
    <p:sldId id="449" r:id="rId10"/>
    <p:sldId id="429" r:id="rId11"/>
    <p:sldId id="430" r:id="rId12"/>
    <p:sldId id="421" r:id="rId13"/>
    <p:sldId id="427" r:id="rId14"/>
    <p:sldId id="428" r:id="rId15"/>
    <p:sldId id="448" r:id="rId16"/>
    <p:sldId id="445" r:id="rId17"/>
    <p:sldId id="446" r:id="rId18"/>
    <p:sldId id="453" r:id="rId19"/>
    <p:sldId id="454" r:id="rId20"/>
    <p:sldId id="452" r:id="rId21"/>
    <p:sldId id="451" r:id="rId22"/>
    <p:sldId id="439" r:id="rId23"/>
    <p:sldId id="440" r:id="rId24"/>
    <p:sldId id="435" r:id="rId25"/>
    <p:sldId id="441" r:id="rId26"/>
    <p:sldId id="442" r:id="rId27"/>
    <p:sldId id="455" r:id="rId28"/>
    <p:sldId id="443" r:id="rId29"/>
    <p:sldId id="444" r:id="rId30"/>
    <p:sldId id="432" r:id="rId31"/>
    <p:sldId id="423" r:id="rId32"/>
    <p:sldId id="433" r:id="rId33"/>
    <p:sldId id="397" r:id="rId34"/>
    <p:sldId id="398" r:id="rId35"/>
    <p:sldId id="393" r:id="rId36"/>
    <p:sldId id="380" r:id="rId37"/>
    <p:sldId id="408" r:id="rId38"/>
    <p:sldId id="405" r:id="rId39"/>
    <p:sldId id="388" r:id="rId40"/>
    <p:sldId id="389" r:id="rId41"/>
    <p:sldId id="456" r:id="rId42"/>
    <p:sldId id="457" r:id="rId43"/>
    <p:sldId id="458" r:id="rId44"/>
    <p:sldId id="390" r:id="rId45"/>
    <p:sldId id="391" r:id="rId46"/>
    <p:sldId id="400" r:id="rId47"/>
    <p:sldId id="401" r:id="rId48"/>
    <p:sldId id="434" r:id="rId49"/>
    <p:sldId id="402" r:id="rId50"/>
  </p:sldIdLst>
  <p:sldSz cx="12192000" cy="6858000"/>
  <p:notesSz cx="6858000" cy="9144000"/>
  <p:custDataLst>
    <p:tags r:id="rId5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1FC7C60-9558-4C3A-A472-874B57B0C9AF}">
          <p14:sldIdLst>
            <p14:sldId id="378"/>
            <p14:sldId id="411"/>
            <p14:sldId id="413"/>
            <p14:sldId id="414"/>
            <p14:sldId id="449"/>
            <p14:sldId id="429"/>
            <p14:sldId id="430"/>
            <p14:sldId id="421"/>
            <p14:sldId id="427"/>
            <p14:sldId id="428"/>
            <p14:sldId id="448"/>
            <p14:sldId id="445"/>
            <p14:sldId id="446"/>
            <p14:sldId id="453"/>
            <p14:sldId id="454"/>
            <p14:sldId id="452"/>
            <p14:sldId id="451"/>
            <p14:sldId id="439"/>
            <p14:sldId id="440"/>
            <p14:sldId id="435"/>
            <p14:sldId id="441"/>
            <p14:sldId id="442"/>
            <p14:sldId id="455"/>
            <p14:sldId id="443"/>
            <p14:sldId id="444"/>
            <p14:sldId id="432"/>
            <p14:sldId id="423"/>
            <p14:sldId id="433"/>
            <p14:sldId id="397"/>
            <p14:sldId id="398"/>
            <p14:sldId id="393"/>
            <p14:sldId id="380"/>
            <p14:sldId id="408"/>
            <p14:sldId id="405"/>
            <p14:sldId id="388"/>
            <p14:sldId id="389"/>
            <p14:sldId id="456"/>
            <p14:sldId id="457"/>
            <p14:sldId id="458"/>
            <p14:sldId id="390"/>
            <p14:sldId id="391"/>
            <p14:sldId id="400"/>
            <p14:sldId id="401"/>
            <p14:sldId id="434"/>
            <p14:sldId id="402"/>
          </p14:sldIdLst>
        </p14:section>
      </p14:sectionLst>
    </p:ex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FF"/>
    <a:srgbClr val="0099FF"/>
    <a:srgbClr val="00CCFF"/>
    <a:srgbClr val="376092"/>
    <a:srgbClr val="205872"/>
    <a:srgbClr val="225975"/>
    <a:srgbClr val="075A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4" autoAdjust="0"/>
    <p:restoredTop sz="91438" autoAdjust="0"/>
  </p:normalViewPr>
  <p:slideViewPr>
    <p:cSldViewPr snapToGrid="0">
      <p:cViewPr varScale="1">
        <p:scale>
          <a:sx n="117" d="100"/>
          <a:sy n="117" d="100"/>
        </p:scale>
        <p:origin x="-108" y="-41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8" d="100"/>
          <a:sy n="88" d="100"/>
        </p:scale>
        <p:origin x="3822" y="10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ags" Target="tags/tag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openxmlformats.org/officeDocument/2006/relationships/oleObject" Target="../embeddings/oleObject1.bin"/><Relationship Id="rId1" Type="http://schemas.openxmlformats.org/officeDocument/2006/relationships/themeOverride" Target="../theme/themeOverride1.xml"/><Relationship Id="rId4" Type="http://schemas.microsoft.com/office/2011/relationships/chartStyle" Target="style1.xml"/></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openxmlformats.org/officeDocument/2006/relationships/oleObject" Target="../embeddings/oleObject2.bin"/><Relationship Id="rId1" Type="http://schemas.openxmlformats.org/officeDocument/2006/relationships/themeOverride" Target="../theme/themeOverride2.xml"/><Relationship Id="rId4" Type="http://schemas.microsoft.com/office/2011/relationships/chartStyle" Target="style2.xml"/></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openxmlformats.org/officeDocument/2006/relationships/oleObject" Target="file:///D:\harpdoc\IC2E\WDAMDS%20sync%20overhead%20analysis.xlsx" TargetMode="External"/><Relationship Id="rId1" Type="http://schemas.openxmlformats.org/officeDocument/2006/relationships/themeOverride" Target="../theme/themeOverride3.xml"/><Relationship Id="rId4" Type="http://schemas.microsoft.com/office/2011/relationships/chartStyle" Target="style3.xml"/></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openxmlformats.org/officeDocument/2006/relationships/oleObject" Target="file:///D:\harpdoc\IC2E\WDAMDS%20sync%20overhead%20analysis.xlsx" TargetMode="External"/><Relationship Id="rId1" Type="http://schemas.openxmlformats.org/officeDocument/2006/relationships/themeOverride" Target="../theme/themeOverride4.xml"/><Relationship Id="rId4"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6542510837830665"/>
          <c:y val="2.9606445027704872E-2"/>
          <c:w val="0.7044586827592737"/>
          <c:h val="0.62275366563862233"/>
        </c:manualLayout>
      </c:layout>
      <c:scatterChart>
        <c:scatterStyle val="lineMarker"/>
        <c:varyColors val="0"/>
        <c:ser>
          <c:idx val="0"/>
          <c:order val="0"/>
          <c:tx>
            <c:strRef>
              <c:f>Sheet3!$A$28</c:f>
              <c:strCache>
                <c:ptCount val="1"/>
                <c:pt idx="0">
                  <c:v>500M points 10K centroids Execution Time</c:v>
                </c:pt>
              </c:strCache>
            </c:strRef>
          </c:tx>
          <c:spPr>
            <a:ln w="25400" cap="rnd">
              <a:solidFill>
                <a:schemeClr val="accent1"/>
              </a:solidFill>
              <a:round/>
            </a:ln>
            <a:effectLst/>
          </c:spPr>
          <c:marker>
            <c:symbol val="circle"/>
            <c:size val="7"/>
            <c:spPr>
              <a:solidFill>
                <a:schemeClr val="accent1"/>
              </a:solidFill>
              <a:ln w="9525">
                <a:solidFill>
                  <a:schemeClr val="accent1"/>
                </a:solidFill>
              </a:ln>
              <a:effectLst/>
            </c:spPr>
          </c:marker>
          <c:xVal>
            <c:numRef>
              <c:f>Sheet3!$A$5:$A$9</c:f>
              <c:numCache>
                <c:formatCode>General</c:formatCode>
                <c:ptCount val="5"/>
                <c:pt idx="0">
                  <c:v>8</c:v>
                </c:pt>
                <c:pt idx="1">
                  <c:v>16</c:v>
                </c:pt>
                <c:pt idx="2">
                  <c:v>32</c:v>
                </c:pt>
                <c:pt idx="3">
                  <c:v>64</c:v>
                </c:pt>
                <c:pt idx="4">
                  <c:v>128</c:v>
                </c:pt>
              </c:numCache>
            </c:numRef>
          </c:xVal>
          <c:yVal>
            <c:numRef>
              <c:f>Sheet3!$L$5:$L$9</c:f>
              <c:numCache>
                <c:formatCode>General</c:formatCode>
                <c:ptCount val="5"/>
                <c:pt idx="0">
                  <c:v>3652.2187999999996</c:v>
                </c:pt>
                <c:pt idx="1">
                  <c:v>1738.0907999999999</c:v>
                </c:pt>
                <c:pt idx="2">
                  <c:v>893.84</c:v>
                </c:pt>
                <c:pt idx="3">
                  <c:v>451.71140000000003</c:v>
                </c:pt>
                <c:pt idx="4">
                  <c:v>252.70520000000002</c:v>
                </c:pt>
              </c:numCache>
            </c:numRef>
          </c:yVal>
          <c:smooth val="0"/>
        </c:ser>
        <c:ser>
          <c:idx val="1"/>
          <c:order val="1"/>
          <c:tx>
            <c:strRef>
              <c:f>Sheet3!$A$29</c:f>
              <c:strCache>
                <c:ptCount val="1"/>
                <c:pt idx="0">
                  <c:v>5M points 1M centroids Execution Time</c:v>
                </c:pt>
              </c:strCache>
            </c:strRef>
          </c:tx>
          <c:spPr>
            <a:ln w="25400" cap="rnd">
              <a:solidFill>
                <a:schemeClr val="accent1"/>
              </a:solidFill>
              <a:round/>
            </a:ln>
            <a:effectLst/>
          </c:spPr>
          <c:marker>
            <c:symbol val="diamond"/>
            <c:size val="7"/>
            <c:spPr>
              <a:solidFill>
                <a:schemeClr val="accent1"/>
              </a:solidFill>
              <a:ln w="9525">
                <a:solidFill>
                  <a:schemeClr val="accent1"/>
                </a:solidFill>
              </a:ln>
              <a:effectLst/>
            </c:spPr>
          </c:marker>
          <c:xVal>
            <c:numRef>
              <c:f>Sheet3!$A$13:$A$17</c:f>
              <c:numCache>
                <c:formatCode>General</c:formatCode>
                <c:ptCount val="5"/>
                <c:pt idx="0">
                  <c:v>8</c:v>
                </c:pt>
                <c:pt idx="1">
                  <c:v>16</c:v>
                </c:pt>
                <c:pt idx="2">
                  <c:v>32</c:v>
                </c:pt>
                <c:pt idx="3">
                  <c:v>64</c:v>
                </c:pt>
                <c:pt idx="4">
                  <c:v>128</c:v>
                </c:pt>
              </c:numCache>
            </c:numRef>
          </c:xVal>
          <c:yVal>
            <c:numRef>
              <c:f>Sheet3!$L$13:$L$17</c:f>
              <c:numCache>
                <c:formatCode>General</c:formatCode>
                <c:ptCount val="5"/>
                <c:pt idx="0">
                  <c:v>5529.3508000000002</c:v>
                </c:pt>
                <c:pt idx="1">
                  <c:v>2770.8476000000001</c:v>
                </c:pt>
                <c:pt idx="2">
                  <c:v>1221.6936000000001</c:v>
                </c:pt>
                <c:pt idx="3">
                  <c:v>640.42600000000004</c:v>
                </c:pt>
                <c:pt idx="4">
                  <c:v>343.65320000000003</c:v>
                </c:pt>
              </c:numCache>
            </c:numRef>
          </c:yVal>
          <c:smooth val="0"/>
        </c:ser>
        <c:dLbls>
          <c:showLegendKey val="0"/>
          <c:showVal val="0"/>
          <c:showCatName val="0"/>
          <c:showSerName val="0"/>
          <c:showPercent val="0"/>
          <c:showBubbleSize val="0"/>
        </c:dLbls>
        <c:axId val="268405760"/>
        <c:axId val="268416512"/>
      </c:scatterChart>
      <c:scatterChart>
        <c:scatterStyle val="lineMarker"/>
        <c:varyColors val="0"/>
        <c:ser>
          <c:idx val="2"/>
          <c:order val="2"/>
          <c:tx>
            <c:strRef>
              <c:f>Sheet3!$A$30</c:f>
              <c:strCache>
                <c:ptCount val="1"/>
                <c:pt idx="0">
                  <c:v>500M points 10K centroids Speedup</c:v>
                </c:pt>
              </c:strCache>
            </c:strRef>
          </c:tx>
          <c:spPr>
            <a:ln w="25400" cap="rnd">
              <a:solidFill>
                <a:schemeClr val="accent2"/>
              </a:solidFill>
              <a:round/>
            </a:ln>
            <a:effectLst/>
          </c:spPr>
          <c:marker>
            <c:symbol val="circle"/>
            <c:size val="7"/>
            <c:spPr>
              <a:solidFill>
                <a:schemeClr val="accent2"/>
              </a:solidFill>
              <a:ln w="9525">
                <a:solidFill>
                  <a:schemeClr val="accent2"/>
                </a:solidFill>
              </a:ln>
              <a:effectLst/>
            </c:spPr>
          </c:marker>
          <c:xVal>
            <c:numRef>
              <c:f>Sheet3!$A$5:$A$9</c:f>
              <c:numCache>
                <c:formatCode>General</c:formatCode>
                <c:ptCount val="5"/>
                <c:pt idx="0">
                  <c:v>8</c:v>
                </c:pt>
                <c:pt idx="1">
                  <c:v>16</c:v>
                </c:pt>
                <c:pt idx="2">
                  <c:v>32</c:v>
                </c:pt>
                <c:pt idx="3">
                  <c:v>64</c:v>
                </c:pt>
                <c:pt idx="4">
                  <c:v>128</c:v>
                </c:pt>
              </c:numCache>
            </c:numRef>
          </c:xVal>
          <c:yVal>
            <c:numRef>
              <c:f>Sheet3!$M$5:$M$9</c:f>
              <c:numCache>
                <c:formatCode>0</c:formatCode>
                <c:ptCount val="5"/>
                <c:pt idx="0">
                  <c:v>8</c:v>
                </c:pt>
                <c:pt idx="1">
                  <c:v>16.810255482624957</c:v>
                </c:pt>
                <c:pt idx="2">
                  <c:v>32.687897610310564</c:v>
                </c:pt>
                <c:pt idx="3">
                  <c:v>64.682340095910789</c:v>
                </c:pt>
                <c:pt idx="4">
                  <c:v>115.61990176696006</c:v>
                </c:pt>
              </c:numCache>
            </c:numRef>
          </c:yVal>
          <c:smooth val="0"/>
        </c:ser>
        <c:ser>
          <c:idx val="3"/>
          <c:order val="3"/>
          <c:tx>
            <c:strRef>
              <c:f>Sheet3!$A$31</c:f>
              <c:strCache>
                <c:ptCount val="1"/>
                <c:pt idx="0">
                  <c:v>5M points 1M centroids Speedup</c:v>
                </c:pt>
              </c:strCache>
            </c:strRef>
          </c:tx>
          <c:spPr>
            <a:ln w="25400" cap="rnd">
              <a:solidFill>
                <a:schemeClr val="accent2"/>
              </a:solidFill>
              <a:round/>
            </a:ln>
            <a:effectLst/>
          </c:spPr>
          <c:marker>
            <c:symbol val="diamond"/>
            <c:size val="7"/>
            <c:spPr>
              <a:solidFill>
                <a:schemeClr val="accent2"/>
              </a:solidFill>
              <a:ln w="9525">
                <a:solidFill>
                  <a:schemeClr val="accent2"/>
                </a:solidFill>
              </a:ln>
              <a:effectLst/>
            </c:spPr>
          </c:marker>
          <c:xVal>
            <c:numRef>
              <c:f>Sheet3!$A$13:$A$17</c:f>
              <c:numCache>
                <c:formatCode>General</c:formatCode>
                <c:ptCount val="5"/>
                <c:pt idx="0">
                  <c:v>8</c:v>
                </c:pt>
                <c:pt idx="1">
                  <c:v>16</c:v>
                </c:pt>
                <c:pt idx="2">
                  <c:v>32</c:v>
                </c:pt>
                <c:pt idx="3">
                  <c:v>64</c:v>
                </c:pt>
                <c:pt idx="4">
                  <c:v>128</c:v>
                </c:pt>
              </c:numCache>
            </c:numRef>
          </c:xVal>
          <c:yVal>
            <c:numRef>
              <c:f>Sheet3!$M$13:$M$17</c:f>
              <c:numCache>
                <c:formatCode>0</c:formatCode>
                <c:ptCount val="5"/>
                <c:pt idx="0">
                  <c:v>8</c:v>
                </c:pt>
                <c:pt idx="1">
                  <c:v>15.964359209073788</c:v>
                </c:pt>
                <c:pt idx="2">
                  <c:v>36.207774518913745</c:v>
                </c:pt>
                <c:pt idx="3">
                  <c:v>69.070909675747075</c:v>
                </c:pt>
                <c:pt idx="4">
                  <c:v>128.71932052429599</c:v>
                </c:pt>
              </c:numCache>
            </c:numRef>
          </c:yVal>
          <c:smooth val="0"/>
        </c:ser>
        <c:dLbls>
          <c:showLegendKey val="0"/>
          <c:showVal val="0"/>
          <c:showCatName val="0"/>
          <c:showSerName val="0"/>
          <c:showPercent val="0"/>
          <c:showBubbleSize val="0"/>
        </c:dLbls>
        <c:axId val="268424704"/>
        <c:axId val="268418432"/>
      </c:scatterChart>
      <c:valAx>
        <c:axId val="268405760"/>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r>
                  <a:rPr lang="en-US"/>
                  <a:t>Number of Nodes</a:t>
                </a:r>
              </a:p>
            </c:rich>
          </c:tx>
          <c:layout>
            <c:manualLayout>
              <c:xMode val="edge"/>
              <c:yMode val="edge"/>
              <c:x val="0.35775120702504781"/>
              <c:y val="0.74029507252512483"/>
            </c:manualLayout>
          </c:layout>
          <c:overlay val="0"/>
          <c:spPr>
            <a:noFill/>
            <a:ln>
              <a:noFill/>
            </a:ln>
            <a:effectLst/>
          </c:sp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268416512"/>
        <c:crosses val="autoZero"/>
        <c:crossBetween val="midCat"/>
        <c:majorUnit val="20"/>
        <c:minorUnit val="8"/>
      </c:valAx>
      <c:valAx>
        <c:axId val="26841651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r>
                  <a:rPr lang="en-US"/>
                  <a:t>Execution Time (Seconds)</a:t>
                </a:r>
              </a:p>
            </c:rich>
          </c:tx>
          <c:layout/>
          <c:overlay val="0"/>
          <c:spPr>
            <a:noFill/>
            <a:ln>
              <a:noFill/>
            </a:ln>
            <a:effectLst/>
          </c:sp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268405760"/>
        <c:crosses val="autoZero"/>
        <c:crossBetween val="midCat"/>
      </c:valAx>
      <c:valAx>
        <c:axId val="268418432"/>
        <c:scaling>
          <c:orientation val="minMax"/>
        </c:scaling>
        <c:delete val="0"/>
        <c:axPos val="r"/>
        <c:title>
          <c:tx>
            <c:rich>
              <a:bodyPr rot="5400000" spcFirstLastPara="1" vertOverflow="ellipsis" wrap="square" anchor="ctr" anchorCtr="1"/>
              <a:lstStyle/>
              <a:p>
                <a:pPr>
                  <a:defRPr sz="1400" b="1" i="0" u="none" strike="noStrike" kern="1200" baseline="0">
                    <a:solidFill>
                      <a:schemeClr val="tx1">
                        <a:lumMod val="65000"/>
                        <a:lumOff val="35000"/>
                      </a:schemeClr>
                    </a:solidFill>
                    <a:latin typeface="+mn-lt"/>
                    <a:ea typeface="+mn-ea"/>
                    <a:cs typeface="+mn-cs"/>
                  </a:defRPr>
                </a:pPr>
                <a:r>
                  <a:rPr lang="en-US"/>
                  <a:t>Speedup</a:t>
                </a:r>
              </a:p>
            </c:rich>
          </c:tx>
          <c:layout/>
          <c:overlay val="0"/>
          <c:spPr>
            <a:noFill/>
            <a:ln>
              <a:noFill/>
            </a:ln>
            <a:effectLst/>
          </c:spPr>
        </c:title>
        <c:numFmt formatCode="0"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268424704"/>
        <c:crosses val="max"/>
        <c:crossBetween val="midCat"/>
        <c:majorUnit val="20"/>
      </c:valAx>
      <c:valAx>
        <c:axId val="268424704"/>
        <c:scaling>
          <c:orientation val="minMax"/>
        </c:scaling>
        <c:delete val="1"/>
        <c:axPos val="b"/>
        <c:numFmt formatCode="General" sourceLinked="1"/>
        <c:majorTickMark val="out"/>
        <c:minorTickMark val="none"/>
        <c:tickLblPos val="nextTo"/>
        <c:crossAx val="268418432"/>
        <c:crosses val="autoZero"/>
        <c:crossBetween val="midCat"/>
      </c:valAx>
      <c:spPr>
        <a:noFill/>
        <a:ln>
          <a:noFill/>
        </a:ln>
        <a:effectLst/>
      </c:spPr>
    </c:plotArea>
    <c:legend>
      <c:legendPos val="b"/>
      <c:layout>
        <c:manualLayout>
          <c:xMode val="edge"/>
          <c:yMode val="edge"/>
          <c:x val="1.618011811023622E-2"/>
          <c:y val="0.80939367670784268"/>
          <c:w val="0.97458420822397196"/>
          <c:h val="0.1906063232921573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rgbClr val="FFFFFF"/>
    </a:solidFill>
    <a:ln>
      <a:noFill/>
    </a:ln>
    <a:effectLst/>
  </c:spPr>
  <c:txPr>
    <a:bodyPr/>
    <a:lstStyle/>
    <a:p>
      <a:pPr>
        <a:defRPr sz="1400" b="1"/>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321862544959657"/>
          <c:y val="3.1865704286964128E-2"/>
          <c:w val="0.69004072021861462"/>
          <c:h val="0.73026835211773067"/>
        </c:manualLayout>
      </c:layout>
      <c:scatterChart>
        <c:scatterStyle val="lineMarker"/>
        <c:varyColors val="0"/>
        <c:ser>
          <c:idx val="0"/>
          <c:order val="0"/>
          <c:tx>
            <c:strRef>
              <c:f>Sheet7!$B$14</c:f>
              <c:strCache>
                <c:ptCount val="1"/>
                <c:pt idx="0">
                  <c:v>Execution Time</c:v>
                </c:pt>
              </c:strCache>
            </c:strRef>
          </c:tx>
          <c:spPr>
            <a:ln w="25400" cap="rnd">
              <a:solidFill>
                <a:schemeClr val="accent1"/>
              </a:solidFill>
              <a:round/>
            </a:ln>
            <a:effectLst/>
          </c:spPr>
          <c:marker>
            <c:symbol val="circle"/>
            <c:size val="7"/>
            <c:spPr>
              <a:solidFill>
                <a:schemeClr val="accent1"/>
              </a:solidFill>
              <a:ln w="9525">
                <a:solidFill>
                  <a:schemeClr val="accent1"/>
                </a:solidFill>
              </a:ln>
              <a:effectLst/>
            </c:spPr>
          </c:marker>
          <c:xVal>
            <c:numRef>
              <c:f>Sheet7!$A$4:$A$9</c:f>
              <c:numCache>
                <c:formatCode>General</c:formatCode>
                <c:ptCount val="6"/>
                <c:pt idx="0">
                  <c:v>1</c:v>
                </c:pt>
                <c:pt idx="1">
                  <c:v>8</c:v>
                </c:pt>
                <c:pt idx="2">
                  <c:v>16</c:v>
                </c:pt>
                <c:pt idx="3">
                  <c:v>32</c:v>
                </c:pt>
                <c:pt idx="4">
                  <c:v>64</c:v>
                </c:pt>
                <c:pt idx="5">
                  <c:v>128</c:v>
                </c:pt>
              </c:numCache>
            </c:numRef>
          </c:xVal>
          <c:yVal>
            <c:numRef>
              <c:f>Sheet7!$J$4:$J$9</c:f>
              <c:numCache>
                <c:formatCode>General</c:formatCode>
                <c:ptCount val="6"/>
                <c:pt idx="0">
                  <c:v>7227.9920000000002</c:v>
                </c:pt>
                <c:pt idx="1">
                  <c:v>950.25649999999996</c:v>
                </c:pt>
                <c:pt idx="2">
                  <c:v>489.96199999999999</c:v>
                </c:pt>
                <c:pt idx="3">
                  <c:v>263.37625000000003</c:v>
                </c:pt>
                <c:pt idx="4">
                  <c:v>137.18450000000001</c:v>
                </c:pt>
                <c:pt idx="5">
                  <c:v>85.124250000000004</c:v>
                </c:pt>
              </c:numCache>
            </c:numRef>
          </c:yVal>
          <c:smooth val="0"/>
        </c:ser>
        <c:dLbls>
          <c:showLegendKey val="0"/>
          <c:showVal val="0"/>
          <c:showCatName val="0"/>
          <c:showSerName val="0"/>
          <c:showPercent val="0"/>
          <c:showBubbleSize val="0"/>
        </c:dLbls>
        <c:axId val="272095488"/>
        <c:axId val="272306944"/>
      </c:scatterChart>
      <c:scatterChart>
        <c:scatterStyle val="lineMarker"/>
        <c:varyColors val="0"/>
        <c:ser>
          <c:idx val="1"/>
          <c:order val="1"/>
          <c:tx>
            <c:strRef>
              <c:f>Sheet7!$B$16</c:f>
              <c:strCache>
                <c:ptCount val="1"/>
                <c:pt idx="0">
                  <c:v>Speedup</c:v>
                </c:pt>
              </c:strCache>
            </c:strRef>
          </c:tx>
          <c:spPr>
            <a:ln w="25400" cap="rnd">
              <a:solidFill>
                <a:schemeClr val="accent2"/>
              </a:solidFill>
              <a:round/>
            </a:ln>
            <a:effectLst/>
          </c:spPr>
          <c:marker>
            <c:symbol val="circle"/>
            <c:size val="7"/>
            <c:spPr>
              <a:solidFill>
                <a:schemeClr val="accent2"/>
              </a:solidFill>
              <a:ln w="9525">
                <a:solidFill>
                  <a:schemeClr val="accent2"/>
                </a:solidFill>
              </a:ln>
              <a:effectLst/>
            </c:spPr>
          </c:marker>
          <c:xVal>
            <c:numRef>
              <c:f>Sheet7!$A$4:$A$9</c:f>
              <c:numCache>
                <c:formatCode>General</c:formatCode>
                <c:ptCount val="6"/>
                <c:pt idx="0">
                  <c:v>1</c:v>
                </c:pt>
                <c:pt idx="1">
                  <c:v>8</c:v>
                </c:pt>
                <c:pt idx="2">
                  <c:v>16</c:v>
                </c:pt>
                <c:pt idx="3">
                  <c:v>32</c:v>
                </c:pt>
                <c:pt idx="4">
                  <c:v>64</c:v>
                </c:pt>
                <c:pt idx="5">
                  <c:v>128</c:v>
                </c:pt>
              </c:numCache>
            </c:numRef>
          </c:xVal>
          <c:yVal>
            <c:numRef>
              <c:f>Sheet7!$L$4:$L$9</c:f>
              <c:numCache>
                <c:formatCode>0</c:formatCode>
                <c:ptCount val="6"/>
                <c:pt idx="0">
                  <c:v>1</c:v>
                </c:pt>
                <c:pt idx="1">
                  <c:v>7.6063589146719863</c:v>
                </c:pt>
                <c:pt idx="2">
                  <c:v>14.75214812577302</c:v>
                </c:pt>
                <c:pt idx="3">
                  <c:v>27.443598274331872</c:v>
                </c:pt>
                <c:pt idx="4">
                  <c:v>52.688109808323823</c:v>
                </c:pt>
                <c:pt idx="5">
                  <c:v>84.911079980146667</c:v>
                </c:pt>
              </c:numCache>
            </c:numRef>
          </c:yVal>
          <c:smooth val="0"/>
        </c:ser>
        <c:dLbls>
          <c:showLegendKey val="0"/>
          <c:showVal val="0"/>
          <c:showCatName val="0"/>
          <c:showSerName val="0"/>
          <c:showPercent val="0"/>
          <c:showBubbleSize val="0"/>
        </c:dLbls>
        <c:axId val="272315136"/>
        <c:axId val="272308864"/>
      </c:scatterChart>
      <c:valAx>
        <c:axId val="272095488"/>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r>
                  <a:rPr lang="en-US"/>
                  <a:t>Number of Nodes</a:t>
                </a:r>
              </a:p>
            </c:rich>
          </c:tx>
          <c:layout/>
          <c:overlay val="0"/>
          <c:spPr>
            <a:noFill/>
            <a:ln>
              <a:noFill/>
            </a:ln>
            <a:effectLst/>
          </c:sp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272306944"/>
        <c:crosses val="autoZero"/>
        <c:crossBetween val="midCat"/>
        <c:majorUnit val="20"/>
      </c:valAx>
      <c:valAx>
        <c:axId val="27230694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r>
                  <a:rPr lang="en-US"/>
                  <a:t>Execution Time (Seconds)</a:t>
                </a:r>
              </a:p>
            </c:rich>
          </c:tx>
          <c:layout/>
          <c:overlay val="0"/>
          <c:spPr>
            <a:noFill/>
            <a:ln>
              <a:noFill/>
            </a:ln>
            <a:effectLst/>
          </c:sp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272095488"/>
        <c:crosses val="autoZero"/>
        <c:crossBetween val="midCat"/>
      </c:valAx>
      <c:valAx>
        <c:axId val="272308864"/>
        <c:scaling>
          <c:orientation val="minMax"/>
        </c:scaling>
        <c:delete val="0"/>
        <c:axPos val="r"/>
        <c:title>
          <c:tx>
            <c:rich>
              <a:bodyPr rot="5400000" spcFirstLastPara="1" vertOverflow="ellipsis" wrap="square" anchor="ctr" anchorCtr="1"/>
              <a:lstStyle/>
              <a:p>
                <a:pPr>
                  <a:defRPr sz="1400" b="1" i="0" u="none" strike="noStrike" kern="1200" baseline="0">
                    <a:solidFill>
                      <a:schemeClr val="tx1">
                        <a:lumMod val="65000"/>
                        <a:lumOff val="35000"/>
                      </a:schemeClr>
                    </a:solidFill>
                    <a:latin typeface="+mn-lt"/>
                    <a:ea typeface="+mn-ea"/>
                    <a:cs typeface="+mn-cs"/>
                  </a:defRPr>
                </a:pPr>
                <a:r>
                  <a:rPr lang="en-US"/>
                  <a:t>Speedup</a:t>
                </a:r>
              </a:p>
            </c:rich>
          </c:tx>
          <c:layout/>
          <c:overlay val="0"/>
          <c:spPr>
            <a:noFill/>
            <a:ln>
              <a:noFill/>
            </a:ln>
            <a:effectLst/>
          </c:spPr>
        </c:title>
        <c:numFmt formatCode="0"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272315136"/>
        <c:crosses val="max"/>
        <c:crossBetween val="midCat"/>
      </c:valAx>
      <c:valAx>
        <c:axId val="272315136"/>
        <c:scaling>
          <c:orientation val="minMax"/>
        </c:scaling>
        <c:delete val="1"/>
        <c:axPos val="b"/>
        <c:numFmt formatCode="General" sourceLinked="1"/>
        <c:majorTickMark val="out"/>
        <c:minorTickMark val="none"/>
        <c:tickLblPos val="nextTo"/>
        <c:crossAx val="272308864"/>
        <c:crosses val="autoZero"/>
        <c:crossBetween val="midCat"/>
      </c:valAx>
      <c:spPr>
        <a:noFill/>
        <a:ln>
          <a:noFill/>
        </a:ln>
        <a:effectLst/>
      </c:spPr>
    </c:plotArea>
    <c:legend>
      <c:legendPos val="b"/>
      <c:layout>
        <c:manualLayout>
          <c:xMode val="edge"/>
          <c:yMode val="edge"/>
          <c:x val="0.19919116360454947"/>
          <c:y val="0.91726975794692334"/>
          <c:w val="0.60161756342957129"/>
          <c:h val="8.2730242053076705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rgbClr val="FFFFFF"/>
    </a:solidFill>
    <a:ln>
      <a:noFill/>
    </a:ln>
    <a:effectLst/>
  </c:spPr>
  <c:txPr>
    <a:bodyPr/>
    <a:lstStyle/>
    <a:p>
      <a:pPr>
        <a:defRPr sz="1400" b="1"/>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201905317390884"/>
          <c:y val="3.1865704286964128E-2"/>
          <c:w val="0.77396865515267377"/>
          <c:h val="0.63361405611700117"/>
        </c:manualLayout>
      </c:layout>
      <c:scatterChart>
        <c:scatterStyle val="lineMarker"/>
        <c:varyColors val="0"/>
        <c:ser>
          <c:idx val="0"/>
          <c:order val="0"/>
          <c:tx>
            <c:strRef>
              <c:f>Sheet15!$A$3</c:f>
              <c:strCache>
                <c:ptCount val="1"/>
                <c:pt idx="0">
                  <c:v>100K points</c:v>
                </c:pt>
              </c:strCache>
            </c:strRef>
          </c:tx>
          <c:spPr>
            <a:ln w="25400" cap="rnd">
              <a:solidFill>
                <a:schemeClr val="accent1"/>
              </a:solidFill>
              <a:round/>
            </a:ln>
            <a:effectLst/>
          </c:spPr>
          <c:marker>
            <c:symbol val="circle"/>
            <c:size val="7"/>
            <c:spPr>
              <a:solidFill>
                <a:schemeClr val="accent1"/>
              </a:solidFill>
              <a:ln w="9525">
                <a:solidFill>
                  <a:schemeClr val="accent1"/>
                </a:solidFill>
              </a:ln>
              <a:effectLst/>
            </c:spPr>
          </c:marker>
          <c:xVal>
            <c:numRef>
              <c:f>Sheet15!$C$3:$C$7</c:f>
              <c:numCache>
                <c:formatCode>General</c:formatCode>
                <c:ptCount val="5"/>
                <c:pt idx="0">
                  <c:v>8</c:v>
                </c:pt>
                <c:pt idx="1">
                  <c:v>16</c:v>
                </c:pt>
                <c:pt idx="2">
                  <c:v>32</c:v>
                </c:pt>
                <c:pt idx="3">
                  <c:v>64</c:v>
                </c:pt>
                <c:pt idx="4">
                  <c:v>128</c:v>
                </c:pt>
              </c:numCache>
            </c:numRef>
          </c:xVal>
          <c:yVal>
            <c:numRef>
              <c:f>Sheet15!$O$3:$O$7</c:f>
              <c:numCache>
                <c:formatCode>General</c:formatCode>
                <c:ptCount val="5"/>
                <c:pt idx="0">
                  <c:v>1952.355775</c:v>
                </c:pt>
                <c:pt idx="1">
                  <c:v>1041.6362875</c:v>
                </c:pt>
                <c:pt idx="2">
                  <c:v>531.21747499999992</c:v>
                </c:pt>
                <c:pt idx="3">
                  <c:v>315.05084999999997</c:v>
                </c:pt>
                <c:pt idx="4">
                  <c:v>230.55719687499999</c:v>
                </c:pt>
              </c:numCache>
            </c:numRef>
          </c:yVal>
          <c:smooth val="0"/>
        </c:ser>
        <c:ser>
          <c:idx val="1"/>
          <c:order val="1"/>
          <c:tx>
            <c:strRef>
              <c:f>Sheet15!$A$8</c:f>
              <c:strCache>
                <c:ptCount val="1"/>
                <c:pt idx="0">
                  <c:v>200K points</c:v>
                </c:pt>
              </c:strCache>
            </c:strRef>
          </c:tx>
          <c:spPr>
            <a:ln w="25400" cap="rnd">
              <a:solidFill>
                <a:schemeClr val="accent2"/>
              </a:solidFill>
              <a:round/>
            </a:ln>
            <a:effectLst/>
          </c:spPr>
          <c:marker>
            <c:symbol val="circle"/>
            <c:size val="7"/>
            <c:spPr>
              <a:solidFill>
                <a:schemeClr val="accent2"/>
              </a:solidFill>
              <a:ln w="9525">
                <a:solidFill>
                  <a:schemeClr val="accent2"/>
                </a:solidFill>
              </a:ln>
              <a:effectLst/>
            </c:spPr>
          </c:marker>
          <c:xVal>
            <c:numRef>
              <c:f>Sheet15!$C$8:$C$10</c:f>
              <c:numCache>
                <c:formatCode>General</c:formatCode>
                <c:ptCount val="3"/>
                <c:pt idx="0">
                  <c:v>32</c:v>
                </c:pt>
                <c:pt idx="1">
                  <c:v>64</c:v>
                </c:pt>
                <c:pt idx="2">
                  <c:v>128</c:v>
                </c:pt>
              </c:numCache>
            </c:numRef>
          </c:xVal>
          <c:yVal>
            <c:numRef>
              <c:f>Sheet15!$O$8:$O$10</c:f>
              <c:numCache>
                <c:formatCode>General</c:formatCode>
                <c:ptCount val="3"/>
                <c:pt idx="0">
                  <c:v>2654.2500437500003</c:v>
                </c:pt>
                <c:pt idx="1">
                  <c:v>1519.653871875</c:v>
                </c:pt>
                <c:pt idx="2">
                  <c:v>765.80654843750006</c:v>
                </c:pt>
              </c:numCache>
            </c:numRef>
          </c:yVal>
          <c:smooth val="0"/>
        </c:ser>
        <c:ser>
          <c:idx val="2"/>
          <c:order val="2"/>
          <c:tx>
            <c:strRef>
              <c:f>Sheet15!$A$11</c:f>
              <c:strCache>
                <c:ptCount val="1"/>
                <c:pt idx="0">
                  <c:v>300K points</c:v>
                </c:pt>
              </c:strCache>
            </c:strRef>
          </c:tx>
          <c:spPr>
            <a:ln w="25400" cap="rnd">
              <a:solidFill>
                <a:schemeClr val="accent3"/>
              </a:solidFill>
              <a:round/>
            </a:ln>
            <a:effectLst/>
          </c:spPr>
          <c:marker>
            <c:symbol val="circle"/>
            <c:size val="7"/>
            <c:spPr>
              <a:solidFill>
                <a:schemeClr val="accent3"/>
              </a:solidFill>
              <a:ln w="9525">
                <a:solidFill>
                  <a:schemeClr val="accent3"/>
                </a:solidFill>
              </a:ln>
              <a:effectLst/>
            </c:spPr>
          </c:marker>
          <c:xVal>
            <c:numRef>
              <c:f>Sheet15!$C$11:$C$12</c:f>
              <c:numCache>
                <c:formatCode>General</c:formatCode>
                <c:ptCount val="2"/>
                <c:pt idx="0">
                  <c:v>64</c:v>
                </c:pt>
                <c:pt idx="1">
                  <c:v>128</c:v>
                </c:pt>
              </c:numCache>
            </c:numRef>
          </c:xVal>
          <c:yVal>
            <c:numRef>
              <c:f>Sheet15!$O$11:$O$12</c:f>
              <c:numCache>
                <c:formatCode>General</c:formatCode>
                <c:ptCount val="2"/>
                <c:pt idx="0">
                  <c:v>3572.0929812500003</c:v>
                </c:pt>
                <c:pt idx="1">
                  <c:v>2081.0853328124999</c:v>
                </c:pt>
              </c:numCache>
            </c:numRef>
          </c:yVal>
          <c:smooth val="0"/>
        </c:ser>
        <c:ser>
          <c:idx val="3"/>
          <c:order val="3"/>
          <c:tx>
            <c:strRef>
              <c:f>Sheet15!$A$13</c:f>
              <c:strCache>
                <c:ptCount val="1"/>
                <c:pt idx="0">
                  <c:v>400K points</c:v>
                </c:pt>
              </c:strCache>
            </c:strRef>
          </c:tx>
          <c:spPr>
            <a:ln w="25400" cap="rnd">
              <a:solidFill>
                <a:schemeClr val="accent4"/>
              </a:solidFill>
              <a:round/>
            </a:ln>
            <a:effectLst/>
          </c:spPr>
          <c:marker>
            <c:symbol val="circle"/>
            <c:size val="7"/>
            <c:spPr>
              <a:solidFill>
                <a:schemeClr val="accent4"/>
              </a:solidFill>
              <a:ln w="9525">
                <a:solidFill>
                  <a:schemeClr val="accent4"/>
                </a:solidFill>
              </a:ln>
              <a:effectLst/>
            </c:spPr>
          </c:marker>
          <c:xVal>
            <c:numRef>
              <c:f>Sheet15!$C$13</c:f>
              <c:numCache>
                <c:formatCode>General</c:formatCode>
                <c:ptCount val="1"/>
                <c:pt idx="0">
                  <c:v>128</c:v>
                </c:pt>
              </c:numCache>
            </c:numRef>
          </c:xVal>
          <c:yVal>
            <c:numRef>
              <c:f>Sheet15!$O$13</c:f>
              <c:numCache>
                <c:formatCode>General</c:formatCode>
                <c:ptCount val="1"/>
                <c:pt idx="0">
                  <c:v>3252.0244046875</c:v>
                </c:pt>
              </c:numCache>
            </c:numRef>
          </c:yVal>
          <c:smooth val="0"/>
        </c:ser>
        <c:dLbls>
          <c:showLegendKey val="0"/>
          <c:showVal val="0"/>
          <c:showCatName val="0"/>
          <c:showSerName val="0"/>
          <c:showPercent val="0"/>
          <c:showBubbleSize val="0"/>
        </c:dLbls>
        <c:axId val="136102272"/>
        <c:axId val="136104576"/>
      </c:scatterChart>
      <c:valAx>
        <c:axId val="136102272"/>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r>
                  <a:rPr lang="en-US"/>
                  <a:t>Number of Nodes</a:t>
                </a:r>
              </a:p>
            </c:rich>
          </c:tx>
          <c:layout>
            <c:manualLayout>
              <c:xMode val="edge"/>
              <c:yMode val="edge"/>
              <c:x val="0.41226121426179752"/>
              <c:y val="0.77185627881043373"/>
            </c:manualLayout>
          </c:layout>
          <c:overlay val="0"/>
          <c:spPr>
            <a:noFill/>
            <a:ln>
              <a:noFill/>
            </a:ln>
            <a:effectLst/>
          </c:sp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136104576"/>
        <c:crosses val="autoZero"/>
        <c:crossBetween val="midCat"/>
        <c:majorUnit val="20"/>
      </c:valAx>
      <c:valAx>
        <c:axId val="13610457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r>
                  <a:rPr lang="en-US"/>
                  <a:t>Execution Time (seconds)</a:t>
                </a:r>
              </a:p>
            </c:rich>
          </c:tx>
          <c:layout/>
          <c:overlay val="0"/>
          <c:spPr>
            <a:noFill/>
            <a:ln>
              <a:noFill/>
            </a:ln>
            <a:effectLst/>
          </c:sp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136102272"/>
        <c:crosses val="autoZero"/>
        <c:crossBetween val="midCat"/>
      </c:valAx>
      <c:spPr>
        <a:noFill/>
        <a:ln>
          <a:noFill/>
        </a:ln>
        <a:effectLst/>
      </c:spPr>
    </c:plotArea>
    <c:legend>
      <c:legendPos val="b"/>
      <c:layout>
        <c:manualLayout>
          <c:xMode val="edge"/>
          <c:yMode val="edge"/>
          <c:x val="0"/>
          <c:y val="0.84140023835603206"/>
          <c:w val="0.99195909886264222"/>
          <c:h val="0.15859976164396775"/>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rgbClr val="FFFFFF"/>
    </a:solidFill>
    <a:ln>
      <a:noFill/>
    </a:ln>
    <a:effectLst/>
  </c:spPr>
  <c:txPr>
    <a:bodyPr/>
    <a:lstStyle/>
    <a:p>
      <a:pPr>
        <a:defRPr sz="1400" b="1"/>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186557832103447"/>
          <c:y val="3.1865704286964128E-2"/>
          <c:w val="0.80972686005872307"/>
          <c:h val="0.68727703455490552"/>
        </c:manualLayout>
      </c:layout>
      <c:scatterChart>
        <c:scatterStyle val="lineMarker"/>
        <c:varyColors val="0"/>
        <c:ser>
          <c:idx val="0"/>
          <c:order val="0"/>
          <c:tx>
            <c:strRef>
              <c:f>Sheet15!$A$3</c:f>
              <c:strCache>
                <c:ptCount val="1"/>
                <c:pt idx="0">
                  <c:v>100K points</c:v>
                </c:pt>
              </c:strCache>
            </c:strRef>
          </c:tx>
          <c:spPr>
            <a:ln w="25400" cap="rnd">
              <a:solidFill>
                <a:schemeClr val="accent1"/>
              </a:solidFill>
              <a:round/>
            </a:ln>
            <a:effectLst/>
          </c:spPr>
          <c:marker>
            <c:symbol val="circle"/>
            <c:size val="7"/>
            <c:spPr>
              <a:solidFill>
                <a:schemeClr val="accent1"/>
              </a:solidFill>
              <a:ln w="9525">
                <a:solidFill>
                  <a:schemeClr val="accent1"/>
                </a:solidFill>
              </a:ln>
              <a:effectLst/>
            </c:spPr>
          </c:marker>
          <c:xVal>
            <c:numRef>
              <c:f>Sheet15!$C$3:$C$7</c:f>
              <c:numCache>
                <c:formatCode>General</c:formatCode>
                <c:ptCount val="5"/>
                <c:pt idx="0">
                  <c:v>8</c:v>
                </c:pt>
                <c:pt idx="1">
                  <c:v>16</c:v>
                </c:pt>
                <c:pt idx="2">
                  <c:v>32</c:v>
                </c:pt>
                <c:pt idx="3">
                  <c:v>64</c:v>
                </c:pt>
                <c:pt idx="4">
                  <c:v>128</c:v>
                </c:pt>
              </c:numCache>
            </c:numRef>
          </c:xVal>
          <c:yVal>
            <c:numRef>
              <c:f>Sheet15!$Q$3:$Q$7</c:f>
              <c:numCache>
                <c:formatCode>0</c:formatCode>
                <c:ptCount val="5"/>
                <c:pt idx="0">
                  <c:v>8</c:v>
                </c:pt>
                <c:pt idx="1">
                  <c:v>14.994529652462784</c:v>
                </c:pt>
                <c:pt idx="2">
                  <c:v>29.401981175412203</c:v>
                </c:pt>
                <c:pt idx="3">
                  <c:v>49.575635806092897</c:v>
                </c:pt>
                <c:pt idx="4">
                  <c:v>67.743910889357267</c:v>
                </c:pt>
              </c:numCache>
            </c:numRef>
          </c:yVal>
          <c:smooth val="0"/>
        </c:ser>
        <c:ser>
          <c:idx val="1"/>
          <c:order val="1"/>
          <c:tx>
            <c:strRef>
              <c:f>Sheet15!$A$8</c:f>
              <c:strCache>
                <c:ptCount val="1"/>
                <c:pt idx="0">
                  <c:v>200K points</c:v>
                </c:pt>
              </c:strCache>
            </c:strRef>
          </c:tx>
          <c:spPr>
            <a:ln w="25400" cap="rnd">
              <a:solidFill>
                <a:schemeClr val="accent2"/>
              </a:solidFill>
              <a:round/>
            </a:ln>
            <a:effectLst/>
          </c:spPr>
          <c:marker>
            <c:symbol val="circle"/>
            <c:size val="7"/>
            <c:spPr>
              <a:solidFill>
                <a:schemeClr val="accent2"/>
              </a:solidFill>
              <a:ln w="9525">
                <a:solidFill>
                  <a:schemeClr val="accent2"/>
                </a:solidFill>
              </a:ln>
              <a:effectLst/>
            </c:spPr>
          </c:marker>
          <c:dPt>
            <c:idx val="1"/>
            <c:bubble3D val="0"/>
            <c:spPr>
              <a:ln w="25400" cap="rnd">
                <a:solidFill>
                  <a:schemeClr val="accent2"/>
                </a:solidFill>
                <a:prstDash val="dash"/>
                <a:round/>
              </a:ln>
              <a:effectLst/>
            </c:spPr>
          </c:dPt>
          <c:dPt>
            <c:idx val="2"/>
            <c:bubble3D val="0"/>
            <c:spPr>
              <a:ln w="25400" cap="rnd">
                <a:solidFill>
                  <a:schemeClr val="accent2"/>
                </a:solidFill>
                <a:prstDash val="dash"/>
                <a:round/>
              </a:ln>
              <a:effectLst/>
            </c:spPr>
          </c:dPt>
          <c:xVal>
            <c:numRef>
              <c:f>Sheet15!$C$3:$C$7</c:f>
              <c:numCache>
                <c:formatCode>General</c:formatCode>
                <c:ptCount val="5"/>
                <c:pt idx="0">
                  <c:v>8</c:v>
                </c:pt>
                <c:pt idx="1">
                  <c:v>16</c:v>
                </c:pt>
                <c:pt idx="2">
                  <c:v>32</c:v>
                </c:pt>
                <c:pt idx="3">
                  <c:v>64</c:v>
                </c:pt>
                <c:pt idx="4">
                  <c:v>128</c:v>
                </c:pt>
              </c:numCache>
            </c:numRef>
          </c:xVal>
          <c:yVal>
            <c:numRef>
              <c:f>(Sheet15!$T$4,Sheet15!$T$5,Sheet15!$Q$8:$Q$10)</c:f>
              <c:numCache>
                <c:formatCode>0.00</c:formatCode>
                <c:ptCount val="5"/>
                <c:pt idx="0">
                  <c:v>8</c:v>
                </c:pt>
                <c:pt idx="1">
                  <c:v>16</c:v>
                </c:pt>
                <c:pt idx="2" formatCode="0">
                  <c:v>32</c:v>
                </c:pt>
                <c:pt idx="3" formatCode="0">
                  <c:v>55.891675711129608</c:v>
                </c:pt>
                <c:pt idx="4" formatCode="0">
                  <c:v>110.91051855497669</c:v>
                </c:pt>
              </c:numCache>
            </c:numRef>
          </c:yVal>
          <c:smooth val="0"/>
        </c:ser>
        <c:ser>
          <c:idx val="2"/>
          <c:order val="2"/>
          <c:tx>
            <c:strRef>
              <c:f>Sheet15!$A$11</c:f>
              <c:strCache>
                <c:ptCount val="1"/>
                <c:pt idx="0">
                  <c:v>300K points</c:v>
                </c:pt>
              </c:strCache>
            </c:strRef>
          </c:tx>
          <c:spPr>
            <a:ln w="25400" cap="rnd">
              <a:solidFill>
                <a:schemeClr val="accent3"/>
              </a:solidFill>
              <a:round/>
            </a:ln>
            <a:effectLst/>
          </c:spPr>
          <c:marker>
            <c:symbol val="circle"/>
            <c:size val="7"/>
            <c:spPr>
              <a:solidFill>
                <a:schemeClr val="accent3"/>
              </a:solidFill>
              <a:ln w="9525">
                <a:solidFill>
                  <a:schemeClr val="accent3"/>
                </a:solidFill>
              </a:ln>
              <a:effectLst/>
            </c:spPr>
          </c:marker>
          <c:dPt>
            <c:idx val="1"/>
            <c:bubble3D val="0"/>
            <c:spPr>
              <a:ln w="25400" cap="rnd">
                <a:solidFill>
                  <a:schemeClr val="accent3"/>
                </a:solidFill>
                <a:prstDash val="sysDash"/>
                <a:round/>
              </a:ln>
              <a:effectLst/>
            </c:spPr>
          </c:dPt>
          <c:dPt>
            <c:idx val="2"/>
            <c:bubble3D val="0"/>
            <c:spPr>
              <a:ln w="25400" cap="rnd">
                <a:solidFill>
                  <a:schemeClr val="accent3"/>
                </a:solidFill>
                <a:prstDash val="sysDash"/>
                <a:round/>
              </a:ln>
              <a:effectLst/>
            </c:spPr>
          </c:dPt>
          <c:dPt>
            <c:idx val="3"/>
            <c:bubble3D val="0"/>
            <c:spPr>
              <a:ln w="25400" cap="rnd">
                <a:solidFill>
                  <a:schemeClr val="accent3"/>
                </a:solidFill>
                <a:prstDash val="sysDash"/>
                <a:round/>
              </a:ln>
              <a:effectLst/>
            </c:spPr>
          </c:dPt>
          <c:xVal>
            <c:numRef>
              <c:f>Sheet15!$C$3:$C$7</c:f>
              <c:numCache>
                <c:formatCode>General</c:formatCode>
                <c:ptCount val="5"/>
                <c:pt idx="0">
                  <c:v>8</c:v>
                </c:pt>
                <c:pt idx="1">
                  <c:v>16</c:v>
                </c:pt>
                <c:pt idx="2">
                  <c:v>32</c:v>
                </c:pt>
                <c:pt idx="3">
                  <c:v>64</c:v>
                </c:pt>
                <c:pt idx="4">
                  <c:v>128</c:v>
                </c:pt>
              </c:numCache>
            </c:numRef>
          </c:xVal>
          <c:yVal>
            <c:numRef>
              <c:f>(Sheet15!$T$4,Sheet15!$T$5,Sheet15!$T$6,Sheet15!$Q$11:$Q$12)</c:f>
              <c:numCache>
                <c:formatCode>0.00</c:formatCode>
                <c:ptCount val="5"/>
                <c:pt idx="0">
                  <c:v>8</c:v>
                </c:pt>
                <c:pt idx="1">
                  <c:v>16</c:v>
                </c:pt>
                <c:pt idx="2">
                  <c:v>32</c:v>
                </c:pt>
                <c:pt idx="3" formatCode="0">
                  <c:v>64</c:v>
                </c:pt>
                <c:pt idx="4" formatCode="0">
                  <c:v>109.85323244339905</c:v>
                </c:pt>
              </c:numCache>
            </c:numRef>
          </c:yVal>
          <c:smooth val="0"/>
        </c:ser>
        <c:dLbls>
          <c:showLegendKey val="0"/>
          <c:showVal val="0"/>
          <c:showCatName val="0"/>
          <c:showSerName val="0"/>
          <c:showPercent val="0"/>
          <c:showBubbleSize val="0"/>
        </c:dLbls>
        <c:axId val="136499584"/>
        <c:axId val="136501504"/>
      </c:scatterChart>
      <c:valAx>
        <c:axId val="136499584"/>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r>
                  <a:rPr lang="en-US"/>
                  <a:t>Number of Nodes</a:t>
                </a:r>
              </a:p>
            </c:rich>
          </c:tx>
          <c:layout>
            <c:manualLayout>
              <c:xMode val="edge"/>
              <c:yMode val="edge"/>
              <c:x val="0.39315935640134414"/>
              <c:y val="0.84152361503937578"/>
            </c:manualLayout>
          </c:layout>
          <c:overlay val="0"/>
          <c:spPr>
            <a:noFill/>
            <a:ln>
              <a:noFill/>
            </a:ln>
            <a:effectLst/>
          </c:sp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136501504"/>
        <c:crosses val="autoZero"/>
        <c:crossBetween val="midCat"/>
        <c:majorUnit val="20"/>
      </c:valAx>
      <c:valAx>
        <c:axId val="1365015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r>
                  <a:rPr lang="en-US"/>
                  <a:t>Speedup</a:t>
                </a:r>
              </a:p>
            </c:rich>
          </c:tx>
          <c:layout/>
          <c:overlay val="0"/>
          <c:spPr>
            <a:noFill/>
            <a:ln>
              <a:noFill/>
            </a:ln>
            <a:effectLst/>
          </c:sp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136499584"/>
        <c:crosses val="autoZero"/>
        <c:crossBetween val="midCat"/>
      </c:valAx>
      <c:spPr>
        <a:noFill/>
        <a:ln>
          <a:noFill/>
        </a:ln>
        <a:effectLst/>
      </c:spPr>
    </c:plotArea>
    <c:legend>
      <c:legendPos val="b"/>
      <c:layout>
        <c:manualLayout>
          <c:xMode val="edge"/>
          <c:yMode val="edge"/>
          <c:x val="4.3121172353455825E-4"/>
          <c:y val="0.91726975794692334"/>
          <c:w val="0.99913746719160101"/>
          <c:h val="8.2730242053076705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rgbClr val="FFFFFF"/>
    </a:solidFill>
    <a:ln>
      <a:noFill/>
    </a:ln>
    <a:effectLst/>
  </c:spPr>
  <c:txPr>
    <a:bodyPr/>
    <a:lstStyle/>
    <a:p>
      <a:pPr>
        <a:defRPr sz="1400" b="1"/>
      </a:pPr>
      <a:endParaRPr lang="en-US"/>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ECF0B0F-09A5-4E1E-BD26-DC6555AA3FBB}" type="datetimeFigureOut">
              <a:rPr lang="en-US" smtClean="0"/>
              <a:pPr/>
              <a:t>7/8/2015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B9A881B-2B13-4957-98B0-D797536C24C2}" type="slidenum">
              <a:rPr lang="en-US" smtClean="0"/>
              <a:pPr/>
              <a:t>‹#›</a:t>
            </a:fld>
            <a:endParaRPr lang="en-US"/>
          </a:p>
        </p:txBody>
      </p:sp>
    </p:spTree>
    <p:extLst>
      <p:ext uri="{BB962C8B-B14F-4D97-AF65-F5344CB8AC3E}">
        <p14:creationId xmlns:p14="http://schemas.microsoft.com/office/powerpoint/2010/main" val="32103858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FD254D-D6A8-4F03-A6BD-994C16793977}" type="datetimeFigureOut">
              <a:rPr lang="en-US" smtClean="0"/>
              <a:pPr/>
              <a:t>7/8/2015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7DB927-EBE1-49E2-8934-5881B376EE24}" type="slidenum">
              <a:rPr lang="en-US" smtClean="0"/>
              <a:pPr/>
              <a:t>‹#›</a:t>
            </a:fld>
            <a:endParaRPr lang="en-US"/>
          </a:p>
        </p:txBody>
      </p:sp>
    </p:spTree>
    <p:extLst>
      <p:ext uri="{BB962C8B-B14F-4D97-AF65-F5344CB8AC3E}">
        <p14:creationId xmlns:p14="http://schemas.microsoft.com/office/powerpoint/2010/main" val="147470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slide" Target="../slides/slide37.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39.xml"/><Relationship Id="rId2" Type="http://schemas.openxmlformats.org/officeDocument/2006/relationships/notesMaster" Target="../notesMasters/notesMaster1.xml"/><Relationship Id="rId1" Type="http://schemas.openxmlformats.org/officeDocument/2006/relationships/themeOverride" Target="../theme/themeOverride6.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3D4677B-C5CE-4183-A13D-EB29CCD21300}"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9841122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A09517-7849-409A-9718-7F5EF4870DD3}" type="slidenum">
              <a:rPr lang="en-US" smtClean="0"/>
              <a:t>14</a:t>
            </a:fld>
            <a:endParaRPr lang="en-US"/>
          </a:p>
        </p:txBody>
      </p:sp>
    </p:spTree>
    <p:extLst>
      <p:ext uri="{BB962C8B-B14F-4D97-AF65-F5344CB8AC3E}">
        <p14:creationId xmlns:p14="http://schemas.microsoft.com/office/powerpoint/2010/main" val="30135417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A09517-7849-409A-9718-7F5EF4870DD3}" type="slidenum">
              <a:rPr lang="en-US" smtClean="0"/>
              <a:t>16</a:t>
            </a:fld>
            <a:endParaRPr lang="en-US"/>
          </a:p>
        </p:txBody>
      </p:sp>
    </p:spTree>
    <p:extLst>
      <p:ext uri="{BB962C8B-B14F-4D97-AF65-F5344CB8AC3E}">
        <p14:creationId xmlns:p14="http://schemas.microsoft.com/office/powerpoint/2010/main" val="9280896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A09517-7849-409A-9718-7F5EF4870DD3}" type="slidenum">
              <a:rPr lang="en-US" smtClean="0"/>
              <a:t>17</a:t>
            </a:fld>
            <a:endParaRPr lang="en-US"/>
          </a:p>
        </p:txBody>
      </p:sp>
    </p:spTree>
    <p:extLst>
      <p:ext uri="{BB962C8B-B14F-4D97-AF65-F5344CB8AC3E}">
        <p14:creationId xmlns:p14="http://schemas.microsoft.com/office/powerpoint/2010/main" val="2083617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A09517-7849-409A-9718-7F5EF4870DD3}" type="slidenum">
              <a:rPr lang="en-US" smtClean="0"/>
              <a:t>18</a:t>
            </a:fld>
            <a:endParaRPr lang="en-US"/>
          </a:p>
        </p:txBody>
      </p:sp>
    </p:spTree>
    <p:extLst>
      <p:ext uri="{BB962C8B-B14F-4D97-AF65-F5344CB8AC3E}">
        <p14:creationId xmlns:p14="http://schemas.microsoft.com/office/powerpoint/2010/main" val="28072768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DA09517-7849-409A-9718-7F5EF4870DD3}" type="slidenum">
              <a:rPr lang="en-US" smtClean="0"/>
              <a:t>22</a:t>
            </a:fld>
            <a:endParaRPr lang="en-US"/>
          </a:p>
        </p:txBody>
      </p:sp>
    </p:spTree>
    <p:extLst>
      <p:ext uri="{BB962C8B-B14F-4D97-AF65-F5344CB8AC3E}">
        <p14:creationId xmlns:p14="http://schemas.microsoft.com/office/powerpoint/2010/main" val="15520105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A09517-7849-409A-9718-7F5EF4870DD3}" type="slidenum">
              <a:rPr lang="en-US" smtClean="0"/>
              <a:t>24</a:t>
            </a:fld>
            <a:endParaRPr lang="en-US"/>
          </a:p>
        </p:txBody>
      </p:sp>
    </p:spTree>
    <p:extLst>
      <p:ext uri="{BB962C8B-B14F-4D97-AF65-F5344CB8AC3E}">
        <p14:creationId xmlns:p14="http://schemas.microsoft.com/office/powerpoint/2010/main" val="24104872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7DB927-EBE1-49E2-8934-5881B376EE24}"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17077677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A09517-7849-409A-9718-7F5EF4870DD3}"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3275170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there were 8 more facets we could call it the </a:t>
            </a:r>
            <a:r>
              <a:rPr lang="en-US" b="1" dirty="0" smtClean="0"/>
              <a:t>brilliant</a:t>
            </a:r>
            <a:r>
              <a:rPr lang="en-US" b="1" baseline="0" dirty="0" smtClean="0"/>
              <a:t> cut </a:t>
            </a:r>
            <a:r>
              <a:rPr lang="en-US" baseline="0" dirty="0" smtClean="0"/>
              <a:t>Ogre :D</a:t>
            </a:r>
            <a:endParaRPr lang="en-US" dirty="0"/>
          </a:p>
        </p:txBody>
      </p:sp>
      <p:sp>
        <p:nvSpPr>
          <p:cNvPr id="4" name="Slide Number Placeholder 3"/>
          <p:cNvSpPr>
            <a:spLocks noGrp="1"/>
          </p:cNvSpPr>
          <p:nvPr>
            <p:ph type="sldNum" sz="quarter" idx="10"/>
          </p:nvPr>
        </p:nvSpPr>
        <p:spPr/>
        <p:txBody>
          <a:bodyPr/>
          <a:lstStyle/>
          <a:p>
            <a:fld id="{53E05822-0A88-4D27-9EA6-F053463D7B01}" type="slidenum">
              <a:rPr lang="en-US" smtClean="0"/>
              <a:t>29</a:t>
            </a:fld>
            <a:endParaRPr lang="en-US"/>
          </a:p>
        </p:txBody>
      </p:sp>
    </p:spTree>
    <p:extLst>
      <p:ext uri="{BB962C8B-B14F-4D97-AF65-F5344CB8AC3E}">
        <p14:creationId xmlns:p14="http://schemas.microsoft.com/office/powerpoint/2010/main" val="35669605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A09517-7849-409A-9718-7F5EF4870DD3}" type="slidenum">
              <a:rPr lang="en-US" smtClean="0"/>
              <a:t>35</a:t>
            </a:fld>
            <a:endParaRPr lang="en-US"/>
          </a:p>
        </p:txBody>
      </p:sp>
    </p:spTree>
    <p:extLst>
      <p:ext uri="{BB962C8B-B14F-4D97-AF65-F5344CB8AC3E}">
        <p14:creationId xmlns:p14="http://schemas.microsoft.com/office/powerpoint/2010/main" val="4544103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sz="2600" dirty="0" smtClean="0"/>
              <a:t>Exponential data growth</a:t>
            </a:r>
          </a:p>
          <a:p>
            <a:r>
              <a:rPr lang="en-US" sz="2600" dirty="0" smtClean="0"/>
              <a:t>Continuous analysis on streaming data</a:t>
            </a:r>
          </a:p>
          <a:p>
            <a:r>
              <a:rPr lang="en-US" sz="2600" dirty="0" smtClean="0"/>
              <a:t>Multi/</a:t>
            </a:r>
            <a:r>
              <a:rPr lang="en-US" sz="2600" dirty="0" err="1" smtClean="0"/>
              <a:t>Manycore</a:t>
            </a:r>
            <a:r>
              <a:rPr lang="en-US" sz="2600" dirty="0" smtClean="0"/>
              <a:t> and GPU architectures</a:t>
            </a:r>
          </a:p>
          <a:p>
            <a:pPr lvl="1"/>
            <a:r>
              <a:rPr lang="en-US" sz="2600" dirty="0" smtClean="0"/>
              <a:t>Thousand cores in clusters and millions in data centers</a:t>
            </a:r>
          </a:p>
          <a:p>
            <a:r>
              <a:rPr lang="en-US" sz="2600" dirty="0" smtClean="0"/>
              <a:t>Cost and time tradeoff </a:t>
            </a:r>
          </a:p>
          <a:p>
            <a:r>
              <a:rPr lang="en-US" sz="2600" b="1" dirty="0" smtClean="0">
                <a:solidFill>
                  <a:srgbClr val="0070C0"/>
                </a:solidFill>
                <a:latin typeface="Candara" pitchFamily="34" charset="0"/>
              </a:rPr>
              <a:t>Parallelism is a must to process data in a meaningful time</a:t>
            </a:r>
          </a:p>
          <a:p>
            <a:endParaRPr lang="en-US" dirty="0"/>
          </a:p>
        </p:txBody>
      </p:sp>
      <p:sp>
        <p:nvSpPr>
          <p:cNvPr id="4" name="Slide Number Placeholder 3"/>
          <p:cNvSpPr>
            <a:spLocks noGrp="1"/>
          </p:cNvSpPr>
          <p:nvPr>
            <p:ph type="sldNum" sz="quarter" idx="10"/>
          </p:nvPr>
        </p:nvSpPr>
        <p:spPr/>
        <p:txBody>
          <a:bodyPr/>
          <a:lstStyle/>
          <a:p>
            <a:fld id="{33D4677B-C5CE-4183-A13D-EB29CCD21300}"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775262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Rectangle 2"/>
          <p:cNvSpPr>
            <a:spLocks noGrp="1" noRot="1" noChangeAspect="1" noChangeArrowheads="1"/>
          </p:cNvSpPr>
          <p:nvPr>
            <p:ph type="sldImg"/>
          </p:nvPr>
        </p:nvSpPr>
        <p:spPr>
          <a:xfrm>
            <a:off x="409575" y="754063"/>
            <a:ext cx="5854700" cy="3294062"/>
          </a:xfrm>
          <a:ln/>
          <a:extLst>
            <a:ext uri="{91240B29-F687-4F45-9708-019B960494DF}">
              <a14:hiddenLine xmlns:a14="http://schemas.microsoft.com/office/drawing/2010/main" w="1" cmpd="sng">
                <a:solidFill>
                  <a:schemeClr val="tx1"/>
                </a:solidFill>
                <a:miter lim="800000"/>
                <a:headEnd/>
                <a:tailEnd/>
              </a14:hiddenLine>
            </a:ext>
          </a:extLst>
        </p:spPr>
      </p:sp>
      <p:sp>
        <p:nvSpPr>
          <p:cNvPr id="4099" name="Rectangle 3"/>
          <p:cNvSpPr>
            <a:spLocks noGrp="1" noChangeArrowheads="1"/>
          </p:cNvSpPr>
          <p:nvPr>
            <p:ph type="body" idx="1"/>
          </p:nvPr>
        </p:nvSpPr>
        <p:spPr>
          <a:ln/>
          <a:extLst>
            <a:ext uri="{91240B29-F687-4F45-9708-019B960494DF}">
              <a14:hiddenLine xmlns:a14="http://schemas.microsoft.com/office/drawing/2010/main" w="1" cmpd="sng">
                <a:solidFill>
                  <a:schemeClr val="tx1"/>
                </a:solidFill>
                <a:miter lim="800000"/>
                <a:headEnd/>
                <a:tailEnd/>
              </a14:hiddenLine>
            </a:ext>
          </a:extLst>
        </p:spPr>
        <p:txBody>
          <a:bodyPr/>
          <a:lstStyle/>
          <a:p>
            <a:r>
              <a:rPr lang="en-US" altLang="en-US"/>
              <a:t>global model data should be word-topic matrix or topic-document matrix, </a:t>
            </a:r>
          </a:p>
        </p:txBody>
      </p:sp>
    </p:spTree>
    <p:extLst>
      <p:ext uri="{BB962C8B-B14F-4D97-AF65-F5344CB8AC3E}">
        <p14:creationId xmlns:p14="http://schemas.microsoft.com/office/powerpoint/2010/main" val="1806573164"/>
      </p:ext>
    </p:extLst>
  </p:cSld>
  <p:clrMapOvr>
    <a:overrideClrMapping bg1="lt1" tx1="dk1" bg2="lt2" tx2="dk2" accent1="accent1" accent2="accent2" accent3="accent3" accent4="accent4" accent5="accent5" accent6="accent6" hlink="hlink" folHlink="folHlink"/>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170" name="Rectangle 2"/>
          <p:cNvSpPr>
            <a:spLocks noGrp="1" noRot="1" noChangeAspect="1" noChangeArrowheads="1"/>
          </p:cNvSpPr>
          <p:nvPr>
            <p:ph type="sldImg"/>
          </p:nvPr>
        </p:nvSpPr>
        <p:spPr>
          <a:xfrm>
            <a:off x="409575" y="754063"/>
            <a:ext cx="5854700" cy="3294062"/>
          </a:xfrm>
          <a:ln/>
          <a:extLst>
            <a:ext uri="{91240B29-F687-4F45-9708-019B960494DF}">
              <a14:hiddenLine xmlns:a14="http://schemas.microsoft.com/office/drawing/2010/main" w="1" cmpd="sng">
                <a:solidFill>
                  <a:schemeClr val="tx1"/>
                </a:solidFill>
                <a:miter lim="800000"/>
                <a:headEnd/>
                <a:tailEnd/>
              </a14:hiddenLine>
            </a:ext>
          </a:extLst>
        </p:spPr>
      </p:sp>
      <p:sp>
        <p:nvSpPr>
          <p:cNvPr id="7171" name="Rectangle 3"/>
          <p:cNvSpPr>
            <a:spLocks noGrp="1" noChangeArrowheads="1"/>
          </p:cNvSpPr>
          <p:nvPr>
            <p:ph type="body" idx="1"/>
          </p:nvPr>
        </p:nvSpPr>
        <p:spPr>
          <a:ln/>
          <a:extLst>
            <a:ext uri="{91240B29-F687-4F45-9708-019B960494DF}">
              <a14:hiddenLine xmlns:a14="http://schemas.microsoft.com/office/drawing/2010/main" w="1" cmpd="sng">
                <a:solidFill>
                  <a:schemeClr val="tx1"/>
                </a:solidFill>
                <a:miter lim="800000"/>
                <a:headEnd/>
                <a:tailEnd/>
              </a14:hiddenLine>
            </a:ext>
          </a:extLst>
        </p:spPr>
        <p:txBody>
          <a:bodyPr/>
          <a:lstStyle/>
          <a:p>
            <a:r>
              <a:rPr lang="en-US" altLang="en-US" sz="1400"/>
              <a:t>https://github.com/dmlc/parameter_server</a:t>
            </a:r>
          </a:p>
        </p:txBody>
      </p:sp>
    </p:spTree>
    <p:extLst>
      <p:ext uri="{BB962C8B-B14F-4D97-AF65-F5344CB8AC3E}">
        <p14:creationId xmlns:p14="http://schemas.microsoft.com/office/powerpoint/2010/main" val="1475925742"/>
      </p:ext>
    </p:extLst>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3D4677B-C5CE-4183-A13D-EB29CCD21300}"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7775946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A09517-7849-409A-9718-7F5EF4870DD3}"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716165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2EC38D-76F9-4D02-B218-3C9CB0039E20}"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2235220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A09517-7849-409A-9718-7F5EF4870DD3}"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3483816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44EC547-398A-4BEA-B97B-98F7CF26DFDE}"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17505653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A09517-7849-409A-9718-7F5EF4870DD3}" type="slidenum">
              <a:rPr lang="en-US" smtClean="0"/>
              <a:t>12</a:t>
            </a:fld>
            <a:endParaRPr lang="en-US"/>
          </a:p>
        </p:txBody>
      </p:sp>
    </p:spTree>
    <p:extLst>
      <p:ext uri="{BB962C8B-B14F-4D97-AF65-F5344CB8AC3E}">
        <p14:creationId xmlns:p14="http://schemas.microsoft.com/office/powerpoint/2010/main" val="16336552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A09517-7849-409A-9718-7F5EF4870DD3}" type="slidenum">
              <a:rPr lang="en-US" smtClean="0"/>
              <a:t>13</a:t>
            </a:fld>
            <a:endParaRPr lang="en-US"/>
          </a:p>
        </p:txBody>
      </p:sp>
    </p:spTree>
    <p:extLst>
      <p:ext uri="{BB962C8B-B14F-4D97-AF65-F5344CB8AC3E}">
        <p14:creationId xmlns:p14="http://schemas.microsoft.com/office/powerpoint/2010/main" val="9286560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2" name="Picture 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48457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613" y="4406900"/>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AEF09C-060A-4CE5-8713-36A46B5F68EA}" type="datetimeFigureOut">
              <a:rPr lang="en-US" smtClean="0">
                <a:solidFill>
                  <a:prstClr val="black">
                    <a:tint val="75000"/>
                  </a:prstClr>
                </a:solidFill>
              </a:rPr>
              <a:pPr/>
              <a:t>7/8/2015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F7F7CD5-4AA7-4122-9B44-C9727DFE78B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960600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0AEF09C-060A-4CE5-8713-36A46B5F68EA}" type="datetimeFigureOut">
              <a:rPr lang="en-US" smtClean="0">
                <a:solidFill>
                  <a:prstClr val="black">
                    <a:tint val="75000"/>
                  </a:prstClr>
                </a:solidFill>
              </a:rPr>
              <a:pPr/>
              <a:t>7/8/2015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F7F7CD5-4AA7-4122-9B44-C9727DFE78B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269088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0AEF09C-060A-4CE5-8713-36A46B5F68EA}" type="datetimeFigureOut">
              <a:rPr lang="en-US" smtClean="0">
                <a:solidFill>
                  <a:prstClr val="black">
                    <a:tint val="75000"/>
                  </a:prstClr>
                </a:solidFill>
              </a:rPr>
              <a:pPr/>
              <a:t>7/8/2015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F7F7CD5-4AA7-4122-9B44-C9727DFE78B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8179777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0AEF09C-060A-4CE5-8713-36A46B5F68EA}" type="datetimeFigureOut">
              <a:rPr lang="en-US" smtClean="0">
                <a:solidFill>
                  <a:prstClr val="black">
                    <a:tint val="75000"/>
                  </a:prstClr>
                </a:solidFill>
              </a:rPr>
              <a:pPr/>
              <a:t>7/8/2015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F7F7CD5-4AA7-4122-9B44-C9727DFE78B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62539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AEF09C-060A-4CE5-8713-36A46B5F68EA}" type="datetimeFigureOut">
              <a:rPr lang="en-US" smtClean="0">
                <a:solidFill>
                  <a:prstClr val="black">
                    <a:tint val="75000"/>
                  </a:prstClr>
                </a:solidFill>
              </a:rPr>
              <a:pPr/>
              <a:t>7/8/2015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F7F7CD5-4AA7-4122-9B44-C9727DFE78B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2362373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40116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AEF09C-060A-4CE5-8713-36A46B5F68EA}" type="datetimeFigureOut">
              <a:rPr lang="en-US" smtClean="0">
                <a:solidFill>
                  <a:prstClr val="black">
                    <a:tint val="75000"/>
                  </a:prstClr>
                </a:solidFill>
              </a:rPr>
              <a:pPr/>
              <a:t>7/8/2015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F7F7CD5-4AA7-4122-9B44-C9727DFE78B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811334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88"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AEF09C-060A-4CE5-8713-36A46B5F68EA}" type="datetimeFigureOut">
              <a:rPr lang="en-US" smtClean="0">
                <a:solidFill>
                  <a:prstClr val="black">
                    <a:tint val="75000"/>
                  </a:prstClr>
                </a:solidFill>
              </a:rPr>
              <a:pPr/>
              <a:t>7/8/2015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F7F7CD5-4AA7-4122-9B44-C9727DFE78B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010922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AEF09C-060A-4CE5-8713-36A46B5F68EA}" type="datetimeFigureOut">
              <a:rPr lang="en-US" smtClean="0">
                <a:solidFill>
                  <a:prstClr val="black">
                    <a:tint val="75000"/>
                  </a:prstClr>
                </a:solidFill>
              </a:rPr>
              <a:pPr/>
              <a:t>7/8/2015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F7F7CD5-4AA7-4122-9B44-C9727DFE78B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08451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8"/>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8"/>
            <a:ext cx="80772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AEF09C-060A-4CE5-8713-36A46B5F68EA}" type="datetimeFigureOut">
              <a:rPr lang="en-US" smtClean="0">
                <a:solidFill>
                  <a:prstClr val="black">
                    <a:tint val="75000"/>
                  </a:prstClr>
                </a:solidFill>
              </a:rPr>
              <a:pPr/>
              <a:t>7/8/2015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F7F7CD5-4AA7-4122-9B44-C9727DFE78B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8058823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5"/>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1A5F105-D655-431E-AC23-237641E0C657}" type="datetimeFigureOut">
              <a:rPr lang="en-US" smtClean="0"/>
              <a:t>7/8/2015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DF99D2-7EBC-4FA9-BDFA-8C937DCC49BF}" type="slidenum">
              <a:rPr lang="en-US" smtClean="0"/>
              <a:t>‹#›</a:t>
            </a:fld>
            <a:endParaRPr lang="en-US"/>
          </a:p>
        </p:txBody>
      </p:sp>
    </p:spTree>
    <p:extLst>
      <p:ext uri="{BB962C8B-B14F-4D97-AF65-F5344CB8AC3E}">
        <p14:creationId xmlns:p14="http://schemas.microsoft.com/office/powerpoint/2010/main" val="32432925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182142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A5F105-D655-431E-AC23-237641E0C657}" type="datetimeFigureOut">
              <a:rPr lang="en-US" smtClean="0"/>
              <a:t>7/8/2015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DF99D2-7EBC-4FA9-BDFA-8C937DCC49BF}" type="slidenum">
              <a:rPr lang="en-US" smtClean="0"/>
              <a:t>‹#›</a:t>
            </a:fld>
            <a:endParaRPr lang="en-US"/>
          </a:p>
        </p:txBody>
      </p:sp>
    </p:spTree>
    <p:extLst>
      <p:ext uri="{BB962C8B-B14F-4D97-AF65-F5344CB8AC3E}">
        <p14:creationId xmlns:p14="http://schemas.microsoft.com/office/powerpoint/2010/main" val="6272723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613" y="4406900"/>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1A5F105-D655-431E-AC23-237641E0C657}" type="datetimeFigureOut">
              <a:rPr lang="en-US" smtClean="0"/>
              <a:t>7/8/2015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DF99D2-7EBC-4FA9-BDFA-8C937DCC49BF}" type="slidenum">
              <a:rPr lang="en-US" smtClean="0"/>
              <a:t>‹#›</a:t>
            </a:fld>
            <a:endParaRPr lang="en-US"/>
          </a:p>
        </p:txBody>
      </p:sp>
    </p:spTree>
    <p:extLst>
      <p:ext uri="{BB962C8B-B14F-4D97-AF65-F5344CB8AC3E}">
        <p14:creationId xmlns:p14="http://schemas.microsoft.com/office/powerpoint/2010/main" val="8620534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1A5F105-D655-431E-AC23-237641E0C657}" type="datetimeFigureOut">
              <a:rPr lang="en-US" smtClean="0"/>
              <a:t>7/8/2015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DF99D2-7EBC-4FA9-BDFA-8C937DCC49BF}" type="slidenum">
              <a:rPr lang="en-US" smtClean="0"/>
              <a:t>‹#›</a:t>
            </a:fld>
            <a:endParaRPr lang="en-US"/>
          </a:p>
        </p:txBody>
      </p:sp>
    </p:spTree>
    <p:extLst>
      <p:ext uri="{BB962C8B-B14F-4D97-AF65-F5344CB8AC3E}">
        <p14:creationId xmlns:p14="http://schemas.microsoft.com/office/powerpoint/2010/main" val="23245833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1A5F105-D655-431E-AC23-237641E0C657}" type="datetimeFigureOut">
              <a:rPr lang="en-US" smtClean="0"/>
              <a:t>7/8/2015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0DF99D2-7EBC-4FA9-BDFA-8C937DCC49BF}" type="slidenum">
              <a:rPr lang="en-US" smtClean="0"/>
              <a:t>‹#›</a:t>
            </a:fld>
            <a:endParaRPr lang="en-US"/>
          </a:p>
        </p:txBody>
      </p:sp>
    </p:spTree>
    <p:extLst>
      <p:ext uri="{BB962C8B-B14F-4D97-AF65-F5344CB8AC3E}">
        <p14:creationId xmlns:p14="http://schemas.microsoft.com/office/powerpoint/2010/main" val="35895538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1A5F105-D655-431E-AC23-237641E0C657}" type="datetimeFigureOut">
              <a:rPr lang="en-US" smtClean="0"/>
              <a:t>7/8/2015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0DF99D2-7EBC-4FA9-BDFA-8C937DCC49BF}" type="slidenum">
              <a:rPr lang="en-US" smtClean="0"/>
              <a:t>‹#›</a:t>
            </a:fld>
            <a:endParaRPr lang="en-US"/>
          </a:p>
        </p:txBody>
      </p:sp>
    </p:spTree>
    <p:extLst>
      <p:ext uri="{BB962C8B-B14F-4D97-AF65-F5344CB8AC3E}">
        <p14:creationId xmlns:p14="http://schemas.microsoft.com/office/powerpoint/2010/main" val="37753112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A5F105-D655-431E-AC23-237641E0C657}" type="datetimeFigureOut">
              <a:rPr lang="en-US" smtClean="0"/>
              <a:t>7/8/2015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0DF99D2-7EBC-4FA9-BDFA-8C937DCC49BF}" type="slidenum">
              <a:rPr lang="en-US" smtClean="0"/>
              <a:t>‹#›</a:t>
            </a:fld>
            <a:endParaRPr lang="en-US"/>
          </a:p>
        </p:txBody>
      </p:sp>
    </p:spTree>
    <p:extLst>
      <p:ext uri="{BB962C8B-B14F-4D97-AF65-F5344CB8AC3E}">
        <p14:creationId xmlns:p14="http://schemas.microsoft.com/office/powerpoint/2010/main" val="4365828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40116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A5F105-D655-431E-AC23-237641E0C657}" type="datetimeFigureOut">
              <a:rPr lang="en-US" smtClean="0"/>
              <a:t>7/8/2015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DF99D2-7EBC-4FA9-BDFA-8C937DCC49BF}" type="slidenum">
              <a:rPr lang="en-US" smtClean="0"/>
              <a:t>‹#›</a:t>
            </a:fld>
            <a:endParaRPr lang="en-US"/>
          </a:p>
        </p:txBody>
      </p:sp>
    </p:spTree>
    <p:extLst>
      <p:ext uri="{BB962C8B-B14F-4D97-AF65-F5344CB8AC3E}">
        <p14:creationId xmlns:p14="http://schemas.microsoft.com/office/powerpoint/2010/main" val="23283102"/>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88"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A5F105-D655-431E-AC23-237641E0C657}" type="datetimeFigureOut">
              <a:rPr lang="en-US" smtClean="0"/>
              <a:t>7/8/2015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DF99D2-7EBC-4FA9-BDFA-8C937DCC49BF}" type="slidenum">
              <a:rPr lang="en-US" smtClean="0"/>
              <a:t>‹#›</a:t>
            </a:fld>
            <a:endParaRPr lang="en-US"/>
          </a:p>
        </p:txBody>
      </p:sp>
    </p:spTree>
    <p:extLst>
      <p:ext uri="{BB962C8B-B14F-4D97-AF65-F5344CB8AC3E}">
        <p14:creationId xmlns:p14="http://schemas.microsoft.com/office/powerpoint/2010/main" val="31059043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A5F105-D655-431E-AC23-237641E0C657}" type="datetimeFigureOut">
              <a:rPr lang="en-US" smtClean="0"/>
              <a:t>7/8/2015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DF99D2-7EBC-4FA9-BDFA-8C937DCC49BF}" type="slidenum">
              <a:rPr lang="en-US" smtClean="0"/>
              <a:t>‹#›</a:t>
            </a:fld>
            <a:endParaRPr lang="en-US"/>
          </a:p>
        </p:txBody>
      </p:sp>
    </p:spTree>
    <p:extLst>
      <p:ext uri="{BB962C8B-B14F-4D97-AF65-F5344CB8AC3E}">
        <p14:creationId xmlns:p14="http://schemas.microsoft.com/office/powerpoint/2010/main" val="17136265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8"/>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8"/>
            <a:ext cx="80772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A5F105-D655-431E-AC23-237641E0C657}" type="datetimeFigureOut">
              <a:rPr lang="en-US" smtClean="0"/>
              <a:t>7/8/2015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DF99D2-7EBC-4FA9-BDFA-8C937DCC49BF}" type="slidenum">
              <a:rPr lang="en-US" smtClean="0"/>
              <a:t>‹#›</a:t>
            </a:fld>
            <a:endParaRPr lang="en-US"/>
          </a:p>
        </p:txBody>
      </p:sp>
    </p:spTree>
    <p:extLst>
      <p:ext uri="{BB962C8B-B14F-4D97-AF65-F5344CB8AC3E}">
        <p14:creationId xmlns:p14="http://schemas.microsoft.com/office/powerpoint/2010/main" val="1021204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Signature Lef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51183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5"/>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34E1E9A-82D5-48D9-8DC5-12A701E29959}" type="datetimeFigureOut">
              <a:rPr lang="en-US" smtClean="0"/>
              <a:t>7/8/2015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C14B07-0702-486D-B77B-E48541059A6A}" type="slidenum">
              <a:rPr lang="en-US" smtClean="0"/>
              <a:t>‹#›</a:t>
            </a:fld>
            <a:endParaRPr lang="en-US"/>
          </a:p>
        </p:txBody>
      </p:sp>
    </p:spTree>
    <p:extLst>
      <p:ext uri="{BB962C8B-B14F-4D97-AF65-F5344CB8AC3E}">
        <p14:creationId xmlns:p14="http://schemas.microsoft.com/office/powerpoint/2010/main" val="3468214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4E1E9A-82D5-48D9-8DC5-12A701E29959}" type="datetimeFigureOut">
              <a:rPr lang="en-US" smtClean="0"/>
              <a:t>7/8/2015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C14B07-0702-486D-B77B-E48541059A6A}" type="slidenum">
              <a:rPr lang="en-US" smtClean="0"/>
              <a:t>‹#›</a:t>
            </a:fld>
            <a:endParaRPr lang="en-US"/>
          </a:p>
        </p:txBody>
      </p:sp>
    </p:spTree>
    <p:extLst>
      <p:ext uri="{BB962C8B-B14F-4D97-AF65-F5344CB8AC3E}">
        <p14:creationId xmlns:p14="http://schemas.microsoft.com/office/powerpoint/2010/main" val="250822874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613" y="4406900"/>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34E1E9A-82D5-48D9-8DC5-12A701E29959}" type="datetimeFigureOut">
              <a:rPr lang="en-US" smtClean="0"/>
              <a:t>7/8/2015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C14B07-0702-486D-B77B-E48541059A6A}" type="slidenum">
              <a:rPr lang="en-US" smtClean="0"/>
              <a:t>‹#›</a:t>
            </a:fld>
            <a:endParaRPr lang="en-US"/>
          </a:p>
        </p:txBody>
      </p:sp>
    </p:spTree>
    <p:extLst>
      <p:ext uri="{BB962C8B-B14F-4D97-AF65-F5344CB8AC3E}">
        <p14:creationId xmlns:p14="http://schemas.microsoft.com/office/powerpoint/2010/main" val="32780449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34E1E9A-82D5-48D9-8DC5-12A701E29959}" type="datetimeFigureOut">
              <a:rPr lang="en-US" smtClean="0"/>
              <a:t>7/8/2015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C14B07-0702-486D-B77B-E48541059A6A}" type="slidenum">
              <a:rPr lang="en-US" smtClean="0"/>
              <a:t>‹#›</a:t>
            </a:fld>
            <a:endParaRPr lang="en-US"/>
          </a:p>
        </p:txBody>
      </p:sp>
    </p:spTree>
    <p:extLst>
      <p:ext uri="{BB962C8B-B14F-4D97-AF65-F5344CB8AC3E}">
        <p14:creationId xmlns:p14="http://schemas.microsoft.com/office/powerpoint/2010/main" val="29307212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34E1E9A-82D5-48D9-8DC5-12A701E29959}" type="datetimeFigureOut">
              <a:rPr lang="en-US" smtClean="0"/>
              <a:t>7/8/2015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EC14B07-0702-486D-B77B-E48541059A6A}" type="slidenum">
              <a:rPr lang="en-US" smtClean="0"/>
              <a:t>‹#›</a:t>
            </a:fld>
            <a:endParaRPr lang="en-US"/>
          </a:p>
        </p:txBody>
      </p:sp>
    </p:spTree>
    <p:extLst>
      <p:ext uri="{BB962C8B-B14F-4D97-AF65-F5344CB8AC3E}">
        <p14:creationId xmlns:p14="http://schemas.microsoft.com/office/powerpoint/2010/main" val="19081320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34E1E9A-82D5-48D9-8DC5-12A701E29959}" type="datetimeFigureOut">
              <a:rPr lang="en-US" smtClean="0"/>
              <a:t>7/8/2015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EC14B07-0702-486D-B77B-E48541059A6A}" type="slidenum">
              <a:rPr lang="en-US" smtClean="0"/>
              <a:t>‹#›</a:t>
            </a:fld>
            <a:endParaRPr lang="en-US"/>
          </a:p>
        </p:txBody>
      </p:sp>
    </p:spTree>
    <p:extLst>
      <p:ext uri="{BB962C8B-B14F-4D97-AF65-F5344CB8AC3E}">
        <p14:creationId xmlns:p14="http://schemas.microsoft.com/office/powerpoint/2010/main" val="24106661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4E1E9A-82D5-48D9-8DC5-12A701E29959}" type="datetimeFigureOut">
              <a:rPr lang="en-US" smtClean="0"/>
              <a:t>7/8/2015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EC14B07-0702-486D-B77B-E48541059A6A}" type="slidenum">
              <a:rPr lang="en-US" smtClean="0"/>
              <a:t>‹#›</a:t>
            </a:fld>
            <a:endParaRPr lang="en-US"/>
          </a:p>
        </p:txBody>
      </p:sp>
    </p:spTree>
    <p:extLst>
      <p:ext uri="{BB962C8B-B14F-4D97-AF65-F5344CB8AC3E}">
        <p14:creationId xmlns:p14="http://schemas.microsoft.com/office/powerpoint/2010/main" val="14409460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40116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4E1E9A-82D5-48D9-8DC5-12A701E29959}" type="datetimeFigureOut">
              <a:rPr lang="en-US" smtClean="0"/>
              <a:t>7/8/2015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C14B07-0702-486D-B77B-E48541059A6A}" type="slidenum">
              <a:rPr lang="en-US" smtClean="0"/>
              <a:t>‹#›</a:t>
            </a:fld>
            <a:endParaRPr lang="en-US"/>
          </a:p>
        </p:txBody>
      </p:sp>
    </p:spTree>
    <p:extLst>
      <p:ext uri="{BB962C8B-B14F-4D97-AF65-F5344CB8AC3E}">
        <p14:creationId xmlns:p14="http://schemas.microsoft.com/office/powerpoint/2010/main" val="366388668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88"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4E1E9A-82D5-48D9-8DC5-12A701E29959}" type="datetimeFigureOut">
              <a:rPr lang="en-US" smtClean="0"/>
              <a:t>7/8/2015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C14B07-0702-486D-B77B-E48541059A6A}" type="slidenum">
              <a:rPr lang="en-US" smtClean="0"/>
              <a:t>‹#›</a:t>
            </a:fld>
            <a:endParaRPr lang="en-US"/>
          </a:p>
        </p:txBody>
      </p:sp>
    </p:spTree>
    <p:extLst>
      <p:ext uri="{BB962C8B-B14F-4D97-AF65-F5344CB8AC3E}">
        <p14:creationId xmlns:p14="http://schemas.microsoft.com/office/powerpoint/2010/main" val="13994534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4E1E9A-82D5-48D9-8DC5-12A701E29959}" type="datetimeFigureOut">
              <a:rPr lang="en-US" smtClean="0"/>
              <a:t>7/8/2015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C14B07-0702-486D-B77B-E48541059A6A}" type="slidenum">
              <a:rPr lang="en-US" smtClean="0"/>
              <a:t>‹#›</a:t>
            </a:fld>
            <a:endParaRPr lang="en-US"/>
          </a:p>
        </p:txBody>
      </p:sp>
    </p:spTree>
    <p:extLst>
      <p:ext uri="{BB962C8B-B14F-4D97-AF65-F5344CB8AC3E}">
        <p14:creationId xmlns:p14="http://schemas.microsoft.com/office/powerpoint/2010/main" val="1995067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dirty="0"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838200" y="6356360"/>
            <a:ext cx="2743200" cy="365125"/>
          </a:xfrm>
          <a:prstGeom prst="rect">
            <a:avLst/>
          </a:prstGeom>
        </p:spPr>
        <p:txBody>
          <a:bodyPr/>
          <a:lstStyle/>
          <a:p>
            <a:fld id="{0C573435-8487-43E9-88F0-26A5F345AD8F}" type="datetimeFigureOut">
              <a:rPr lang="en-US" smtClean="0">
                <a:solidFill>
                  <a:srgbClr val="000000"/>
                </a:solidFill>
              </a:rPr>
              <a:pPr/>
              <a:t>7/8/2015</a:t>
            </a:fld>
            <a:endParaRPr lang="en-US">
              <a:solidFill>
                <a:srgbClr val="000000"/>
              </a:solidFill>
            </a:endParaRPr>
          </a:p>
        </p:txBody>
      </p:sp>
      <p:sp>
        <p:nvSpPr>
          <p:cNvPr id="5" name="Footer Placeholder 4"/>
          <p:cNvSpPr>
            <a:spLocks noGrp="1"/>
          </p:cNvSpPr>
          <p:nvPr>
            <p:ph type="ftr" sz="quarter" idx="11"/>
          </p:nvPr>
        </p:nvSpPr>
        <p:spPr>
          <a:xfrm>
            <a:off x="4038600" y="6356360"/>
            <a:ext cx="4114800" cy="365125"/>
          </a:xfrm>
          <a:prstGeom prst="rect">
            <a:avLst/>
          </a:prstGeom>
        </p:spPr>
        <p:txBody>
          <a:bodyPr/>
          <a:lstStyle/>
          <a:p>
            <a:endParaRPr lang="en-US">
              <a:solidFill>
                <a:srgbClr val="000000"/>
              </a:solidFill>
            </a:endParaRPr>
          </a:p>
        </p:txBody>
      </p:sp>
      <p:sp>
        <p:nvSpPr>
          <p:cNvPr id="6" name="Slide Number Placeholder 5"/>
          <p:cNvSpPr>
            <a:spLocks noGrp="1"/>
          </p:cNvSpPr>
          <p:nvPr>
            <p:ph type="sldNum" sz="quarter" idx="12"/>
          </p:nvPr>
        </p:nvSpPr>
        <p:spPr>
          <a:xfrm>
            <a:off x="8610600" y="6356360"/>
            <a:ext cx="2743200" cy="365125"/>
          </a:xfrm>
          <a:prstGeom prst="rect">
            <a:avLst/>
          </a:prstGeom>
        </p:spPr>
        <p:txBody>
          <a:bodyPr/>
          <a:lstStyle/>
          <a:p>
            <a:fld id="{7AF012BE-285D-4644-A9A6-9AB001C248D4}"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57431006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8"/>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8"/>
            <a:ext cx="80772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34E1E9A-82D5-48D9-8DC5-12A701E29959}" type="datetimeFigureOut">
              <a:rPr lang="en-US" smtClean="0"/>
              <a:t>7/8/2015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C14B07-0702-486D-B77B-E48541059A6A}" type="slidenum">
              <a:rPr lang="en-US" smtClean="0"/>
              <a:t>‹#›</a:t>
            </a:fld>
            <a:endParaRPr lang="en-US"/>
          </a:p>
        </p:txBody>
      </p:sp>
    </p:spTree>
    <p:extLst>
      <p:ext uri="{BB962C8B-B14F-4D97-AF65-F5344CB8AC3E}">
        <p14:creationId xmlns:p14="http://schemas.microsoft.com/office/powerpoint/2010/main" val="1137284827"/>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5"/>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29AE5E1-0BBD-4765-AC05-DAB5DCD34C70}" type="datetimeFigureOut">
              <a:rPr lang="en-US" smtClean="0"/>
              <a:t>7/8/2015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188DFD-7D10-4239-9CE9-6DCE44F4F86D}" type="slidenum">
              <a:rPr lang="en-US" smtClean="0"/>
              <a:t>‹#›</a:t>
            </a:fld>
            <a:endParaRPr lang="en-US"/>
          </a:p>
        </p:txBody>
      </p:sp>
    </p:spTree>
    <p:extLst>
      <p:ext uri="{BB962C8B-B14F-4D97-AF65-F5344CB8AC3E}">
        <p14:creationId xmlns:p14="http://schemas.microsoft.com/office/powerpoint/2010/main" val="37764373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9AE5E1-0BBD-4765-AC05-DAB5DCD34C70}" type="datetimeFigureOut">
              <a:rPr lang="en-US" smtClean="0"/>
              <a:t>7/8/2015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188DFD-7D10-4239-9CE9-6DCE44F4F86D}" type="slidenum">
              <a:rPr lang="en-US" smtClean="0"/>
              <a:t>‹#›</a:t>
            </a:fld>
            <a:endParaRPr lang="en-US"/>
          </a:p>
        </p:txBody>
      </p:sp>
    </p:spTree>
    <p:extLst>
      <p:ext uri="{BB962C8B-B14F-4D97-AF65-F5344CB8AC3E}">
        <p14:creationId xmlns:p14="http://schemas.microsoft.com/office/powerpoint/2010/main" val="5137134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613" y="4406900"/>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9AE5E1-0BBD-4765-AC05-DAB5DCD34C70}" type="datetimeFigureOut">
              <a:rPr lang="en-US" smtClean="0"/>
              <a:t>7/8/2015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188DFD-7D10-4239-9CE9-6DCE44F4F86D}" type="slidenum">
              <a:rPr lang="en-US" smtClean="0"/>
              <a:t>‹#›</a:t>
            </a:fld>
            <a:endParaRPr lang="en-US"/>
          </a:p>
        </p:txBody>
      </p:sp>
    </p:spTree>
    <p:extLst>
      <p:ext uri="{BB962C8B-B14F-4D97-AF65-F5344CB8AC3E}">
        <p14:creationId xmlns:p14="http://schemas.microsoft.com/office/powerpoint/2010/main" val="14451534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29AE5E1-0BBD-4765-AC05-DAB5DCD34C70}" type="datetimeFigureOut">
              <a:rPr lang="en-US" smtClean="0"/>
              <a:t>7/8/2015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188DFD-7D10-4239-9CE9-6DCE44F4F86D}" type="slidenum">
              <a:rPr lang="en-US" smtClean="0"/>
              <a:t>‹#›</a:t>
            </a:fld>
            <a:endParaRPr lang="en-US"/>
          </a:p>
        </p:txBody>
      </p:sp>
    </p:spTree>
    <p:extLst>
      <p:ext uri="{BB962C8B-B14F-4D97-AF65-F5344CB8AC3E}">
        <p14:creationId xmlns:p14="http://schemas.microsoft.com/office/powerpoint/2010/main" val="418573840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29AE5E1-0BBD-4765-AC05-DAB5DCD34C70}" type="datetimeFigureOut">
              <a:rPr lang="en-US" smtClean="0"/>
              <a:t>7/8/2015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188DFD-7D10-4239-9CE9-6DCE44F4F86D}" type="slidenum">
              <a:rPr lang="en-US" smtClean="0"/>
              <a:t>‹#›</a:t>
            </a:fld>
            <a:endParaRPr lang="en-US"/>
          </a:p>
        </p:txBody>
      </p:sp>
    </p:spTree>
    <p:extLst>
      <p:ext uri="{BB962C8B-B14F-4D97-AF65-F5344CB8AC3E}">
        <p14:creationId xmlns:p14="http://schemas.microsoft.com/office/powerpoint/2010/main" val="331089552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29AE5E1-0BBD-4765-AC05-DAB5DCD34C70}" type="datetimeFigureOut">
              <a:rPr lang="en-US" smtClean="0"/>
              <a:t>7/8/2015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188DFD-7D10-4239-9CE9-6DCE44F4F86D}" type="slidenum">
              <a:rPr lang="en-US" smtClean="0"/>
              <a:t>‹#›</a:t>
            </a:fld>
            <a:endParaRPr lang="en-US"/>
          </a:p>
        </p:txBody>
      </p:sp>
    </p:spTree>
    <p:extLst>
      <p:ext uri="{BB962C8B-B14F-4D97-AF65-F5344CB8AC3E}">
        <p14:creationId xmlns:p14="http://schemas.microsoft.com/office/powerpoint/2010/main" val="61313209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9AE5E1-0BBD-4765-AC05-DAB5DCD34C70}" type="datetimeFigureOut">
              <a:rPr lang="en-US" smtClean="0"/>
              <a:t>7/8/2015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188DFD-7D10-4239-9CE9-6DCE44F4F86D}" type="slidenum">
              <a:rPr lang="en-US" smtClean="0"/>
              <a:t>‹#›</a:t>
            </a:fld>
            <a:endParaRPr lang="en-US"/>
          </a:p>
        </p:txBody>
      </p:sp>
    </p:spTree>
    <p:extLst>
      <p:ext uri="{BB962C8B-B14F-4D97-AF65-F5344CB8AC3E}">
        <p14:creationId xmlns:p14="http://schemas.microsoft.com/office/powerpoint/2010/main" val="208269035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40116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9AE5E1-0BBD-4765-AC05-DAB5DCD34C70}" type="datetimeFigureOut">
              <a:rPr lang="en-US" smtClean="0"/>
              <a:t>7/8/2015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188DFD-7D10-4239-9CE9-6DCE44F4F86D}" type="slidenum">
              <a:rPr lang="en-US" smtClean="0"/>
              <a:t>‹#›</a:t>
            </a:fld>
            <a:endParaRPr lang="en-US"/>
          </a:p>
        </p:txBody>
      </p:sp>
    </p:spTree>
    <p:extLst>
      <p:ext uri="{BB962C8B-B14F-4D97-AF65-F5344CB8AC3E}">
        <p14:creationId xmlns:p14="http://schemas.microsoft.com/office/powerpoint/2010/main" val="98186300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88"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9AE5E1-0BBD-4765-AC05-DAB5DCD34C70}" type="datetimeFigureOut">
              <a:rPr lang="en-US" smtClean="0"/>
              <a:t>7/8/2015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188DFD-7D10-4239-9CE9-6DCE44F4F86D}" type="slidenum">
              <a:rPr lang="en-US" smtClean="0"/>
              <a:t>‹#›</a:t>
            </a:fld>
            <a:endParaRPr lang="en-US"/>
          </a:p>
        </p:txBody>
      </p:sp>
    </p:spTree>
    <p:extLst>
      <p:ext uri="{BB962C8B-B14F-4D97-AF65-F5344CB8AC3E}">
        <p14:creationId xmlns:p14="http://schemas.microsoft.com/office/powerpoint/2010/main" val="30296291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3"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838200" y="6356360"/>
            <a:ext cx="2743200" cy="365125"/>
          </a:xfrm>
          <a:prstGeom prst="rect">
            <a:avLst/>
          </a:prstGeom>
        </p:spPr>
        <p:txBody>
          <a:bodyPr/>
          <a:lstStyle/>
          <a:p>
            <a:fld id="{0C573435-8487-43E9-88F0-26A5F345AD8F}" type="datetimeFigureOut">
              <a:rPr lang="en-US" smtClean="0">
                <a:solidFill>
                  <a:srgbClr val="000000"/>
                </a:solidFill>
              </a:rPr>
              <a:pPr/>
              <a:t>7/8/2015</a:t>
            </a:fld>
            <a:endParaRPr lang="en-US">
              <a:solidFill>
                <a:srgbClr val="000000"/>
              </a:solidFill>
            </a:endParaRPr>
          </a:p>
        </p:txBody>
      </p:sp>
      <p:sp>
        <p:nvSpPr>
          <p:cNvPr id="8" name="Footer Placeholder 7"/>
          <p:cNvSpPr>
            <a:spLocks noGrp="1"/>
          </p:cNvSpPr>
          <p:nvPr>
            <p:ph type="ftr" sz="quarter" idx="11"/>
          </p:nvPr>
        </p:nvSpPr>
        <p:spPr>
          <a:xfrm>
            <a:off x="4038600" y="6356360"/>
            <a:ext cx="4114800" cy="365125"/>
          </a:xfrm>
          <a:prstGeom prst="rect">
            <a:avLst/>
          </a:prstGeom>
        </p:spPr>
        <p:txBody>
          <a:bodyPr/>
          <a:lstStyle/>
          <a:p>
            <a:endParaRPr lang="en-US">
              <a:solidFill>
                <a:srgbClr val="000000"/>
              </a:solidFill>
            </a:endParaRPr>
          </a:p>
        </p:txBody>
      </p:sp>
      <p:sp>
        <p:nvSpPr>
          <p:cNvPr id="9" name="Slide Number Placeholder 8"/>
          <p:cNvSpPr>
            <a:spLocks noGrp="1"/>
          </p:cNvSpPr>
          <p:nvPr>
            <p:ph type="sldNum" sz="quarter" idx="12"/>
          </p:nvPr>
        </p:nvSpPr>
        <p:spPr>
          <a:xfrm>
            <a:off x="8610600" y="6356360"/>
            <a:ext cx="2743200" cy="365125"/>
          </a:xfrm>
          <a:prstGeom prst="rect">
            <a:avLst/>
          </a:prstGeom>
        </p:spPr>
        <p:txBody>
          <a:bodyPr/>
          <a:lstStyle/>
          <a:p>
            <a:fld id="{7AF012BE-285D-4644-A9A6-9AB001C248D4}"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7753309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9AE5E1-0BBD-4765-AC05-DAB5DCD34C70}" type="datetimeFigureOut">
              <a:rPr lang="en-US" smtClean="0"/>
              <a:t>7/8/2015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188DFD-7D10-4239-9CE9-6DCE44F4F86D}" type="slidenum">
              <a:rPr lang="en-US" smtClean="0"/>
              <a:t>‹#›</a:t>
            </a:fld>
            <a:endParaRPr lang="en-US"/>
          </a:p>
        </p:txBody>
      </p:sp>
    </p:spTree>
    <p:extLst>
      <p:ext uri="{BB962C8B-B14F-4D97-AF65-F5344CB8AC3E}">
        <p14:creationId xmlns:p14="http://schemas.microsoft.com/office/powerpoint/2010/main" val="1363826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8"/>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8"/>
            <a:ext cx="80772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9AE5E1-0BBD-4765-AC05-DAB5DCD34C70}" type="datetimeFigureOut">
              <a:rPr lang="en-US" smtClean="0"/>
              <a:t>7/8/2015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188DFD-7D10-4239-9CE9-6DCE44F4F86D}" type="slidenum">
              <a:rPr lang="en-US" smtClean="0"/>
              <a:t>‹#›</a:t>
            </a:fld>
            <a:endParaRPr lang="en-US"/>
          </a:p>
        </p:txBody>
      </p:sp>
    </p:spTree>
    <p:extLst>
      <p:ext uri="{BB962C8B-B14F-4D97-AF65-F5344CB8AC3E}">
        <p14:creationId xmlns:p14="http://schemas.microsoft.com/office/powerpoint/2010/main" val="2616429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3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838200" y="6356360"/>
            <a:ext cx="2743200" cy="365125"/>
          </a:xfrm>
          <a:prstGeom prst="rect">
            <a:avLst/>
          </a:prstGeom>
        </p:spPr>
        <p:txBody>
          <a:bodyPr/>
          <a:lstStyle/>
          <a:p>
            <a:fld id="{0C573435-8487-43E9-88F0-26A5F345AD8F}" type="datetimeFigureOut">
              <a:rPr lang="en-US" smtClean="0">
                <a:solidFill>
                  <a:srgbClr val="000000"/>
                </a:solidFill>
              </a:rPr>
              <a:pPr/>
              <a:t>7/8/2015</a:t>
            </a:fld>
            <a:endParaRPr lang="en-US">
              <a:solidFill>
                <a:srgbClr val="000000"/>
              </a:solidFill>
            </a:endParaRPr>
          </a:p>
        </p:txBody>
      </p:sp>
      <p:sp>
        <p:nvSpPr>
          <p:cNvPr id="6" name="Footer Placeholder 5"/>
          <p:cNvSpPr>
            <a:spLocks noGrp="1"/>
          </p:cNvSpPr>
          <p:nvPr>
            <p:ph type="ftr" sz="quarter" idx="11"/>
          </p:nvPr>
        </p:nvSpPr>
        <p:spPr>
          <a:xfrm>
            <a:off x="4038600" y="6356360"/>
            <a:ext cx="4114800" cy="365125"/>
          </a:xfrm>
          <a:prstGeom prst="rect">
            <a:avLst/>
          </a:prstGeom>
        </p:spPr>
        <p:txBody>
          <a:bodyPr/>
          <a:lstStyle/>
          <a:p>
            <a:endParaRPr lang="en-US">
              <a:solidFill>
                <a:srgbClr val="000000"/>
              </a:solidFill>
            </a:endParaRPr>
          </a:p>
        </p:txBody>
      </p:sp>
      <p:sp>
        <p:nvSpPr>
          <p:cNvPr id="7" name="Slide Number Placeholder 6"/>
          <p:cNvSpPr>
            <a:spLocks noGrp="1"/>
          </p:cNvSpPr>
          <p:nvPr>
            <p:ph type="sldNum" sz="quarter" idx="12"/>
          </p:nvPr>
        </p:nvSpPr>
        <p:spPr>
          <a:xfrm>
            <a:off x="8610600" y="6356360"/>
            <a:ext cx="2743200" cy="365125"/>
          </a:xfrm>
          <a:prstGeom prst="rect">
            <a:avLst/>
          </a:prstGeom>
        </p:spPr>
        <p:txBody>
          <a:bodyPr/>
          <a:lstStyle/>
          <a:p>
            <a:fld id="{7AF012BE-285D-4644-A9A6-9AB001C248D4}"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838502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2621280" y="5525095"/>
            <a:ext cx="2844800" cy="365125"/>
          </a:xfrm>
          <a:prstGeom prst="rect">
            <a:avLst/>
          </a:prstGeom>
        </p:spPr>
        <p:txBody>
          <a:bodyPr/>
          <a:lstStyle/>
          <a:p>
            <a:endParaRPr lang="en-US">
              <a:solidFill>
                <a:prstClr val="black"/>
              </a:solidFill>
            </a:endParaRPr>
          </a:p>
        </p:txBody>
      </p:sp>
      <p:sp>
        <p:nvSpPr>
          <p:cNvPr id="3" name="Footer Placeholder 2"/>
          <p:cNvSpPr>
            <a:spLocks noGrp="1"/>
          </p:cNvSpPr>
          <p:nvPr>
            <p:ph type="ftr" sz="quarter" idx="11"/>
          </p:nvPr>
        </p:nvSpPr>
        <p:spPr>
          <a:xfrm>
            <a:off x="4165600" y="6356367"/>
            <a:ext cx="3860800" cy="365125"/>
          </a:xfrm>
          <a:prstGeom prst="rect">
            <a:avLst/>
          </a:prstGeom>
        </p:spPr>
        <p:txBody>
          <a:bodyPr/>
          <a:lstStyle/>
          <a:p>
            <a:endParaRPr lang="en-US">
              <a:solidFill>
                <a:prstClr val="black">
                  <a:tint val="75000"/>
                </a:prstClr>
              </a:solidFill>
            </a:endParaRPr>
          </a:p>
        </p:txBody>
      </p:sp>
    </p:spTree>
    <p:extLst>
      <p:ext uri="{BB962C8B-B14F-4D97-AF65-F5344CB8AC3E}">
        <p14:creationId xmlns:p14="http://schemas.microsoft.com/office/powerpoint/2010/main" val="125865873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5"/>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AEF09C-060A-4CE5-8713-36A46B5F68EA}" type="datetimeFigureOut">
              <a:rPr lang="en-US" smtClean="0">
                <a:solidFill>
                  <a:prstClr val="black">
                    <a:tint val="75000"/>
                  </a:prstClr>
                </a:solidFill>
              </a:rPr>
              <a:pPr/>
              <a:t>7/8/2015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F7F7CD5-4AA7-4122-9B44-C9727DFE78BF}" type="slidenum">
              <a:rPr lang="en-US" smtClean="0">
                <a:solidFill>
                  <a:prstClr val="black">
                    <a:tint val="75000"/>
                  </a:prstClr>
                </a:solidFill>
              </a:rPr>
              <a:pPr/>
              <a:t>‹#›</a:t>
            </a:fld>
            <a:endParaRPr lang="en-US">
              <a:solidFill>
                <a:prstClr val="black">
                  <a:tint val="75000"/>
                </a:prstClr>
              </a:solidFill>
            </a:endParaRPr>
          </a:p>
        </p:txBody>
      </p:sp>
      <p:sp>
        <p:nvSpPr>
          <p:cNvPr id="7" name="Rectangle 6"/>
          <p:cNvSpPr/>
          <p:nvPr userDrawn="1"/>
        </p:nvSpPr>
        <p:spPr>
          <a:xfrm>
            <a:off x="8467" y="433953"/>
            <a:ext cx="3076413" cy="244099"/>
          </a:xfrm>
          <a:prstGeom prst="rect">
            <a:avLst/>
          </a:prstGeom>
          <a:solidFill>
            <a:schemeClr val="bg2">
              <a:lumMod val="9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First</a:t>
            </a:r>
            <a:endParaRPr lang="en-US" dirty="0">
              <a:solidFill>
                <a:prstClr val="white"/>
              </a:solidFill>
            </a:endParaRPr>
          </a:p>
        </p:txBody>
      </p:sp>
      <p:sp>
        <p:nvSpPr>
          <p:cNvPr id="11" name="Rectangle 10"/>
          <p:cNvSpPr/>
          <p:nvPr userDrawn="1"/>
        </p:nvSpPr>
        <p:spPr>
          <a:xfrm>
            <a:off x="6163873" y="437826"/>
            <a:ext cx="3076413" cy="244099"/>
          </a:xfrm>
          <a:prstGeom prst="rect">
            <a:avLst/>
          </a:prstGeom>
          <a:solidFill>
            <a:schemeClr val="bg2">
              <a:lumMod val="9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Third</a:t>
            </a:r>
            <a:endParaRPr lang="en-US" dirty="0">
              <a:solidFill>
                <a:prstClr val="white"/>
              </a:solidFill>
            </a:endParaRPr>
          </a:p>
        </p:txBody>
      </p:sp>
      <p:sp>
        <p:nvSpPr>
          <p:cNvPr id="10" name="Rectangle 9"/>
          <p:cNvSpPr/>
          <p:nvPr userDrawn="1"/>
        </p:nvSpPr>
        <p:spPr>
          <a:xfrm>
            <a:off x="3084880" y="437826"/>
            <a:ext cx="3076413" cy="244099"/>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black"/>
                </a:solidFill>
              </a:rPr>
              <a:t>Second</a:t>
            </a:r>
            <a:endParaRPr lang="en-US" dirty="0">
              <a:solidFill>
                <a:prstClr val="black"/>
              </a:solidFill>
            </a:endParaRPr>
          </a:p>
        </p:txBody>
      </p:sp>
      <p:sp>
        <p:nvSpPr>
          <p:cNvPr id="12" name="Rectangle 11"/>
          <p:cNvSpPr/>
          <p:nvPr userDrawn="1"/>
        </p:nvSpPr>
        <p:spPr>
          <a:xfrm>
            <a:off x="9240286" y="437773"/>
            <a:ext cx="2931349" cy="244099"/>
          </a:xfrm>
          <a:prstGeom prst="rect">
            <a:avLst/>
          </a:prstGeom>
          <a:solidFill>
            <a:schemeClr val="bg2">
              <a:lumMod val="9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HARP</a:t>
            </a:r>
            <a:endParaRPr lang="en-US" dirty="0">
              <a:solidFill>
                <a:prstClr val="white"/>
              </a:solidFill>
            </a:endParaRPr>
          </a:p>
        </p:txBody>
      </p:sp>
    </p:spTree>
    <p:extLst>
      <p:ext uri="{BB962C8B-B14F-4D97-AF65-F5344CB8AC3E}">
        <p14:creationId xmlns:p14="http://schemas.microsoft.com/office/powerpoint/2010/main" val="378588737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AEF09C-060A-4CE5-8713-36A46B5F68EA}" type="datetimeFigureOut">
              <a:rPr lang="en-US" smtClean="0">
                <a:solidFill>
                  <a:prstClr val="black">
                    <a:tint val="75000"/>
                  </a:prstClr>
                </a:solidFill>
              </a:rPr>
              <a:pPr/>
              <a:t>7/8/2015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F7F7CD5-4AA7-4122-9B44-C9727DFE78B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5458761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image" Target="../media/image1.jpeg"/><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image" Target="../media/image1.jpeg"/><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image" Target="../media/image1.jpeg"/><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image" Target="../media/image1.jpeg"/><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5.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
          <p:cNvPicPr>
            <a:picLocks noChangeAspect="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a:ln>
            <a:noFill/>
          </a:ln>
          <a:extLst/>
        </p:spPr>
      </p:pic>
      <p:sp>
        <p:nvSpPr>
          <p:cNvPr id="1027" name="Rectangle 2"/>
          <p:cNvSpPr>
            <a:spLocks noGrp="1" noChangeArrowheads="1"/>
          </p:cNvSpPr>
          <p:nvPr>
            <p:ph type="title"/>
          </p:nvPr>
        </p:nvSpPr>
        <p:spPr bwMode="auto">
          <a:xfrm>
            <a:off x="406400" y="304800"/>
            <a:ext cx="11176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408517" y="1336675"/>
            <a:ext cx="11173883"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smtClean="0"/>
              <a:t>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p>
        </p:txBody>
      </p:sp>
      <p:sp>
        <p:nvSpPr>
          <p:cNvPr id="2" name="Rectangle 1"/>
          <p:cNvSpPr/>
          <p:nvPr userDrawn="1"/>
        </p:nvSpPr>
        <p:spPr bwMode="auto">
          <a:xfrm>
            <a:off x="1463040" y="6126480"/>
            <a:ext cx="10728960" cy="482138"/>
          </a:xfrm>
          <a:prstGeom prst="rect">
            <a:avLst/>
          </a:prstGeom>
          <a:gradFill>
            <a:gsLst>
              <a:gs pos="0">
                <a:srgbClr val="225975">
                  <a:lumMod val="78000"/>
                  <a:lumOff val="22000"/>
                </a:srgbClr>
              </a:gs>
              <a:gs pos="100000">
                <a:srgbClr val="205872"/>
              </a:gs>
            </a:gsLst>
            <a:lin ang="81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bg1"/>
                </a:solidFill>
                <a:effectLst/>
                <a:latin typeface="Arial" charset="0"/>
                <a:ea typeface="ＭＳ Ｐゴシック" charset="-128"/>
              </a:rPr>
              <a:t>INDIANA UNIVERSITY BLOOMINGTON</a:t>
            </a:r>
          </a:p>
        </p:txBody>
      </p:sp>
    </p:spTree>
    <p:extLst>
      <p:ext uri="{BB962C8B-B14F-4D97-AF65-F5344CB8AC3E}">
        <p14:creationId xmlns:p14="http://schemas.microsoft.com/office/powerpoint/2010/main" val="280271783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Lst>
  <p:txStyles>
    <p:titleStyle>
      <a:lvl1pPr algn="l" rtl="0" eaLnBrk="0" fontAlgn="base" hangingPunct="0">
        <a:spcBef>
          <a:spcPct val="0"/>
        </a:spcBef>
        <a:spcAft>
          <a:spcPct val="0"/>
        </a:spcAft>
        <a:defRPr sz="3400" b="1">
          <a:solidFill>
            <a:srgbClr val="B30838"/>
          </a:solidFill>
          <a:latin typeface="+mj-lt"/>
          <a:ea typeface="+mj-ea"/>
          <a:cs typeface="ＭＳ Ｐゴシック" pitchFamily="-107" charset="-128"/>
        </a:defRPr>
      </a:lvl1pPr>
      <a:lvl2pPr algn="l" rtl="0"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2pPr>
      <a:lvl3pPr algn="l" rtl="0"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3pPr>
      <a:lvl4pPr algn="l" rtl="0"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4pPr>
      <a:lvl5pPr algn="l" rtl="0"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5pPr>
      <a:lvl6pPr marL="457200" algn="l" rtl="0" fontAlgn="base">
        <a:spcBef>
          <a:spcPct val="0"/>
        </a:spcBef>
        <a:spcAft>
          <a:spcPct val="0"/>
        </a:spcAft>
        <a:defRPr sz="3400" b="1">
          <a:solidFill>
            <a:schemeClr val="accent1"/>
          </a:solidFill>
          <a:latin typeface="Arial" charset="0"/>
          <a:ea typeface="ＭＳ Ｐゴシック" charset="-128"/>
        </a:defRPr>
      </a:lvl6pPr>
      <a:lvl7pPr marL="914400" algn="l" rtl="0" fontAlgn="base">
        <a:spcBef>
          <a:spcPct val="0"/>
        </a:spcBef>
        <a:spcAft>
          <a:spcPct val="0"/>
        </a:spcAft>
        <a:defRPr sz="3400" b="1">
          <a:solidFill>
            <a:schemeClr val="accent1"/>
          </a:solidFill>
          <a:latin typeface="Arial" charset="0"/>
          <a:ea typeface="ＭＳ Ｐゴシック" charset="-128"/>
        </a:defRPr>
      </a:lvl7pPr>
      <a:lvl8pPr marL="1371600" algn="l" rtl="0" fontAlgn="base">
        <a:spcBef>
          <a:spcPct val="0"/>
        </a:spcBef>
        <a:spcAft>
          <a:spcPct val="0"/>
        </a:spcAft>
        <a:defRPr sz="3400" b="1">
          <a:solidFill>
            <a:schemeClr val="accent1"/>
          </a:solidFill>
          <a:latin typeface="Arial" charset="0"/>
          <a:ea typeface="ＭＳ Ｐゴシック" charset="-128"/>
        </a:defRPr>
      </a:lvl8pPr>
      <a:lvl9pPr marL="1828800" algn="l" rtl="0" fontAlgn="base">
        <a:spcBef>
          <a:spcPct val="0"/>
        </a:spcBef>
        <a:spcAft>
          <a:spcPct val="0"/>
        </a:spcAft>
        <a:defRPr sz="3400" b="1">
          <a:solidFill>
            <a:schemeClr val="accent1"/>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ＭＳ Ｐゴシック" pitchFamily="-107" charset="-128"/>
        </a:defRPr>
      </a:lvl1pPr>
      <a:lvl2pPr marL="742950" indent="-285750" algn="l" rtl="0" eaLnBrk="0" fontAlgn="base" hangingPunct="0">
        <a:spcBef>
          <a:spcPct val="20000"/>
        </a:spcBef>
        <a:spcAft>
          <a:spcPct val="0"/>
        </a:spcAft>
        <a:buChar char="–"/>
        <a:defRPr sz="2000">
          <a:solidFill>
            <a:schemeClr val="tx1"/>
          </a:solidFill>
          <a:latin typeface="+mn-lt"/>
          <a:ea typeface="+mn-ea"/>
        </a:defRPr>
      </a:lvl2pPr>
      <a:lvl3pPr marL="1143000" indent="-228600" algn="l" rtl="0" eaLnBrk="0" fontAlgn="base" hangingPunct="0">
        <a:spcBef>
          <a:spcPct val="20000"/>
        </a:spcBef>
        <a:spcAft>
          <a:spcPct val="0"/>
        </a:spcAft>
        <a:buChar char="•"/>
        <a:defRPr sz="1600">
          <a:solidFill>
            <a:schemeClr val="tx1"/>
          </a:solidFill>
          <a:latin typeface="+mn-lt"/>
          <a:ea typeface="+mn-ea"/>
        </a:defRPr>
      </a:lvl3pPr>
      <a:lvl4pPr marL="1600200" indent="-228600" algn="l" rtl="0" eaLnBrk="0" fontAlgn="base" hangingPunct="0">
        <a:spcBef>
          <a:spcPct val="20000"/>
        </a:spcBef>
        <a:spcAft>
          <a:spcPct val="0"/>
        </a:spcAft>
        <a:buChar char="–"/>
        <a:defRPr sz="1600">
          <a:solidFill>
            <a:schemeClr val="tx1"/>
          </a:solidFill>
          <a:latin typeface="+mn-lt"/>
          <a:ea typeface="+mn-ea"/>
        </a:defRPr>
      </a:lvl4pPr>
      <a:lvl5pPr marL="2057400" indent="-228600" algn="l" rtl="0" eaLnBrk="0" fontAlgn="base" hangingPunct="0">
        <a:spcBef>
          <a:spcPct val="20000"/>
        </a:spcBef>
        <a:spcAft>
          <a:spcPct val="0"/>
        </a:spcAft>
        <a:buChar char="»"/>
        <a:defRPr sz="16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AEF09C-060A-4CE5-8713-36A46B5F68EA}" type="datetimeFigureOut">
              <a:rPr lang="en-US" smtClean="0">
                <a:solidFill>
                  <a:prstClr val="black">
                    <a:tint val="75000"/>
                  </a:prstClr>
                </a:solidFill>
              </a:rPr>
              <a:pPr/>
              <a:t>7/8/2015</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7F7CD5-4AA7-4122-9B44-C9727DFE78BF}" type="slidenum">
              <a:rPr lang="en-US" smtClean="0">
                <a:solidFill>
                  <a:prstClr val="black">
                    <a:tint val="75000"/>
                  </a:prstClr>
                </a:solidFill>
              </a:rPr>
              <a:pPr/>
              <a:t>‹#›</a:t>
            </a:fld>
            <a:endParaRPr lang="en-US">
              <a:solidFill>
                <a:prstClr val="black">
                  <a:tint val="75000"/>
                </a:prstClr>
              </a:solidFill>
            </a:endParaRPr>
          </a:p>
        </p:txBody>
      </p:sp>
      <p:pic>
        <p:nvPicPr>
          <p:cNvPr id="7" name="Picture 4"/>
          <p:cNvPicPr>
            <a:picLocks noChangeAspect="1"/>
          </p:cNvPicPr>
          <p:nvPr userDrawn="1"/>
        </p:nvPicPr>
        <p:blipFill rotWithShape="1">
          <a:blip r:embed="rId13" cstate="print">
            <a:extLst>
              <a:ext uri="{28A0092B-C50C-407E-A947-70E740481C1C}">
                <a14:useLocalDpi xmlns:a14="http://schemas.microsoft.com/office/drawing/2010/main" val="0"/>
              </a:ext>
            </a:extLst>
          </a:blip>
          <a:srcRect b="12769"/>
          <a:stretch/>
        </p:blipFill>
        <p:spPr bwMode="auto">
          <a:xfrm>
            <a:off x="-20365"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userDrawn="1"/>
        </p:nvSpPr>
        <p:spPr>
          <a:xfrm>
            <a:off x="6126435" y="602037"/>
            <a:ext cx="3076413" cy="244099"/>
          </a:xfrm>
          <a:prstGeom prst="rect">
            <a:avLst/>
          </a:prstGeom>
          <a:solidFill>
            <a:schemeClr val="bg2">
              <a:lumMod val="20000"/>
              <a:lumOff val="80000"/>
            </a:schemeClr>
          </a:solidFill>
          <a:ln>
            <a:solidFill>
              <a:srgbClr val="CC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accent3">
                    <a:lumMod val="65000"/>
                  </a:schemeClr>
                </a:solidFill>
              </a:rPr>
              <a:t>Third</a:t>
            </a:r>
            <a:endParaRPr lang="en-US" dirty="0">
              <a:solidFill>
                <a:schemeClr val="accent3">
                  <a:lumMod val="65000"/>
                </a:schemeClr>
              </a:solidFill>
            </a:endParaRPr>
          </a:p>
        </p:txBody>
      </p:sp>
      <p:sp>
        <p:nvSpPr>
          <p:cNvPr id="10" name="Rectangle 9"/>
          <p:cNvSpPr/>
          <p:nvPr userDrawn="1"/>
        </p:nvSpPr>
        <p:spPr>
          <a:xfrm>
            <a:off x="3050022" y="602038"/>
            <a:ext cx="3076413" cy="244099"/>
          </a:xfrm>
          <a:prstGeom prst="rect">
            <a:avLst/>
          </a:prstGeom>
          <a:solidFill>
            <a:schemeClr val="bg2">
              <a:lumMod val="20000"/>
              <a:lumOff val="80000"/>
            </a:schemeClr>
          </a:solidFill>
          <a:ln>
            <a:solidFill>
              <a:srgbClr val="CC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accent3">
                    <a:lumMod val="65000"/>
                  </a:schemeClr>
                </a:solidFill>
              </a:rPr>
              <a:t>Second</a:t>
            </a:r>
            <a:endParaRPr lang="en-US" dirty="0">
              <a:solidFill>
                <a:schemeClr val="accent3">
                  <a:lumMod val="65000"/>
                </a:schemeClr>
              </a:solidFill>
            </a:endParaRPr>
          </a:p>
        </p:txBody>
      </p:sp>
      <p:sp>
        <p:nvSpPr>
          <p:cNvPr id="11" name="Rectangle 10"/>
          <p:cNvSpPr/>
          <p:nvPr userDrawn="1"/>
        </p:nvSpPr>
        <p:spPr>
          <a:xfrm>
            <a:off x="9202848" y="602038"/>
            <a:ext cx="2968787" cy="244097"/>
          </a:xfrm>
          <a:prstGeom prst="rect">
            <a:avLst/>
          </a:prstGeom>
          <a:solidFill>
            <a:schemeClr val="bg2">
              <a:lumMod val="20000"/>
              <a:lumOff val="80000"/>
            </a:schemeClr>
          </a:solidFill>
          <a:ln>
            <a:solidFill>
              <a:srgbClr val="CC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accent3">
                    <a:lumMod val="65000"/>
                  </a:schemeClr>
                </a:solidFill>
              </a:rPr>
              <a:t>HARP</a:t>
            </a:r>
            <a:endParaRPr lang="en-US" dirty="0">
              <a:solidFill>
                <a:schemeClr val="accent3">
                  <a:lumMod val="65000"/>
                </a:schemeClr>
              </a:solidFill>
            </a:endParaRPr>
          </a:p>
        </p:txBody>
      </p:sp>
      <p:sp>
        <p:nvSpPr>
          <p:cNvPr id="8" name="Rectangle 7"/>
          <p:cNvSpPr/>
          <p:nvPr userDrawn="1"/>
        </p:nvSpPr>
        <p:spPr>
          <a:xfrm>
            <a:off x="-11898" y="602039"/>
            <a:ext cx="3076413" cy="244099"/>
          </a:xfrm>
          <a:prstGeom prst="rect">
            <a:avLst/>
          </a:prstGeom>
          <a:solidFill>
            <a:schemeClr val="accent5">
              <a:lumMod val="60000"/>
              <a:lumOff val="40000"/>
            </a:schemeClr>
          </a:solidFill>
          <a:ln>
            <a:solidFill>
              <a:srgbClr val="00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black"/>
                </a:solidFill>
              </a:rPr>
              <a:t>First</a:t>
            </a:r>
            <a:endParaRPr lang="en-US" dirty="0">
              <a:solidFill>
                <a:prstClr val="black"/>
              </a:solidFill>
            </a:endParaRPr>
          </a:p>
        </p:txBody>
      </p:sp>
    </p:spTree>
    <p:extLst>
      <p:ext uri="{BB962C8B-B14F-4D97-AF65-F5344CB8AC3E}">
        <p14:creationId xmlns:p14="http://schemas.microsoft.com/office/powerpoint/2010/main" val="3385830021"/>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A5F105-D655-431E-AC23-237641E0C657}" type="datetimeFigureOut">
              <a:rPr lang="en-US" smtClean="0"/>
              <a:t>7/8/2015</a:t>
            </a:fld>
            <a:endParaRPr lang="en-US"/>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DF99D2-7EBC-4FA9-BDFA-8C937DCC49BF}" type="slidenum">
              <a:rPr lang="en-US" smtClean="0"/>
              <a:t>‹#›</a:t>
            </a:fld>
            <a:endParaRPr lang="en-US"/>
          </a:p>
        </p:txBody>
      </p:sp>
      <p:pic>
        <p:nvPicPr>
          <p:cNvPr id="7" name="Picture 4"/>
          <p:cNvPicPr>
            <a:picLocks noChangeAspect="1"/>
          </p:cNvPicPr>
          <p:nvPr userDrawn="1"/>
        </p:nvPicPr>
        <p:blipFill rotWithShape="1">
          <a:blip r:embed="rId13" cstate="print">
            <a:extLst>
              <a:ext uri="{28A0092B-C50C-407E-A947-70E740481C1C}">
                <a14:useLocalDpi xmlns:a14="http://schemas.microsoft.com/office/drawing/2010/main" val="0"/>
              </a:ext>
            </a:extLst>
          </a:blip>
          <a:srcRect b="12769"/>
          <a:stretch/>
        </p:blipFill>
        <p:spPr bwMode="auto">
          <a:xfrm>
            <a:off x="-20365"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p:nvPr userDrawn="1"/>
        </p:nvSpPr>
        <p:spPr>
          <a:xfrm>
            <a:off x="6126435" y="602037"/>
            <a:ext cx="3076413" cy="244099"/>
          </a:xfrm>
          <a:prstGeom prst="rect">
            <a:avLst/>
          </a:prstGeom>
          <a:solidFill>
            <a:schemeClr val="bg2">
              <a:lumMod val="20000"/>
              <a:lumOff val="80000"/>
            </a:schemeClr>
          </a:solidFill>
          <a:ln>
            <a:solidFill>
              <a:srgbClr val="CC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accent3">
                    <a:lumMod val="65000"/>
                  </a:schemeClr>
                </a:solidFill>
              </a:rPr>
              <a:t>Third</a:t>
            </a:r>
            <a:endParaRPr lang="en-US" dirty="0">
              <a:solidFill>
                <a:schemeClr val="accent3">
                  <a:lumMod val="65000"/>
                </a:schemeClr>
              </a:solidFill>
            </a:endParaRPr>
          </a:p>
        </p:txBody>
      </p:sp>
      <p:sp>
        <p:nvSpPr>
          <p:cNvPr id="17" name="Rectangle 16"/>
          <p:cNvSpPr/>
          <p:nvPr userDrawn="1"/>
        </p:nvSpPr>
        <p:spPr>
          <a:xfrm>
            <a:off x="-26391" y="602038"/>
            <a:ext cx="3076413" cy="244099"/>
          </a:xfrm>
          <a:prstGeom prst="rect">
            <a:avLst/>
          </a:prstGeom>
          <a:solidFill>
            <a:schemeClr val="bg2">
              <a:lumMod val="20000"/>
              <a:lumOff val="80000"/>
            </a:schemeClr>
          </a:solidFill>
          <a:ln>
            <a:solidFill>
              <a:srgbClr val="CC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accent3">
                    <a:lumMod val="65000"/>
                  </a:schemeClr>
                </a:solidFill>
              </a:rPr>
              <a:t>First</a:t>
            </a:r>
            <a:endParaRPr lang="en-US" dirty="0">
              <a:solidFill>
                <a:schemeClr val="accent3">
                  <a:lumMod val="65000"/>
                </a:schemeClr>
              </a:solidFill>
            </a:endParaRPr>
          </a:p>
        </p:txBody>
      </p:sp>
      <p:sp>
        <p:nvSpPr>
          <p:cNvPr id="18" name="Rectangle 17"/>
          <p:cNvSpPr/>
          <p:nvPr userDrawn="1"/>
        </p:nvSpPr>
        <p:spPr>
          <a:xfrm>
            <a:off x="9202848" y="602038"/>
            <a:ext cx="2968787" cy="244097"/>
          </a:xfrm>
          <a:prstGeom prst="rect">
            <a:avLst/>
          </a:prstGeom>
          <a:solidFill>
            <a:schemeClr val="bg2">
              <a:lumMod val="20000"/>
              <a:lumOff val="80000"/>
            </a:schemeClr>
          </a:solidFill>
          <a:ln>
            <a:solidFill>
              <a:srgbClr val="CC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accent3">
                    <a:lumMod val="65000"/>
                  </a:schemeClr>
                </a:solidFill>
              </a:rPr>
              <a:t>HARP</a:t>
            </a:r>
            <a:endParaRPr lang="en-US" dirty="0">
              <a:solidFill>
                <a:schemeClr val="accent3">
                  <a:lumMod val="65000"/>
                </a:schemeClr>
              </a:solidFill>
            </a:endParaRPr>
          </a:p>
        </p:txBody>
      </p:sp>
      <p:sp>
        <p:nvSpPr>
          <p:cNvPr id="19" name="Rectangle 18"/>
          <p:cNvSpPr/>
          <p:nvPr userDrawn="1"/>
        </p:nvSpPr>
        <p:spPr>
          <a:xfrm>
            <a:off x="3050022" y="602038"/>
            <a:ext cx="3076413" cy="244099"/>
          </a:xfrm>
          <a:prstGeom prst="rect">
            <a:avLst/>
          </a:prstGeom>
          <a:solidFill>
            <a:schemeClr val="accent5">
              <a:lumMod val="60000"/>
              <a:lumOff val="40000"/>
            </a:schemeClr>
          </a:solidFill>
          <a:ln>
            <a:solidFill>
              <a:srgbClr val="00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black"/>
                </a:solidFill>
              </a:rPr>
              <a:t>Second</a:t>
            </a:r>
            <a:endParaRPr lang="en-US" dirty="0">
              <a:solidFill>
                <a:prstClr val="black"/>
              </a:solidFill>
            </a:endParaRPr>
          </a:p>
        </p:txBody>
      </p:sp>
    </p:spTree>
    <p:extLst>
      <p:ext uri="{BB962C8B-B14F-4D97-AF65-F5344CB8AC3E}">
        <p14:creationId xmlns:p14="http://schemas.microsoft.com/office/powerpoint/2010/main" val="1964948534"/>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4E1E9A-82D5-48D9-8DC5-12A701E29959}" type="datetimeFigureOut">
              <a:rPr lang="en-US" smtClean="0"/>
              <a:t>7/8/2015</a:t>
            </a:fld>
            <a:endParaRPr lang="en-US"/>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C14B07-0702-486D-B77B-E48541059A6A}" type="slidenum">
              <a:rPr lang="en-US" smtClean="0"/>
              <a:t>‹#›</a:t>
            </a:fld>
            <a:endParaRPr lang="en-US"/>
          </a:p>
        </p:txBody>
      </p:sp>
      <p:pic>
        <p:nvPicPr>
          <p:cNvPr id="7" name="Picture 4"/>
          <p:cNvPicPr>
            <a:picLocks noChangeAspect="1"/>
          </p:cNvPicPr>
          <p:nvPr userDrawn="1"/>
        </p:nvPicPr>
        <p:blipFill rotWithShape="1">
          <a:blip r:embed="rId13" cstate="print">
            <a:extLst>
              <a:ext uri="{28A0092B-C50C-407E-A947-70E740481C1C}">
                <a14:useLocalDpi xmlns:a14="http://schemas.microsoft.com/office/drawing/2010/main" val="0"/>
              </a:ext>
            </a:extLst>
          </a:blip>
          <a:srcRect b="12769"/>
          <a:stretch/>
        </p:blipFill>
        <p:spPr bwMode="auto">
          <a:xfrm>
            <a:off x="-20365"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p:nvPr userDrawn="1"/>
        </p:nvSpPr>
        <p:spPr>
          <a:xfrm>
            <a:off x="-18227" y="602038"/>
            <a:ext cx="3076413" cy="244099"/>
          </a:xfrm>
          <a:prstGeom prst="rect">
            <a:avLst/>
          </a:prstGeom>
          <a:solidFill>
            <a:schemeClr val="bg2">
              <a:lumMod val="20000"/>
              <a:lumOff val="80000"/>
            </a:schemeClr>
          </a:solidFill>
          <a:ln>
            <a:solidFill>
              <a:srgbClr val="CC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accent3">
                    <a:lumMod val="65000"/>
                  </a:schemeClr>
                </a:solidFill>
              </a:rPr>
              <a:t>First</a:t>
            </a:r>
            <a:endParaRPr lang="en-US" dirty="0">
              <a:solidFill>
                <a:schemeClr val="accent3">
                  <a:lumMod val="65000"/>
                </a:schemeClr>
              </a:solidFill>
            </a:endParaRPr>
          </a:p>
        </p:txBody>
      </p:sp>
      <p:sp>
        <p:nvSpPr>
          <p:cNvPr id="17" name="Rectangle 16"/>
          <p:cNvSpPr/>
          <p:nvPr userDrawn="1"/>
        </p:nvSpPr>
        <p:spPr>
          <a:xfrm>
            <a:off x="3050022" y="602038"/>
            <a:ext cx="3076413" cy="244099"/>
          </a:xfrm>
          <a:prstGeom prst="rect">
            <a:avLst/>
          </a:prstGeom>
          <a:solidFill>
            <a:schemeClr val="bg2">
              <a:lumMod val="20000"/>
              <a:lumOff val="80000"/>
            </a:schemeClr>
          </a:solidFill>
          <a:ln>
            <a:solidFill>
              <a:srgbClr val="CC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accent3">
                    <a:lumMod val="65000"/>
                  </a:schemeClr>
                </a:solidFill>
              </a:rPr>
              <a:t>Second</a:t>
            </a:r>
            <a:endParaRPr lang="en-US" dirty="0">
              <a:solidFill>
                <a:schemeClr val="accent3">
                  <a:lumMod val="65000"/>
                </a:schemeClr>
              </a:solidFill>
            </a:endParaRPr>
          </a:p>
        </p:txBody>
      </p:sp>
      <p:sp>
        <p:nvSpPr>
          <p:cNvPr id="18" name="Rectangle 17"/>
          <p:cNvSpPr/>
          <p:nvPr userDrawn="1"/>
        </p:nvSpPr>
        <p:spPr>
          <a:xfrm>
            <a:off x="9202848" y="602038"/>
            <a:ext cx="2968787" cy="244097"/>
          </a:xfrm>
          <a:prstGeom prst="rect">
            <a:avLst/>
          </a:prstGeom>
          <a:solidFill>
            <a:schemeClr val="bg2">
              <a:lumMod val="20000"/>
              <a:lumOff val="80000"/>
            </a:schemeClr>
          </a:solidFill>
          <a:ln>
            <a:solidFill>
              <a:srgbClr val="CC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accent3">
                    <a:lumMod val="65000"/>
                  </a:schemeClr>
                </a:solidFill>
              </a:rPr>
              <a:t>HARP</a:t>
            </a:r>
            <a:endParaRPr lang="en-US" dirty="0">
              <a:solidFill>
                <a:schemeClr val="accent3">
                  <a:lumMod val="65000"/>
                </a:schemeClr>
              </a:solidFill>
            </a:endParaRPr>
          </a:p>
        </p:txBody>
      </p:sp>
      <p:sp>
        <p:nvSpPr>
          <p:cNvPr id="19" name="Rectangle 18"/>
          <p:cNvSpPr/>
          <p:nvPr userDrawn="1"/>
        </p:nvSpPr>
        <p:spPr>
          <a:xfrm>
            <a:off x="6126435" y="602036"/>
            <a:ext cx="3076413" cy="244099"/>
          </a:xfrm>
          <a:prstGeom prst="rect">
            <a:avLst/>
          </a:prstGeom>
          <a:solidFill>
            <a:schemeClr val="bg1">
              <a:lumMod val="85000"/>
            </a:schemeClr>
          </a:solidFill>
          <a:ln>
            <a:solidFill>
              <a:srgbClr val="00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black"/>
                </a:solidFill>
              </a:rPr>
              <a:t>Third</a:t>
            </a:r>
            <a:endParaRPr lang="en-US" dirty="0">
              <a:solidFill>
                <a:prstClr val="black"/>
              </a:solidFill>
            </a:endParaRPr>
          </a:p>
        </p:txBody>
      </p:sp>
    </p:spTree>
    <p:extLst>
      <p:ext uri="{BB962C8B-B14F-4D97-AF65-F5344CB8AC3E}">
        <p14:creationId xmlns:p14="http://schemas.microsoft.com/office/powerpoint/2010/main" val="1688051328"/>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9AE5E1-0BBD-4765-AC05-DAB5DCD34C70}" type="datetimeFigureOut">
              <a:rPr lang="en-US" smtClean="0"/>
              <a:t>7/8/2015</a:t>
            </a:fld>
            <a:endParaRPr lang="en-US"/>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188DFD-7D10-4239-9CE9-6DCE44F4F86D}" type="slidenum">
              <a:rPr lang="en-US" smtClean="0"/>
              <a:t>‹#›</a:t>
            </a:fld>
            <a:endParaRPr lang="en-US"/>
          </a:p>
        </p:txBody>
      </p:sp>
      <p:pic>
        <p:nvPicPr>
          <p:cNvPr id="7" name="Picture 4"/>
          <p:cNvPicPr>
            <a:picLocks noChangeAspect="1"/>
          </p:cNvPicPr>
          <p:nvPr userDrawn="1"/>
        </p:nvPicPr>
        <p:blipFill rotWithShape="1">
          <a:blip r:embed="rId13" cstate="print">
            <a:extLst>
              <a:ext uri="{28A0092B-C50C-407E-A947-70E740481C1C}">
                <a14:useLocalDpi xmlns:a14="http://schemas.microsoft.com/office/drawing/2010/main" val="0"/>
              </a:ext>
            </a:extLst>
          </a:blip>
          <a:srcRect b="12769"/>
          <a:stretch/>
        </p:blipFill>
        <p:spPr bwMode="auto">
          <a:xfrm>
            <a:off x="-20365"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6045200" y="602038"/>
            <a:ext cx="3076413" cy="244099"/>
          </a:xfrm>
          <a:prstGeom prst="rect">
            <a:avLst/>
          </a:prstGeom>
          <a:solidFill>
            <a:schemeClr val="bg2">
              <a:lumMod val="20000"/>
              <a:lumOff val="80000"/>
            </a:schemeClr>
          </a:solidFill>
          <a:ln>
            <a:solidFill>
              <a:srgbClr val="CC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accent3">
                    <a:lumMod val="65000"/>
                  </a:schemeClr>
                </a:solidFill>
              </a:rPr>
              <a:t>Third</a:t>
            </a:r>
            <a:endParaRPr lang="en-US" dirty="0">
              <a:solidFill>
                <a:schemeClr val="accent3">
                  <a:lumMod val="65000"/>
                </a:schemeClr>
              </a:solidFill>
            </a:endParaRPr>
          </a:p>
        </p:txBody>
      </p:sp>
      <p:sp>
        <p:nvSpPr>
          <p:cNvPr id="13" name="Rectangle 12"/>
          <p:cNvSpPr/>
          <p:nvPr userDrawn="1"/>
        </p:nvSpPr>
        <p:spPr>
          <a:xfrm>
            <a:off x="2968787" y="602039"/>
            <a:ext cx="3076413" cy="244099"/>
          </a:xfrm>
          <a:prstGeom prst="rect">
            <a:avLst/>
          </a:prstGeom>
          <a:solidFill>
            <a:schemeClr val="bg2">
              <a:lumMod val="20000"/>
              <a:lumOff val="80000"/>
            </a:schemeClr>
          </a:solidFill>
          <a:ln>
            <a:solidFill>
              <a:srgbClr val="CC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accent3">
                    <a:lumMod val="65000"/>
                  </a:schemeClr>
                </a:solidFill>
              </a:rPr>
              <a:t>Second</a:t>
            </a:r>
            <a:endParaRPr lang="en-US" dirty="0">
              <a:solidFill>
                <a:schemeClr val="accent3">
                  <a:lumMod val="65000"/>
                </a:schemeClr>
              </a:solidFill>
            </a:endParaRPr>
          </a:p>
        </p:txBody>
      </p:sp>
      <p:sp>
        <p:nvSpPr>
          <p:cNvPr id="14" name="Rectangle 13"/>
          <p:cNvSpPr/>
          <p:nvPr userDrawn="1"/>
        </p:nvSpPr>
        <p:spPr>
          <a:xfrm>
            <a:off x="0" y="602037"/>
            <a:ext cx="2968787" cy="244097"/>
          </a:xfrm>
          <a:prstGeom prst="rect">
            <a:avLst/>
          </a:prstGeom>
          <a:solidFill>
            <a:schemeClr val="bg2">
              <a:lumMod val="20000"/>
              <a:lumOff val="80000"/>
            </a:schemeClr>
          </a:solidFill>
          <a:ln>
            <a:solidFill>
              <a:srgbClr val="CC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accent3">
                    <a:lumMod val="65000"/>
                  </a:schemeClr>
                </a:solidFill>
              </a:rPr>
              <a:t>First</a:t>
            </a:r>
            <a:endParaRPr lang="en-US" dirty="0">
              <a:solidFill>
                <a:schemeClr val="accent3">
                  <a:lumMod val="65000"/>
                </a:schemeClr>
              </a:solidFill>
            </a:endParaRPr>
          </a:p>
        </p:txBody>
      </p:sp>
      <p:sp>
        <p:nvSpPr>
          <p:cNvPr id="15" name="Rectangle 14"/>
          <p:cNvSpPr/>
          <p:nvPr userDrawn="1"/>
        </p:nvSpPr>
        <p:spPr>
          <a:xfrm>
            <a:off x="9115587" y="607667"/>
            <a:ext cx="3076413" cy="244099"/>
          </a:xfrm>
          <a:prstGeom prst="rect">
            <a:avLst/>
          </a:prstGeom>
          <a:solidFill>
            <a:schemeClr val="bg1">
              <a:lumMod val="85000"/>
            </a:schemeClr>
          </a:solidFill>
          <a:ln>
            <a:solidFill>
              <a:srgbClr val="00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black"/>
                </a:solidFill>
              </a:rPr>
              <a:t>Harp</a:t>
            </a:r>
            <a:endParaRPr lang="en-US" dirty="0">
              <a:solidFill>
                <a:prstClr val="black"/>
              </a:solidFill>
            </a:endParaRPr>
          </a:p>
        </p:txBody>
      </p:sp>
    </p:spTree>
    <p:extLst>
      <p:ext uri="{BB962C8B-B14F-4D97-AF65-F5344CB8AC3E}">
        <p14:creationId xmlns:p14="http://schemas.microsoft.com/office/powerpoint/2010/main" val="2480448950"/>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5.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hyperlink" Target="https://github.com/jessezbj/harp-project" TargetMode="External"/><Relationship Id="rId2" Type="http://schemas.openxmlformats.org/officeDocument/2006/relationships/notesSlide" Target="../notesSlides/notesSlide11.xml"/><Relationship Id="rId1" Type="http://schemas.openxmlformats.org/officeDocument/2006/relationships/slideLayout" Target="../slideLayouts/slideLayout20.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hyperlink" Target="http://kb.iu.edu/data/bcqt.html" TargetMode="Externa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5.xml"/><Relationship Id="rId1" Type="http://schemas.openxmlformats.org/officeDocument/2006/relationships/slideLayout" Target="../slideLayouts/slideLayout26.xml"/><Relationship Id="rId4" Type="http://schemas.openxmlformats.org/officeDocument/2006/relationships/chart" Target="../charts/char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6.xml"/></Relationships>
</file>

<file path=ppt/slides/_rels/slide2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31.xml"/><Relationship Id="rId5" Type="http://schemas.openxmlformats.org/officeDocument/2006/relationships/image" Target="../media/image21.png"/><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160.png"/><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6.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emf"/><Relationship Id="rId1" Type="http://schemas.openxmlformats.org/officeDocument/2006/relationships/slideLayout" Target="../slideLayouts/slideLayout36.xml"/><Relationship Id="rId5" Type="http://schemas.openxmlformats.org/officeDocument/2006/relationships/image" Target="../media/image24.png"/><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3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42.xml"/><Relationship Id="rId5" Type="http://schemas.openxmlformats.org/officeDocument/2006/relationships/image" Target="../media/image28.png"/><Relationship Id="rId4" Type="http://schemas.openxmlformats.org/officeDocument/2006/relationships/image" Target="../media/image2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4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0.png"/><Relationship Id="rId1" Type="http://schemas.openxmlformats.org/officeDocument/2006/relationships/slideLayout" Target="../slideLayouts/slideLayout42.xml"/></Relationships>
</file>

<file path=ppt/slides/_rels/slide4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224905"/>
            <a:ext cx="12192000" cy="948910"/>
          </a:xfrm>
        </p:spPr>
        <p:txBody>
          <a:bodyPr>
            <a:noAutofit/>
          </a:bodyPr>
          <a:lstStyle/>
          <a:p>
            <a:r>
              <a:rPr lang="en-US" sz="3200" dirty="0" smtClean="0"/>
              <a:t>Towards </a:t>
            </a:r>
            <a:r>
              <a:rPr lang="en-US" sz="3200" dirty="0"/>
              <a:t>HPC-ABDS: An Initial Experience Optimizing Hadoop for Scalable High Performance Data </a:t>
            </a:r>
            <a:r>
              <a:rPr lang="en-US" sz="3200" dirty="0" smtClean="0"/>
              <a:t>Analytics</a:t>
            </a:r>
            <a:endParaRPr lang="en-US" sz="3200" dirty="0"/>
          </a:p>
        </p:txBody>
      </p:sp>
      <p:sp>
        <p:nvSpPr>
          <p:cNvPr id="5" name="Subtitle 2"/>
          <p:cNvSpPr txBox="1">
            <a:spLocks/>
          </p:cNvSpPr>
          <p:nvPr/>
        </p:nvSpPr>
        <p:spPr>
          <a:xfrm>
            <a:off x="0" y="3148949"/>
            <a:ext cx="12192000" cy="3617783"/>
          </a:xfrm>
          <a:prstGeom prst="rect">
            <a:avLst/>
          </a:prstGeom>
        </p:spPr>
        <p:txBody>
          <a:bodyPr vert="horz" lIns="91440" tIns="45720" rIns="91440" bIns="45720" rtlCol="0">
            <a:normAutofit/>
          </a:bodyPr>
          <a:lstStyle/>
          <a:p>
            <a:pPr algn="ctr">
              <a:spcBef>
                <a:spcPct val="20000"/>
              </a:spcBef>
              <a:defRPr/>
            </a:pPr>
            <a:r>
              <a:rPr lang="en-US" sz="2400" b="1" dirty="0">
                <a:solidFill>
                  <a:prstClr val="black"/>
                </a:solidFill>
                <a:cs typeface="Times New Roman" pitchFamily="18" charset="0"/>
              </a:rPr>
              <a:t>J</a:t>
            </a:r>
            <a:r>
              <a:rPr lang="en-US" sz="2400" b="1" dirty="0" smtClean="0">
                <a:solidFill>
                  <a:prstClr val="black"/>
                </a:solidFill>
                <a:cs typeface="Times New Roman" pitchFamily="18" charset="0"/>
              </a:rPr>
              <a:t>uly 9, 2015</a:t>
            </a:r>
          </a:p>
          <a:p>
            <a:pPr algn="ctr">
              <a:spcBef>
                <a:spcPct val="20000"/>
              </a:spcBef>
              <a:defRPr/>
            </a:pPr>
            <a:r>
              <a:rPr lang="en-US" sz="2400" b="1" dirty="0" smtClean="0">
                <a:solidFill>
                  <a:prstClr val="black"/>
                </a:solidFill>
                <a:cs typeface="Times New Roman" pitchFamily="18" charset="0"/>
              </a:rPr>
              <a:t>Judy </a:t>
            </a:r>
            <a:r>
              <a:rPr lang="en-US" sz="2400" b="1" dirty="0" err="1" smtClean="0">
                <a:solidFill>
                  <a:prstClr val="black"/>
                </a:solidFill>
                <a:cs typeface="Times New Roman" pitchFamily="18" charset="0"/>
              </a:rPr>
              <a:t>Qiu</a:t>
            </a:r>
            <a:endParaRPr lang="en-US" sz="2000" dirty="0">
              <a:solidFill>
                <a:prstClr val="black"/>
              </a:solidFill>
            </a:endParaRPr>
          </a:p>
        </p:txBody>
      </p:sp>
      <p:sp>
        <p:nvSpPr>
          <p:cNvPr id="4" name="TextBox 3"/>
          <p:cNvSpPr txBox="1"/>
          <p:nvPr/>
        </p:nvSpPr>
        <p:spPr>
          <a:xfrm>
            <a:off x="4707182" y="2487611"/>
            <a:ext cx="3135410" cy="830997"/>
          </a:xfrm>
          <a:prstGeom prst="rect">
            <a:avLst/>
          </a:prstGeom>
          <a:noFill/>
        </p:spPr>
        <p:txBody>
          <a:bodyPr wrap="none" rtlCol="0">
            <a:spAutoFit/>
          </a:bodyPr>
          <a:lstStyle/>
          <a:p>
            <a:r>
              <a:rPr lang="en-US" sz="2400" dirty="0" smtClean="0">
                <a:solidFill>
                  <a:prstClr val="black"/>
                </a:solidFill>
                <a:cs typeface="Times New Roman" pitchFamily="18" charset="0"/>
              </a:rPr>
              <a:t>NDSSL, </a:t>
            </a:r>
            <a:r>
              <a:rPr lang="en-US" sz="2400" dirty="0">
                <a:solidFill>
                  <a:prstClr val="black"/>
                </a:solidFill>
                <a:cs typeface="Times New Roman" pitchFamily="18" charset="0"/>
              </a:rPr>
              <a:t>Virginia Tech</a:t>
            </a:r>
            <a:endParaRPr lang="en-US" sz="2400" dirty="0">
              <a:solidFill>
                <a:prstClr val="black"/>
              </a:solidFill>
            </a:endParaRPr>
          </a:p>
          <a:p>
            <a:endParaRPr lang="en-US" sz="2400" dirty="0"/>
          </a:p>
        </p:txBody>
      </p:sp>
    </p:spTree>
    <p:extLst>
      <p:ext uri="{BB962C8B-B14F-4D97-AF65-F5344CB8AC3E}">
        <p14:creationId xmlns:p14="http://schemas.microsoft.com/office/powerpoint/2010/main" val="31534195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2057400" y="-146958"/>
            <a:ext cx="8229600" cy="783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eaLnBrk="0" fontAlgn="base" hangingPunct="0">
              <a:spcBef>
                <a:spcPct val="0"/>
              </a:spcBef>
              <a:spcAft>
                <a:spcPct val="0"/>
              </a:spcAft>
              <a:defRPr sz="4000" b="1">
                <a:solidFill>
                  <a:srgbClr val="B30838"/>
                </a:solidFill>
                <a:latin typeface="+mj-lt"/>
                <a:ea typeface="+mj-ea"/>
                <a:cs typeface="ＭＳ Ｐゴシック" pitchFamily="-107" charset="-128"/>
              </a:defRPr>
            </a:lvl1pPr>
            <a:lvl2pPr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2pPr>
            <a:lvl3pPr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3pPr>
            <a:lvl4pPr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4pPr>
            <a:lvl5pPr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5pPr>
            <a:lvl6pPr marL="457200" fontAlgn="base">
              <a:spcBef>
                <a:spcPct val="0"/>
              </a:spcBef>
              <a:spcAft>
                <a:spcPct val="0"/>
              </a:spcAft>
              <a:defRPr sz="3400" b="1">
                <a:solidFill>
                  <a:schemeClr val="accent1"/>
                </a:solidFill>
                <a:latin typeface="Arial" charset="0"/>
                <a:ea typeface="ＭＳ Ｐゴシック" charset="-128"/>
              </a:defRPr>
            </a:lvl6pPr>
            <a:lvl7pPr marL="914400" fontAlgn="base">
              <a:spcBef>
                <a:spcPct val="0"/>
              </a:spcBef>
              <a:spcAft>
                <a:spcPct val="0"/>
              </a:spcAft>
              <a:defRPr sz="3400" b="1">
                <a:solidFill>
                  <a:schemeClr val="accent1"/>
                </a:solidFill>
                <a:latin typeface="Arial" charset="0"/>
                <a:ea typeface="ＭＳ Ｐゴシック" charset="-128"/>
              </a:defRPr>
            </a:lvl7pPr>
            <a:lvl8pPr marL="1371600" fontAlgn="base">
              <a:spcBef>
                <a:spcPct val="0"/>
              </a:spcBef>
              <a:spcAft>
                <a:spcPct val="0"/>
              </a:spcAft>
              <a:defRPr sz="3400" b="1">
                <a:solidFill>
                  <a:schemeClr val="accent1"/>
                </a:solidFill>
                <a:latin typeface="Arial" charset="0"/>
                <a:ea typeface="ＭＳ Ｐゴシック" charset="-128"/>
              </a:defRPr>
            </a:lvl8pPr>
            <a:lvl9pPr marL="1828800" fontAlgn="base">
              <a:spcBef>
                <a:spcPct val="0"/>
              </a:spcBef>
              <a:spcAft>
                <a:spcPct val="0"/>
              </a:spcAft>
              <a:defRPr sz="3400" b="1">
                <a:solidFill>
                  <a:schemeClr val="accent1"/>
                </a:solidFill>
                <a:latin typeface="Arial" charset="0"/>
                <a:ea typeface="ＭＳ Ｐゴシック" charset="-128"/>
              </a:defRPr>
            </a:lvl9pPr>
          </a:lstStyle>
          <a:p>
            <a:r>
              <a:rPr lang="en-US" dirty="0"/>
              <a:t>Iterative </a:t>
            </a:r>
            <a:r>
              <a:rPr lang="en-US" dirty="0" err="1"/>
              <a:t>MapReduce</a:t>
            </a:r>
            <a:r>
              <a:rPr lang="en-US" dirty="0"/>
              <a:t> </a:t>
            </a:r>
            <a:r>
              <a:rPr lang="en-US" dirty="0"/>
              <a:t>-MDS Demo</a:t>
            </a:r>
          </a:p>
        </p:txBody>
      </p:sp>
      <p:pic>
        <p:nvPicPr>
          <p:cNvPr id="17" name="Twister MDS.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073275" y="1600200"/>
            <a:ext cx="8045450" cy="4525963"/>
          </a:xfrm>
        </p:spPr>
      </p:pic>
    </p:spTree>
    <p:extLst>
      <p:ext uri="{BB962C8B-B14F-4D97-AF65-F5344CB8AC3E}">
        <p14:creationId xmlns:p14="http://schemas.microsoft.com/office/powerpoint/2010/main" val="38172525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7"/>
                                        </p:tgtEl>
                                      </p:cBhvr>
                                    </p:cmd>
                                  </p:childTnLst>
                                </p:cTn>
                              </p:par>
                            </p:childTnLst>
                          </p:cTn>
                        </p:par>
                      </p:childTnLst>
                    </p:cTn>
                  </p:par>
                </p:childTnLst>
              </p:cTn>
              <p:nextCondLst>
                <p:cond evt="onClick" delay="0">
                  <p:tgtEl>
                    <p:spTgt spid="17"/>
                  </p:tgtEl>
                </p:cond>
              </p:nextCondLst>
            </p:seq>
            <p:video>
              <p:cMediaNode vol="80000">
                <p:cTn id="7" fill="hold" display="0">
                  <p:stCondLst>
                    <p:cond delay="indefinite"/>
                  </p:stCondLst>
                </p:cTn>
                <p:tgtEl>
                  <p:spTgt spid="17"/>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05361" y="-24493"/>
            <a:ext cx="9144991" cy="892552"/>
          </a:xfrm>
          <a:prstGeom prst="rect">
            <a:avLst/>
          </a:prstGeom>
          <a:noFill/>
        </p:spPr>
        <p:txBody>
          <a:bodyPr wrap="square" rtlCol="0">
            <a:spAutoFit/>
          </a:bodyPr>
          <a:lstStyle/>
          <a:p>
            <a:pPr algn="ctr" eaLnBrk="0" fontAlgn="base" hangingPunct="0">
              <a:spcBef>
                <a:spcPct val="0"/>
              </a:spcBef>
              <a:spcAft>
                <a:spcPct val="0"/>
              </a:spcAft>
            </a:pPr>
            <a:r>
              <a:rPr lang="en-US" sz="3400" b="1" dirty="0" err="1">
                <a:solidFill>
                  <a:srgbClr val="B30838"/>
                </a:solidFill>
                <a:latin typeface="+mj-lt"/>
                <a:ea typeface="+mj-ea"/>
                <a:cs typeface="ＭＳ Ｐゴシック" pitchFamily="-107" charset="-128"/>
              </a:rPr>
              <a:t>MapReduce</a:t>
            </a:r>
            <a:r>
              <a:rPr lang="en-US" sz="3400" b="1" dirty="0">
                <a:solidFill>
                  <a:srgbClr val="B30838"/>
                </a:solidFill>
                <a:latin typeface="+mj-lt"/>
                <a:ea typeface="+mj-ea"/>
                <a:cs typeface="ＭＳ Ｐゴシック" pitchFamily="-107" charset="-128"/>
              </a:rPr>
              <a:t> Optimized for Iterative Computations</a:t>
            </a:r>
          </a:p>
          <a:p>
            <a:r>
              <a:rPr lang="en-US" dirty="0">
                <a:solidFill>
                  <a:prstClr val="black"/>
                </a:solidFill>
              </a:rPr>
              <a:t> </a:t>
            </a:r>
          </a:p>
        </p:txBody>
      </p:sp>
      <p:grpSp>
        <p:nvGrpSpPr>
          <p:cNvPr id="95" name="Group 94"/>
          <p:cNvGrpSpPr/>
          <p:nvPr/>
        </p:nvGrpSpPr>
        <p:grpSpPr>
          <a:xfrm>
            <a:off x="4804717" y="2362209"/>
            <a:ext cx="1910559" cy="842379"/>
            <a:chOff x="3280710" y="2016263"/>
            <a:chExt cx="1910559" cy="842379"/>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80710" y="2016263"/>
              <a:ext cx="1910559" cy="660165"/>
            </a:xfrm>
            <a:prstGeom prst="rect">
              <a:avLst/>
            </a:prstGeom>
            <a:effectLst>
              <a:glow rad="63500">
                <a:schemeClr val="bg1">
                  <a:alpha val="40000"/>
                </a:schemeClr>
              </a:glow>
              <a:outerShdw blurRad="50800" dist="38100" dir="2700000" algn="tl" rotWithShape="0">
                <a:prstClr val="black">
                  <a:alpha val="40000"/>
                </a:prstClr>
              </a:outerShdw>
            </a:effectLst>
          </p:spPr>
        </p:pic>
        <p:sp>
          <p:nvSpPr>
            <p:cNvPr id="9" name="Right Arrow 8"/>
            <p:cNvSpPr/>
            <p:nvPr/>
          </p:nvSpPr>
          <p:spPr>
            <a:xfrm>
              <a:off x="3425882" y="2477642"/>
              <a:ext cx="1600200" cy="381000"/>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solidFill>
                  <a:prstClr val="black"/>
                </a:solidFill>
              </a:endParaRPr>
            </a:p>
          </p:txBody>
        </p:sp>
      </p:grpSp>
      <p:sp>
        <p:nvSpPr>
          <p:cNvPr id="8" name="TextBox 7"/>
          <p:cNvSpPr txBox="1"/>
          <p:nvPr/>
        </p:nvSpPr>
        <p:spPr>
          <a:xfrm>
            <a:off x="6852549" y="3206049"/>
            <a:ext cx="2951642" cy="369332"/>
          </a:xfrm>
          <a:prstGeom prst="rect">
            <a:avLst/>
          </a:prstGeom>
          <a:noFill/>
        </p:spPr>
        <p:txBody>
          <a:bodyPr wrap="none" rtlCol="0">
            <a:spAutoFit/>
          </a:bodyPr>
          <a:lstStyle/>
          <a:p>
            <a:r>
              <a:rPr lang="en-US" b="1" dirty="0" smtClean="0">
                <a:solidFill>
                  <a:srgbClr val="1F497D"/>
                </a:solidFill>
              </a:rPr>
              <a:t>Twister: </a:t>
            </a:r>
            <a:r>
              <a:rPr lang="en-US" b="1" dirty="0">
                <a:solidFill>
                  <a:srgbClr val="1F497D"/>
                </a:solidFill>
              </a:rPr>
              <a:t>the speedy elephant</a:t>
            </a:r>
          </a:p>
        </p:txBody>
      </p:sp>
      <p:grpSp>
        <p:nvGrpSpPr>
          <p:cNvPr id="23" name="Group 22"/>
          <p:cNvGrpSpPr/>
          <p:nvPr/>
        </p:nvGrpSpPr>
        <p:grpSpPr>
          <a:xfrm>
            <a:off x="2667005" y="1676400"/>
            <a:ext cx="2137711" cy="1630470"/>
            <a:chOff x="1143000" y="1676400"/>
            <a:chExt cx="2137710" cy="1630470"/>
          </a:xfrm>
        </p:grpSpPr>
        <p:pic>
          <p:nvPicPr>
            <p:cNvPr id="20" name="Picture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00" y="1676400"/>
              <a:ext cx="2137710" cy="1475225"/>
            </a:xfrm>
            <a:prstGeom prst="rect">
              <a:avLst/>
            </a:prstGeom>
          </p:spPr>
        </p:pic>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1903" y="2916487"/>
              <a:ext cx="1524000" cy="390383"/>
            </a:xfrm>
            <a:prstGeom prst="rect">
              <a:avLst/>
            </a:prstGeom>
          </p:spPr>
        </p:pic>
      </p:grpSp>
      <p:cxnSp>
        <p:nvCxnSpPr>
          <p:cNvPr id="24" name="Straight Arrow Connector 23"/>
          <p:cNvCxnSpPr/>
          <p:nvPr/>
        </p:nvCxnSpPr>
        <p:spPr>
          <a:xfrm flipH="1">
            <a:off x="2895605" y="3139974"/>
            <a:ext cx="2658831" cy="1203426"/>
          </a:xfrm>
          <a:prstGeom prst="straightConnector1">
            <a:avLst/>
          </a:prstGeom>
          <a:ln w="9525">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4495805" y="3139974"/>
            <a:ext cx="1058631" cy="1203426"/>
          </a:xfrm>
          <a:prstGeom prst="straightConnector1">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endCxn id="117" idx="0"/>
          </p:cNvCxnSpPr>
          <p:nvPr/>
        </p:nvCxnSpPr>
        <p:spPr>
          <a:xfrm>
            <a:off x="5554429" y="3160006"/>
            <a:ext cx="339075" cy="1203642"/>
          </a:xfrm>
          <a:prstGeom prst="straightConnector1">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5554433" y="3139974"/>
            <a:ext cx="4007067" cy="1203426"/>
          </a:xfrm>
          <a:prstGeom prst="straightConnector1">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25" name="Group 124"/>
          <p:cNvGrpSpPr/>
          <p:nvPr/>
        </p:nvGrpSpPr>
        <p:grpSpPr>
          <a:xfrm>
            <a:off x="1513493" y="4348659"/>
            <a:ext cx="1849819" cy="1369062"/>
            <a:chOff x="-10510" y="4348655"/>
            <a:chExt cx="1849819" cy="1369062"/>
          </a:xfrm>
          <a:solidFill>
            <a:srgbClr val="CCFFFF"/>
          </a:solidFill>
        </p:grpSpPr>
        <p:sp>
          <p:nvSpPr>
            <p:cNvPr id="115" name="Rounded Rectangle 114"/>
            <p:cNvSpPr/>
            <p:nvPr/>
          </p:nvSpPr>
          <p:spPr>
            <a:xfrm>
              <a:off x="-10510" y="4348655"/>
              <a:ext cx="1773563" cy="1369062"/>
            </a:xfrm>
            <a:prstGeom prst="roundRect">
              <a:avLst/>
            </a:prstGeom>
            <a:grpFill/>
            <a:ln>
              <a:solidFill>
                <a:srgbClr val="0099FF"/>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400" b="1" dirty="0">
                <a:solidFill>
                  <a:prstClr val="black"/>
                </a:solidFill>
                <a:latin typeface="Arial" pitchFamily="34" charset="0"/>
                <a:cs typeface="Arial" pitchFamily="34" charset="0"/>
              </a:endParaRPr>
            </a:p>
          </p:txBody>
        </p:sp>
        <p:sp>
          <p:nvSpPr>
            <p:cNvPr id="88" name="TextBox 87"/>
            <p:cNvSpPr txBox="1"/>
            <p:nvPr/>
          </p:nvSpPr>
          <p:spPr>
            <a:xfrm>
              <a:off x="-1" y="4405801"/>
              <a:ext cx="1839310" cy="954107"/>
            </a:xfrm>
            <a:prstGeom prst="rect">
              <a:avLst/>
            </a:prstGeom>
            <a:noFill/>
            <a:ln>
              <a:noFill/>
            </a:ln>
          </p:spPr>
          <p:txBody>
            <a:bodyPr wrap="square" rtlCol="0">
              <a:spAutoFit/>
            </a:bodyPr>
            <a:lstStyle/>
            <a:p>
              <a:pPr marL="0" lvl="1"/>
              <a:r>
                <a:rPr kumimoji="1" lang="en-US" sz="1400" dirty="0">
                  <a:solidFill>
                    <a:srgbClr val="1F497D"/>
                  </a:solidFill>
                  <a:latin typeface="Arial" pitchFamily="34" charset="0"/>
                  <a:ea typeface="魏碑" charset="-122"/>
                  <a:cs typeface="Arial" pitchFamily="34" charset="0"/>
                </a:rPr>
                <a:t>In-Memory</a:t>
              </a:r>
            </a:p>
            <a:p>
              <a:pPr marL="117475" lvl="1" indent="-117475">
                <a:buFont typeface="Arial" pitchFamily="34" charset="0"/>
                <a:buChar char="•"/>
              </a:pPr>
              <a:r>
                <a:rPr kumimoji="1" lang="en-US" sz="1400" dirty="0">
                  <a:solidFill>
                    <a:srgbClr val="1F497D"/>
                  </a:solidFill>
                  <a:latin typeface="Arial" pitchFamily="34" charset="0"/>
                  <a:ea typeface="魏碑" charset="-122"/>
                  <a:cs typeface="Arial" pitchFamily="34" charset="0"/>
                </a:rPr>
                <a:t>Cacheable map/reduce tasks</a:t>
              </a:r>
            </a:p>
            <a:p>
              <a:endParaRPr lang="en-US" sz="1400" dirty="0">
                <a:solidFill>
                  <a:prstClr val="black"/>
                </a:solidFill>
                <a:latin typeface="Arial" pitchFamily="34" charset="0"/>
                <a:cs typeface="Arial" pitchFamily="34" charset="0"/>
              </a:endParaRPr>
            </a:p>
          </p:txBody>
        </p:sp>
      </p:grpSp>
      <p:grpSp>
        <p:nvGrpSpPr>
          <p:cNvPr id="126" name="Group 125"/>
          <p:cNvGrpSpPr/>
          <p:nvPr/>
        </p:nvGrpSpPr>
        <p:grpSpPr>
          <a:xfrm>
            <a:off x="3323843" y="4358393"/>
            <a:ext cx="2230591" cy="1369062"/>
            <a:chOff x="1799839" y="4358393"/>
            <a:chExt cx="2230590" cy="1369062"/>
          </a:xfrm>
          <a:solidFill>
            <a:srgbClr val="CCFFFF"/>
          </a:solidFill>
        </p:grpSpPr>
        <p:sp>
          <p:nvSpPr>
            <p:cNvPr id="116" name="Rounded Rectangle 115"/>
            <p:cNvSpPr/>
            <p:nvPr/>
          </p:nvSpPr>
          <p:spPr>
            <a:xfrm>
              <a:off x="1799839" y="4358393"/>
              <a:ext cx="1662829" cy="1369062"/>
            </a:xfrm>
            <a:prstGeom prst="roundRect">
              <a:avLst/>
            </a:prstGeom>
            <a:grpFill/>
            <a:ln>
              <a:solidFill>
                <a:srgbClr val="0099FF"/>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400" b="1" dirty="0">
                <a:solidFill>
                  <a:prstClr val="black"/>
                </a:solidFill>
                <a:latin typeface="Arial" pitchFamily="34" charset="0"/>
                <a:cs typeface="Arial" pitchFamily="34" charset="0"/>
              </a:endParaRPr>
            </a:p>
          </p:txBody>
        </p:sp>
        <p:sp>
          <p:nvSpPr>
            <p:cNvPr id="89" name="TextBox 88"/>
            <p:cNvSpPr txBox="1"/>
            <p:nvPr/>
          </p:nvSpPr>
          <p:spPr>
            <a:xfrm>
              <a:off x="1830895" y="4405801"/>
              <a:ext cx="2199534" cy="954107"/>
            </a:xfrm>
            <a:prstGeom prst="rect">
              <a:avLst/>
            </a:prstGeom>
            <a:noFill/>
            <a:ln>
              <a:noFill/>
            </a:ln>
          </p:spPr>
          <p:txBody>
            <a:bodyPr wrap="square" rtlCol="0">
              <a:spAutoFit/>
            </a:bodyPr>
            <a:lstStyle/>
            <a:p>
              <a:pPr marL="0" lvl="1"/>
              <a:r>
                <a:rPr kumimoji="1" lang="en-US" sz="1400" dirty="0">
                  <a:solidFill>
                    <a:srgbClr val="1F497D"/>
                  </a:solidFill>
                  <a:latin typeface="Arial" pitchFamily="34" charset="0"/>
                  <a:ea typeface="魏碑" charset="-122"/>
                  <a:cs typeface="Arial" pitchFamily="34" charset="0"/>
                </a:rPr>
                <a:t>Data Flow </a:t>
              </a:r>
            </a:p>
            <a:p>
              <a:pPr marL="117475" lvl="1" indent="-117475">
                <a:buFont typeface="Arial" pitchFamily="34" charset="0"/>
                <a:buChar char="•"/>
              </a:pPr>
              <a:r>
                <a:rPr kumimoji="1" lang="en-US" sz="1400" dirty="0">
                  <a:solidFill>
                    <a:srgbClr val="1F497D"/>
                  </a:solidFill>
                  <a:latin typeface="Arial" pitchFamily="34" charset="0"/>
                  <a:ea typeface="魏碑" charset="-122"/>
                  <a:cs typeface="Arial" pitchFamily="34" charset="0"/>
                </a:rPr>
                <a:t>Iterative</a:t>
              </a:r>
            </a:p>
            <a:p>
              <a:pPr marL="117475" lvl="1" indent="-117475">
                <a:buFont typeface="Arial" pitchFamily="34" charset="0"/>
                <a:buChar char="•"/>
              </a:pPr>
              <a:r>
                <a:rPr kumimoji="1" lang="en-US" sz="1400" dirty="0">
                  <a:solidFill>
                    <a:srgbClr val="1F497D"/>
                  </a:solidFill>
                  <a:latin typeface="Arial" pitchFamily="34" charset="0"/>
                  <a:ea typeface="魏碑" charset="-122"/>
                  <a:cs typeface="Arial" pitchFamily="34" charset="0"/>
                </a:rPr>
                <a:t>Loop Invariant </a:t>
              </a:r>
            </a:p>
            <a:p>
              <a:pPr marL="117475" lvl="1" indent="-117475">
                <a:buFont typeface="Arial" pitchFamily="34" charset="0"/>
                <a:buChar char="•"/>
              </a:pPr>
              <a:r>
                <a:rPr kumimoji="1" lang="en-US" sz="1400" dirty="0">
                  <a:solidFill>
                    <a:srgbClr val="1F497D"/>
                  </a:solidFill>
                  <a:latin typeface="Arial" pitchFamily="34" charset="0"/>
                  <a:ea typeface="魏碑" charset="-122"/>
                  <a:cs typeface="Arial" pitchFamily="34" charset="0"/>
                </a:rPr>
                <a:t>Variable data</a:t>
              </a:r>
              <a:endParaRPr lang="en-US" sz="1400" dirty="0">
                <a:solidFill>
                  <a:prstClr val="black"/>
                </a:solidFill>
                <a:latin typeface="Arial" pitchFamily="34" charset="0"/>
                <a:cs typeface="Arial" pitchFamily="34" charset="0"/>
              </a:endParaRPr>
            </a:p>
          </p:txBody>
        </p:sp>
      </p:grpSp>
      <p:grpSp>
        <p:nvGrpSpPr>
          <p:cNvPr id="127" name="Group 126"/>
          <p:cNvGrpSpPr/>
          <p:nvPr/>
        </p:nvGrpSpPr>
        <p:grpSpPr>
          <a:xfrm>
            <a:off x="5025116" y="4363648"/>
            <a:ext cx="2204883" cy="1369062"/>
            <a:chOff x="3501115" y="4363648"/>
            <a:chExt cx="2204883" cy="1369062"/>
          </a:xfrm>
          <a:solidFill>
            <a:srgbClr val="CCFFFF"/>
          </a:solidFill>
        </p:grpSpPr>
        <p:sp>
          <p:nvSpPr>
            <p:cNvPr id="117" name="Rounded Rectangle 116"/>
            <p:cNvSpPr/>
            <p:nvPr/>
          </p:nvSpPr>
          <p:spPr>
            <a:xfrm>
              <a:off x="3501115" y="4363648"/>
              <a:ext cx="1736777" cy="1369062"/>
            </a:xfrm>
            <a:prstGeom prst="roundRect">
              <a:avLst/>
            </a:prstGeom>
            <a:grpFill/>
            <a:ln>
              <a:solidFill>
                <a:srgbClr val="0099FF"/>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400" b="1" dirty="0">
                <a:solidFill>
                  <a:prstClr val="black"/>
                </a:solidFill>
                <a:latin typeface="Arial" pitchFamily="34" charset="0"/>
                <a:cs typeface="Arial" pitchFamily="34" charset="0"/>
              </a:endParaRPr>
            </a:p>
          </p:txBody>
        </p:sp>
        <p:sp>
          <p:nvSpPr>
            <p:cNvPr id="91" name="TextBox 90"/>
            <p:cNvSpPr txBox="1"/>
            <p:nvPr/>
          </p:nvSpPr>
          <p:spPr>
            <a:xfrm>
              <a:off x="3506464" y="4405801"/>
              <a:ext cx="2199534" cy="738664"/>
            </a:xfrm>
            <a:prstGeom prst="rect">
              <a:avLst/>
            </a:prstGeom>
            <a:noFill/>
            <a:ln>
              <a:noFill/>
            </a:ln>
          </p:spPr>
          <p:txBody>
            <a:bodyPr wrap="square" rtlCol="0">
              <a:spAutoFit/>
            </a:bodyPr>
            <a:lstStyle/>
            <a:p>
              <a:pPr marL="0" lvl="1"/>
              <a:r>
                <a:rPr kumimoji="1" lang="en-US" sz="1400" dirty="0">
                  <a:solidFill>
                    <a:srgbClr val="1F497D"/>
                  </a:solidFill>
                  <a:latin typeface="Arial" pitchFamily="34" charset="0"/>
                  <a:ea typeface="魏碑" charset="-122"/>
                  <a:cs typeface="Arial" pitchFamily="34" charset="0"/>
                </a:rPr>
                <a:t>Thread </a:t>
              </a:r>
            </a:p>
            <a:p>
              <a:pPr marL="117475" lvl="1" indent="-117475">
                <a:buFont typeface="Arial" pitchFamily="34" charset="0"/>
                <a:buChar char="•"/>
              </a:pPr>
              <a:r>
                <a:rPr kumimoji="1" lang="en-US" sz="1400" dirty="0">
                  <a:solidFill>
                    <a:srgbClr val="1F497D"/>
                  </a:solidFill>
                  <a:latin typeface="Arial" pitchFamily="34" charset="0"/>
                  <a:ea typeface="魏碑" charset="-122"/>
                  <a:cs typeface="Arial" pitchFamily="34" charset="0"/>
                </a:rPr>
                <a:t>Lightweight</a:t>
              </a:r>
            </a:p>
            <a:p>
              <a:pPr marL="117475" lvl="1" indent="-117475">
                <a:buFont typeface="Arial" pitchFamily="34" charset="0"/>
                <a:buChar char="•"/>
              </a:pPr>
              <a:r>
                <a:rPr kumimoji="1" lang="en-US" sz="1400" dirty="0">
                  <a:solidFill>
                    <a:srgbClr val="1F497D"/>
                  </a:solidFill>
                  <a:latin typeface="Arial" pitchFamily="34" charset="0"/>
                  <a:ea typeface="魏碑" charset="-122"/>
                  <a:cs typeface="Arial" pitchFamily="34" charset="0"/>
                </a:rPr>
                <a:t>Local aggregation</a:t>
              </a:r>
            </a:p>
          </p:txBody>
        </p:sp>
      </p:grpSp>
      <p:grpSp>
        <p:nvGrpSpPr>
          <p:cNvPr id="128" name="Group 127"/>
          <p:cNvGrpSpPr/>
          <p:nvPr/>
        </p:nvGrpSpPr>
        <p:grpSpPr>
          <a:xfrm>
            <a:off x="6781805" y="4343409"/>
            <a:ext cx="2209801" cy="1369062"/>
            <a:chOff x="5257799" y="4343400"/>
            <a:chExt cx="2209801" cy="1369062"/>
          </a:xfrm>
          <a:solidFill>
            <a:srgbClr val="CCFFFF"/>
          </a:solidFill>
        </p:grpSpPr>
        <p:sp>
          <p:nvSpPr>
            <p:cNvPr id="118" name="Rounded Rectangle 117"/>
            <p:cNvSpPr/>
            <p:nvPr/>
          </p:nvSpPr>
          <p:spPr>
            <a:xfrm>
              <a:off x="5257799" y="4343400"/>
              <a:ext cx="2112637" cy="1369062"/>
            </a:xfrm>
            <a:prstGeom prst="roundRect">
              <a:avLst/>
            </a:prstGeom>
            <a:grpFill/>
            <a:ln>
              <a:solidFill>
                <a:srgbClr val="0099FF"/>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400" b="1" dirty="0">
                <a:solidFill>
                  <a:prstClr val="black"/>
                </a:solidFill>
                <a:latin typeface="Arial" pitchFamily="34" charset="0"/>
                <a:cs typeface="Arial" pitchFamily="34" charset="0"/>
              </a:endParaRPr>
            </a:p>
          </p:txBody>
        </p:sp>
        <p:sp>
          <p:nvSpPr>
            <p:cNvPr id="92" name="TextBox 91"/>
            <p:cNvSpPr txBox="1"/>
            <p:nvPr/>
          </p:nvSpPr>
          <p:spPr>
            <a:xfrm>
              <a:off x="5268066" y="4363648"/>
              <a:ext cx="2199534" cy="1169551"/>
            </a:xfrm>
            <a:prstGeom prst="rect">
              <a:avLst/>
            </a:prstGeom>
            <a:noFill/>
            <a:ln>
              <a:noFill/>
            </a:ln>
          </p:spPr>
          <p:txBody>
            <a:bodyPr wrap="square" rtlCol="0">
              <a:spAutoFit/>
            </a:bodyPr>
            <a:lstStyle/>
            <a:p>
              <a:pPr marL="0" lvl="1"/>
              <a:r>
                <a:rPr kumimoji="1" lang="en-US" sz="1400" dirty="0">
                  <a:solidFill>
                    <a:srgbClr val="1F497D"/>
                  </a:solidFill>
                  <a:latin typeface="Arial" pitchFamily="34" charset="0"/>
                  <a:ea typeface="魏碑" charset="-122"/>
                  <a:cs typeface="Arial" pitchFamily="34" charset="0"/>
                </a:rPr>
                <a:t>Map-Collective </a:t>
              </a:r>
            </a:p>
            <a:p>
              <a:pPr marL="117475" lvl="1" indent="-117475">
                <a:buFont typeface="Arial" pitchFamily="34" charset="0"/>
                <a:buChar char="•"/>
              </a:pPr>
              <a:r>
                <a:rPr kumimoji="1" lang="en-US" sz="1400" dirty="0">
                  <a:solidFill>
                    <a:srgbClr val="1F497D"/>
                  </a:solidFill>
                  <a:latin typeface="Arial" pitchFamily="34" charset="0"/>
                  <a:ea typeface="魏碑" charset="-122"/>
                  <a:cs typeface="Arial" pitchFamily="34" charset="0"/>
                </a:rPr>
                <a:t>Communication patterns optimized for large intermediate data transfer</a:t>
              </a:r>
              <a:endParaRPr lang="en-US" sz="1400" dirty="0">
                <a:solidFill>
                  <a:prstClr val="black"/>
                </a:solidFill>
                <a:latin typeface="Arial" pitchFamily="34" charset="0"/>
                <a:cs typeface="Arial" pitchFamily="34" charset="0"/>
              </a:endParaRPr>
            </a:p>
          </p:txBody>
        </p:sp>
      </p:grpSp>
      <p:cxnSp>
        <p:nvCxnSpPr>
          <p:cNvPr id="97" name="Straight Arrow Connector 96"/>
          <p:cNvCxnSpPr/>
          <p:nvPr/>
        </p:nvCxnSpPr>
        <p:spPr>
          <a:xfrm>
            <a:off x="5562601" y="3151628"/>
            <a:ext cx="1995363" cy="1191775"/>
          </a:xfrm>
          <a:prstGeom prst="straightConnector1">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29" name="Group 128"/>
          <p:cNvGrpSpPr/>
          <p:nvPr/>
        </p:nvGrpSpPr>
        <p:grpSpPr>
          <a:xfrm>
            <a:off x="8915404" y="4358393"/>
            <a:ext cx="1970937" cy="1374326"/>
            <a:chOff x="7391400" y="4358384"/>
            <a:chExt cx="1970936" cy="1374326"/>
          </a:xfrm>
          <a:solidFill>
            <a:srgbClr val="CCFFFF"/>
          </a:solidFill>
        </p:grpSpPr>
        <p:sp>
          <p:nvSpPr>
            <p:cNvPr id="119" name="Rounded Rectangle 118"/>
            <p:cNvSpPr/>
            <p:nvPr/>
          </p:nvSpPr>
          <p:spPr>
            <a:xfrm>
              <a:off x="7391400" y="4363648"/>
              <a:ext cx="1773563" cy="1369062"/>
            </a:xfrm>
            <a:prstGeom prst="roundRect">
              <a:avLst/>
            </a:prstGeom>
            <a:grpFill/>
            <a:ln>
              <a:solidFill>
                <a:srgbClr val="0099FF"/>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400" b="1" dirty="0">
                <a:solidFill>
                  <a:prstClr val="black"/>
                </a:solidFill>
                <a:latin typeface="Arial" pitchFamily="34" charset="0"/>
                <a:cs typeface="Arial" pitchFamily="34" charset="0"/>
              </a:endParaRPr>
            </a:p>
          </p:txBody>
        </p:sp>
        <p:sp>
          <p:nvSpPr>
            <p:cNvPr id="105" name="TextBox 104"/>
            <p:cNvSpPr txBox="1"/>
            <p:nvPr/>
          </p:nvSpPr>
          <p:spPr>
            <a:xfrm>
              <a:off x="7467602" y="4358384"/>
              <a:ext cx="1894734" cy="1169551"/>
            </a:xfrm>
            <a:prstGeom prst="rect">
              <a:avLst/>
            </a:prstGeom>
            <a:noFill/>
            <a:ln>
              <a:noFill/>
            </a:ln>
          </p:spPr>
          <p:txBody>
            <a:bodyPr wrap="square" rtlCol="0">
              <a:spAutoFit/>
            </a:bodyPr>
            <a:lstStyle/>
            <a:p>
              <a:pPr marL="0" lvl="1"/>
              <a:r>
                <a:rPr kumimoji="1" lang="en-US" sz="1400" dirty="0">
                  <a:solidFill>
                    <a:srgbClr val="1F497D"/>
                  </a:solidFill>
                  <a:latin typeface="Arial" pitchFamily="34" charset="0"/>
                  <a:ea typeface="魏碑" charset="-122"/>
                  <a:cs typeface="Arial" pitchFamily="34" charset="0"/>
                </a:rPr>
                <a:t> Portability</a:t>
              </a:r>
            </a:p>
            <a:p>
              <a:pPr marL="117475" lvl="1" indent="-117475">
                <a:buFont typeface="Arial" pitchFamily="34" charset="0"/>
                <a:buChar char="•"/>
              </a:pPr>
              <a:r>
                <a:rPr kumimoji="1" lang="en-US" sz="1400" dirty="0">
                  <a:solidFill>
                    <a:srgbClr val="1F497D"/>
                  </a:solidFill>
                  <a:latin typeface="Arial" pitchFamily="34" charset="0"/>
                  <a:ea typeface="魏碑" charset="-122"/>
                  <a:cs typeface="Arial" pitchFamily="34" charset="0"/>
                </a:rPr>
                <a:t>HPC (Java)</a:t>
              </a:r>
            </a:p>
            <a:p>
              <a:pPr marL="117475" lvl="1" indent="-117475">
                <a:buFont typeface="Arial" pitchFamily="34" charset="0"/>
                <a:buChar char="•"/>
              </a:pPr>
              <a:r>
                <a:rPr kumimoji="1" lang="en-US" sz="1400" dirty="0">
                  <a:solidFill>
                    <a:srgbClr val="1F497D"/>
                  </a:solidFill>
                  <a:latin typeface="Arial" pitchFamily="34" charset="0"/>
                  <a:ea typeface="魏碑" charset="-122"/>
                  <a:cs typeface="Arial" pitchFamily="34" charset="0"/>
                </a:rPr>
                <a:t>Azure Cloud (C#)</a:t>
              </a:r>
            </a:p>
            <a:p>
              <a:pPr marL="117475" lvl="1" indent="-117475">
                <a:buFont typeface="Arial" pitchFamily="34" charset="0"/>
                <a:buChar char="•"/>
              </a:pPr>
              <a:r>
                <a:rPr kumimoji="1" lang="en-US" sz="1400" dirty="0">
                  <a:solidFill>
                    <a:srgbClr val="1F497D"/>
                  </a:solidFill>
                  <a:latin typeface="Arial" pitchFamily="34" charset="0"/>
                  <a:ea typeface="魏碑" charset="-122"/>
                  <a:cs typeface="Arial" pitchFamily="34" charset="0"/>
                </a:rPr>
                <a:t>Supercomputer (C</a:t>
              </a:r>
              <a:r>
                <a:rPr kumimoji="1" lang="en-US" sz="1400" dirty="0" smtClean="0">
                  <a:solidFill>
                    <a:srgbClr val="1F497D"/>
                  </a:solidFill>
                  <a:latin typeface="Arial" pitchFamily="34" charset="0"/>
                  <a:ea typeface="魏碑" charset="-122"/>
                  <a:cs typeface="Arial" pitchFamily="34" charset="0"/>
                </a:rPr>
                <a:t>++, Java)</a:t>
              </a:r>
              <a:endParaRPr lang="en-US" sz="1400" dirty="0">
                <a:solidFill>
                  <a:prstClr val="black"/>
                </a:solidFill>
                <a:latin typeface="Arial" pitchFamily="34" charset="0"/>
                <a:cs typeface="Arial" pitchFamily="34" charset="0"/>
              </a:endParaRPr>
            </a:p>
          </p:txBody>
        </p:sp>
      </p:grpSp>
      <p:sp>
        <p:nvSpPr>
          <p:cNvPr id="131" name="TextBox 130"/>
          <p:cNvSpPr txBox="1"/>
          <p:nvPr/>
        </p:nvSpPr>
        <p:spPr>
          <a:xfrm>
            <a:off x="4876800" y="3806788"/>
            <a:ext cx="1879041" cy="461665"/>
          </a:xfrm>
          <a:prstGeom prst="rect">
            <a:avLst/>
          </a:prstGeom>
          <a:noFill/>
        </p:spPr>
        <p:txBody>
          <a:bodyPr wrap="none" rtlCol="0">
            <a:spAutoFit/>
          </a:bodyPr>
          <a:lstStyle/>
          <a:p>
            <a:pPr marL="0" lvl="1"/>
            <a:r>
              <a:rPr kumimoji="1" lang="en-US" sz="2400" dirty="0">
                <a:solidFill>
                  <a:srgbClr val="1F497D"/>
                </a:solidFill>
                <a:latin typeface="Arial" pitchFamily="34" charset="0"/>
                <a:ea typeface="魏碑" charset="-122"/>
                <a:cs typeface="Arial" pitchFamily="34" charset="0"/>
              </a:rPr>
              <a:t>Abstractions</a:t>
            </a:r>
          </a:p>
        </p:txBody>
      </p:sp>
      <p:pic>
        <p:nvPicPr>
          <p:cNvPr id="33" name="Picture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3575" y="1065989"/>
            <a:ext cx="2971429" cy="2685714"/>
          </a:xfrm>
          <a:prstGeom prst="rect">
            <a:avLst/>
          </a:prstGeom>
        </p:spPr>
      </p:pic>
    </p:spTree>
    <p:extLst>
      <p:ext uri="{BB962C8B-B14F-4D97-AF65-F5344CB8AC3E}">
        <p14:creationId xmlns:p14="http://schemas.microsoft.com/office/powerpoint/2010/main" val="4072018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2" fill="hold" nodeType="afterEffect">
                                  <p:stCondLst>
                                    <p:cond delay="30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ppt_w/2"/>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ppt_w</p:attrName>
                                        </p:attrNameLst>
                                      </p:cBhvr>
                                      <p:tavLst>
                                        <p:tav tm="0">
                                          <p:val>
                                            <p:fltVal val="0"/>
                                          </p:val>
                                        </p:tav>
                                        <p:tav tm="100000">
                                          <p:val>
                                            <p:strVal val="#ppt_w"/>
                                          </p:val>
                                        </p:tav>
                                      </p:tavLst>
                                    </p:anim>
                                    <p:anim calcmode="lin" valueType="num">
                                      <p:cBhvr>
                                        <p:cTn id="10" dur="500" fill="hold"/>
                                        <p:tgtEl>
                                          <p:spTgt spid="24"/>
                                        </p:tgtEl>
                                        <p:attrNameLst>
                                          <p:attrName>ppt_h</p:attrName>
                                        </p:attrNameLst>
                                      </p:cBhvr>
                                      <p:tavLst>
                                        <p:tav tm="0">
                                          <p:val>
                                            <p:strVal val="#ppt_h"/>
                                          </p:val>
                                        </p:tav>
                                        <p:tav tm="100000">
                                          <p:val>
                                            <p:strVal val="#ppt_h"/>
                                          </p:val>
                                        </p:tav>
                                      </p:tavLst>
                                    </p:anim>
                                  </p:childTnLst>
                                </p:cTn>
                              </p:par>
                              <p:par>
                                <p:cTn id="11" presetID="17" presetClass="entr" presetSubtype="2" fill="hold" nodeType="withEffect">
                                  <p:stCondLst>
                                    <p:cond delay="30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ppt_x</p:attrName>
                                        </p:attrNameLst>
                                      </p:cBhvr>
                                      <p:tavLst>
                                        <p:tav tm="0">
                                          <p:val>
                                            <p:strVal val="#ppt_x+#ppt_w/2"/>
                                          </p:val>
                                        </p:tav>
                                        <p:tav tm="100000">
                                          <p:val>
                                            <p:strVal val="#ppt_x"/>
                                          </p:val>
                                        </p:tav>
                                      </p:tavLst>
                                    </p:anim>
                                    <p:anim calcmode="lin" valueType="num">
                                      <p:cBhvr>
                                        <p:cTn id="14" dur="500" fill="hold"/>
                                        <p:tgtEl>
                                          <p:spTgt spid="25"/>
                                        </p:tgtEl>
                                        <p:attrNameLst>
                                          <p:attrName>ppt_y</p:attrName>
                                        </p:attrNameLst>
                                      </p:cBhvr>
                                      <p:tavLst>
                                        <p:tav tm="0">
                                          <p:val>
                                            <p:strVal val="#ppt_y"/>
                                          </p:val>
                                        </p:tav>
                                        <p:tav tm="100000">
                                          <p:val>
                                            <p:strVal val="#ppt_y"/>
                                          </p:val>
                                        </p:tav>
                                      </p:tavLst>
                                    </p:anim>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strVal val="#ppt_h"/>
                                          </p:val>
                                        </p:tav>
                                        <p:tav tm="100000">
                                          <p:val>
                                            <p:strVal val="#ppt_h"/>
                                          </p:val>
                                        </p:tav>
                                      </p:tavLst>
                                    </p:anim>
                                  </p:childTnLst>
                                </p:cTn>
                              </p:par>
                              <p:par>
                                <p:cTn id="17" presetID="17" presetClass="entr" presetSubtype="8" fill="hold" nodeType="withEffect">
                                  <p:stCondLst>
                                    <p:cond delay="30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ppt_x</p:attrName>
                                        </p:attrNameLst>
                                      </p:cBhvr>
                                      <p:tavLst>
                                        <p:tav tm="0">
                                          <p:val>
                                            <p:strVal val="#ppt_x-#ppt_w/2"/>
                                          </p:val>
                                        </p:tav>
                                        <p:tav tm="100000">
                                          <p:val>
                                            <p:strVal val="#ppt_x"/>
                                          </p:val>
                                        </p:tav>
                                      </p:tavLst>
                                    </p:anim>
                                    <p:anim calcmode="lin" valueType="num">
                                      <p:cBhvr>
                                        <p:cTn id="20" dur="500" fill="hold"/>
                                        <p:tgtEl>
                                          <p:spTgt spid="27"/>
                                        </p:tgtEl>
                                        <p:attrNameLst>
                                          <p:attrName>ppt_y</p:attrName>
                                        </p:attrNameLst>
                                      </p:cBhvr>
                                      <p:tavLst>
                                        <p:tav tm="0">
                                          <p:val>
                                            <p:strVal val="#ppt_y"/>
                                          </p:val>
                                        </p:tav>
                                        <p:tav tm="100000">
                                          <p:val>
                                            <p:strVal val="#ppt_y"/>
                                          </p:val>
                                        </p:tav>
                                      </p:tavLst>
                                    </p:anim>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strVal val="#ppt_h"/>
                                          </p:val>
                                        </p:tav>
                                        <p:tav tm="100000">
                                          <p:val>
                                            <p:strVal val="#ppt_h"/>
                                          </p:val>
                                        </p:tav>
                                      </p:tavLst>
                                    </p:anim>
                                  </p:childTnLst>
                                </p:cTn>
                              </p:par>
                              <p:par>
                                <p:cTn id="23" presetID="17" presetClass="entr" presetSubtype="8" fill="hold" nodeType="withEffect">
                                  <p:stCondLst>
                                    <p:cond delay="30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ppt_x</p:attrName>
                                        </p:attrNameLst>
                                      </p:cBhvr>
                                      <p:tavLst>
                                        <p:tav tm="0">
                                          <p:val>
                                            <p:strVal val="#ppt_x-#ppt_w/2"/>
                                          </p:val>
                                        </p:tav>
                                        <p:tav tm="100000">
                                          <p:val>
                                            <p:strVal val="#ppt_x"/>
                                          </p:val>
                                        </p:tav>
                                      </p:tavLst>
                                    </p:anim>
                                    <p:anim calcmode="lin" valueType="num">
                                      <p:cBhvr>
                                        <p:cTn id="26" dur="500" fill="hold"/>
                                        <p:tgtEl>
                                          <p:spTgt spid="28"/>
                                        </p:tgtEl>
                                        <p:attrNameLst>
                                          <p:attrName>ppt_y</p:attrName>
                                        </p:attrNameLst>
                                      </p:cBhvr>
                                      <p:tavLst>
                                        <p:tav tm="0">
                                          <p:val>
                                            <p:strVal val="#ppt_y"/>
                                          </p:val>
                                        </p:tav>
                                        <p:tav tm="100000">
                                          <p:val>
                                            <p:strVal val="#ppt_y"/>
                                          </p:val>
                                        </p:tav>
                                      </p:tavLst>
                                    </p:anim>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strVal val="#ppt_h"/>
                                          </p:val>
                                        </p:tav>
                                        <p:tav tm="100000">
                                          <p:val>
                                            <p:strVal val="#ppt_h"/>
                                          </p:val>
                                        </p:tav>
                                      </p:tavLst>
                                    </p:anim>
                                  </p:childTnLst>
                                </p:cTn>
                              </p:par>
                              <p:par>
                                <p:cTn id="29" presetID="17" presetClass="entr" presetSubtype="8" fill="hold" nodeType="withEffect">
                                  <p:stCondLst>
                                    <p:cond delay="300"/>
                                  </p:stCondLst>
                                  <p:childTnLst>
                                    <p:set>
                                      <p:cBhvr>
                                        <p:cTn id="30" dur="1" fill="hold">
                                          <p:stCondLst>
                                            <p:cond delay="0"/>
                                          </p:stCondLst>
                                        </p:cTn>
                                        <p:tgtEl>
                                          <p:spTgt spid="97"/>
                                        </p:tgtEl>
                                        <p:attrNameLst>
                                          <p:attrName>style.visibility</p:attrName>
                                        </p:attrNameLst>
                                      </p:cBhvr>
                                      <p:to>
                                        <p:strVal val="visible"/>
                                      </p:to>
                                    </p:set>
                                    <p:anim calcmode="lin" valueType="num">
                                      <p:cBhvr>
                                        <p:cTn id="31" dur="500" fill="hold"/>
                                        <p:tgtEl>
                                          <p:spTgt spid="97"/>
                                        </p:tgtEl>
                                        <p:attrNameLst>
                                          <p:attrName>ppt_x</p:attrName>
                                        </p:attrNameLst>
                                      </p:cBhvr>
                                      <p:tavLst>
                                        <p:tav tm="0">
                                          <p:val>
                                            <p:strVal val="#ppt_x-#ppt_w/2"/>
                                          </p:val>
                                        </p:tav>
                                        <p:tav tm="100000">
                                          <p:val>
                                            <p:strVal val="#ppt_x"/>
                                          </p:val>
                                        </p:tav>
                                      </p:tavLst>
                                    </p:anim>
                                    <p:anim calcmode="lin" valueType="num">
                                      <p:cBhvr>
                                        <p:cTn id="32" dur="500" fill="hold"/>
                                        <p:tgtEl>
                                          <p:spTgt spid="97"/>
                                        </p:tgtEl>
                                        <p:attrNameLst>
                                          <p:attrName>ppt_y</p:attrName>
                                        </p:attrNameLst>
                                      </p:cBhvr>
                                      <p:tavLst>
                                        <p:tav tm="0">
                                          <p:val>
                                            <p:strVal val="#ppt_y"/>
                                          </p:val>
                                        </p:tav>
                                        <p:tav tm="100000">
                                          <p:val>
                                            <p:strVal val="#ppt_y"/>
                                          </p:val>
                                        </p:tav>
                                      </p:tavLst>
                                    </p:anim>
                                    <p:anim calcmode="lin" valueType="num">
                                      <p:cBhvr>
                                        <p:cTn id="33" dur="500" fill="hold"/>
                                        <p:tgtEl>
                                          <p:spTgt spid="97"/>
                                        </p:tgtEl>
                                        <p:attrNameLst>
                                          <p:attrName>ppt_w</p:attrName>
                                        </p:attrNameLst>
                                      </p:cBhvr>
                                      <p:tavLst>
                                        <p:tav tm="0">
                                          <p:val>
                                            <p:fltVal val="0"/>
                                          </p:val>
                                        </p:tav>
                                        <p:tav tm="100000">
                                          <p:val>
                                            <p:strVal val="#ppt_w"/>
                                          </p:val>
                                        </p:tav>
                                      </p:tavLst>
                                    </p:anim>
                                    <p:anim calcmode="lin" valueType="num">
                                      <p:cBhvr>
                                        <p:cTn id="34" dur="500" fill="hold"/>
                                        <p:tgtEl>
                                          <p:spTgt spid="9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07537" cy="61232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lvl="1" algn="ctr" rtl="0" eaLnBrk="0" fontAlgn="base" hangingPunct="0">
              <a:spcBef>
                <a:spcPct val="0"/>
              </a:spcBef>
              <a:spcAft>
                <a:spcPct val="0"/>
              </a:spcAft>
            </a:pPr>
            <a:r>
              <a:rPr lang="en-US" sz="3200" b="1" dirty="0" smtClean="0">
                <a:solidFill>
                  <a:srgbClr val="B30838"/>
                </a:solidFill>
                <a:latin typeface="Arial" charset="0"/>
                <a:ea typeface="ＭＳ Ｐゴシック" charset="-128"/>
                <a:cs typeface="ＭＳ Ｐゴシック" pitchFamily="-107" charset="-128"/>
              </a:rPr>
              <a:t>Why Collective Communications For Big Data Processing?</a:t>
            </a:r>
            <a:endParaRPr lang="en-US" sz="3200" b="1" dirty="0">
              <a:solidFill>
                <a:srgbClr val="B30838"/>
              </a:solidFill>
              <a:latin typeface="Arial" charset="0"/>
              <a:ea typeface="ＭＳ Ｐゴシック" charset="-128"/>
              <a:cs typeface="ＭＳ Ｐゴシック" pitchFamily="-107" charset="-128"/>
            </a:endParaRPr>
          </a:p>
        </p:txBody>
      </p:sp>
      <p:sp>
        <p:nvSpPr>
          <p:cNvPr id="3" name="Content Placeholder 2"/>
          <p:cNvSpPr>
            <a:spLocks noGrp="1"/>
          </p:cNvSpPr>
          <p:nvPr>
            <p:ph idx="1"/>
          </p:nvPr>
        </p:nvSpPr>
        <p:spPr>
          <a:xfrm>
            <a:off x="1786323" y="1061253"/>
            <a:ext cx="8380412" cy="4577016"/>
          </a:xfrm>
        </p:spPr>
        <p:txBody>
          <a:bodyPr>
            <a:normAutofit/>
          </a:bodyPr>
          <a:lstStyle/>
          <a:p>
            <a:r>
              <a:rPr lang="en-US" sz="2000" b="1" dirty="0"/>
              <a:t>Motivations</a:t>
            </a:r>
          </a:p>
          <a:p>
            <a:r>
              <a:rPr lang="en-US" sz="2000" b="1" dirty="0" smtClean="0"/>
              <a:t>Collective </a:t>
            </a:r>
            <a:r>
              <a:rPr lang="en-US" sz="2000" b="1" dirty="0"/>
              <a:t>Communication Abstractions</a:t>
            </a:r>
          </a:p>
          <a:p>
            <a:pPr lvl="1"/>
            <a:r>
              <a:rPr lang="en-US" sz="2000" dirty="0"/>
              <a:t>Our approach to optimize data movement</a:t>
            </a:r>
          </a:p>
          <a:p>
            <a:pPr lvl="1"/>
            <a:r>
              <a:rPr lang="en-US" sz="2000" dirty="0"/>
              <a:t>Hierarchical data abstractions and operations defined on top of them</a:t>
            </a:r>
          </a:p>
          <a:p>
            <a:r>
              <a:rPr lang="en-US" sz="2000" b="1" dirty="0" err="1"/>
              <a:t>MapCollective</a:t>
            </a:r>
            <a:r>
              <a:rPr lang="en-US" sz="2000" b="1" dirty="0"/>
              <a:t> Programming Model</a:t>
            </a:r>
          </a:p>
          <a:p>
            <a:pPr lvl="1"/>
            <a:r>
              <a:rPr lang="en-US" sz="2000" dirty="0"/>
              <a:t>Extended from </a:t>
            </a:r>
            <a:r>
              <a:rPr lang="en-US" sz="2000" dirty="0" err="1"/>
              <a:t>MapReduce</a:t>
            </a:r>
            <a:r>
              <a:rPr lang="en-US" sz="2000" dirty="0"/>
              <a:t> model to support collective communications</a:t>
            </a:r>
          </a:p>
          <a:p>
            <a:pPr lvl="1"/>
            <a:r>
              <a:rPr lang="en-US" sz="2000" dirty="0"/>
              <a:t>Two Level BSP parallelism</a:t>
            </a:r>
          </a:p>
          <a:p>
            <a:r>
              <a:rPr lang="en-US" sz="2000" b="1" dirty="0"/>
              <a:t>Harp Implementation</a:t>
            </a:r>
          </a:p>
          <a:p>
            <a:pPr lvl="1"/>
            <a:r>
              <a:rPr lang="en-US" sz="2000" dirty="0"/>
              <a:t>A plugin on Hadoop</a:t>
            </a:r>
          </a:p>
          <a:p>
            <a:pPr lvl="1"/>
            <a:r>
              <a:rPr lang="en-US" sz="2000" dirty="0"/>
              <a:t>Component layers and the job flow</a:t>
            </a:r>
          </a:p>
          <a:p>
            <a:r>
              <a:rPr lang="en-US" sz="2000" b="1" dirty="0"/>
              <a:t>Experiments</a:t>
            </a:r>
          </a:p>
          <a:p>
            <a:endParaRPr lang="en-US" sz="2000" dirty="0"/>
          </a:p>
        </p:txBody>
      </p:sp>
    </p:spTree>
    <p:extLst>
      <p:ext uri="{BB962C8B-B14F-4D97-AF65-F5344CB8AC3E}">
        <p14:creationId xmlns:p14="http://schemas.microsoft.com/office/powerpoint/2010/main" val="41113177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Explosion 2 86"/>
          <p:cNvSpPr/>
          <p:nvPr/>
        </p:nvSpPr>
        <p:spPr>
          <a:xfrm>
            <a:off x="8312382" y="779348"/>
            <a:ext cx="4759953" cy="1263806"/>
          </a:xfrm>
          <a:prstGeom prst="irregularSeal2">
            <a:avLst/>
          </a:prstGeom>
          <a:solidFill>
            <a:srgbClr val="FFC000"/>
          </a:solidFill>
          <a:ln w="12700" cap="flat" cmpd="sng" algn="ctr">
            <a:solidFill>
              <a:srgbClr val="FFC000">
                <a:shade val="50000"/>
              </a:srgbClr>
            </a:solidFill>
            <a:prstDash val="solid"/>
            <a:miter lim="800000"/>
          </a:ln>
          <a:effectLst/>
        </p:spPr>
        <p:txBody>
          <a:bodyPr rtlCol="0" anchor="ctr"/>
          <a:lstStyle/>
          <a:p>
            <a:pPr>
              <a:defRPr/>
            </a:pPr>
            <a:r>
              <a:rPr lang="en-US" b="1" kern="0" dirty="0">
                <a:solidFill>
                  <a:prstClr val="black"/>
                </a:solidFill>
                <a:latin typeface="Calibri" panose="020F0502020204030204"/>
              </a:rPr>
              <a:t>More efficient and </a:t>
            </a:r>
            <a:r>
              <a:rPr lang="en-US" b="1" kern="0" dirty="0" smtClean="0">
                <a:solidFill>
                  <a:prstClr val="black"/>
                </a:solidFill>
                <a:latin typeface="Calibri" panose="020F0502020204030204"/>
              </a:rPr>
              <a:t>much simpler</a:t>
            </a:r>
            <a:r>
              <a:rPr lang="en-US" b="1" kern="0" dirty="0">
                <a:solidFill>
                  <a:prstClr val="black"/>
                </a:solidFill>
                <a:latin typeface="Calibri" panose="020F0502020204030204"/>
              </a:rPr>
              <a:t>!</a:t>
            </a:r>
          </a:p>
        </p:txBody>
      </p:sp>
      <p:sp>
        <p:nvSpPr>
          <p:cNvPr id="17" name="Title 16"/>
          <p:cNvSpPr>
            <a:spLocks noGrp="1"/>
          </p:cNvSpPr>
          <p:nvPr>
            <p:ph type="title"/>
          </p:nvPr>
        </p:nvSpPr>
        <p:spPr>
          <a:xfrm>
            <a:off x="3026901" y="0"/>
            <a:ext cx="6186385" cy="56855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3600" b="1" dirty="0">
                <a:solidFill>
                  <a:srgbClr val="B30838"/>
                </a:solidFill>
                <a:cs typeface="ＭＳ Ｐゴシック" pitchFamily="-107" charset="-128"/>
              </a:rPr>
              <a:t>Motivation</a:t>
            </a:r>
            <a:endParaRPr lang="en-US" sz="3600" b="1" dirty="0">
              <a:solidFill>
                <a:srgbClr val="B30838"/>
              </a:solidFill>
              <a:cs typeface="ＭＳ Ｐゴシック" pitchFamily="-107" charset="-128"/>
            </a:endParaRPr>
          </a:p>
        </p:txBody>
      </p:sp>
      <p:sp>
        <p:nvSpPr>
          <p:cNvPr id="3" name="Text Placeholder 2"/>
          <p:cNvSpPr>
            <a:spLocks noGrp="1"/>
          </p:cNvSpPr>
          <p:nvPr>
            <p:ph type="body" idx="1"/>
          </p:nvPr>
        </p:nvSpPr>
        <p:spPr/>
        <p:txBody>
          <a:bodyPr>
            <a:normAutofit fontScale="92500" lnSpcReduction="10000"/>
          </a:bodyPr>
          <a:lstStyle/>
          <a:p>
            <a:r>
              <a:rPr lang="en-US" sz="2000" dirty="0"/>
              <a:t>K-means Clustering in </a:t>
            </a:r>
            <a:br>
              <a:rPr lang="en-US" sz="2000" dirty="0"/>
            </a:br>
            <a:r>
              <a:rPr lang="en-US" sz="2000" dirty="0"/>
              <a:t>(Iterative) </a:t>
            </a:r>
            <a:r>
              <a:rPr lang="en-US" sz="2000" dirty="0" err="1"/>
              <a:t>MapReduce</a:t>
            </a:r>
            <a:r>
              <a:rPr lang="en-US" sz="2000" dirty="0"/>
              <a:t> </a:t>
            </a:r>
          </a:p>
        </p:txBody>
      </p:sp>
      <p:sp>
        <p:nvSpPr>
          <p:cNvPr id="19" name="Text Placeholder 18"/>
          <p:cNvSpPr>
            <a:spLocks noGrp="1"/>
          </p:cNvSpPr>
          <p:nvPr>
            <p:ph type="body" sz="quarter" idx="3"/>
          </p:nvPr>
        </p:nvSpPr>
        <p:spPr>
          <a:xfrm>
            <a:off x="6192838" y="1535113"/>
            <a:ext cx="2988516" cy="639762"/>
          </a:xfrm>
        </p:spPr>
        <p:txBody>
          <a:bodyPr>
            <a:normAutofit fontScale="92500" lnSpcReduction="10000"/>
          </a:bodyPr>
          <a:lstStyle/>
          <a:p>
            <a:r>
              <a:rPr lang="en-US" sz="2000" dirty="0"/>
              <a:t>K-means Clustering in </a:t>
            </a:r>
            <a:br>
              <a:rPr lang="en-US" sz="2000" dirty="0"/>
            </a:br>
            <a:r>
              <a:rPr lang="en-US" sz="2000" dirty="0"/>
              <a:t>Collective Communication</a:t>
            </a:r>
          </a:p>
        </p:txBody>
      </p:sp>
      <p:grpSp>
        <p:nvGrpSpPr>
          <p:cNvPr id="42" name="Group 41"/>
          <p:cNvGrpSpPr/>
          <p:nvPr/>
        </p:nvGrpSpPr>
        <p:grpSpPr>
          <a:xfrm>
            <a:off x="1892669" y="2571759"/>
            <a:ext cx="4134971" cy="3446377"/>
            <a:chOff x="312420" y="2718470"/>
            <a:chExt cx="4134970" cy="3895561"/>
          </a:xfrm>
        </p:grpSpPr>
        <p:sp>
          <p:nvSpPr>
            <p:cNvPr id="43" name="Rounded Rectangle 42"/>
            <p:cNvSpPr/>
            <p:nvPr/>
          </p:nvSpPr>
          <p:spPr>
            <a:xfrm>
              <a:off x="1069383" y="5292236"/>
              <a:ext cx="3378007" cy="512541"/>
            </a:xfrm>
            <a:prstGeom prst="roundRect">
              <a:avLst/>
            </a:prstGeom>
            <a:solidFill>
              <a:srgbClr val="A5A5A5"/>
            </a:solidFill>
            <a:ln w="19050" cap="flat" cmpd="sng" algn="ctr">
              <a:solidFill>
                <a:sysClr val="window" lastClr="FFFFFF"/>
              </a:solidFill>
              <a:prstDash val="solid"/>
              <a:miter lim="800000"/>
            </a:ln>
            <a:effectLst/>
          </p:spPr>
          <p:txBody>
            <a:bodyPr rtlCol="0" anchor="ctr"/>
            <a:lstStyle/>
            <a:p>
              <a:pPr algn="ctr">
                <a:defRPr/>
              </a:pPr>
              <a:r>
                <a:rPr lang="en-US" sz="2400" b="1" kern="0" dirty="0">
                  <a:solidFill>
                    <a:prstClr val="white"/>
                  </a:solidFill>
                  <a:latin typeface="Calibri" panose="020F0502020204030204"/>
                </a:rPr>
                <a:t>gather</a:t>
              </a:r>
            </a:p>
          </p:txBody>
        </p:sp>
        <p:sp>
          <p:nvSpPr>
            <p:cNvPr id="44" name="TextBox 43"/>
            <p:cNvSpPr txBox="1"/>
            <p:nvPr/>
          </p:nvSpPr>
          <p:spPr>
            <a:xfrm>
              <a:off x="723823" y="5883460"/>
              <a:ext cx="3665349" cy="730571"/>
            </a:xfrm>
            <a:prstGeom prst="rect">
              <a:avLst/>
            </a:prstGeom>
            <a:noFill/>
          </p:spPr>
          <p:txBody>
            <a:bodyPr wrap="square" rtlCol="0">
              <a:spAutoFit/>
            </a:bodyPr>
            <a:lstStyle/>
            <a:p>
              <a:pPr>
                <a:defRPr/>
              </a:pPr>
              <a:r>
                <a:rPr lang="en-US" b="1" kern="0" dirty="0">
                  <a:solidFill>
                    <a:prstClr val="black"/>
                  </a:solidFill>
                  <a:latin typeface="Calibri" panose="020F0502020204030204"/>
                </a:rPr>
                <a:t>M: Compute local points sum</a:t>
              </a:r>
              <a:br>
                <a:rPr lang="en-US" b="1" kern="0" dirty="0">
                  <a:solidFill>
                    <a:prstClr val="black"/>
                  </a:solidFill>
                  <a:latin typeface="Calibri" panose="020F0502020204030204"/>
                </a:rPr>
              </a:br>
              <a:r>
                <a:rPr lang="en-US" b="1" kern="0" dirty="0">
                  <a:solidFill>
                    <a:prstClr val="black"/>
                  </a:solidFill>
                  <a:latin typeface="Calibri" panose="020F0502020204030204"/>
                </a:rPr>
                <a:t>R: Compute global centroids </a:t>
              </a:r>
            </a:p>
          </p:txBody>
        </p:sp>
        <p:sp>
          <p:nvSpPr>
            <p:cNvPr id="45" name="Rounded Rectangle 44"/>
            <p:cNvSpPr/>
            <p:nvPr/>
          </p:nvSpPr>
          <p:spPr>
            <a:xfrm>
              <a:off x="1069383" y="2718470"/>
              <a:ext cx="3378007" cy="512541"/>
            </a:xfrm>
            <a:prstGeom prst="roundRect">
              <a:avLst/>
            </a:prstGeom>
            <a:solidFill>
              <a:srgbClr val="A5A5A5"/>
            </a:solidFill>
            <a:ln w="19050" cap="flat" cmpd="sng" algn="ctr">
              <a:solidFill>
                <a:sysClr val="window" lastClr="FFFFFF"/>
              </a:solidFill>
              <a:prstDash val="solid"/>
              <a:miter lim="800000"/>
            </a:ln>
            <a:effectLst/>
          </p:spPr>
          <p:txBody>
            <a:bodyPr rtlCol="0" anchor="ctr"/>
            <a:lstStyle/>
            <a:p>
              <a:pPr algn="ctr">
                <a:defRPr/>
              </a:pPr>
              <a:r>
                <a:rPr lang="en-US" sz="2400" b="1" kern="0" dirty="0">
                  <a:solidFill>
                    <a:prstClr val="white"/>
                  </a:solidFill>
                  <a:latin typeface="Calibri" panose="020F0502020204030204"/>
                </a:rPr>
                <a:t>broadcast</a:t>
              </a:r>
            </a:p>
          </p:txBody>
        </p:sp>
        <p:sp>
          <p:nvSpPr>
            <p:cNvPr id="48" name="Rounded Rectangle 47"/>
            <p:cNvSpPr/>
            <p:nvPr/>
          </p:nvSpPr>
          <p:spPr>
            <a:xfrm>
              <a:off x="1069383" y="4050462"/>
              <a:ext cx="3378007" cy="512541"/>
            </a:xfrm>
            <a:prstGeom prst="roundRect">
              <a:avLst/>
            </a:prstGeom>
            <a:solidFill>
              <a:srgbClr val="A5A5A5"/>
            </a:solidFill>
            <a:ln w="19050" cap="flat" cmpd="sng" algn="ctr">
              <a:solidFill>
                <a:sysClr val="window" lastClr="FFFFFF"/>
              </a:solidFill>
              <a:prstDash val="solid"/>
              <a:miter lim="800000"/>
            </a:ln>
            <a:effectLst/>
          </p:spPr>
          <p:txBody>
            <a:bodyPr rtlCol="0" anchor="ctr"/>
            <a:lstStyle/>
            <a:p>
              <a:pPr algn="ctr">
                <a:defRPr/>
              </a:pPr>
              <a:r>
                <a:rPr lang="en-US" sz="2400" b="1" kern="0" dirty="0">
                  <a:solidFill>
                    <a:prstClr val="white"/>
                  </a:solidFill>
                  <a:latin typeface="Calibri" panose="020F0502020204030204"/>
                </a:rPr>
                <a:t>shuffle</a:t>
              </a:r>
            </a:p>
          </p:txBody>
        </p:sp>
        <p:sp>
          <p:nvSpPr>
            <p:cNvPr id="49" name="Rounded Rectangle 48"/>
            <p:cNvSpPr/>
            <p:nvPr/>
          </p:nvSpPr>
          <p:spPr>
            <a:xfrm>
              <a:off x="1401618" y="3124049"/>
              <a:ext cx="308385" cy="1003794"/>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white"/>
                  </a:solidFill>
                  <a:latin typeface="Calibri" panose="020F0502020204030204"/>
                </a:rPr>
                <a:t>M</a:t>
              </a:r>
            </a:p>
          </p:txBody>
        </p:sp>
        <p:sp>
          <p:nvSpPr>
            <p:cNvPr id="50" name="Rounded Rectangle 49"/>
            <p:cNvSpPr/>
            <p:nvPr/>
          </p:nvSpPr>
          <p:spPr>
            <a:xfrm>
              <a:off x="2032196" y="3124050"/>
              <a:ext cx="308385" cy="1001958"/>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white"/>
                  </a:solidFill>
                  <a:latin typeface="Calibri" panose="020F0502020204030204"/>
                </a:rPr>
                <a:t>M</a:t>
              </a:r>
            </a:p>
          </p:txBody>
        </p:sp>
        <p:sp>
          <p:nvSpPr>
            <p:cNvPr id="51" name="Rounded Rectangle 50"/>
            <p:cNvSpPr/>
            <p:nvPr/>
          </p:nvSpPr>
          <p:spPr>
            <a:xfrm>
              <a:off x="2662773" y="3124049"/>
              <a:ext cx="308385" cy="1003794"/>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white"/>
                  </a:solidFill>
                  <a:latin typeface="Calibri" panose="020F0502020204030204"/>
                </a:rPr>
                <a:t>M</a:t>
              </a:r>
            </a:p>
          </p:txBody>
        </p:sp>
        <p:sp>
          <p:nvSpPr>
            <p:cNvPr id="52" name="Rounded Rectangle 51"/>
            <p:cNvSpPr/>
            <p:nvPr/>
          </p:nvSpPr>
          <p:spPr>
            <a:xfrm>
              <a:off x="3815765" y="3124049"/>
              <a:ext cx="308385" cy="1003794"/>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white"/>
                  </a:solidFill>
                  <a:latin typeface="Calibri" panose="020F0502020204030204"/>
                </a:rPr>
                <a:t>M</a:t>
              </a:r>
            </a:p>
          </p:txBody>
        </p:sp>
        <p:cxnSp>
          <p:nvCxnSpPr>
            <p:cNvPr id="53" name="Straight Connector 52"/>
            <p:cNvCxnSpPr/>
            <p:nvPr/>
          </p:nvCxnSpPr>
          <p:spPr>
            <a:xfrm>
              <a:off x="3136648" y="3634508"/>
              <a:ext cx="573670" cy="0"/>
            </a:xfrm>
            <a:prstGeom prst="line">
              <a:avLst/>
            </a:prstGeom>
            <a:noFill/>
            <a:ln w="50800" cap="rnd" cmpd="sng" algn="ctr">
              <a:solidFill>
                <a:srgbClr val="5B9BD5"/>
              </a:solidFill>
              <a:prstDash val="sysDot"/>
              <a:round/>
            </a:ln>
            <a:effectLst/>
          </p:spPr>
        </p:cxnSp>
        <p:sp>
          <p:nvSpPr>
            <p:cNvPr id="54" name="Rounded Rectangle 53"/>
            <p:cNvSpPr/>
            <p:nvPr/>
          </p:nvSpPr>
          <p:spPr>
            <a:xfrm>
              <a:off x="3413033" y="4464413"/>
              <a:ext cx="308385" cy="1003794"/>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white"/>
                  </a:solidFill>
                  <a:latin typeface="Calibri" panose="020F0502020204030204"/>
                </a:rPr>
                <a:t>R</a:t>
              </a:r>
            </a:p>
          </p:txBody>
        </p:sp>
        <p:sp>
          <p:nvSpPr>
            <p:cNvPr id="55" name="Curved Down Arrow 54"/>
            <p:cNvSpPr/>
            <p:nvPr/>
          </p:nvSpPr>
          <p:spPr>
            <a:xfrm rot="16200000">
              <a:off x="-742107" y="3912027"/>
              <a:ext cx="2802474" cy="693420"/>
            </a:xfrm>
            <a:prstGeom prst="curvedDownArrow">
              <a:avLst/>
            </a:prstGeom>
            <a:solidFill>
              <a:srgbClr val="ED7D31"/>
            </a:solidFill>
            <a:ln w="12700" cap="flat" cmpd="sng" algn="ctr">
              <a:solidFill>
                <a:srgbClr val="ED7D31">
                  <a:shade val="50000"/>
                </a:srgbClr>
              </a:solidFill>
              <a:prstDash val="solid"/>
              <a:miter lim="800000"/>
            </a:ln>
            <a:effectLst/>
          </p:spPr>
          <p:txBody>
            <a:bodyPr rtlCol="0" anchor="ctr"/>
            <a:lstStyle/>
            <a:p>
              <a:pPr algn="ctr">
                <a:defRPr/>
              </a:pPr>
              <a:endParaRPr lang="en-US" b="1" kern="0">
                <a:solidFill>
                  <a:prstClr val="black"/>
                </a:solidFill>
                <a:latin typeface="Calibri" panose="020F0502020204030204"/>
              </a:endParaRPr>
            </a:p>
          </p:txBody>
        </p:sp>
        <p:sp>
          <p:nvSpPr>
            <p:cNvPr id="57" name="Rounded Rectangle 56"/>
            <p:cNvSpPr/>
            <p:nvPr/>
          </p:nvSpPr>
          <p:spPr>
            <a:xfrm>
              <a:off x="1710003" y="4464413"/>
              <a:ext cx="308385" cy="1003794"/>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white"/>
                  </a:solidFill>
                  <a:latin typeface="Calibri" panose="020F0502020204030204"/>
                </a:rPr>
                <a:t>R</a:t>
              </a:r>
            </a:p>
          </p:txBody>
        </p:sp>
        <p:cxnSp>
          <p:nvCxnSpPr>
            <p:cNvPr id="64" name="Straight Connector 63"/>
            <p:cNvCxnSpPr/>
            <p:nvPr/>
          </p:nvCxnSpPr>
          <p:spPr>
            <a:xfrm>
              <a:off x="2397488" y="4983248"/>
              <a:ext cx="573670" cy="0"/>
            </a:xfrm>
            <a:prstGeom prst="line">
              <a:avLst/>
            </a:prstGeom>
            <a:noFill/>
            <a:ln w="50800" cap="rnd" cmpd="sng" algn="ctr">
              <a:solidFill>
                <a:srgbClr val="5B9BD5"/>
              </a:solidFill>
              <a:prstDash val="sysDot"/>
              <a:round/>
            </a:ln>
            <a:effectLst/>
          </p:spPr>
        </p:cxnSp>
      </p:grpSp>
      <p:grpSp>
        <p:nvGrpSpPr>
          <p:cNvPr id="65" name="Group 64"/>
          <p:cNvGrpSpPr/>
          <p:nvPr/>
        </p:nvGrpSpPr>
        <p:grpSpPr>
          <a:xfrm>
            <a:off x="6032964" y="2571750"/>
            <a:ext cx="4233384" cy="3488208"/>
            <a:chOff x="4521318" y="2718471"/>
            <a:chExt cx="4226601" cy="4132552"/>
          </a:xfrm>
        </p:grpSpPr>
        <p:grpSp>
          <p:nvGrpSpPr>
            <p:cNvPr id="66" name="Group 65"/>
            <p:cNvGrpSpPr/>
            <p:nvPr/>
          </p:nvGrpSpPr>
          <p:grpSpPr>
            <a:xfrm>
              <a:off x="4592468" y="2718471"/>
              <a:ext cx="4031472" cy="3086306"/>
              <a:chOff x="4592468" y="3003117"/>
              <a:chExt cx="4031472" cy="2245781"/>
            </a:xfrm>
          </p:grpSpPr>
          <p:sp>
            <p:nvSpPr>
              <p:cNvPr id="80" name="Rounded Rectangle 79"/>
              <p:cNvSpPr/>
              <p:nvPr/>
            </p:nvSpPr>
            <p:spPr>
              <a:xfrm>
                <a:off x="5358752" y="3003117"/>
                <a:ext cx="351710" cy="2245781"/>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white"/>
                    </a:solidFill>
                    <a:latin typeface="Calibri" panose="020F0502020204030204"/>
                  </a:rPr>
                  <a:t>M</a:t>
                </a:r>
              </a:p>
            </p:txBody>
          </p:sp>
          <p:sp>
            <p:nvSpPr>
              <p:cNvPr id="81" name="Rounded Rectangle 80"/>
              <p:cNvSpPr/>
              <p:nvPr/>
            </p:nvSpPr>
            <p:spPr>
              <a:xfrm>
                <a:off x="6077917" y="3003118"/>
                <a:ext cx="351710" cy="2241674"/>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white"/>
                    </a:solidFill>
                    <a:latin typeface="Calibri" panose="020F0502020204030204"/>
                  </a:rPr>
                  <a:t>M</a:t>
                </a:r>
              </a:p>
            </p:txBody>
          </p:sp>
          <p:sp>
            <p:nvSpPr>
              <p:cNvPr id="82" name="Rounded Rectangle 81"/>
              <p:cNvSpPr/>
              <p:nvPr/>
            </p:nvSpPr>
            <p:spPr>
              <a:xfrm>
                <a:off x="6797084" y="3003117"/>
                <a:ext cx="351710" cy="2245781"/>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white"/>
                    </a:solidFill>
                    <a:latin typeface="Calibri" panose="020F0502020204030204"/>
                  </a:rPr>
                  <a:t>M</a:t>
                </a:r>
              </a:p>
            </p:txBody>
          </p:sp>
          <p:sp>
            <p:nvSpPr>
              <p:cNvPr id="83" name="Rounded Rectangle 82"/>
              <p:cNvSpPr/>
              <p:nvPr/>
            </p:nvSpPr>
            <p:spPr>
              <a:xfrm>
                <a:off x="8112056" y="3003117"/>
                <a:ext cx="351710" cy="2245781"/>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white"/>
                    </a:solidFill>
                    <a:latin typeface="Calibri" panose="020F0502020204030204"/>
                  </a:rPr>
                  <a:t>M</a:t>
                </a:r>
              </a:p>
            </p:txBody>
          </p:sp>
          <p:cxnSp>
            <p:nvCxnSpPr>
              <p:cNvPr id="84" name="Straight Connector 83"/>
              <p:cNvCxnSpPr/>
              <p:nvPr/>
            </p:nvCxnSpPr>
            <p:spPr>
              <a:xfrm>
                <a:off x="7337532" y="4145163"/>
                <a:ext cx="654265" cy="0"/>
              </a:xfrm>
              <a:prstGeom prst="line">
                <a:avLst/>
              </a:prstGeom>
              <a:noFill/>
              <a:ln w="50800" cap="rnd" cmpd="sng" algn="ctr">
                <a:solidFill>
                  <a:srgbClr val="5B9BD5"/>
                </a:solidFill>
                <a:prstDash val="sysDot"/>
                <a:round/>
              </a:ln>
              <a:effectLst/>
            </p:spPr>
          </p:cxnSp>
          <p:sp>
            <p:nvSpPr>
              <p:cNvPr id="85" name="Rounded Rectangle 84"/>
              <p:cNvSpPr/>
              <p:nvPr/>
            </p:nvSpPr>
            <p:spPr>
              <a:xfrm>
                <a:off x="5245933" y="4622144"/>
                <a:ext cx="3378007" cy="348444"/>
              </a:xfrm>
              <a:prstGeom prst="roundRect">
                <a:avLst/>
              </a:prstGeom>
              <a:solidFill>
                <a:srgbClr val="70AD47"/>
              </a:solidFill>
              <a:ln w="19050" cap="flat" cmpd="sng" algn="ctr">
                <a:solidFill>
                  <a:sysClr val="window" lastClr="FFFFFF"/>
                </a:solidFill>
                <a:prstDash val="solid"/>
                <a:miter lim="800000"/>
              </a:ln>
              <a:effectLst/>
            </p:spPr>
            <p:txBody>
              <a:bodyPr rtlCol="0" anchor="ctr"/>
              <a:lstStyle/>
              <a:p>
                <a:pPr algn="ctr">
                  <a:defRPr/>
                </a:pPr>
                <a:r>
                  <a:rPr lang="en-US" sz="2400" b="1" kern="0" dirty="0">
                    <a:solidFill>
                      <a:prstClr val="white"/>
                    </a:solidFill>
                    <a:latin typeface="Calibri" panose="020F0502020204030204"/>
                  </a:rPr>
                  <a:t>allreduce</a:t>
                </a:r>
              </a:p>
            </p:txBody>
          </p:sp>
          <p:sp>
            <p:nvSpPr>
              <p:cNvPr id="86" name="Curved Down Arrow 85"/>
              <p:cNvSpPr/>
              <p:nvPr/>
            </p:nvSpPr>
            <p:spPr>
              <a:xfrm rot="16200000">
                <a:off x="4189975" y="3801032"/>
                <a:ext cx="1450831" cy="645845"/>
              </a:xfrm>
              <a:prstGeom prst="curvedDownArrow">
                <a:avLst/>
              </a:prstGeom>
              <a:solidFill>
                <a:srgbClr val="ED7D31"/>
              </a:solidFill>
              <a:ln w="12700" cap="flat" cmpd="sng" algn="ctr">
                <a:solidFill>
                  <a:srgbClr val="ED7D31">
                    <a:shade val="50000"/>
                  </a:srgbClr>
                </a:solidFill>
                <a:prstDash val="solid"/>
                <a:miter lim="800000"/>
              </a:ln>
              <a:effectLst/>
            </p:spPr>
            <p:txBody>
              <a:bodyPr rtlCol="0" anchor="ctr"/>
              <a:lstStyle/>
              <a:p>
                <a:pPr algn="ctr">
                  <a:defRPr/>
                </a:pPr>
                <a:endParaRPr lang="en-US" b="1" kern="0">
                  <a:solidFill>
                    <a:prstClr val="black"/>
                  </a:solidFill>
                  <a:latin typeface="Calibri" panose="020F0502020204030204"/>
                </a:endParaRPr>
              </a:p>
            </p:txBody>
          </p:sp>
        </p:grpSp>
        <p:sp>
          <p:nvSpPr>
            <p:cNvPr id="67" name="TextBox 66"/>
            <p:cNvSpPr txBox="1"/>
            <p:nvPr/>
          </p:nvSpPr>
          <p:spPr>
            <a:xfrm>
              <a:off x="4521318" y="6085301"/>
              <a:ext cx="4226601" cy="765722"/>
            </a:xfrm>
            <a:prstGeom prst="rect">
              <a:avLst/>
            </a:prstGeom>
            <a:noFill/>
          </p:spPr>
          <p:txBody>
            <a:bodyPr wrap="square" rtlCol="0">
              <a:spAutoFit/>
            </a:bodyPr>
            <a:lstStyle/>
            <a:p>
              <a:pPr>
                <a:defRPr/>
              </a:pPr>
              <a:r>
                <a:rPr lang="en-US" b="1" kern="0" dirty="0">
                  <a:solidFill>
                    <a:prstClr val="black"/>
                  </a:solidFill>
                  <a:latin typeface="Calibri" panose="020F0502020204030204"/>
                </a:rPr>
                <a:t>M: Control iterations and compute local points sum</a:t>
              </a:r>
            </a:p>
          </p:txBody>
        </p:sp>
      </p:grpSp>
    </p:spTree>
    <p:extLst>
      <p:ext uri="{BB962C8B-B14F-4D97-AF65-F5344CB8AC3E}">
        <p14:creationId xmlns:p14="http://schemas.microsoft.com/office/powerpoint/2010/main" val="3965978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19"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2008099" y="1352526"/>
            <a:ext cx="7750435" cy="4377714"/>
            <a:chOff x="3595076" y="1747347"/>
            <a:chExt cx="6760308" cy="4671213"/>
          </a:xfrm>
        </p:grpSpPr>
        <p:sp>
          <p:nvSpPr>
            <p:cNvPr id="28" name="Rectangle 27"/>
            <p:cNvSpPr/>
            <p:nvPr/>
          </p:nvSpPr>
          <p:spPr>
            <a:xfrm>
              <a:off x="3595076" y="5178057"/>
              <a:ext cx="6760308" cy="1240503"/>
            </a:xfrm>
            <a:prstGeom prst="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b="1" kern="0" dirty="0">
                  <a:solidFill>
                    <a:prstClr val="white"/>
                  </a:solidFill>
                  <a:latin typeface="Calibri" panose="020F0502020204030204"/>
                </a:rPr>
                <a:t>YARN</a:t>
              </a:r>
            </a:p>
          </p:txBody>
        </p:sp>
        <p:sp>
          <p:nvSpPr>
            <p:cNvPr id="29" name="L-Shape 28"/>
            <p:cNvSpPr/>
            <p:nvPr/>
          </p:nvSpPr>
          <p:spPr>
            <a:xfrm>
              <a:off x="3595076" y="3454398"/>
              <a:ext cx="6760304" cy="1632281"/>
            </a:xfrm>
            <a:prstGeom prst="corner">
              <a:avLst>
                <a:gd name="adj1" fmla="val 38508"/>
                <a:gd name="adj2" fmla="val 248564"/>
              </a:avLst>
            </a:prstGeom>
            <a:solidFill>
              <a:srgbClr val="A5A5A5"/>
            </a:solidFill>
            <a:ln w="12700" cap="flat" cmpd="sng" algn="ctr">
              <a:solidFill>
                <a:srgbClr val="A5A5A5">
                  <a:shade val="50000"/>
                </a:srgbClr>
              </a:solidFill>
              <a:prstDash val="solid"/>
              <a:miter lim="800000"/>
            </a:ln>
            <a:effectLst/>
          </p:spPr>
          <p:txBody>
            <a:bodyPr rtlCol="0" anchor="ctr"/>
            <a:lstStyle/>
            <a:p>
              <a:pPr algn="ctr">
                <a:defRPr/>
              </a:pPr>
              <a:r>
                <a:rPr lang="en-US" b="1" kern="0" dirty="0" err="1">
                  <a:solidFill>
                    <a:prstClr val="white"/>
                  </a:solidFill>
                  <a:latin typeface="Calibri" panose="020F0502020204030204"/>
                </a:rPr>
                <a:t>MapReduce</a:t>
              </a:r>
              <a:r>
                <a:rPr lang="en-US" b="1" kern="0" dirty="0">
                  <a:solidFill>
                    <a:prstClr val="white"/>
                  </a:solidFill>
                  <a:latin typeface="Calibri" panose="020F0502020204030204"/>
                </a:rPr>
                <a:t> V2</a:t>
              </a:r>
            </a:p>
          </p:txBody>
        </p:sp>
        <p:sp>
          <p:nvSpPr>
            <p:cNvPr id="30" name="Rectangle 29"/>
            <p:cNvSpPr/>
            <p:nvPr/>
          </p:nvSpPr>
          <p:spPr>
            <a:xfrm>
              <a:off x="7031345" y="3454399"/>
              <a:ext cx="3324039" cy="922218"/>
            </a:xfrm>
            <a:prstGeom prst="rect">
              <a:avLst/>
            </a:prstGeom>
            <a:solidFill>
              <a:srgbClr val="70AD47"/>
            </a:solidFill>
            <a:ln w="12700" cap="flat" cmpd="sng" algn="ctr">
              <a:solidFill>
                <a:srgbClr val="70AD47">
                  <a:shade val="50000"/>
                </a:srgbClr>
              </a:solidFill>
              <a:prstDash val="solid"/>
              <a:miter lim="800000"/>
            </a:ln>
            <a:effectLst/>
          </p:spPr>
          <p:txBody>
            <a:bodyPr rtlCol="0" anchor="ctr"/>
            <a:lstStyle/>
            <a:p>
              <a:pPr algn="ctr">
                <a:defRPr/>
              </a:pPr>
              <a:r>
                <a:rPr lang="en-US" b="1" kern="0" dirty="0">
                  <a:solidFill>
                    <a:prstClr val="white"/>
                  </a:solidFill>
                  <a:latin typeface="Calibri" panose="020F0502020204030204"/>
                </a:rPr>
                <a:t>Harp</a:t>
              </a:r>
            </a:p>
          </p:txBody>
        </p:sp>
        <p:sp>
          <p:nvSpPr>
            <p:cNvPr id="32" name="Rectangle 31"/>
            <p:cNvSpPr/>
            <p:nvPr/>
          </p:nvSpPr>
          <p:spPr>
            <a:xfrm>
              <a:off x="3595076" y="1747347"/>
              <a:ext cx="3324039" cy="1615677"/>
            </a:xfrm>
            <a:prstGeom prst="rect">
              <a:avLst/>
            </a:prstGeom>
            <a:solidFill>
              <a:srgbClr val="ED7D31"/>
            </a:solidFill>
            <a:ln w="12700" cap="flat" cmpd="sng" algn="ctr">
              <a:solidFill>
                <a:srgbClr val="ED7D31">
                  <a:shade val="50000"/>
                </a:srgbClr>
              </a:solidFill>
              <a:prstDash val="solid"/>
              <a:miter lim="800000"/>
            </a:ln>
            <a:effectLst/>
          </p:spPr>
          <p:txBody>
            <a:bodyPr rtlCol="0" anchor="ctr"/>
            <a:lstStyle/>
            <a:p>
              <a:pPr algn="ctr">
                <a:defRPr/>
              </a:pPr>
              <a:r>
                <a:rPr lang="en-US" b="1" kern="0" dirty="0" err="1">
                  <a:solidFill>
                    <a:prstClr val="white"/>
                  </a:solidFill>
                  <a:latin typeface="Calibri" panose="020F0502020204030204"/>
                </a:rPr>
                <a:t>MapReduce</a:t>
              </a:r>
              <a:r>
                <a:rPr lang="en-US" b="1" kern="0" dirty="0">
                  <a:solidFill>
                    <a:prstClr val="white"/>
                  </a:solidFill>
                  <a:latin typeface="Calibri" panose="020F0502020204030204"/>
                </a:rPr>
                <a:t> Applications</a:t>
              </a:r>
            </a:p>
          </p:txBody>
        </p:sp>
        <p:sp>
          <p:nvSpPr>
            <p:cNvPr id="34" name="Rectangle 33"/>
            <p:cNvSpPr/>
            <p:nvPr/>
          </p:nvSpPr>
          <p:spPr>
            <a:xfrm>
              <a:off x="7031344" y="1751863"/>
              <a:ext cx="3324039" cy="1611161"/>
            </a:xfrm>
            <a:prstGeom prst="rect">
              <a:avLst/>
            </a:prstGeom>
            <a:solidFill>
              <a:srgbClr val="00B050"/>
            </a:solidFill>
            <a:ln w="12700" cap="flat" cmpd="sng" algn="ctr">
              <a:solidFill>
                <a:srgbClr val="70AD47">
                  <a:shade val="50000"/>
                </a:srgbClr>
              </a:solidFill>
              <a:prstDash val="solid"/>
              <a:miter lim="800000"/>
            </a:ln>
            <a:effectLst/>
          </p:spPr>
          <p:txBody>
            <a:bodyPr rtlCol="0" anchor="ctr"/>
            <a:lstStyle/>
            <a:p>
              <a:pPr algn="ctr">
                <a:defRPr/>
              </a:pPr>
              <a:r>
                <a:rPr lang="en-US" b="1" kern="0" dirty="0" err="1">
                  <a:solidFill>
                    <a:prstClr val="white"/>
                  </a:solidFill>
                  <a:latin typeface="Calibri" panose="020F0502020204030204"/>
                </a:rPr>
                <a:t>MapCollective</a:t>
              </a:r>
              <a:r>
                <a:rPr lang="en-US" b="1" kern="0" dirty="0">
                  <a:solidFill>
                    <a:prstClr val="white"/>
                  </a:solidFill>
                  <a:latin typeface="Calibri" panose="020F0502020204030204"/>
                </a:rPr>
                <a:t> Applications</a:t>
              </a:r>
            </a:p>
          </p:txBody>
        </p:sp>
      </p:grpSp>
      <p:sp>
        <p:nvSpPr>
          <p:cNvPr id="3" name="Title 2"/>
          <p:cNvSpPr>
            <a:spLocks noGrp="1"/>
          </p:cNvSpPr>
          <p:nvPr>
            <p:ph type="title"/>
          </p:nvPr>
        </p:nvSpPr>
        <p:spPr>
          <a:xfrm>
            <a:off x="642257" y="73479"/>
            <a:ext cx="10972800" cy="51140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3600" b="1" dirty="0">
                <a:solidFill>
                  <a:srgbClr val="B30838"/>
                </a:solidFill>
                <a:cs typeface="ＭＳ Ｐゴシック" pitchFamily="-107" charset="-128"/>
              </a:rPr>
              <a:t>Component Layers</a:t>
            </a:r>
            <a:endParaRPr lang="en-US" sz="3600" b="1" dirty="0">
              <a:solidFill>
                <a:srgbClr val="B30838"/>
              </a:solidFill>
              <a:cs typeface="ＭＳ Ｐゴシック" pitchFamily="-107" charset="-128"/>
            </a:endParaRPr>
          </a:p>
        </p:txBody>
      </p:sp>
      <p:grpSp>
        <p:nvGrpSpPr>
          <p:cNvPr id="15" name="Group 14"/>
          <p:cNvGrpSpPr/>
          <p:nvPr/>
        </p:nvGrpSpPr>
        <p:grpSpPr>
          <a:xfrm>
            <a:off x="1939963" y="1221898"/>
            <a:ext cx="7886700" cy="4658677"/>
            <a:chOff x="0" y="45720"/>
            <a:chExt cx="9144000" cy="6858000"/>
          </a:xfrm>
        </p:grpSpPr>
        <p:sp>
          <p:nvSpPr>
            <p:cNvPr id="17" name="Rectangle 16"/>
            <p:cNvSpPr/>
            <p:nvPr/>
          </p:nvSpPr>
          <p:spPr>
            <a:xfrm>
              <a:off x="0" y="5582654"/>
              <a:ext cx="9144000" cy="1321066"/>
            </a:xfrm>
            <a:prstGeom prst="rect">
              <a:avLst/>
            </a:prstGeom>
            <a:solidFill>
              <a:srgbClr val="A5A5A5"/>
            </a:solidFill>
            <a:ln w="12700" cap="flat" cmpd="sng" algn="ctr">
              <a:solidFill>
                <a:srgbClr val="A5A5A5">
                  <a:shade val="50000"/>
                </a:srgbClr>
              </a:solidFill>
              <a:prstDash val="solid"/>
              <a:miter lim="800000"/>
            </a:ln>
            <a:effectLst/>
          </p:spPr>
          <p:txBody>
            <a:bodyPr rtlCol="0" anchor="ctr"/>
            <a:lstStyle/>
            <a:p>
              <a:pPr algn="ctr">
                <a:defRPr/>
              </a:pPr>
              <a:r>
                <a:rPr lang="en-US" b="1" kern="0" dirty="0" err="1">
                  <a:solidFill>
                    <a:prstClr val="white"/>
                  </a:solidFill>
                  <a:latin typeface="Calibri" panose="020F0502020204030204"/>
                </a:rPr>
                <a:t>MapReduce</a:t>
              </a:r>
              <a:endParaRPr lang="en-US" b="1" kern="0" dirty="0">
                <a:solidFill>
                  <a:prstClr val="white"/>
                </a:solidFill>
                <a:latin typeface="Calibri" panose="020F0502020204030204"/>
              </a:endParaRPr>
            </a:p>
          </p:txBody>
        </p:sp>
        <p:sp>
          <p:nvSpPr>
            <p:cNvPr id="18" name="Rectangle 17"/>
            <p:cNvSpPr/>
            <p:nvPr/>
          </p:nvSpPr>
          <p:spPr>
            <a:xfrm>
              <a:off x="0" y="4119017"/>
              <a:ext cx="9144000" cy="1407430"/>
            </a:xfrm>
            <a:prstGeom prst="rect">
              <a:avLst/>
            </a:prstGeom>
            <a:solidFill>
              <a:srgbClr val="70AD47"/>
            </a:solidFill>
            <a:ln w="12700" cap="flat" cmpd="sng" algn="ctr">
              <a:solidFill>
                <a:srgbClr val="70AD47">
                  <a:shade val="50000"/>
                </a:srgbClr>
              </a:solidFill>
              <a:prstDash val="solid"/>
              <a:miter lim="800000"/>
            </a:ln>
            <a:effectLst/>
          </p:spPr>
          <p:txBody>
            <a:bodyPr rtlCol="0" anchor="ctr"/>
            <a:lstStyle/>
            <a:p>
              <a:pPr algn="ctr">
                <a:defRPr/>
              </a:pPr>
              <a:r>
                <a:rPr lang="en-US" b="1" kern="0" dirty="0">
                  <a:solidFill>
                    <a:prstClr val="white"/>
                  </a:solidFill>
                  <a:latin typeface="Calibri" panose="020F0502020204030204"/>
                </a:rPr>
                <a:t>Collective </a:t>
              </a:r>
              <a:r>
                <a:rPr lang="en-US" b="1" kern="0">
                  <a:solidFill>
                    <a:prstClr val="white"/>
                  </a:solidFill>
                  <a:latin typeface="Calibri" panose="020F0502020204030204"/>
                </a:rPr>
                <a:t>Communication Abstractions</a:t>
              </a:r>
              <a:endParaRPr lang="en-US" b="1" kern="0" dirty="0">
                <a:solidFill>
                  <a:prstClr val="white"/>
                </a:solidFill>
                <a:latin typeface="Calibri" panose="020F0502020204030204"/>
              </a:endParaRPr>
            </a:p>
          </p:txBody>
        </p:sp>
        <p:sp>
          <p:nvSpPr>
            <p:cNvPr id="19" name="Rectangle 18"/>
            <p:cNvSpPr/>
            <p:nvPr/>
          </p:nvSpPr>
          <p:spPr>
            <a:xfrm>
              <a:off x="0" y="2012779"/>
              <a:ext cx="9144000" cy="1439357"/>
            </a:xfrm>
            <a:prstGeom prst="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b="1" kern="0" dirty="0" err="1">
                  <a:solidFill>
                    <a:prstClr val="white"/>
                  </a:solidFill>
                  <a:latin typeface="Calibri" panose="020F0502020204030204"/>
                </a:rPr>
                <a:t>MapCollective</a:t>
              </a:r>
              <a:r>
                <a:rPr lang="en-US" b="1" kern="0" dirty="0">
                  <a:solidFill>
                    <a:prstClr val="white"/>
                  </a:solidFill>
                  <a:latin typeface="Calibri" panose="020F0502020204030204"/>
                </a:rPr>
                <a:t> Programming Model</a:t>
              </a:r>
            </a:p>
          </p:txBody>
        </p:sp>
        <p:sp>
          <p:nvSpPr>
            <p:cNvPr id="20" name="Rectangle 19"/>
            <p:cNvSpPr/>
            <p:nvPr/>
          </p:nvSpPr>
          <p:spPr>
            <a:xfrm>
              <a:off x="0" y="45720"/>
              <a:ext cx="9144000" cy="1521229"/>
            </a:xfrm>
            <a:prstGeom prst="rect">
              <a:avLst/>
            </a:prstGeom>
            <a:solidFill>
              <a:srgbClr val="ED7D31"/>
            </a:solidFill>
            <a:ln w="12700" cap="flat" cmpd="sng" algn="ctr">
              <a:solidFill>
                <a:srgbClr val="ED7D31">
                  <a:shade val="50000"/>
                </a:srgbClr>
              </a:solidFill>
              <a:prstDash val="solid"/>
              <a:miter lim="800000"/>
            </a:ln>
            <a:effectLst/>
          </p:spPr>
          <p:txBody>
            <a:bodyPr rtlCol="0" anchor="ctr"/>
            <a:lstStyle/>
            <a:p>
              <a:pPr algn="ctr">
                <a:defRPr/>
              </a:pPr>
              <a:r>
                <a:rPr lang="en-US" b="1" kern="0" dirty="0">
                  <a:solidFill>
                    <a:prstClr val="white"/>
                  </a:solidFill>
                  <a:latin typeface="Calibri" panose="020F0502020204030204"/>
                </a:rPr>
                <a:t>Applications: K-Means, WDA-SMACOF, Graph-Drawing…</a:t>
              </a:r>
            </a:p>
          </p:txBody>
        </p:sp>
        <p:sp>
          <p:nvSpPr>
            <p:cNvPr id="21" name="Up Arrow Callout 20"/>
            <p:cNvSpPr/>
            <p:nvPr/>
          </p:nvSpPr>
          <p:spPr>
            <a:xfrm>
              <a:off x="66638" y="3452136"/>
              <a:ext cx="3438560" cy="1079902"/>
            </a:xfrm>
            <a:prstGeom prst="upArrowCallout">
              <a:avLst/>
            </a:prstGeom>
            <a:gradFill rotWithShape="1">
              <a:gsLst>
                <a:gs pos="0">
                  <a:srgbClr val="70AD47">
                    <a:lumMod val="110000"/>
                    <a:satMod val="105000"/>
                    <a:tint val="67000"/>
                  </a:srgbClr>
                </a:gs>
                <a:gs pos="50000">
                  <a:srgbClr val="70AD47">
                    <a:lumMod val="105000"/>
                    <a:satMod val="103000"/>
                    <a:tint val="73000"/>
                  </a:srgbClr>
                </a:gs>
                <a:gs pos="100000">
                  <a:srgbClr val="70AD47">
                    <a:lumMod val="105000"/>
                    <a:satMod val="109000"/>
                    <a:tint val="81000"/>
                  </a:srgbClr>
                </a:gs>
              </a:gsLst>
              <a:lin ang="5400000" scaled="0"/>
            </a:gradFill>
            <a:ln w="6350" cap="flat" cmpd="sng" algn="ctr">
              <a:solidFill>
                <a:srgbClr val="70AD47"/>
              </a:solidFill>
              <a:prstDash val="solid"/>
              <a:miter lim="800000"/>
            </a:ln>
            <a:effectLst/>
          </p:spPr>
          <p:txBody>
            <a:bodyPr rtlCol="0" anchor="ctr"/>
            <a:lstStyle/>
            <a:p>
              <a:pPr algn="ctr">
                <a:defRPr/>
              </a:pPr>
              <a:r>
                <a:rPr lang="en-US" b="1" kern="0" dirty="0">
                  <a:solidFill>
                    <a:prstClr val="black"/>
                  </a:solidFill>
                  <a:latin typeface="Calibri" panose="020F0502020204030204"/>
                </a:rPr>
                <a:t>Collective Communication Operators</a:t>
              </a:r>
            </a:p>
          </p:txBody>
        </p:sp>
        <p:sp>
          <p:nvSpPr>
            <p:cNvPr id="22" name="Up Arrow Callout 21"/>
            <p:cNvSpPr/>
            <p:nvPr/>
          </p:nvSpPr>
          <p:spPr>
            <a:xfrm>
              <a:off x="3505199" y="3452136"/>
              <a:ext cx="3101339" cy="1079902"/>
            </a:xfrm>
            <a:prstGeom prst="upArrowCallout">
              <a:avLst/>
            </a:prstGeom>
            <a:gradFill rotWithShape="1">
              <a:gsLst>
                <a:gs pos="0">
                  <a:srgbClr val="70AD47">
                    <a:lumMod val="110000"/>
                    <a:satMod val="105000"/>
                    <a:tint val="67000"/>
                  </a:srgbClr>
                </a:gs>
                <a:gs pos="50000">
                  <a:srgbClr val="70AD47">
                    <a:lumMod val="105000"/>
                    <a:satMod val="103000"/>
                    <a:tint val="73000"/>
                  </a:srgbClr>
                </a:gs>
                <a:gs pos="100000">
                  <a:srgbClr val="70AD47">
                    <a:lumMod val="105000"/>
                    <a:satMod val="109000"/>
                    <a:tint val="81000"/>
                  </a:srgbClr>
                </a:gs>
              </a:gsLst>
              <a:lin ang="5400000" scaled="0"/>
            </a:gradFill>
            <a:ln w="6350" cap="flat" cmpd="sng" algn="ctr">
              <a:solidFill>
                <a:srgbClr val="70AD47"/>
              </a:solidFill>
              <a:prstDash val="solid"/>
              <a:miter lim="800000"/>
            </a:ln>
            <a:effectLst/>
          </p:spPr>
          <p:txBody>
            <a:bodyPr rtlCol="0" anchor="ctr"/>
            <a:lstStyle/>
            <a:p>
              <a:pPr algn="ctr">
                <a:defRPr/>
              </a:pPr>
              <a:r>
                <a:rPr lang="en-US" b="1" kern="0" dirty="0">
                  <a:solidFill>
                    <a:prstClr val="black"/>
                  </a:solidFill>
                  <a:latin typeface="Calibri" panose="020F0502020204030204"/>
                </a:rPr>
                <a:t>Hierarchical Data Types </a:t>
              </a:r>
              <a:br>
                <a:rPr lang="en-US" b="1" kern="0" dirty="0">
                  <a:solidFill>
                    <a:prstClr val="black"/>
                  </a:solidFill>
                  <a:latin typeface="Calibri" panose="020F0502020204030204"/>
                </a:rPr>
              </a:br>
              <a:r>
                <a:rPr lang="en-US" b="1" kern="0" dirty="0">
                  <a:solidFill>
                    <a:prstClr val="black"/>
                  </a:solidFill>
                  <a:latin typeface="Calibri" panose="020F0502020204030204"/>
                </a:rPr>
                <a:t>(Tables &amp; Partitions)</a:t>
              </a:r>
            </a:p>
          </p:txBody>
        </p:sp>
        <p:sp>
          <p:nvSpPr>
            <p:cNvPr id="24" name="Up Arrow Callout 23"/>
            <p:cNvSpPr/>
            <p:nvPr/>
          </p:nvSpPr>
          <p:spPr>
            <a:xfrm>
              <a:off x="6606539" y="3452137"/>
              <a:ext cx="2466084" cy="1079903"/>
            </a:xfrm>
            <a:prstGeom prst="upArrowCallout">
              <a:avLst/>
            </a:prstGeom>
            <a:gradFill rotWithShape="1">
              <a:gsLst>
                <a:gs pos="0">
                  <a:srgbClr val="70AD47">
                    <a:lumMod val="110000"/>
                    <a:satMod val="105000"/>
                    <a:tint val="67000"/>
                  </a:srgbClr>
                </a:gs>
                <a:gs pos="50000">
                  <a:srgbClr val="70AD47">
                    <a:lumMod val="105000"/>
                    <a:satMod val="103000"/>
                    <a:tint val="73000"/>
                  </a:srgbClr>
                </a:gs>
                <a:gs pos="100000">
                  <a:srgbClr val="70AD47">
                    <a:lumMod val="105000"/>
                    <a:satMod val="109000"/>
                    <a:tint val="81000"/>
                  </a:srgbClr>
                </a:gs>
              </a:gsLst>
              <a:lin ang="5400000" scaled="0"/>
            </a:gradFill>
            <a:ln w="6350" cap="flat" cmpd="sng" algn="ctr">
              <a:solidFill>
                <a:srgbClr val="70AD47"/>
              </a:solidFill>
              <a:prstDash val="solid"/>
              <a:miter lim="800000"/>
            </a:ln>
            <a:effectLst/>
          </p:spPr>
          <p:txBody>
            <a:bodyPr rtlCol="0" anchor="ctr"/>
            <a:lstStyle/>
            <a:p>
              <a:pPr algn="ctr">
                <a:defRPr/>
              </a:pPr>
              <a:r>
                <a:rPr lang="en-US" b="1" kern="0" dirty="0">
                  <a:solidFill>
                    <a:prstClr val="black"/>
                  </a:solidFill>
                  <a:latin typeface="Calibri" panose="020F0502020204030204"/>
                </a:rPr>
                <a:t>Memory Resource Pool</a:t>
              </a:r>
            </a:p>
          </p:txBody>
        </p:sp>
        <p:sp>
          <p:nvSpPr>
            <p:cNvPr id="25" name="Up Arrow Callout 24"/>
            <p:cNvSpPr/>
            <p:nvPr/>
          </p:nvSpPr>
          <p:spPr>
            <a:xfrm>
              <a:off x="2807439" y="1248427"/>
              <a:ext cx="3136162" cy="1099282"/>
            </a:xfrm>
            <a:prstGeom prst="upArrowCallou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algn="ctr">
                <a:defRPr/>
              </a:pPr>
              <a:r>
                <a:rPr lang="en-US" b="1" kern="0" dirty="0">
                  <a:solidFill>
                    <a:prstClr val="black"/>
                  </a:solidFill>
                  <a:latin typeface="Calibri" panose="020F0502020204030204"/>
                </a:rPr>
                <a:t>Collective Communication APIs</a:t>
              </a:r>
            </a:p>
          </p:txBody>
        </p:sp>
        <p:sp>
          <p:nvSpPr>
            <p:cNvPr id="26" name="Up Arrow Callout 25"/>
            <p:cNvSpPr/>
            <p:nvPr/>
          </p:nvSpPr>
          <p:spPr>
            <a:xfrm>
              <a:off x="5943601" y="1248428"/>
              <a:ext cx="3129022" cy="1099281"/>
            </a:xfrm>
            <a:prstGeom prst="upArrowCallou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algn="ctr">
                <a:defRPr/>
              </a:pPr>
              <a:r>
                <a:rPr lang="en-US" b="1" kern="0" dirty="0">
                  <a:solidFill>
                    <a:prstClr val="black"/>
                  </a:solidFill>
                  <a:latin typeface="Calibri" panose="020F0502020204030204"/>
                </a:rPr>
                <a:t>Array, Key-Value, Graph Data Abstraction</a:t>
              </a:r>
            </a:p>
          </p:txBody>
        </p:sp>
        <p:sp>
          <p:nvSpPr>
            <p:cNvPr id="31" name="Up Arrow Callout 30"/>
            <p:cNvSpPr/>
            <p:nvPr/>
          </p:nvSpPr>
          <p:spPr>
            <a:xfrm>
              <a:off x="66999" y="1248428"/>
              <a:ext cx="2740439" cy="1099281"/>
            </a:xfrm>
            <a:prstGeom prst="upArrowCallou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p:spPr>
          <p:txBody>
            <a:bodyPr rtlCol="0" anchor="ctr"/>
            <a:lstStyle/>
            <a:p>
              <a:pPr algn="ctr">
                <a:defRPr/>
              </a:pPr>
              <a:r>
                <a:rPr lang="en-US" b="1" kern="0" dirty="0" err="1">
                  <a:solidFill>
                    <a:prstClr val="black"/>
                  </a:solidFill>
                  <a:latin typeface="Calibri" panose="020F0502020204030204"/>
                </a:rPr>
                <a:t>MapCollective</a:t>
              </a:r>
              <a:r>
                <a:rPr lang="en-US" b="1" kern="0" dirty="0">
                  <a:solidFill>
                    <a:prstClr val="black"/>
                  </a:solidFill>
                  <a:latin typeface="Calibri" panose="020F0502020204030204"/>
                </a:rPr>
                <a:t> Interface</a:t>
              </a:r>
            </a:p>
          </p:txBody>
        </p:sp>
        <p:sp>
          <p:nvSpPr>
            <p:cNvPr id="33" name="Up Arrow Callout 32"/>
            <p:cNvSpPr/>
            <p:nvPr/>
          </p:nvSpPr>
          <p:spPr>
            <a:xfrm>
              <a:off x="66116" y="5025039"/>
              <a:ext cx="9006506" cy="656124"/>
            </a:xfrm>
            <a:prstGeom prst="upArrowCallout">
              <a:avLst/>
            </a:prstGeom>
            <a:gradFill rotWithShape="1">
              <a:gsLst>
                <a:gs pos="0">
                  <a:srgbClr val="A5A5A5">
                    <a:lumMod val="110000"/>
                    <a:satMod val="105000"/>
                    <a:tint val="67000"/>
                  </a:srgbClr>
                </a:gs>
                <a:gs pos="50000">
                  <a:srgbClr val="A5A5A5">
                    <a:lumMod val="105000"/>
                    <a:satMod val="103000"/>
                    <a:tint val="73000"/>
                  </a:srgbClr>
                </a:gs>
                <a:gs pos="100000">
                  <a:srgbClr val="A5A5A5">
                    <a:lumMod val="105000"/>
                    <a:satMod val="109000"/>
                    <a:tint val="81000"/>
                  </a:srgbClr>
                </a:gs>
              </a:gsLst>
              <a:lin ang="5400000" scaled="0"/>
            </a:gradFill>
            <a:ln w="6350" cap="flat" cmpd="sng" algn="ctr">
              <a:solidFill>
                <a:srgbClr val="A5A5A5"/>
              </a:solidFill>
              <a:prstDash val="solid"/>
              <a:miter lim="800000"/>
            </a:ln>
            <a:effectLst/>
          </p:spPr>
          <p:txBody>
            <a:bodyPr rtlCol="0" anchor="ctr"/>
            <a:lstStyle/>
            <a:p>
              <a:pPr algn="ctr">
                <a:defRPr/>
              </a:pPr>
              <a:r>
                <a:rPr lang="en-US" b="1" kern="0" dirty="0">
                  <a:solidFill>
                    <a:prstClr val="black"/>
                  </a:solidFill>
                  <a:latin typeface="Calibri" panose="020F0502020204030204"/>
                </a:rPr>
                <a:t>Task Management</a:t>
              </a:r>
            </a:p>
          </p:txBody>
        </p:sp>
      </p:grpSp>
    </p:spTree>
    <p:extLst>
      <p:ext uri="{BB962C8B-B14F-4D97-AF65-F5344CB8AC3E}">
        <p14:creationId xmlns:p14="http://schemas.microsoft.com/office/powerpoint/2010/main" val="1004460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32" fill="hold" nodeType="clickEffect">
                                  <p:stCondLst>
                                    <p:cond delay="0"/>
                                  </p:stCondLst>
                                  <p:childTnLst>
                                    <p:animEffect transition="out" filter="circle(out)">
                                      <p:cBhvr>
                                        <p:cTn id="6" dur="2000"/>
                                        <p:tgtEl>
                                          <p:spTgt spid="23"/>
                                        </p:tgtEl>
                                      </p:cBhvr>
                                    </p:animEffect>
                                    <p:set>
                                      <p:cBhvr>
                                        <p:cTn id="7" dur="1" fill="hold">
                                          <p:stCondLst>
                                            <p:cond delay="1999"/>
                                          </p:stCondLst>
                                        </p:cTn>
                                        <p:tgtEl>
                                          <p:spTgt spid="23"/>
                                        </p:tgtEl>
                                        <p:attrNameLst>
                                          <p:attrName>style.visibility</p:attrName>
                                        </p:attrNameLst>
                                      </p:cBhvr>
                                      <p:to>
                                        <p:strVal val="hidden"/>
                                      </p:to>
                                    </p:set>
                                  </p:childTnLst>
                                </p:cTn>
                              </p:par>
                            </p:childTnLst>
                          </p:cTn>
                        </p:par>
                        <p:par>
                          <p:cTn id="8" fill="hold">
                            <p:stCondLst>
                              <p:cond delay="2000"/>
                            </p:stCondLst>
                            <p:childTnLst>
                              <p:par>
                                <p:cTn id="9" presetID="6" presetClass="entr" presetSubtype="16"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circle(in)">
                                      <p:cBhvr>
                                        <p:cTn id="11"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002211" y="24493"/>
            <a:ext cx="5369379" cy="54405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3600" b="1" dirty="0">
                <a:solidFill>
                  <a:srgbClr val="B30838"/>
                </a:solidFill>
                <a:cs typeface="ＭＳ Ｐゴシック" pitchFamily="-107" charset="-128"/>
              </a:rPr>
              <a:t>Contributions</a:t>
            </a:r>
            <a:endParaRPr lang="en-US" sz="3600" b="1" dirty="0">
              <a:solidFill>
                <a:srgbClr val="B30838"/>
              </a:solidFill>
              <a:cs typeface="ＭＳ Ｐゴシック" pitchFamily="-107" charset="-128"/>
            </a:endParaRPr>
          </a:p>
        </p:txBody>
      </p:sp>
      <p:sp>
        <p:nvSpPr>
          <p:cNvPr id="18" name="Text Placeholder 17"/>
          <p:cNvSpPr>
            <a:spLocks noGrp="1"/>
          </p:cNvSpPr>
          <p:nvPr>
            <p:ph type="body" idx="1"/>
          </p:nvPr>
        </p:nvSpPr>
        <p:spPr>
          <a:xfrm>
            <a:off x="839788" y="1322537"/>
            <a:ext cx="5157787" cy="823912"/>
          </a:xfrm>
        </p:spPr>
        <p:txBody>
          <a:bodyPr/>
          <a:lstStyle/>
          <a:p>
            <a:r>
              <a:rPr lang="en-US" sz="2000" dirty="0"/>
              <a:t>Parallelism Model</a:t>
            </a:r>
          </a:p>
        </p:txBody>
      </p:sp>
      <p:sp>
        <p:nvSpPr>
          <p:cNvPr id="20" name="Text Placeholder 19"/>
          <p:cNvSpPr>
            <a:spLocks noGrp="1"/>
          </p:cNvSpPr>
          <p:nvPr>
            <p:ph type="body" sz="quarter" idx="3"/>
          </p:nvPr>
        </p:nvSpPr>
        <p:spPr>
          <a:xfrm>
            <a:off x="6418909" y="1364738"/>
            <a:ext cx="5183188" cy="823912"/>
          </a:xfrm>
        </p:spPr>
        <p:txBody>
          <a:bodyPr/>
          <a:lstStyle/>
          <a:p>
            <a:r>
              <a:rPr lang="en-US" sz="2000" dirty="0"/>
              <a:t>Architecture</a:t>
            </a:r>
          </a:p>
        </p:txBody>
      </p:sp>
      <p:grpSp>
        <p:nvGrpSpPr>
          <p:cNvPr id="39" name="Group 38"/>
          <p:cNvGrpSpPr/>
          <p:nvPr/>
        </p:nvGrpSpPr>
        <p:grpSpPr>
          <a:xfrm>
            <a:off x="898171" y="2546833"/>
            <a:ext cx="5041019" cy="2784007"/>
            <a:chOff x="167640" y="2757972"/>
            <a:chExt cx="4362380" cy="2149307"/>
          </a:xfrm>
        </p:grpSpPr>
        <p:grpSp>
          <p:nvGrpSpPr>
            <p:cNvPr id="40" name="Group 39"/>
            <p:cNvGrpSpPr/>
            <p:nvPr/>
          </p:nvGrpSpPr>
          <p:grpSpPr>
            <a:xfrm>
              <a:off x="167640" y="2757972"/>
              <a:ext cx="4362380" cy="2149307"/>
              <a:chOff x="619450" y="2618515"/>
              <a:chExt cx="5207216" cy="2548397"/>
            </a:xfrm>
          </p:grpSpPr>
          <p:sp>
            <p:nvSpPr>
              <p:cNvPr id="42" name="Rounded Rectangle 41"/>
              <p:cNvSpPr/>
              <p:nvPr/>
            </p:nvSpPr>
            <p:spPr>
              <a:xfrm>
                <a:off x="619450" y="3878661"/>
                <a:ext cx="2296904" cy="482803"/>
              </a:xfrm>
              <a:prstGeom prst="roundRect">
                <a:avLst/>
              </a:prstGeom>
              <a:solidFill>
                <a:srgbClr val="A5A5A5"/>
              </a:solidFill>
              <a:ln w="19050" cap="flat" cmpd="sng" algn="ctr">
                <a:solidFill>
                  <a:sysClr val="window" lastClr="FFFFFF"/>
                </a:solidFill>
                <a:prstDash val="solid"/>
                <a:miter lim="800000"/>
              </a:ln>
              <a:effectLst/>
            </p:spPr>
            <p:txBody>
              <a:bodyPr rtlCol="0" anchor="ctr"/>
              <a:lstStyle/>
              <a:p>
                <a:pPr algn="ctr">
                  <a:defRPr/>
                </a:pPr>
                <a:r>
                  <a:rPr lang="en-US" sz="1200" b="1" kern="0" dirty="0">
                    <a:solidFill>
                      <a:prstClr val="white"/>
                    </a:solidFill>
                    <a:latin typeface="Calibri" panose="020F0502020204030204"/>
                  </a:rPr>
                  <a:t>Shuffle</a:t>
                </a:r>
              </a:p>
            </p:txBody>
          </p:sp>
          <p:grpSp>
            <p:nvGrpSpPr>
              <p:cNvPr id="43" name="Group 42"/>
              <p:cNvGrpSpPr/>
              <p:nvPr/>
            </p:nvGrpSpPr>
            <p:grpSpPr>
              <a:xfrm>
                <a:off x="3325523" y="3184456"/>
                <a:ext cx="2501143" cy="1558993"/>
                <a:chOff x="7121236" y="2211758"/>
                <a:chExt cx="4525819" cy="2166276"/>
              </a:xfrm>
            </p:grpSpPr>
            <p:sp>
              <p:nvSpPr>
                <p:cNvPr id="55" name="Rounded Rectangle 54"/>
                <p:cNvSpPr/>
                <p:nvPr/>
              </p:nvSpPr>
              <p:spPr>
                <a:xfrm>
                  <a:off x="7214931" y="2211758"/>
                  <a:ext cx="493643" cy="2166276"/>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1200" b="1" kern="0" dirty="0">
                      <a:solidFill>
                        <a:prstClr val="white"/>
                      </a:solidFill>
                      <a:latin typeface="Calibri" panose="020F0502020204030204"/>
                    </a:rPr>
                    <a:t>M</a:t>
                  </a:r>
                </a:p>
              </p:txBody>
            </p:sp>
            <p:sp>
              <p:nvSpPr>
                <p:cNvPr id="86" name="Rounded Rectangle 85"/>
                <p:cNvSpPr/>
                <p:nvPr/>
              </p:nvSpPr>
              <p:spPr>
                <a:xfrm>
                  <a:off x="8224318" y="2211759"/>
                  <a:ext cx="493643" cy="2162314"/>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1200" b="1" kern="0" dirty="0">
                      <a:solidFill>
                        <a:prstClr val="white"/>
                      </a:solidFill>
                      <a:latin typeface="Calibri" panose="020F0502020204030204"/>
                    </a:rPr>
                    <a:t>M</a:t>
                  </a:r>
                </a:p>
              </p:txBody>
            </p:sp>
            <p:sp>
              <p:nvSpPr>
                <p:cNvPr id="87" name="Rounded Rectangle 86"/>
                <p:cNvSpPr/>
                <p:nvPr/>
              </p:nvSpPr>
              <p:spPr>
                <a:xfrm>
                  <a:off x="9233706" y="2211758"/>
                  <a:ext cx="493643" cy="2166276"/>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1200" b="1" kern="0" dirty="0">
                      <a:solidFill>
                        <a:prstClr val="white"/>
                      </a:solidFill>
                      <a:latin typeface="Calibri" panose="020F0502020204030204"/>
                    </a:rPr>
                    <a:t>M</a:t>
                  </a:r>
                </a:p>
              </p:txBody>
            </p:sp>
            <p:sp>
              <p:nvSpPr>
                <p:cNvPr id="88" name="Rounded Rectangle 87"/>
                <p:cNvSpPr/>
                <p:nvPr/>
              </p:nvSpPr>
              <p:spPr>
                <a:xfrm>
                  <a:off x="11079339" y="2211758"/>
                  <a:ext cx="493643" cy="2166276"/>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1200" b="1" kern="0" dirty="0">
                      <a:solidFill>
                        <a:prstClr val="white"/>
                      </a:solidFill>
                      <a:latin typeface="Calibri" panose="020F0502020204030204"/>
                    </a:rPr>
                    <a:t>M</a:t>
                  </a:r>
                </a:p>
              </p:txBody>
            </p:sp>
            <p:cxnSp>
              <p:nvCxnSpPr>
                <p:cNvPr id="89" name="Straight Connector 88"/>
                <p:cNvCxnSpPr/>
                <p:nvPr/>
              </p:nvCxnSpPr>
              <p:spPr>
                <a:xfrm>
                  <a:off x="9992253" y="3313373"/>
                  <a:ext cx="918295" cy="0"/>
                </a:xfrm>
                <a:prstGeom prst="line">
                  <a:avLst/>
                </a:prstGeom>
                <a:noFill/>
                <a:ln w="50800" cap="rnd" cmpd="sng" algn="ctr">
                  <a:solidFill>
                    <a:srgbClr val="5B9BD5"/>
                  </a:solidFill>
                  <a:prstDash val="sysDot"/>
                  <a:round/>
                </a:ln>
                <a:effectLst/>
              </p:spPr>
            </p:cxnSp>
            <p:sp>
              <p:nvSpPr>
                <p:cNvPr id="90" name="Rounded Rectangle 89"/>
                <p:cNvSpPr/>
                <p:nvPr/>
              </p:nvSpPr>
              <p:spPr>
                <a:xfrm>
                  <a:off x="7121236" y="3477892"/>
                  <a:ext cx="4525819" cy="457578"/>
                </a:xfrm>
                <a:prstGeom prst="roundRect">
                  <a:avLst/>
                </a:prstGeom>
                <a:solidFill>
                  <a:srgbClr val="ED7D31"/>
                </a:solidFill>
                <a:ln w="19050" cap="flat" cmpd="sng" algn="ctr">
                  <a:solidFill>
                    <a:sysClr val="window" lastClr="FFFFFF"/>
                  </a:solidFill>
                  <a:prstDash val="solid"/>
                  <a:miter lim="800000"/>
                </a:ln>
                <a:effectLst/>
              </p:spPr>
              <p:txBody>
                <a:bodyPr rtlCol="0" anchor="ctr"/>
                <a:lstStyle/>
                <a:p>
                  <a:pPr algn="ctr">
                    <a:defRPr/>
                  </a:pPr>
                  <a:r>
                    <a:rPr lang="en-US" sz="1200" b="1" kern="0" dirty="0">
                      <a:solidFill>
                        <a:prstClr val="white"/>
                      </a:solidFill>
                      <a:latin typeface="Calibri" panose="020F0502020204030204"/>
                    </a:rPr>
                    <a:t>Collective Communication</a:t>
                  </a:r>
                </a:p>
              </p:txBody>
            </p:sp>
          </p:grpSp>
          <p:sp>
            <p:nvSpPr>
              <p:cNvPr id="45" name="Rounded Rectangle 44"/>
              <p:cNvSpPr/>
              <p:nvPr/>
            </p:nvSpPr>
            <p:spPr>
              <a:xfrm>
                <a:off x="845356" y="3005999"/>
                <a:ext cx="209689" cy="945553"/>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1200" b="1" kern="0" dirty="0">
                    <a:solidFill>
                      <a:prstClr val="white"/>
                    </a:solidFill>
                    <a:latin typeface="Calibri" panose="020F0502020204030204"/>
                  </a:rPr>
                  <a:t>M</a:t>
                </a:r>
              </a:p>
            </p:txBody>
          </p:sp>
          <p:sp>
            <p:nvSpPr>
              <p:cNvPr id="46" name="Rounded Rectangle 45"/>
              <p:cNvSpPr/>
              <p:nvPr/>
            </p:nvSpPr>
            <p:spPr>
              <a:xfrm>
                <a:off x="1274123" y="3006000"/>
                <a:ext cx="209689" cy="943823"/>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1200" b="1" kern="0" dirty="0">
                    <a:solidFill>
                      <a:prstClr val="white"/>
                    </a:solidFill>
                    <a:latin typeface="Calibri" panose="020F0502020204030204"/>
                  </a:rPr>
                  <a:t>M</a:t>
                </a:r>
              </a:p>
            </p:txBody>
          </p:sp>
          <p:sp>
            <p:nvSpPr>
              <p:cNvPr id="47" name="Rounded Rectangle 46"/>
              <p:cNvSpPr/>
              <p:nvPr/>
            </p:nvSpPr>
            <p:spPr>
              <a:xfrm>
                <a:off x="1702889" y="3005999"/>
                <a:ext cx="209689" cy="945553"/>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1200" b="1" kern="0" dirty="0">
                    <a:solidFill>
                      <a:prstClr val="white"/>
                    </a:solidFill>
                    <a:latin typeface="Calibri" panose="020F0502020204030204"/>
                  </a:rPr>
                  <a:t>M</a:t>
                </a:r>
              </a:p>
            </p:txBody>
          </p:sp>
          <p:sp>
            <p:nvSpPr>
              <p:cNvPr id="48" name="Rounded Rectangle 47"/>
              <p:cNvSpPr/>
              <p:nvPr/>
            </p:nvSpPr>
            <p:spPr>
              <a:xfrm>
                <a:off x="2486875" y="3005999"/>
                <a:ext cx="209689" cy="945553"/>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1200" b="1" kern="0" dirty="0">
                    <a:solidFill>
                      <a:prstClr val="white"/>
                    </a:solidFill>
                    <a:latin typeface="Calibri" panose="020F0502020204030204"/>
                  </a:rPr>
                  <a:t>M</a:t>
                </a:r>
              </a:p>
            </p:txBody>
          </p:sp>
          <p:cxnSp>
            <p:nvCxnSpPr>
              <p:cNvPr id="49" name="Straight Connector 48"/>
              <p:cNvCxnSpPr/>
              <p:nvPr/>
            </p:nvCxnSpPr>
            <p:spPr>
              <a:xfrm>
                <a:off x="2025104" y="3486841"/>
                <a:ext cx="390072" cy="0"/>
              </a:xfrm>
              <a:prstGeom prst="line">
                <a:avLst/>
              </a:prstGeom>
              <a:noFill/>
              <a:ln w="50800" cap="rnd" cmpd="sng" algn="ctr">
                <a:solidFill>
                  <a:srgbClr val="5B9BD5"/>
                </a:solidFill>
                <a:prstDash val="sysDot"/>
                <a:round/>
              </a:ln>
              <a:effectLst/>
            </p:spPr>
          </p:cxnSp>
          <p:sp>
            <p:nvSpPr>
              <p:cNvPr id="50" name="Rounded Rectangle 49"/>
              <p:cNvSpPr/>
              <p:nvPr/>
            </p:nvSpPr>
            <p:spPr>
              <a:xfrm>
                <a:off x="1361468" y="4221359"/>
                <a:ext cx="209689" cy="945553"/>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1200" b="1" kern="0" dirty="0">
                    <a:solidFill>
                      <a:prstClr val="white"/>
                    </a:solidFill>
                    <a:latin typeface="Calibri" panose="020F0502020204030204"/>
                  </a:rPr>
                  <a:t>R</a:t>
                </a:r>
              </a:p>
            </p:txBody>
          </p:sp>
          <p:sp>
            <p:nvSpPr>
              <p:cNvPr id="51" name="Rounded Rectangle 50"/>
              <p:cNvSpPr/>
              <p:nvPr/>
            </p:nvSpPr>
            <p:spPr>
              <a:xfrm>
                <a:off x="2063514" y="4221359"/>
                <a:ext cx="209689" cy="945553"/>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1200" b="1" kern="0" dirty="0">
                    <a:solidFill>
                      <a:prstClr val="white"/>
                    </a:solidFill>
                    <a:latin typeface="Calibri" panose="020F0502020204030204"/>
                  </a:rPr>
                  <a:t>R</a:t>
                </a:r>
              </a:p>
            </p:txBody>
          </p:sp>
          <p:sp>
            <p:nvSpPr>
              <p:cNvPr id="52" name="Right Arrow 51"/>
              <p:cNvSpPr/>
              <p:nvPr/>
            </p:nvSpPr>
            <p:spPr>
              <a:xfrm>
                <a:off x="2947163" y="3953854"/>
                <a:ext cx="368801" cy="271536"/>
              </a:xfrm>
              <a:prstGeom prst="rightArrow">
                <a:avLst/>
              </a:prstGeom>
              <a:solidFill>
                <a:srgbClr val="70AD47"/>
              </a:solidFill>
              <a:ln w="12700" cap="flat" cmpd="sng" algn="ctr">
                <a:solidFill>
                  <a:srgbClr val="70AD47">
                    <a:shade val="50000"/>
                  </a:srgbClr>
                </a:solidFill>
                <a:prstDash val="solid"/>
                <a:miter lim="800000"/>
              </a:ln>
              <a:effectLst/>
            </p:spPr>
            <p:txBody>
              <a:bodyPr rtlCol="0" anchor="ctr"/>
              <a:lstStyle/>
              <a:p>
                <a:pPr algn="ctr">
                  <a:defRPr/>
                </a:pPr>
                <a:endParaRPr lang="en-US" sz="1200" b="1" kern="0">
                  <a:solidFill>
                    <a:prstClr val="white"/>
                  </a:solidFill>
                  <a:latin typeface="Calibri" panose="020F0502020204030204"/>
                </a:endParaRPr>
              </a:p>
            </p:txBody>
          </p:sp>
          <p:sp>
            <p:nvSpPr>
              <p:cNvPr id="53" name="TextBox 52"/>
              <p:cNvSpPr txBox="1"/>
              <p:nvPr/>
            </p:nvSpPr>
            <p:spPr>
              <a:xfrm>
                <a:off x="3279801" y="2618515"/>
                <a:ext cx="2428589" cy="328433"/>
              </a:xfrm>
              <a:prstGeom prst="rect">
                <a:avLst/>
              </a:prstGeom>
              <a:noFill/>
            </p:spPr>
            <p:txBody>
              <a:bodyPr wrap="square" rtlCol="0">
                <a:spAutoFit/>
              </a:bodyPr>
              <a:lstStyle/>
              <a:p>
                <a:pPr algn="ctr">
                  <a:defRPr/>
                </a:pPr>
                <a:r>
                  <a:rPr lang="en-US" sz="1200" b="1" kern="0" dirty="0" err="1">
                    <a:solidFill>
                      <a:prstClr val="black"/>
                    </a:solidFill>
                    <a:latin typeface="Calibri" panose="020F0502020204030204"/>
                  </a:rPr>
                  <a:t>MapCollective</a:t>
                </a:r>
                <a:r>
                  <a:rPr lang="en-US" sz="1200" b="1" kern="0" dirty="0">
                    <a:solidFill>
                      <a:prstClr val="black"/>
                    </a:solidFill>
                    <a:latin typeface="Calibri" panose="020F0502020204030204"/>
                  </a:rPr>
                  <a:t>  Model</a:t>
                </a:r>
              </a:p>
            </p:txBody>
          </p:sp>
          <p:sp>
            <p:nvSpPr>
              <p:cNvPr id="54" name="TextBox 53"/>
              <p:cNvSpPr txBox="1"/>
              <p:nvPr/>
            </p:nvSpPr>
            <p:spPr>
              <a:xfrm>
                <a:off x="822607" y="2621650"/>
                <a:ext cx="1970251" cy="328433"/>
              </a:xfrm>
              <a:prstGeom prst="rect">
                <a:avLst/>
              </a:prstGeom>
              <a:noFill/>
            </p:spPr>
            <p:txBody>
              <a:bodyPr wrap="square" rtlCol="0">
                <a:spAutoFit/>
              </a:bodyPr>
              <a:lstStyle/>
              <a:p>
                <a:pPr algn="ctr">
                  <a:defRPr/>
                </a:pPr>
                <a:r>
                  <a:rPr lang="en-US" sz="1200" b="1" kern="0" dirty="0" err="1">
                    <a:solidFill>
                      <a:prstClr val="black"/>
                    </a:solidFill>
                    <a:latin typeface="Calibri" panose="020F0502020204030204"/>
                  </a:rPr>
                  <a:t>MapReduce</a:t>
                </a:r>
                <a:r>
                  <a:rPr lang="en-US" sz="1200" b="1" kern="0" dirty="0">
                    <a:solidFill>
                      <a:prstClr val="black"/>
                    </a:solidFill>
                    <a:latin typeface="Calibri" panose="020F0502020204030204"/>
                  </a:rPr>
                  <a:t>  Model</a:t>
                </a:r>
              </a:p>
            </p:txBody>
          </p:sp>
        </p:grpSp>
        <p:cxnSp>
          <p:nvCxnSpPr>
            <p:cNvPr id="41" name="Straight Connector 40"/>
            <p:cNvCxnSpPr/>
            <p:nvPr/>
          </p:nvCxnSpPr>
          <p:spPr>
            <a:xfrm>
              <a:off x="1075298" y="4519264"/>
              <a:ext cx="232515" cy="0"/>
            </a:xfrm>
            <a:prstGeom prst="line">
              <a:avLst/>
            </a:prstGeom>
            <a:noFill/>
            <a:ln w="50800" cap="rnd" cmpd="sng" algn="ctr">
              <a:solidFill>
                <a:srgbClr val="5B9BD5"/>
              </a:solidFill>
              <a:prstDash val="sysDot"/>
              <a:round/>
            </a:ln>
            <a:effectLst/>
          </p:spPr>
        </p:cxnSp>
      </p:grpSp>
      <p:grpSp>
        <p:nvGrpSpPr>
          <p:cNvPr id="105" name="Group 104"/>
          <p:cNvGrpSpPr/>
          <p:nvPr/>
        </p:nvGrpSpPr>
        <p:grpSpPr>
          <a:xfrm>
            <a:off x="6418909" y="2546833"/>
            <a:ext cx="4993988" cy="2887335"/>
            <a:chOff x="4694450" y="3124146"/>
            <a:chExt cx="3822092" cy="2013732"/>
          </a:xfrm>
        </p:grpSpPr>
        <p:grpSp>
          <p:nvGrpSpPr>
            <p:cNvPr id="106" name="Group 105"/>
            <p:cNvGrpSpPr/>
            <p:nvPr/>
          </p:nvGrpSpPr>
          <p:grpSpPr>
            <a:xfrm>
              <a:off x="4694450" y="3124146"/>
              <a:ext cx="3822092" cy="1996633"/>
              <a:chOff x="687754" y="1713376"/>
              <a:chExt cx="9667630" cy="4705184"/>
            </a:xfrm>
          </p:grpSpPr>
          <p:sp>
            <p:nvSpPr>
              <p:cNvPr id="108" name="Rectangle 107"/>
              <p:cNvSpPr/>
              <p:nvPr/>
            </p:nvSpPr>
            <p:spPr>
              <a:xfrm>
                <a:off x="3595076" y="5178057"/>
                <a:ext cx="6760308" cy="1240503"/>
              </a:xfrm>
              <a:prstGeom prst="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1200" b="1" kern="0" dirty="0">
                    <a:solidFill>
                      <a:prstClr val="white"/>
                    </a:solidFill>
                    <a:latin typeface="Calibri" panose="020F0502020204030204"/>
                  </a:rPr>
                  <a:t>YARN</a:t>
                </a:r>
              </a:p>
            </p:txBody>
          </p:sp>
          <p:sp>
            <p:nvSpPr>
              <p:cNvPr id="109" name="L-Shape 108"/>
              <p:cNvSpPr/>
              <p:nvPr/>
            </p:nvSpPr>
            <p:spPr>
              <a:xfrm>
                <a:off x="3595076" y="3454399"/>
                <a:ext cx="6760304" cy="1632281"/>
              </a:xfrm>
              <a:prstGeom prst="corner">
                <a:avLst>
                  <a:gd name="adj1" fmla="val 38508"/>
                  <a:gd name="adj2" fmla="val 175135"/>
                </a:avLst>
              </a:prstGeom>
              <a:solidFill>
                <a:srgbClr val="A5A5A5"/>
              </a:solidFill>
              <a:ln w="12700" cap="flat" cmpd="sng" algn="ctr">
                <a:solidFill>
                  <a:srgbClr val="A5A5A5">
                    <a:shade val="50000"/>
                  </a:srgbClr>
                </a:solidFill>
                <a:prstDash val="solid"/>
                <a:miter lim="800000"/>
              </a:ln>
              <a:effectLst/>
            </p:spPr>
            <p:txBody>
              <a:bodyPr rtlCol="0" anchor="ctr"/>
              <a:lstStyle/>
              <a:p>
                <a:pPr algn="ctr">
                  <a:defRPr/>
                </a:pPr>
                <a:r>
                  <a:rPr lang="en-US" sz="1200" b="1" kern="0" dirty="0" err="1">
                    <a:solidFill>
                      <a:prstClr val="white"/>
                    </a:solidFill>
                    <a:latin typeface="Calibri" panose="020F0502020204030204"/>
                  </a:rPr>
                  <a:t>MapReduce</a:t>
                </a:r>
                <a:r>
                  <a:rPr lang="en-US" sz="1200" b="1" kern="0" dirty="0">
                    <a:solidFill>
                      <a:prstClr val="white"/>
                    </a:solidFill>
                    <a:latin typeface="Calibri" panose="020F0502020204030204"/>
                  </a:rPr>
                  <a:t> V2</a:t>
                </a:r>
              </a:p>
            </p:txBody>
          </p:sp>
          <p:sp>
            <p:nvSpPr>
              <p:cNvPr id="110" name="Rectangle 109"/>
              <p:cNvSpPr/>
              <p:nvPr/>
            </p:nvSpPr>
            <p:spPr>
              <a:xfrm>
                <a:off x="7031345" y="3454399"/>
                <a:ext cx="3324039" cy="922218"/>
              </a:xfrm>
              <a:prstGeom prst="rect">
                <a:avLst/>
              </a:prstGeom>
              <a:solidFill>
                <a:srgbClr val="70AD47"/>
              </a:solidFill>
              <a:ln w="12700" cap="flat" cmpd="sng" algn="ctr">
                <a:solidFill>
                  <a:srgbClr val="70AD47">
                    <a:shade val="50000"/>
                  </a:srgbClr>
                </a:solidFill>
                <a:prstDash val="solid"/>
                <a:miter lim="800000"/>
              </a:ln>
              <a:effectLst/>
            </p:spPr>
            <p:txBody>
              <a:bodyPr rtlCol="0" anchor="ctr"/>
              <a:lstStyle/>
              <a:p>
                <a:pPr algn="ctr">
                  <a:defRPr/>
                </a:pPr>
                <a:r>
                  <a:rPr lang="en-US" sz="1200" b="1" kern="0" dirty="0">
                    <a:solidFill>
                      <a:prstClr val="white"/>
                    </a:solidFill>
                    <a:latin typeface="Calibri" panose="020F0502020204030204"/>
                  </a:rPr>
                  <a:t>Harp</a:t>
                </a:r>
              </a:p>
            </p:txBody>
          </p:sp>
          <p:sp>
            <p:nvSpPr>
              <p:cNvPr id="111" name="Rectangle 110"/>
              <p:cNvSpPr/>
              <p:nvPr/>
            </p:nvSpPr>
            <p:spPr>
              <a:xfrm>
                <a:off x="3595076" y="1747347"/>
                <a:ext cx="3324039" cy="1615677"/>
              </a:xfrm>
              <a:prstGeom prst="rect">
                <a:avLst/>
              </a:prstGeom>
              <a:solidFill>
                <a:srgbClr val="ED7D31"/>
              </a:solidFill>
              <a:ln w="12700" cap="flat" cmpd="sng" algn="ctr">
                <a:solidFill>
                  <a:srgbClr val="ED7D31">
                    <a:shade val="50000"/>
                  </a:srgbClr>
                </a:solidFill>
                <a:prstDash val="solid"/>
                <a:miter lim="800000"/>
              </a:ln>
              <a:effectLst/>
            </p:spPr>
            <p:txBody>
              <a:bodyPr rtlCol="0" anchor="ctr"/>
              <a:lstStyle/>
              <a:p>
                <a:pPr algn="ctr">
                  <a:defRPr/>
                </a:pPr>
                <a:r>
                  <a:rPr lang="en-US" sz="1200" b="1" kern="0" dirty="0" err="1">
                    <a:solidFill>
                      <a:prstClr val="white"/>
                    </a:solidFill>
                    <a:latin typeface="Calibri" panose="020F0502020204030204"/>
                  </a:rPr>
                  <a:t>MapReduce</a:t>
                </a:r>
                <a:r>
                  <a:rPr lang="en-US" sz="1200" b="1" kern="0" dirty="0">
                    <a:solidFill>
                      <a:prstClr val="white"/>
                    </a:solidFill>
                    <a:latin typeface="Calibri" panose="020F0502020204030204"/>
                  </a:rPr>
                  <a:t> Applications</a:t>
                </a:r>
              </a:p>
            </p:txBody>
          </p:sp>
          <p:sp>
            <p:nvSpPr>
              <p:cNvPr id="112" name="Rectangle 111"/>
              <p:cNvSpPr/>
              <p:nvPr/>
            </p:nvSpPr>
            <p:spPr>
              <a:xfrm>
                <a:off x="7031344" y="1751863"/>
                <a:ext cx="3324039" cy="1611161"/>
              </a:xfrm>
              <a:prstGeom prst="rect">
                <a:avLst/>
              </a:prstGeom>
              <a:solidFill>
                <a:srgbClr val="00B050"/>
              </a:solidFill>
              <a:ln w="12700" cap="flat" cmpd="sng" algn="ctr">
                <a:solidFill>
                  <a:srgbClr val="70AD47">
                    <a:shade val="50000"/>
                  </a:srgbClr>
                </a:solidFill>
                <a:prstDash val="solid"/>
                <a:miter lim="800000"/>
              </a:ln>
              <a:effectLst/>
            </p:spPr>
            <p:txBody>
              <a:bodyPr rtlCol="0" anchor="ctr"/>
              <a:lstStyle/>
              <a:p>
                <a:pPr algn="ctr">
                  <a:defRPr/>
                </a:pPr>
                <a:r>
                  <a:rPr lang="en-US" sz="1200" b="1" kern="0" dirty="0" err="1">
                    <a:solidFill>
                      <a:prstClr val="white"/>
                    </a:solidFill>
                    <a:latin typeface="Calibri" panose="020F0502020204030204"/>
                  </a:rPr>
                  <a:t>MapCollective</a:t>
                </a:r>
                <a:r>
                  <a:rPr lang="en-US" sz="1200" b="1" kern="0" dirty="0">
                    <a:solidFill>
                      <a:prstClr val="white"/>
                    </a:solidFill>
                    <a:latin typeface="Calibri" panose="020F0502020204030204"/>
                  </a:rPr>
                  <a:t> Applications</a:t>
                </a:r>
              </a:p>
            </p:txBody>
          </p:sp>
          <p:sp>
            <p:nvSpPr>
              <p:cNvPr id="113" name="TextBox 112"/>
              <p:cNvSpPr txBox="1"/>
              <p:nvPr/>
            </p:nvSpPr>
            <p:spPr>
              <a:xfrm>
                <a:off x="765908" y="2333334"/>
                <a:ext cx="2510199" cy="549369"/>
              </a:xfrm>
              <a:prstGeom prst="rect">
                <a:avLst/>
              </a:prstGeom>
              <a:noFill/>
            </p:spPr>
            <p:txBody>
              <a:bodyPr wrap="square" rtlCol="0">
                <a:spAutoFit/>
              </a:bodyPr>
              <a:lstStyle/>
              <a:p>
                <a:pPr>
                  <a:defRPr/>
                </a:pPr>
                <a:r>
                  <a:rPr lang="en-US" sz="1200" b="1" kern="0" dirty="0">
                    <a:solidFill>
                      <a:prstClr val="black"/>
                    </a:solidFill>
                    <a:latin typeface="Calibri" panose="020F0502020204030204"/>
                  </a:rPr>
                  <a:t>Application</a:t>
                </a:r>
              </a:p>
            </p:txBody>
          </p:sp>
          <p:sp>
            <p:nvSpPr>
              <p:cNvPr id="114" name="TextBox 113"/>
              <p:cNvSpPr txBox="1"/>
              <p:nvPr/>
            </p:nvSpPr>
            <p:spPr>
              <a:xfrm>
                <a:off x="765908" y="4079840"/>
                <a:ext cx="2571764" cy="549369"/>
              </a:xfrm>
              <a:prstGeom prst="rect">
                <a:avLst/>
              </a:prstGeom>
              <a:noFill/>
            </p:spPr>
            <p:txBody>
              <a:bodyPr wrap="square" rtlCol="0">
                <a:spAutoFit/>
              </a:bodyPr>
              <a:lstStyle/>
              <a:p>
                <a:pPr>
                  <a:defRPr/>
                </a:pPr>
                <a:r>
                  <a:rPr lang="en-US" sz="1200" b="1" kern="0" dirty="0">
                    <a:solidFill>
                      <a:prstClr val="black"/>
                    </a:solidFill>
                    <a:latin typeface="Calibri" panose="020F0502020204030204"/>
                  </a:rPr>
                  <a:t>Framework</a:t>
                </a:r>
              </a:p>
            </p:txBody>
          </p:sp>
          <p:sp>
            <p:nvSpPr>
              <p:cNvPr id="115" name="TextBox 114"/>
              <p:cNvSpPr txBox="1"/>
              <p:nvPr/>
            </p:nvSpPr>
            <p:spPr>
              <a:xfrm>
                <a:off x="828666" y="5326604"/>
                <a:ext cx="2571764" cy="915614"/>
              </a:xfrm>
              <a:prstGeom prst="rect">
                <a:avLst/>
              </a:prstGeom>
              <a:noFill/>
            </p:spPr>
            <p:txBody>
              <a:bodyPr wrap="square" rtlCol="0">
                <a:spAutoFit/>
              </a:bodyPr>
              <a:lstStyle/>
              <a:p>
                <a:pPr>
                  <a:defRPr/>
                </a:pPr>
                <a:r>
                  <a:rPr lang="en-US" sz="1200" b="1" kern="0" dirty="0">
                    <a:solidFill>
                      <a:prstClr val="black"/>
                    </a:solidFill>
                    <a:latin typeface="Calibri" panose="020F0502020204030204"/>
                  </a:rPr>
                  <a:t>Resource Manager</a:t>
                </a:r>
              </a:p>
            </p:txBody>
          </p:sp>
          <p:cxnSp>
            <p:nvCxnSpPr>
              <p:cNvPr id="116" name="Straight Connector 115"/>
              <p:cNvCxnSpPr/>
              <p:nvPr/>
            </p:nvCxnSpPr>
            <p:spPr>
              <a:xfrm>
                <a:off x="765908" y="3377484"/>
                <a:ext cx="2235200" cy="7815"/>
              </a:xfrm>
              <a:prstGeom prst="line">
                <a:avLst/>
              </a:prstGeom>
              <a:noFill/>
              <a:ln w="6350" cap="flat" cmpd="sng" algn="ctr">
                <a:solidFill>
                  <a:srgbClr val="5B9BD5"/>
                </a:solidFill>
                <a:prstDash val="dash"/>
                <a:miter lim="800000"/>
              </a:ln>
              <a:effectLst/>
            </p:spPr>
          </p:cxnSp>
          <p:cxnSp>
            <p:nvCxnSpPr>
              <p:cNvPr id="117" name="Straight Connector 116"/>
              <p:cNvCxnSpPr/>
              <p:nvPr/>
            </p:nvCxnSpPr>
            <p:spPr>
              <a:xfrm>
                <a:off x="765908" y="1713376"/>
                <a:ext cx="2235200" cy="7815"/>
              </a:xfrm>
              <a:prstGeom prst="line">
                <a:avLst/>
              </a:prstGeom>
              <a:noFill/>
              <a:ln w="6350" cap="flat" cmpd="sng" algn="ctr">
                <a:solidFill>
                  <a:srgbClr val="5B9BD5"/>
                </a:solidFill>
                <a:prstDash val="dash"/>
                <a:miter lim="800000"/>
              </a:ln>
              <a:effectLst/>
            </p:spPr>
          </p:cxnSp>
          <p:cxnSp>
            <p:nvCxnSpPr>
              <p:cNvPr id="118" name="Straight Connector 117"/>
              <p:cNvCxnSpPr/>
              <p:nvPr/>
            </p:nvCxnSpPr>
            <p:spPr>
              <a:xfrm>
                <a:off x="687754" y="5104271"/>
                <a:ext cx="2235200" cy="7815"/>
              </a:xfrm>
              <a:prstGeom prst="line">
                <a:avLst/>
              </a:prstGeom>
              <a:noFill/>
              <a:ln w="6350" cap="flat" cmpd="sng" algn="ctr">
                <a:solidFill>
                  <a:srgbClr val="5B9BD5"/>
                </a:solidFill>
                <a:prstDash val="dash"/>
                <a:miter lim="800000"/>
              </a:ln>
              <a:effectLst/>
            </p:spPr>
          </p:cxnSp>
        </p:grpSp>
        <p:cxnSp>
          <p:nvCxnSpPr>
            <p:cNvPr id="107" name="Straight Connector 106"/>
            <p:cNvCxnSpPr/>
            <p:nvPr/>
          </p:nvCxnSpPr>
          <p:spPr>
            <a:xfrm>
              <a:off x="4714967" y="5134561"/>
              <a:ext cx="883685" cy="3317"/>
            </a:xfrm>
            <a:prstGeom prst="line">
              <a:avLst/>
            </a:prstGeom>
            <a:noFill/>
            <a:ln w="6350" cap="flat" cmpd="sng" algn="ctr">
              <a:solidFill>
                <a:srgbClr val="5B9BD5"/>
              </a:solidFill>
              <a:prstDash val="dash"/>
              <a:miter lim="800000"/>
            </a:ln>
            <a:effectLst/>
          </p:spPr>
        </p:cxnSp>
      </p:grpSp>
    </p:spTree>
    <p:extLst>
      <p:ext uri="{BB962C8B-B14F-4D97-AF65-F5344CB8AC3E}">
        <p14:creationId xmlns:p14="http://schemas.microsoft.com/office/powerpoint/2010/main" val="21553639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51413" y="0"/>
            <a:ext cx="5548993" cy="60120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4000" b="1" dirty="0">
                <a:solidFill>
                  <a:srgbClr val="B30838"/>
                </a:solidFill>
                <a:cs typeface="ＭＳ Ｐゴシック" pitchFamily="-107" charset="-128"/>
              </a:rPr>
              <a:t>The Harp Library</a:t>
            </a:r>
            <a:endParaRPr lang="en-US" sz="4000" b="1" dirty="0">
              <a:solidFill>
                <a:srgbClr val="B30838"/>
              </a:solidFill>
              <a:cs typeface="ＭＳ Ｐゴシック" pitchFamily="-107" charset="-128"/>
            </a:endParaRPr>
          </a:p>
        </p:txBody>
      </p:sp>
      <p:sp>
        <p:nvSpPr>
          <p:cNvPr id="3" name="Content Placeholder 2"/>
          <p:cNvSpPr>
            <a:spLocks noGrp="1"/>
          </p:cNvSpPr>
          <p:nvPr>
            <p:ph idx="1"/>
          </p:nvPr>
        </p:nvSpPr>
        <p:spPr/>
        <p:txBody>
          <a:bodyPr>
            <a:normAutofit/>
          </a:bodyPr>
          <a:lstStyle/>
          <a:p>
            <a:r>
              <a:rPr lang="en-US" sz="2800" dirty="0" smtClean="0"/>
              <a:t>Hadoop Plugin </a:t>
            </a:r>
            <a:r>
              <a:rPr lang="en-US" sz="2800" dirty="0" smtClean="0"/>
              <a:t>that targets </a:t>
            </a:r>
            <a:r>
              <a:rPr lang="en-US" sz="2800" dirty="0" err="1" smtClean="0"/>
              <a:t>Hadoop</a:t>
            </a:r>
            <a:r>
              <a:rPr lang="en-US" sz="2800" dirty="0" smtClean="0"/>
              <a:t> </a:t>
            </a:r>
            <a:r>
              <a:rPr lang="en-US" sz="2800" dirty="0" smtClean="0"/>
              <a:t>2.2.0</a:t>
            </a:r>
          </a:p>
          <a:p>
            <a:r>
              <a:rPr lang="en-US" sz="2800" dirty="0" smtClean="0"/>
              <a:t>Provides implementation of the collective communication abstractions and </a:t>
            </a:r>
            <a:r>
              <a:rPr lang="en-US" sz="2800" dirty="0" err="1" smtClean="0"/>
              <a:t>MapCollective</a:t>
            </a:r>
            <a:r>
              <a:rPr lang="en-US" sz="2800" dirty="0" smtClean="0"/>
              <a:t> programming model</a:t>
            </a:r>
          </a:p>
          <a:p>
            <a:endParaRPr lang="en-US" sz="2800" dirty="0" smtClean="0"/>
          </a:p>
          <a:p>
            <a:r>
              <a:rPr lang="en-US" sz="2800" b="1" dirty="0" smtClean="0"/>
              <a:t>Project Link</a:t>
            </a:r>
            <a:endParaRPr lang="en-US" sz="2800" b="1" dirty="0" smtClean="0">
              <a:hlinkClick r:id="rId3"/>
            </a:endParaRPr>
          </a:p>
          <a:p>
            <a:pPr lvl="1"/>
            <a:r>
              <a:rPr lang="en-US" dirty="0" smtClean="0">
                <a:hlinkClick r:id="rId3"/>
              </a:rPr>
              <a:t>http://salsaproj.indiana.edu/harp/index.html</a:t>
            </a:r>
          </a:p>
          <a:p>
            <a:r>
              <a:rPr lang="en-US" sz="2800" b="1" dirty="0" smtClean="0"/>
              <a:t>Source Code </a:t>
            </a:r>
            <a:r>
              <a:rPr lang="en-US" sz="2800" b="1" dirty="0"/>
              <a:t>L</a:t>
            </a:r>
            <a:r>
              <a:rPr lang="en-US" sz="2800" b="1" dirty="0" smtClean="0"/>
              <a:t>ink</a:t>
            </a:r>
            <a:endParaRPr lang="en-US" sz="2800" b="1" dirty="0"/>
          </a:p>
          <a:p>
            <a:pPr lvl="1"/>
            <a:r>
              <a:rPr lang="en-US" dirty="0" smtClean="0">
                <a:hlinkClick r:id="rId3"/>
              </a:rPr>
              <a:t>https://github.com/jessezbj/harp-project</a:t>
            </a:r>
            <a:endParaRPr lang="en-US"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56371" y="1057176"/>
            <a:ext cx="1996440" cy="834670"/>
          </a:xfrm>
          <a:prstGeom prst="rect">
            <a:avLst/>
          </a:prstGeom>
        </p:spPr>
      </p:pic>
    </p:spTree>
    <p:extLst>
      <p:ext uri="{BB962C8B-B14F-4D97-AF65-F5344CB8AC3E}">
        <p14:creationId xmlns:p14="http://schemas.microsoft.com/office/powerpoint/2010/main" val="32430998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ed Rectangle 48"/>
          <p:cNvSpPr/>
          <p:nvPr/>
        </p:nvSpPr>
        <p:spPr>
          <a:xfrm>
            <a:off x="8198177" y="2650435"/>
            <a:ext cx="1502844" cy="2800405"/>
          </a:xfrm>
          <a:prstGeom prst="roundRect">
            <a:avLst/>
          </a:prstGeom>
          <a:solidFill>
            <a:sysClr val="window" lastClr="FFFFFF"/>
          </a:solidFill>
          <a:ln w="12700" cap="flat" cmpd="sng" algn="ctr">
            <a:solidFill>
              <a:srgbClr val="5B9BD5"/>
            </a:solidFill>
            <a:prstDash val="solid"/>
            <a:miter lim="800000"/>
          </a:ln>
          <a:effectLst/>
        </p:spPr>
        <p:txBody>
          <a:bodyPr rtlCol="0" anchor="ctr"/>
          <a:lstStyle/>
          <a:p>
            <a:pPr algn="ctr">
              <a:defRPr/>
            </a:pPr>
            <a:endParaRPr lang="en-US" sz="1200" b="1" kern="0" dirty="0">
              <a:solidFill>
                <a:prstClr val="black"/>
              </a:solidFill>
              <a:latin typeface="Calibri" panose="020F0502020204030204"/>
            </a:endParaRPr>
          </a:p>
        </p:txBody>
      </p:sp>
      <p:sp>
        <p:nvSpPr>
          <p:cNvPr id="42" name="Rounded Rectangle 41"/>
          <p:cNvSpPr/>
          <p:nvPr/>
        </p:nvSpPr>
        <p:spPr>
          <a:xfrm>
            <a:off x="5267697" y="2650435"/>
            <a:ext cx="1502844" cy="2800405"/>
          </a:xfrm>
          <a:prstGeom prst="roundRect">
            <a:avLst/>
          </a:prstGeom>
          <a:solidFill>
            <a:sysClr val="window" lastClr="FFFFFF"/>
          </a:solidFill>
          <a:ln w="12700" cap="flat" cmpd="sng" algn="ctr">
            <a:solidFill>
              <a:srgbClr val="5B9BD5"/>
            </a:solidFill>
            <a:prstDash val="solid"/>
            <a:miter lim="800000"/>
          </a:ln>
          <a:effectLst/>
        </p:spPr>
        <p:txBody>
          <a:bodyPr rtlCol="0" anchor="ctr"/>
          <a:lstStyle/>
          <a:p>
            <a:pPr algn="ctr">
              <a:defRPr/>
            </a:pPr>
            <a:endParaRPr lang="en-US" sz="1200" b="1" kern="0" dirty="0">
              <a:solidFill>
                <a:prstClr val="black"/>
              </a:solidFill>
              <a:latin typeface="Calibri" panose="020F0502020204030204"/>
            </a:endParaRPr>
          </a:p>
        </p:txBody>
      </p:sp>
      <p:sp>
        <p:nvSpPr>
          <p:cNvPr id="31" name="Rounded Rectangle 30"/>
          <p:cNvSpPr/>
          <p:nvPr/>
        </p:nvSpPr>
        <p:spPr>
          <a:xfrm>
            <a:off x="3111237" y="2650435"/>
            <a:ext cx="1502844" cy="2800405"/>
          </a:xfrm>
          <a:prstGeom prst="roundRect">
            <a:avLst/>
          </a:prstGeom>
          <a:solidFill>
            <a:sysClr val="window" lastClr="FFFFFF"/>
          </a:solidFill>
          <a:ln w="12700" cap="flat" cmpd="sng" algn="ctr">
            <a:solidFill>
              <a:srgbClr val="5B9BD5"/>
            </a:solidFill>
            <a:prstDash val="solid"/>
            <a:miter lim="800000"/>
          </a:ln>
          <a:effectLst/>
        </p:spPr>
        <p:txBody>
          <a:bodyPr rtlCol="0" anchor="ctr"/>
          <a:lstStyle/>
          <a:p>
            <a:pPr algn="ctr">
              <a:defRPr/>
            </a:pPr>
            <a:endParaRPr lang="en-US" sz="1200" b="1" kern="0" dirty="0">
              <a:solidFill>
                <a:prstClr val="black"/>
              </a:solidFill>
              <a:latin typeface="Calibri" panose="020F0502020204030204"/>
            </a:endParaRPr>
          </a:p>
        </p:txBody>
      </p:sp>
      <p:sp>
        <p:nvSpPr>
          <p:cNvPr id="2" name="Title 1"/>
          <p:cNvSpPr>
            <a:spLocks noGrp="1"/>
          </p:cNvSpPr>
          <p:nvPr>
            <p:ph type="title"/>
          </p:nvPr>
        </p:nvSpPr>
        <p:spPr>
          <a:xfrm>
            <a:off x="2204124" y="0"/>
            <a:ext cx="8185240" cy="56855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4000" b="1" dirty="0" err="1">
                <a:solidFill>
                  <a:srgbClr val="B30838"/>
                </a:solidFill>
                <a:cs typeface="ＭＳ Ｐゴシック" pitchFamily="-107" charset="-128"/>
              </a:rPr>
              <a:t>MapCollective</a:t>
            </a:r>
            <a:r>
              <a:rPr lang="en-US" sz="4000" b="1" dirty="0">
                <a:solidFill>
                  <a:srgbClr val="B30838"/>
                </a:solidFill>
                <a:cs typeface="ＭＳ Ｐゴシック" pitchFamily="-107" charset="-128"/>
              </a:rPr>
              <a:t> Programming Model</a:t>
            </a:r>
            <a:endParaRPr lang="en-US" sz="4000" b="1" dirty="0">
              <a:solidFill>
                <a:srgbClr val="B30838"/>
              </a:solidFill>
              <a:cs typeface="ＭＳ Ｐゴシック" pitchFamily="-107" charset="-128"/>
            </a:endParaRPr>
          </a:p>
        </p:txBody>
      </p:sp>
      <p:sp>
        <p:nvSpPr>
          <p:cNvPr id="3" name="Content Placeholder 2"/>
          <p:cNvSpPr>
            <a:spLocks noGrp="1"/>
          </p:cNvSpPr>
          <p:nvPr>
            <p:ph idx="1"/>
          </p:nvPr>
        </p:nvSpPr>
        <p:spPr/>
        <p:txBody>
          <a:bodyPr/>
          <a:lstStyle/>
          <a:p>
            <a:r>
              <a:rPr lang="en-US" b="1" dirty="0" smtClean="0"/>
              <a:t>BSP </a:t>
            </a:r>
            <a:r>
              <a:rPr lang="en-US" b="1" dirty="0" smtClean="0"/>
              <a:t>parallelism </a:t>
            </a:r>
            <a:r>
              <a:rPr lang="en-US" dirty="0" smtClean="0"/>
              <a:t>Inter-node </a:t>
            </a:r>
            <a:r>
              <a:rPr lang="en-US" dirty="0" smtClean="0"/>
              <a:t>parallelism and inner node parallelism</a:t>
            </a:r>
            <a:endParaRPr lang="en-US" dirty="0"/>
          </a:p>
        </p:txBody>
      </p:sp>
      <p:sp>
        <p:nvSpPr>
          <p:cNvPr id="33" name="Down Arrow 32"/>
          <p:cNvSpPr/>
          <p:nvPr/>
        </p:nvSpPr>
        <p:spPr>
          <a:xfrm>
            <a:off x="3600273" y="2749312"/>
            <a:ext cx="540011" cy="737395"/>
          </a:xfrm>
          <a:prstGeom prst="downArrow">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endParaRPr lang="en-US" b="1" kern="0">
              <a:solidFill>
                <a:prstClr val="white"/>
              </a:solidFill>
              <a:latin typeface="Calibri" panose="020F0502020204030204"/>
            </a:endParaRPr>
          </a:p>
        </p:txBody>
      </p:sp>
      <p:sp>
        <p:nvSpPr>
          <p:cNvPr id="38" name="Rounded Rectangle 37"/>
          <p:cNvSpPr/>
          <p:nvPr/>
        </p:nvSpPr>
        <p:spPr>
          <a:xfrm>
            <a:off x="3142137" y="3520440"/>
            <a:ext cx="1441465" cy="985860"/>
          </a:xfrm>
          <a:prstGeom prst="roundRect">
            <a:avLst/>
          </a:prstGeom>
          <a:solidFill>
            <a:sysClr val="window" lastClr="FFFFFF"/>
          </a:solidFill>
          <a:ln w="12700" cap="flat" cmpd="sng" algn="ctr">
            <a:solidFill>
              <a:srgbClr val="5B9BD5"/>
            </a:solidFill>
            <a:prstDash val="solid"/>
            <a:miter lim="800000"/>
          </a:ln>
          <a:effectLst/>
        </p:spPr>
        <p:txBody>
          <a:bodyPr rtlCol="0" anchor="ctr"/>
          <a:lstStyle/>
          <a:p>
            <a:pPr algn="ctr">
              <a:defRPr/>
            </a:pPr>
            <a:endParaRPr lang="en-US" b="1" kern="0">
              <a:solidFill>
                <a:prstClr val="black"/>
              </a:solidFill>
              <a:latin typeface="Calibri" panose="020F0502020204030204"/>
            </a:endParaRPr>
          </a:p>
        </p:txBody>
      </p:sp>
      <p:sp>
        <p:nvSpPr>
          <p:cNvPr id="39" name="Down Arrow 38"/>
          <p:cNvSpPr/>
          <p:nvPr/>
        </p:nvSpPr>
        <p:spPr>
          <a:xfrm>
            <a:off x="3172617" y="3585584"/>
            <a:ext cx="449087" cy="853249"/>
          </a:xfrm>
          <a:prstGeom prst="downArrow">
            <a:avLst/>
          </a:prstGeom>
          <a:solidFill>
            <a:srgbClr val="70AD47"/>
          </a:solidFill>
          <a:ln w="12700" cap="flat" cmpd="sng" algn="ctr">
            <a:solidFill>
              <a:srgbClr val="70AD47">
                <a:shade val="50000"/>
              </a:srgbClr>
            </a:solidFill>
            <a:prstDash val="solid"/>
            <a:miter lim="800000"/>
          </a:ln>
          <a:effectLst/>
        </p:spPr>
        <p:txBody>
          <a:bodyPr rtlCol="0" anchor="ctr"/>
          <a:lstStyle/>
          <a:p>
            <a:pPr algn="ctr">
              <a:defRPr/>
            </a:pPr>
            <a:endParaRPr lang="en-US" b="1" kern="0">
              <a:solidFill>
                <a:prstClr val="white"/>
              </a:solidFill>
              <a:latin typeface="Calibri" panose="020F0502020204030204"/>
            </a:endParaRPr>
          </a:p>
        </p:txBody>
      </p:sp>
      <p:sp>
        <p:nvSpPr>
          <p:cNvPr id="40" name="Down Arrow 39"/>
          <p:cNvSpPr/>
          <p:nvPr/>
        </p:nvSpPr>
        <p:spPr>
          <a:xfrm>
            <a:off x="3653108" y="3585584"/>
            <a:ext cx="434340" cy="853249"/>
          </a:xfrm>
          <a:prstGeom prst="downArrow">
            <a:avLst/>
          </a:prstGeom>
          <a:solidFill>
            <a:srgbClr val="70AD47"/>
          </a:solidFill>
          <a:ln w="12700" cap="flat" cmpd="sng" algn="ctr">
            <a:solidFill>
              <a:srgbClr val="70AD47">
                <a:shade val="50000"/>
              </a:srgbClr>
            </a:solidFill>
            <a:prstDash val="solid"/>
            <a:miter lim="800000"/>
          </a:ln>
          <a:effectLst/>
        </p:spPr>
        <p:txBody>
          <a:bodyPr rtlCol="0" anchor="ctr"/>
          <a:lstStyle/>
          <a:p>
            <a:pPr algn="ctr">
              <a:defRPr/>
            </a:pPr>
            <a:endParaRPr lang="en-US" b="1" kern="0">
              <a:solidFill>
                <a:prstClr val="white"/>
              </a:solidFill>
              <a:latin typeface="Calibri" panose="020F0502020204030204"/>
            </a:endParaRPr>
          </a:p>
        </p:txBody>
      </p:sp>
      <p:sp>
        <p:nvSpPr>
          <p:cNvPr id="41" name="Down Arrow 40"/>
          <p:cNvSpPr/>
          <p:nvPr/>
        </p:nvSpPr>
        <p:spPr>
          <a:xfrm>
            <a:off x="4112158" y="3585584"/>
            <a:ext cx="434340" cy="853249"/>
          </a:xfrm>
          <a:prstGeom prst="downArrow">
            <a:avLst/>
          </a:prstGeom>
          <a:solidFill>
            <a:srgbClr val="70AD47"/>
          </a:solidFill>
          <a:ln w="12700" cap="flat" cmpd="sng" algn="ctr">
            <a:solidFill>
              <a:srgbClr val="70AD47">
                <a:shade val="50000"/>
              </a:srgbClr>
            </a:solidFill>
            <a:prstDash val="solid"/>
            <a:miter lim="800000"/>
          </a:ln>
          <a:effectLst/>
        </p:spPr>
        <p:txBody>
          <a:bodyPr rtlCol="0" anchor="ctr"/>
          <a:lstStyle/>
          <a:p>
            <a:pPr algn="ctr">
              <a:defRPr/>
            </a:pPr>
            <a:endParaRPr lang="en-US" b="1" kern="0">
              <a:solidFill>
                <a:prstClr val="white"/>
              </a:solidFill>
              <a:latin typeface="Calibri" panose="020F0502020204030204"/>
            </a:endParaRPr>
          </a:p>
        </p:txBody>
      </p:sp>
      <p:sp>
        <p:nvSpPr>
          <p:cNvPr id="43" name="Down Arrow 42"/>
          <p:cNvSpPr/>
          <p:nvPr/>
        </p:nvSpPr>
        <p:spPr>
          <a:xfrm>
            <a:off x="5756733" y="2749312"/>
            <a:ext cx="540011" cy="737395"/>
          </a:xfrm>
          <a:prstGeom prst="downArrow">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endParaRPr lang="en-US" b="1" kern="0">
              <a:solidFill>
                <a:prstClr val="white"/>
              </a:solidFill>
              <a:latin typeface="Calibri" panose="020F0502020204030204"/>
            </a:endParaRPr>
          </a:p>
        </p:txBody>
      </p:sp>
      <p:sp>
        <p:nvSpPr>
          <p:cNvPr id="45" name="Rounded Rectangle 44"/>
          <p:cNvSpPr/>
          <p:nvPr/>
        </p:nvSpPr>
        <p:spPr>
          <a:xfrm>
            <a:off x="5298597" y="3520440"/>
            <a:ext cx="1441465" cy="985860"/>
          </a:xfrm>
          <a:prstGeom prst="roundRect">
            <a:avLst/>
          </a:prstGeom>
          <a:solidFill>
            <a:sysClr val="window" lastClr="FFFFFF"/>
          </a:solidFill>
          <a:ln w="12700" cap="flat" cmpd="sng" algn="ctr">
            <a:solidFill>
              <a:srgbClr val="5B9BD5"/>
            </a:solidFill>
            <a:prstDash val="solid"/>
            <a:miter lim="800000"/>
          </a:ln>
          <a:effectLst/>
        </p:spPr>
        <p:txBody>
          <a:bodyPr rtlCol="0" anchor="ctr"/>
          <a:lstStyle/>
          <a:p>
            <a:pPr algn="ctr">
              <a:defRPr/>
            </a:pPr>
            <a:endParaRPr lang="en-US" b="1" kern="0">
              <a:solidFill>
                <a:prstClr val="black"/>
              </a:solidFill>
              <a:latin typeface="Calibri" panose="020F0502020204030204"/>
            </a:endParaRPr>
          </a:p>
        </p:txBody>
      </p:sp>
      <p:sp>
        <p:nvSpPr>
          <p:cNvPr id="46" name="Down Arrow 45"/>
          <p:cNvSpPr/>
          <p:nvPr/>
        </p:nvSpPr>
        <p:spPr>
          <a:xfrm>
            <a:off x="5329077" y="3585584"/>
            <a:ext cx="449087" cy="853249"/>
          </a:xfrm>
          <a:prstGeom prst="downArrow">
            <a:avLst/>
          </a:prstGeom>
          <a:solidFill>
            <a:srgbClr val="70AD47"/>
          </a:solidFill>
          <a:ln w="12700" cap="flat" cmpd="sng" algn="ctr">
            <a:solidFill>
              <a:srgbClr val="70AD47">
                <a:shade val="50000"/>
              </a:srgbClr>
            </a:solidFill>
            <a:prstDash val="solid"/>
            <a:miter lim="800000"/>
          </a:ln>
          <a:effectLst/>
        </p:spPr>
        <p:txBody>
          <a:bodyPr rtlCol="0" anchor="ctr"/>
          <a:lstStyle/>
          <a:p>
            <a:pPr algn="ctr">
              <a:defRPr/>
            </a:pPr>
            <a:endParaRPr lang="en-US" b="1" kern="0">
              <a:solidFill>
                <a:prstClr val="white"/>
              </a:solidFill>
              <a:latin typeface="Calibri" panose="020F0502020204030204"/>
            </a:endParaRPr>
          </a:p>
        </p:txBody>
      </p:sp>
      <p:sp>
        <p:nvSpPr>
          <p:cNvPr id="47" name="Down Arrow 46"/>
          <p:cNvSpPr/>
          <p:nvPr/>
        </p:nvSpPr>
        <p:spPr>
          <a:xfrm>
            <a:off x="5809568" y="3585584"/>
            <a:ext cx="434340" cy="853249"/>
          </a:xfrm>
          <a:prstGeom prst="downArrow">
            <a:avLst/>
          </a:prstGeom>
          <a:solidFill>
            <a:srgbClr val="70AD47"/>
          </a:solidFill>
          <a:ln w="12700" cap="flat" cmpd="sng" algn="ctr">
            <a:solidFill>
              <a:srgbClr val="70AD47">
                <a:shade val="50000"/>
              </a:srgbClr>
            </a:solidFill>
            <a:prstDash val="solid"/>
            <a:miter lim="800000"/>
          </a:ln>
          <a:effectLst/>
        </p:spPr>
        <p:txBody>
          <a:bodyPr rtlCol="0" anchor="ctr"/>
          <a:lstStyle/>
          <a:p>
            <a:pPr algn="ctr">
              <a:defRPr/>
            </a:pPr>
            <a:endParaRPr lang="en-US" b="1" kern="0">
              <a:solidFill>
                <a:prstClr val="white"/>
              </a:solidFill>
              <a:latin typeface="Calibri" panose="020F0502020204030204"/>
            </a:endParaRPr>
          </a:p>
        </p:txBody>
      </p:sp>
      <p:sp>
        <p:nvSpPr>
          <p:cNvPr id="48" name="Down Arrow 47"/>
          <p:cNvSpPr/>
          <p:nvPr/>
        </p:nvSpPr>
        <p:spPr>
          <a:xfrm>
            <a:off x="6268618" y="3585584"/>
            <a:ext cx="434340" cy="853249"/>
          </a:xfrm>
          <a:prstGeom prst="downArrow">
            <a:avLst/>
          </a:prstGeom>
          <a:solidFill>
            <a:srgbClr val="70AD47"/>
          </a:solidFill>
          <a:ln w="12700" cap="flat" cmpd="sng" algn="ctr">
            <a:solidFill>
              <a:srgbClr val="70AD47">
                <a:shade val="50000"/>
              </a:srgbClr>
            </a:solidFill>
            <a:prstDash val="solid"/>
            <a:miter lim="800000"/>
          </a:ln>
          <a:effectLst/>
        </p:spPr>
        <p:txBody>
          <a:bodyPr rtlCol="0" anchor="ctr"/>
          <a:lstStyle/>
          <a:p>
            <a:pPr algn="ctr">
              <a:defRPr/>
            </a:pPr>
            <a:endParaRPr lang="en-US" b="1" kern="0">
              <a:solidFill>
                <a:prstClr val="white"/>
              </a:solidFill>
              <a:latin typeface="Calibri" panose="020F0502020204030204"/>
            </a:endParaRPr>
          </a:p>
        </p:txBody>
      </p:sp>
      <p:sp>
        <p:nvSpPr>
          <p:cNvPr id="50" name="Down Arrow 49"/>
          <p:cNvSpPr/>
          <p:nvPr/>
        </p:nvSpPr>
        <p:spPr>
          <a:xfrm>
            <a:off x="8687213" y="2749312"/>
            <a:ext cx="540011" cy="737395"/>
          </a:xfrm>
          <a:prstGeom prst="downArrow">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endParaRPr lang="en-US" b="1" kern="0">
              <a:solidFill>
                <a:prstClr val="white"/>
              </a:solidFill>
              <a:latin typeface="Calibri" panose="020F0502020204030204"/>
            </a:endParaRPr>
          </a:p>
        </p:txBody>
      </p:sp>
      <p:sp>
        <p:nvSpPr>
          <p:cNvPr id="52" name="Rounded Rectangle 51"/>
          <p:cNvSpPr/>
          <p:nvPr/>
        </p:nvSpPr>
        <p:spPr>
          <a:xfrm>
            <a:off x="8229077" y="3520440"/>
            <a:ext cx="1441465" cy="985860"/>
          </a:xfrm>
          <a:prstGeom prst="roundRect">
            <a:avLst/>
          </a:prstGeom>
          <a:solidFill>
            <a:sysClr val="window" lastClr="FFFFFF"/>
          </a:solidFill>
          <a:ln w="12700" cap="flat" cmpd="sng" algn="ctr">
            <a:solidFill>
              <a:srgbClr val="5B9BD5"/>
            </a:solidFill>
            <a:prstDash val="solid"/>
            <a:miter lim="800000"/>
          </a:ln>
          <a:effectLst/>
        </p:spPr>
        <p:txBody>
          <a:bodyPr rtlCol="0" anchor="ctr"/>
          <a:lstStyle/>
          <a:p>
            <a:pPr algn="ctr">
              <a:defRPr/>
            </a:pPr>
            <a:endParaRPr lang="en-US" b="1" kern="0">
              <a:solidFill>
                <a:prstClr val="black"/>
              </a:solidFill>
              <a:latin typeface="Calibri" panose="020F0502020204030204"/>
            </a:endParaRPr>
          </a:p>
        </p:txBody>
      </p:sp>
      <p:sp>
        <p:nvSpPr>
          <p:cNvPr id="53" name="Down Arrow 52"/>
          <p:cNvSpPr/>
          <p:nvPr/>
        </p:nvSpPr>
        <p:spPr>
          <a:xfrm>
            <a:off x="8259557" y="3585584"/>
            <a:ext cx="449087" cy="853249"/>
          </a:xfrm>
          <a:prstGeom prst="downArrow">
            <a:avLst/>
          </a:prstGeom>
          <a:solidFill>
            <a:srgbClr val="70AD47"/>
          </a:solidFill>
          <a:ln w="12700" cap="flat" cmpd="sng" algn="ctr">
            <a:solidFill>
              <a:srgbClr val="70AD47">
                <a:shade val="50000"/>
              </a:srgbClr>
            </a:solidFill>
            <a:prstDash val="solid"/>
            <a:miter lim="800000"/>
          </a:ln>
          <a:effectLst/>
        </p:spPr>
        <p:txBody>
          <a:bodyPr rtlCol="0" anchor="ctr"/>
          <a:lstStyle/>
          <a:p>
            <a:pPr algn="ctr">
              <a:defRPr/>
            </a:pPr>
            <a:endParaRPr lang="en-US" b="1" kern="0">
              <a:solidFill>
                <a:prstClr val="white"/>
              </a:solidFill>
              <a:latin typeface="Calibri" panose="020F0502020204030204"/>
            </a:endParaRPr>
          </a:p>
        </p:txBody>
      </p:sp>
      <p:sp>
        <p:nvSpPr>
          <p:cNvPr id="54" name="Down Arrow 53"/>
          <p:cNvSpPr/>
          <p:nvPr/>
        </p:nvSpPr>
        <p:spPr>
          <a:xfrm>
            <a:off x="8740048" y="3585584"/>
            <a:ext cx="434340" cy="853249"/>
          </a:xfrm>
          <a:prstGeom prst="downArrow">
            <a:avLst/>
          </a:prstGeom>
          <a:solidFill>
            <a:srgbClr val="70AD47"/>
          </a:solidFill>
          <a:ln w="12700" cap="flat" cmpd="sng" algn="ctr">
            <a:solidFill>
              <a:srgbClr val="70AD47">
                <a:shade val="50000"/>
              </a:srgbClr>
            </a:solidFill>
            <a:prstDash val="solid"/>
            <a:miter lim="800000"/>
          </a:ln>
          <a:effectLst/>
        </p:spPr>
        <p:txBody>
          <a:bodyPr rtlCol="0" anchor="ctr"/>
          <a:lstStyle/>
          <a:p>
            <a:pPr algn="ctr">
              <a:defRPr/>
            </a:pPr>
            <a:endParaRPr lang="en-US" b="1" kern="0">
              <a:solidFill>
                <a:prstClr val="white"/>
              </a:solidFill>
              <a:latin typeface="Calibri" panose="020F0502020204030204"/>
            </a:endParaRPr>
          </a:p>
        </p:txBody>
      </p:sp>
      <p:sp>
        <p:nvSpPr>
          <p:cNvPr id="55" name="Down Arrow 54"/>
          <p:cNvSpPr/>
          <p:nvPr/>
        </p:nvSpPr>
        <p:spPr>
          <a:xfrm>
            <a:off x="9199098" y="3585584"/>
            <a:ext cx="434340" cy="853249"/>
          </a:xfrm>
          <a:prstGeom prst="downArrow">
            <a:avLst/>
          </a:prstGeom>
          <a:solidFill>
            <a:srgbClr val="70AD47"/>
          </a:solidFill>
          <a:ln w="12700" cap="flat" cmpd="sng" algn="ctr">
            <a:solidFill>
              <a:srgbClr val="70AD47">
                <a:shade val="50000"/>
              </a:srgbClr>
            </a:solidFill>
            <a:prstDash val="solid"/>
            <a:miter lim="800000"/>
          </a:ln>
          <a:effectLst/>
        </p:spPr>
        <p:txBody>
          <a:bodyPr rtlCol="0" anchor="ctr"/>
          <a:lstStyle/>
          <a:p>
            <a:pPr algn="ctr">
              <a:defRPr/>
            </a:pPr>
            <a:endParaRPr lang="en-US" b="1" kern="0">
              <a:solidFill>
                <a:prstClr val="white"/>
              </a:solidFill>
              <a:latin typeface="Calibri" panose="020F0502020204030204"/>
            </a:endParaRPr>
          </a:p>
        </p:txBody>
      </p:sp>
      <p:cxnSp>
        <p:nvCxnSpPr>
          <p:cNvPr id="56" name="Straight Connector 55"/>
          <p:cNvCxnSpPr/>
          <p:nvPr/>
        </p:nvCxnSpPr>
        <p:spPr>
          <a:xfrm>
            <a:off x="7009873" y="4013629"/>
            <a:ext cx="654265" cy="0"/>
          </a:xfrm>
          <a:prstGeom prst="line">
            <a:avLst/>
          </a:prstGeom>
          <a:noFill/>
          <a:ln w="50800" cap="rnd" cmpd="sng" algn="ctr">
            <a:solidFill>
              <a:srgbClr val="5B9BD5"/>
            </a:solidFill>
            <a:prstDash val="sysDot"/>
            <a:round/>
          </a:ln>
          <a:effectLst/>
        </p:spPr>
      </p:cxnSp>
      <p:sp>
        <p:nvSpPr>
          <p:cNvPr id="57" name="TextBox 56"/>
          <p:cNvSpPr txBox="1"/>
          <p:nvPr/>
        </p:nvSpPr>
        <p:spPr>
          <a:xfrm>
            <a:off x="1981201" y="2749312"/>
            <a:ext cx="1023357" cy="646331"/>
          </a:xfrm>
          <a:prstGeom prst="rect">
            <a:avLst/>
          </a:prstGeom>
          <a:noFill/>
        </p:spPr>
        <p:txBody>
          <a:bodyPr wrap="square" rtlCol="0">
            <a:spAutoFit/>
          </a:bodyPr>
          <a:lstStyle/>
          <a:p>
            <a:pPr>
              <a:defRPr/>
            </a:pPr>
            <a:r>
              <a:rPr lang="en-US" b="1" kern="0" dirty="0">
                <a:solidFill>
                  <a:prstClr val="black"/>
                </a:solidFill>
                <a:latin typeface="Calibri" panose="020F0502020204030204"/>
              </a:rPr>
              <a:t>Process Level</a:t>
            </a:r>
          </a:p>
        </p:txBody>
      </p:sp>
      <p:sp>
        <p:nvSpPr>
          <p:cNvPr id="58" name="TextBox 57"/>
          <p:cNvSpPr txBox="1"/>
          <p:nvPr/>
        </p:nvSpPr>
        <p:spPr>
          <a:xfrm>
            <a:off x="1974996" y="3689042"/>
            <a:ext cx="1023357" cy="646331"/>
          </a:xfrm>
          <a:prstGeom prst="rect">
            <a:avLst/>
          </a:prstGeom>
          <a:noFill/>
        </p:spPr>
        <p:txBody>
          <a:bodyPr wrap="square" rtlCol="0">
            <a:spAutoFit/>
          </a:bodyPr>
          <a:lstStyle/>
          <a:p>
            <a:pPr>
              <a:defRPr/>
            </a:pPr>
            <a:r>
              <a:rPr lang="en-US" b="1" kern="0" dirty="0">
                <a:solidFill>
                  <a:prstClr val="black"/>
                </a:solidFill>
                <a:latin typeface="Calibri" panose="020F0502020204030204"/>
              </a:rPr>
              <a:t>Thread Level</a:t>
            </a:r>
          </a:p>
        </p:txBody>
      </p:sp>
      <p:sp>
        <p:nvSpPr>
          <p:cNvPr id="59" name="TextBox 58"/>
          <p:cNvSpPr txBox="1"/>
          <p:nvPr/>
        </p:nvSpPr>
        <p:spPr>
          <a:xfrm>
            <a:off x="1974996" y="4536763"/>
            <a:ext cx="1023357" cy="646331"/>
          </a:xfrm>
          <a:prstGeom prst="rect">
            <a:avLst/>
          </a:prstGeom>
          <a:noFill/>
        </p:spPr>
        <p:txBody>
          <a:bodyPr wrap="square" rtlCol="0">
            <a:spAutoFit/>
          </a:bodyPr>
          <a:lstStyle/>
          <a:p>
            <a:pPr>
              <a:defRPr/>
            </a:pPr>
            <a:r>
              <a:rPr lang="en-US" b="1" kern="0" dirty="0">
                <a:solidFill>
                  <a:prstClr val="black"/>
                </a:solidFill>
                <a:latin typeface="Calibri" panose="020F0502020204030204"/>
              </a:rPr>
              <a:t>Process Level</a:t>
            </a:r>
          </a:p>
        </p:txBody>
      </p:sp>
      <p:sp>
        <p:nvSpPr>
          <p:cNvPr id="37" name="Down Arrow 36"/>
          <p:cNvSpPr/>
          <p:nvPr/>
        </p:nvSpPr>
        <p:spPr>
          <a:xfrm>
            <a:off x="3592654" y="4540035"/>
            <a:ext cx="540011" cy="737395"/>
          </a:xfrm>
          <a:prstGeom prst="downArrow">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endParaRPr lang="en-US" b="1" kern="0">
              <a:solidFill>
                <a:prstClr val="white"/>
              </a:solidFill>
              <a:latin typeface="Calibri" panose="020F0502020204030204"/>
            </a:endParaRPr>
          </a:p>
        </p:txBody>
      </p:sp>
      <p:sp>
        <p:nvSpPr>
          <p:cNvPr id="51" name="Down Arrow 50"/>
          <p:cNvSpPr/>
          <p:nvPr/>
        </p:nvSpPr>
        <p:spPr>
          <a:xfrm>
            <a:off x="8679594" y="4540035"/>
            <a:ext cx="540011" cy="737395"/>
          </a:xfrm>
          <a:prstGeom prst="downArrow">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endParaRPr lang="en-US" b="1" kern="0">
              <a:solidFill>
                <a:prstClr val="white"/>
              </a:solidFill>
              <a:latin typeface="Calibri" panose="020F0502020204030204"/>
            </a:endParaRPr>
          </a:p>
        </p:txBody>
      </p:sp>
      <p:sp>
        <p:nvSpPr>
          <p:cNvPr id="44" name="Down Arrow 43"/>
          <p:cNvSpPr/>
          <p:nvPr/>
        </p:nvSpPr>
        <p:spPr>
          <a:xfrm>
            <a:off x="5749114" y="4540035"/>
            <a:ext cx="540011" cy="737395"/>
          </a:xfrm>
          <a:prstGeom prst="downArrow">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endParaRPr lang="en-US" b="1" kern="0">
              <a:solidFill>
                <a:prstClr val="white"/>
              </a:solidFill>
              <a:latin typeface="Calibri" panose="020F0502020204030204"/>
            </a:endParaRPr>
          </a:p>
        </p:txBody>
      </p:sp>
    </p:spTree>
    <p:extLst>
      <p:ext uri="{BB962C8B-B14F-4D97-AF65-F5344CB8AC3E}">
        <p14:creationId xmlns:p14="http://schemas.microsoft.com/office/powerpoint/2010/main" val="2108388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1000"/>
                                        <p:tgtEl>
                                          <p:spTgt spid="43"/>
                                        </p:tgtEl>
                                      </p:cBhvr>
                                    </p:animEffect>
                                    <p:anim calcmode="lin" valueType="num">
                                      <p:cBhvr>
                                        <p:cTn id="28" dur="1000" fill="hold"/>
                                        <p:tgtEl>
                                          <p:spTgt spid="43"/>
                                        </p:tgtEl>
                                        <p:attrNameLst>
                                          <p:attrName>ppt_x</p:attrName>
                                        </p:attrNameLst>
                                      </p:cBhvr>
                                      <p:tavLst>
                                        <p:tav tm="0">
                                          <p:val>
                                            <p:strVal val="#ppt_x"/>
                                          </p:val>
                                        </p:tav>
                                        <p:tav tm="100000">
                                          <p:val>
                                            <p:strVal val="#ppt_x"/>
                                          </p:val>
                                        </p:tav>
                                      </p:tavLst>
                                    </p:anim>
                                    <p:anim calcmode="lin" valueType="num">
                                      <p:cBhvr>
                                        <p:cTn id="29" dur="1000" fill="hold"/>
                                        <p:tgtEl>
                                          <p:spTgt spid="43"/>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1000"/>
                                        <p:tgtEl>
                                          <p:spTgt spid="50"/>
                                        </p:tgtEl>
                                      </p:cBhvr>
                                    </p:animEffect>
                                    <p:anim calcmode="lin" valueType="num">
                                      <p:cBhvr>
                                        <p:cTn id="33" dur="1000" fill="hold"/>
                                        <p:tgtEl>
                                          <p:spTgt spid="50"/>
                                        </p:tgtEl>
                                        <p:attrNameLst>
                                          <p:attrName>ppt_x</p:attrName>
                                        </p:attrNameLst>
                                      </p:cBhvr>
                                      <p:tavLst>
                                        <p:tav tm="0">
                                          <p:val>
                                            <p:strVal val="#ppt_x"/>
                                          </p:val>
                                        </p:tav>
                                        <p:tav tm="100000">
                                          <p:val>
                                            <p:strVal val="#ppt_x"/>
                                          </p:val>
                                        </p:tav>
                                      </p:tavLst>
                                    </p:anim>
                                    <p:anim calcmode="lin" valueType="num">
                                      <p:cBhvr>
                                        <p:cTn id="34"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1000"/>
                                        <p:tgtEl>
                                          <p:spTgt spid="39"/>
                                        </p:tgtEl>
                                      </p:cBhvr>
                                    </p:animEffect>
                                    <p:anim calcmode="lin" valueType="num">
                                      <p:cBhvr>
                                        <p:cTn id="40" dur="1000" fill="hold"/>
                                        <p:tgtEl>
                                          <p:spTgt spid="39"/>
                                        </p:tgtEl>
                                        <p:attrNameLst>
                                          <p:attrName>ppt_x</p:attrName>
                                        </p:attrNameLst>
                                      </p:cBhvr>
                                      <p:tavLst>
                                        <p:tav tm="0">
                                          <p:val>
                                            <p:strVal val="#ppt_x"/>
                                          </p:val>
                                        </p:tav>
                                        <p:tav tm="100000">
                                          <p:val>
                                            <p:strVal val="#ppt_x"/>
                                          </p:val>
                                        </p:tav>
                                      </p:tavLst>
                                    </p:anim>
                                    <p:anim calcmode="lin" valueType="num">
                                      <p:cBhvr>
                                        <p:cTn id="41" dur="1000" fill="hold"/>
                                        <p:tgtEl>
                                          <p:spTgt spid="39"/>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1000"/>
                                        <p:tgtEl>
                                          <p:spTgt spid="40"/>
                                        </p:tgtEl>
                                      </p:cBhvr>
                                    </p:animEffect>
                                    <p:anim calcmode="lin" valueType="num">
                                      <p:cBhvr>
                                        <p:cTn id="45" dur="1000" fill="hold"/>
                                        <p:tgtEl>
                                          <p:spTgt spid="40"/>
                                        </p:tgtEl>
                                        <p:attrNameLst>
                                          <p:attrName>ppt_x</p:attrName>
                                        </p:attrNameLst>
                                      </p:cBhvr>
                                      <p:tavLst>
                                        <p:tav tm="0">
                                          <p:val>
                                            <p:strVal val="#ppt_x"/>
                                          </p:val>
                                        </p:tav>
                                        <p:tav tm="100000">
                                          <p:val>
                                            <p:strVal val="#ppt_x"/>
                                          </p:val>
                                        </p:tav>
                                      </p:tavLst>
                                    </p:anim>
                                    <p:anim calcmode="lin" valueType="num">
                                      <p:cBhvr>
                                        <p:cTn id="46" dur="1000" fill="hold"/>
                                        <p:tgtEl>
                                          <p:spTgt spid="40"/>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1000"/>
                                        <p:tgtEl>
                                          <p:spTgt spid="41"/>
                                        </p:tgtEl>
                                      </p:cBhvr>
                                    </p:animEffect>
                                    <p:anim calcmode="lin" valueType="num">
                                      <p:cBhvr>
                                        <p:cTn id="50" dur="1000" fill="hold"/>
                                        <p:tgtEl>
                                          <p:spTgt spid="41"/>
                                        </p:tgtEl>
                                        <p:attrNameLst>
                                          <p:attrName>ppt_x</p:attrName>
                                        </p:attrNameLst>
                                      </p:cBhvr>
                                      <p:tavLst>
                                        <p:tav tm="0">
                                          <p:val>
                                            <p:strVal val="#ppt_x"/>
                                          </p:val>
                                        </p:tav>
                                        <p:tav tm="100000">
                                          <p:val>
                                            <p:strVal val="#ppt_x"/>
                                          </p:val>
                                        </p:tav>
                                      </p:tavLst>
                                    </p:anim>
                                    <p:anim calcmode="lin" valueType="num">
                                      <p:cBhvr>
                                        <p:cTn id="51" dur="1000" fill="hold"/>
                                        <p:tgtEl>
                                          <p:spTgt spid="41"/>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fade">
                                      <p:cBhvr>
                                        <p:cTn id="54" dur="1000"/>
                                        <p:tgtEl>
                                          <p:spTgt spid="46"/>
                                        </p:tgtEl>
                                      </p:cBhvr>
                                    </p:animEffect>
                                    <p:anim calcmode="lin" valueType="num">
                                      <p:cBhvr>
                                        <p:cTn id="55" dur="1000" fill="hold"/>
                                        <p:tgtEl>
                                          <p:spTgt spid="46"/>
                                        </p:tgtEl>
                                        <p:attrNameLst>
                                          <p:attrName>ppt_x</p:attrName>
                                        </p:attrNameLst>
                                      </p:cBhvr>
                                      <p:tavLst>
                                        <p:tav tm="0">
                                          <p:val>
                                            <p:strVal val="#ppt_x"/>
                                          </p:val>
                                        </p:tav>
                                        <p:tav tm="100000">
                                          <p:val>
                                            <p:strVal val="#ppt_x"/>
                                          </p:val>
                                        </p:tav>
                                      </p:tavLst>
                                    </p:anim>
                                    <p:anim calcmode="lin" valueType="num">
                                      <p:cBhvr>
                                        <p:cTn id="56" dur="1000" fill="hold"/>
                                        <p:tgtEl>
                                          <p:spTgt spid="46"/>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1000"/>
                                        <p:tgtEl>
                                          <p:spTgt spid="47"/>
                                        </p:tgtEl>
                                      </p:cBhvr>
                                    </p:animEffect>
                                    <p:anim calcmode="lin" valueType="num">
                                      <p:cBhvr>
                                        <p:cTn id="60" dur="1000" fill="hold"/>
                                        <p:tgtEl>
                                          <p:spTgt spid="47"/>
                                        </p:tgtEl>
                                        <p:attrNameLst>
                                          <p:attrName>ppt_x</p:attrName>
                                        </p:attrNameLst>
                                      </p:cBhvr>
                                      <p:tavLst>
                                        <p:tav tm="0">
                                          <p:val>
                                            <p:strVal val="#ppt_x"/>
                                          </p:val>
                                        </p:tav>
                                        <p:tav tm="100000">
                                          <p:val>
                                            <p:strVal val="#ppt_x"/>
                                          </p:val>
                                        </p:tav>
                                      </p:tavLst>
                                    </p:anim>
                                    <p:anim calcmode="lin" valueType="num">
                                      <p:cBhvr>
                                        <p:cTn id="61" dur="1000" fill="hold"/>
                                        <p:tgtEl>
                                          <p:spTgt spid="47"/>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fade">
                                      <p:cBhvr>
                                        <p:cTn id="64" dur="1000"/>
                                        <p:tgtEl>
                                          <p:spTgt spid="48"/>
                                        </p:tgtEl>
                                      </p:cBhvr>
                                    </p:animEffect>
                                    <p:anim calcmode="lin" valueType="num">
                                      <p:cBhvr>
                                        <p:cTn id="65" dur="1000" fill="hold"/>
                                        <p:tgtEl>
                                          <p:spTgt spid="48"/>
                                        </p:tgtEl>
                                        <p:attrNameLst>
                                          <p:attrName>ppt_x</p:attrName>
                                        </p:attrNameLst>
                                      </p:cBhvr>
                                      <p:tavLst>
                                        <p:tav tm="0">
                                          <p:val>
                                            <p:strVal val="#ppt_x"/>
                                          </p:val>
                                        </p:tav>
                                        <p:tav tm="100000">
                                          <p:val>
                                            <p:strVal val="#ppt_x"/>
                                          </p:val>
                                        </p:tav>
                                      </p:tavLst>
                                    </p:anim>
                                    <p:anim calcmode="lin" valueType="num">
                                      <p:cBhvr>
                                        <p:cTn id="66" dur="1000" fill="hold"/>
                                        <p:tgtEl>
                                          <p:spTgt spid="48"/>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fade">
                                      <p:cBhvr>
                                        <p:cTn id="69" dur="1000"/>
                                        <p:tgtEl>
                                          <p:spTgt spid="53"/>
                                        </p:tgtEl>
                                      </p:cBhvr>
                                    </p:animEffect>
                                    <p:anim calcmode="lin" valueType="num">
                                      <p:cBhvr>
                                        <p:cTn id="70" dur="1000" fill="hold"/>
                                        <p:tgtEl>
                                          <p:spTgt spid="53"/>
                                        </p:tgtEl>
                                        <p:attrNameLst>
                                          <p:attrName>ppt_x</p:attrName>
                                        </p:attrNameLst>
                                      </p:cBhvr>
                                      <p:tavLst>
                                        <p:tav tm="0">
                                          <p:val>
                                            <p:strVal val="#ppt_x"/>
                                          </p:val>
                                        </p:tav>
                                        <p:tav tm="100000">
                                          <p:val>
                                            <p:strVal val="#ppt_x"/>
                                          </p:val>
                                        </p:tav>
                                      </p:tavLst>
                                    </p:anim>
                                    <p:anim calcmode="lin" valueType="num">
                                      <p:cBhvr>
                                        <p:cTn id="71" dur="1000" fill="hold"/>
                                        <p:tgtEl>
                                          <p:spTgt spid="53"/>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54"/>
                                        </p:tgtEl>
                                        <p:attrNameLst>
                                          <p:attrName>style.visibility</p:attrName>
                                        </p:attrNameLst>
                                      </p:cBhvr>
                                      <p:to>
                                        <p:strVal val="visible"/>
                                      </p:to>
                                    </p:set>
                                    <p:animEffect transition="in" filter="fade">
                                      <p:cBhvr>
                                        <p:cTn id="74" dur="1000"/>
                                        <p:tgtEl>
                                          <p:spTgt spid="54"/>
                                        </p:tgtEl>
                                      </p:cBhvr>
                                    </p:animEffect>
                                    <p:anim calcmode="lin" valueType="num">
                                      <p:cBhvr>
                                        <p:cTn id="75" dur="1000" fill="hold"/>
                                        <p:tgtEl>
                                          <p:spTgt spid="54"/>
                                        </p:tgtEl>
                                        <p:attrNameLst>
                                          <p:attrName>ppt_x</p:attrName>
                                        </p:attrNameLst>
                                      </p:cBhvr>
                                      <p:tavLst>
                                        <p:tav tm="0">
                                          <p:val>
                                            <p:strVal val="#ppt_x"/>
                                          </p:val>
                                        </p:tav>
                                        <p:tav tm="100000">
                                          <p:val>
                                            <p:strVal val="#ppt_x"/>
                                          </p:val>
                                        </p:tav>
                                      </p:tavLst>
                                    </p:anim>
                                    <p:anim calcmode="lin" valueType="num">
                                      <p:cBhvr>
                                        <p:cTn id="76" dur="1000" fill="hold"/>
                                        <p:tgtEl>
                                          <p:spTgt spid="54"/>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fade">
                                      <p:cBhvr>
                                        <p:cTn id="79" dur="1000"/>
                                        <p:tgtEl>
                                          <p:spTgt spid="55"/>
                                        </p:tgtEl>
                                      </p:cBhvr>
                                    </p:animEffect>
                                    <p:anim calcmode="lin" valueType="num">
                                      <p:cBhvr>
                                        <p:cTn id="80" dur="1000" fill="hold"/>
                                        <p:tgtEl>
                                          <p:spTgt spid="55"/>
                                        </p:tgtEl>
                                        <p:attrNameLst>
                                          <p:attrName>ppt_x</p:attrName>
                                        </p:attrNameLst>
                                      </p:cBhvr>
                                      <p:tavLst>
                                        <p:tav tm="0">
                                          <p:val>
                                            <p:strVal val="#ppt_x"/>
                                          </p:val>
                                        </p:tav>
                                        <p:tav tm="100000">
                                          <p:val>
                                            <p:strVal val="#ppt_x"/>
                                          </p:val>
                                        </p:tav>
                                      </p:tavLst>
                                    </p:anim>
                                    <p:anim calcmode="lin" valueType="num">
                                      <p:cBhvr>
                                        <p:cTn id="81" dur="1000" fill="hold"/>
                                        <p:tgtEl>
                                          <p:spTgt spid="55"/>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58"/>
                                        </p:tgtEl>
                                        <p:attrNameLst>
                                          <p:attrName>style.visibility</p:attrName>
                                        </p:attrNameLst>
                                      </p:cBhvr>
                                      <p:to>
                                        <p:strVal val="visible"/>
                                      </p:to>
                                    </p:set>
                                    <p:animEffect transition="in" filter="fade">
                                      <p:cBhvr>
                                        <p:cTn id="84" dur="1000"/>
                                        <p:tgtEl>
                                          <p:spTgt spid="58"/>
                                        </p:tgtEl>
                                      </p:cBhvr>
                                    </p:animEffect>
                                    <p:anim calcmode="lin" valueType="num">
                                      <p:cBhvr>
                                        <p:cTn id="85" dur="1000" fill="hold"/>
                                        <p:tgtEl>
                                          <p:spTgt spid="58"/>
                                        </p:tgtEl>
                                        <p:attrNameLst>
                                          <p:attrName>ppt_x</p:attrName>
                                        </p:attrNameLst>
                                      </p:cBhvr>
                                      <p:tavLst>
                                        <p:tav tm="0">
                                          <p:val>
                                            <p:strVal val="#ppt_x"/>
                                          </p:val>
                                        </p:tav>
                                        <p:tav tm="100000">
                                          <p:val>
                                            <p:strVal val="#ppt_x"/>
                                          </p:val>
                                        </p:tav>
                                      </p:tavLst>
                                    </p:anim>
                                    <p:anim calcmode="lin" valueType="num">
                                      <p:cBhvr>
                                        <p:cTn id="86" dur="1000" fill="hold"/>
                                        <p:tgtEl>
                                          <p:spTgt spid="58"/>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52"/>
                                        </p:tgtEl>
                                        <p:attrNameLst>
                                          <p:attrName>style.visibility</p:attrName>
                                        </p:attrNameLst>
                                      </p:cBhvr>
                                      <p:to>
                                        <p:strVal val="visible"/>
                                      </p:to>
                                    </p:set>
                                    <p:animEffect transition="in" filter="fade">
                                      <p:cBhvr>
                                        <p:cTn id="89" dur="1000"/>
                                        <p:tgtEl>
                                          <p:spTgt spid="52"/>
                                        </p:tgtEl>
                                      </p:cBhvr>
                                    </p:animEffect>
                                    <p:anim calcmode="lin" valueType="num">
                                      <p:cBhvr>
                                        <p:cTn id="90" dur="1000" fill="hold"/>
                                        <p:tgtEl>
                                          <p:spTgt spid="52"/>
                                        </p:tgtEl>
                                        <p:attrNameLst>
                                          <p:attrName>ppt_x</p:attrName>
                                        </p:attrNameLst>
                                      </p:cBhvr>
                                      <p:tavLst>
                                        <p:tav tm="0">
                                          <p:val>
                                            <p:strVal val="#ppt_x"/>
                                          </p:val>
                                        </p:tav>
                                        <p:tav tm="100000">
                                          <p:val>
                                            <p:strVal val="#ppt_x"/>
                                          </p:val>
                                        </p:tav>
                                      </p:tavLst>
                                    </p:anim>
                                    <p:anim calcmode="lin" valueType="num">
                                      <p:cBhvr>
                                        <p:cTn id="91" dur="1000" fill="hold"/>
                                        <p:tgtEl>
                                          <p:spTgt spid="52"/>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fade">
                                      <p:cBhvr>
                                        <p:cTn id="94" dur="1000"/>
                                        <p:tgtEl>
                                          <p:spTgt spid="45"/>
                                        </p:tgtEl>
                                      </p:cBhvr>
                                    </p:animEffect>
                                    <p:anim calcmode="lin" valueType="num">
                                      <p:cBhvr>
                                        <p:cTn id="95" dur="1000" fill="hold"/>
                                        <p:tgtEl>
                                          <p:spTgt spid="45"/>
                                        </p:tgtEl>
                                        <p:attrNameLst>
                                          <p:attrName>ppt_x</p:attrName>
                                        </p:attrNameLst>
                                      </p:cBhvr>
                                      <p:tavLst>
                                        <p:tav tm="0">
                                          <p:val>
                                            <p:strVal val="#ppt_x"/>
                                          </p:val>
                                        </p:tav>
                                        <p:tav tm="100000">
                                          <p:val>
                                            <p:strVal val="#ppt_x"/>
                                          </p:val>
                                        </p:tav>
                                      </p:tavLst>
                                    </p:anim>
                                    <p:anim calcmode="lin" valueType="num">
                                      <p:cBhvr>
                                        <p:cTn id="96" dur="1000" fill="hold"/>
                                        <p:tgtEl>
                                          <p:spTgt spid="45"/>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fade">
                                      <p:cBhvr>
                                        <p:cTn id="99" dur="1000"/>
                                        <p:tgtEl>
                                          <p:spTgt spid="38"/>
                                        </p:tgtEl>
                                      </p:cBhvr>
                                    </p:animEffect>
                                    <p:anim calcmode="lin" valueType="num">
                                      <p:cBhvr>
                                        <p:cTn id="100" dur="1000" fill="hold"/>
                                        <p:tgtEl>
                                          <p:spTgt spid="38"/>
                                        </p:tgtEl>
                                        <p:attrNameLst>
                                          <p:attrName>ppt_x</p:attrName>
                                        </p:attrNameLst>
                                      </p:cBhvr>
                                      <p:tavLst>
                                        <p:tav tm="0">
                                          <p:val>
                                            <p:strVal val="#ppt_x"/>
                                          </p:val>
                                        </p:tav>
                                        <p:tav tm="100000">
                                          <p:val>
                                            <p:strVal val="#ppt_x"/>
                                          </p:val>
                                        </p:tav>
                                      </p:tavLst>
                                    </p:anim>
                                    <p:anim calcmode="lin" valueType="num">
                                      <p:cBhvr>
                                        <p:cTn id="10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47" presetClass="entr" presetSubtype="0" fill="hold" grpId="0" nodeType="clickEffect">
                                  <p:stCondLst>
                                    <p:cond delay="0"/>
                                  </p:stCondLst>
                                  <p:childTnLst>
                                    <p:set>
                                      <p:cBhvr>
                                        <p:cTn id="105" dur="1" fill="hold">
                                          <p:stCondLst>
                                            <p:cond delay="0"/>
                                          </p:stCondLst>
                                        </p:cTn>
                                        <p:tgtEl>
                                          <p:spTgt spid="37"/>
                                        </p:tgtEl>
                                        <p:attrNameLst>
                                          <p:attrName>style.visibility</p:attrName>
                                        </p:attrNameLst>
                                      </p:cBhvr>
                                      <p:to>
                                        <p:strVal val="visible"/>
                                      </p:to>
                                    </p:set>
                                    <p:animEffect transition="in" filter="fade">
                                      <p:cBhvr>
                                        <p:cTn id="106" dur="1000"/>
                                        <p:tgtEl>
                                          <p:spTgt spid="37"/>
                                        </p:tgtEl>
                                      </p:cBhvr>
                                    </p:animEffect>
                                    <p:anim calcmode="lin" valueType="num">
                                      <p:cBhvr>
                                        <p:cTn id="107" dur="1000" fill="hold"/>
                                        <p:tgtEl>
                                          <p:spTgt spid="37"/>
                                        </p:tgtEl>
                                        <p:attrNameLst>
                                          <p:attrName>ppt_x</p:attrName>
                                        </p:attrNameLst>
                                      </p:cBhvr>
                                      <p:tavLst>
                                        <p:tav tm="0">
                                          <p:val>
                                            <p:strVal val="#ppt_x"/>
                                          </p:val>
                                        </p:tav>
                                        <p:tav tm="100000">
                                          <p:val>
                                            <p:strVal val="#ppt_x"/>
                                          </p:val>
                                        </p:tav>
                                      </p:tavLst>
                                    </p:anim>
                                    <p:anim calcmode="lin" valueType="num">
                                      <p:cBhvr>
                                        <p:cTn id="108" dur="1000" fill="hold"/>
                                        <p:tgtEl>
                                          <p:spTgt spid="37"/>
                                        </p:tgtEl>
                                        <p:attrNameLst>
                                          <p:attrName>ppt_y</p:attrName>
                                        </p:attrNameLst>
                                      </p:cBhvr>
                                      <p:tavLst>
                                        <p:tav tm="0">
                                          <p:val>
                                            <p:strVal val="#ppt_y-.1"/>
                                          </p:val>
                                        </p:tav>
                                        <p:tav tm="100000">
                                          <p:val>
                                            <p:strVal val="#ppt_y"/>
                                          </p:val>
                                        </p:tav>
                                      </p:tavLst>
                                    </p:anim>
                                  </p:childTnLst>
                                </p:cTn>
                              </p:par>
                              <p:par>
                                <p:cTn id="109" presetID="47" presetClass="entr" presetSubtype="0" fill="hold" grpId="0" nodeType="withEffect">
                                  <p:stCondLst>
                                    <p:cond delay="0"/>
                                  </p:stCondLst>
                                  <p:childTnLst>
                                    <p:set>
                                      <p:cBhvr>
                                        <p:cTn id="110" dur="1" fill="hold">
                                          <p:stCondLst>
                                            <p:cond delay="0"/>
                                          </p:stCondLst>
                                        </p:cTn>
                                        <p:tgtEl>
                                          <p:spTgt spid="44"/>
                                        </p:tgtEl>
                                        <p:attrNameLst>
                                          <p:attrName>style.visibility</p:attrName>
                                        </p:attrNameLst>
                                      </p:cBhvr>
                                      <p:to>
                                        <p:strVal val="visible"/>
                                      </p:to>
                                    </p:set>
                                    <p:animEffect transition="in" filter="fade">
                                      <p:cBhvr>
                                        <p:cTn id="111" dur="1000"/>
                                        <p:tgtEl>
                                          <p:spTgt spid="44"/>
                                        </p:tgtEl>
                                      </p:cBhvr>
                                    </p:animEffect>
                                    <p:anim calcmode="lin" valueType="num">
                                      <p:cBhvr>
                                        <p:cTn id="112" dur="1000" fill="hold"/>
                                        <p:tgtEl>
                                          <p:spTgt spid="44"/>
                                        </p:tgtEl>
                                        <p:attrNameLst>
                                          <p:attrName>ppt_x</p:attrName>
                                        </p:attrNameLst>
                                      </p:cBhvr>
                                      <p:tavLst>
                                        <p:tav tm="0">
                                          <p:val>
                                            <p:strVal val="#ppt_x"/>
                                          </p:val>
                                        </p:tav>
                                        <p:tav tm="100000">
                                          <p:val>
                                            <p:strVal val="#ppt_x"/>
                                          </p:val>
                                        </p:tav>
                                      </p:tavLst>
                                    </p:anim>
                                    <p:anim calcmode="lin" valueType="num">
                                      <p:cBhvr>
                                        <p:cTn id="113" dur="1000" fill="hold"/>
                                        <p:tgtEl>
                                          <p:spTgt spid="44"/>
                                        </p:tgtEl>
                                        <p:attrNameLst>
                                          <p:attrName>ppt_y</p:attrName>
                                        </p:attrNameLst>
                                      </p:cBhvr>
                                      <p:tavLst>
                                        <p:tav tm="0">
                                          <p:val>
                                            <p:strVal val="#ppt_y-.1"/>
                                          </p:val>
                                        </p:tav>
                                        <p:tav tm="100000">
                                          <p:val>
                                            <p:strVal val="#ppt_y"/>
                                          </p:val>
                                        </p:tav>
                                      </p:tavLst>
                                    </p:anim>
                                  </p:childTnLst>
                                </p:cTn>
                              </p:par>
                              <p:par>
                                <p:cTn id="114" presetID="47" presetClass="entr" presetSubtype="0" fill="hold" grpId="0" nodeType="with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fade">
                                      <p:cBhvr>
                                        <p:cTn id="116" dur="1000"/>
                                        <p:tgtEl>
                                          <p:spTgt spid="51"/>
                                        </p:tgtEl>
                                      </p:cBhvr>
                                    </p:animEffect>
                                    <p:anim calcmode="lin" valueType="num">
                                      <p:cBhvr>
                                        <p:cTn id="117" dur="1000" fill="hold"/>
                                        <p:tgtEl>
                                          <p:spTgt spid="51"/>
                                        </p:tgtEl>
                                        <p:attrNameLst>
                                          <p:attrName>ppt_x</p:attrName>
                                        </p:attrNameLst>
                                      </p:cBhvr>
                                      <p:tavLst>
                                        <p:tav tm="0">
                                          <p:val>
                                            <p:strVal val="#ppt_x"/>
                                          </p:val>
                                        </p:tav>
                                        <p:tav tm="100000">
                                          <p:val>
                                            <p:strVal val="#ppt_x"/>
                                          </p:val>
                                        </p:tav>
                                      </p:tavLst>
                                    </p:anim>
                                    <p:anim calcmode="lin" valueType="num">
                                      <p:cBhvr>
                                        <p:cTn id="118" dur="1000" fill="hold"/>
                                        <p:tgtEl>
                                          <p:spTgt spid="51"/>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0"/>
                                  </p:stCondLst>
                                  <p:childTnLst>
                                    <p:set>
                                      <p:cBhvr>
                                        <p:cTn id="120" dur="1" fill="hold">
                                          <p:stCondLst>
                                            <p:cond delay="0"/>
                                          </p:stCondLst>
                                        </p:cTn>
                                        <p:tgtEl>
                                          <p:spTgt spid="59"/>
                                        </p:tgtEl>
                                        <p:attrNameLst>
                                          <p:attrName>style.visibility</p:attrName>
                                        </p:attrNameLst>
                                      </p:cBhvr>
                                      <p:to>
                                        <p:strVal val="visible"/>
                                      </p:to>
                                    </p:set>
                                    <p:animEffect transition="in" filter="fade">
                                      <p:cBhvr>
                                        <p:cTn id="121" dur="1000"/>
                                        <p:tgtEl>
                                          <p:spTgt spid="59"/>
                                        </p:tgtEl>
                                      </p:cBhvr>
                                    </p:animEffect>
                                    <p:anim calcmode="lin" valueType="num">
                                      <p:cBhvr>
                                        <p:cTn id="122" dur="1000" fill="hold"/>
                                        <p:tgtEl>
                                          <p:spTgt spid="59"/>
                                        </p:tgtEl>
                                        <p:attrNameLst>
                                          <p:attrName>ppt_x</p:attrName>
                                        </p:attrNameLst>
                                      </p:cBhvr>
                                      <p:tavLst>
                                        <p:tav tm="0">
                                          <p:val>
                                            <p:strVal val="#ppt_x"/>
                                          </p:val>
                                        </p:tav>
                                        <p:tav tm="100000">
                                          <p:val>
                                            <p:strVal val="#ppt_x"/>
                                          </p:val>
                                        </p:tav>
                                      </p:tavLst>
                                    </p:anim>
                                    <p:anim calcmode="lin" valueType="num">
                                      <p:cBhvr>
                                        <p:cTn id="123"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2" grpId="0" animBg="1"/>
      <p:bldP spid="31" grpId="0" animBg="1"/>
      <p:bldP spid="33" grpId="0" animBg="1"/>
      <p:bldP spid="38" grpId="0" animBg="1"/>
      <p:bldP spid="39" grpId="0" animBg="1"/>
      <p:bldP spid="40" grpId="0" animBg="1"/>
      <p:bldP spid="41" grpId="0" animBg="1"/>
      <p:bldP spid="43" grpId="0" animBg="1"/>
      <p:bldP spid="45" grpId="0" animBg="1"/>
      <p:bldP spid="46" grpId="0" animBg="1"/>
      <p:bldP spid="47" grpId="0" animBg="1"/>
      <p:bldP spid="48" grpId="0" animBg="1"/>
      <p:bldP spid="50" grpId="0" animBg="1"/>
      <p:bldP spid="52" grpId="0" animBg="1"/>
      <p:bldP spid="53" grpId="0" animBg="1"/>
      <p:bldP spid="54" grpId="0" animBg="1"/>
      <p:bldP spid="55" grpId="0" animBg="1"/>
      <p:bldP spid="57" grpId="0"/>
      <p:bldP spid="58" grpId="0"/>
      <p:bldP spid="59" grpId="0"/>
      <p:bldP spid="37" grpId="0" animBg="1"/>
      <p:bldP spid="51" grpId="0" animBg="1"/>
      <p:bldP spid="4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Straight Arrow Connector 41"/>
          <p:cNvCxnSpPr>
            <a:stCxn id="59" idx="2"/>
          </p:cNvCxnSpPr>
          <p:nvPr/>
        </p:nvCxnSpPr>
        <p:spPr>
          <a:xfrm>
            <a:off x="6466824" y="2731901"/>
            <a:ext cx="16322" cy="3286848"/>
          </a:xfrm>
          <a:prstGeom prst="straightConnector1">
            <a:avLst/>
          </a:prstGeom>
          <a:noFill/>
          <a:ln w="25400" cmpd="sng">
            <a:solidFill>
              <a:srgbClr val="000000"/>
            </a:solidFill>
            <a:prstDash val="solid"/>
            <a:round/>
            <a:headEnd/>
            <a:tailEnd type="none" w="lg" len="lg"/>
          </a:ln>
        </p:spPr>
      </p:cxnSp>
      <p:sp>
        <p:nvSpPr>
          <p:cNvPr id="3" name="Title 2"/>
          <p:cNvSpPr>
            <a:spLocks noGrp="1"/>
          </p:cNvSpPr>
          <p:nvPr>
            <p:ph type="title"/>
          </p:nvPr>
        </p:nvSpPr>
        <p:spPr>
          <a:xfrm>
            <a:off x="2349003" y="-57151"/>
            <a:ext cx="7413303" cy="71550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b" anchorCtr="0" compatLnSpc="1">
            <a:prstTxWarp prst="textNoShape">
              <a:avLst/>
            </a:prstTxWarp>
            <a:noAutofit/>
          </a:bodyPr>
          <a:lstStyle/>
          <a:p>
            <a:pPr eaLnBrk="0" fontAlgn="base" hangingPunct="0">
              <a:spcAft>
                <a:spcPct val="0"/>
              </a:spcAft>
            </a:pPr>
            <a:r>
              <a:rPr lang="en-US" sz="4000" b="1" dirty="0">
                <a:solidFill>
                  <a:srgbClr val="B30838"/>
                </a:solidFill>
                <a:cs typeface="ＭＳ Ｐゴシック" pitchFamily="-107" charset="-128"/>
              </a:rPr>
              <a:t>A </a:t>
            </a:r>
            <a:r>
              <a:rPr lang="en-US" sz="4000" b="1" dirty="0" err="1">
                <a:solidFill>
                  <a:srgbClr val="B30838"/>
                </a:solidFill>
                <a:cs typeface="ＭＳ Ｐゴシック" pitchFamily="-107" charset="-128"/>
              </a:rPr>
              <a:t>MapCollective</a:t>
            </a:r>
            <a:r>
              <a:rPr lang="en-US" sz="4000" b="1" dirty="0">
                <a:solidFill>
                  <a:srgbClr val="B30838"/>
                </a:solidFill>
                <a:cs typeface="ＭＳ Ｐゴシック" pitchFamily="-107" charset="-128"/>
              </a:rPr>
              <a:t> Job</a:t>
            </a:r>
            <a:endParaRPr lang="en-US" sz="4000" b="1" dirty="0">
              <a:solidFill>
                <a:srgbClr val="B30838"/>
              </a:solidFill>
              <a:cs typeface="ＭＳ Ｐゴシック" pitchFamily="-107" charset="-128"/>
            </a:endParaRPr>
          </a:p>
        </p:txBody>
      </p:sp>
      <p:cxnSp>
        <p:nvCxnSpPr>
          <p:cNvPr id="35" name="Straight Arrow Connector 34"/>
          <p:cNvCxnSpPr>
            <a:endCxn id="68" idx="0"/>
          </p:cNvCxnSpPr>
          <p:nvPr/>
        </p:nvCxnSpPr>
        <p:spPr>
          <a:xfrm>
            <a:off x="6223751" y="2038671"/>
            <a:ext cx="1348136" cy="680460"/>
          </a:xfrm>
          <a:prstGeom prst="straightConnector1">
            <a:avLst/>
          </a:prstGeom>
          <a:noFill/>
          <a:ln w="25400">
            <a:solidFill>
              <a:srgbClr val="000000"/>
            </a:solidFill>
            <a:prstDash val="dash"/>
            <a:round/>
            <a:headEnd/>
            <a:tailEnd type="stealth" w="lg" len="lg"/>
          </a:ln>
        </p:spPr>
      </p:cxnSp>
      <p:cxnSp>
        <p:nvCxnSpPr>
          <p:cNvPr id="36" name="Straight Arrow Connector 35"/>
          <p:cNvCxnSpPr>
            <a:stCxn id="61" idx="0"/>
          </p:cNvCxnSpPr>
          <p:nvPr/>
        </p:nvCxnSpPr>
        <p:spPr>
          <a:xfrm flipV="1">
            <a:off x="5171341" y="2012287"/>
            <a:ext cx="1037020" cy="708096"/>
          </a:xfrm>
          <a:prstGeom prst="straightConnector1">
            <a:avLst/>
          </a:prstGeom>
          <a:noFill/>
          <a:ln w="25400">
            <a:solidFill>
              <a:srgbClr val="000000"/>
            </a:solidFill>
            <a:prstDash val="dash"/>
            <a:round/>
            <a:headEnd/>
            <a:tailEnd type="stealth" w="lg" len="lg"/>
          </a:ln>
        </p:spPr>
      </p:cxnSp>
      <p:sp>
        <p:nvSpPr>
          <p:cNvPr id="43" name="Rounded Rectangle 42"/>
          <p:cNvSpPr/>
          <p:nvPr/>
        </p:nvSpPr>
        <p:spPr>
          <a:xfrm>
            <a:off x="2747923" y="1378270"/>
            <a:ext cx="4823074" cy="638140"/>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1600" b="1" kern="0" dirty="0">
                <a:solidFill>
                  <a:prstClr val="white"/>
                </a:solidFill>
                <a:latin typeface="Calibri" panose="020F0502020204030204"/>
                <a:cs typeface="Times New Roman" panose="02020603050405020304" pitchFamily="18" charset="0"/>
              </a:rPr>
              <a:t>YARN Resource Manager</a:t>
            </a:r>
          </a:p>
        </p:txBody>
      </p:sp>
      <p:grpSp>
        <p:nvGrpSpPr>
          <p:cNvPr id="44" name="Group 43"/>
          <p:cNvGrpSpPr/>
          <p:nvPr/>
        </p:nvGrpSpPr>
        <p:grpSpPr>
          <a:xfrm>
            <a:off x="1737647" y="2720384"/>
            <a:ext cx="2020553" cy="2361619"/>
            <a:chOff x="492373" y="2536521"/>
            <a:chExt cx="2114547" cy="3231043"/>
          </a:xfrm>
        </p:grpSpPr>
        <p:sp>
          <p:nvSpPr>
            <p:cNvPr id="65" name="Rounded Rectangle 64"/>
            <p:cNvSpPr/>
            <p:nvPr/>
          </p:nvSpPr>
          <p:spPr>
            <a:xfrm>
              <a:off x="492373" y="2536521"/>
              <a:ext cx="2114547" cy="3231043"/>
            </a:xfrm>
            <a:prstGeom prst="roundRect">
              <a:avLst/>
            </a:prstGeom>
            <a:solidFill>
              <a:sysClr val="window" lastClr="FFFFFF"/>
            </a:solidFill>
            <a:ln w="12700" cap="flat" cmpd="sng" algn="ctr">
              <a:solidFill>
                <a:srgbClr val="A5A5A5"/>
              </a:solidFill>
              <a:prstDash val="solid"/>
              <a:miter lim="800000"/>
            </a:ln>
            <a:effectLst/>
          </p:spPr>
          <p:txBody>
            <a:bodyPr rtlCol="0" anchor="t" anchorCtr="0"/>
            <a:lstStyle/>
            <a:p>
              <a:pPr>
                <a:defRPr/>
              </a:pPr>
              <a:r>
                <a:rPr lang="en-US" sz="1600" b="1" kern="0" dirty="0">
                  <a:solidFill>
                    <a:prstClr val="black"/>
                  </a:solidFill>
                  <a:latin typeface="Calibri" panose="020F0502020204030204"/>
                  <a:cs typeface="Times New Roman" panose="02020603050405020304" pitchFamily="18" charset="0"/>
                </a:rPr>
                <a:t>Client</a:t>
              </a:r>
            </a:p>
            <a:p>
              <a:pPr>
                <a:defRPr/>
              </a:pPr>
              <a:endParaRPr lang="en-US" sz="1600" b="1" kern="0" dirty="0">
                <a:solidFill>
                  <a:prstClr val="white"/>
                </a:solidFill>
                <a:latin typeface="Calibri" panose="020F0502020204030204"/>
                <a:cs typeface="Times New Roman" panose="02020603050405020304" pitchFamily="18" charset="0"/>
              </a:endParaRPr>
            </a:p>
          </p:txBody>
        </p:sp>
        <p:sp>
          <p:nvSpPr>
            <p:cNvPr id="66" name="Rounded Rectangle 65"/>
            <p:cNvSpPr/>
            <p:nvPr/>
          </p:nvSpPr>
          <p:spPr>
            <a:xfrm>
              <a:off x="633750" y="4025144"/>
              <a:ext cx="1857129" cy="555112"/>
            </a:xfrm>
            <a:prstGeom prst="roundRect">
              <a:avLst/>
            </a:prstGeom>
            <a:solidFill>
              <a:srgbClr val="70AD47"/>
            </a:solidFill>
            <a:ln w="12700" cap="flat" cmpd="sng" algn="ctr">
              <a:solidFill>
                <a:srgbClr val="70AD47">
                  <a:shade val="50000"/>
                </a:srgbClr>
              </a:solidFill>
              <a:prstDash val="solid"/>
              <a:miter lim="800000"/>
            </a:ln>
            <a:effectLst/>
          </p:spPr>
          <p:txBody>
            <a:bodyPr rtlCol="0" anchor="ctr"/>
            <a:lstStyle/>
            <a:p>
              <a:pPr algn="ctr">
                <a:defRPr/>
              </a:pPr>
              <a:r>
                <a:rPr lang="en-US" sz="1600" b="1" kern="0" dirty="0" err="1">
                  <a:solidFill>
                    <a:prstClr val="white"/>
                  </a:solidFill>
                  <a:latin typeface="Calibri" panose="020F0502020204030204"/>
                  <a:cs typeface="Times New Roman" panose="02020603050405020304" pitchFamily="18" charset="0"/>
                </a:rPr>
                <a:t>MapCollective</a:t>
              </a:r>
              <a:r>
                <a:rPr lang="en-US" sz="1600" b="1" kern="0" dirty="0">
                  <a:solidFill>
                    <a:prstClr val="white"/>
                  </a:solidFill>
                  <a:latin typeface="Calibri" panose="020F0502020204030204"/>
                  <a:cs typeface="Times New Roman" panose="02020603050405020304" pitchFamily="18" charset="0"/>
                </a:rPr>
                <a:t> Runner </a:t>
              </a:r>
            </a:p>
          </p:txBody>
        </p:sp>
      </p:grpSp>
      <p:sp>
        <p:nvSpPr>
          <p:cNvPr id="34" name="Line Callout 3 33"/>
          <p:cNvSpPr/>
          <p:nvPr/>
        </p:nvSpPr>
        <p:spPr>
          <a:xfrm>
            <a:off x="4041198" y="5287269"/>
            <a:ext cx="2260283" cy="731481"/>
          </a:xfrm>
          <a:prstGeom prst="borderCallout3">
            <a:avLst>
              <a:gd name="adj1" fmla="val -1111"/>
              <a:gd name="adj2" fmla="val 75757"/>
              <a:gd name="adj3" fmla="val -46674"/>
              <a:gd name="adj4" fmla="val 100674"/>
              <a:gd name="adj5" fmla="val -153518"/>
              <a:gd name="adj6" fmla="val 101016"/>
              <a:gd name="adj7" fmla="val -177941"/>
              <a:gd name="adj8" fmla="val 94615"/>
            </a:avLst>
          </a:prstGeom>
          <a:solidFill>
            <a:srgbClr val="A5A5A5"/>
          </a:solidFill>
          <a:ln w="25400" cap="flat" cmpd="sng" algn="ctr">
            <a:solidFill>
              <a:srgbClr val="A5A5A5"/>
            </a:solidFill>
            <a:prstDash val="sysDash"/>
            <a:miter lim="800000"/>
            <a:headEnd type="triangle"/>
            <a:tailEnd type="none"/>
          </a:ln>
          <a:effectLst/>
        </p:spPr>
        <p:txBody>
          <a:bodyPr rtlCol="0" anchor="ctr"/>
          <a:lstStyle/>
          <a:p>
            <a:pPr>
              <a:defRPr/>
            </a:pPr>
            <a:r>
              <a:rPr lang="en-US" sz="1600" b="1" kern="0" dirty="0">
                <a:solidFill>
                  <a:prstClr val="black"/>
                </a:solidFill>
                <a:latin typeface="Calibri" panose="020F0502020204030204"/>
                <a:cs typeface="Times New Roman" panose="02020603050405020304" pitchFamily="18" charset="0"/>
              </a:rPr>
              <a:t>1. Record Map task locations from original </a:t>
            </a:r>
            <a:r>
              <a:rPr lang="en-US" sz="1600" b="1" kern="0" dirty="0" err="1">
                <a:solidFill>
                  <a:prstClr val="black"/>
                </a:solidFill>
                <a:latin typeface="Calibri" panose="020F0502020204030204"/>
                <a:cs typeface="Times New Roman" panose="02020603050405020304" pitchFamily="18" charset="0"/>
              </a:rPr>
              <a:t>MapReduce</a:t>
            </a:r>
            <a:r>
              <a:rPr lang="en-US" sz="1600" b="1" kern="0" dirty="0">
                <a:solidFill>
                  <a:prstClr val="black"/>
                </a:solidFill>
                <a:latin typeface="Calibri" panose="020F0502020204030204"/>
                <a:cs typeface="Times New Roman" panose="02020603050405020304" pitchFamily="18" charset="0"/>
              </a:rPr>
              <a:t> </a:t>
            </a:r>
            <a:r>
              <a:rPr lang="en-US" sz="1600" b="1" kern="0" dirty="0" err="1">
                <a:solidFill>
                  <a:prstClr val="black"/>
                </a:solidFill>
                <a:latin typeface="Calibri" panose="020F0502020204030204"/>
                <a:cs typeface="Times New Roman" panose="02020603050405020304" pitchFamily="18" charset="0"/>
              </a:rPr>
              <a:t>AppMaster</a:t>
            </a:r>
            <a:endParaRPr lang="en-US" sz="1600" b="1" kern="0" dirty="0">
              <a:solidFill>
                <a:prstClr val="black"/>
              </a:solidFill>
              <a:latin typeface="Calibri" panose="020F0502020204030204"/>
              <a:cs typeface="Times New Roman" panose="02020603050405020304" pitchFamily="18" charset="0"/>
            </a:endParaRPr>
          </a:p>
        </p:txBody>
      </p:sp>
      <p:grpSp>
        <p:nvGrpSpPr>
          <p:cNvPr id="48" name="Group 47"/>
          <p:cNvGrpSpPr/>
          <p:nvPr/>
        </p:nvGrpSpPr>
        <p:grpSpPr>
          <a:xfrm>
            <a:off x="4161065" y="2720384"/>
            <a:ext cx="2020553" cy="2361619"/>
            <a:chOff x="3277075" y="2536522"/>
            <a:chExt cx="2114547" cy="3231043"/>
          </a:xfrm>
        </p:grpSpPr>
        <p:sp>
          <p:nvSpPr>
            <p:cNvPr id="61" name="Rounded Rectangle 60"/>
            <p:cNvSpPr/>
            <p:nvPr/>
          </p:nvSpPr>
          <p:spPr>
            <a:xfrm>
              <a:off x="3277075" y="2536522"/>
              <a:ext cx="2114547" cy="3231043"/>
            </a:xfrm>
            <a:prstGeom prst="roundRect">
              <a:avLst/>
            </a:prstGeom>
            <a:solidFill>
              <a:sysClr val="window" lastClr="FFFFFF"/>
            </a:solidFill>
            <a:ln w="12700" cap="flat" cmpd="sng" algn="ctr">
              <a:solidFill>
                <a:srgbClr val="A5A5A5"/>
              </a:solidFill>
              <a:prstDash val="solid"/>
              <a:miter lim="800000"/>
            </a:ln>
            <a:effectLst/>
          </p:spPr>
          <p:txBody>
            <a:bodyPr rtlCol="0" anchor="t" anchorCtr="0"/>
            <a:lstStyle/>
            <a:p>
              <a:pPr>
                <a:defRPr/>
              </a:pPr>
              <a:r>
                <a:rPr lang="en-US" sz="1600" b="1" kern="0" dirty="0" err="1">
                  <a:solidFill>
                    <a:prstClr val="black"/>
                  </a:solidFill>
                  <a:latin typeface="Calibri" panose="020F0502020204030204"/>
                  <a:cs typeface="Times New Roman" panose="02020603050405020304" pitchFamily="18" charset="0"/>
                </a:rPr>
                <a:t>MapCollective</a:t>
              </a:r>
              <a:r>
                <a:rPr lang="en-US" sz="1600" b="1" kern="0" dirty="0">
                  <a:solidFill>
                    <a:prstClr val="black"/>
                  </a:solidFill>
                  <a:latin typeface="Calibri" panose="020F0502020204030204"/>
                  <a:cs typeface="Times New Roman" panose="02020603050405020304" pitchFamily="18" charset="0"/>
                </a:rPr>
                <a:t/>
              </a:r>
              <a:br>
                <a:rPr lang="en-US" sz="1600" b="1" kern="0" dirty="0">
                  <a:solidFill>
                    <a:prstClr val="black"/>
                  </a:solidFill>
                  <a:latin typeface="Calibri" panose="020F0502020204030204"/>
                  <a:cs typeface="Times New Roman" panose="02020603050405020304" pitchFamily="18" charset="0"/>
                </a:rPr>
              </a:br>
              <a:r>
                <a:rPr lang="en-US" sz="1600" b="1" kern="0" dirty="0" err="1">
                  <a:solidFill>
                    <a:prstClr val="black"/>
                  </a:solidFill>
                  <a:latin typeface="Calibri" panose="020F0502020204030204"/>
                  <a:cs typeface="Times New Roman" panose="02020603050405020304" pitchFamily="18" charset="0"/>
                </a:rPr>
                <a:t>AppMaster</a:t>
              </a:r>
              <a:endParaRPr lang="en-US" sz="1600" b="1" kern="0" dirty="0">
                <a:solidFill>
                  <a:prstClr val="black"/>
                </a:solidFill>
                <a:latin typeface="Calibri" panose="020F0502020204030204"/>
                <a:cs typeface="Times New Roman" panose="02020603050405020304" pitchFamily="18" charset="0"/>
              </a:endParaRPr>
            </a:p>
            <a:p>
              <a:pPr algn="ctr">
                <a:defRPr/>
              </a:pPr>
              <a:endParaRPr lang="en-US" sz="1600" b="1" kern="0" dirty="0">
                <a:solidFill>
                  <a:prstClr val="white"/>
                </a:solidFill>
                <a:latin typeface="Calibri" panose="020F0502020204030204"/>
                <a:cs typeface="Times New Roman" panose="02020603050405020304" pitchFamily="18" charset="0"/>
              </a:endParaRPr>
            </a:p>
          </p:txBody>
        </p:sp>
        <p:sp>
          <p:nvSpPr>
            <p:cNvPr id="62" name="Rounded Rectangle 61"/>
            <p:cNvSpPr/>
            <p:nvPr/>
          </p:nvSpPr>
          <p:spPr>
            <a:xfrm>
              <a:off x="3408896" y="4540244"/>
              <a:ext cx="1850904" cy="1086974"/>
            </a:xfrm>
            <a:prstGeom prst="roundRect">
              <a:avLst/>
            </a:prstGeom>
            <a:solidFill>
              <a:srgbClr val="70AD47"/>
            </a:solidFill>
            <a:ln w="12700" cap="flat" cmpd="sng" algn="ctr">
              <a:solidFill>
                <a:srgbClr val="70AD47">
                  <a:shade val="50000"/>
                </a:srgbClr>
              </a:solidFill>
              <a:prstDash val="solid"/>
              <a:miter lim="800000"/>
            </a:ln>
            <a:effectLst/>
          </p:spPr>
          <p:txBody>
            <a:bodyPr rtlCol="0" anchor="ctr"/>
            <a:lstStyle/>
            <a:p>
              <a:pPr algn="ctr">
                <a:defRPr/>
              </a:pPr>
              <a:r>
                <a:rPr lang="en-US" sz="1600" b="1" kern="0" dirty="0" err="1">
                  <a:solidFill>
                    <a:prstClr val="white"/>
                  </a:solidFill>
                  <a:latin typeface="Calibri" panose="020F0502020204030204"/>
                  <a:cs typeface="Times New Roman" panose="02020603050405020304" pitchFamily="18" charset="0"/>
                </a:rPr>
                <a:t>MapCollective</a:t>
              </a:r>
              <a:r>
                <a:rPr lang="en-US" sz="1600" b="1" kern="0" dirty="0">
                  <a:solidFill>
                    <a:prstClr val="white"/>
                  </a:solidFill>
                  <a:latin typeface="Calibri" panose="020F0502020204030204"/>
                  <a:cs typeface="Times New Roman" panose="02020603050405020304" pitchFamily="18" charset="0"/>
                </a:rPr>
                <a:t/>
              </a:r>
              <a:br>
                <a:rPr lang="en-US" sz="1600" b="1" kern="0" dirty="0">
                  <a:solidFill>
                    <a:prstClr val="white"/>
                  </a:solidFill>
                  <a:latin typeface="Calibri" panose="020F0502020204030204"/>
                  <a:cs typeface="Times New Roman" panose="02020603050405020304" pitchFamily="18" charset="0"/>
                </a:rPr>
              </a:br>
              <a:r>
                <a:rPr lang="en-US" sz="1600" b="1" kern="0" dirty="0">
                  <a:solidFill>
                    <a:prstClr val="white"/>
                  </a:solidFill>
                  <a:latin typeface="Calibri" panose="020F0502020204030204"/>
                  <a:cs typeface="Times New Roman" panose="02020603050405020304" pitchFamily="18" charset="0"/>
                </a:rPr>
                <a:t>Container</a:t>
              </a:r>
              <a:br>
                <a:rPr lang="en-US" sz="1600" b="1" kern="0" dirty="0">
                  <a:solidFill>
                    <a:prstClr val="white"/>
                  </a:solidFill>
                  <a:latin typeface="Calibri" panose="020F0502020204030204"/>
                  <a:cs typeface="Times New Roman" panose="02020603050405020304" pitchFamily="18" charset="0"/>
                </a:rPr>
              </a:br>
              <a:r>
                <a:rPr lang="en-US" sz="1600" b="1" kern="0" dirty="0">
                  <a:solidFill>
                    <a:prstClr val="white"/>
                  </a:solidFill>
                  <a:latin typeface="Calibri" panose="020F0502020204030204"/>
                  <a:cs typeface="Times New Roman" panose="02020603050405020304" pitchFamily="18" charset="0"/>
                </a:rPr>
                <a:t>Launcher</a:t>
              </a:r>
            </a:p>
          </p:txBody>
        </p:sp>
        <p:sp>
          <p:nvSpPr>
            <p:cNvPr id="63" name="Rounded Rectangle 62"/>
            <p:cNvSpPr/>
            <p:nvPr/>
          </p:nvSpPr>
          <p:spPr>
            <a:xfrm>
              <a:off x="3408895" y="3444158"/>
              <a:ext cx="1850905" cy="902144"/>
            </a:xfrm>
            <a:prstGeom prst="roundRect">
              <a:avLst/>
            </a:prstGeom>
            <a:solidFill>
              <a:srgbClr val="70AD47"/>
            </a:solidFill>
            <a:ln w="12700" cap="flat" cmpd="sng" algn="ctr">
              <a:solidFill>
                <a:srgbClr val="70AD47">
                  <a:shade val="50000"/>
                </a:srgbClr>
              </a:solidFill>
              <a:prstDash val="solid"/>
              <a:miter lim="800000"/>
            </a:ln>
            <a:effectLst/>
          </p:spPr>
          <p:txBody>
            <a:bodyPr rtlCol="0" anchor="ctr"/>
            <a:lstStyle/>
            <a:p>
              <a:pPr algn="ctr">
                <a:defRPr/>
              </a:pPr>
              <a:r>
                <a:rPr lang="en-US" sz="1600" b="1" kern="0" dirty="0" err="1">
                  <a:solidFill>
                    <a:prstClr val="white"/>
                  </a:solidFill>
                  <a:latin typeface="Calibri" panose="020F0502020204030204"/>
                  <a:cs typeface="Times New Roman" panose="02020603050405020304" pitchFamily="18" charset="0"/>
                </a:rPr>
                <a:t>MapCollective</a:t>
              </a:r>
              <a:r>
                <a:rPr lang="en-US" sz="1600" b="1" kern="0" dirty="0">
                  <a:solidFill>
                    <a:prstClr val="white"/>
                  </a:solidFill>
                  <a:latin typeface="Calibri" panose="020F0502020204030204"/>
                  <a:cs typeface="Times New Roman" panose="02020603050405020304" pitchFamily="18" charset="0"/>
                </a:rPr>
                <a:t/>
              </a:r>
              <a:br>
                <a:rPr lang="en-US" sz="1600" b="1" kern="0" dirty="0">
                  <a:solidFill>
                    <a:prstClr val="white"/>
                  </a:solidFill>
                  <a:latin typeface="Calibri" panose="020F0502020204030204"/>
                  <a:cs typeface="Times New Roman" panose="02020603050405020304" pitchFamily="18" charset="0"/>
                </a:rPr>
              </a:br>
              <a:r>
                <a:rPr lang="en-US" sz="1600" b="1" kern="0" dirty="0">
                  <a:solidFill>
                    <a:prstClr val="white"/>
                  </a:solidFill>
                  <a:latin typeface="Calibri" panose="020F0502020204030204"/>
                  <a:cs typeface="Times New Roman" panose="02020603050405020304" pitchFamily="18" charset="0"/>
                </a:rPr>
                <a:t>Container</a:t>
              </a:r>
              <a:br>
                <a:rPr lang="en-US" sz="1600" b="1" kern="0" dirty="0">
                  <a:solidFill>
                    <a:prstClr val="white"/>
                  </a:solidFill>
                  <a:latin typeface="Calibri" panose="020F0502020204030204"/>
                  <a:cs typeface="Times New Roman" panose="02020603050405020304" pitchFamily="18" charset="0"/>
                </a:rPr>
              </a:br>
              <a:r>
                <a:rPr lang="en-US" sz="1600" b="1" kern="0" dirty="0">
                  <a:solidFill>
                    <a:prstClr val="white"/>
                  </a:solidFill>
                  <a:latin typeface="Calibri" panose="020F0502020204030204"/>
                  <a:cs typeface="Times New Roman" panose="02020603050405020304" pitchFamily="18" charset="0"/>
                </a:rPr>
                <a:t>Allocator</a:t>
              </a:r>
            </a:p>
          </p:txBody>
        </p:sp>
      </p:grpSp>
      <p:cxnSp>
        <p:nvCxnSpPr>
          <p:cNvPr id="51" name="Straight Arrow Connector 50"/>
          <p:cNvCxnSpPr>
            <a:stCxn id="65" idx="0"/>
          </p:cNvCxnSpPr>
          <p:nvPr/>
        </p:nvCxnSpPr>
        <p:spPr>
          <a:xfrm flipV="1">
            <a:off x="2747923" y="2014311"/>
            <a:ext cx="1407802" cy="706073"/>
          </a:xfrm>
          <a:prstGeom prst="straightConnector1">
            <a:avLst/>
          </a:prstGeom>
          <a:noFill/>
          <a:ln w="25400">
            <a:solidFill>
              <a:srgbClr val="000000"/>
            </a:solidFill>
            <a:prstDash val="dash"/>
            <a:round/>
            <a:headEnd/>
            <a:tailEnd type="stealth" w="lg" len="lg"/>
          </a:ln>
        </p:spPr>
      </p:cxnSp>
      <p:cxnSp>
        <p:nvCxnSpPr>
          <p:cNvPr id="53" name="Straight Arrow Connector 57"/>
          <p:cNvCxnSpPr>
            <a:endCxn id="61" idx="0"/>
          </p:cNvCxnSpPr>
          <p:nvPr/>
        </p:nvCxnSpPr>
        <p:spPr>
          <a:xfrm>
            <a:off x="4169097" y="2038671"/>
            <a:ext cx="1002245" cy="681712"/>
          </a:xfrm>
          <a:prstGeom prst="straightConnector1">
            <a:avLst/>
          </a:prstGeom>
          <a:noFill/>
          <a:ln w="25400">
            <a:solidFill>
              <a:srgbClr val="000000"/>
            </a:solidFill>
            <a:prstDash val="dash"/>
            <a:round/>
            <a:headEnd/>
            <a:tailEnd type="stealth" w="lg" len="lg"/>
          </a:ln>
        </p:spPr>
      </p:cxnSp>
      <p:sp>
        <p:nvSpPr>
          <p:cNvPr id="57" name="TextBox 56"/>
          <p:cNvSpPr txBox="1"/>
          <p:nvPr/>
        </p:nvSpPr>
        <p:spPr>
          <a:xfrm>
            <a:off x="3619897" y="2151774"/>
            <a:ext cx="1334254" cy="584775"/>
          </a:xfrm>
          <a:prstGeom prst="rect">
            <a:avLst/>
          </a:prstGeom>
          <a:noFill/>
        </p:spPr>
        <p:txBody>
          <a:bodyPr wrap="square" rtlCol="0">
            <a:spAutoFit/>
          </a:bodyPr>
          <a:lstStyle/>
          <a:p>
            <a:pPr>
              <a:defRPr/>
            </a:pPr>
            <a:r>
              <a:rPr lang="en-US" sz="1600" b="1" kern="0" dirty="0">
                <a:solidFill>
                  <a:prstClr val="black"/>
                </a:solidFill>
                <a:latin typeface="Calibri" panose="020F0502020204030204"/>
              </a:rPr>
              <a:t>I. Launch </a:t>
            </a:r>
            <a:r>
              <a:rPr lang="en-US" sz="1600" b="1" kern="0" dirty="0" err="1">
                <a:solidFill>
                  <a:prstClr val="black"/>
                </a:solidFill>
                <a:latin typeface="Calibri" panose="020F0502020204030204"/>
              </a:rPr>
              <a:t>AppMaster</a:t>
            </a:r>
            <a:endParaRPr lang="en-US" sz="1600" b="1" kern="0" dirty="0">
              <a:solidFill>
                <a:prstClr val="black"/>
              </a:solidFill>
              <a:latin typeface="Calibri" panose="020F0502020204030204"/>
            </a:endParaRPr>
          </a:p>
        </p:txBody>
      </p:sp>
      <p:sp>
        <p:nvSpPr>
          <p:cNvPr id="59" name="TextBox 58"/>
          <p:cNvSpPr txBox="1"/>
          <p:nvPr/>
        </p:nvSpPr>
        <p:spPr>
          <a:xfrm>
            <a:off x="5762689" y="2147127"/>
            <a:ext cx="1408270" cy="584775"/>
          </a:xfrm>
          <a:prstGeom prst="rect">
            <a:avLst/>
          </a:prstGeom>
          <a:noFill/>
        </p:spPr>
        <p:txBody>
          <a:bodyPr wrap="square" rtlCol="0">
            <a:spAutoFit/>
          </a:bodyPr>
          <a:lstStyle/>
          <a:p>
            <a:pPr>
              <a:defRPr/>
            </a:pPr>
            <a:r>
              <a:rPr lang="en-US" sz="1600" b="1" kern="0" dirty="0">
                <a:solidFill>
                  <a:prstClr val="black"/>
                </a:solidFill>
                <a:latin typeface="Calibri" panose="020F0502020204030204"/>
              </a:rPr>
              <a:t>II. Launch Tasks</a:t>
            </a:r>
          </a:p>
        </p:txBody>
      </p:sp>
      <p:sp>
        <p:nvSpPr>
          <p:cNvPr id="68" name="Rounded Rectangle 67"/>
          <p:cNvSpPr/>
          <p:nvPr/>
        </p:nvSpPr>
        <p:spPr>
          <a:xfrm>
            <a:off x="6561611" y="2719132"/>
            <a:ext cx="2020553" cy="2361619"/>
          </a:xfrm>
          <a:prstGeom prst="roundRect">
            <a:avLst/>
          </a:prstGeom>
          <a:solidFill>
            <a:sysClr val="window" lastClr="FFFFFF"/>
          </a:solidFill>
          <a:ln w="12700" cap="flat" cmpd="sng" algn="ctr">
            <a:solidFill>
              <a:srgbClr val="A5A5A5"/>
            </a:solidFill>
            <a:prstDash val="solid"/>
            <a:miter lim="800000"/>
          </a:ln>
          <a:effectLst/>
        </p:spPr>
        <p:txBody>
          <a:bodyPr rtlCol="0" anchor="t" anchorCtr="0"/>
          <a:lstStyle/>
          <a:p>
            <a:pPr>
              <a:defRPr/>
            </a:pPr>
            <a:r>
              <a:rPr lang="en-US" sz="1600" b="1" kern="0" dirty="0" err="1">
                <a:solidFill>
                  <a:prstClr val="black"/>
                </a:solidFill>
                <a:latin typeface="Calibri" panose="020F0502020204030204"/>
                <a:cs typeface="Times New Roman" panose="02020603050405020304" pitchFamily="18" charset="0"/>
              </a:rPr>
              <a:t>CollectiveMapper</a:t>
            </a:r>
            <a:endParaRPr lang="en-US" sz="1600" b="1" kern="0" dirty="0">
              <a:solidFill>
                <a:prstClr val="black"/>
              </a:solidFill>
              <a:latin typeface="Calibri" panose="020F0502020204030204"/>
              <a:cs typeface="Times New Roman" panose="02020603050405020304" pitchFamily="18" charset="0"/>
            </a:endParaRPr>
          </a:p>
        </p:txBody>
      </p:sp>
      <p:sp>
        <p:nvSpPr>
          <p:cNvPr id="69" name="Rectangle 68"/>
          <p:cNvSpPr/>
          <p:nvPr/>
        </p:nvSpPr>
        <p:spPr>
          <a:xfrm>
            <a:off x="6752741" y="3293177"/>
            <a:ext cx="1644682" cy="334175"/>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algn="ctr">
              <a:defRPr/>
            </a:pPr>
            <a:r>
              <a:rPr lang="en-US" sz="1600" b="1" kern="0" dirty="0">
                <a:solidFill>
                  <a:prstClr val="white"/>
                </a:solidFill>
                <a:latin typeface="Calibri" panose="020F0502020204030204"/>
                <a:cs typeface="Times New Roman" panose="02020603050405020304" pitchFamily="18" charset="0"/>
              </a:rPr>
              <a:t>setup</a:t>
            </a:r>
          </a:p>
        </p:txBody>
      </p:sp>
      <p:sp>
        <p:nvSpPr>
          <p:cNvPr id="70" name="Rectangle 69"/>
          <p:cNvSpPr/>
          <p:nvPr/>
        </p:nvSpPr>
        <p:spPr>
          <a:xfrm>
            <a:off x="6752743" y="3903951"/>
            <a:ext cx="1644681" cy="334175"/>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algn="ctr">
              <a:defRPr/>
            </a:pPr>
            <a:r>
              <a:rPr lang="en-US" sz="1600" b="1" kern="0" dirty="0" err="1">
                <a:solidFill>
                  <a:prstClr val="white"/>
                </a:solidFill>
                <a:latin typeface="Calibri" panose="020F0502020204030204"/>
                <a:cs typeface="Times New Roman" panose="02020603050405020304" pitchFamily="18" charset="0"/>
              </a:rPr>
              <a:t>mapCollective</a:t>
            </a:r>
            <a:endParaRPr lang="en-US" sz="1600" b="1" kern="0" dirty="0">
              <a:solidFill>
                <a:prstClr val="white"/>
              </a:solidFill>
              <a:latin typeface="Calibri" panose="020F0502020204030204"/>
              <a:cs typeface="Times New Roman" panose="02020603050405020304" pitchFamily="18" charset="0"/>
            </a:endParaRPr>
          </a:p>
        </p:txBody>
      </p:sp>
      <p:cxnSp>
        <p:nvCxnSpPr>
          <p:cNvPr id="71" name="Straight Arrow Connector 70"/>
          <p:cNvCxnSpPr>
            <a:stCxn id="69" idx="2"/>
            <a:endCxn id="70" idx="0"/>
          </p:cNvCxnSpPr>
          <p:nvPr/>
        </p:nvCxnSpPr>
        <p:spPr>
          <a:xfrm>
            <a:off x="7575082" y="3627350"/>
            <a:ext cx="0" cy="276600"/>
          </a:xfrm>
          <a:prstGeom prst="straightConnector1">
            <a:avLst/>
          </a:prstGeom>
          <a:noFill/>
          <a:ln w="25400">
            <a:solidFill>
              <a:srgbClr val="000000"/>
            </a:solidFill>
            <a:round/>
            <a:headEnd/>
            <a:tailEnd type="triangle" w="med" len="med"/>
          </a:ln>
        </p:spPr>
      </p:cxnSp>
      <p:cxnSp>
        <p:nvCxnSpPr>
          <p:cNvPr id="72" name="Straight Arrow Connector 71"/>
          <p:cNvCxnSpPr>
            <a:stCxn id="70" idx="2"/>
            <a:endCxn id="75" idx="0"/>
          </p:cNvCxnSpPr>
          <p:nvPr/>
        </p:nvCxnSpPr>
        <p:spPr>
          <a:xfrm flipH="1">
            <a:off x="7570998" y="4238125"/>
            <a:ext cx="4085" cy="315123"/>
          </a:xfrm>
          <a:prstGeom prst="straightConnector1">
            <a:avLst/>
          </a:prstGeom>
          <a:noFill/>
          <a:ln w="25400">
            <a:solidFill>
              <a:srgbClr val="000000"/>
            </a:solidFill>
            <a:round/>
            <a:headEnd/>
            <a:tailEnd type="triangle" w="med" len="med"/>
          </a:ln>
        </p:spPr>
      </p:cxnSp>
      <p:sp>
        <p:nvSpPr>
          <p:cNvPr id="75" name="Rectangle 74"/>
          <p:cNvSpPr/>
          <p:nvPr/>
        </p:nvSpPr>
        <p:spPr>
          <a:xfrm>
            <a:off x="6744571" y="4553249"/>
            <a:ext cx="1652852" cy="334175"/>
          </a:xfrm>
          <a:prstGeom prst="rect">
            <a:avLst/>
          </a:prstGeom>
          <a:solidFill>
            <a:srgbClr val="4472C4"/>
          </a:solidFill>
          <a:ln w="12700" cap="flat" cmpd="sng" algn="ctr">
            <a:solidFill>
              <a:srgbClr val="4472C4">
                <a:shade val="50000"/>
              </a:srgbClr>
            </a:solidFill>
            <a:prstDash val="solid"/>
            <a:miter lim="800000"/>
          </a:ln>
          <a:effectLst/>
        </p:spPr>
        <p:txBody>
          <a:bodyPr rtlCol="0" anchor="ctr"/>
          <a:lstStyle/>
          <a:p>
            <a:pPr algn="ctr">
              <a:defRPr/>
            </a:pPr>
            <a:r>
              <a:rPr lang="en-US" sz="1600" b="1" kern="0" dirty="0">
                <a:solidFill>
                  <a:prstClr val="white"/>
                </a:solidFill>
                <a:latin typeface="Calibri" panose="020F0502020204030204"/>
                <a:cs typeface="Times New Roman" panose="02020603050405020304" pitchFamily="18" charset="0"/>
              </a:rPr>
              <a:t>cleanup</a:t>
            </a:r>
          </a:p>
        </p:txBody>
      </p:sp>
      <p:sp>
        <p:nvSpPr>
          <p:cNvPr id="54" name="Line Callout 1 53"/>
          <p:cNvSpPr/>
          <p:nvPr/>
        </p:nvSpPr>
        <p:spPr>
          <a:xfrm>
            <a:off x="8647948" y="3795824"/>
            <a:ext cx="1900414" cy="718222"/>
          </a:xfrm>
          <a:prstGeom prst="borderCallout1">
            <a:avLst>
              <a:gd name="adj1" fmla="val 53664"/>
              <a:gd name="adj2" fmla="val 329"/>
              <a:gd name="adj3" fmla="val 41501"/>
              <a:gd name="adj4" fmla="val -13361"/>
            </a:avLst>
          </a:prstGeom>
          <a:solidFill>
            <a:srgbClr val="A5A5A5"/>
          </a:solidFill>
          <a:ln w="25400" cap="flat" cmpd="sng" algn="ctr">
            <a:solidFill>
              <a:srgbClr val="A5A5A5"/>
            </a:solidFill>
            <a:prstDash val="sysDash"/>
            <a:miter lim="800000"/>
            <a:headEnd type="triangle"/>
            <a:tailEnd type="none"/>
          </a:ln>
          <a:effectLst/>
        </p:spPr>
        <p:txBody>
          <a:bodyPr rtlCol="0" anchor="ctr"/>
          <a:lstStyle/>
          <a:p>
            <a:pPr>
              <a:defRPr/>
            </a:pPr>
            <a:r>
              <a:rPr lang="pt-BR" sz="1600" b="1" kern="0" dirty="0">
                <a:solidFill>
                  <a:prstClr val="black"/>
                </a:solidFill>
                <a:latin typeface="Calibri" panose="020F0502020204030204"/>
                <a:cs typeface="Times New Roman" panose="02020603050405020304" pitchFamily="18" charset="0"/>
              </a:rPr>
              <a:t>3. Invoke collective communication APIs</a:t>
            </a:r>
            <a:endParaRPr lang="en-US" sz="1600" b="1" kern="0" dirty="0">
              <a:solidFill>
                <a:prstClr val="black"/>
              </a:solidFill>
              <a:latin typeface="Calibri" panose="020F0502020204030204"/>
              <a:cs typeface="Times New Roman" panose="02020603050405020304" pitchFamily="18" charset="0"/>
            </a:endParaRPr>
          </a:p>
        </p:txBody>
      </p:sp>
      <p:sp>
        <p:nvSpPr>
          <p:cNvPr id="55" name="Line Callout 3 54"/>
          <p:cNvSpPr/>
          <p:nvPr/>
        </p:nvSpPr>
        <p:spPr>
          <a:xfrm>
            <a:off x="8647948" y="4794421"/>
            <a:ext cx="1900414" cy="572658"/>
          </a:xfrm>
          <a:prstGeom prst="borderCallout3">
            <a:avLst>
              <a:gd name="adj1" fmla="val 50375"/>
              <a:gd name="adj2" fmla="val 517"/>
              <a:gd name="adj3" fmla="val 17997"/>
              <a:gd name="adj4" fmla="val -8080"/>
              <a:gd name="adj5" fmla="val -70172"/>
              <a:gd name="adj6" fmla="val -8198"/>
              <a:gd name="adj7" fmla="val -93942"/>
              <a:gd name="adj8" fmla="val -55137"/>
            </a:avLst>
          </a:prstGeom>
          <a:solidFill>
            <a:srgbClr val="A5A5A5"/>
          </a:solidFill>
          <a:ln w="25400" cap="flat" cmpd="sng" algn="ctr">
            <a:solidFill>
              <a:srgbClr val="A5A5A5"/>
            </a:solidFill>
            <a:prstDash val="sysDash"/>
            <a:miter lim="800000"/>
            <a:headEnd type="triangle"/>
          </a:ln>
          <a:effectLst/>
        </p:spPr>
        <p:txBody>
          <a:bodyPr rtlCol="0" anchor="ctr"/>
          <a:lstStyle/>
          <a:p>
            <a:pPr>
              <a:defRPr/>
            </a:pPr>
            <a:r>
              <a:rPr lang="pt-BR" sz="1600" b="1" kern="0" dirty="0">
                <a:solidFill>
                  <a:prstClr val="black"/>
                </a:solidFill>
                <a:latin typeface="Calibri" panose="020F0502020204030204"/>
                <a:cs typeface="Times New Roman" panose="02020603050405020304" pitchFamily="18" charset="0"/>
              </a:rPr>
              <a:t>4. Write output to HDFS</a:t>
            </a:r>
            <a:endParaRPr lang="en-US" sz="1600" b="1" kern="0" dirty="0">
              <a:solidFill>
                <a:prstClr val="black"/>
              </a:solidFill>
              <a:latin typeface="Calibri" panose="020F0502020204030204"/>
              <a:cs typeface="Times New Roman" panose="02020603050405020304" pitchFamily="18" charset="0"/>
            </a:endParaRPr>
          </a:p>
        </p:txBody>
      </p:sp>
      <p:sp>
        <p:nvSpPr>
          <p:cNvPr id="60" name="Line Callout 3 59"/>
          <p:cNvSpPr/>
          <p:nvPr/>
        </p:nvSpPr>
        <p:spPr>
          <a:xfrm>
            <a:off x="8647948" y="3096679"/>
            <a:ext cx="1900414" cy="524954"/>
          </a:xfrm>
          <a:prstGeom prst="borderCallout3">
            <a:avLst>
              <a:gd name="adj1" fmla="val 52751"/>
              <a:gd name="adj2" fmla="val 682"/>
              <a:gd name="adj3" fmla="val 76930"/>
              <a:gd name="adj4" fmla="val -10090"/>
              <a:gd name="adj5" fmla="val 127957"/>
              <a:gd name="adj6" fmla="val -9676"/>
              <a:gd name="adj7" fmla="val 150501"/>
              <a:gd name="adj8" fmla="val -55912"/>
            </a:avLst>
          </a:prstGeom>
          <a:solidFill>
            <a:srgbClr val="A5A5A5"/>
          </a:solidFill>
          <a:ln w="25400" cap="flat" cmpd="sng" algn="ctr">
            <a:solidFill>
              <a:srgbClr val="A5A5A5"/>
            </a:solidFill>
            <a:prstDash val="sysDash"/>
            <a:miter lim="800000"/>
            <a:headEnd type="triangle"/>
            <a:tailEnd type="none"/>
          </a:ln>
          <a:effectLst/>
        </p:spPr>
        <p:txBody>
          <a:bodyPr rtlCol="0" anchor="ctr"/>
          <a:lstStyle/>
          <a:p>
            <a:pPr>
              <a:defRPr/>
            </a:pPr>
            <a:r>
              <a:rPr lang="pt-BR" sz="1600" b="1" kern="0" dirty="0">
                <a:solidFill>
                  <a:prstClr val="black"/>
                </a:solidFill>
                <a:latin typeface="Calibri" panose="020F0502020204030204"/>
                <a:cs typeface="Times New Roman" panose="02020603050405020304" pitchFamily="18" charset="0"/>
              </a:rPr>
              <a:t>2. Read key-value pairs</a:t>
            </a:r>
            <a:endParaRPr lang="en-US" sz="1600" b="1" kern="0" dirty="0">
              <a:solidFill>
                <a:prstClr val="black"/>
              </a:solidFill>
              <a:latin typeface="Calibri" panose="020F0502020204030204"/>
              <a:cs typeface="Times New Roman" panose="02020603050405020304" pitchFamily="18" charset="0"/>
            </a:endParaRPr>
          </a:p>
        </p:txBody>
      </p:sp>
      <p:cxnSp>
        <p:nvCxnSpPr>
          <p:cNvPr id="37" name="Straight Arrow Connector 36"/>
          <p:cNvCxnSpPr/>
          <p:nvPr/>
        </p:nvCxnSpPr>
        <p:spPr>
          <a:xfrm flipH="1">
            <a:off x="3873812" y="2719132"/>
            <a:ext cx="7949" cy="3365475"/>
          </a:xfrm>
          <a:prstGeom prst="straightConnector1">
            <a:avLst/>
          </a:prstGeom>
          <a:noFill/>
          <a:ln w="25400" cmpd="sng">
            <a:solidFill>
              <a:srgbClr val="000000"/>
            </a:solidFill>
            <a:prstDash val="solid"/>
            <a:round/>
            <a:headEnd/>
            <a:tailEnd type="none" w="lg" len="lg"/>
          </a:ln>
        </p:spPr>
      </p:cxnSp>
    </p:spTree>
    <p:extLst>
      <p:ext uri="{BB962C8B-B14F-4D97-AF65-F5344CB8AC3E}">
        <p14:creationId xmlns:p14="http://schemas.microsoft.com/office/powerpoint/2010/main" val="4038255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500"/>
                                        <p:tgtEl>
                                          <p:spTgt spid="5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fade">
                                      <p:cBhvr>
                                        <p:cTn id="15" dur="500"/>
                                        <p:tgtEl>
                                          <p:spTgt spid="53"/>
                                        </p:tgtEl>
                                      </p:cBhvr>
                                    </p:animEffect>
                                  </p:childTnLst>
                                </p:cTn>
                              </p:par>
                              <p:par>
                                <p:cTn id="16" presetID="10"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500"/>
                                        <p:tgtEl>
                                          <p:spTgt spid="37"/>
                                        </p:tgtEl>
                                      </p:cBhvr>
                                    </p:animEffect>
                                  </p:childTnLst>
                                </p:cTn>
                              </p:par>
                              <p:par>
                                <p:cTn id="19" presetID="10" presetClass="entr" presetSubtype="0" fill="hold" nodeType="with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500"/>
                                        <p:tgtEl>
                                          <p:spTgt spid="59"/>
                                        </p:tgtEl>
                                      </p:cBhvr>
                                    </p:animEffect>
                                  </p:childTnLst>
                                </p:cTn>
                              </p:par>
                              <p:par>
                                <p:cTn id="32" presetID="10" presetClass="entr" presetSubtype="0" fill="hold"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childTnLst>
                                </p:cTn>
                              </p:par>
                              <p:par>
                                <p:cTn id="40" presetID="10" presetClass="entr" presetSubtype="0" fill="hold"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500"/>
                                        <p:tgtEl>
                                          <p:spTgt spid="4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fade">
                                      <p:cBhvr>
                                        <p:cTn id="45" dur="500"/>
                                        <p:tgtEl>
                                          <p:spTgt spid="6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69"/>
                                        </p:tgtEl>
                                        <p:attrNameLst>
                                          <p:attrName>style.visibility</p:attrName>
                                        </p:attrNameLst>
                                      </p:cBhvr>
                                      <p:to>
                                        <p:strVal val="visible"/>
                                      </p:to>
                                    </p:set>
                                    <p:animEffect transition="in" filter="fade">
                                      <p:cBhvr>
                                        <p:cTn id="50" dur="500"/>
                                        <p:tgtEl>
                                          <p:spTgt spid="69"/>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71"/>
                                        </p:tgtEl>
                                        <p:attrNameLst>
                                          <p:attrName>style.visibility</p:attrName>
                                        </p:attrNameLst>
                                      </p:cBhvr>
                                      <p:to>
                                        <p:strVal val="visible"/>
                                      </p:to>
                                    </p:set>
                                    <p:animEffect transition="in" filter="fade">
                                      <p:cBhvr>
                                        <p:cTn id="55" dur="500"/>
                                        <p:tgtEl>
                                          <p:spTgt spid="7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fade">
                                      <p:cBhvr>
                                        <p:cTn id="58" dur="500"/>
                                        <p:tgtEl>
                                          <p:spTgt spid="70"/>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60"/>
                                        </p:tgtEl>
                                        <p:attrNameLst>
                                          <p:attrName>style.visibility</p:attrName>
                                        </p:attrNameLst>
                                      </p:cBhvr>
                                      <p:to>
                                        <p:strVal val="visible"/>
                                      </p:to>
                                    </p:set>
                                    <p:animEffect transition="in" filter="fade">
                                      <p:cBhvr>
                                        <p:cTn id="63" dur="500"/>
                                        <p:tgtEl>
                                          <p:spTgt spid="60"/>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fade">
                                      <p:cBhvr>
                                        <p:cTn id="68" dur="500"/>
                                        <p:tgtEl>
                                          <p:spTgt spid="54"/>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72"/>
                                        </p:tgtEl>
                                        <p:attrNameLst>
                                          <p:attrName>style.visibility</p:attrName>
                                        </p:attrNameLst>
                                      </p:cBhvr>
                                      <p:to>
                                        <p:strVal val="visible"/>
                                      </p:to>
                                    </p:set>
                                    <p:animEffect transition="in" filter="fade">
                                      <p:cBhvr>
                                        <p:cTn id="78" dur="500"/>
                                        <p:tgtEl>
                                          <p:spTgt spid="7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75"/>
                                        </p:tgtEl>
                                        <p:attrNameLst>
                                          <p:attrName>style.visibility</p:attrName>
                                        </p:attrNameLst>
                                      </p:cBhvr>
                                      <p:to>
                                        <p:strVal val="visible"/>
                                      </p:to>
                                    </p:set>
                                    <p:animEffect transition="in" filter="fade">
                                      <p:cBhvr>
                                        <p:cTn id="81"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57" grpId="0"/>
      <p:bldP spid="59" grpId="0"/>
      <p:bldP spid="68" grpId="0" animBg="1"/>
      <p:bldP spid="69" grpId="0" animBg="1"/>
      <p:bldP spid="70" grpId="0" animBg="1"/>
      <p:bldP spid="75" grpId="0" animBg="1"/>
      <p:bldP spid="54" grpId="0" animBg="1"/>
      <p:bldP spid="55" grpId="0" animBg="1"/>
      <p:bldP spid="6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63584" y="0"/>
            <a:ext cx="7083879" cy="62570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b" anchorCtr="0" compatLnSpc="1">
            <a:prstTxWarp prst="textNoShape">
              <a:avLst/>
            </a:prstTxWarp>
            <a:noAutofit/>
          </a:bodyPr>
          <a:lstStyle/>
          <a:p>
            <a:pPr eaLnBrk="0" fontAlgn="base" hangingPunct="0">
              <a:spcAft>
                <a:spcPct val="0"/>
              </a:spcAft>
            </a:pPr>
            <a:r>
              <a:rPr lang="en-US" sz="4000" b="1" dirty="0">
                <a:solidFill>
                  <a:srgbClr val="B30838"/>
                </a:solidFill>
                <a:cs typeface="ＭＳ Ｐゴシック" pitchFamily="-107" charset="-128"/>
              </a:rPr>
              <a:t>Experiments</a:t>
            </a:r>
            <a:endParaRPr lang="en-US" sz="4000" b="1" dirty="0">
              <a:solidFill>
                <a:srgbClr val="B30838"/>
              </a:solidFill>
              <a:cs typeface="ＭＳ Ｐゴシック" pitchFamily="-107" charset="-128"/>
            </a:endParaRPr>
          </a:p>
        </p:txBody>
      </p:sp>
      <p:sp>
        <p:nvSpPr>
          <p:cNvPr id="11" name="Text Placeholder 10"/>
          <p:cNvSpPr>
            <a:spLocks noGrp="1"/>
          </p:cNvSpPr>
          <p:nvPr>
            <p:ph idx="1"/>
          </p:nvPr>
        </p:nvSpPr>
        <p:spPr/>
        <p:txBody>
          <a:bodyPr/>
          <a:lstStyle/>
          <a:p>
            <a:pPr marL="214313" indent="-214313"/>
            <a:r>
              <a:rPr lang="en-US" b="1" dirty="0" smtClean="0"/>
              <a:t>Applications</a:t>
            </a:r>
          </a:p>
          <a:p>
            <a:pPr marL="671513" lvl="1" indent="-214313"/>
            <a:r>
              <a:rPr lang="en-US" dirty="0" smtClean="0"/>
              <a:t>K-means Clustering</a:t>
            </a:r>
          </a:p>
          <a:p>
            <a:pPr marL="671513" lvl="1" indent="-214313"/>
            <a:r>
              <a:rPr lang="en-US" dirty="0"/>
              <a:t>Force-directed Graph Drawing </a:t>
            </a:r>
            <a:r>
              <a:rPr lang="en-US" dirty="0" smtClean="0"/>
              <a:t>Algorithm</a:t>
            </a:r>
          </a:p>
          <a:p>
            <a:pPr marL="671513" lvl="1" indent="-214313"/>
            <a:r>
              <a:rPr lang="en-US" dirty="0" smtClean="0"/>
              <a:t>WDA-SMACOF</a:t>
            </a:r>
          </a:p>
          <a:p>
            <a:pPr marL="214313" indent="-214313"/>
            <a:endParaRPr lang="en-US" dirty="0" smtClean="0"/>
          </a:p>
          <a:p>
            <a:pPr marL="214313" indent="-214313"/>
            <a:r>
              <a:rPr lang="en-US" b="1" dirty="0" smtClean="0"/>
              <a:t>Test Environment</a:t>
            </a:r>
          </a:p>
          <a:p>
            <a:pPr marL="671513" lvl="1" indent="-214313"/>
            <a:r>
              <a:rPr lang="en-US" dirty="0" smtClean="0"/>
              <a:t>Big Red II</a:t>
            </a:r>
          </a:p>
          <a:p>
            <a:pPr marL="1014413" lvl="2" indent="-214313"/>
            <a:r>
              <a:rPr lang="en-US" dirty="0">
                <a:hlinkClick r:id="rId2"/>
              </a:rPr>
              <a:t>http://</a:t>
            </a:r>
            <a:r>
              <a:rPr lang="en-US" dirty="0" smtClean="0">
                <a:hlinkClick r:id="rId2"/>
              </a:rPr>
              <a:t>kb.iu.edu/data/bcqt.html</a:t>
            </a:r>
            <a:endParaRPr lang="en-US" dirty="0" smtClean="0"/>
          </a:p>
        </p:txBody>
      </p:sp>
    </p:spTree>
    <p:extLst>
      <p:ext uri="{BB962C8B-B14F-4D97-AF65-F5344CB8AC3E}">
        <p14:creationId xmlns:p14="http://schemas.microsoft.com/office/powerpoint/2010/main" val="31547563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3658" y="0"/>
            <a:ext cx="5486400" cy="65563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3600" b="1" dirty="0">
                <a:solidFill>
                  <a:srgbClr val="B30838"/>
                </a:solidFill>
                <a:cs typeface="ＭＳ Ｐゴシック" pitchFamily="-107" charset="-128"/>
              </a:rPr>
              <a:t>Important Trends</a:t>
            </a:r>
          </a:p>
        </p:txBody>
      </p:sp>
      <p:grpSp>
        <p:nvGrpSpPr>
          <p:cNvPr id="16" name="Group 15"/>
          <p:cNvGrpSpPr/>
          <p:nvPr/>
        </p:nvGrpSpPr>
        <p:grpSpPr>
          <a:xfrm>
            <a:off x="1828800" y="934876"/>
            <a:ext cx="8458200" cy="5094254"/>
            <a:chOff x="304800" y="1382745"/>
            <a:chExt cx="8458200" cy="5094254"/>
          </a:xfrm>
        </p:grpSpPr>
        <p:sp>
          <p:nvSpPr>
            <p:cNvPr id="6" name="Freeform 5"/>
            <p:cNvSpPr/>
            <p:nvPr/>
          </p:nvSpPr>
          <p:spPr>
            <a:xfrm>
              <a:off x="5357844" y="4799582"/>
              <a:ext cx="3405156" cy="1677417"/>
            </a:xfrm>
            <a:custGeom>
              <a:avLst/>
              <a:gdLst>
                <a:gd name="connsiteX0" fmla="*/ 0 w 2871752"/>
                <a:gd name="connsiteY0" fmla="*/ 160122 h 1601216"/>
                <a:gd name="connsiteX1" fmla="*/ 46899 w 2871752"/>
                <a:gd name="connsiteY1" fmla="*/ 46899 h 1601216"/>
                <a:gd name="connsiteX2" fmla="*/ 160122 w 2871752"/>
                <a:gd name="connsiteY2" fmla="*/ 1 h 1601216"/>
                <a:gd name="connsiteX3" fmla="*/ 2711630 w 2871752"/>
                <a:gd name="connsiteY3" fmla="*/ 0 h 1601216"/>
                <a:gd name="connsiteX4" fmla="*/ 2824853 w 2871752"/>
                <a:gd name="connsiteY4" fmla="*/ 46899 h 1601216"/>
                <a:gd name="connsiteX5" fmla="*/ 2871751 w 2871752"/>
                <a:gd name="connsiteY5" fmla="*/ 160122 h 1601216"/>
                <a:gd name="connsiteX6" fmla="*/ 2871752 w 2871752"/>
                <a:gd name="connsiteY6" fmla="*/ 1441094 h 1601216"/>
                <a:gd name="connsiteX7" fmla="*/ 2824853 w 2871752"/>
                <a:gd name="connsiteY7" fmla="*/ 1554317 h 1601216"/>
                <a:gd name="connsiteX8" fmla="*/ 2711630 w 2871752"/>
                <a:gd name="connsiteY8" fmla="*/ 1601216 h 1601216"/>
                <a:gd name="connsiteX9" fmla="*/ 160122 w 2871752"/>
                <a:gd name="connsiteY9" fmla="*/ 1601216 h 1601216"/>
                <a:gd name="connsiteX10" fmla="*/ 46899 w 2871752"/>
                <a:gd name="connsiteY10" fmla="*/ 1554317 h 1601216"/>
                <a:gd name="connsiteX11" fmla="*/ 0 w 2871752"/>
                <a:gd name="connsiteY11" fmla="*/ 1441094 h 1601216"/>
                <a:gd name="connsiteX12" fmla="*/ 0 w 2871752"/>
                <a:gd name="connsiteY12" fmla="*/ 160122 h 160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71752" h="1601216">
                  <a:moveTo>
                    <a:pt x="0" y="160122"/>
                  </a:moveTo>
                  <a:cubicBezTo>
                    <a:pt x="0" y="117655"/>
                    <a:pt x="16870" y="76927"/>
                    <a:pt x="46899" y="46899"/>
                  </a:cubicBezTo>
                  <a:cubicBezTo>
                    <a:pt x="76928" y="16870"/>
                    <a:pt x="117655" y="0"/>
                    <a:pt x="160122" y="1"/>
                  </a:cubicBezTo>
                  <a:lnTo>
                    <a:pt x="2711630" y="0"/>
                  </a:lnTo>
                  <a:cubicBezTo>
                    <a:pt x="2754097" y="0"/>
                    <a:pt x="2794825" y="16870"/>
                    <a:pt x="2824853" y="46899"/>
                  </a:cubicBezTo>
                  <a:cubicBezTo>
                    <a:pt x="2854882" y="76928"/>
                    <a:pt x="2871752" y="117655"/>
                    <a:pt x="2871751" y="160122"/>
                  </a:cubicBezTo>
                  <a:cubicBezTo>
                    <a:pt x="2871751" y="587113"/>
                    <a:pt x="2871752" y="1014103"/>
                    <a:pt x="2871752" y="1441094"/>
                  </a:cubicBezTo>
                  <a:cubicBezTo>
                    <a:pt x="2871752" y="1483561"/>
                    <a:pt x="2854882" y="1524289"/>
                    <a:pt x="2824853" y="1554317"/>
                  </a:cubicBezTo>
                  <a:cubicBezTo>
                    <a:pt x="2794824" y="1584346"/>
                    <a:pt x="2754097" y="1601216"/>
                    <a:pt x="2711630" y="1601216"/>
                  </a:cubicBezTo>
                  <a:lnTo>
                    <a:pt x="160122" y="1601216"/>
                  </a:lnTo>
                  <a:cubicBezTo>
                    <a:pt x="117655" y="1601216"/>
                    <a:pt x="76927" y="1584346"/>
                    <a:pt x="46899" y="1554317"/>
                  </a:cubicBezTo>
                  <a:cubicBezTo>
                    <a:pt x="16870" y="1524288"/>
                    <a:pt x="0" y="1483561"/>
                    <a:pt x="0" y="1441094"/>
                  </a:cubicBezTo>
                  <a:lnTo>
                    <a:pt x="0" y="160122"/>
                  </a:lnTo>
                  <a:close/>
                </a:path>
              </a:pathLst>
            </a:custGeom>
            <a:scene3d>
              <a:camera prst="orthographicFront"/>
              <a:lightRig rig="flat" dir="t"/>
            </a:scene3d>
            <a:sp3d z="-190500" extrusionH="12700" prstMaterial="plastic">
              <a:bevelT w="50800" h="50800"/>
            </a:sp3d>
          </p:spPr>
          <p:style>
            <a:lnRef idx="1">
              <a:schemeClr val="accent4">
                <a:hueOff val="-2976513"/>
                <a:satOff val="17933"/>
                <a:lumOff val="1437"/>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57659" tIns="496438" rIns="96135" bIns="96134" numCol="1" spcCol="1270" anchor="t" anchorCtr="0">
              <a:noAutofit/>
            </a:bodyPr>
            <a:lstStyle/>
            <a:p>
              <a:pPr marL="114300" lvl="1" indent="-114300" defTabSz="533400">
                <a:lnSpc>
                  <a:spcPct val="90000"/>
                </a:lnSpc>
                <a:spcBef>
                  <a:spcPct val="0"/>
                </a:spcBef>
                <a:spcAft>
                  <a:spcPct val="15000"/>
                </a:spcAft>
                <a:buFontTx/>
                <a:buChar char="••"/>
              </a:pPr>
              <a:endParaRPr lang="en-US" sz="1200" dirty="0">
                <a:solidFill>
                  <a:prstClr val="black">
                    <a:hueOff val="0"/>
                    <a:satOff val="0"/>
                    <a:lumOff val="0"/>
                    <a:alphaOff val="0"/>
                  </a:prstClr>
                </a:solidFill>
              </a:endParaRPr>
            </a:p>
          </p:txBody>
        </p:sp>
        <p:sp>
          <p:nvSpPr>
            <p:cNvPr id="7" name="Freeform 6"/>
            <p:cNvSpPr/>
            <p:nvPr/>
          </p:nvSpPr>
          <p:spPr>
            <a:xfrm>
              <a:off x="304800" y="4799580"/>
              <a:ext cx="3681991" cy="1677417"/>
            </a:xfrm>
            <a:custGeom>
              <a:avLst/>
              <a:gdLst>
                <a:gd name="connsiteX0" fmla="*/ 0 w 3204788"/>
                <a:gd name="connsiteY0" fmla="*/ 160122 h 1601216"/>
                <a:gd name="connsiteX1" fmla="*/ 46899 w 3204788"/>
                <a:gd name="connsiteY1" fmla="*/ 46899 h 1601216"/>
                <a:gd name="connsiteX2" fmla="*/ 160122 w 3204788"/>
                <a:gd name="connsiteY2" fmla="*/ 1 h 1601216"/>
                <a:gd name="connsiteX3" fmla="*/ 3044666 w 3204788"/>
                <a:gd name="connsiteY3" fmla="*/ 0 h 1601216"/>
                <a:gd name="connsiteX4" fmla="*/ 3157889 w 3204788"/>
                <a:gd name="connsiteY4" fmla="*/ 46899 h 1601216"/>
                <a:gd name="connsiteX5" fmla="*/ 3204787 w 3204788"/>
                <a:gd name="connsiteY5" fmla="*/ 160122 h 1601216"/>
                <a:gd name="connsiteX6" fmla="*/ 3204788 w 3204788"/>
                <a:gd name="connsiteY6" fmla="*/ 1441094 h 1601216"/>
                <a:gd name="connsiteX7" fmla="*/ 3157889 w 3204788"/>
                <a:gd name="connsiteY7" fmla="*/ 1554317 h 1601216"/>
                <a:gd name="connsiteX8" fmla="*/ 3044666 w 3204788"/>
                <a:gd name="connsiteY8" fmla="*/ 1601216 h 1601216"/>
                <a:gd name="connsiteX9" fmla="*/ 160122 w 3204788"/>
                <a:gd name="connsiteY9" fmla="*/ 1601216 h 1601216"/>
                <a:gd name="connsiteX10" fmla="*/ 46899 w 3204788"/>
                <a:gd name="connsiteY10" fmla="*/ 1554317 h 1601216"/>
                <a:gd name="connsiteX11" fmla="*/ 0 w 3204788"/>
                <a:gd name="connsiteY11" fmla="*/ 1441094 h 1601216"/>
                <a:gd name="connsiteX12" fmla="*/ 0 w 3204788"/>
                <a:gd name="connsiteY12" fmla="*/ 160122 h 160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4788" h="1601216">
                  <a:moveTo>
                    <a:pt x="0" y="160122"/>
                  </a:moveTo>
                  <a:cubicBezTo>
                    <a:pt x="0" y="117655"/>
                    <a:pt x="16870" y="76927"/>
                    <a:pt x="46899" y="46899"/>
                  </a:cubicBezTo>
                  <a:cubicBezTo>
                    <a:pt x="76928" y="16870"/>
                    <a:pt x="117655" y="0"/>
                    <a:pt x="160122" y="1"/>
                  </a:cubicBezTo>
                  <a:lnTo>
                    <a:pt x="3044666" y="0"/>
                  </a:lnTo>
                  <a:cubicBezTo>
                    <a:pt x="3087133" y="0"/>
                    <a:pt x="3127861" y="16870"/>
                    <a:pt x="3157889" y="46899"/>
                  </a:cubicBezTo>
                  <a:cubicBezTo>
                    <a:pt x="3187918" y="76928"/>
                    <a:pt x="3204788" y="117655"/>
                    <a:pt x="3204787" y="160122"/>
                  </a:cubicBezTo>
                  <a:cubicBezTo>
                    <a:pt x="3204787" y="587113"/>
                    <a:pt x="3204788" y="1014103"/>
                    <a:pt x="3204788" y="1441094"/>
                  </a:cubicBezTo>
                  <a:cubicBezTo>
                    <a:pt x="3204788" y="1483561"/>
                    <a:pt x="3187918" y="1524289"/>
                    <a:pt x="3157889" y="1554317"/>
                  </a:cubicBezTo>
                  <a:cubicBezTo>
                    <a:pt x="3127860" y="1584346"/>
                    <a:pt x="3087133" y="1601216"/>
                    <a:pt x="3044666" y="1601216"/>
                  </a:cubicBezTo>
                  <a:lnTo>
                    <a:pt x="160122" y="1601216"/>
                  </a:lnTo>
                  <a:cubicBezTo>
                    <a:pt x="117655" y="1601216"/>
                    <a:pt x="76927" y="1584346"/>
                    <a:pt x="46899" y="1554317"/>
                  </a:cubicBezTo>
                  <a:cubicBezTo>
                    <a:pt x="16870" y="1524288"/>
                    <a:pt x="0" y="1483561"/>
                    <a:pt x="0" y="1441094"/>
                  </a:cubicBezTo>
                  <a:lnTo>
                    <a:pt x="0" y="160122"/>
                  </a:lnTo>
                  <a:close/>
                </a:path>
              </a:pathLst>
            </a:custGeom>
            <a:scene3d>
              <a:camera prst="orthographicFront"/>
              <a:lightRig rig="flat" dir="t"/>
            </a:scene3d>
            <a:sp3d z="-190500" extrusionH="12700" prstMaterial="plastic">
              <a:bevelT w="50800" h="50800"/>
            </a:sp3d>
          </p:spPr>
          <p:style>
            <a:lnRef idx="1">
              <a:schemeClr val="accent4">
                <a:hueOff val="-4464770"/>
                <a:satOff val="26899"/>
                <a:lumOff val="2156"/>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2324" tIns="492628" rIns="1053760" bIns="92324" numCol="1" spcCol="1270" anchor="t" anchorCtr="0">
              <a:noAutofit/>
            </a:bodyPr>
            <a:lstStyle/>
            <a:p>
              <a:pPr marL="114300" lvl="1" indent="-114300" defTabSz="533400">
                <a:lnSpc>
                  <a:spcPct val="90000"/>
                </a:lnSpc>
                <a:spcBef>
                  <a:spcPct val="0"/>
                </a:spcBef>
                <a:spcAft>
                  <a:spcPct val="15000"/>
                </a:spcAft>
                <a:buFontTx/>
                <a:buChar char="••"/>
              </a:pPr>
              <a:endParaRPr lang="en-US" sz="1600" dirty="0">
                <a:solidFill>
                  <a:prstClr val="black">
                    <a:hueOff val="0"/>
                    <a:satOff val="0"/>
                    <a:lumOff val="0"/>
                    <a:alphaOff val="0"/>
                  </a:prstClr>
                </a:solidFill>
              </a:endParaRPr>
            </a:p>
          </p:txBody>
        </p:sp>
        <p:sp>
          <p:nvSpPr>
            <p:cNvPr id="8" name="Freeform 7"/>
            <p:cNvSpPr/>
            <p:nvPr/>
          </p:nvSpPr>
          <p:spPr>
            <a:xfrm>
              <a:off x="5357844" y="1382745"/>
              <a:ext cx="3332806" cy="1651000"/>
            </a:xfrm>
            <a:custGeom>
              <a:avLst/>
              <a:gdLst>
                <a:gd name="connsiteX0" fmla="*/ 0 w 3127072"/>
                <a:gd name="connsiteY0" fmla="*/ 160122 h 1601216"/>
                <a:gd name="connsiteX1" fmla="*/ 46899 w 3127072"/>
                <a:gd name="connsiteY1" fmla="*/ 46899 h 1601216"/>
                <a:gd name="connsiteX2" fmla="*/ 160122 w 3127072"/>
                <a:gd name="connsiteY2" fmla="*/ 1 h 1601216"/>
                <a:gd name="connsiteX3" fmla="*/ 2966950 w 3127072"/>
                <a:gd name="connsiteY3" fmla="*/ 0 h 1601216"/>
                <a:gd name="connsiteX4" fmla="*/ 3080173 w 3127072"/>
                <a:gd name="connsiteY4" fmla="*/ 46899 h 1601216"/>
                <a:gd name="connsiteX5" fmla="*/ 3127071 w 3127072"/>
                <a:gd name="connsiteY5" fmla="*/ 160122 h 1601216"/>
                <a:gd name="connsiteX6" fmla="*/ 3127072 w 3127072"/>
                <a:gd name="connsiteY6" fmla="*/ 1441094 h 1601216"/>
                <a:gd name="connsiteX7" fmla="*/ 3080173 w 3127072"/>
                <a:gd name="connsiteY7" fmla="*/ 1554317 h 1601216"/>
                <a:gd name="connsiteX8" fmla="*/ 2966950 w 3127072"/>
                <a:gd name="connsiteY8" fmla="*/ 1601216 h 1601216"/>
                <a:gd name="connsiteX9" fmla="*/ 160122 w 3127072"/>
                <a:gd name="connsiteY9" fmla="*/ 1601216 h 1601216"/>
                <a:gd name="connsiteX10" fmla="*/ 46899 w 3127072"/>
                <a:gd name="connsiteY10" fmla="*/ 1554317 h 1601216"/>
                <a:gd name="connsiteX11" fmla="*/ 0 w 3127072"/>
                <a:gd name="connsiteY11" fmla="*/ 1441094 h 1601216"/>
                <a:gd name="connsiteX12" fmla="*/ 0 w 3127072"/>
                <a:gd name="connsiteY12" fmla="*/ 160122 h 160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27072" h="1601216">
                  <a:moveTo>
                    <a:pt x="0" y="160122"/>
                  </a:moveTo>
                  <a:cubicBezTo>
                    <a:pt x="0" y="117655"/>
                    <a:pt x="16870" y="76927"/>
                    <a:pt x="46899" y="46899"/>
                  </a:cubicBezTo>
                  <a:cubicBezTo>
                    <a:pt x="76928" y="16870"/>
                    <a:pt x="117655" y="0"/>
                    <a:pt x="160122" y="1"/>
                  </a:cubicBezTo>
                  <a:lnTo>
                    <a:pt x="2966950" y="0"/>
                  </a:lnTo>
                  <a:cubicBezTo>
                    <a:pt x="3009417" y="0"/>
                    <a:pt x="3050145" y="16870"/>
                    <a:pt x="3080173" y="46899"/>
                  </a:cubicBezTo>
                  <a:cubicBezTo>
                    <a:pt x="3110202" y="76928"/>
                    <a:pt x="3127072" y="117655"/>
                    <a:pt x="3127071" y="160122"/>
                  </a:cubicBezTo>
                  <a:cubicBezTo>
                    <a:pt x="3127071" y="587113"/>
                    <a:pt x="3127072" y="1014103"/>
                    <a:pt x="3127072" y="1441094"/>
                  </a:cubicBezTo>
                  <a:cubicBezTo>
                    <a:pt x="3127072" y="1483561"/>
                    <a:pt x="3110202" y="1524289"/>
                    <a:pt x="3080173" y="1554317"/>
                  </a:cubicBezTo>
                  <a:cubicBezTo>
                    <a:pt x="3050144" y="1584346"/>
                    <a:pt x="3009417" y="1601216"/>
                    <a:pt x="2966950" y="1601216"/>
                  </a:cubicBezTo>
                  <a:lnTo>
                    <a:pt x="160122" y="1601216"/>
                  </a:lnTo>
                  <a:cubicBezTo>
                    <a:pt x="117655" y="1601216"/>
                    <a:pt x="76927" y="1584346"/>
                    <a:pt x="46899" y="1554317"/>
                  </a:cubicBezTo>
                  <a:cubicBezTo>
                    <a:pt x="16870" y="1524288"/>
                    <a:pt x="0" y="1483561"/>
                    <a:pt x="0" y="1441094"/>
                  </a:cubicBezTo>
                  <a:lnTo>
                    <a:pt x="0" y="160122"/>
                  </a:lnTo>
                  <a:close/>
                </a:path>
              </a:pathLst>
            </a:custGeom>
            <a:scene3d>
              <a:camera prst="orthographicFront"/>
              <a:lightRig rig="flat" dir="t"/>
            </a:scene3d>
            <a:sp3d z="-190500" extrusionH="12700" prstMaterial="plastic">
              <a:bevelT w="50800" h="50800"/>
            </a:sp3d>
          </p:spPr>
          <p:style>
            <a:lnRef idx="1">
              <a:schemeClr val="accent4">
                <a:hueOff val="-1488257"/>
                <a:satOff val="8966"/>
                <a:lumOff val="719"/>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34256" tIns="96134" rIns="96133" bIns="496438" numCol="1" spcCol="1270" anchor="t" anchorCtr="0">
              <a:noAutofit/>
            </a:bodyPr>
            <a:lstStyle/>
            <a:p>
              <a:pPr marL="228600" lvl="2" indent="-114300" defTabSz="533400">
                <a:lnSpc>
                  <a:spcPct val="90000"/>
                </a:lnSpc>
                <a:spcBef>
                  <a:spcPct val="0"/>
                </a:spcBef>
                <a:spcAft>
                  <a:spcPct val="15000"/>
                </a:spcAft>
                <a:buFontTx/>
                <a:buChar char="••"/>
              </a:pPr>
              <a:r>
                <a:rPr kumimoji="1" lang="en-US" sz="1600" dirty="0" smtClean="0">
                  <a:solidFill>
                    <a:prstClr val="black"/>
                  </a:solidFill>
                  <a:ea typeface="魏碑" charset="-122"/>
                </a:rPr>
                <a:t>Mobile devices and </a:t>
              </a:r>
              <a:r>
                <a:rPr kumimoji="1" lang="en-US" sz="1600" dirty="0">
                  <a:solidFill>
                    <a:prstClr val="black"/>
                  </a:solidFill>
                  <a:ea typeface="魏碑" charset="-122"/>
                </a:rPr>
                <a:t>Sensor network</a:t>
              </a:r>
              <a:r>
                <a:rPr kumimoji="1" lang="en-US" sz="1600" dirty="0" smtClean="0">
                  <a:solidFill>
                    <a:prstClr val="black"/>
                  </a:solidFill>
                  <a:ea typeface="魏碑" charset="-122"/>
                </a:rPr>
                <a:t> form the </a:t>
              </a:r>
              <a:r>
                <a:rPr kumimoji="1" lang="en-US" sz="1600" dirty="0" smtClean="0">
                  <a:solidFill>
                    <a:prstClr val="black"/>
                  </a:solidFill>
                  <a:ea typeface="魏碑" charset="-122"/>
                </a:rPr>
                <a:t>outskirts of the </a:t>
              </a:r>
              <a:r>
                <a:rPr kumimoji="1" lang="en-US" sz="1600" dirty="0" smtClean="0">
                  <a:solidFill>
                    <a:prstClr val="black"/>
                  </a:solidFill>
                  <a:ea typeface="魏碑" charset="-122"/>
                </a:rPr>
                <a:t>Internet </a:t>
              </a:r>
            </a:p>
            <a:p>
              <a:pPr marL="228600" lvl="2" indent="-114300" defTabSz="533400">
                <a:lnSpc>
                  <a:spcPct val="90000"/>
                </a:lnSpc>
                <a:spcBef>
                  <a:spcPct val="0"/>
                </a:spcBef>
                <a:spcAft>
                  <a:spcPct val="15000"/>
                </a:spcAft>
                <a:buFontTx/>
                <a:buChar char="••"/>
              </a:pPr>
              <a:r>
                <a:rPr kumimoji="1" lang="en-US" sz="1600" dirty="0" smtClean="0">
                  <a:solidFill>
                    <a:prstClr val="black"/>
                  </a:solidFill>
                  <a:ea typeface="魏碑" charset="-122"/>
                </a:rPr>
                <a:t>50 </a:t>
              </a:r>
              <a:r>
                <a:rPr kumimoji="1" lang="en-US" sz="1600" dirty="0">
                  <a:solidFill>
                    <a:prstClr val="black"/>
                  </a:solidFill>
                  <a:ea typeface="魏碑" charset="-122"/>
                </a:rPr>
                <a:t>billion devices by 2020</a:t>
              </a:r>
              <a:endParaRPr lang="en-US" sz="1600" dirty="0">
                <a:solidFill>
                  <a:prstClr val="black">
                    <a:hueOff val="0"/>
                    <a:satOff val="0"/>
                    <a:lumOff val="0"/>
                    <a:alphaOff val="0"/>
                  </a:prstClr>
                </a:solidFill>
              </a:endParaRPr>
            </a:p>
            <a:p>
              <a:pPr marL="228600" lvl="2" indent="-114300" defTabSz="533400">
                <a:lnSpc>
                  <a:spcPct val="90000"/>
                </a:lnSpc>
                <a:spcBef>
                  <a:spcPct val="0"/>
                </a:spcBef>
                <a:spcAft>
                  <a:spcPct val="15000"/>
                </a:spcAft>
                <a:buFontTx/>
                <a:buChar char="••"/>
              </a:pPr>
              <a:endParaRPr lang="en-US" sz="1200" dirty="0">
                <a:solidFill>
                  <a:prstClr val="black">
                    <a:hueOff val="0"/>
                    <a:satOff val="0"/>
                    <a:lumOff val="0"/>
                    <a:alphaOff val="0"/>
                  </a:prstClr>
                </a:solidFill>
              </a:endParaRPr>
            </a:p>
          </p:txBody>
        </p:sp>
        <p:sp>
          <p:nvSpPr>
            <p:cNvPr id="9" name="Freeform 8"/>
            <p:cNvSpPr/>
            <p:nvPr/>
          </p:nvSpPr>
          <p:spPr>
            <a:xfrm>
              <a:off x="304800" y="1396999"/>
              <a:ext cx="3778864" cy="1761493"/>
            </a:xfrm>
            <a:custGeom>
              <a:avLst/>
              <a:gdLst>
                <a:gd name="connsiteX0" fmla="*/ 0 w 3124798"/>
                <a:gd name="connsiteY0" fmla="*/ 160122 h 1601216"/>
                <a:gd name="connsiteX1" fmla="*/ 46899 w 3124798"/>
                <a:gd name="connsiteY1" fmla="*/ 46899 h 1601216"/>
                <a:gd name="connsiteX2" fmla="*/ 160122 w 3124798"/>
                <a:gd name="connsiteY2" fmla="*/ 1 h 1601216"/>
                <a:gd name="connsiteX3" fmla="*/ 2964676 w 3124798"/>
                <a:gd name="connsiteY3" fmla="*/ 0 h 1601216"/>
                <a:gd name="connsiteX4" fmla="*/ 3077899 w 3124798"/>
                <a:gd name="connsiteY4" fmla="*/ 46899 h 1601216"/>
                <a:gd name="connsiteX5" fmla="*/ 3124797 w 3124798"/>
                <a:gd name="connsiteY5" fmla="*/ 160122 h 1601216"/>
                <a:gd name="connsiteX6" fmla="*/ 3124798 w 3124798"/>
                <a:gd name="connsiteY6" fmla="*/ 1441094 h 1601216"/>
                <a:gd name="connsiteX7" fmla="*/ 3077899 w 3124798"/>
                <a:gd name="connsiteY7" fmla="*/ 1554317 h 1601216"/>
                <a:gd name="connsiteX8" fmla="*/ 2964676 w 3124798"/>
                <a:gd name="connsiteY8" fmla="*/ 1601216 h 1601216"/>
                <a:gd name="connsiteX9" fmla="*/ 160122 w 3124798"/>
                <a:gd name="connsiteY9" fmla="*/ 1601216 h 1601216"/>
                <a:gd name="connsiteX10" fmla="*/ 46899 w 3124798"/>
                <a:gd name="connsiteY10" fmla="*/ 1554317 h 1601216"/>
                <a:gd name="connsiteX11" fmla="*/ 0 w 3124798"/>
                <a:gd name="connsiteY11" fmla="*/ 1441094 h 1601216"/>
                <a:gd name="connsiteX12" fmla="*/ 0 w 3124798"/>
                <a:gd name="connsiteY12" fmla="*/ 160122 h 160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24798" h="1601216">
                  <a:moveTo>
                    <a:pt x="0" y="160122"/>
                  </a:moveTo>
                  <a:cubicBezTo>
                    <a:pt x="0" y="117655"/>
                    <a:pt x="16870" y="76927"/>
                    <a:pt x="46899" y="46899"/>
                  </a:cubicBezTo>
                  <a:cubicBezTo>
                    <a:pt x="76928" y="16870"/>
                    <a:pt x="117655" y="0"/>
                    <a:pt x="160122" y="1"/>
                  </a:cubicBezTo>
                  <a:lnTo>
                    <a:pt x="2964676" y="0"/>
                  </a:lnTo>
                  <a:cubicBezTo>
                    <a:pt x="3007143" y="0"/>
                    <a:pt x="3047871" y="16870"/>
                    <a:pt x="3077899" y="46899"/>
                  </a:cubicBezTo>
                  <a:cubicBezTo>
                    <a:pt x="3107928" y="76928"/>
                    <a:pt x="3124798" y="117655"/>
                    <a:pt x="3124797" y="160122"/>
                  </a:cubicBezTo>
                  <a:cubicBezTo>
                    <a:pt x="3124797" y="587113"/>
                    <a:pt x="3124798" y="1014103"/>
                    <a:pt x="3124798" y="1441094"/>
                  </a:cubicBezTo>
                  <a:cubicBezTo>
                    <a:pt x="3124798" y="1483561"/>
                    <a:pt x="3107928" y="1524289"/>
                    <a:pt x="3077899" y="1554317"/>
                  </a:cubicBezTo>
                  <a:cubicBezTo>
                    <a:pt x="3047870" y="1584346"/>
                    <a:pt x="3007143" y="1601216"/>
                    <a:pt x="2964676" y="1601216"/>
                  </a:cubicBezTo>
                  <a:lnTo>
                    <a:pt x="160122" y="1601216"/>
                  </a:lnTo>
                  <a:cubicBezTo>
                    <a:pt x="117655" y="1601216"/>
                    <a:pt x="76927" y="1584346"/>
                    <a:pt x="46899" y="1554317"/>
                  </a:cubicBezTo>
                  <a:cubicBezTo>
                    <a:pt x="16870" y="1524288"/>
                    <a:pt x="0" y="1483561"/>
                    <a:pt x="0" y="1441094"/>
                  </a:cubicBezTo>
                  <a:lnTo>
                    <a:pt x="0" y="160122"/>
                  </a:lnTo>
                  <a:close/>
                </a:path>
              </a:pathLst>
            </a:custGeom>
            <a:scene3d>
              <a:camera prst="orthographicFront"/>
              <a:lightRig rig="flat" dir="t"/>
            </a:scene3d>
            <a:sp3d z="-190500" extrusionH="12700" prstMaterial="plastic">
              <a:bevelT w="50800" h="50800"/>
            </a:sp3d>
          </p:spPr>
          <p:style>
            <a:lnRef idx="1">
              <a:schemeClr val="accent4">
                <a:hueOff val="0"/>
                <a:satOff val="0"/>
                <a:lumOff val="0"/>
                <a:alphaOff val="0"/>
              </a:schemeClr>
            </a:lnRef>
            <a:fillRef idx="1">
              <a:schemeClr val="lt1">
                <a:alpha val="90000"/>
                <a:hueOff val="0"/>
                <a:satOff val="0"/>
                <a:lumOff val="0"/>
                <a:alphaOff val="0"/>
              </a:schemeClr>
            </a:fillRef>
            <a:effectRef idx="2">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0894" tIns="80894" rIns="1018333" bIns="481198" numCol="1" spcCol="1270" anchor="t" anchorCtr="0">
              <a:noAutofit/>
            </a:bodyPr>
            <a:lstStyle/>
            <a:p>
              <a:pPr marL="114300" lvl="1" indent="-114300" defTabSz="533400">
                <a:lnSpc>
                  <a:spcPct val="90000"/>
                </a:lnSpc>
                <a:spcBef>
                  <a:spcPct val="0"/>
                </a:spcBef>
                <a:spcAft>
                  <a:spcPct val="15000"/>
                </a:spcAft>
                <a:buFontTx/>
                <a:buChar char="••"/>
              </a:pPr>
              <a:r>
                <a:rPr lang="en-US" sz="1600" dirty="0">
                  <a:solidFill>
                    <a:prstClr val="black">
                      <a:hueOff val="0"/>
                      <a:satOff val="0"/>
                      <a:lumOff val="0"/>
                      <a:alphaOff val="0"/>
                    </a:prstClr>
                  </a:solidFill>
                </a:rPr>
                <a:t>In all fields of science and throughout life (e.g. web!) </a:t>
              </a:r>
              <a:endParaRPr lang="en-US" sz="1600" dirty="0" smtClean="0">
                <a:solidFill>
                  <a:prstClr val="black">
                    <a:hueOff val="0"/>
                    <a:satOff val="0"/>
                    <a:lumOff val="0"/>
                    <a:alphaOff val="0"/>
                  </a:prstClr>
                </a:solidFill>
              </a:endParaRPr>
            </a:p>
            <a:p>
              <a:pPr marL="114300" lvl="1" indent="-114300" defTabSz="533400">
                <a:lnSpc>
                  <a:spcPct val="90000"/>
                </a:lnSpc>
                <a:spcBef>
                  <a:spcPct val="0"/>
                </a:spcBef>
                <a:spcAft>
                  <a:spcPct val="15000"/>
                </a:spcAft>
                <a:buFontTx/>
                <a:buChar char="••"/>
              </a:pPr>
              <a:r>
                <a:rPr lang="en-US" sz="1600" dirty="0" smtClean="0">
                  <a:solidFill>
                    <a:prstClr val="black">
                      <a:hueOff val="0"/>
                      <a:satOff val="0"/>
                      <a:lumOff val="0"/>
                      <a:alphaOff val="0"/>
                    </a:prstClr>
                  </a:solidFill>
                </a:rPr>
                <a:t>Data </a:t>
              </a:r>
              <a:r>
                <a:rPr lang="en-US" sz="1600" dirty="0">
                  <a:solidFill>
                    <a:prstClr val="black">
                      <a:hueOff val="0"/>
                      <a:satOff val="0"/>
                      <a:lumOff val="0"/>
                      <a:alphaOff val="0"/>
                    </a:prstClr>
                  </a:solidFill>
                </a:rPr>
                <a:t>Analysis/Machine </a:t>
              </a:r>
              <a:r>
                <a:rPr lang="en-US" sz="1600" dirty="0" smtClean="0">
                  <a:solidFill>
                    <a:prstClr val="black">
                      <a:hueOff val="0"/>
                      <a:satOff val="0"/>
                      <a:lumOff val="0"/>
                      <a:alphaOff val="0"/>
                    </a:prstClr>
                  </a:solidFill>
                </a:rPr>
                <a:t>Learning </a:t>
              </a:r>
              <a:endParaRPr lang="en-US" sz="1600" dirty="0">
                <a:solidFill>
                  <a:prstClr val="black">
                    <a:hueOff val="0"/>
                    <a:satOff val="0"/>
                    <a:lumOff val="0"/>
                    <a:alphaOff val="0"/>
                  </a:prstClr>
                </a:solidFill>
              </a:endParaRPr>
            </a:p>
            <a:p>
              <a:pPr marL="114300" lvl="1" indent="-114300" defTabSz="533400">
                <a:lnSpc>
                  <a:spcPct val="90000"/>
                </a:lnSpc>
                <a:spcBef>
                  <a:spcPct val="0"/>
                </a:spcBef>
                <a:spcAft>
                  <a:spcPct val="15000"/>
                </a:spcAft>
                <a:buFontTx/>
                <a:buChar char="••"/>
              </a:pPr>
              <a:r>
                <a:rPr lang="en-US" sz="1600" dirty="0">
                  <a:solidFill>
                    <a:prstClr val="black">
                      <a:hueOff val="0"/>
                      <a:satOff val="0"/>
                      <a:lumOff val="0"/>
                      <a:alphaOff val="0"/>
                    </a:prstClr>
                  </a:solidFill>
                </a:rPr>
                <a:t>Impacts preservation, access/use, </a:t>
              </a:r>
              <a:endParaRPr lang="en-US" sz="1600" dirty="0" smtClean="0">
                <a:solidFill>
                  <a:prstClr val="black">
                    <a:hueOff val="0"/>
                    <a:satOff val="0"/>
                    <a:lumOff val="0"/>
                    <a:alphaOff val="0"/>
                  </a:prstClr>
                </a:solidFill>
              </a:endParaRPr>
            </a:p>
            <a:p>
              <a:pPr marL="0" lvl="1" defTabSz="533400">
                <a:lnSpc>
                  <a:spcPct val="90000"/>
                </a:lnSpc>
                <a:spcBef>
                  <a:spcPct val="0"/>
                </a:spcBef>
                <a:spcAft>
                  <a:spcPct val="15000"/>
                </a:spcAft>
              </a:pPr>
              <a:r>
                <a:rPr lang="en-US" sz="1600" dirty="0">
                  <a:solidFill>
                    <a:prstClr val="black">
                      <a:hueOff val="0"/>
                      <a:satOff val="0"/>
                      <a:lumOff val="0"/>
                      <a:alphaOff val="0"/>
                    </a:prstClr>
                  </a:solidFill>
                </a:rPr>
                <a:t> </a:t>
              </a:r>
              <a:r>
                <a:rPr lang="en-US" sz="1600" dirty="0" smtClean="0">
                  <a:solidFill>
                    <a:prstClr val="black">
                      <a:hueOff val="0"/>
                      <a:satOff val="0"/>
                      <a:lumOff val="0"/>
                      <a:alphaOff val="0"/>
                    </a:prstClr>
                  </a:solidFill>
                </a:rPr>
                <a:t> </a:t>
              </a:r>
              <a:r>
                <a:rPr lang="en-US" sz="1600" dirty="0" smtClean="0">
                  <a:solidFill>
                    <a:prstClr val="black">
                      <a:hueOff val="0"/>
                      <a:satOff val="0"/>
                      <a:lumOff val="0"/>
                      <a:alphaOff val="0"/>
                    </a:prstClr>
                  </a:solidFill>
                </a:rPr>
                <a:t>programming </a:t>
              </a:r>
              <a:r>
                <a:rPr lang="en-US" sz="1600" dirty="0" smtClean="0">
                  <a:solidFill>
                    <a:prstClr val="black">
                      <a:hueOff val="0"/>
                      <a:satOff val="0"/>
                      <a:lumOff val="0"/>
                      <a:alphaOff val="0"/>
                    </a:prstClr>
                  </a:solidFill>
                </a:rPr>
                <a:t>model</a:t>
              </a:r>
            </a:p>
            <a:p>
              <a:pPr marL="57150" lvl="1" indent="-57150" defTabSz="444500">
                <a:lnSpc>
                  <a:spcPct val="90000"/>
                </a:lnSpc>
                <a:spcBef>
                  <a:spcPct val="0"/>
                </a:spcBef>
                <a:spcAft>
                  <a:spcPct val="15000"/>
                </a:spcAft>
                <a:buFontTx/>
                <a:buChar char="••"/>
              </a:pPr>
              <a:endParaRPr lang="en-US" sz="1000" dirty="0">
                <a:solidFill>
                  <a:prstClr val="black">
                    <a:hueOff val="0"/>
                    <a:satOff val="0"/>
                    <a:lumOff val="0"/>
                    <a:alphaOff val="0"/>
                  </a:prstClr>
                </a:solidFill>
              </a:endParaRPr>
            </a:p>
          </p:txBody>
        </p:sp>
      </p:grpSp>
      <p:sp>
        <p:nvSpPr>
          <p:cNvPr id="10" name="Freeform 9"/>
          <p:cNvSpPr/>
          <p:nvPr/>
        </p:nvSpPr>
        <p:spPr>
          <a:xfrm>
            <a:off x="3765017" y="1234347"/>
            <a:ext cx="2166645" cy="2166645"/>
          </a:xfrm>
          <a:custGeom>
            <a:avLst/>
            <a:gdLst>
              <a:gd name="connsiteX0" fmla="*/ 0 w 2166645"/>
              <a:gd name="connsiteY0" fmla="*/ 2166645 h 2166645"/>
              <a:gd name="connsiteX1" fmla="*/ 634598 w 2166645"/>
              <a:gd name="connsiteY1" fmla="*/ 634596 h 2166645"/>
              <a:gd name="connsiteX2" fmla="*/ 2166649 w 2166645"/>
              <a:gd name="connsiteY2" fmla="*/ 3 h 2166645"/>
              <a:gd name="connsiteX3" fmla="*/ 2166645 w 2166645"/>
              <a:gd name="connsiteY3" fmla="*/ 2166645 h 2166645"/>
              <a:gd name="connsiteX4" fmla="*/ 0 w 2166645"/>
              <a:gd name="connsiteY4" fmla="*/ 2166645 h 2166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6645" h="2166645">
                <a:moveTo>
                  <a:pt x="0" y="2166645"/>
                </a:moveTo>
                <a:cubicBezTo>
                  <a:pt x="1" y="1592015"/>
                  <a:pt x="228272" y="1040920"/>
                  <a:pt x="634598" y="634596"/>
                </a:cubicBezTo>
                <a:cubicBezTo>
                  <a:pt x="1040924" y="228272"/>
                  <a:pt x="1592019" y="2"/>
                  <a:pt x="2166649" y="3"/>
                </a:cubicBezTo>
                <a:cubicBezTo>
                  <a:pt x="2166648" y="722217"/>
                  <a:pt x="2166646" y="1444431"/>
                  <a:pt x="2166645" y="2166645"/>
                </a:cubicBezTo>
                <a:lnTo>
                  <a:pt x="0" y="2166645"/>
                </a:lnTo>
                <a:close/>
              </a:path>
            </a:pathLst>
          </a:custGeom>
        </p:spPr>
        <p:style>
          <a:lnRef idx="0">
            <a:schemeClr val="accent1"/>
          </a:lnRef>
          <a:fillRef idx="3">
            <a:schemeClr val="accent1"/>
          </a:fillRef>
          <a:effectRef idx="3">
            <a:schemeClr val="accent1"/>
          </a:effectRef>
          <a:fontRef idx="minor">
            <a:schemeClr val="lt1"/>
          </a:fontRef>
        </p:style>
        <p:txBody>
          <a:bodyPr spcFirstLastPara="0" vert="horz" wrap="square" lIns="762613" tIns="762610" rIns="128016" bIns="128016" numCol="1" spcCol="1270" anchor="ctr" anchorCtr="0">
            <a:noAutofit/>
          </a:bodyPr>
          <a:lstStyle/>
          <a:p>
            <a:pPr algn="ctr" defTabSz="800100">
              <a:lnSpc>
                <a:spcPct val="90000"/>
              </a:lnSpc>
              <a:spcBef>
                <a:spcPct val="0"/>
              </a:spcBef>
              <a:spcAft>
                <a:spcPct val="35000"/>
              </a:spcAft>
            </a:pPr>
            <a:endParaRPr lang="en-US" b="1" dirty="0">
              <a:solidFill>
                <a:prstClr val="white"/>
              </a:solidFill>
            </a:endParaRPr>
          </a:p>
        </p:txBody>
      </p:sp>
      <p:sp>
        <p:nvSpPr>
          <p:cNvPr id="11" name="Freeform 10"/>
          <p:cNvSpPr/>
          <p:nvPr/>
        </p:nvSpPr>
        <p:spPr>
          <a:xfrm>
            <a:off x="6031739" y="1234347"/>
            <a:ext cx="2166642" cy="2166645"/>
          </a:xfrm>
          <a:custGeom>
            <a:avLst/>
            <a:gdLst>
              <a:gd name="connsiteX0" fmla="*/ 0 w 2166645"/>
              <a:gd name="connsiteY0" fmla="*/ 2166645 h 2166645"/>
              <a:gd name="connsiteX1" fmla="*/ 634598 w 2166645"/>
              <a:gd name="connsiteY1" fmla="*/ 634596 h 2166645"/>
              <a:gd name="connsiteX2" fmla="*/ 2166649 w 2166645"/>
              <a:gd name="connsiteY2" fmla="*/ 3 h 2166645"/>
              <a:gd name="connsiteX3" fmla="*/ 2166645 w 2166645"/>
              <a:gd name="connsiteY3" fmla="*/ 2166645 h 2166645"/>
              <a:gd name="connsiteX4" fmla="*/ 0 w 2166645"/>
              <a:gd name="connsiteY4" fmla="*/ 2166645 h 2166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6645" h="2166645">
                <a:moveTo>
                  <a:pt x="0" y="0"/>
                </a:moveTo>
                <a:cubicBezTo>
                  <a:pt x="574630" y="1"/>
                  <a:pt x="1125725" y="228272"/>
                  <a:pt x="1532049" y="634598"/>
                </a:cubicBezTo>
                <a:cubicBezTo>
                  <a:pt x="1938373" y="1040924"/>
                  <a:pt x="2166643" y="1592019"/>
                  <a:pt x="2166642" y="2166649"/>
                </a:cubicBezTo>
                <a:cubicBezTo>
                  <a:pt x="1444428" y="2166648"/>
                  <a:pt x="722214" y="2166646"/>
                  <a:pt x="0" y="2166645"/>
                </a:cubicBezTo>
                <a:lnTo>
                  <a:pt x="0" y="0"/>
                </a:lnTo>
                <a:close/>
              </a:path>
            </a:pathLst>
          </a:custGeom>
          <a:solidFill>
            <a:srgbClr val="376092"/>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1488257"/>
              <a:satOff val="8966"/>
              <a:lumOff val="719"/>
              <a:alphaOff val="0"/>
            </a:schemeClr>
          </a:fillRef>
          <a:effectRef idx="2">
            <a:schemeClr val="accent4">
              <a:hueOff val="-1488257"/>
              <a:satOff val="8966"/>
              <a:lumOff val="719"/>
              <a:alphaOff val="0"/>
            </a:schemeClr>
          </a:effectRef>
          <a:fontRef idx="minor">
            <a:schemeClr val="lt1"/>
          </a:fontRef>
        </p:style>
        <p:txBody>
          <a:bodyPr spcFirstLastPara="0" vert="horz" wrap="square" lIns="128017" tIns="762613" rIns="762609" bIns="128016" numCol="1" spcCol="1270" anchor="ctr" anchorCtr="0">
            <a:noAutofit/>
          </a:bodyPr>
          <a:lstStyle/>
          <a:p>
            <a:pPr algn="ctr" defTabSz="800100">
              <a:lnSpc>
                <a:spcPct val="90000"/>
              </a:lnSpc>
              <a:spcBef>
                <a:spcPct val="0"/>
              </a:spcBef>
              <a:spcAft>
                <a:spcPct val="35000"/>
              </a:spcAft>
            </a:pPr>
            <a:endParaRPr lang="en-US" b="1" dirty="0">
              <a:solidFill>
                <a:prstClr val="white"/>
              </a:solidFill>
            </a:endParaRPr>
          </a:p>
        </p:txBody>
      </p:sp>
      <p:sp>
        <p:nvSpPr>
          <p:cNvPr id="12" name="Freeform 11"/>
          <p:cNvSpPr/>
          <p:nvPr/>
        </p:nvSpPr>
        <p:spPr>
          <a:xfrm rot="21600000">
            <a:off x="6031738" y="3501066"/>
            <a:ext cx="2166645" cy="2166646"/>
          </a:xfrm>
          <a:custGeom>
            <a:avLst/>
            <a:gdLst>
              <a:gd name="connsiteX0" fmla="*/ 0 w 2166645"/>
              <a:gd name="connsiteY0" fmla="*/ 2166645 h 2166645"/>
              <a:gd name="connsiteX1" fmla="*/ 634598 w 2166645"/>
              <a:gd name="connsiteY1" fmla="*/ 634596 h 2166645"/>
              <a:gd name="connsiteX2" fmla="*/ 2166649 w 2166645"/>
              <a:gd name="connsiteY2" fmla="*/ 3 h 2166645"/>
              <a:gd name="connsiteX3" fmla="*/ 2166645 w 2166645"/>
              <a:gd name="connsiteY3" fmla="*/ 2166645 h 2166645"/>
              <a:gd name="connsiteX4" fmla="*/ 0 w 2166645"/>
              <a:gd name="connsiteY4" fmla="*/ 2166645 h 2166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6645" h="2166645">
                <a:moveTo>
                  <a:pt x="2166645" y="0"/>
                </a:moveTo>
                <a:cubicBezTo>
                  <a:pt x="2166644" y="574630"/>
                  <a:pt x="1938373" y="1125725"/>
                  <a:pt x="1532047" y="1532049"/>
                </a:cubicBezTo>
                <a:cubicBezTo>
                  <a:pt x="1125721" y="1938373"/>
                  <a:pt x="574626" y="2166643"/>
                  <a:pt x="-3" y="2166642"/>
                </a:cubicBezTo>
                <a:cubicBezTo>
                  <a:pt x="-2" y="1444428"/>
                  <a:pt x="0" y="722214"/>
                  <a:pt x="0" y="0"/>
                </a:cubicBezTo>
                <a:lnTo>
                  <a:pt x="2166645" y="0"/>
                </a:lnTo>
                <a:close/>
              </a:path>
            </a:pathLst>
          </a:custGeom>
          <a:solidFill>
            <a:srgbClr val="0070C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2976513"/>
              <a:satOff val="17933"/>
              <a:lumOff val="1437"/>
              <a:alphaOff val="0"/>
            </a:schemeClr>
          </a:fillRef>
          <a:effectRef idx="2">
            <a:schemeClr val="accent4">
              <a:hueOff val="-2976513"/>
              <a:satOff val="17933"/>
              <a:lumOff val="1437"/>
              <a:alphaOff val="0"/>
            </a:schemeClr>
          </a:effectRef>
          <a:fontRef idx="minor">
            <a:schemeClr val="lt1"/>
          </a:fontRef>
        </p:style>
        <p:txBody>
          <a:bodyPr spcFirstLastPara="0" vert="horz" wrap="square" lIns="128016" tIns="128017" rIns="762613" bIns="762610" numCol="1" spcCol="1270" anchor="ctr" anchorCtr="0">
            <a:noAutofit/>
          </a:bodyPr>
          <a:lstStyle/>
          <a:p>
            <a:pPr algn="ctr" defTabSz="800100">
              <a:lnSpc>
                <a:spcPct val="90000"/>
              </a:lnSpc>
              <a:spcBef>
                <a:spcPct val="0"/>
              </a:spcBef>
              <a:spcAft>
                <a:spcPct val="35000"/>
              </a:spcAft>
            </a:pPr>
            <a:r>
              <a:rPr lang="en-US" sz="2000" b="1" dirty="0" smtClean="0">
                <a:solidFill>
                  <a:prstClr val="white"/>
                </a:solidFill>
              </a:rPr>
              <a:t>Clouds</a:t>
            </a:r>
            <a:endParaRPr lang="en-US" sz="2000" b="1" dirty="0">
              <a:solidFill>
                <a:prstClr val="white"/>
              </a:solidFill>
            </a:endParaRPr>
          </a:p>
        </p:txBody>
      </p:sp>
      <p:sp>
        <p:nvSpPr>
          <p:cNvPr id="13" name="Freeform 12"/>
          <p:cNvSpPr/>
          <p:nvPr/>
        </p:nvSpPr>
        <p:spPr>
          <a:xfrm rot="21600000">
            <a:off x="3765017" y="3501068"/>
            <a:ext cx="2166645" cy="2166645"/>
          </a:xfrm>
          <a:custGeom>
            <a:avLst/>
            <a:gdLst>
              <a:gd name="connsiteX0" fmla="*/ 0 w 2166645"/>
              <a:gd name="connsiteY0" fmla="*/ 2166645 h 2166645"/>
              <a:gd name="connsiteX1" fmla="*/ 634598 w 2166645"/>
              <a:gd name="connsiteY1" fmla="*/ 634596 h 2166645"/>
              <a:gd name="connsiteX2" fmla="*/ 2166649 w 2166645"/>
              <a:gd name="connsiteY2" fmla="*/ 3 h 2166645"/>
              <a:gd name="connsiteX3" fmla="*/ 2166645 w 2166645"/>
              <a:gd name="connsiteY3" fmla="*/ 2166645 h 2166645"/>
              <a:gd name="connsiteX4" fmla="*/ 0 w 2166645"/>
              <a:gd name="connsiteY4" fmla="*/ 2166645 h 2166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6645" h="2166645">
                <a:moveTo>
                  <a:pt x="2166645" y="2166645"/>
                </a:moveTo>
                <a:cubicBezTo>
                  <a:pt x="1592015" y="2166644"/>
                  <a:pt x="1040920" y="1938373"/>
                  <a:pt x="634596" y="1532047"/>
                </a:cubicBezTo>
                <a:cubicBezTo>
                  <a:pt x="228272" y="1125721"/>
                  <a:pt x="2" y="574626"/>
                  <a:pt x="3" y="-4"/>
                </a:cubicBezTo>
                <a:cubicBezTo>
                  <a:pt x="722217" y="-3"/>
                  <a:pt x="1444431" y="-1"/>
                  <a:pt x="2166645" y="0"/>
                </a:cubicBezTo>
                <a:lnTo>
                  <a:pt x="2166645" y="2166645"/>
                </a:lnTo>
                <a:close/>
              </a:path>
            </a:pathLst>
          </a:custGeom>
          <a:solidFill>
            <a:srgbClr val="00B0F0"/>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4">
              <a:hueOff val="-4464770"/>
              <a:satOff val="26899"/>
              <a:lumOff val="2156"/>
              <a:alphaOff val="0"/>
            </a:schemeClr>
          </a:fillRef>
          <a:effectRef idx="2">
            <a:schemeClr val="accent4">
              <a:hueOff val="-4464770"/>
              <a:satOff val="26899"/>
              <a:lumOff val="2156"/>
              <a:alphaOff val="0"/>
            </a:schemeClr>
          </a:effectRef>
          <a:fontRef idx="minor">
            <a:schemeClr val="lt1"/>
          </a:fontRef>
        </p:style>
        <p:txBody>
          <a:bodyPr spcFirstLastPara="0" vert="horz" wrap="square" lIns="762611" tIns="128016" rIns="128015" bIns="762613" numCol="1" spcCol="1270" anchor="ctr" anchorCtr="0">
            <a:noAutofit/>
          </a:bodyPr>
          <a:lstStyle/>
          <a:p>
            <a:pPr algn="ctr" defTabSz="800100">
              <a:lnSpc>
                <a:spcPct val="90000"/>
              </a:lnSpc>
              <a:spcBef>
                <a:spcPct val="0"/>
              </a:spcBef>
              <a:spcAft>
                <a:spcPct val="35000"/>
              </a:spcAft>
            </a:pPr>
            <a:endParaRPr lang="en-US" sz="2000" b="1" dirty="0">
              <a:solidFill>
                <a:prstClr val="white"/>
              </a:solidFill>
            </a:endParaRPr>
          </a:p>
        </p:txBody>
      </p:sp>
      <p:sp>
        <p:nvSpPr>
          <p:cNvPr id="14" name="Circular Arrow 13"/>
          <p:cNvSpPr/>
          <p:nvPr/>
        </p:nvSpPr>
        <p:spPr>
          <a:xfrm>
            <a:off x="5607665" y="3000687"/>
            <a:ext cx="748068" cy="650494"/>
          </a:xfrm>
          <a:prstGeom prst="circularArrow">
            <a:avLst/>
          </a:prstGeom>
          <a:scene3d>
            <a:camera prst="orthographicFront"/>
            <a:lightRig rig="flat" dir="t"/>
          </a:scene3d>
          <a:sp3d z="190500" prstMaterial="plastic">
            <a:bevelT w="120900" h="88900"/>
            <a:bevelB w="88900" h="31750" prst="angle"/>
          </a:sp3d>
        </p:spPr>
        <p:style>
          <a:lnRef idx="0">
            <a:schemeClr val="lt1">
              <a:hueOff val="0"/>
              <a:satOff val="0"/>
              <a:lumOff val="0"/>
              <a:alphaOff val="0"/>
            </a:schemeClr>
          </a:lnRef>
          <a:fillRef idx="1">
            <a:schemeClr val="accent4">
              <a:tint val="40000"/>
              <a:hueOff val="0"/>
              <a:satOff val="0"/>
              <a:lumOff val="0"/>
              <a:alphaOff val="0"/>
            </a:schemeClr>
          </a:fillRef>
          <a:effectRef idx="3">
            <a:schemeClr val="accent4">
              <a:tint val="40000"/>
              <a:hueOff val="0"/>
              <a:satOff val="0"/>
              <a:lumOff val="0"/>
              <a:alphaOff val="0"/>
            </a:schemeClr>
          </a:effectRef>
          <a:fontRef idx="minor">
            <a:schemeClr val="dk1">
              <a:hueOff val="0"/>
              <a:satOff val="0"/>
              <a:lumOff val="0"/>
              <a:alphaOff val="0"/>
            </a:schemeClr>
          </a:fontRef>
        </p:style>
      </p:sp>
      <p:sp>
        <p:nvSpPr>
          <p:cNvPr id="15" name="Circular Arrow 14"/>
          <p:cNvSpPr/>
          <p:nvPr/>
        </p:nvSpPr>
        <p:spPr>
          <a:xfrm rot="10800000">
            <a:off x="5607665" y="3250877"/>
            <a:ext cx="748068" cy="650494"/>
          </a:xfrm>
          <a:prstGeom prst="circularArrow">
            <a:avLst/>
          </a:prstGeom>
          <a:scene3d>
            <a:camera prst="orthographicFront"/>
            <a:lightRig rig="flat" dir="t"/>
          </a:scene3d>
          <a:sp3d z="190500" prstMaterial="plastic">
            <a:bevelT w="120900" h="88900"/>
            <a:bevelB w="88900" h="31750" prst="angle"/>
          </a:sp3d>
        </p:spPr>
        <p:style>
          <a:lnRef idx="0">
            <a:schemeClr val="lt1">
              <a:hueOff val="0"/>
              <a:satOff val="0"/>
              <a:lumOff val="0"/>
              <a:alphaOff val="0"/>
            </a:schemeClr>
          </a:lnRef>
          <a:fillRef idx="1">
            <a:schemeClr val="accent4">
              <a:tint val="40000"/>
              <a:hueOff val="0"/>
              <a:satOff val="0"/>
              <a:lumOff val="0"/>
              <a:alphaOff val="0"/>
            </a:schemeClr>
          </a:fillRef>
          <a:effectRef idx="3">
            <a:schemeClr val="accent4">
              <a:tint val="40000"/>
              <a:hueOff val="0"/>
              <a:satOff val="0"/>
              <a:lumOff val="0"/>
              <a:alphaOff val="0"/>
            </a:schemeClr>
          </a:effectRef>
          <a:fontRef idx="minor">
            <a:schemeClr val="dk1">
              <a:hueOff val="0"/>
              <a:satOff val="0"/>
              <a:lumOff val="0"/>
              <a:alphaOff val="0"/>
            </a:schemeClr>
          </a:fontRef>
        </p:style>
      </p:sp>
      <p:sp>
        <p:nvSpPr>
          <p:cNvPr id="18" name="TextBox 17"/>
          <p:cNvSpPr txBox="1"/>
          <p:nvPr/>
        </p:nvSpPr>
        <p:spPr>
          <a:xfrm>
            <a:off x="7721827" y="4701056"/>
            <a:ext cx="2438400" cy="978729"/>
          </a:xfrm>
          <a:prstGeom prst="rect">
            <a:avLst/>
          </a:prstGeom>
          <a:noFill/>
        </p:spPr>
        <p:txBody>
          <a:bodyPr wrap="square" rtlCol="0">
            <a:spAutoFit/>
          </a:bodyPr>
          <a:lstStyle/>
          <a:p>
            <a:pPr marL="228600" lvl="2" indent="-114300" defTabSz="533400">
              <a:lnSpc>
                <a:spcPct val="90000"/>
              </a:lnSpc>
              <a:spcBef>
                <a:spcPct val="0"/>
              </a:spcBef>
              <a:spcAft>
                <a:spcPct val="15000"/>
              </a:spcAft>
              <a:buFontTx/>
              <a:buChar char="••"/>
            </a:pPr>
            <a:r>
              <a:rPr lang="en-US" sz="1600" dirty="0">
                <a:solidFill>
                  <a:prstClr val="black">
                    <a:hueOff val="0"/>
                    <a:satOff val="0"/>
                    <a:lumOff val="0"/>
                    <a:alphaOff val="0"/>
                  </a:prstClr>
                </a:solidFill>
              </a:rPr>
              <a:t>N</a:t>
            </a:r>
            <a:r>
              <a:rPr lang="en-US" sz="1600" dirty="0" smtClean="0">
                <a:solidFill>
                  <a:prstClr val="black">
                    <a:hueOff val="0"/>
                    <a:satOff val="0"/>
                    <a:lumOff val="0"/>
                    <a:alphaOff val="0"/>
                  </a:prstClr>
                </a:solidFill>
              </a:rPr>
              <a:t>ew </a:t>
            </a:r>
            <a:r>
              <a:rPr lang="en-US" sz="1600" dirty="0">
                <a:solidFill>
                  <a:prstClr val="black">
                    <a:hueOff val="0"/>
                    <a:satOff val="0"/>
                    <a:lumOff val="0"/>
                    <a:alphaOff val="0"/>
                  </a:prstClr>
                </a:solidFill>
              </a:rPr>
              <a:t>commercially supported data center model building on compute grids</a:t>
            </a:r>
          </a:p>
        </p:txBody>
      </p:sp>
      <p:sp>
        <p:nvSpPr>
          <p:cNvPr id="3" name="TextBox 2"/>
          <p:cNvSpPr txBox="1"/>
          <p:nvPr/>
        </p:nvSpPr>
        <p:spPr>
          <a:xfrm>
            <a:off x="4441843" y="2310514"/>
            <a:ext cx="1225015" cy="400110"/>
          </a:xfrm>
          <a:prstGeom prst="rect">
            <a:avLst/>
          </a:prstGeom>
          <a:noFill/>
        </p:spPr>
        <p:txBody>
          <a:bodyPr wrap="none" rtlCol="0">
            <a:spAutoFit/>
          </a:bodyPr>
          <a:lstStyle/>
          <a:p>
            <a:r>
              <a:rPr lang="en-US" sz="2000" b="1" dirty="0" smtClean="0">
                <a:solidFill>
                  <a:schemeClr val="bg1"/>
                </a:solidFill>
              </a:rPr>
              <a:t>Big Data</a:t>
            </a:r>
            <a:endParaRPr lang="en-US" sz="2000" b="1" dirty="0">
              <a:solidFill>
                <a:schemeClr val="bg1"/>
              </a:solidFill>
            </a:endParaRPr>
          </a:p>
        </p:txBody>
      </p:sp>
      <p:sp>
        <p:nvSpPr>
          <p:cNvPr id="17" name="TextBox 16"/>
          <p:cNvSpPr txBox="1"/>
          <p:nvPr/>
        </p:nvSpPr>
        <p:spPr>
          <a:xfrm>
            <a:off x="6355733" y="2326344"/>
            <a:ext cx="995785" cy="400110"/>
          </a:xfrm>
          <a:prstGeom prst="rect">
            <a:avLst/>
          </a:prstGeom>
          <a:noFill/>
        </p:spPr>
        <p:txBody>
          <a:bodyPr wrap="none" rtlCol="0">
            <a:spAutoFit/>
          </a:bodyPr>
          <a:lstStyle/>
          <a:p>
            <a:r>
              <a:rPr lang="en-US" sz="2000" b="1" dirty="0" smtClean="0">
                <a:solidFill>
                  <a:schemeClr val="bg1"/>
                </a:solidFill>
                <a:latin typeface="+mj-lt"/>
              </a:rPr>
              <a:t>Mobile</a:t>
            </a:r>
            <a:endParaRPr lang="en-US" sz="2000" b="1" dirty="0">
              <a:solidFill>
                <a:schemeClr val="bg1"/>
              </a:solidFill>
              <a:latin typeface="+mj-lt"/>
            </a:endParaRPr>
          </a:p>
        </p:txBody>
      </p:sp>
      <p:sp>
        <p:nvSpPr>
          <p:cNvPr id="4" name="TextBox 3"/>
          <p:cNvSpPr txBox="1"/>
          <p:nvPr/>
        </p:nvSpPr>
        <p:spPr>
          <a:xfrm>
            <a:off x="1826912" y="4599075"/>
            <a:ext cx="2451173" cy="1551194"/>
          </a:xfrm>
          <a:prstGeom prst="rect">
            <a:avLst/>
          </a:prstGeom>
          <a:noFill/>
        </p:spPr>
        <p:txBody>
          <a:bodyPr wrap="square" rtlCol="0">
            <a:spAutoFit/>
          </a:bodyPr>
          <a:lstStyle/>
          <a:p>
            <a:pPr marL="114300" lvl="1" indent="-114300" defTabSz="533400">
              <a:lnSpc>
                <a:spcPct val="90000"/>
              </a:lnSpc>
              <a:spcBef>
                <a:spcPct val="0"/>
              </a:spcBef>
              <a:spcAft>
                <a:spcPct val="15000"/>
              </a:spcAft>
              <a:buFontTx/>
              <a:buChar char="••"/>
            </a:pPr>
            <a:r>
              <a:rPr lang="en-US" sz="1600" dirty="0">
                <a:solidFill>
                  <a:prstClr val="black">
                    <a:hueOff val="0"/>
                    <a:satOff val="0"/>
                    <a:lumOff val="0"/>
                    <a:alphaOff val="0"/>
                  </a:prstClr>
                </a:solidFill>
              </a:rPr>
              <a:t>Implies </a:t>
            </a:r>
            <a:r>
              <a:rPr lang="en-US" sz="1600" dirty="0" smtClean="0">
                <a:solidFill>
                  <a:prstClr val="black">
                    <a:hueOff val="0"/>
                    <a:satOff val="0"/>
                    <a:lumOff val="0"/>
                    <a:alphaOff val="0"/>
                  </a:prstClr>
                </a:solidFill>
              </a:rPr>
              <a:t>parallel </a:t>
            </a:r>
            <a:r>
              <a:rPr lang="en-US" sz="1600" dirty="0" smtClean="0">
                <a:solidFill>
                  <a:prstClr val="black">
                    <a:hueOff val="0"/>
                    <a:satOff val="0"/>
                    <a:lumOff val="0"/>
                    <a:alphaOff val="0"/>
                  </a:prstClr>
                </a:solidFill>
              </a:rPr>
              <a:t>computing is important again</a:t>
            </a:r>
            <a:endParaRPr lang="en-US" sz="1600" dirty="0">
              <a:solidFill>
                <a:prstClr val="black">
                  <a:hueOff val="0"/>
                  <a:satOff val="0"/>
                  <a:lumOff val="0"/>
                  <a:alphaOff val="0"/>
                </a:prstClr>
              </a:solidFill>
            </a:endParaRPr>
          </a:p>
          <a:p>
            <a:pPr marL="114300" lvl="2" indent="-114300" defTabSz="533400">
              <a:lnSpc>
                <a:spcPct val="90000"/>
              </a:lnSpc>
              <a:spcBef>
                <a:spcPct val="0"/>
              </a:spcBef>
              <a:spcAft>
                <a:spcPct val="15000"/>
              </a:spcAft>
              <a:buFontTx/>
              <a:buChar char="••"/>
            </a:pPr>
            <a:r>
              <a:rPr lang="en-US" sz="1600" dirty="0">
                <a:solidFill>
                  <a:prstClr val="black">
                    <a:hueOff val="0"/>
                    <a:satOff val="0"/>
                    <a:lumOff val="0"/>
                    <a:alphaOff val="0"/>
                  </a:prstClr>
                </a:solidFill>
              </a:rPr>
              <a:t>Performance from extra cores in </a:t>
            </a:r>
            <a:r>
              <a:rPr lang="en-US" sz="1600" dirty="0" err="1" smtClean="0">
                <a:solidFill>
                  <a:prstClr val="black">
                    <a:hueOff val="0"/>
                    <a:satOff val="0"/>
                    <a:lumOff val="0"/>
                    <a:alphaOff val="0"/>
                  </a:prstClr>
                </a:solidFill>
              </a:rPr>
              <a:t>Manycore</a:t>
            </a:r>
            <a:r>
              <a:rPr lang="en-US" sz="1600" dirty="0" smtClean="0">
                <a:solidFill>
                  <a:prstClr val="black">
                    <a:hueOff val="0"/>
                    <a:satOff val="0"/>
                    <a:lumOff val="0"/>
                    <a:alphaOff val="0"/>
                  </a:prstClr>
                </a:solidFill>
              </a:rPr>
              <a:t>/GPU</a:t>
            </a:r>
            <a:endParaRPr lang="en-US" sz="1600" dirty="0">
              <a:solidFill>
                <a:prstClr val="black">
                  <a:hueOff val="0"/>
                  <a:satOff val="0"/>
                  <a:lumOff val="0"/>
                  <a:alphaOff val="0"/>
                </a:prstClr>
              </a:solidFill>
            </a:endParaRPr>
          </a:p>
          <a:p>
            <a:endParaRPr lang="en-US" dirty="0"/>
          </a:p>
        </p:txBody>
      </p:sp>
      <p:sp>
        <p:nvSpPr>
          <p:cNvPr id="19" name="TextBox 18"/>
          <p:cNvSpPr txBox="1"/>
          <p:nvPr/>
        </p:nvSpPr>
        <p:spPr>
          <a:xfrm>
            <a:off x="4693495" y="4061829"/>
            <a:ext cx="1425541" cy="400110"/>
          </a:xfrm>
          <a:prstGeom prst="rect">
            <a:avLst/>
          </a:prstGeom>
          <a:noFill/>
        </p:spPr>
        <p:txBody>
          <a:bodyPr wrap="square" rtlCol="0">
            <a:spAutoFit/>
          </a:bodyPr>
          <a:lstStyle/>
          <a:p>
            <a:r>
              <a:rPr lang="en-US" sz="2000" b="1" dirty="0" smtClean="0">
                <a:solidFill>
                  <a:schemeClr val="bg1"/>
                </a:solidFill>
              </a:rPr>
              <a:t>HPC</a:t>
            </a:r>
            <a:endParaRPr lang="en-US" sz="2000" b="1" dirty="0">
              <a:solidFill>
                <a:schemeClr val="bg1"/>
              </a:solidFill>
            </a:endParaRPr>
          </a:p>
        </p:txBody>
      </p:sp>
    </p:spTree>
    <p:extLst>
      <p:ext uri="{BB962C8B-B14F-4D97-AF65-F5344CB8AC3E}">
        <p14:creationId xmlns:p14="http://schemas.microsoft.com/office/powerpoint/2010/main" val="9615307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4)">
                                      <p:cBhvr>
                                        <p:cTn id="7" dur="500"/>
                                        <p:tgtEl>
                                          <p:spTgt spid="14"/>
                                        </p:tgtEl>
                                      </p:cBhvr>
                                    </p:animEffect>
                                  </p:childTnLst>
                                </p:cTn>
                              </p:par>
                              <p:par>
                                <p:cTn id="8" presetID="21" presetClass="entr" presetSubtype="4"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heel(4)">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2000"/>
                                        <p:tgtEl>
                                          <p:spTgt spid="16"/>
                                        </p:tgtEl>
                                      </p:cBhvr>
                                    </p:animEffect>
                                  </p:childTnLst>
                                </p:cTn>
                              </p:par>
                              <p:par>
                                <p:cTn id="16" presetID="1" presetClass="entr" presetSubtype="0" fill="hold" grpId="0" nodeType="withEffect">
                                  <p:stCondLst>
                                    <p:cond delay="0"/>
                                  </p:stCondLst>
                                  <p:childTnLst>
                                    <p:set>
                                      <p:cBhvr>
                                        <p:cTn id="17" dur="1" fill="hold">
                                          <p:stCondLst>
                                            <p:cond delay="1999"/>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498" y="0"/>
            <a:ext cx="6398079" cy="59304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4000" b="1" dirty="0">
                <a:solidFill>
                  <a:srgbClr val="B30838"/>
                </a:solidFill>
                <a:cs typeface="ＭＳ Ｐゴシック" pitchFamily="-107" charset="-128"/>
              </a:rPr>
              <a:t>Operations</a:t>
            </a:r>
            <a:endParaRPr lang="en-US" sz="4000" b="1" dirty="0">
              <a:solidFill>
                <a:srgbClr val="B30838"/>
              </a:solidFill>
              <a:cs typeface="ＭＳ Ｐゴシック" pitchFamily="-107" charset="-128"/>
            </a:endParaRPr>
          </a:p>
        </p:txBody>
      </p:sp>
      <mc:AlternateContent xmlns:mc="http://schemas.openxmlformats.org/markup-compatibility/2006" xmlns:a14="http://schemas.microsoft.com/office/drawing/2010/main">
        <mc:Choice Requires="a14">
          <p:graphicFrame>
            <p:nvGraphicFramePr>
              <p:cNvPr id="4" name="Content Placeholder 3"/>
              <p:cNvGraphicFramePr>
                <a:graphicFrameLocks noGrp="1"/>
              </p:cNvGraphicFramePr>
              <p:nvPr>
                <p:ph idx="1"/>
                <p:extLst/>
              </p:nvPr>
            </p:nvGraphicFramePr>
            <p:xfrm>
              <a:off x="1672281" y="1306642"/>
              <a:ext cx="8822724" cy="4693003"/>
            </p:xfrm>
            <a:graphic>
              <a:graphicData uri="http://schemas.openxmlformats.org/drawingml/2006/table">
                <a:tbl>
                  <a:tblPr firstRow="1" bandRow="1">
                    <a:tableStyleId>{5C22544A-7EE6-4342-B048-85BDC9FD1C3A}</a:tableStyleId>
                  </a:tblPr>
                  <a:tblGrid>
                    <a:gridCol w="2205681"/>
                    <a:gridCol w="2205681"/>
                    <a:gridCol w="2205681"/>
                    <a:gridCol w="2205681"/>
                  </a:tblGrid>
                  <a:tr h="486763">
                    <a:tc>
                      <a:txBody>
                        <a:bodyPr/>
                        <a:lstStyle/>
                        <a:p>
                          <a:pPr marL="0" algn="ctr" defTabSz="914400" rtl="0" eaLnBrk="1" latinLnBrk="0" hangingPunct="1"/>
                          <a:r>
                            <a:rPr lang="en-US" sz="1800" b="1" kern="1200" dirty="0" smtClean="0">
                              <a:solidFill>
                                <a:schemeClr val="lt1"/>
                              </a:solidFill>
                              <a:latin typeface="+mn-lt"/>
                              <a:ea typeface="+mn-ea"/>
                              <a:cs typeface="+mn-cs"/>
                            </a:rPr>
                            <a:t>Operation Name</a:t>
                          </a:r>
                          <a:endParaRPr lang="en-US" sz="1800" b="1" kern="1200" dirty="0">
                            <a:solidFill>
                              <a:schemeClr val="lt1"/>
                            </a:solidFill>
                            <a:latin typeface="+mn-lt"/>
                            <a:ea typeface="+mn-ea"/>
                            <a:cs typeface="+mn-cs"/>
                          </a:endParaRPr>
                        </a:p>
                      </a:txBody>
                      <a:tcPr anchor="ctr"/>
                    </a:tc>
                    <a:tc>
                      <a:txBody>
                        <a:bodyPr/>
                        <a:lstStyle/>
                        <a:p>
                          <a:pPr algn="ctr"/>
                          <a:r>
                            <a:rPr lang="en-US" b="1" dirty="0" smtClean="0"/>
                            <a:t>Data Abstraction</a:t>
                          </a:r>
                          <a:endParaRPr lang="en-US" b="1" dirty="0"/>
                        </a:p>
                      </a:txBody>
                      <a:tcPr anchor="ctr"/>
                    </a:tc>
                    <a:tc>
                      <a:txBody>
                        <a:bodyPr/>
                        <a:lstStyle/>
                        <a:p>
                          <a:pPr algn="ctr"/>
                          <a:r>
                            <a:rPr lang="en-US" b="1" dirty="0" smtClean="0"/>
                            <a:t>Algorithm</a:t>
                          </a:r>
                          <a:endParaRPr lang="en-US" b="1" dirty="0"/>
                        </a:p>
                      </a:txBody>
                      <a:tcPr anchor="ctr"/>
                    </a:tc>
                    <a:tc>
                      <a:txBody>
                        <a:bodyPr/>
                        <a:lstStyle/>
                        <a:p>
                          <a:pPr algn="ctr"/>
                          <a:r>
                            <a:rPr lang="en-US" b="1" dirty="0" smtClean="0"/>
                            <a:t>Time Complexity</a:t>
                          </a:r>
                          <a:endParaRPr lang="en-US" b="1" dirty="0"/>
                        </a:p>
                      </a:txBody>
                      <a:tcPr anchor="ctr"/>
                    </a:tc>
                  </a:tr>
                  <a:tr h="486763">
                    <a:tc>
                      <a:txBody>
                        <a:bodyPr/>
                        <a:lstStyle/>
                        <a:p>
                          <a:pPr algn="l"/>
                          <a:r>
                            <a:rPr lang="en-US" sz="1800" b="1" i="0" u="none" strike="noStrike" kern="1200" baseline="0" dirty="0" smtClean="0">
                              <a:solidFill>
                                <a:schemeClr val="dk1"/>
                              </a:solidFill>
                              <a:latin typeface="+mn-lt"/>
                              <a:ea typeface="+mn-ea"/>
                              <a:cs typeface="+mn-cs"/>
                            </a:rPr>
                            <a:t>broadcast</a:t>
                          </a:r>
                          <a:endParaRPr lang="en-US" b="1" dirty="0"/>
                        </a:p>
                      </a:txBody>
                      <a:tcPr anchor="ctr"/>
                    </a:tc>
                    <a:tc>
                      <a:txBody>
                        <a:bodyPr/>
                        <a:lstStyle/>
                        <a:p>
                          <a:pPr algn="l"/>
                          <a:r>
                            <a:rPr lang="en-US" b="1" dirty="0" smtClean="0"/>
                            <a:t>arrays, key-value</a:t>
                          </a:r>
                        </a:p>
                        <a:p>
                          <a:pPr algn="l"/>
                          <a:r>
                            <a:rPr lang="en-US" b="1" dirty="0" smtClean="0"/>
                            <a:t>pairs &amp; vertices</a:t>
                          </a:r>
                          <a:endParaRPr lang="en-US" b="1" dirty="0"/>
                        </a:p>
                      </a:txBody>
                      <a:tcPr anchor="ctr"/>
                    </a:tc>
                    <a:tc>
                      <a:txBody>
                        <a:bodyPr/>
                        <a:lstStyle/>
                        <a:p>
                          <a:r>
                            <a:rPr lang="en-US" sz="1800" b="1" i="0" u="none" strike="noStrike" kern="1200" baseline="0" dirty="0" smtClean="0">
                              <a:solidFill>
                                <a:schemeClr val="dk1"/>
                              </a:solidFill>
                              <a:latin typeface="+mn-lt"/>
                              <a:ea typeface="+mn-ea"/>
                              <a:cs typeface="+mn-cs"/>
                            </a:rPr>
                            <a:t>chain</a:t>
                          </a:r>
                          <a:endParaRPr lang="en-US" b="1" dirty="0"/>
                        </a:p>
                      </a:txBody>
                      <a:tcPr anchor="ctr"/>
                    </a:tc>
                    <a:tc>
                      <a:txBody>
                        <a:bodyPr/>
                        <a:lstStyle/>
                        <a:p>
                          <a:pPr algn="ctr"/>
                          <a14:m>
                            <m:oMathPara xmlns:m="http://schemas.openxmlformats.org/officeDocument/2006/math">
                              <m:oMathParaPr>
                                <m:jc m:val="center"/>
                              </m:oMathParaPr>
                              <m:oMath xmlns:m="http://schemas.openxmlformats.org/officeDocument/2006/math">
                                <m:r>
                                  <a:rPr lang="en-US" b="1" i="1" smtClean="0">
                                    <a:latin typeface="Cambria Math" panose="02040503050406030204" pitchFamily="18" charset="0"/>
                                  </a:rPr>
                                  <m:t>𝒏</m:t>
                                </m:r>
                                <m:r>
                                  <a:rPr lang="en-US" b="1" i="1" smtClean="0">
                                    <a:latin typeface="Cambria Math" panose="02040503050406030204" pitchFamily="18" charset="0"/>
                                    <a:ea typeface="Cambria Math" panose="02040503050406030204" pitchFamily="18" charset="0"/>
                                  </a:rPr>
                                  <m:t>𝜷</m:t>
                                </m:r>
                              </m:oMath>
                            </m:oMathPara>
                          </a14:m>
                          <a:endParaRPr lang="en-US" b="1" dirty="0"/>
                        </a:p>
                      </a:txBody>
                      <a:tcPr anchor="ctr"/>
                    </a:tc>
                  </a:tr>
                  <a:tr h="486763">
                    <a:tc>
                      <a:txBody>
                        <a:bodyPr/>
                        <a:lstStyle/>
                        <a:p>
                          <a:pPr algn="l"/>
                          <a:r>
                            <a:rPr lang="en-US" b="1" dirty="0" smtClean="0"/>
                            <a:t>allgather</a:t>
                          </a:r>
                          <a:endParaRPr lang="en-US" b="1" dirty="0"/>
                        </a:p>
                      </a:txBody>
                      <a:tcPr anchor="ctr"/>
                    </a:tc>
                    <a:tc>
                      <a:txBody>
                        <a:bodyPr/>
                        <a:lstStyle/>
                        <a:p>
                          <a:pPr algn="l"/>
                          <a:r>
                            <a:rPr lang="en-US" b="1" dirty="0" smtClean="0"/>
                            <a:t>arrays, key-value</a:t>
                          </a:r>
                        </a:p>
                        <a:p>
                          <a:pPr algn="l"/>
                          <a:r>
                            <a:rPr lang="en-US" b="1" dirty="0" smtClean="0"/>
                            <a:t>pairs &amp; vertices</a:t>
                          </a:r>
                          <a:endParaRPr lang="en-US" b="1" dirty="0"/>
                        </a:p>
                      </a:txBody>
                      <a:tcPr anchor="ctr"/>
                    </a:tc>
                    <a:tc>
                      <a:txBody>
                        <a:bodyPr/>
                        <a:lstStyle/>
                        <a:p>
                          <a:r>
                            <a:rPr lang="en-US" b="1" dirty="0" smtClean="0"/>
                            <a:t>bucket</a:t>
                          </a:r>
                          <a:endParaRPr lang="en-US"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
                              </m:oMathParaPr>
                              <m:oMath xmlns:m="http://schemas.openxmlformats.org/officeDocument/2006/math">
                                <m:r>
                                  <a:rPr lang="en-US" b="1" i="1" smtClean="0">
                                    <a:latin typeface="Cambria Math" panose="02040503050406030204" pitchFamily="18" charset="0"/>
                                  </a:rPr>
                                  <m:t>𝒑𝒏</m:t>
                                </m:r>
                                <m:r>
                                  <a:rPr lang="en-US" b="1" i="1" smtClean="0">
                                    <a:latin typeface="Cambria Math" panose="02040503050406030204" pitchFamily="18" charset="0"/>
                                    <a:ea typeface="Cambria Math" panose="02040503050406030204" pitchFamily="18" charset="0"/>
                                  </a:rPr>
                                  <m:t>𝜷</m:t>
                                </m:r>
                              </m:oMath>
                            </m:oMathPara>
                          </a14:m>
                          <a:endParaRPr lang="en-US" b="1" dirty="0"/>
                        </a:p>
                      </a:txBody>
                      <a:tcPr anchor="ctr"/>
                    </a:tc>
                  </a:tr>
                  <a:tr h="486763">
                    <a:tc rowSpan="2">
                      <a:txBody>
                        <a:bodyPr/>
                        <a:lstStyle/>
                        <a:p>
                          <a:pPr algn="l"/>
                          <a:r>
                            <a:rPr lang="en-US" b="1" dirty="0" smtClean="0"/>
                            <a:t>allreduce</a:t>
                          </a:r>
                          <a:endParaRPr lang="en-US" b="1" dirty="0"/>
                        </a:p>
                      </a:txBody>
                      <a:tcPr anchor="ctr"/>
                    </a:tc>
                    <a:tc rowSpan="2">
                      <a:txBody>
                        <a:bodyPr/>
                        <a:lstStyle/>
                        <a:p>
                          <a:pPr algn="l"/>
                          <a:r>
                            <a:rPr lang="en-US" b="1" dirty="0" smtClean="0"/>
                            <a:t>arrays, key-value</a:t>
                          </a:r>
                        </a:p>
                        <a:p>
                          <a:pPr algn="l"/>
                          <a:r>
                            <a:rPr lang="en-US" b="1" dirty="0" smtClean="0"/>
                            <a:t>pairs</a:t>
                          </a:r>
                          <a:endParaRPr lang="en-US" b="1" dirty="0"/>
                        </a:p>
                      </a:txBody>
                      <a:tcPr anchor="ctr"/>
                    </a:tc>
                    <a:tc>
                      <a:txBody>
                        <a:bodyPr/>
                        <a:lstStyle/>
                        <a:p>
                          <a:r>
                            <a:rPr lang="en-US" b="1" dirty="0" smtClean="0"/>
                            <a:t>bi-directional</a:t>
                          </a:r>
                        </a:p>
                        <a:p>
                          <a:r>
                            <a:rPr lang="en-US" b="1" dirty="0" smtClean="0"/>
                            <a:t>exchange</a:t>
                          </a:r>
                          <a:endParaRPr lang="en-US"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
                              </m:oMathParaPr>
                              <m:oMath xmlns:m="http://schemas.openxmlformats.org/officeDocument/2006/math">
                                <m:r>
                                  <a:rPr lang="en-US" b="1" i="1" smtClean="0">
                                    <a:latin typeface="Cambria Math" panose="02040503050406030204" pitchFamily="18" charset="0"/>
                                  </a:rPr>
                                  <m:t>(</m:t>
                                </m:r>
                                <m:sSub>
                                  <m:sSubPr>
                                    <m:ctrlPr>
                                      <a:rPr lang="en-US" b="1" i="1" smtClean="0">
                                        <a:latin typeface="Cambria Math"/>
                                      </a:rPr>
                                    </m:ctrlPr>
                                  </m:sSubPr>
                                  <m:e>
                                    <m:r>
                                      <a:rPr lang="en-US" b="1" i="1" smtClean="0">
                                        <a:latin typeface="Cambria Math" panose="02040503050406030204" pitchFamily="18" charset="0"/>
                                      </a:rPr>
                                      <m:t>𝒍𝒐𝒈</m:t>
                                    </m:r>
                                  </m:e>
                                  <m:sub>
                                    <m:r>
                                      <a:rPr lang="en-US" b="1" i="1" smtClean="0">
                                        <a:latin typeface="Cambria Math" panose="02040503050406030204" pitchFamily="18" charset="0"/>
                                      </a:rPr>
                                      <m:t>𝟐</m:t>
                                    </m:r>
                                  </m:sub>
                                </m:sSub>
                                <m:r>
                                  <a:rPr lang="en-US" b="1" i="1" smtClean="0">
                                    <a:latin typeface="Cambria Math" panose="02040503050406030204" pitchFamily="18" charset="0"/>
                                  </a:rPr>
                                  <m:t>𝒑</m:t>
                                </m:r>
                                <m:r>
                                  <a:rPr lang="en-US" b="1" i="1" smtClean="0">
                                    <a:latin typeface="Cambria Math" panose="02040503050406030204" pitchFamily="18" charset="0"/>
                                  </a:rPr>
                                  <m:t>)</m:t>
                                </m:r>
                                <m:r>
                                  <a:rPr lang="en-US" b="1" i="1" smtClean="0">
                                    <a:latin typeface="Cambria Math" panose="02040503050406030204" pitchFamily="18" charset="0"/>
                                  </a:rPr>
                                  <m:t>𝒏</m:t>
                                </m:r>
                                <m:r>
                                  <a:rPr lang="en-US" b="1" i="1" smtClean="0">
                                    <a:latin typeface="Cambria Math" panose="02040503050406030204" pitchFamily="18" charset="0"/>
                                    <a:ea typeface="Cambria Math" panose="02040503050406030204" pitchFamily="18" charset="0"/>
                                  </a:rPr>
                                  <m:t>𝜷</m:t>
                                </m:r>
                              </m:oMath>
                            </m:oMathPara>
                          </a14:m>
                          <a:endParaRPr lang="en-US" b="1" dirty="0"/>
                        </a:p>
                      </a:txBody>
                      <a:tcPr anchor="ctr"/>
                    </a:tc>
                  </a:tr>
                  <a:tr h="278150">
                    <a:tc vMerge="1">
                      <a:txBody>
                        <a:bodyPr/>
                        <a:lstStyle/>
                        <a:p>
                          <a:endParaRPr lang="en-US"/>
                        </a:p>
                      </a:txBody>
                      <a:tcPr/>
                    </a:tc>
                    <a:tc vMerge="1">
                      <a:txBody>
                        <a:bodyPr/>
                        <a:lstStyle/>
                        <a:p>
                          <a:endParaRPr lang="en-US"/>
                        </a:p>
                      </a:txBody>
                      <a:tcPr/>
                    </a:tc>
                    <a:tc>
                      <a:txBody>
                        <a:bodyPr/>
                        <a:lstStyle/>
                        <a:p>
                          <a:r>
                            <a:rPr lang="en-US" b="1" dirty="0" smtClean="0"/>
                            <a:t>regroup-</a:t>
                          </a:r>
                          <a:r>
                            <a:rPr lang="en-US" b="1" dirty="0" err="1" smtClean="0"/>
                            <a:t>allgather</a:t>
                          </a:r>
                          <a:endParaRPr lang="en-US"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smtClean="0"/>
                            <a:t>2</a:t>
                          </a:r>
                          <a14:m>
                            <m:oMath xmlns:m="http://schemas.openxmlformats.org/officeDocument/2006/math">
                              <m:r>
                                <a:rPr lang="en-US" b="1" i="1" smtClean="0">
                                  <a:latin typeface="Cambria Math" panose="02040503050406030204" pitchFamily="18" charset="0"/>
                                </a:rPr>
                                <m:t>𝒏</m:t>
                              </m:r>
                              <m:r>
                                <a:rPr lang="en-US" b="1" i="1" smtClean="0">
                                  <a:latin typeface="Cambria Math" panose="02040503050406030204" pitchFamily="18" charset="0"/>
                                  <a:ea typeface="Cambria Math" panose="02040503050406030204" pitchFamily="18" charset="0"/>
                                </a:rPr>
                                <m:t>𝜷</m:t>
                              </m:r>
                            </m:oMath>
                          </a14:m>
                          <a:endParaRPr lang="en-US" b="1" dirty="0"/>
                        </a:p>
                      </a:txBody>
                      <a:tcPr anchor="ctr"/>
                    </a:tc>
                  </a:tr>
                  <a:tr h="486763">
                    <a:tc>
                      <a:txBody>
                        <a:bodyPr/>
                        <a:lstStyle/>
                        <a:p>
                          <a:r>
                            <a:rPr lang="en-US" b="1" dirty="0" smtClean="0"/>
                            <a:t>regroup</a:t>
                          </a:r>
                          <a:endParaRPr lang="en-US" b="1" dirty="0"/>
                        </a:p>
                      </a:txBody>
                      <a:tcPr/>
                    </a:tc>
                    <a:tc>
                      <a:txBody>
                        <a:bodyPr/>
                        <a:lstStyle/>
                        <a:p>
                          <a:r>
                            <a:rPr lang="en-US" b="1" dirty="0" smtClean="0"/>
                            <a:t>arrays, key-value</a:t>
                          </a:r>
                        </a:p>
                        <a:p>
                          <a:r>
                            <a:rPr lang="en-US" b="1" dirty="0" smtClean="0"/>
                            <a:t>pairs &amp; vertices</a:t>
                          </a:r>
                          <a:endParaRPr lang="en-US" b="1" dirty="0"/>
                        </a:p>
                      </a:txBody>
                      <a:tcPr anchor="ctr"/>
                    </a:tc>
                    <a:tc>
                      <a:txBody>
                        <a:bodyPr/>
                        <a:lstStyle/>
                        <a:p>
                          <a:r>
                            <a:rPr lang="en-US" b="1" dirty="0" smtClean="0"/>
                            <a:t>point-to-point</a:t>
                          </a:r>
                        </a:p>
                        <a:p>
                          <a:r>
                            <a:rPr lang="en-US" b="1" dirty="0" smtClean="0"/>
                            <a:t>direct sending</a:t>
                          </a:r>
                          <a:endParaRPr lang="en-US"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
                              </m:oMathParaPr>
                              <m:oMath xmlns:m="http://schemas.openxmlformats.org/officeDocument/2006/math">
                                <m:r>
                                  <a:rPr lang="en-US" b="1" i="1" smtClean="0">
                                    <a:latin typeface="Cambria Math" panose="02040503050406030204" pitchFamily="18" charset="0"/>
                                  </a:rPr>
                                  <m:t>𝒏</m:t>
                                </m:r>
                                <m:r>
                                  <a:rPr lang="en-US" b="1" i="1" smtClean="0">
                                    <a:latin typeface="Cambria Math" panose="02040503050406030204" pitchFamily="18" charset="0"/>
                                    <a:ea typeface="Cambria Math" panose="02040503050406030204" pitchFamily="18" charset="0"/>
                                  </a:rPr>
                                  <m:t>𝜷</m:t>
                                </m:r>
                              </m:oMath>
                            </m:oMathPara>
                          </a14:m>
                          <a:endParaRPr lang="en-US" b="1" dirty="0"/>
                        </a:p>
                      </a:txBody>
                      <a:tcPr anchor="ctr"/>
                    </a:tc>
                  </a:tr>
                  <a:tr h="486763">
                    <a:tc>
                      <a:txBody>
                        <a:bodyPr/>
                        <a:lstStyle/>
                        <a:p>
                          <a:r>
                            <a:rPr lang="en-US" b="1" dirty="0" smtClean="0"/>
                            <a:t>send messages</a:t>
                          </a:r>
                        </a:p>
                        <a:p>
                          <a:r>
                            <a:rPr lang="en-US" b="1" dirty="0" smtClean="0"/>
                            <a:t>to vertices</a:t>
                          </a:r>
                          <a:endParaRPr lang="en-US" b="1" dirty="0"/>
                        </a:p>
                      </a:txBody>
                      <a:tcPr/>
                    </a:tc>
                    <a:tc>
                      <a:txBody>
                        <a:bodyPr/>
                        <a:lstStyle/>
                        <a:p>
                          <a:r>
                            <a:rPr lang="en-US" b="1" dirty="0" smtClean="0"/>
                            <a:t>messages,</a:t>
                          </a:r>
                        </a:p>
                        <a:p>
                          <a:r>
                            <a:rPr lang="en-US" b="1" dirty="0" smtClean="0"/>
                            <a:t>vertices</a:t>
                          </a:r>
                          <a:endParaRPr lang="en-US" b="1" dirty="0"/>
                        </a:p>
                      </a:txBody>
                      <a:tcPr anchor="ctr"/>
                    </a:tc>
                    <a:tc>
                      <a:txBody>
                        <a:bodyPr/>
                        <a:lstStyle/>
                        <a:p>
                          <a:r>
                            <a:rPr lang="en-US" b="1" dirty="0" smtClean="0"/>
                            <a:t>point-to-point</a:t>
                          </a:r>
                        </a:p>
                        <a:p>
                          <a:r>
                            <a:rPr lang="en-US" b="1" dirty="0" smtClean="0"/>
                            <a:t>direct sending</a:t>
                          </a:r>
                          <a:endParaRPr lang="en-US"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
                              </m:oMathParaPr>
                              <m:oMath xmlns:m="http://schemas.openxmlformats.org/officeDocument/2006/math">
                                <m:r>
                                  <a:rPr lang="en-US" b="1" i="1" smtClean="0">
                                    <a:latin typeface="Cambria Math" panose="02040503050406030204" pitchFamily="18" charset="0"/>
                                  </a:rPr>
                                  <m:t>𝒏</m:t>
                                </m:r>
                                <m:r>
                                  <a:rPr lang="en-US" b="1" i="1" smtClean="0">
                                    <a:latin typeface="Cambria Math" panose="02040503050406030204" pitchFamily="18" charset="0"/>
                                    <a:ea typeface="Cambria Math" panose="02040503050406030204" pitchFamily="18" charset="0"/>
                                  </a:rPr>
                                  <m:t>𝜷</m:t>
                                </m:r>
                              </m:oMath>
                            </m:oMathPara>
                          </a14:m>
                          <a:endParaRPr lang="en-US" b="1" dirty="0"/>
                        </a:p>
                      </a:txBody>
                      <a:tcPr anchor="ctr"/>
                    </a:tc>
                  </a:tr>
                  <a:tr h="486763">
                    <a:tc>
                      <a:txBody>
                        <a:bodyPr/>
                        <a:lstStyle/>
                        <a:p>
                          <a:r>
                            <a:rPr lang="en-US" b="1" dirty="0" smtClean="0"/>
                            <a:t>send edges to</a:t>
                          </a:r>
                        </a:p>
                        <a:p>
                          <a:r>
                            <a:rPr lang="en-US" b="1" dirty="0" smtClean="0"/>
                            <a:t>vertices</a:t>
                          </a:r>
                          <a:endParaRPr lang="en-US" b="1" dirty="0"/>
                        </a:p>
                      </a:txBody>
                      <a:tcPr/>
                    </a:tc>
                    <a:tc>
                      <a:txBody>
                        <a:bodyPr/>
                        <a:lstStyle/>
                        <a:p>
                          <a:r>
                            <a:rPr lang="en-US" b="1" dirty="0" smtClean="0"/>
                            <a:t>edges, vertices</a:t>
                          </a:r>
                          <a:endParaRPr lang="en-US" b="1" dirty="0"/>
                        </a:p>
                      </a:txBody>
                      <a:tcPr anchor="ctr"/>
                    </a:tc>
                    <a:tc>
                      <a:txBody>
                        <a:bodyPr/>
                        <a:lstStyle/>
                        <a:p>
                          <a:r>
                            <a:rPr lang="en-US" b="1" dirty="0" smtClean="0"/>
                            <a:t>point-to-point</a:t>
                          </a:r>
                        </a:p>
                        <a:p>
                          <a:r>
                            <a:rPr lang="en-US" b="1" dirty="0" smtClean="0"/>
                            <a:t>direct sending</a:t>
                          </a:r>
                          <a:endParaRPr lang="en-US" b="1"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
                              </m:oMathParaPr>
                              <m:oMath xmlns:m="http://schemas.openxmlformats.org/officeDocument/2006/math">
                                <m:r>
                                  <a:rPr lang="en-US" b="1" i="1" smtClean="0">
                                    <a:latin typeface="Cambria Math" panose="02040503050406030204" pitchFamily="18" charset="0"/>
                                  </a:rPr>
                                  <m:t>𝒏</m:t>
                                </m:r>
                                <m:r>
                                  <a:rPr lang="en-US" b="1" i="1" smtClean="0">
                                    <a:latin typeface="Cambria Math" panose="02040503050406030204" pitchFamily="18" charset="0"/>
                                    <a:ea typeface="Cambria Math" panose="02040503050406030204" pitchFamily="18" charset="0"/>
                                  </a:rPr>
                                  <m:t>𝜷</m:t>
                                </m:r>
                              </m:oMath>
                            </m:oMathPara>
                          </a14:m>
                          <a:endParaRPr lang="en-US" b="1" dirty="0" smtClean="0">
                            <a:ea typeface="Cambria Math" panose="02040503050406030204" pitchFamily="18" charset="0"/>
                          </a:endParaRPr>
                        </a:p>
                      </a:txBody>
                      <a:tcPr anchor="ctr"/>
                    </a:tc>
                  </a:tr>
                </a:tbl>
              </a:graphicData>
            </a:graphic>
          </p:graphicFrame>
        </mc:Choice>
        <mc:Fallback xmlns="">
          <p:graphicFrame>
            <p:nvGraphicFramePr>
              <p:cNvPr id="4" name="Content Placeholder 3"/>
              <p:cNvGraphicFramePr>
                <a:graphicFrameLocks noGrp="1"/>
              </p:cNvGraphicFramePr>
              <p:nvPr>
                <p:ph idx="1"/>
                <p:extLst/>
              </p:nvPr>
            </p:nvGraphicFramePr>
            <p:xfrm>
              <a:off x="1672281" y="1306642"/>
              <a:ext cx="8822724" cy="4693003"/>
            </p:xfrm>
            <a:graphic>
              <a:graphicData uri="http://schemas.openxmlformats.org/drawingml/2006/table">
                <a:tbl>
                  <a:tblPr firstRow="1" bandRow="1">
                    <a:tableStyleId>{5C22544A-7EE6-4342-B048-85BDC9FD1C3A}</a:tableStyleId>
                  </a:tblPr>
                  <a:tblGrid>
                    <a:gridCol w="2205681"/>
                    <a:gridCol w="2205681"/>
                    <a:gridCol w="2205681"/>
                    <a:gridCol w="2205681"/>
                  </a:tblGrid>
                  <a:tr h="486763">
                    <a:tc>
                      <a:txBody>
                        <a:bodyPr/>
                        <a:lstStyle/>
                        <a:p>
                          <a:pPr marL="0" algn="ctr" defTabSz="914400" rtl="0" eaLnBrk="1" latinLnBrk="0" hangingPunct="1"/>
                          <a:r>
                            <a:rPr lang="en-US" sz="1800" b="1" kern="1200" dirty="0" smtClean="0">
                              <a:solidFill>
                                <a:schemeClr val="lt1"/>
                              </a:solidFill>
                              <a:latin typeface="+mn-lt"/>
                              <a:ea typeface="+mn-ea"/>
                              <a:cs typeface="+mn-cs"/>
                            </a:rPr>
                            <a:t>Operation Name</a:t>
                          </a:r>
                          <a:endParaRPr lang="en-US" sz="1800" b="1" kern="1200" dirty="0">
                            <a:solidFill>
                              <a:schemeClr val="lt1"/>
                            </a:solidFill>
                            <a:latin typeface="+mn-lt"/>
                            <a:ea typeface="+mn-ea"/>
                            <a:cs typeface="+mn-cs"/>
                          </a:endParaRPr>
                        </a:p>
                      </a:txBody>
                      <a:tcPr anchor="ctr"/>
                    </a:tc>
                    <a:tc>
                      <a:txBody>
                        <a:bodyPr/>
                        <a:lstStyle/>
                        <a:p>
                          <a:pPr algn="ctr"/>
                          <a:r>
                            <a:rPr lang="en-US" b="1" dirty="0" smtClean="0"/>
                            <a:t>Data Abstraction</a:t>
                          </a:r>
                          <a:endParaRPr lang="en-US" b="1" dirty="0"/>
                        </a:p>
                      </a:txBody>
                      <a:tcPr anchor="ctr"/>
                    </a:tc>
                    <a:tc>
                      <a:txBody>
                        <a:bodyPr/>
                        <a:lstStyle/>
                        <a:p>
                          <a:pPr algn="ctr"/>
                          <a:r>
                            <a:rPr lang="en-US" b="1" dirty="0" smtClean="0"/>
                            <a:t>Algorithm</a:t>
                          </a:r>
                          <a:endParaRPr lang="en-US" b="1" dirty="0"/>
                        </a:p>
                      </a:txBody>
                      <a:tcPr anchor="ctr"/>
                    </a:tc>
                    <a:tc>
                      <a:txBody>
                        <a:bodyPr/>
                        <a:lstStyle/>
                        <a:p>
                          <a:pPr algn="ctr"/>
                          <a:r>
                            <a:rPr lang="en-US" b="1" dirty="0" smtClean="0"/>
                            <a:t>Time Complexity</a:t>
                          </a:r>
                          <a:endParaRPr lang="en-US" b="1" dirty="0"/>
                        </a:p>
                      </a:txBody>
                      <a:tcPr anchor="ctr"/>
                    </a:tc>
                  </a:tr>
                  <a:tr h="640080">
                    <a:tc>
                      <a:txBody>
                        <a:bodyPr/>
                        <a:lstStyle/>
                        <a:p>
                          <a:pPr algn="l"/>
                          <a:r>
                            <a:rPr lang="en-US" sz="1800" b="1" i="0" u="none" strike="noStrike" kern="1200" baseline="0" dirty="0" smtClean="0">
                              <a:solidFill>
                                <a:schemeClr val="dk1"/>
                              </a:solidFill>
                              <a:latin typeface="+mn-lt"/>
                              <a:ea typeface="+mn-ea"/>
                              <a:cs typeface="+mn-cs"/>
                            </a:rPr>
                            <a:t>broadcast</a:t>
                          </a:r>
                          <a:endParaRPr lang="en-US" b="1" dirty="0"/>
                        </a:p>
                      </a:txBody>
                      <a:tcPr anchor="ctr"/>
                    </a:tc>
                    <a:tc>
                      <a:txBody>
                        <a:bodyPr/>
                        <a:lstStyle/>
                        <a:p>
                          <a:pPr algn="l"/>
                          <a:r>
                            <a:rPr lang="en-US" b="1" dirty="0" smtClean="0"/>
                            <a:t>arrays, key-value</a:t>
                          </a:r>
                        </a:p>
                        <a:p>
                          <a:pPr algn="l"/>
                          <a:r>
                            <a:rPr lang="en-US" b="1" dirty="0" smtClean="0"/>
                            <a:t>pairs &amp; vertices</a:t>
                          </a:r>
                          <a:endParaRPr lang="en-US" b="1" dirty="0"/>
                        </a:p>
                      </a:txBody>
                      <a:tcPr anchor="ctr"/>
                    </a:tc>
                    <a:tc>
                      <a:txBody>
                        <a:bodyPr/>
                        <a:lstStyle/>
                        <a:p>
                          <a:r>
                            <a:rPr lang="en-US" sz="1800" b="1" i="0" u="none" strike="noStrike" kern="1200" baseline="0" dirty="0" smtClean="0">
                              <a:solidFill>
                                <a:schemeClr val="dk1"/>
                              </a:solidFill>
                              <a:latin typeface="+mn-lt"/>
                              <a:ea typeface="+mn-ea"/>
                              <a:cs typeface="+mn-cs"/>
                            </a:rPr>
                            <a:t>chain</a:t>
                          </a:r>
                          <a:endParaRPr lang="en-US" b="1" dirty="0"/>
                        </a:p>
                      </a:txBody>
                      <a:tcPr anchor="ctr"/>
                    </a:tc>
                    <a:tc>
                      <a:txBody>
                        <a:bodyPr/>
                        <a:lstStyle/>
                        <a:p>
                          <a:endParaRPr lang="en-US"/>
                        </a:p>
                      </a:txBody>
                      <a:tcPr anchor="ctr">
                        <a:blipFill rotWithShape="0">
                          <a:blip r:embed="rId2"/>
                          <a:stretch>
                            <a:fillRect l="-300276" t="-77143" r="-1105" b="-572381"/>
                          </a:stretch>
                        </a:blipFill>
                      </a:tcPr>
                    </a:tc>
                  </a:tr>
                  <a:tr h="640080">
                    <a:tc>
                      <a:txBody>
                        <a:bodyPr/>
                        <a:lstStyle/>
                        <a:p>
                          <a:pPr algn="l"/>
                          <a:r>
                            <a:rPr lang="en-US" b="1" dirty="0" smtClean="0"/>
                            <a:t>allgather</a:t>
                          </a:r>
                          <a:endParaRPr lang="en-US" b="1" dirty="0"/>
                        </a:p>
                      </a:txBody>
                      <a:tcPr anchor="ctr"/>
                    </a:tc>
                    <a:tc>
                      <a:txBody>
                        <a:bodyPr/>
                        <a:lstStyle/>
                        <a:p>
                          <a:pPr algn="l"/>
                          <a:r>
                            <a:rPr lang="en-US" b="1" dirty="0" smtClean="0"/>
                            <a:t>arrays, key-value</a:t>
                          </a:r>
                        </a:p>
                        <a:p>
                          <a:pPr algn="l"/>
                          <a:r>
                            <a:rPr lang="en-US" b="1" dirty="0" smtClean="0"/>
                            <a:t>pairs &amp; vertices</a:t>
                          </a:r>
                          <a:endParaRPr lang="en-US" b="1" dirty="0"/>
                        </a:p>
                      </a:txBody>
                      <a:tcPr anchor="ctr"/>
                    </a:tc>
                    <a:tc>
                      <a:txBody>
                        <a:bodyPr/>
                        <a:lstStyle/>
                        <a:p>
                          <a:r>
                            <a:rPr lang="en-US" b="1" dirty="0" smtClean="0"/>
                            <a:t>bucket</a:t>
                          </a:r>
                          <a:endParaRPr lang="en-US" b="1" dirty="0"/>
                        </a:p>
                      </a:txBody>
                      <a:tcPr anchor="ctr"/>
                    </a:tc>
                    <a:tc>
                      <a:txBody>
                        <a:bodyPr/>
                        <a:lstStyle/>
                        <a:p>
                          <a:endParaRPr lang="en-US"/>
                        </a:p>
                      </a:txBody>
                      <a:tcPr anchor="ctr">
                        <a:blipFill rotWithShape="0">
                          <a:blip r:embed="rId2"/>
                          <a:stretch>
                            <a:fillRect l="-300276" t="-177143" r="-1105" b="-472381"/>
                          </a:stretch>
                        </a:blipFill>
                      </a:tcPr>
                    </a:tc>
                  </a:tr>
                  <a:tr h="640080">
                    <a:tc rowSpan="2">
                      <a:txBody>
                        <a:bodyPr/>
                        <a:lstStyle/>
                        <a:p>
                          <a:pPr algn="l"/>
                          <a:r>
                            <a:rPr lang="en-US" b="1" dirty="0" smtClean="0"/>
                            <a:t>allreduce</a:t>
                          </a:r>
                          <a:endParaRPr lang="en-US" b="1" dirty="0"/>
                        </a:p>
                      </a:txBody>
                      <a:tcPr anchor="ctr"/>
                    </a:tc>
                    <a:tc rowSpan="2">
                      <a:txBody>
                        <a:bodyPr/>
                        <a:lstStyle/>
                        <a:p>
                          <a:pPr algn="l"/>
                          <a:r>
                            <a:rPr lang="en-US" b="1" dirty="0" smtClean="0"/>
                            <a:t>arrays, key-value</a:t>
                          </a:r>
                        </a:p>
                        <a:p>
                          <a:pPr algn="l"/>
                          <a:r>
                            <a:rPr lang="en-US" b="1" dirty="0" smtClean="0"/>
                            <a:t>pairs</a:t>
                          </a:r>
                          <a:endParaRPr lang="en-US" b="1" dirty="0"/>
                        </a:p>
                      </a:txBody>
                      <a:tcPr anchor="ctr"/>
                    </a:tc>
                    <a:tc>
                      <a:txBody>
                        <a:bodyPr/>
                        <a:lstStyle/>
                        <a:p>
                          <a:r>
                            <a:rPr lang="en-US" b="1" dirty="0" smtClean="0"/>
                            <a:t>bi-directional</a:t>
                          </a:r>
                        </a:p>
                        <a:p>
                          <a:r>
                            <a:rPr lang="en-US" b="1" dirty="0" smtClean="0"/>
                            <a:t>exchange</a:t>
                          </a:r>
                          <a:endParaRPr lang="en-US" b="1" dirty="0"/>
                        </a:p>
                      </a:txBody>
                      <a:tcPr anchor="ctr"/>
                    </a:tc>
                    <a:tc>
                      <a:txBody>
                        <a:bodyPr/>
                        <a:lstStyle/>
                        <a:p>
                          <a:endParaRPr lang="en-US"/>
                        </a:p>
                      </a:txBody>
                      <a:tcPr anchor="ctr">
                        <a:blipFill rotWithShape="0">
                          <a:blip r:embed="rId2"/>
                          <a:stretch>
                            <a:fillRect l="-300276" t="-277143" r="-1105" b="-372381"/>
                          </a:stretch>
                        </a:blipFill>
                      </a:tcPr>
                    </a:tc>
                  </a:tr>
                  <a:tr h="365760">
                    <a:tc vMerge="1">
                      <a:txBody>
                        <a:bodyPr/>
                        <a:lstStyle/>
                        <a:p>
                          <a:endParaRPr lang="en-US"/>
                        </a:p>
                      </a:txBody>
                      <a:tcPr/>
                    </a:tc>
                    <a:tc vMerge="1">
                      <a:txBody>
                        <a:bodyPr/>
                        <a:lstStyle/>
                        <a:p>
                          <a:endParaRPr lang="en-US"/>
                        </a:p>
                      </a:txBody>
                      <a:tcPr/>
                    </a:tc>
                    <a:tc>
                      <a:txBody>
                        <a:bodyPr/>
                        <a:lstStyle/>
                        <a:p>
                          <a:r>
                            <a:rPr lang="en-US" b="1" dirty="0" smtClean="0"/>
                            <a:t>regroup-</a:t>
                          </a:r>
                          <a:r>
                            <a:rPr lang="en-US" b="1" dirty="0" err="1" smtClean="0"/>
                            <a:t>allgather</a:t>
                          </a:r>
                          <a:endParaRPr lang="en-US" b="1" dirty="0"/>
                        </a:p>
                      </a:txBody>
                      <a:tcPr anchor="ctr"/>
                    </a:tc>
                    <a:tc>
                      <a:txBody>
                        <a:bodyPr/>
                        <a:lstStyle/>
                        <a:p>
                          <a:endParaRPr lang="en-US"/>
                        </a:p>
                      </a:txBody>
                      <a:tcPr anchor="ctr">
                        <a:blipFill rotWithShape="0">
                          <a:blip r:embed="rId2"/>
                          <a:stretch>
                            <a:fillRect l="-300276" t="-649180" r="-1105" b="-540984"/>
                          </a:stretch>
                        </a:blipFill>
                      </a:tcPr>
                    </a:tc>
                  </a:tr>
                  <a:tr h="640080">
                    <a:tc>
                      <a:txBody>
                        <a:bodyPr/>
                        <a:lstStyle/>
                        <a:p>
                          <a:r>
                            <a:rPr lang="en-US" b="1" dirty="0" smtClean="0"/>
                            <a:t>regroup</a:t>
                          </a:r>
                          <a:endParaRPr lang="en-US" b="1" dirty="0"/>
                        </a:p>
                      </a:txBody>
                      <a:tcPr/>
                    </a:tc>
                    <a:tc>
                      <a:txBody>
                        <a:bodyPr/>
                        <a:lstStyle/>
                        <a:p>
                          <a:r>
                            <a:rPr lang="en-US" b="1" dirty="0" smtClean="0"/>
                            <a:t>arrays, key-value</a:t>
                          </a:r>
                        </a:p>
                        <a:p>
                          <a:r>
                            <a:rPr lang="en-US" b="1" dirty="0" smtClean="0"/>
                            <a:t>pairs &amp; vertices</a:t>
                          </a:r>
                          <a:endParaRPr lang="en-US" b="1" dirty="0"/>
                        </a:p>
                      </a:txBody>
                      <a:tcPr anchor="ctr"/>
                    </a:tc>
                    <a:tc>
                      <a:txBody>
                        <a:bodyPr/>
                        <a:lstStyle/>
                        <a:p>
                          <a:r>
                            <a:rPr lang="en-US" b="1" dirty="0" smtClean="0"/>
                            <a:t>point-to-point</a:t>
                          </a:r>
                        </a:p>
                        <a:p>
                          <a:r>
                            <a:rPr lang="en-US" b="1" dirty="0" smtClean="0"/>
                            <a:t>direct sending</a:t>
                          </a:r>
                          <a:endParaRPr lang="en-US" b="1" dirty="0"/>
                        </a:p>
                      </a:txBody>
                      <a:tcPr anchor="ctr"/>
                    </a:tc>
                    <a:tc>
                      <a:txBody>
                        <a:bodyPr/>
                        <a:lstStyle/>
                        <a:p>
                          <a:endParaRPr lang="en-US"/>
                        </a:p>
                      </a:txBody>
                      <a:tcPr anchor="ctr">
                        <a:blipFill rotWithShape="0">
                          <a:blip r:embed="rId2"/>
                          <a:stretch>
                            <a:fillRect l="-300276" t="-435238" r="-1105" b="-214286"/>
                          </a:stretch>
                        </a:blipFill>
                      </a:tcPr>
                    </a:tc>
                  </a:tr>
                  <a:tr h="640080">
                    <a:tc>
                      <a:txBody>
                        <a:bodyPr/>
                        <a:lstStyle/>
                        <a:p>
                          <a:r>
                            <a:rPr lang="en-US" b="1" dirty="0" smtClean="0"/>
                            <a:t>send messages</a:t>
                          </a:r>
                        </a:p>
                        <a:p>
                          <a:r>
                            <a:rPr lang="en-US" b="1" dirty="0" smtClean="0"/>
                            <a:t>to vertices</a:t>
                          </a:r>
                          <a:endParaRPr lang="en-US" b="1" dirty="0"/>
                        </a:p>
                      </a:txBody>
                      <a:tcPr/>
                    </a:tc>
                    <a:tc>
                      <a:txBody>
                        <a:bodyPr/>
                        <a:lstStyle/>
                        <a:p>
                          <a:r>
                            <a:rPr lang="en-US" b="1" dirty="0" smtClean="0"/>
                            <a:t>messages,</a:t>
                          </a:r>
                        </a:p>
                        <a:p>
                          <a:r>
                            <a:rPr lang="en-US" b="1" dirty="0" smtClean="0"/>
                            <a:t>vertices</a:t>
                          </a:r>
                          <a:endParaRPr lang="en-US" b="1" dirty="0"/>
                        </a:p>
                      </a:txBody>
                      <a:tcPr anchor="ctr"/>
                    </a:tc>
                    <a:tc>
                      <a:txBody>
                        <a:bodyPr/>
                        <a:lstStyle/>
                        <a:p>
                          <a:r>
                            <a:rPr lang="en-US" b="1" dirty="0" smtClean="0"/>
                            <a:t>point-to-point</a:t>
                          </a:r>
                        </a:p>
                        <a:p>
                          <a:r>
                            <a:rPr lang="en-US" b="1" dirty="0" smtClean="0"/>
                            <a:t>direct sending</a:t>
                          </a:r>
                          <a:endParaRPr lang="en-US" b="1" dirty="0"/>
                        </a:p>
                      </a:txBody>
                      <a:tcPr anchor="ctr"/>
                    </a:tc>
                    <a:tc>
                      <a:txBody>
                        <a:bodyPr/>
                        <a:lstStyle/>
                        <a:p>
                          <a:endParaRPr lang="en-US"/>
                        </a:p>
                      </a:txBody>
                      <a:tcPr anchor="ctr">
                        <a:blipFill rotWithShape="0">
                          <a:blip r:embed="rId2"/>
                          <a:stretch>
                            <a:fillRect l="-300276" t="-535238" r="-1105" b="-114286"/>
                          </a:stretch>
                        </a:blipFill>
                      </a:tcPr>
                    </a:tc>
                  </a:tr>
                  <a:tr h="640080">
                    <a:tc>
                      <a:txBody>
                        <a:bodyPr/>
                        <a:lstStyle/>
                        <a:p>
                          <a:r>
                            <a:rPr lang="en-US" b="1" dirty="0" smtClean="0"/>
                            <a:t>send edges to</a:t>
                          </a:r>
                        </a:p>
                        <a:p>
                          <a:r>
                            <a:rPr lang="en-US" b="1" dirty="0" smtClean="0"/>
                            <a:t>vertices</a:t>
                          </a:r>
                          <a:endParaRPr lang="en-US" b="1" dirty="0"/>
                        </a:p>
                      </a:txBody>
                      <a:tcPr/>
                    </a:tc>
                    <a:tc>
                      <a:txBody>
                        <a:bodyPr/>
                        <a:lstStyle/>
                        <a:p>
                          <a:r>
                            <a:rPr lang="en-US" b="1" dirty="0" smtClean="0"/>
                            <a:t>edges, vertices</a:t>
                          </a:r>
                          <a:endParaRPr lang="en-US" b="1" dirty="0"/>
                        </a:p>
                      </a:txBody>
                      <a:tcPr anchor="ctr"/>
                    </a:tc>
                    <a:tc>
                      <a:txBody>
                        <a:bodyPr/>
                        <a:lstStyle/>
                        <a:p>
                          <a:r>
                            <a:rPr lang="en-US" b="1" dirty="0" smtClean="0"/>
                            <a:t>point-to-point</a:t>
                          </a:r>
                        </a:p>
                        <a:p>
                          <a:r>
                            <a:rPr lang="en-US" b="1" dirty="0" smtClean="0"/>
                            <a:t>direct sending</a:t>
                          </a:r>
                          <a:endParaRPr lang="en-US" b="1" dirty="0"/>
                        </a:p>
                      </a:txBody>
                      <a:tcPr anchor="ctr"/>
                    </a:tc>
                    <a:tc>
                      <a:txBody>
                        <a:bodyPr/>
                        <a:lstStyle/>
                        <a:p>
                          <a:endParaRPr lang="en-US"/>
                        </a:p>
                      </a:txBody>
                      <a:tcPr anchor="ctr">
                        <a:blipFill rotWithShape="0">
                          <a:blip r:embed="rId2"/>
                          <a:stretch>
                            <a:fillRect l="-300276" t="-635238" r="-1105" b="-14286"/>
                          </a:stretch>
                        </a:blipFill>
                      </a:tcPr>
                    </a:tc>
                  </a:tr>
                </a:tbl>
              </a:graphicData>
            </a:graphic>
          </p:graphicFrame>
        </mc:Fallback>
      </mc:AlternateContent>
    </p:spTree>
    <p:extLst>
      <p:ext uri="{BB962C8B-B14F-4D97-AF65-F5344CB8AC3E}">
        <p14:creationId xmlns:p14="http://schemas.microsoft.com/office/powerpoint/2010/main" val="8811931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71246" y="0"/>
            <a:ext cx="6085114" cy="618671"/>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b" anchorCtr="0" compatLnSpc="1">
            <a:prstTxWarp prst="textNoShape">
              <a:avLst/>
            </a:prstTxWarp>
            <a:noAutofit/>
          </a:bodyPr>
          <a:lstStyle/>
          <a:p>
            <a:pPr algn="ctr" eaLnBrk="0" fontAlgn="base" hangingPunct="0">
              <a:spcAft>
                <a:spcPct val="0"/>
              </a:spcAft>
            </a:pPr>
            <a:r>
              <a:rPr lang="en-US" sz="4000" dirty="0">
                <a:solidFill>
                  <a:srgbClr val="B30838"/>
                </a:solidFill>
                <a:cs typeface="ＭＳ Ｐゴシック" pitchFamily="-107" charset="-128"/>
              </a:rPr>
              <a:t>K-means Clustering</a:t>
            </a:r>
            <a:endParaRPr lang="en-US" sz="4000" dirty="0">
              <a:solidFill>
                <a:srgbClr val="B30838"/>
              </a:solidFill>
              <a:cs typeface="ＭＳ Ｐゴシック" pitchFamily="-107" charset="-128"/>
            </a:endParaRPr>
          </a:p>
        </p:txBody>
      </p:sp>
      <p:grpSp>
        <p:nvGrpSpPr>
          <p:cNvPr id="13" name="Group 12"/>
          <p:cNvGrpSpPr/>
          <p:nvPr/>
        </p:nvGrpSpPr>
        <p:grpSpPr>
          <a:xfrm>
            <a:off x="1734638" y="2280320"/>
            <a:ext cx="3642360" cy="3086306"/>
            <a:chOff x="4592468" y="3003117"/>
            <a:chExt cx="4031472" cy="2245781"/>
          </a:xfrm>
        </p:grpSpPr>
        <p:sp>
          <p:nvSpPr>
            <p:cNvPr id="14" name="Rounded Rectangle 13"/>
            <p:cNvSpPr/>
            <p:nvPr/>
          </p:nvSpPr>
          <p:spPr>
            <a:xfrm>
              <a:off x="5358752" y="3003117"/>
              <a:ext cx="351710" cy="2245781"/>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white"/>
                  </a:solidFill>
                  <a:latin typeface="Calibri" panose="020F0502020204030204"/>
                </a:rPr>
                <a:t>M</a:t>
              </a:r>
            </a:p>
          </p:txBody>
        </p:sp>
        <p:sp>
          <p:nvSpPr>
            <p:cNvPr id="15" name="Rounded Rectangle 14"/>
            <p:cNvSpPr/>
            <p:nvPr/>
          </p:nvSpPr>
          <p:spPr>
            <a:xfrm>
              <a:off x="6077917" y="3003118"/>
              <a:ext cx="351710" cy="2241674"/>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white"/>
                  </a:solidFill>
                  <a:latin typeface="Calibri" panose="020F0502020204030204"/>
                </a:rPr>
                <a:t>M</a:t>
              </a:r>
            </a:p>
          </p:txBody>
        </p:sp>
        <p:sp>
          <p:nvSpPr>
            <p:cNvPr id="16" name="Rounded Rectangle 15"/>
            <p:cNvSpPr/>
            <p:nvPr/>
          </p:nvSpPr>
          <p:spPr>
            <a:xfrm>
              <a:off x="6797084" y="3003117"/>
              <a:ext cx="351710" cy="2245781"/>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white"/>
                  </a:solidFill>
                  <a:latin typeface="Calibri" panose="020F0502020204030204"/>
                </a:rPr>
                <a:t>M</a:t>
              </a:r>
            </a:p>
          </p:txBody>
        </p:sp>
        <p:sp>
          <p:nvSpPr>
            <p:cNvPr id="17" name="Rounded Rectangle 16"/>
            <p:cNvSpPr/>
            <p:nvPr/>
          </p:nvSpPr>
          <p:spPr>
            <a:xfrm>
              <a:off x="8112056" y="3003117"/>
              <a:ext cx="351710" cy="2245781"/>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white"/>
                  </a:solidFill>
                  <a:latin typeface="Calibri" panose="020F0502020204030204"/>
                </a:rPr>
                <a:t>M</a:t>
              </a:r>
            </a:p>
          </p:txBody>
        </p:sp>
        <p:cxnSp>
          <p:nvCxnSpPr>
            <p:cNvPr id="18" name="Straight Connector 17"/>
            <p:cNvCxnSpPr/>
            <p:nvPr/>
          </p:nvCxnSpPr>
          <p:spPr>
            <a:xfrm>
              <a:off x="7337532" y="4145163"/>
              <a:ext cx="654265" cy="0"/>
            </a:xfrm>
            <a:prstGeom prst="line">
              <a:avLst/>
            </a:prstGeom>
            <a:noFill/>
            <a:ln w="50800" cap="rnd" cmpd="sng" algn="ctr">
              <a:solidFill>
                <a:srgbClr val="5B9BD5"/>
              </a:solidFill>
              <a:prstDash val="sysDot"/>
              <a:round/>
            </a:ln>
            <a:effectLst/>
          </p:spPr>
        </p:cxnSp>
        <p:sp>
          <p:nvSpPr>
            <p:cNvPr id="19" name="Rounded Rectangle 18"/>
            <p:cNvSpPr/>
            <p:nvPr/>
          </p:nvSpPr>
          <p:spPr>
            <a:xfrm>
              <a:off x="5245933" y="4622144"/>
              <a:ext cx="3378007" cy="348444"/>
            </a:xfrm>
            <a:prstGeom prst="roundRect">
              <a:avLst/>
            </a:prstGeom>
            <a:solidFill>
              <a:srgbClr val="70AD47"/>
            </a:solidFill>
            <a:ln w="19050" cap="flat" cmpd="sng" algn="ctr">
              <a:solidFill>
                <a:sysClr val="window" lastClr="FFFFFF"/>
              </a:solidFill>
              <a:prstDash val="solid"/>
              <a:miter lim="800000"/>
            </a:ln>
            <a:effectLst/>
          </p:spPr>
          <p:txBody>
            <a:bodyPr rtlCol="0" anchor="ctr"/>
            <a:lstStyle/>
            <a:p>
              <a:pPr algn="ctr">
                <a:defRPr/>
              </a:pPr>
              <a:r>
                <a:rPr lang="en-US" sz="2400" b="1" kern="0" dirty="0" err="1">
                  <a:solidFill>
                    <a:prstClr val="white"/>
                  </a:solidFill>
                  <a:latin typeface="Calibri" panose="020F0502020204030204"/>
                </a:rPr>
                <a:t>allreduce</a:t>
              </a:r>
              <a:r>
                <a:rPr lang="en-US" sz="2400" b="1" kern="0" dirty="0">
                  <a:solidFill>
                    <a:prstClr val="white"/>
                  </a:solidFill>
                  <a:latin typeface="Calibri" panose="020F0502020204030204"/>
                </a:rPr>
                <a:t> centroids</a:t>
              </a:r>
            </a:p>
          </p:txBody>
        </p:sp>
        <p:sp>
          <p:nvSpPr>
            <p:cNvPr id="20" name="Curved Down Arrow 19"/>
            <p:cNvSpPr/>
            <p:nvPr/>
          </p:nvSpPr>
          <p:spPr>
            <a:xfrm rot="16200000">
              <a:off x="4189975" y="3801032"/>
              <a:ext cx="1450831" cy="645845"/>
            </a:xfrm>
            <a:prstGeom prst="curvedDownArrow">
              <a:avLst/>
            </a:prstGeom>
            <a:solidFill>
              <a:srgbClr val="ED7D31"/>
            </a:solidFill>
            <a:ln w="12700" cap="flat" cmpd="sng" algn="ctr">
              <a:solidFill>
                <a:srgbClr val="ED7D31">
                  <a:shade val="50000"/>
                </a:srgbClr>
              </a:solidFill>
              <a:prstDash val="solid"/>
              <a:miter lim="800000"/>
            </a:ln>
            <a:effectLst/>
          </p:spPr>
          <p:txBody>
            <a:bodyPr rtlCol="0" anchor="ctr"/>
            <a:lstStyle/>
            <a:p>
              <a:pPr algn="ctr">
                <a:defRPr/>
              </a:pPr>
              <a:endParaRPr lang="en-US" b="1" kern="0">
                <a:solidFill>
                  <a:prstClr val="black"/>
                </a:solidFill>
                <a:latin typeface="Calibri" panose="020F0502020204030204"/>
              </a:endParaRPr>
            </a:p>
          </p:txBody>
        </p:sp>
      </p:grpSp>
      <p:graphicFrame>
        <p:nvGraphicFramePr>
          <p:cNvPr id="23" name="Content Placeholder 3"/>
          <p:cNvGraphicFramePr>
            <a:graphicFrameLocks/>
          </p:cNvGraphicFramePr>
          <p:nvPr>
            <p:extLst>
              <p:ext uri="{D42A27DB-BD31-4B8C-83A1-F6EECF244321}">
                <p14:modId xmlns:p14="http://schemas.microsoft.com/office/powerpoint/2010/main" val="647968408"/>
              </p:ext>
            </p:extLst>
          </p:nvPr>
        </p:nvGraphicFramePr>
        <p:xfrm>
          <a:off x="5543505" y="1303020"/>
          <a:ext cx="4859972" cy="41529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262977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148443" y="0"/>
            <a:ext cx="9171214" cy="61050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b" anchorCtr="0" compatLnSpc="1">
            <a:prstTxWarp prst="textNoShape">
              <a:avLst/>
            </a:prstTxWarp>
            <a:noAutofit/>
          </a:bodyPr>
          <a:lstStyle/>
          <a:p>
            <a:pPr algn="ctr" eaLnBrk="0" fontAlgn="base" hangingPunct="0">
              <a:spcAft>
                <a:spcPct val="0"/>
              </a:spcAft>
            </a:pPr>
            <a:r>
              <a:rPr lang="en-US" sz="4000" dirty="0">
                <a:solidFill>
                  <a:srgbClr val="B30838"/>
                </a:solidFill>
                <a:cs typeface="ＭＳ Ｐゴシック" pitchFamily="-107" charset="-128"/>
              </a:rPr>
              <a:t>Force-directed Graph Drawing Algorithm</a:t>
            </a:r>
          </a:p>
        </p:txBody>
      </p:sp>
      <p:sp>
        <p:nvSpPr>
          <p:cNvPr id="3" name="TextBox 2"/>
          <p:cNvSpPr txBox="1"/>
          <p:nvPr/>
        </p:nvSpPr>
        <p:spPr>
          <a:xfrm>
            <a:off x="2567940" y="6596390"/>
            <a:ext cx="7886700" cy="261610"/>
          </a:xfrm>
          <a:prstGeom prst="rect">
            <a:avLst/>
          </a:prstGeom>
          <a:noFill/>
        </p:spPr>
        <p:txBody>
          <a:bodyPr wrap="square" rtlCol="0">
            <a:spAutoFit/>
          </a:bodyPr>
          <a:lstStyle/>
          <a:p>
            <a:r>
              <a:rPr lang="en-US" sz="1100" dirty="0"/>
              <a:t>T. </a:t>
            </a:r>
            <a:r>
              <a:rPr lang="en-US" sz="1100" dirty="0" err="1"/>
              <a:t>Fruchterman</a:t>
            </a:r>
            <a:r>
              <a:rPr lang="en-US" sz="1100" dirty="0"/>
              <a:t>, M. </a:t>
            </a:r>
            <a:r>
              <a:rPr lang="en-US" sz="1100" dirty="0" err="1"/>
              <a:t>Reingold</a:t>
            </a:r>
            <a:r>
              <a:rPr lang="en-US" sz="1100" dirty="0"/>
              <a:t>. “Graph Drawing by Force-Directed Placement”, Software Practice &amp; Experience 21 (11), 1991.</a:t>
            </a:r>
          </a:p>
        </p:txBody>
      </p:sp>
      <p:grpSp>
        <p:nvGrpSpPr>
          <p:cNvPr id="14" name="Group 13"/>
          <p:cNvGrpSpPr/>
          <p:nvPr/>
        </p:nvGrpSpPr>
        <p:grpSpPr>
          <a:xfrm>
            <a:off x="1691640" y="2299371"/>
            <a:ext cx="3627120" cy="3086306"/>
            <a:chOff x="4592468" y="3003117"/>
            <a:chExt cx="4014604" cy="2245781"/>
          </a:xfrm>
        </p:grpSpPr>
        <p:sp>
          <p:nvSpPr>
            <p:cNvPr id="15" name="Rounded Rectangle 14"/>
            <p:cNvSpPr/>
            <p:nvPr/>
          </p:nvSpPr>
          <p:spPr>
            <a:xfrm>
              <a:off x="5358752" y="3003117"/>
              <a:ext cx="351710" cy="2245781"/>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white"/>
                  </a:solidFill>
                  <a:latin typeface="Calibri" panose="020F0502020204030204"/>
                </a:rPr>
                <a:t>M</a:t>
              </a:r>
            </a:p>
          </p:txBody>
        </p:sp>
        <p:sp>
          <p:nvSpPr>
            <p:cNvPr id="16" name="Rounded Rectangle 15"/>
            <p:cNvSpPr/>
            <p:nvPr/>
          </p:nvSpPr>
          <p:spPr>
            <a:xfrm>
              <a:off x="6077917" y="3003118"/>
              <a:ext cx="351710" cy="2241674"/>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white"/>
                  </a:solidFill>
                  <a:latin typeface="Calibri" panose="020F0502020204030204"/>
                </a:rPr>
                <a:t>M</a:t>
              </a:r>
            </a:p>
          </p:txBody>
        </p:sp>
        <p:sp>
          <p:nvSpPr>
            <p:cNvPr id="17" name="Rounded Rectangle 16"/>
            <p:cNvSpPr/>
            <p:nvPr/>
          </p:nvSpPr>
          <p:spPr>
            <a:xfrm>
              <a:off x="6797084" y="3003117"/>
              <a:ext cx="351710" cy="2245781"/>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white"/>
                  </a:solidFill>
                  <a:latin typeface="Calibri" panose="020F0502020204030204"/>
                </a:rPr>
                <a:t>M</a:t>
              </a:r>
            </a:p>
          </p:txBody>
        </p:sp>
        <p:sp>
          <p:nvSpPr>
            <p:cNvPr id="18" name="Rounded Rectangle 17"/>
            <p:cNvSpPr/>
            <p:nvPr/>
          </p:nvSpPr>
          <p:spPr>
            <a:xfrm>
              <a:off x="8112056" y="3003117"/>
              <a:ext cx="351710" cy="2245781"/>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white"/>
                  </a:solidFill>
                  <a:latin typeface="Calibri" panose="020F0502020204030204"/>
                </a:rPr>
                <a:t>M</a:t>
              </a:r>
            </a:p>
          </p:txBody>
        </p:sp>
        <p:cxnSp>
          <p:nvCxnSpPr>
            <p:cNvPr id="19" name="Straight Connector 18"/>
            <p:cNvCxnSpPr/>
            <p:nvPr/>
          </p:nvCxnSpPr>
          <p:spPr>
            <a:xfrm>
              <a:off x="7337532" y="4145163"/>
              <a:ext cx="654265" cy="0"/>
            </a:xfrm>
            <a:prstGeom prst="line">
              <a:avLst/>
            </a:prstGeom>
            <a:noFill/>
            <a:ln w="50800" cap="rnd" cmpd="sng" algn="ctr">
              <a:solidFill>
                <a:srgbClr val="5B9BD5"/>
              </a:solidFill>
              <a:prstDash val="sysDot"/>
              <a:round/>
            </a:ln>
            <a:effectLst/>
          </p:spPr>
        </p:cxnSp>
        <p:sp>
          <p:nvSpPr>
            <p:cNvPr id="20" name="Rounded Rectangle 19"/>
            <p:cNvSpPr/>
            <p:nvPr/>
          </p:nvSpPr>
          <p:spPr>
            <a:xfrm>
              <a:off x="5238313" y="4468296"/>
              <a:ext cx="3368759" cy="502293"/>
            </a:xfrm>
            <a:prstGeom prst="roundRect">
              <a:avLst/>
            </a:prstGeom>
            <a:solidFill>
              <a:srgbClr val="70AD47"/>
            </a:solidFill>
            <a:ln w="19050" cap="flat" cmpd="sng" algn="ctr">
              <a:solidFill>
                <a:sysClr val="window" lastClr="FFFFFF"/>
              </a:solidFill>
              <a:prstDash val="solid"/>
              <a:miter lim="800000"/>
            </a:ln>
            <a:effectLst/>
          </p:spPr>
          <p:txBody>
            <a:bodyPr rtlCol="0" anchor="ctr"/>
            <a:lstStyle/>
            <a:p>
              <a:pPr algn="ctr">
                <a:defRPr/>
              </a:pPr>
              <a:r>
                <a:rPr lang="en-US" sz="2400" b="1" kern="0" dirty="0">
                  <a:solidFill>
                    <a:prstClr val="white"/>
                  </a:solidFill>
                  <a:latin typeface="Calibri" panose="020F0502020204030204"/>
                </a:rPr>
                <a:t>allgather positions of vertices</a:t>
              </a:r>
            </a:p>
          </p:txBody>
        </p:sp>
        <p:sp>
          <p:nvSpPr>
            <p:cNvPr id="21" name="Curved Down Arrow 20"/>
            <p:cNvSpPr/>
            <p:nvPr/>
          </p:nvSpPr>
          <p:spPr>
            <a:xfrm rot="16200000">
              <a:off x="4189975" y="3801032"/>
              <a:ext cx="1450831" cy="645845"/>
            </a:xfrm>
            <a:prstGeom prst="curvedDownArrow">
              <a:avLst/>
            </a:prstGeom>
            <a:solidFill>
              <a:srgbClr val="ED7D31"/>
            </a:solidFill>
            <a:ln w="12700" cap="flat" cmpd="sng" algn="ctr">
              <a:solidFill>
                <a:srgbClr val="ED7D31">
                  <a:shade val="50000"/>
                </a:srgbClr>
              </a:solidFill>
              <a:prstDash val="solid"/>
              <a:miter lim="800000"/>
            </a:ln>
            <a:effectLst/>
          </p:spPr>
          <p:txBody>
            <a:bodyPr rtlCol="0" anchor="ctr"/>
            <a:lstStyle/>
            <a:p>
              <a:pPr algn="ctr">
                <a:defRPr/>
              </a:pPr>
              <a:endParaRPr lang="en-US" b="1" kern="0">
                <a:solidFill>
                  <a:prstClr val="black"/>
                </a:solidFill>
                <a:latin typeface="Calibri" panose="020F0502020204030204"/>
              </a:endParaRPr>
            </a:p>
          </p:txBody>
        </p:sp>
      </p:grpSp>
      <p:graphicFrame>
        <p:nvGraphicFramePr>
          <p:cNvPr id="22" name="Content Placeholder 3"/>
          <p:cNvGraphicFramePr>
            <a:graphicFrameLocks/>
          </p:cNvGraphicFramePr>
          <p:nvPr>
            <p:extLst/>
          </p:nvPr>
        </p:nvGraphicFramePr>
        <p:xfrm>
          <a:off x="5489281" y="1341690"/>
          <a:ext cx="4836887" cy="398469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858979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71925" y="0"/>
            <a:ext cx="3932237" cy="61276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b" anchorCtr="0" compatLnSpc="1">
            <a:prstTxWarp prst="textNoShape">
              <a:avLst/>
            </a:prstTxWarp>
            <a:noAutofit/>
          </a:bodyPr>
          <a:lstStyle/>
          <a:p>
            <a:pPr algn="ctr" eaLnBrk="0" fontAlgn="base" hangingPunct="0">
              <a:spcAft>
                <a:spcPct val="0"/>
              </a:spcAft>
            </a:pPr>
            <a:r>
              <a:rPr lang="en-US" sz="4000" dirty="0">
                <a:solidFill>
                  <a:srgbClr val="B30838"/>
                </a:solidFill>
                <a:cs typeface="ＭＳ Ｐゴシック" pitchFamily="-107" charset="-128"/>
              </a:rPr>
              <a:t>WDA SMACOF</a:t>
            </a:r>
            <a:endParaRPr lang="en-US" sz="4000" dirty="0">
              <a:solidFill>
                <a:srgbClr val="B30838"/>
              </a:solidFill>
              <a:cs typeface="ＭＳ Ｐゴシック" pitchFamily="-107" charset="-128"/>
            </a:endParaRPr>
          </a:p>
        </p:txBody>
      </p:sp>
      <p:sp>
        <p:nvSpPr>
          <p:cNvPr id="3" name="Content Placeholder 2"/>
          <p:cNvSpPr>
            <a:spLocks noGrp="1"/>
          </p:cNvSpPr>
          <p:nvPr>
            <p:ph idx="1"/>
          </p:nvPr>
        </p:nvSpPr>
        <p:spPr>
          <a:xfrm>
            <a:off x="5376863" y="1920709"/>
            <a:ext cx="6815137" cy="2845707"/>
          </a:xfrm>
        </p:spPr>
        <p:txBody>
          <a:bodyPr/>
          <a:lstStyle/>
          <a:p>
            <a:r>
              <a:rPr lang="en-US" altLang="en-US" sz="2000" dirty="0">
                <a:latin typeface="Helvetica" panose="020B0604020202020204" pitchFamily="34" charset="0"/>
              </a:rPr>
              <a:t>The Scaling by </a:t>
            </a:r>
            <a:r>
              <a:rPr lang="en-US" altLang="en-US" sz="2000" dirty="0" err="1">
                <a:latin typeface="Helvetica" panose="020B0604020202020204" pitchFamily="34" charset="0"/>
              </a:rPr>
              <a:t>Majorizing</a:t>
            </a:r>
            <a:r>
              <a:rPr lang="en-US" altLang="en-US" sz="2000" dirty="0">
                <a:latin typeface="Helvetica" panose="020B0604020202020204" pitchFamily="34" charset="0"/>
              </a:rPr>
              <a:t> a Complicated Function (SMACOF) MDS algorithm is known to be fast and efficient. DA-SMACOF can reduce the time cost and find global optima by using deterministic annealing. The drawback is it assumes all weights are equal to one for all input distance matrices. To remedy this we added a weighting function to the SMACOF function, called WDA-SMACOF. </a:t>
            </a:r>
          </a:p>
          <a:p>
            <a:endParaRPr lang="en-US" dirty="0"/>
          </a:p>
        </p:txBody>
      </p:sp>
      <p:sp>
        <p:nvSpPr>
          <p:cNvPr id="4" name="Text Placeholder 3"/>
          <p:cNvSpPr>
            <a:spLocks noGrp="1"/>
          </p:cNvSpPr>
          <p:nvPr>
            <p:ph type="body" sz="half" idx="2"/>
          </p:nvPr>
        </p:nvSpPr>
        <p:spPr>
          <a:xfrm>
            <a:off x="812684" y="4159850"/>
            <a:ext cx="3932237" cy="2224621"/>
          </a:xfrm>
        </p:spPr>
        <p:txBody>
          <a:bodyPr/>
          <a:lstStyle/>
          <a:p>
            <a:r>
              <a:rPr lang="en-US" altLang="en-US" dirty="0">
                <a:latin typeface="Helvetica" panose="020B0604020202020204" pitchFamily="34" charset="0"/>
              </a:rPr>
              <a:t>We built Map-Collective as a unified model to improve the performance and expressiveness of Big Data tools. We run Harp on K-means, Graph Layout, and Multidimensional Scaling algorithms with realistic application datasets over 4096 cores on the IU </a:t>
            </a:r>
            <a:r>
              <a:rPr lang="en-US" altLang="en-US" dirty="0" err="1">
                <a:latin typeface="Helvetica" panose="020B0604020202020204" pitchFamily="34" charset="0"/>
              </a:rPr>
              <a:t>BigRed</a:t>
            </a:r>
            <a:r>
              <a:rPr lang="en-US" altLang="en-US" dirty="0">
                <a:latin typeface="Helvetica" panose="020B0604020202020204" pitchFamily="34" charset="0"/>
              </a:rPr>
              <a:t> II Supercomputer (Cray/Gemini) where we have achieved linear speedup. </a:t>
            </a:r>
          </a:p>
          <a:p>
            <a:endParaRPr lang="en-US" dirty="0"/>
          </a:p>
        </p:txBody>
      </p:sp>
      <p:pic>
        <p:nvPicPr>
          <p:cNvPr id="5" name="Picture 4" descr="C:\Users\Geoffrey Fox\AppData\Local\Microsoft\Windows\INetCache\Content.Word\101020_r2_wdasmacof_k15_w10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1451" y="1283894"/>
            <a:ext cx="4174703" cy="2671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04609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WDA-SMACOF</a:t>
            </a:r>
            <a:endParaRPr lang="en-US" dirty="0"/>
          </a:p>
        </p:txBody>
      </p:sp>
      <p:sp>
        <p:nvSpPr>
          <p:cNvPr id="3" name="TextBox 2"/>
          <p:cNvSpPr txBox="1"/>
          <p:nvPr/>
        </p:nvSpPr>
        <p:spPr>
          <a:xfrm>
            <a:off x="2611424" y="6596390"/>
            <a:ext cx="7917180" cy="261610"/>
          </a:xfrm>
          <a:prstGeom prst="rect">
            <a:avLst/>
          </a:prstGeom>
          <a:noFill/>
        </p:spPr>
        <p:txBody>
          <a:bodyPr wrap="square" rtlCol="0">
            <a:spAutoFit/>
          </a:bodyPr>
          <a:lstStyle/>
          <a:p>
            <a:r>
              <a:rPr lang="en-US" sz="1100" dirty="0"/>
              <a:t>Y. </a:t>
            </a:r>
            <a:r>
              <a:rPr lang="en-US" sz="1100" dirty="0" err="1"/>
              <a:t>Ruan</a:t>
            </a:r>
            <a:r>
              <a:rPr lang="en-US" sz="1100" dirty="0"/>
              <a:t> et al. “A Robust and Scalable Solution for Interpolative Multidimensional Scaling With Weighting”. E-Science, 2013.</a:t>
            </a:r>
          </a:p>
        </p:txBody>
      </p:sp>
      <p:grpSp>
        <p:nvGrpSpPr>
          <p:cNvPr id="27" name="Group 26"/>
          <p:cNvGrpSpPr/>
          <p:nvPr/>
        </p:nvGrpSpPr>
        <p:grpSpPr>
          <a:xfrm>
            <a:off x="1600204" y="2207931"/>
            <a:ext cx="3872944" cy="3522310"/>
            <a:chOff x="-129532" y="2223170"/>
            <a:chExt cx="4250922" cy="3827109"/>
          </a:xfrm>
        </p:grpSpPr>
        <p:sp>
          <p:nvSpPr>
            <p:cNvPr id="28" name="Rounded Rectangle 27"/>
            <p:cNvSpPr/>
            <p:nvPr/>
          </p:nvSpPr>
          <p:spPr>
            <a:xfrm>
              <a:off x="928543" y="2223170"/>
              <a:ext cx="317763" cy="3827109"/>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white"/>
                  </a:solidFill>
                  <a:latin typeface="Calibri" panose="020F0502020204030204"/>
                </a:rPr>
                <a:t>M</a:t>
              </a:r>
            </a:p>
          </p:txBody>
        </p:sp>
        <p:sp>
          <p:nvSpPr>
            <p:cNvPr id="29" name="Rounded Rectangle 28"/>
            <p:cNvSpPr/>
            <p:nvPr/>
          </p:nvSpPr>
          <p:spPr>
            <a:xfrm>
              <a:off x="1578296" y="2223171"/>
              <a:ext cx="317763" cy="3827107"/>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white"/>
                  </a:solidFill>
                  <a:latin typeface="Calibri" panose="020F0502020204030204"/>
                </a:rPr>
                <a:t>M</a:t>
              </a:r>
            </a:p>
          </p:txBody>
        </p:sp>
        <p:sp>
          <p:nvSpPr>
            <p:cNvPr id="30" name="Rounded Rectangle 29"/>
            <p:cNvSpPr/>
            <p:nvPr/>
          </p:nvSpPr>
          <p:spPr>
            <a:xfrm>
              <a:off x="2228050" y="2223170"/>
              <a:ext cx="317763" cy="3827107"/>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white"/>
                  </a:solidFill>
                  <a:latin typeface="Calibri" panose="020F0502020204030204"/>
                </a:rPr>
                <a:t>M</a:t>
              </a:r>
            </a:p>
          </p:txBody>
        </p:sp>
        <p:sp>
          <p:nvSpPr>
            <p:cNvPr id="31" name="Rounded Rectangle 30"/>
            <p:cNvSpPr/>
            <p:nvPr/>
          </p:nvSpPr>
          <p:spPr>
            <a:xfrm>
              <a:off x="3416102" y="2223171"/>
              <a:ext cx="317763" cy="3827106"/>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white"/>
                  </a:solidFill>
                  <a:latin typeface="Calibri" panose="020F0502020204030204"/>
                </a:rPr>
                <a:t>M</a:t>
              </a:r>
            </a:p>
          </p:txBody>
        </p:sp>
        <p:cxnSp>
          <p:nvCxnSpPr>
            <p:cNvPr id="32" name="Straight Connector 31"/>
            <p:cNvCxnSpPr/>
            <p:nvPr/>
          </p:nvCxnSpPr>
          <p:spPr>
            <a:xfrm>
              <a:off x="2716334" y="3792649"/>
              <a:ext cx="591116" cy="0"/>
            </a:xfrm>
            <a:prstGeom prst="line">
              <a:avLst/>
            </a:prstGeom>
            <a:noFill/>
            <a:ln w="50800" cap="rnd" cmpd="sng" algn="ctr">
              <a:solidFill>
                <a:srgbClr val="5B9BD5"/>
              </a:solidFill>
              <a:prstDash val="sysDot"/>
              <a:round/>
            </a:ln>
            <a:effectLst/>
          </p:spPr>
        </p:cxnSp>
        <p:sp>
          <p:nvSpPr>
            <p:cNvPr id="33" name="Rounded Rectangle 32"/>
            <p:cNvSpPr/>
            <p:nvPr/>
          </p:nvSpPr>
          <p:spPr>
            <a:xfrm>
              <a:off x="764754" y="5452772"/>
              <a:ext cx="3356636" cy="469304"/>
            </a:xfrm>
            <a:prstGeom prst="roundRect">
              <a:avLst/>
            </a:prstGeom>
            <a:solidFill>
              <a:srgbClr val="70AD47">
                <a:lumMod val="75000"/>
              </a:srgbClr>
            </a:solidFill>
            <a:ln w="19050" cap="flat" cmpd="sng" algn="ctr">
              <a:solidFill>
                <a:sysClr val="window" lastClr="FFFFFF"/>
              </a:solidFill>
              <a:prstDash val="solid"/>
              <a:miter lim="800000"/>
            </a:ln>
            <a:effectLst/>
          </p:spPr>
          <p:txBody>
            <a:bodyPr rtlCol="0" anchor="ctr"/>
            <a:lstStyle/>
            <a:p>
              <a:pPr algn="ctr">
                <a:defRPr/>
              </a:pPr>
              <a:r>
                <a:rPr lang="en-US" sz="2000" b="1" kern="0" dirty="0" err="1">
                  <a:solidFill>
                    <a:prstClr val="white"/>
                  </a:solidFill>
                  <a:latin typeface="Calibri" panose="020F0502020204030204"/>
                </a:rPr>
                <a:t>allreduce</a:t>
              </a:r>
              <a:r>
                <a:rPr lang="en-US" sz="2000" b="1" kern="0" dirty="0">
                  <a:solidFill>
                    <a:prstClr val="white"/>
                  </a:solidFill>
                  <a:latin typeface="Calibri" panose="020F0502020204030204"/>
                </a:rPr>
                <a:t> the stress value</a:t>
              </a:r>
            </a:p>
          </p:txBody>
        </p:sp>
        <p:sp>
          <p:nvSpPr>
            <p:cNvPr id="34" name="Curved Down Arrow 33"/>
            <p:cNvSpPr/>
            <p:nvPr/>
          </p:nvSpPr>
          <p:spPr>
            <a:xfrm rot="16200000">
              <a:off x="54940" y="4552761"/>
              <a:ext cx="836118" cy="583509"/>
            </a:xfrm>
            <a:prstGeom prst="curvedDownArrow">
              <a:avLst/>
            </a:prstGeom>
            <a:solidFill>
              <a:srgbClr val="ED7D31"/>
            </a:solidFill>
            <a:ln w="12700" cap="flat" cmpd="sng" algn="ctr">
              <a:solidFill>
                <a:srgbClr val="ED7D31">
                  <a:shade val="50000"/>
                </a:srgbClr>
              </a:solidFill>
              <a:prstDash val="solid"/>
              <a:miter lim="800000"/>
            </a:ln>
            <a:effectLst/>
          </p:spPr>
          <p:txBody>
            <a:bodyPr rtlCol="0" anchor="ctr"/>
            <a:lstStyle/>
            <a:p>
              <a:pPr algn="ctr">
                <a:defRPr/>
              </a:pPr>
              <a:endParaRPr lang="en-US" b="1" kern="0">
                <a:solidFill>
                  <a:prstClr val="black"/>
                </a:solidFill>
                <a:latin typeface="Calibri" panose="020F0502020204030204"/>
              </a:endParaRPr>
            </a:p>
          </p:txBody>
        </p:sp>
        <p:sp>
          <p:nvSpPr>
            <p:cNvPr id="35" name="Rounded Rectangle 34"/>
            <p:cNvSpPr/>
            <p:nvPr/>
          </p:nvSpPr>
          <p:spPr>
            <a:xfrm>
              <a:off x="755017" y="4525081"/>
              <a:ext cx="3366373" cy="638871"/>
            </a:xfrm>
            <a:prstGeom prst="roundRect">
              <a:avLst/>
            </a:prstGeom>
            <a:solidFill>
              <a:srgbClr val="70AD47"/>
            </a:solidFill>
            <a:ln w="19050" cap="flat" cmpd="sng" algn="ctr">
              <a:solidFill>
                <a:sysClr val="window" lastClr="FFFFFF"/>
              </a:solidFill>
              <a:prstDash val="solid"/>
              <a:miter lim="800000"/>
            </a:ln>
            <a:effectLst/>
          </p:spPr>
          <p:txBody>
            <a:bodyPr rtlCol="0" anchor="ctr"/>
            <a:lstStyle/>
            <a:p>
              <a:pPr algn="ctr">
                <a:defRPr/>
              </a:pPr>
              <a:r>
                <a:rPr lang="en-US" sz="1600" b="1" kern="0" dirty="0" err="1">
                  <a:solidFill>
                    <a:prstClr val="white"/>
                  </a:solidFill>
                  <a:latin typeface="Calibri" panose="020F0502020204030204"/>
                </a:rPr>
                <a:t>allgather</a:t>
              </a:r>
              <a:r>
                <a:rPr lang="en-US" sz="1600" b="1" kern="0" dirty="0">
                  <a:solidFill>
                    <a:prstClr val="white"/>
                  </a:solidFill>
                  <a:latin typeface="Calibri" panose="020F0502020204030204"/>
                </a:rPr>
                <a:t> and </a:t>
              </a:r>
              <a:r>
                <a:rPr lang="en-US" sz="1600" b="1" kern="0" dirty="0" err="1">
                  <a:solidFill>
                    <a:prstClr val="white"/>
                  </a:solidFill>
                  <a:latin typeface="Calibri" panose="020F0502020204030204"/>
                </a:rPr>
                <a:t>allreduce</a:t>
              </a:r>
              <a:r>
                <a:rPr lang="en-US" sz="1600" b="1" kern="0" dirty="0">
                  <a:solidFill>
                    <a:prstClr val="white"/>
                  </a:solidFill>
                  <a:latin typeface="Calibri" panose="020F0502020204030204"/>
                </a:rPr>
                <a:t> results in the conjugate gradient process</a:t>
              </a:r>
            </a:p>
          </p:txBody>
        </p:sp>
        <p:sp>
          <p:nvSpPr>
            <p:cNvPr id="36" name="Curved Down Arrow 35"/>
            <p:cNvSpPr/>
            <p:nvPr/>
          </p:nvSpPr>
          <p:spPr>
            <a:xfrm rot="16200000">
              <a:off x="-1176372" y="3828136"/>
              <a:ext cx="2976029" cy="882349"/>
            </a:xfrm>
            <a:prstGeom prst="curvedDownArrow">
              <a:avLst/>
            </a:prstGeom>
            <a:solidFill>
              <a:srgbClr val="ED7D31"/>
            </a:solidFill>
            <a:ln w="12700" cap="flat" cmpd="sng" algn="ctr">
              <a:solidFill>
                <a:srgbClr val="ED7D31">
                  <a:shade val="50000"/>
                </a:srgbClr>
              </a:solidFill>
              <a:prstDash val="solid"/>
              <a:miter lim="800000"/>
            </a:ln>
            <a:effectLst/>
          </p:spPr>
          <p:txBody>
            <a:bodyPr rtlCol="0" anchor="ctr"/>
            <a:lstStyle/>
            <a:p>
              <a:pPr algn="ctr">
                <a:defRPr/>
              </a:pPr>
              <a:endParaRPr lang="en-US" b="1" kern="0">
                <a:solidFill>
                  <a:prstClr val="black"/>
                </a:solidFill>
                <a:latin typeface="Calibri" panose="020F0502020204030204"/>
              </a:endParaRPr>
            </a:p>
          </p:txBody>
        </p:sp>
      </p:grpSp>
      <p:graphicFrame>
        <p:nvGraphicFramePr>
          <p:cNvPr id="37" name="Content Placeholder 5"/>
          <p:cNvGraphicFramePr>
            <a:graphicFrameLocks/>
          </p:cNvGraphicFramePr>
          <p:nvPr>
            <p:extLst>
              <p:ext uri="{D42A27DB-BD31-4B8C-83A1-F6EECF244321}">
                <p14:modId xmlns:p14="http://schemas.microsoft.com/office/powerpoint/2010/main" val="2236975116"/>
              </p:ext>
            </p:extLst>
          </p:nvPr>
        </p:nvGraphicFramePr>
        <p:xfrm>
          <a:off x="6471512" y="947313"/>
          <a:ext cx="4629150" cy="27051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8" name="Content Placeholder 3"/>
          <p:cNvGraphicFramePr>
            <a:graphicFrameLocks/>
          </p:cNvGraphicFramePr>
          <p:nvPr>
            <p:extLst>
              <p:ext uri="{D42A27DB-BD31-4B8C-83A1-F6EECF244321}">
                <p14:modId xmlns:p14="http://schemas.microsoft.com/office/powerpoint/2010/main" val="2896608193"/>
              </p:ext>
            </p:extLst>
          </p:nvPr>
        </p:nvGraphicFramePr>
        <p:xfrm>
          <a:off x="6477544" y="3789575"/>
          <a:ext cx="4625340" cy="2636519"/>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6785267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500" y="0"/>
            <a:ext cx="6610350" cy="5715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4000" b="1" dirty="0">
                <a:solidFill>
                  <a:srgbClr val="B30838"/>
                </a:solidFill>
                <a:cs typeface="ＭＳ Ｐゴシック" pitchFamily="-107" charset="-128"/>
              </a:rPr>
              <a:t>Conclusions</a:t>
            </a:r>
            <a:endParaRPr lang="en-US" sz="4000" b="1" dirty="0">
              <a:solidFill>
                <a:srgbClr val="B30838"/>
              </a:solidFill>
              <a:cs typeface="ＭＳ Ｐゴシック" pitchFamily="-107" charset="-128"/>
            </a:endParaRPr>
          </a:p>
        </p:txBody>
      </p:sp>
      <p:sp>
        <p:nvSpPr>
          <p:cNvPr id="3" name="Content Placeholder 2"/>
          <p:cNvSpPr>
            <a:spLocks noGrp="1"/>
          </p:cNvSpPr>
          <p:nvPr>
            <p:ph idx="1"/>
          </p:nvPr>
        </p:nvSpPr>
        <p:spPr/>
        <p:txBody>
          <a:bodyPr>
            <a:normAutofit fontScale="92500"/>
          </a:bodyPr>
          <a:lstStyle/>
          <a:p>
            <a:r>
              <a:rPr lang="en-US" dirty="0" smtClean="0"/>
              <a:t>Harp is an implementation designed in a pluggable way to bring high performance to the Apache Big Data </a:t>
            </a:r>
            <a:r>
              <a:rPr lang="en-US" dirty="0"/>
              <a:t>Stack </a:t>
            </a:r>
            <a:r>
              <a:rPr lang="en-US" dirty="0" smtClean="0"/>
              <a:t>and bridge </a:t>
            </a:r>
            <a:r>
              <a:rPr lang="en-US" dirty="0"/>
              <a:t>the differences between Hadoop ecosystem and HPC system </a:t>
            </a:r>
            <a:r>
              <a:rPr lang="en-US" dirty="0" smtClean="0"/>
              <a:t>through a clear communication abstraction, which did not exist before in the Hadoop ecosystem.</a:t>
            </a:r>
          </a:p>
          <a:p>
            <a:endParaRPr lang="en-US" dirty="0" smtClean="0"/>
          </a:p>
          <a:p>
            <a:r>
              <a:rPr lang="en-US" dirty="0" smtClean="0"/>
              <a:t>The experiments show that with Harp we can scale three applications to 128 nodes with 4096 CPUs on the Big Red II supercomputer, where the speedup in most tests is close to linear.</a:t>
            </a:r>
            <a:endParaRPr lang="en-US" dirty="0"/>
          </a:p>
        </p:txBody>
      </p:sp>
    </p:spTree>
    <p:extLst>
      <p:ext uri="{BB962C8B-B14F-4D97-AF65-F5344CB8AC3E}">
        <p14:creationId xmlns:p14="http://schemas.microsoft.com/office/powerpoint/2010/main" val="21723377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404577" y="89807"/>
            <a:ext cx="11176000" cy="5143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4000" b="1" dirty="0">
                <a:solidFill>
                  <a:srgbClr val="B30838"/>
                </a:solidFill>
                <a:cs typeface="ＭＳ Ｐゴシック" pitchFamily="-107" charset="-128"/>
              </a:rPr>
              <a:t>The Models of Contemporary Big Data Tools</a:t>
            </a:r>
          </a:p>
        </p:txBody>
      </p:sp>
      <p:grpSp>
        <p:nvGrpSpPr>
          <p:cNvPr id="90" name="Group 89"/>
          <p:cNvGrpSpPr/>
          <p:nvPr/>
        </p:nvGrpSpPr>
        <p:grpSpPr>
          <a:xfrm>
            <a:off x="1828800" y="1447801"/>
            <a:ext cx="8610600" cy="4434840"/>
            <a:chOff x="52612" y="1201299"/>
            <a:chExt cx="8892098" cy="4727751"/>
          </a:xfrm>
        </p:grpSpPr>
        <p:cxnSp>
          <p:nvCxnSpPr>
            <p:cNvPr id="91" name="Straight Connector 90"/>
            <p:cNvCxnSpPr/>
            <p:nvPr/>
          </p:nvCxnSpPr>
          <p:spPr>
            <a:xfrm>
              <a:off x="68232" y="3804446"/>
              <a:ext cx="8835301" cy="16931"/>
            </a:xfrm>
            <a:prstGeom prst="line">
              <a:avLst/>
            </a:prstGeom>
            <a:noFill/>
            <a:ln w="12700" cap="flat" cmpd="sng" algn="ctr">
              <a:solidFill>
                <a:sysClr val="windowText" lastClr="000000"/>
              </a:solidFill>
              <a:prstDash val="dash"/>
              <a:miter lim="800000"/>
            </a:ln>
            <a:effectLst/>
          </p:spPr>
        </p:cxnSp>
        <p:cxnSp>
          <p:nvCxnSpPr>
            <p:cNvPr id="92" name="Straight Connector 91"/>
            <p:cNvCxnSpPr/>
            <p:nvPr/>
          </p:nvCxnSpPr>
          <p:spPr>
            <a:xfrm flipH="1">
              <a:off x="3007438" y="1209383"/>
              <a:ext cx="1" cy="4690924"/>
            </a:xfrm>
            <a:prstGeom prst="line">
              <a:avLst/>
            </a:prstGeom>
            <a:noFill/>
            <a:ln w="12700" cap="flat" cmpd="sng" algn="ctr">
              <a:solidFill>
                <a:sysClr val="windowText" lastClr="000000"/>
              </a:solidFill>
              <a:prstDash val="dash"/>
              <a:miter lim="800000"/>
            </a:ln>
            <a:effectLst/>
          </p:spPr>
        </p:cxnSp>
        <p:cxnSp>
          <p:nvCxnSpPr>
            <p:cNvPr id="93" name="Straight Connector 92"/>
            <p:cNvCxnSpPr/>
            <p:nvPr/>
          </p:nvCxnSpPr>
          <p:spPr>
            <a:xfrm flipV="1">
              <a:off x="52612" y="4584877"/>
              <a:ext cx="8850923" cy="13433"/>
            </a:xfrm>
            <a:prstGeom prst="line">
              <a:avLst/>
            </a:prstGeom>
            <a:noFill/>
            <a:ln w="12700" cap="flat" cmpd="sng" algn="ctr">
              <a:solidFill>
                <a:sysClr val="windowText" lastClr="000000"/>
              </a:solidFill>
              <a:prstDash val="dash"/>
              <a:miter lim="800000"/>
            </a:ln>
            <a:effectLst/>
          </p:spPr>
        </p:cxnSp>
        <p:sp>
          <p:nvSpPr>
            <p:cNvPr id="94" name="Rectangle 93"/>
            <p:cNvSpPr/>
            <p:nvPr/>
          </p:nvSpPr>
          <p:spPr>
            <a:xfrm>
              <a:off x="3067693" y="1202459"/>
              <a:ext cx="1830173" cy="492550"/>
            </a:xfrm>
            <a:prstGeom prst="rect">
              <a:avLst/>
            </a:prstGeom>
            <a:solidFill>
              <a:srgbClr val="00B050"/>
            </a:solidFill>
            <a:ln>
              <a:noFill/>
            </a:ln>
            <a:effectLst>
              <a:outerShdw blurRad="57150" dist="19050" dir="5400000" algn="ctr" rotWithShape="0">
                <a:srgbClr val="000000">
                  <a:alpha val="63000"/>
                </a:srgbClr>
              </a:outerShdw>
            </a:effectLst>
          </p:spPr>
          <p:txBody>
            <a:bodyPr rtlCol="0" anchor="ctr"/>
            <a:lstStyle/>
            <a:p>
              <a:pPr algn="ctr">
                <a:defRPr/>
              </a:pPr>
              <a:r>
                <a:rPr lang="en-US" sz="1400" b="1" kern="0" dirty="0">
                  <a:solidFill>
                    <a:prstClr val="white"/>
                  </a:solidFill>
                  <a:latin typeface="Calibri" panose="020F0502020204030204"/>
                </a:rPr>
                <a:t>MapReduce Model</a:t>
              </a:r>
            </a:p>
          </p:txBody>
        </p:sp>
        <p:sp>
          <p:nvSpPr>
            <p:cNvPr id="95" name="Rectangle 94"/>
            <p:cNvSpPr/>
            <p:nvPr/>
          </p:nvSpPr>
          <p:spPr>
            <a:xfrm>
              <a:off x="1122561" y="1202456"/>
              <a:ext cx="1836388" cy="492549"/>
            </a:xfrm>
            <a:prstGeom prst="rect">
              <a:avLst/>
            </a:prstGeom>
            <a:solidFill>
              <a:srgbClr val="FF0000"/>
            </a:solidFill>
            <a:ln>
              <a:noFill/>
            </a:ln>
            <a:effectLst>
              <a:outerShdw blurRad="57150" dist="19050" dir="5400000" algn="ctr" rotWithShape="0">
                <a:srgbClr val="000000">
                  <a:alpha val="63000"/>
                </a:srgbClr>
              </a:outerShdw>
            </a:effectLst>
          </p:spPr>
          <p:txBody>
            <a:bodyPr rtlCol="0" anchor="ctr"/>
            <a:lstStyle/>
            <a:p>
              <a:pPr algn="ctr">
                <a:defRPr/>
              </a:pPr>
              <a:r>
                <a:rPr lang="en-US" sz="1400" b="1" kern="0" dirty="0">
                  <a:solidFill>
                    <a:prstClr val="white"/>
                  </a:solidFill>
                  <a:latin typeface="Calibri" panose="020F0502020204030204"/>
                </a:rPr>
                <a:t>DAG Model</a:t>
              </a:r>
            </a:p>
          </p:txBody>
        </p:sp>
        <p:sp>
          <p:nvSpPr>
            <p:cNvPr id="96" name="Rectangle 95"/>
            <p:cNvSpPr/>
            <p:nvPr/>
          </p:nvSpPr>
          <p:spPr>
            <a:xfrm>
              <a:off x="5016644" y="1209383"/>
              <a:ext cx="1830173" cy="492550"/>
            </a:xfrm>
            <a:prstGeom prst="rect">
              <a:avLst/>
            </a:prstGeom>
            <a:solidFill>
              <a:srgbClr val="0070C0"/>
            </a:solidFill>
            <a:ln>
              <a:noFill/>
            </a:ln>
            <a:effectLst>
              <a:outerShdw blurRad="57150" dist="19050" dir="5400000" algn="ctr" rotWithShape="0">
                <a:srgbClr val="000000">
                  <a:alpha val="63000"/>
                </a:srgbClr>
              </a:outerShdw>
            </a:effectLst>
          </p:spPr>
          <p:txBody>
            <a:bodyPr rtlCol="0" anchor="ctr"/>
            <a:lstStyle/>
            <a:p>
              <a:pPr algn="ctr">
                <a:defRPr/>
              </a:pPr>
              <a:r>
                <a:rPr lang="en-US" sz="1400" b="1" kern="0" dirty="0">
                  <a:solidFill>
                    <a:prstClr val="white"/>
                  </a:solidFill>
                  <a:latin typeface="Calibri" panose="020F0502020204030204"/>
                </a:rPr>
                <a:t>Graph Model</a:t>
              </a:r>
            </a:p>
          </p:txBody>
        </p:sp>
        <p:sp>
          <p:nvSpPr>
            <p:cNvPr id="97" name="Rectangle 96"/>
            <p:cNvSpPr/>
            <p:nvPr/>
          </p:nvSpPr>
          <p:spPr>
            <a:xfrm>
              <a:off x="6991145" y="1201299"/>
              <a:ext cx="1830173" cy="492550"/>
            </a:xfrm>
            <a:prstGeom prst="rect">
              <a:avLst/>
            </a:prstGeom>
            <a:solidFill>
              <a:srgbClr val="7030A0"/>
            </a:solidFill>
            <a:ln>
              <a:noFill/>
            </a:ln>
            <a:effectLst>
              <a:outerShdw blurRad="57150" dist="19050" dir="5400000" algn="ctr" rotWithShape="0">
                <a:srgbClr val="000000">
                  <a:alpha val="63000"/>
                </a:srgbClr>
              </a:outerShdw>
            </a:effectLst>
          </p:spPr>
          <p:txBody>
            <a:bodyPr rtlCol="0" anchor="ctr"/>
            <a:lstStyle/>
            <a:p>
              <a:pPr algn="ctr">
                <a:defRPr/>
              </a:pPr>
              <a:r>
                <a:rPr lang="en-US" sz="1400" b="1" kern="0" dirty="0">
                  <a:solidFill>
                    <a:prstClr val="white"/>
                  </a:solidFill>
                  <a:latin typeface="Calibri" panose="020F0502020204030204"/>
                </a:rPr>
                <a:t>BSP/Collective Model</a:t>
              </a:r>
            </a:p>
          </p:txBody>
        </p:sp>
        <p:sp>
          <p:nvSpPr>
            <p:cNvPr id="98" name="Rectangle 97"/>
            <p:cNvSpPr/>
            <p:nvPr/>
          </p:nvSpPr>
          <p:spPr>
            <a:xfrm>
              <a:off x="1239790" y="4289500"/>
              <a:ext cx="741410" cy="201907"/>
            </a:xfrm>
            <a:prstGeom prst="rect">
              <a:avLst/>
            </a:prstGeom>
            <a:solidFill>
              <a:sysClr val="window" lastClr="FFFFFF">
                <a:lumMod val="65000"/>
              </a:sysClr>
            </a:solidFill>
            <a:ln w="12700" cap="flat" cmpd="sng" algn="ctr">
              <a:solidFill>
                <a:srgbClr val="A5A5A5">
                  <a:shade val="50000"/>
                </a:srgbClr>
              </a:solidFill>
              <a:prstDash val="solid"/>
              <a:miter lim="800000"/>
            </a:ln>
            <a:effectLst/>
          </p:spPr>
          <p:txBody>
            <a:bodyPr rtlCol="0" anchor="ctr"/>
            <a:lstStyle/>
            <a:p>
              <a:pPr algn="ctr">
                <a:defRPr/>
              </a:pPr>
              <a:r>
                <a:rPr lang="en-US" sz="1400" b="1" kern="0" dirty="0">
                  <a:solidFill>
                    <a:prstClr val="white"/>
                  </a:solidFill>
                  <a:latin typeface="Calibri" panose="020F0502020204030204"/>
                </a:rPr>
                <a:t>Storm</a:t>
              </a:r>
            </a:p>
          </p:txBody>
        </p:sp>
        <p:sp>
          <p:nvSpPr>
            <p:cNvPr id="99" name="Rectangle 98"/>
            <p:cNvSpPr/>
            <p:nvPr/>
          </p:nvSpPr>
          <p:spPr>
            <a:xfrm>
              <a:off x="3066112" y="2524263"/>
              <a:ext cx="1823312" cy="202132"/>
            </a:xfrm>
            <a:prstGeom prst="rect">
              <a:avLst/>
            </a:prstGeom>
            <a:solidFill>
              <a:srgbClr val="00B0F0"/>
            </a:solidFill>
            <a:ln w="12700" cap="flat" cmpd="sng" algn="ctr">
              <a:solidFill>
                <a:srgbClr val="5B9BD5">
                  <a:shade val="50000"/>
                </a:srgbClr>
              </a:solidFill>
              <a:prstDash val="solid"/>
              <a:miter lim="800000"/>
            </a:ln>
            <a:effectLst/>
          </p:spPr>
          <p:txBody>
            <a:bodyPr rtlCol="0" anchor="ctr"/>
            <a:lstStyle/>
            <a:p>
              <a:pPr algn="ctr">
                <a:defRPr/>
              </a:pPr>
              <a:r>
                <a:rPr lang="en-US" sz="1400" b="1" kern="0" dirty="0">
                  <a:solidFill>
                    <a:prstClr val="white"/>
                  </a:solidFill>
                  <a:latin typeface="Calibri" panose="020F0502020204030204"/>
                </a:rPr>
                <a:t>Twister</a:t>
              </a:r>
            </a:p>
          </p:txBody>
        </p:sp>
        <p:sp>
          <p:nvSpPr>
            <p:cNvPr id="100" name="Rectangle 99"/>
            <p:cNvSpPr/>
            <p:nvPr/>
          </p:nvSpPr>
          <p:spPr>
            <a:xfrm>
              <a:off x="52612" y="2161483"/>
              <a:ext cx="979021" cy="1580984"/>
            </a:xfrm>
            <a:prstGeom prst="rect">
              <a:avLst/>
            </a:prstGeom>
            <a:solidFill>
              <a:srgbClr val="C00000"/>
            </a:solidFill>
            <a:ln>
              <a:noFill/>
            </a:ln>
            <a:effectLst>
              <a:outerShdw blurRad="57150" dist="19050" dir="5400000" algn="ctr" rotWithShape="0">
                <a:srgbClr val="000000">
                  <a:alpha val="63000"/>
                </a:srgbClr>
              </a:outerShdw>
            </a:effectLst>
          </p:spPr>
          <p:txBody>
            <a:bodyPr rtlCol="0" anchor="ctr"/>
            <a:lstStyle/>
            <a:p>
              <a:pPr algn="ctr">
                <a:defRPr/>
              </a:pPr>
              <a:r>
                <a:rPr lang="en-US" sz="1400" b="1" kern="0" dirty="0">
                  <a:solidFill>
                    <a:prstClr val="white"/>
                  </a:solidFill>
                  <a:latin typeface="Calibri" panose="020F0502020204030204"/>
                </a:rPr>
                <a:t>For Iterations/</a:t>
              </a:r>
              <a:br>
                <a:rPr lang="en-US" sz="1400" b="1" kern="0" dirty="0">
                  <a:solidFill>
                    <a:prstClr val="white"/>
                  </a:solidFill>
                  <a:latin typeface="Calibri" panose="020F0502020204030204"/>
                </a:rPr>
              </a:br>
              <a:r>
                <a:rPr lang="en-US" sz="1400" b="1" kern="0" dirty="0">
                  <a:solidFill>
                    <a:prstClr val="white"/>
                  </a:solidFill>
                  <a:latin typeface="Calibri" panose="020F0502020204030204"/>
                </a:rPr>
                <a:t>Learning</a:t>
              </a:r>
            </a:p>
          </p:txBody>
        </p:sp>
        <p:sp>
          <p:nvSpPr>
            <p:cNvPr id="101" name="Rectangle 100"/>
            <p:cNvSpPr/>
            <p:nvPr/>
          </p:nvSpPr>
          <p:spPr>
            <a:xfrm>
              <a:off x="52612" y="3823767"/>
              <a:ext cx="970590" cy="737501"/>
            </a:xfrm>
            <a:prstGeom prst="rect">
              <a:avLst/>
            </a:prstGeom>
            <a:solidFill>
              <a:srgbClr val="002060"/>
            </a:solidFill>
            <a:ln>
              <a:noFill/>
            </a:ln>
            <a:effectLst>
              <a:outerShdw blurRad="57150" dist="19050" dir="5400000" algn="ctr" rotWithShape="0">
                <a:srgbClr val="000000">
                  <a:alpha val="63000"/>
                </a:srgbClr>
              </a:outerShdw>
            </a:effectLst>
          </p:spPr>
          <p:txBody>
            <a:bodyPr rtlCol="0" anchor="ctr"/>
            <a:lstStyle/>
            <a:p>
              <a:pPr algn="ctr">
                <a:defRPr/>
              </a:pPr>
              <a:r>
                <a:rPr lang="en-US" sz="1400" b="1" kern="0" dirty="0">
                  <a:solidFill>
                    <a:prstClr val="white"/>
                  </a:solidFill>
                  <a:latin typeface="Calibri" panose="020F0502020204030204"/>
                </a:rPr>
                <a:t>For Streaming</a:t>
              </a:r>
            </a:p>
          </p:txBody>
        </p:sp>
        <p:sp>
          <p:nvSpPr>
            <p:cNvPr id="102" name="Rectangle 101"/>
            <p:cNvSpPr/>
            <p:nvPr/>
          </p:nvSpPr>
          <p:spPr>
            <a:xfrm>
              <a:off x="52612" y="4660670"/>
              <a:ext cx="979022" cy="1268380"/>
            </a:xfrm>
            <a:prstGeom prst="rect">
              <a:avLst/>
            </a:prstGeom>
            <a:solidFill>
              <a:srgbClr val="92D050"/>
            </a:solidFill>
            <a:ln>
              <a:noFill/>
            </a:ln>
            <a:effectLst>
              <a:outerShdw blurRad="57150" dist="19050" dir="5400000" algn="ctr" rotWithShape="0">
                <a:srgbClr val="000000">
                  <a:alpha val="63000"/>
                </a:srgbClr>
              </a:outerShdw>
            </a:effectLst>
          </p:spPr>
          <p:txBody>
            <a:bodyPr rtlCol="0" anchor="ctr"/>
            <a:lstStyle/>
            <a:p>
              <a:pPr algn="ctr">
                <a:defRPr/>
              </a:pPr>
              <a:r>
                <a:rPr lang="en-US" sz="1400" b="1" kern="0" dirty="0">
                  <a:solidFill>
                    <a:prstClr val="white"/>
                  </a:solidFill>
                  <a:latin typeface="Calibri" panose="020F0502020204030204"/>
                </a:rPr>
                <a:t>For Query</a:t>
              </a:r>
            </a:p>
          </p:txBody>
        </p:sp>
        <p:sp>
          <p:nvSpPr>
            <p:cNvPr id="103" name="Rectangle 102"/>
            <p:cNvSpPr/>
            <p:nvPr/>
          </p:nvSpPr>
          <p:spPr>
            <a:xfrm>
              <a:off x="1249348" y="4000808"/>
              <a:ext cx="731498" cy="195222"/>
            </a:xfrm>
            <a:prstGeom prst="rect">
              <a:avLst/>
            </a:prstGeom>
            <a:solidFill>
              <a:sysClr val="window" lastClr="FFFFFF">
                <a:lumMod val="65000"/>
              </a:sysClr>
            </a:solidFill>
            <a:ln w="12700" cap="flat" cmpd="sng" algn="ctr">
              <a:solidFill>
                <a:srgbClr val="A5A5A5">
                  <a:shade val="50000"/>
                </a:srgbClr>
              </a:solidFill>
              <a:prstDash val="solid"/>
              <a:miter lim="800000"/>
            </a:ln>
            <a:effectLst/>
          </p:spPr>
          <p:txBody>
            <a:bodyPr rtlCol="0" anchor="ctr"/>
            <a:lstStyle/>
            <a:p>
              <a:pPr algn="ctr">
                <a:defRPr/>
              </a:pPr>
              <a:r>
                <a:rPr lang="en-US" sz="1400" b="1" kern="0" dirty="0">
                  <a:solidFill>
                    <a:prstClr val="white"/>
                  </a:solidFill>
                  <a:latin typeface="Calibri" panose="020F0502020204030204"/>
                </a:rPr>
                <a:t>S4</a:t>
              </a:r>
            </a:p>
          </p:txBody>
        </p:sp>
        <p:cxnSp>
          <p:nvCxnSpPr>
            <p:cNvPr id="104" name="Straight Connector 103"/>
            <p:cNvCxnSpPr/>
            <p:nvPr/>
          </p:nvCxnSpPr>
          <p:spPr>
            <a:xfrm flipV="1">
              <a:off x="68233" y="2107280"/>
              <a:ext cx="8876477" cy="33572"/>
            </a:xfrm>
            <a:prstGeom prst="line">
              <a:avLst/>
            </a:prstGeom>
            <a:noFill/>
            <a:ln w="12700" cap="flat" cmpd="sng" algn="ctr">
              <a:solidFill>
                <a:sysClr val="windowText" lastClr="000000"/>
              </a:solidFill>
              <a:prstDash val="dash"/>
              <a:miter lim="800000"/>
            </a:ln>
            <a:effectLst/>
          </p:spPr>
        </p:cxnSp>
        <p:sp>
          <p:nvSpPr>
            <p:cNvPr id="105" name="Rectangle 104"/>
            <p:cNvSpPr/>
            <p:nvPr/>
          </p:nvSpPr>
          <p:spPr>
            <a:xfrm>
              <a:off x="3067694" y="1783474"/>
              <a:ext cx="1834469" cy="261281"/>
            </a:xfrm>
            <a:prstGeom prst="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1400" b="1" kern="0" dirty="0">
                  <a:solidFill>
                    <a:prstClr val="white"/>
                  </a:solidFill>
                  <a:latin typeface="Calibri" panose="020F0502020204030204"/>
                </a:rPr>
                <a:t>Hadoop</a:t>
              </a:r>
            </a:p>
          </p:txBody>
        </p:sp>
        <p:cxnSp>
          <p:nvCxnSpPr>
            <p:cNvPr id="107" name="Straight Connector 106"/>
            <p:cNvCxnSpPr/>
            <p:nvPr/>
          </p:nvCxnSpPr>
          <p:spPr>
            <a:xfrm>
              <a:off x="4957467" y="1209383"/>
              <a:ext cx="0" cy="4687463"/>
            </a:xfrm>
            <a:prstGeom prst="line">
              <a:avLst/>
            </a:prstGeom>
            <a:noFill/>
            <a:ln w="12700" cap="flat" cmpd="sng" algn="ctr">
              <a:solidFill>
                <a:sysClr val="windowText" lastClr="000000"/>
              </a:solidFill>
              <a:prstDash val="dash"/>
              <a:miter lim="800000"/>
            </a:ln>
            <a:effectLst/>
          </p:spPr>
        </p:cxnSp>
        <p:cxnSp>
          <p:nvCxnSpPr>
            <p:cNvPr id="108" name="Straight Connector 107"/>
            <p:cNvCxnSpPr/>
            <p:nvPr/>
          </p:nvCxnSpPr>
          <p:spPr>
            <a:xfrm>
              <a:off x="6903245" y="1209382"/>
              <a:ext cx="0" cy="4673609"/>
            </a:xfrm>
            <a:prstGeom prst="line">
              <a:avLst/>
            </a:prstGeom>
            <a:noFill/>
            <a:ln w="12700" cap="flat" cmpd="sng" algn="ctr">
              <a:solidFill>
                <a:sysClr val="windowText" lastClr="000000"/>
              </a:solidFill>
              <a:prstDash val="dash"/>
              <a:miter lim="800000"/>
            </a:ln>
            <a:effectLst/>
          </p:spPr>
        </p:cxnSp>
        <p:sp>
          <p:nvSpPr>
            <p:cNvPr id="109" name="Rectangle 108"/>
            <p:cNvSpPr/>
            <p:nvPr/>
          </p:nvSpPr>
          <p:spPr>
            <a:xfrm>
              <a:off x="1114470" y="4690666"/>
              <a:ext cx="1021391" cy="198697"/>
            </a:xfrm>
            <a:prstGeom prst="rect">
              <a:avLst/>
            </a:prstGeom>
            <a:solidFill>
              <a:srgbClr val="A5A5A5"/>
            </a:solidFill>
            <a:ln w="12700" cap="flat" cmpd="sng" algn="ctr">
              <a:solidFill>
                <a:srgbClr val="A5A5A5">
                  <a:shade val="50000"/>
                </a:srgbClr>
              </a:solidFill>
              <a:prstDash val="solid"/>
              <a:miter lim="800000"/>
            </a:ln>
            <a:effectLst/>
          </p:spPr>
          <p:txBody>
            <a:bodyPr rtlCol="0" anchor="ctr"/>
            <a:lstStyle/>
            <a:p>
              <a:pPr algn="ctr">
                <a:defRPr/>
              </a:pPr>
              <a:r>
                <a:rPr lang="en-US" sz="1400" b="1" kern="0" dirty="0" err="1">
                  <a:solidFill>
                    <a:prstClr val="white"/>
                  </a:solidFill>
                  <a:latin typeface="Calibri" panose="020F0502020204030204"/>
                </a:rPr>
                <a:t>DryadLINQ</a:t>
              </a:r>
              <a:endParaRPr lang="en-US" sz="1400" b="1" kern="0" dirty="0">
                <a:solidFill>
                  <a:prstClr val="white"/>
                </a:solidFill>
                <a:latin typeface="Calibri" panose="020F0502020204030204"/>
              </a:endParaRPr>
            </a:p>
          </p:txBody>
        </p:sp>
        <p:sp>
          <p:nvSpPr>
            <p:cNvPr id="110" name="Rectangle 109"/>
            <p:cNvSpPr/>
            <p:nvPr/>
          </p:nvSpPr>
          <p:spPr>
            <a:xfrm>
              <a:off x="2187292" y="4673508"/>
              <a:ext cx="2159306" cy="181835"/>
            </a:xfrm>
            <a:prstGeom prst="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1400" b="1" kern="0" dirty="0">
                  <a:solidFill>
                    <a:prstClr val="white"/>
                  </a:solidFill>
                  <a:latin typeface="Calibri" panose="020F0502020204030204"/>
                </a:rPr>
                <a:t>Pig</a:t>
              </a:r>
            </a:p>
          </p:txBody>
        </p:sp>
        <p:sp>
          <p:nvSpPr>
            <p:cNvPr id="111" name="Rectangle 110"/>
            <p:cNvSpPr/>
            <p:nvPr/>
          </p:nvSpPr>
          <p:spPr>
            <a:xfrm>
              <a:off x="2139068" y="2879851"/>
              <a:ext cx="1811609" cy="203723"/>
            </a:xfrm>
            <a:prstGeom prst="rect">
              <a:avLst/>
            </a:prstGeom>
            <a:solidFill>
              <a:srgbClr val="ED7D31"/>
            </a:solidFill>
            <a:ln w="12700" cap="flat" cmpd="sng" algn="ctr">
              <a:solidFill>
                <a:srgbClr val="ED7D31">
                  <a:shade val="50000"/>
                </a:srgbClr>
              </a:solidFill>
              <a:prstDash val="solid"/>
              <a:miter lim="800000"/>
            </a:ln>
            <a:effectLst/>
          </p:spPr>
          <p:txBody>
            <a:bodyPr rtlCol="0" anchor="ctr"/>
            <a:lstStyle/>
            <a:p>
              <a:pPr algn="ctr">
                <a:defRPr/>
              </a:pPr>
              <a:r>
                <a:rPr lang="en-US" sz="1400" b="1" kern="0" dirty="0">
                  <a:solidFill>
                    <a:prstClr val="white"/>
                  </a:solidFill>
                  <a:latin typeface="Calibri" panose="020F0502020204030204"/>
                </a:rPr>
                <a:t>Spark</a:t>
              </a:r>
            </a:p>
          </p:txBody>
        </p:sp>
        <p:sp>
          <p:nvSpPr>
            <p:cNvPr id="112" name="Rectangle 111"/>
            <p:cNvSpPr/>
            <p:nvPr/>
          </p:nvSpPr>
          <p:spPr>
            <a:xfrm>
              <a:off x="2187289" y="5406354"/>
              <a:ext cx="2159306" cy="180041"/>
            </a:xfrm>
            <a:prstGeom prst="rect">
              <a:avLst/>
            </a:prstGeom>
            <a:solidFill>
              <a:srgbClr val="ED7D31"/>
            </a:solidFill>
            <a:ln w="12700" cap="flat" cmpd="sng" algn="ctr">
              <a:solidFill>
                <a:srgbClr val="ED7D31">
                  <a:shade val="50000"/>
                </a:srgbClr>
              </a:solidFill>
              <a:prstDash val="solid"/>
              <a:miter lim="800000"/>
            </a:ln>
            <a:effectLst/>
          </p:spPr>
          <p:txBody>
            <a:bodyPr rtlCol="0" anchor="ctr"/>
            <a:lstStyle/>
            <a:p>
              <a:pPr algn="ctr">
                <a:defRPr/>
              </a:pPr>
              <a:r>
                <a:rPr lang="en-US" sz="1400" b="1" kern="0">
                  <a:solidFill>
                    <a:prstClr val="white"/>
                  </a:solidFill>
                  <a:latin typeface="Calibri" panose="020F0502020204030204"/>
                </a:rPr>
                <a:t>Spark SQL</a:t>
              </a:r>
              <a:endParaRPr lang="en-US" sz="1400" b="1" kern="0" dirty="0">
                <a:solidFill>
                  <a:prstClr val="white"/>
                </a:solidFill>
                <a:latin typeface="Calibri" panose="020F0502020204030204"/>
              </a:endParaRPr>
            </a:p>
          </p:txBody>
        </p:sp>
        <p:sp>
          <p:nvSpPr>
            <p:cNvPr id="113" name="Rectangle 112"/>
            <p:cNvSpPr/>
            <p:nvPr/>
          </p:nvSpPr>
          <p:spPr>
            <a:xfrm>
              <a:off x="2139068" y="4290804"/>
              <a:ext cx="1491453" cy="200603"/>
            </a:xfrm>
            <a:prstGeom prst="rect">
              <a:avLst/>
            </a:prstGeom>
            <a:solidFill>
              <a:srgbClr val="ED7D31"/>
            </a:solidFill>
            <a:ln w="12700" cap="flat" cmpd="sng" algn="ctr">
              <a:solidFill>
                <a:srgbClr val="ED7D31">
                  <a:shade val="50000"/>
                </a:srgbClr>
              </a:solidFill>
              <a:prstDash val="solid"/>
              <a:miter lim="800000"/>
            </a:ln>
            <a:effectLst/>
          </p:spPr>
          <p:txBody>
            <a:bodyPr rtlCol="0" anchor="ctr"/>
            <a:lstStyle/>
            <a:p>
              <a:pPr algn="ctr">
                <a:defRPr/>
              </a:pPr>
              <a:r>
                <a:rPr lang="en-US" sz="1400" b="1" kern="0" dirty="0">
                  <a:solidFill>
                    <a:prstClr val="white"/>
                  </a:solidFill>
                  <a:latin typeface="Calibri" panose="020F0502020204030204"/>
                </a:rPr>
                <a:t>Spark Streaming</a:t>
              </a:r>
            </a:p>
          </p:txBody>
        </p:sp>
        <p:sp>
          <p:nvSpPr>
            <p:cNvPr id="114" name="Rectangle 113"/>
            <p:cNvSpPr/>
            <p:nvPr/>
          </p:nvSpPr>
          <p:spPr>
            <a:xfrm>
              <a:off x="2187289" y="5632524"/>
              <a:ext cx="5391147" cy="189478"/>
            </a:xfrm>
            <a:prstGeom prst="rect">
              <a:avLst/>
            </a:prstGeom>
            <a:solidFill>
              <a:srgbClr val="44546A">
                <a:lumMod val="60000"/>
                <a:lumOff val="40000"/>
              </a:srgbClr>
            </a:solidFill>
            <a:ln w="12700" cap="flat" cmpd="sng" algn="ctr">
              <a:solidFill>
                <a:srgbClr val="4472C4">
                  <a:shade val="50000"/>
                </a:srgbClr>
              </a:solidFill>
              <a:prstDash val="solid"/>
              <a:miter lim="800000"/>
            </a:ln>
            <a:effectLst/>
          </p:spPr>
          <p:txBody>
            <a:bodyPr rtlCol="0" anchor="ctr"/>
            <a:lstStyle/>
            <a:p>
              <a:pPr algn="ctr">
                <a:defRPr/>
              </a:pPr>
              <a:r>
                <a:rPr lang="en-US" sz="1400" b="1" kern="0" dirty="0">
                  <a:solidFill>
                    <a:prstClr val="white"/>
                  </a:solidFill>
                  <a:latin typeface="Calibri" panose="020F0502020204030204"/>
                </a:rPr>
                <a:t>MRQL</a:t>
              </a:r>
            </a:p>
          </p:txBody>
        </p:sp>
        <p:sp>
          <p:nvSpPr>
            <p:cNvPr id="115" name="Rectangle 114"/>
            <p:cNvSpPr/>
            <p:nvPr/>
          </p:nvSpPr>
          <p:spPr>
            <a:xfrm>
              <a:off x="2187292" y="4899746"/>
              <a:ext cx="2165219" cy="192829"/>
            </a:xfrm>
            <a:prstGeom prst="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sz="1400" b="1" kern="0" dirty="0">
                  <a:solidFill>
                    <a:prstClr val="white"/>
                  </a:solidFill>
                  <a:latin typeface="Calibri" panose="020F0502020204030204"/>
                </a:rPr>
                <a:t>Hive</a:t>
              </a:r>
            </a:p>
          </p:txBody>
        </p:sp>
        <p:sp>
          <p:nvSpPr>
            <p:cNvPr id="116" name="Rectangle 115"/>
            <p:cNvSpPr/>
            <p:nvPr/>
          </p:nvSpPr>
          <p:spPr>
            <a:xfrm>
              <a:off x="2187293" y="5150834"/>
              <a:ext cx="2165219" cy="196413"/>
            </a:xfrm>
            <a:prstGeom prst="rect">
              <a:avLst/>
            </a:prstGeom>
            <a:solidFill>
              <a:srgbClr val="5B9BD5">
                <a:lumMod val="75000"/>
              </a:srgbClr>
            </a:solidFill>
            <a:ln w="12700" cap="flat" cmpd="sng" algn="ctr">
              <a:solidFill>
                <a:srgbClr val="5B9BD5">
                  <a:shade val="50000"/>
                </a:srgbClr>
              </a:solidFill>
              <a:prstDash val="solid"/>
              <a:miter lim="800000"/>
            </a:ln>
            <a:effectLst/>
          </p:spPr>
          <p:txBody>
            <a:bodyPr rtlCol="0" anchor="ctr"/>
            <a:lstStyle/>
            <a:p>
              <a:pPr algn="ctr">
                <a:defRPr/>
              </a:pPr>
              <a:r>
                <a:rPr lang="en-US" sz="1400" b="1" kern="0" dirty="0">
                  <a:solidFill>
                    <a:prstClr val="white"/>
                  </a:solidFill>
                  <a:latin typeface="Calibri" panose="020F0502020204030204"/>
                </a:rPr>
                <a:t>Tez</a:t>
              </a:r>
            </a:p>
          </p:txBody>
        </p:sp>
        <p:sp>
          <p:nvSpPr>
            <p:cNvPr id="117" name="Rectangle 116"/>
            <p:cNvSpPr/>
            <p:nvPr/>
          </p:nvSpPr>
          <p:spPr>
            <a:xfrm>
              <a:off x="5458696" y="2274529"/>
              <a:ext cx="2043545" cy="168159"/>
            </a:xfrm>
            <a:prstGeom prst="rect">
              <a:avLst/>
            </a:prstGeom>
            <a:solidFill>
              <a:srgbClr val="70AD47"/>
            </a:solidFill>
            <a:ln w="12700" cap="flat" cmpd="sng" algn="ctr">
              <a:solidFill>
                <a:srgbClr val="70AD47">
                  <a:shade val="50000"/>
                </a:srgbClr>
              </a:solidFill>
              <a:prstDash val="solid"/>
              <a:miter lim="800000"/>
            </a:ln>
            <a:effectLst/>
          </p:spPr>
          <p:txBody>
            <a:bodyPr rtlCol="0" anchor="ctr"/>
            <a:lstStyle/>
            <a:p>
              <a:pPr algn="ctr">
                <a:defRPr/>
              </a:pPr>
              <a:r>
                <a:rPr lang="en-US" sz="1400" b="1" kern="0" dirty="0" err="1">
                  <a:solidFill>
                    <a:prstClr val="white"/>
                  </a:solidFill>
                  <a:latin typeface="Calibri" panose="020F0502020204030204"/>
                </a:rPr>
                <a:t>Giraph</a:t>
              </a:r>
              <a:endParaRPr lang="en-US" sz="1400" b="1" kern="0" dirty="0">
                <a:solidFill>
                  <a:prstClr val="white"/>
                </a:solidFill>
                <a:latin typeface="Calibri" panose="020F0502020204030204"/>
              </a:endParaRPr>
            </a:p>
          </p:txBody>
        </p:sp>
        <p:sp>
          <p:nvSpPr>
            <p:cNvPr id="118" name="Rectangle 117"/>
            <p:cNvSpPr/>
            <p:nvPr/>
          </p:nvSpPr>
          <p:spPr>
            <a:xfrm>
              <a:off x="5898544" y="2527323"/>
              <a:ext cx="1598777" cy="182018"/>
            </a:xfrm>
            <a:prstGeom prst="rect">
              <a:avLst/>
            </a:prstGeom>
            <a:solidFill>
              <a:srgbClr val="70AD47">
                <a:lumMod val="60000"/>
                <a:lumOff val="40000"/>
              </a:srgbClr>
            </a:solidFill>
            <a:ln w="12700" cap="flat" cmpd="sng" algn="ctr">
              <a:solidFill>
                <a:srgbClr val="70AD47">
                  <a:shade val="50000"/>
                </a:srgbClr>
              </a:solidFill>
              <a:prstDash val="solid"/>
              <a:miter lim="800000"/>
            </a:ln>
            <a:effectLst/>
          </p:spPr>
          <p:txBody>
            <a:bodyPr rtlCol="0" anchor="ctr"/>
            <a:lstStyle/>
            <a:p>
              <a:pPr algn="ctr">
                <a:defRPr/>
              </a:pPr>
              <a:r>
                <a:rPr lang="en-US" sz="1400" b="1" kern="0" dirty="0">
                  <a:solidFill>
                    <a:prstClr val="white"/>
                  </a:solidFill>
                  <a:latin typeface="Calibri" panose="020F0502020204030204"/>
                </a:rPr>
                <a:t>Hama</a:t>
              </a:r>
            </a:p>
          </p:txBody>
        </p:sp>
        <p:sp>
          <p:nvSpPr>
            <p:cNvPr id="119" name="Rectangle 118"/>
            <p:cNvSpPr/>
            <p:nvPr/>
          </p:nvSpPr>
          <p:spPr>
            <a:xfrm>
              <a:off x="5009543" y="2795175"/>
              <a:ext cx="2492525" cy="166936"/>
            </a:xfrm>
            <a:prstGeom prst="rect">
              <a:avLst/>
            </a:prstGeom>
            <a:solidFill>
              <a:srgbClr val="70AD47">
                <a:lumMod val="75000"/>
              </a:srgbClr>
            </a:solidFill>
            <a:ln w="12700" cap="flat" cmpd="sng" algn="ctr">
              <a:solidFill>
                <a:srgbClr val="70AD47">
                  <a:shade val="50000"/>
                </a:srgbClr>
              </a:solidFill>
              <a:prstDash val="solid"/>
              <a:miter lim="800000"/>
            </a:ln>
            <a:effectLst/>
          </p:spPr>
          <p:txBody>
            <a:bodyPr rtlCol="0" anchor="ctr"/>
            <a:lstStyle/>
            <a:p>
              <a:pPr algn="ctr">
                <a:defRPr/>
              </a:pPr>
              <a:r>
                <a:rPr lang="en-US" sz="1400" b="1" kern="0" dirty="0" err="1">
                  <a:solidFill>
                    <a:prstClr val="white"/>
                  </a:solidFill>
                  <a:latin typeface="Calibri" panose="020F0502020204030204"/>
                </a:rPr>
                <a:t>GraphLab</a:t>
              </a:r>
              <a:endParaRPr lang="en-US" sz="1400" b="1" kern="0" dirty="0">
                <a:solidFill>
                  <a:prstClr val="white"/>
                </a:solidFill>
                <a:latin typeface="Calibri" panose="020F0502020204030204"/>
              </a:endParaRPr>
            </a:p>
          </p:txBody>
        </p:sp>
        <p:sp>
          <p:nvSpPr>
            <p:cNvPr id="120" name="Rectangle 119"/>
            <p:cNvSpPr/>
            <p:nvPr/>
          </p:nvSpPr>
          <p:spPr>
            <a:xfrm>
              <a:off x="3067695" y="3341846"/>
              <a:ext cx="5016437" cy="182903"/>
            </a:xfrm>
            <a:prstGeom prst="rect">
              <a:avLst/>
            </a:prstGeom>
            <a:solidFill>
              <a:srgbClr val="00B0F0"/>
            </a:solidFill>
            <a:ln w="12700" cap="flat" cmpd="sng" algn="ctr">
              <a:solidFill>
                <a:srgbClr val="5B9BD5">
                  <a:shade val="50000"/>
                </a:srgbClr>
              </a:solidFill>
              <a:prstDash val="solid"/>
              <a:miter lim="800000"/>
            </a:ln>
            <a:effectLst/>
          </p:spPr>
          <p:txBody>
            <a:bodyPr rtlCol="0" anchor="ctr"/>
            <a:lstStyle/>
            <a:p>
              <a:pPr algn="ctr">
                <a:defRPr/>
              </a:pPr>
              <a:r>
                <a:rPr lang="en-US" sz="1400" b="1" kern="0" dirty="0">
                  <a:solidFill>
                    <a:prstClr val="white"/>
                  </a:solidFill>
                  <a:latin typeface="Calibri" panose="020F0502020204030204"/>
                </a:rPr>
                <a:t>Harp</a:t>
              </a:r>
            </a:p>
          </p:txBody>
        </p:sp>
        <p:sp>
          <p:nvSpPr>
            <p:cNvPr id="121" name="Rectangle 120"/>
            <p:cNvSpPr/>
            <p:nvPr/>
          </p:nvSpPr>
          <p:spPr>
            <a:xfrm>
              <a:off x="5239030" y="3081223"/>
              <a:ext cx="2258291" cy="164348"/>
            </a:xfrm>
            <a:prstGeom prst="rect">
              <a:avLst/>
            </a:prstGeom>
            <a:solidFill>
              <a:srgbClr val="ED7D31"/>
            </a:solidFill>
            <a:ln w="12700" cap="flat" cmpd="sng" algn="ctr">
              <a:solidFill>
                <a:srgbClr val="ED7D31">
                  <a:shade val="50000"/>
                </a:srgbClr>
              </a:solidFill>
              <a:prstDash val="solid"/>
              <a:miter lim="800000"/>
            </a:ln>
            <a:effectLst/>
          </p:spPr>
          <p:txBody>
            <a:bodyPr rtlCol="0" anchor="ctr"/>
            <a:lstStyle/>
            <a:p>
              <a:pPr algn="ctr">
                <a:defRPr/>
              </a:pPr>
              <a:r>
                <a:rPr lang="en-US" sz="1400" b="1" kern="0" dirty="0">
                  <a:solidFill>
                    <a:prstClr val="white"/>
                  </a:solidFill>
                  <a:latin typeface="Calibri" panose="020F0502020204030204"/>
                </a:rPr>
                <a:t>GraphX</a:t>
              </a:r>
            </a:p>
          </p:txBody>
        </p:sp>
        <p:sp>
          <p:nvSpPr>
            <p:cNvPr id="122" name="Rectangle 121"/>
            <p:cNvSpPr/>
            <p:nvPr/>
          </p:nvSpPr>
          <p:spPr>
            <a:xfrm>
              <a:off x="3066112" y="2235727"/>
              <a:ext cx="1823312" cy="180981"/>
            </a:xfrm>
            <a:prstGeom prst="rect">
              <a:avLst/>
            </a:prstGeom>
            <a:solidFill>
              <a:srgbClr val="4472C4">
                <a:lumMod val="60000"/>
                <a:lumOff val="40000"/>
              </a:srgbClr>
            </a:solidFill>
            <a:ln w="12700" cap="flat" cmpd="sng" algn="ctr">
              <a:solidFill>
                <a:srgbClr val="5B9BD5">
                  <a:shade val="50000"/>
                </a:srgbClr>
              </a:solidFill>
              <a:prstDash val="solid"/>
              <a:miter lim="800000"/>
            </a:ln>
            <a:effectLst/>
          </p:spPr>
          <p:txBody>
            <a:bodyPr rtlCol="0" anchor="ctr"/>
            <a:lstStyle/>
            <a:p>
              <a:pPr algn="ctr">
                <a:defRPr/>
              </a:pPr>
              <a:r>
                <a:rPr lang="en-US" sz="1400" b="1" kern="0" dirty="0">
                  <a:solidFill>
                    <a:prstClr val="white"/>
                  </a:solidFill>
                  <a:latin typeface="Calibri" panose="020F0502020204030204"/>
                </a:rPr>
                <a:t>HaLoop</a:t>
              </a:r>
            </a:p>
          </p:txBody>
        </p:sp>
        <p:cxnSp>
          <p:nvCxnSpPr>
            <p:cNvPr id="123" name="Straight Connector 122"/>
            <p:cNvCxnSpPr/>
            <p:nvPr/>
          </p:nvCxnSpPr>
          <p:spPr>
            <a:xfrm>
              <a:off x="1081922" y="1201300"/>
              <a:ext cx="0" cy="4707800"/>
            </a:xfrm>
            <a:prstGeom prst="line">
              <a:avLst/>
            </a:prstGeom>
            <a:noFill/>
            <a:ln w="12700" cap="flat" cmpd="sng" algn="ctr">
              <a:solidFill>
                <a:sysClr val="windowText" lastClr="000000"/>
              </a:solidFill>
              <a:prstDash val="dash"/>
              <a:miter lim="800000"/>
            </a:ln>
            <a:effectLst/>
          </p:spPr>
        </p:cxnSp>
        <p:sp>
          <p:nvSpPr>
            <p:cNvPr id="124" name="Rectangle 123"/>
            <p:cNvSpPr/>
            <p:nvPr/>
          </p:nvSpPr>
          <p:spPr>
            <a:xfrm>
              <a:off x="2143040" y="3999569"/>
              <a:ext cx="776499" cy="196462"/>
            </a:xfrm>
            <a:prstGeom prst="rect">
              <a:avLst/>
            </a:prstGeom>
            <a:solidFill>
              <a:sysClr val="window" lastClr="FFFFFF">
                <a:lumMod val="50000"/>
              </a:sysClr>
            </a:solidFill>
            <a:ln w="12700" cap="flat" cmpd="sng" algn="ctr">
              <a:solidFill>
                <a:srgbClr val="A5A5A5">
                  <a:shade val="50000"/>
                </a:srgbClr>
              </a:solidFill>
              <a:prstDash val="solid"/>
              <a:miter lim="800000"/>
            </a:ln>
            <a:effectLst/>
          </p:spPr>
          <p:txBody>
            <a:bodyPr rtlCol="0" anchor="ctr"/>
            <a:lstStyle/>
            <a:p>
              <a:pPr algn="ctr">
                <a:defRPr/>
              </a:pPr>
              <a:r>
                <a:rPr lang="en-US" sz="1400" b="1" kern="0" dirty="0">
                  <a:solidFill>
                    <a:prstClr val="white"/>
                  </a:solidFill>
                  <a:latin typeface="Calibri" panose="020F0502020204030204"/>
                </a:rPr>
                <a:t>Samza</a:t>
              </a:r>
            </a:p>
          </p:txBody>
        </p:sp>
        <p:cxnSp>
          <p:nvCxnSpPr>
            <p:cNvPr id="126" name="Straight Connector 125"/>
            <p:cNvCxnSpPr/>
            <p:nvPr/>
          </p:nvCxnSpPr>
          <p:spPr>
            <a:xfrm flipV="1">
              <a:off x="68233" y="1729354"/>
              <a:ext cx="8876477" cy="5069"/>
            </a:xfrm>
            <a:prstGeom prst="line">
              <a:avLst/>
            </a:prstGeom>
            <a:noFill/>
            <a:ln w="12700" cap="flat" cmpd="sng" algn="ctr">
              <a:solidFill>
                <a:sysClr val="windowText" lastClr="000000"/>
              </a:solidFill>
              <a:prstDash val="dash"/>
              <a:miter lim="800000"/>
            </a:ln>
            <a:effectLst/>
          </p:spPr>
        </p:cxnSp>
        <p:sp>
          <p:nvSpPr>
            <p:cNvPr id="127" name="Rectangle 126"/>
            <p:cNvSpPr/>
            <p:nvPr/>
          </p:nvSpPr>
          <p:spPr>
            <a:xfrm>
              <a:off x="1249347" y="3391101"/>
              <a:ext cx="719660" cy="167650"/>
            </a:xfrm>
            <a:prstGeom prst="rect">
              <a:avLst/>
            </a:prstGeom>
            <a:solidFill>
              <a:srgbClr val="A5A5A5"/>
            </a:solidFill>
            <a:ln w="12700" cap="flat" cmpd="sng" algn="ctr">
              <a:solidFill>
                <a:srgbClr val="A5A5A5">
                  <a:shade val="50000"/>
                </a:srgbClr>
              </a:solidFill>
              <a:prstDash val="solid"/>
              <a:miter lim="800000"/>
            </a:ln>
            <a:effectLst/>
          </p:spPr>
          <p:txBody>
            <a:bodyPr rtlCol="0" anchor="ctr"/>
            <a:lstStyle/>
            <a:p>
              <a:pPr algn="ctr">
                <a:defRPr/>
              </a:pPr>
              <a:r>
                <a:rPr lang="en-US" sz="1400" b="1" kern="0" dirty="0">
                  <a:solidFill>
                    <a:prstClr val="white"/>
                  </a:solidFill>
                  <a:latin typeface="Calibri" panose="020F0502020204030204"/>
                </a:rPr>
                <a:t>Dryad</a:t>
              </a:r>
            </a:p>
          </p:txBody>
        </p:sp>
        <p:sp>
          <p:nvSpPr>
            <p:cNvPr id="128" name="Freeform 127"/>
            <p:cNvSpPr/>
            <p:nvPr/>
          </p:nvSpPr>
          <p:spPr>
            <a:xfrm>
              <a:off x="2139068" y="3595424"/>
              <a:ext cx="4707749" cy="345886"/>
            </a:xfrm>
            <a:custGeom>
              <a:avLst/>
              <a:gdLst>
                <a:gd name="connsiteX0" fmla="*/ 0 w 6215103"/>
                <a:gd name="connsiteY0" fmla="*/ 0 h 421896"/>
                <a:gd name="connsiteX1" fmla="*/ 6215103 w 6215103"/>
                <a:gd name="connsiteY1" fmla="*/ 0 h 421896"/>
                <a:gd name="connsiteX2" fmla="*/ 6215103 w 6215103"/>
                <a:gd name="connsiteY2" fmla="*/ 235648 h 421896"/>
                <a:gd name="connsiteX3" fmla="*/ 3605245 w 6215103"/>
                <a:gd name="connsiteY3" fmla="*/ 235648 h 421896"/>
                <a:gd name="connsiteX4" fmla="*/ 3605245 w 6215103"/>
                <a:gd name="connsiteY4" fmla="*/ 421896 h 421896"/>
                <a:gd name="connsiteX5" fmla="*/ 0 w 6215103"/>
                <a:gd name="connsiteY5" fmla="*/ 421896 h 421896"/>
                <a:gd name="connsiteX6" fmla="*/ 0 w 6215103"/>
                <a:gd name="connsiteY6" fmla="*/ 235648 h 421896"/>
                <a:gd name="connsiteX7" fmla="*/ 0 w 6215103"/>
                <a:gd name="connsiteY7" fmla="*/ 167655 h 421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15103" h="421896">
                  <a:moveTo>
                    <a:pt x="0" y="0"/>
                  </a:moveTo>
                  <a:lnTo>
                    <a:pt x="6215103" y="0"/>
                  </a:lnTo>
                  <a:lnTo>
                    <a:pt x="6215103" y="235648"/>
                  </a:lnTo>
                  <a:lnTo>
                    <a:pt x="3605245" y="235648"/>
                  </a:lnTo>
                  <a:lnTo>
                    <a:pt x="3605245" y="421896"/>
                  </a:lnTo>
                  <a:lnTo>
                    <a:pt x="0" y="421896"/>
                  </a:lnTo>
                  <a:lnTo>
                    <a:pt x="0" y="235648"/>
                  </a:lnTo>
                  <a:lnTo>
                    <a:pt x="0" y="167655"/>
                  </a:lnTo>
                  <a:close/>
                </a:path>
              </a:pathLst>
            </a:custGeom>
            <a:solidFill>
              <a:srgbClr val="4472C4"/>
            </a:solidFill>
            <a:ln w="12700" cap="flat" cmpd="sng" algn="ctr">
              <a:solidFill>
                <a:srgbClr val="4472C4">
                  <a:shade val="50000"/>
                </a:srgbClr>
              </a:solidFill>
              <a:prstDash val="solid"/>
              <a:miter lim="800000"/>
            </a:ln>
            <a:effectLst/>
          </p:spPr>
          <p:txBody>
            <a:bodyPr wrap="square" tIns="0" rtlCol="0" anchor="t" anchorCtr="0">
              <a:noAutofit/>
            </a:bodyPr>
            <a:lstStyle/>
            <a:p>
              <a:pPr algn="ctr">
                <a:defRPr/>
              </a:pPr>
              <a:r>
                <a:rPr lang="en-US" sz="1400" b="1" kern="0" dirty="0">
                  <a:solidFill>
                    <a:prstClr val="white"/>
                  </a:solidFill>
                  <a:latin typeface="Calibri" panose="020F0502020204030204"/>
                </a:rPr>
                <a:t>Stratosphere / Flink</a:t>
              </a:r>
            </a:p>
          </p:txBody>
        </p:sp>
      </p:grpSp>
      <p:sp>
        <p:nvSpPr>
          <p:cNvPr id="129" name="Cloud 128"/>
          <p:cNvSpPr/>
          <p:nvPr/>
        </p:nvSpPr>
        <p:spPr>
          <a:xfrm>
            <a:off x="6827731" y="4065631"/>
            <a:ext cx="3571796" cy="1260356"/>
          </a:xfrm>
          <a:prstGeom prst="cloud">
            <a:avLst/>
          </a:prstGeom>
          <a:solidFill>
            <a:srgbClr val="FFC000"/>
          </a:solidFill>
          <a:ln w="12700" cap="flat" cmpd="sng" algn="ctr">
            <a:solidFill>
              <a:srgbClr val="FFC000">
                <a:shade val="50000"/>
              </a:srgbClr>
            </a:solidFill>
            <a:prstDash val="solid"/>
            <a:miter lim="800000"/>
          </a:ln>
          <a:effectLst/>
        </p:spPr>
        <p:txBody>
          <a:bodyPr rtlCol="0" anchor="ctr"/>
          <a:lstStyle/>
          <a:p>
            <a:pPr>
              <a:defRPr/>
            </a:pPr>
            <a:r>
              <a:rPr lang="en-US" b="1" kern="0" dirty="0">
                <a:solidFill>
                  <a:prstClr val="black"/>
                </a:solidFill>
                <a:latin typeface="Calibri" panose="020F0502020204030204"/>
              </a:rPr>
              <a:t>Many of them have fixed communication p</a:t>
            </a:r>
            <a:r>
              <a:rPr lang="en-US" b="1" kern="0" dirty="0" err="1">
                <a:solidFill>
                  <a:prstClr val="black"/>
                </a:solidFill>
                <a:latin typeface="Calibri" panose="020F0502020204030204"/>
              </a:rPr>
              <a:t>atterns</a:t>
            </a:r>
            <a:r>
              <a:rPr lang="en-US" b="1" kern="0" dirty="0">
                <a:solidFill>
                  <a:prstClr val="black"/>
                </a:solidFill>
                <a:latin typeface="Calibri" panose="020F0502020204030204"/>
              </a:rPr>
              <a:t>!</a:t>
            </a:r>
          </a:p>
        </p:txBody>
      </p:sp>
    </p:spTree>
    <p:extLst>
      <p:ext uri="{BB962C8B-B14F-4D97-AF65-F5344CB8AC3E}">
        <p14:creationId xmlns:p14="http://schemas.microsoft.com/office/powerpoint/2010/main" val="2632313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172607" y="0"/>
            <a:ext cx="8566150" cy="67468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4000" b="1" dirty="0">
                <a:solidFill>
                  <a:srgbClr val="B30838"/>
                </a:solidFill>
                <a:cs typeface="ＭＳ Ｐゴシック" pitchFamily="-107" charset="-128"/>
              </a:rPr>
              <a:t>K-means Clustering Parallel Efficiency</a:t>
            </a:r>
          </a:p>
        </p:txBody>
      </p:sp>
      <p:pic>
        <p:nvPicPr>
          <p:cNvPr id="5" name="Content Placeholder 4"/>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1796143" y="945696"/>
            <a:ext cx="9163050" cy="5307013"/>
          </a:xfrm>
        </p:spPr>
      </p:pic>
      <p:sp>
        <p:nvSpPr>
          <p:cNvPr id="7" name="Text Placeholder 6"/>
          <p:cNvSpPr>
            <a:spLocks noGrp="1"/>
          </p:cNvSpPr>
          <p:nvPr>
            <p:ph type="body" sz="half" idx="4294967295"/>
          </p:nvPr>
        </p:nvSpPr>
        <p:spPr>
          <a:xfrm>
            <a:off x="1809750" y="6578600"/>
            <a:ext cx="10382250" cy="384175"/>
          </a:xfrm>
        </p:spPr>
        <p:txBody>
          <a:bodyPr>
            <a:normAutofit fontScale="47500" lnSpcReduction="20000"/>
          </a:bodyPr>
          <a:lstStyle/>
          <a:p>
            <a:pPr marL="285750" indent="-285750">
              <a:buFont typeface="Arial" panose="020B0604020202020204" pitchFamily="34" charset="0"/>
              <a:buChar char="•"/>
            </a:pPr>
            <a:r>
              <a:rPr lang="en-US" dirty="0" err="1"/>
              <a:t>Shantenu</a:t>
            </a:r>
            <a:r>
              <a:rPr lang="en-US" dirty="0"/>
              <a:t> </a:t>
            </a:r>
            <a:r>
              <a:rPr lang="en-US" dirty="0" err="1" smtClean="0"/>
              <a:t>Jha</a:t>
            </a:r>
            <a:r>
              <a:rPr lang="en-US" dirty="0" smtClean="0"/>
              <a:t> et al. A </a:t>
            </a:r>
            <a:r>
              <a:rPr lang="en-US" dirty="0"/>
              <a:t>Tale of Two Data-Intensive </a:t>
            </a:r>
            <a:r>
              <a:rPr lang="en-US" dirty="0" smtClean="0"/>
              <a:t>Paradigms: Applications</a:t>
            </a:r>
            <a:r>
              <a:rPr lang="en-US" dirty="0"/>
              <a:t>, Abstractions, and </a:t>
            </a:r>
            <a:r>
              <a:rPr lang="en-US" dirty="0" smtClean="0"/>
              <a:t>Architectures. 2014.</a:t>
            </a:r>
            <a:endParaRPr lang="en-US" dirty="0"/>
          </a:p>
        </p:txBody>
      </p:sp>
    </p:spTree>
    <p:extLst>
      <p:ext uri="{BB962C8B-B14F-4D97-AF65-F5344CB8AC3E}">
        <p14:creationId xmlns:p14="http://schemas.microsoft.com/office/powerpoint/2010/main" val="14330045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436" y="2585"/>
            <a:ext cx="11772484" cy="581904"/>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algn="l" eaLnBrk="0" fontAlgn="base" hangingPunct="0">
              <a:spcAft>
                <a:spcPct val="0"/>
              </a:spcAft>
            </a:pPr>
            <a:r>
              <a:rPr lang="en-US" sz="2800" b="1" dirty="0">
                <a:solidFill>
                  <a:srgbClr val="B30838"/>
                </a:solidFill>
                <a:cs typeface="ＭＳ Ｐゴシック" pitchFamily="-107" charset="-128"/>
              </a:rPr>
              <a:t>Comparison </a:t>
            </a:r>
            <a:r>
              <a:rPr lang="en-US" sz="2800" b="1" dirty="0">
                <a:solidFill>
                  <a:srgbClr val="B30838"/>
                </a:solidFill>
                <a:cs typeface="ＭＳ Ｐゴシック" pitchFamily="-107" charset="-128"/>
              </a:rPr>
              <a:t>of current Data Analytics stack </a:t>
            </a:r>
            <a:r>
              <a:rPr lang="en-US" sz="2800" b="1" dirty="0" smtClean="0">
                <a:solidFill>
                  <a:srgbClr val="B30838"/>
                </a:solidFill>
                <a:cs typeface="ＭＳ Ｐゴシック" pitchFamily="-107" charset="-128"/>
              </a:rPr>
              <a:t>from </a:t>
            </a:r>
            <a:r>
              <a:rPr lang="en-US" sz="2800" b="1" dirty="0">
                <a:solidFill>
                  <a:srgbClr val="B30838"/>
                </a:solidFill>
                <a:cs typeface="ＭＳ Ｐゴシック" pitchFamily="-107" charset="-128"/>
              </a:rPr>
              <a:t>Cloud and HPC </a:t>
            </a:r>
            <a:r>
              <a:rPr lang="en-US" sz="2800" b="1" dirty="0">
                <a:solidFill>
                  <a:srgbClr val="B30838"/>
                </a:solidFill>
                <a:cs typeface="ＭＳ Ｐゴシック" pitchFamily="-107" charset="-128"/>
              </a:rPr>
              <a:t>infrastructure</a:t>
            </a:r>
            <a:endParaRPr lang="en-US" sz="2800" b="1" dirty="0">
              <a:solidFill>
                <a:srgbClr val="B30838"/>
              </a:solidFill>
              <a:cs typeface="ＭＳ Ｐゴシック" pitchFamily="-107" charset="-128"/>
            </a:endParaRPr>
          </a:p>
        </p:txBody>
      </p:sp>
      <p:sp>
        <p:nvSpPr>
          <p:cNvPr id="8" name="TextBox 7"/>
          <p:cNvSpPr txBox="1"/>
          <p:nvPr/>
        </p:nvSpPr>
        <p:spPr>
          <a:xfrm>
            <a:off x="1517355" y="584489"/>
            <a:ext cx="248786" cy="369332"/>
          </a:xfrm>
          <a:prstGeom prst="rect">
            <a:avLst/>
          </a:prstGeom>
          <a:noFill/>
        </p:spPr>
        <p:txBody>
          <a:bodyPr wrap="none" rtlCol="0">
            <a:spAutoFit/>
          </a:bodyPr>
          <a:lstStyle/>
          <a:p>
            <a:r>
              <a:rPr lang="en-US" dirty="0" smtClean="0">
                <a:solidFill>
                  <a:srgbClr val="000000"/>
                </a:solidFill>
                <a:cs typeface="Times New Roman" panose="02020603050405020304" pitchFamily="18" charset="0"/>
              </a:rPr>
              <a:t> </a:t>
            </a:r>
            <a:endParaRPr lang="en-US" dirty="0">
              <a:solidFill>
                <a:srgbClr val="000000"/>
              </a:solidFill>
              <a:cs typeface="Times New Roman" panose="02020603050405020304" pitchFamily="18" charset="0"/>
            </a:endParaRPr>
          </a:p>
        </p:txBody>
      </p:sp>
      <p:pic>
        <p:nvPicPr>
          <p:cNvPr id="10" name="Picture 9"/>
          <p:cNvPicPr>
            <a:picLocks noChangeAspect="1"/>
          </p:cNvPicPr>
          <p:nvPr/>
        </p:nvPicPr>
        <p:blipFill>
          <a:blip r:embed="rId3"/>
          <a:stretch>
            <a:fillRect/>
          </a:stretch>
        </p:blipFill>
        <p:spPr>
          <a:xfrm>
            <a:off x="1517355" y="1047268"/>
            <a:ext cx="9334259" cy="5067094"/>
          </a:xfrm>
          <a:prstGeom prst="rect">
            <a:avLst/>
          </a:prstGeom>
        </p:spPr>
      </p:pic>
      <p:sp>
        <p:nvSpPr>
          <p:cNvPr id="4" name="TextBox 3"/>
          <p:cNvSpPr txBox="1"/>
          <p:nvPr/>
        </p:nvSpPr>
        <p:spPr>
          <a:xfrm>
            <a:off x="1424618" y="6443784"/>
            <a:ext cx="10767382" cy="414216"/>
          </a:xfrm>
          <a:prstGeom prst="rect">
            <a:avLst/>
          </a:prstGeom>
          <a:noFill/>
        </p:spPr>
        <p:txBody>
          <a:bodyPr wrap="square" rtlCol="0">
            <a:spAutoFit/>
          </a:bodyPr>
          <a:lstStyle/>
          <a:p>
            <a:pPr>
              <a:lnSpc>
                <a:spcPts val="1200"/>
              </a:lnSpc>
            </a:pPr>
            <a:r>
              <a:rPr lang="en-US" sz="1200" dirty="0" smtClean="0">
                <a:solidFill>
                  <a:srgbClr val="000000"/>
                </a:solidFill>
              </a:rPr>
              <a:t>J.</a:t>
            </a:r>
            <a:r>
              <a:rPr lang="en-US" sz="1200" dirty="0">
                <a:solidFill>
                  <a:srgbClr val="000000"/>
                </a:solidFill>
              </a:rPr>
              <a:t> Qiu, </a:t>
            </a:r>
            <a:r>
              <a:rPr lang="en-US" sz="1200" dirty="0" smtClean="0">
                <a:solidFill>
                  <a:srgbClr val="000000"/>
                </a:solidFill>
              </a:rPr>
              <a:t>S.</a:t>
            </a:r>
            <a:r>
              <a:rPr lang="en-US" sz="1200" dirty="0">
                <a:solidFill>
                  <a:srgbClr val="000000"/>
                </a:solidFill>
              </a:rPr>
              <a:t> </a:t>
            </a:r>
            <a:r>
              <a:rPr lang="en-US" sz="1200" dirty="0" err="1">
                <a:solidFill>
                  <a:srgbClr val="000000"/>
                </a:solidFill>
              </a:rPr>
              <a:t>Jha</a:t>
            </a:r>
            <a:r>
              <a:rPr lang="en-US" sz="1200" dirty="0">
                <a:solidFill>
                  <a:srgbClr val="000000"/>
                </a:solidFill>
              </a:rPr>
              <a:t>, </a:t>
            </a:r>
            <a:r>
              <a:rPr lang="en-US" sz="1200" dirty="0" smtClean="0">
                <a:solidFill>
                  <a:srgbClr val="000000"/>
                </a:solidFill>
              </a:rPr>
              <a:t>A.</a:t>
            </a:r>
            <a:r>
              <a:rPr lang="en-US" sz="1200" dirty="0">
                <a:solidFill>
                  <a:srgbClr val="000000"/>
                </a:solidFill>
              </a:rPr>
              <a:t> </a:t>
            </a:r>
            <a:r>
              <a:rPr lang="en-US" sz="1200" dirty="0" err="1">
                <a:solidFill>
                  <a:srgbClr val="000000"/>
                </a:solidFill>
              </a:rPr>
              <a:t>Luckow</a:t>
            </a:r>
            <a:r>
              <a:rPr lang="en-US" sz="1200" dirty="0">
                <a:solidFill>
                  <a:srgbClr val="000000"/>
                </a:solidFill>
              </a:rPr>
              <a:t>, </a:t>
            </a:r>
            <a:r>
              <a:rPr lang="en-US" sz="1200" dirty="0" smtClean="0">
                <a:solidFill>
                  <a:srgbClr val="000000"/>
                </a:solidFill>
              </a:rPr>
              <a:t>G. </a:t>
            </a:r>
            <a:r>
              <a:rPr lang="en-US" sz="1200" dirty="0">
                <a:solidFill>
                  <a:srgbClr val="000000"/>
                </a:solidFill>
              </a:rPr>
              <a:t>Fox, </a:t>
            </a:r>
            <a:r>
              <a:rPr lang="en-US" sz="1200" dirty="0" err="1">
                <a:solidFill>
                  <a:srgbClr val="000000"/>
                </a:solidFill>
              </a:rPr>
              <a:t>TowardsHPC</a:t>
            </a:r>
            <a:r>
              <a:rPr lang="en-US" sz="1200" dirty="0">
                <a:solidFill>
                  <a:srgbClr val="000000"/>
                </a:solidFill>
              </a:rPr>
              <a:t>-ABDS: An Initial High-Performance Big Data </a:t>
            </a:r>
            <a:r>
              <a:rPr lang="en-US" sz="1200" dirty="0" smtClean="0">
                <a:solidFill>
                  <a:srgbClr val="000000"/>
                </a:solidFill>
              </a:rPr>
              <a:t>Stack, proceedings </a:t>
            </a:r>
            <a:r>
              <a:rPr lang="en-US" sz="1200" dirty="0">
                <a:solidFill>
                  <a:srgbClr val="000000"/>
                </a:solidFill>
              </a:rPr>
              <a:t>of ACM 1st Big Data Interoperability Framework Workshop: Building Robust Big Data ecosystem, NIST special publication, March 13-21, 2014</a:t>
            </a:r>
            <a:r>
              <a:rPr lang="en-US" dirty="0">
                <a:solidFill>
                  <a:srgbClr val="000000"/>
                </a:solidFill>
              </a:rPr>
              <a:t>.</a:t>
            </a:r>
          </a:p>
        </p:txBody>
      </p:sp>
    </p:spTree>
    <p:extLst>
      <p:ext uri="{BB962C8B-B14F-4D97-AF65-F5344CB8AC3E}">
        <p14:creationId xmlns:p14="http://schemas.microsoft.com/office/powerpoint/2010/main" val="9755580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1677" y="0"/>
            <a:ext cx="4549175" cy="546904"/>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3200" b="1" dirty="0">
                <a:solidFill>
                  <a:srgbClr val="B30838"/>
                </a:solidFill>
                <a:cs typeface="ＭＳ Ｐゴシック" pitchFamily="-107" charset="-128"/>
              </a:rPr>
              <a:t>Big Data Ogres1</a:t>
            </a:r>
            <a:endParaRPr lang="en-US" sz="3200" b="1" dirty="0">
              <a:solidFill>
                <a:srgbClr val="B30838"/>
              </a:solidFill>
              <a:cs typeface="ＭＳ Ｐゴシック" pitchFamily="-107" charset="-128"/>
            </a:endParaRPr>
          </a:p>
        </p:txBody>
      </p:sp>
      <p:sp>
        <p:nvSpPr>
          <p:cNvPr id="3" name="Content Placeholder 2"/>
          <p:cNvSpPr>
            <a:spLocks noGrp="1"/>
          </p:cNvSpPr>
          <p:nvPr>
            <p:ph idx="1"/>
          </p:nvPr>
        </p:nvSpPr>
        <p:spPr>
          <a:xfrm>
            <a:off x="185738" y="868585"/>
            <a:ext cx="11820525" cy="4552950"/>
          </a:xfrm>
        </p:spPr>
        <p:txBody>
          <a:bodyPr>
            <a:normAutofit/>
          </a:bodyPr>
          <a:lstStyle/>
          <a:p>
            <a:r>
              <a:rPr lang="en-US" sz="2400" b="1" dirty="0" smtClean="0"/>
              <a:t>Systematic</a:t>
            </a:r>
          </a:p>
          <a:p>
            <a:pPr lvl="1"/>
            <a:r>
              <a:rPr lang="en-US" sz="2200" dirty="0" smtClean="0"/>
              <a:t>4 Dimensions – Problem architecture, Execution, Data source and style, and Processing </a:t>
            </a:r>
          </a:p>
          <a:p>
            <a:pPr lvl="1"/>
            <a:r>
              <a:rPr lang="en-US" sz="2200" dirty="0" smtClean="0"/>
              <a:t>50 facets</a:t>
            </a:r>
          </a:p>
          <a:p>
            <a:r>
              <a:rPr lang="en-US" sz="2400" b="1" dirty="0" smtClean="0"/>
              <a:t>Classes of Problems</a:t>
            </a:r>
          </a:p>
          <a:p>
            <a:pPr lvl="1"/>
            <a:r>
              <a:rPr lang="en-US" sz="2200" dirty="0" smtClean="0"/>
              <a:t>Similar to Berkeley Dwarfs</a:t>
            </a:r>
          </a:p>
          <a:p>
            <a:r>
              <a:rPr lang="en-US" sz="2400" b="1" dirty="0" smtClean="0"/>
              <a:t>Think of Diamonds </a:t>
            </a:r>
            <a:r>
              <a:rPr lang="en-US" sz="2400" b="1" dirty="0" smtClean="0">
                <a:sym typeface="Wingdings" panose="05000000000000000000" pitchFamily="2" charset="2"/>
              </a:rPr>
              <a:t></a:t>
            </a:r>
            <a:endParaRPr lang="en-US" sz="2400" b="1" dirty="0" smtClean="0"/>
          </a:p>
          <a:p>
            <a:endParaRPr lang="en-US" sz="2400" b="1" dirty="0"/>
          </a:p>
        </p:txBody>
      </p:sp>
      <p:sp>
        <p:nvSpPr>
          <p:cNvPr id="7" name="Content Placeholder 2"/>
          <p:cNvSpPr txBox="1">
            <a:spLocks/>
          </p:cNvSpPr>
          <p:nvPr/>
        </p:nvSpPr>
        <p:spPr>
          <a:xfrm>
            <a:off x="0" y="5530408"/>
            <a:ext cx="12192000" cy="762000"/>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rgbClr val="C00000"/>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rgbClr val="C00000"/>
              </a:buClr>
              <a:buFont typeface="Arial" panose="020B0604020202020204"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rgbClr val="C00000"/>
              </a:buClr>
              <a:buSzPct val="85000"/>
              <a:buFont typeface="Webdings" panose="05030102010509060703" pitchFamily="18" charset="2"/>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rgbClr val="C00000"/>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rgbClr val="C00000"/>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sz="1400" i="1" baseline="30000" dirty="0" smtClean="0"/>
              <a:t>1</a:t>
            </a:r>
            <a:r>
              <a:rPr lang="en-US" sz="1400" i="1" dirty="0" smtClean="0"/>
              <a:t>Geoffrey </a:t>
            </a:r>
            <a:r>
              <a:rPr lang="en-US" sz="1400" i="1" dirty="0" err="1"/>
              <a:t>C.Fox</a:t>
            </a:r>
            <a:r>
              <a:rPr lang="en-US" sz="1400" i="1" dirty="0"/>
              <a:t>, S.J., Judy </a:t>
            </a:r>
            <a:r>
              <a:rPr lang="en-US" sz="1400" i="1" dirty="0" err="1"/>
              <a:t>Qiu</a:t>
            </a:r>
            <a:r>
              <a:rPr lang="en-US" sz="1400" i="1" dirty="0"/>
              <a:t>, Andre </a:t>
            </a:r>
            <a:r>
              <a:rPr lang="en-US" sz="1400" i="1" dirty="0" err="1"/>
              <a:t>Luckow</a:t>
            </a:r>
            <a:r>
              <a:rPr lang="en-US" sz="1400" i="1" dirty="0"/>
              <a:t>. Towards an Understanding of Facets and Exemplars of Big Data Applications. Available from: http://grids.ucs.indiana.edu/ptliupages/publications/OgrePaperv9.pdf</a:t>
            </a:r>
            <a:endParaRPr lang="en-US" sz="1400" i="1" dirty="0" smtClean="0"/>
          </a:p>
        </p:txBody>
      </p:sp>
      <p:grpSp>
        <p:nvGrpSpPr>
          <p:cNvPr id="8" name="Canvas 290"/>
          <p:cNvGrpSpPr/>
          <p:nvPr/>
        </p:nvGrpSpPr>
        <p:grpSpPr>
          <a:xfrm>
            <a:off x="2267763" y="3784248"/>
            <a:ext cx="5873735" cy="1386671"/>
            <a:chOff x="0" y="0"/>
            <a:chExt cx="4228930" cy="1360805"/>
          </a:xfrm>
        </p:grpSpPr>
        <p:sp>
          <p:nvSpPr>
            <p:cNvPr id="9" name="Rectangle 8"/>
            <p:cNvSpPr/>
            <p:nvPr/>
          </p:nvSpPr>
          <p:spPr>
            <a:xfrm>
              <a:off x="0" y="0"/>
              <a:ext cx="4228465" cy="1360805"/>
            </a:xfrm>
            <a:prstGeom prst="rect">
              <a:avLst/>
            </a:prstGeom>
          </p:spPr>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09871"/>
              <a:ext cx="1325235" cy="889591"/>
            </a:xfrm>
            <a:prstGeom prst="rect">
              <a:avLst/>
            </a:prstGeom>
          </p:spPr>
        </p:pic>
        <p:pic>
          <p:nvPicPr>
            <p:cNvPr id="11" name="Picture 10"/>
            <p:cNvPicPr>
              <a:picLocks noChangeAspect="1"/>
            </p:cNvPicPr>
            <p:nvPr/>
          </p:nvPicPr>
          <p:blipFill rotWithShape="1">
            <a:blip r:embed="rId4"/>
            <a:srcRect t="4673" b="6543"/>
            <a:stretch/>
          </p:blipFill>
          <p:spPr>
            <a:xfrm>
              <a:off x="3091245" y="21266"/>
              <a:ext cx="1137685" cy="1010093"/>
            </a:xfrm>
            <a:prstGeom prst="rect">
              <a:avLst/>
            </a:prstGeom>
          </p:spPr>
        </p:pic>
        <p:pic>
          <p:nvPicPr>
            <p:cNvPr id="12" name="Picture 11"/>
            <p:cNvPicPr>
              <a:picLocks noChangeAspect="1"/>
            </p:cNvPicPr>
            <p:nvPr/>
          </p:nvPicPr>
          <p:blipFill>
            <a:blip r:embed="rId5"/>
            <a:stretch>
              <a:fillRect/>
            </a:stretch>
          </p:blipFill>
          <p:spPr>
            <a:xfrm>
              <a:off x="1698380" y="0"/>
              <a:ext cx="1031359" cy="1031359"/>
            </a:xfrm>
            <a:prstGeom prst="rect">
              <a:avLst/>
            </a:prstGeom>
          </p:spPr>
        </p:pic>
        <p:sp>
          <p:nvSpPr>
            <p:cNvPr id="13" name="Text Box 2"/>
            <p:cNvSpPr txBox="1">
              <a:spLocks noChangeArrowheads="1"/>
            </p:cNvSpPr>
            <p:nvPr/>
          </p:nvSpPr>
          <p:spPr bwMode="auto">
            <a:xfrm>
              <a:off x="210187" y="1084521"/>
              <a:ext cx="808137" cy="276284"/>
            </a:xfrm>
            <a:prstGeom prst="rect">
              <a:avLst/>
            </a:prstGeom>
            <a:solidFill>
              <a:srgbClr val="FFFFFF"/>
            </a:solidFill>
            <a:ln w="9525">
              <a:solidFill>
                <a:schemeClr val="bg1"/>
              </a:solidFill>
              <a:miter lim="800000"/>
              <a:headEnd/>
              <a:tailEnd/>
            </a:ln>
          </p:spPr>
          <p:txBody>
            <a:bodyPr rot="0" vert="horz" wrap="square" lIns="0" tIns="0" rIns="0" bIns="0" anchor="t" anchorCtr="0">
              <a:noAutofit/>
            </a:bodyPr>
            <a:lstStyle/>
            <a:p>
              <a:pPr marL="0" marR="0">
                <a:lnSpc>
                  <a:spcPct val="106000"/>
                </a:lnSpc>
                <a:spcBef>
                  <a:spcPts val="0"/>
                </a:spcBef>
                <a:spcAft>
                  <a:spcPts val="800"/>
                </a:spcAft>
              </a:pPr>
              <a:r>
                <a:rPr lang="en-US" dirty="0">
                  <a:effectLst/>
                  <a:ea typeface="Times New Roman" panose="02020603050405020304" pitchFamily="18" charset="0"/>
                </a:rPr>
                <a:t>Front View</a:t>
              </a:r>
            </a:p>
          </p:txBody>
        </p:sp>
        <p:sp>
          <p:nvSpPr>
            <p:cNvPr id="14" name="Text Box 2"/>
            <p:cNvSpPr txBox="1">
              <a:spLocks noChangeArrowheads="1"/>
            </p:cNvSpPr>
            <p:nvPr/>
          </p:nvSpPr>
          <p:spPr bwMode="auto">
            <a:xfrm>
              <a:off x="1889014" y="1105786"/>
              <a:ext cx="659765" cy="255018"/>
            </a:xfrm>
            <a:prstGeom prst="rect">
              <a:avLst/>
            </a:prstGeom>
            <a:solidFill>
              <a:srgbClr val="FFFFFF"/>
            </a:solidFill>
            <a:ln w="9525">
              <a:solidFill>
                <a:schemeClr val="bg1"/>
              </a:solidFill>
              <a:miter lim="800000"/>
              <a:headEnd/>
              <a:tailEnd/>
            </a:ln>
          </p:spPr>
          <p:txBody>
            <a:bodyPr rot="0" vert="horz" wrap="square" lIns="0" tIns="0" rIns="0" bIns="0" anchor="t" anchorCtr="0">
              <a:noAutofit/>
            </a:bodyPr>
            <a:lstStyle/>
            <a:p>
              <a:pPr marL="0" marR="0">
                <a:lnSpc>
                  <a:spcPct val="105000"/>
                </a:lnSpc>
                <a:spcBef>
                  <a:spcPts val="0"/>
                </a:spcBef>
                <a:spcAft>
                  <a:spcPts val="800"/>
                </a:spcAft>
              </a:pPr>
              <a:r>
                <a:rPr lang="en-US" dirty="0">
                  <a:effectLst/>
                  <a:ea typeface="Times New Roman" panose="02020603050405020304" pitchFamily="18" charset="0"/>
                </a:rPr>
                <a:t>Top View</a:t>
              </a:r>
            </a:p>
          </p:txBody>
        </p:sp>
        <p:sp>
          <p:nvSpPr>
            <p:cNvPr id="15" name="Text Box 2"/>
            <p:cNvSpPr txBox="1">
              <a:spLocks noChangeArrowheads="1"/>
            </p:cNvSpPr>
            <p:nvPr/>
          </p:nvSpPr>
          <p:spPr bwMode="auto">
            <a:xfrm>
              <a:off x="3223049" y="1105787"/>
              <a:ext cx="960507" cy="255017"/>
            </a:xfrm>
            <a:prstGeom prst="rect">
              <a:avLst/>
            </a:prstGeom>
            <a:solidFill>
              <a:srgbClr val="FFFFFF"/>
            </a:solidFill>
            <a:ln w="9525">
              <a:solidFill>
                <a:schemeClr val="bg1"/>
              </a:solidFill>
              <a:miter lim="800000"/>
              <a:headEnd/>
              <a:tailEnd/>
            </a:ln>
          </p:spPr>
          <p:txBody>
            <a:bodyPr rot="0" vert="horz" wrap="square" lIns="0" tIns="0" rIns="0" bIns="0" anchor="t" anchorCtr="0">
              <a:noAutofit/>
            </a:bodyPr>
            <a:lstStyle/>
            <a:p>
              <a:pPr marL="0" marR="0">
                <a:lnSpc>
                  <a:spcPct val="105000"/>
                </a:lnSpc>
                <a:spcBef>
                  <a:spcPts val="0"/>
                </a:spcBef>
                <a:spcAft>
                  <a:spcPts val="800"/>
                </a:spcAft>
              </a:pPr>
              <a:r>
                <a:rPr lang="en-US" dirty="0">
                  <a:effectLst/>
                  <a:ea typeface="Times New Roman" panose="02020603050405020304" pitchFamily="18" charset="0"/>
                </a:rPr>
                <a:t>Bottom View</a:t>
              </a:r>
            </a:p>
          </p:txBody>
        </p:sp>
      </p:grpSp>
    </p:spTree>
    <p:extLst>
      <p:ext uri="{BB962C8B-B14F-4D97-AF65-F5344CB8AC3E}">
        <p14:creationId xmlns:p14="http://schemas.microsoft.com/office/powerpoint/2010/main" val="2206302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7542" y="0"/>
            <a:ext cx="8520792" cy="6477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3600" b="1" dirty="0">
                <a:solidFill>
                  <a:srgbClr val="B30838"/>
                </a:solidFill>
                <a:cs typeface="ＭＳ Ｐゴシック" pitchFamily="-107" charset="-128"/>
              </a:rPr>
              <a:t>Challenges and Opportunities</a:t>
            </a:r>
            <a:endParaRPr lang="en-US" sz="3600" b="1" dirty="0">
              <a:solidFill>
                <a:srgbClr val="B30838"/>
              </a:solidFill>
              <a:cs typeface="ＭＳ Ｐゴシック" pitchFamily="-107" charset="-128"/>
            </a:endParaRPr>
          </a:p>
        </p:txBody>
      </p:sp>
      <p:sp>
        <p:nvSpPr>
          <p:cNvPr id="3" name="Content Placeholder 2"/>
          <p:cNvSpPr>
            <a:spLocks noGrp="1"/>
          </p:cNvSpPr>
          <p:nvPr>
            <p:ph idx="1"/>
          </p:nvPr>
        </p:nvSpPr>
        <p:spPr>
          <a:xfrm>
            <a:off x="1879600" y="1447800"/>
            <a:ext cx="8777384" cy="3078163"/>
          </a:xfrm>
        </p:spPr>
        <p:txBody>
          <a:bodyPr>
            <a:normAutofit fontScale="70000" lnSpcReduction="20000"/>
          </a:bodyPr>
          <a:lstStyle/>
          <a:p>
            <a:pPr>
              <a:buFont typeface="Arial" panose="020B0604020202020204" pitchFamily="34" charset="0"/>
              <a:buChar char="•"/>
            </a:pPr>
            <a:r>
              <a:rPr lang="en-US" sz="4500" dirty="0"/>
              <a:t>Large-scale parallel simulations and data analysis drive scientific discovery across many </a:t>
            </a:r>
            <a:r>
              <a:rPr lang="en-US" sz="4500" dirty="0" smtClean="0"/>
              <a:t>disciplines</a:t>
            </a:r>
          </a:p>
          <a:p>
            <a:pPr>
              <a:buFont typeface="Arial" panose="020B0604020202020204" pitchFamily="34" charset="0"/>
              <a:buChar char="•"/>
            </a:pPr>
            <a:endParaRPr lang="en-US" sz="4500" dirty="0" smtClean="0"/>
          </a:p>
          <a:p>
            <a:pPr>
              <a:buFont typeface="Arial" panose="020B0604020202020204" pitchFamily="34" charset="0"/>
              <a:buChar char="•"/>
            </a:pPr>
            <a:r>
              <a:rPr lang="en-US" sz="4500" dirty="0" smtClean="0"/>
              <a:t>Research a holistic approach that will </a:t>
            </a:r>
            <a:r>
              <a:rPr lang="en-US" sz="4500" dirty="0"/>
              <a:t>enable performance portability to </a:t>
            </a:r>
            <a:r>
              <a:rPr lang="en-US" sz="4500" dirty="0" smtClean="0"/>
              <a:t>any</a:t>
            </a:r>
            <a:r>
              <a:rPr lang="en-US" sz="4500" b="1" i="1" dirty="0" smtClean="0"/>
              <a:t> </a:t>
            </a:r>
            <a:r>
              <a:rPr lang="en-US" sz="4500" dirty="0"/>
              <a:t>machine, while increasing developer productivity and </a:t>
            </a:r>
            <a:r>
              <a:rPr lang="en-US" sz="4500" dirty="0" smtClean="0"/>
              <a:t>accelerating the </a:t>
            </a:r>
            <a:r>
              <a:rPr lang="en-US" sz="4500" dirty="0"/>
              <a:t>advance of </a:t>
            </a:r>
            <a:r>
              <a:rPr lang="en-US" sz="4500" dirty="0" smtClean="0"/>
              <a:t>science  </a:t>
            </a:r>
            <a:endParaRPr lang="en-US" sz="4500" dirty="0"/>
          </a:p>
          <a:p>
            <a:pPr marL="0" indent="0">
              <a:buNone/>
            </a:pPr>
            <a:endParaRPr lang="en-US" sz="2400" dirty="0" smtClean="0"/>
          </a:p>
        </p:txBody>
      </p:sp>
      <p:sp>
        <p:nvSpPr>
          <p:cNvPr id="6" name="TextBox 5"/>
          <p:cNvSpPr txBox="1"/>
          <p:nvPr/>
        </p:nvSpPr>
        <p:spPr>
          <a:xfrm>
            <a:off x="4027584" y="4776411"/>
            <a:ext cx="6629400" cy="892552"/>
          </a:xfrm>
          <a:prstGeom prst="rect">
            <a:avLst/>
          </a:prstGeom>
          <a:noFill/>
        </p:spPr>
        <p:txBody>
          <a:bodyPr wrap="square" rtlCol="0">
            <a:spAutoFit/>
          </a:bodyPr>
          <a:lstStyle/>
          <a:p>
            <a:pPr algn="r"/>
            <a:endParaRPr lang="en-US" sz="1600" b="1" dirty="0" smtClean="0">
              <a:solidFill>
                <a:prstClr val="black"/>
              </a:solidFill>
              <a:latin typeface="Times New Roman" pitchFamily="18" charset="0"/>
              <a:cs typeface="Times New Roman" pitchFamily="18" charset="0"/>
            </a:endParaRPr>
          </a:p>
          <a:p>
            <a:pPr algn="r"/>
            <a:r>
              <a:rPr lang="en-US" sz="1200" i="1" dirty="0" smtClean="0">
                <a:solidFill>
                  <a:srgbClr val="7030A0"/>
                </a:solidFill>
              </a:rPr>
              <a:t>― DOE </a:t>
            </a:r>
            <a:r>
              <a:rPr lang="en-US" sz="1200" i="1" dirty="0">
                <a:solidFill>
                  <a:srgbClr val="7030A0"/>
                </a:solidFill>
              </a:rPr>
              <a:t>Workshop Report: Machine Learning and Understanding for Intelligent Extreme Scale Scientific Computing and Discovery, January 7-9, 2015</a:t>
            </a:r>
          </a:p>
          <a:p>
            <a:pPr algn="r"/>
            <a:r>
              <a:rPr lang="en-US" sz="1200" i="1" dirty="0" smtClean="0">
                <a:solidFill>
                  <a:srgbClr val="7030A0"/>
                </a:solidFill>
              </a:rPr>
              <a:t> </a:t>
            </a:r>
            <a:endParaRPr lang="en-US" sz="1200" i="1" dirty="0">
              <a:solidFill>
                <a:srgbClr val="7030A0"/>
              </a:solidFill>
            </a:endParaRPr>
          </a:p>
        </p:txBody>
      </p:sp>
    </p:spTree>
    <p:extLst>
      <p:ext uri="{BB962C8B-B14F-4D97-AF65-F5344CB8AC3E}">
        <p14:creationId xmlns:p14="http://schemas.microsoft.com/office/powerpoint/2010/main" val="3716341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043" y="0"/>
            <a:ext cx="11176000" cy="1143000"/>
          </a:xfrm>
        </p:spPr>
        <p:txBody>
          <a:bodyPr/>
          <a:lstStyle/>
          <a:p>
            <a:r>
              <a:rPr lang="en-US" dirty="0" smtClean="0"/>
              <a:t>Ogre Views</a:t>
            </a:r>
            <a:endParaRPr lang="en-US" dirty="0"/>
          </a:p>
        </p:txBody>
      </p:sp>
      <p:sp>
        <p:nvSpPr>
          <p:cNvPr id="3" name="Content Placeholder 2"/>
          <p:cNvSpPr>
            <a:spLocks noGrp="1"/>
          </p:cNvSpPr>
          <p:nvPr>
            <p:ph idx="1"/>
          </p:nvPr>
        </p:nvSpPr>
        <p:spPr>
          <a:xfrm>
            <a:off x="1128837" y="1416417"/>
            <a:ext cx="4367513" cy="1148706"/>
          </a:xfrm>
        </p:spPr>
        <p:txBody>
          <a:bodyPr>
            <a:normAutofit fontScale="85000" lnSpcReduction="20000"/>
          </a:bodyPr>
          <a:lstStyle/>
          <a:p>
            <a:pPr marL="91440" indent="-91440" eaLnBrk="1" hangingPunct="1">
              <a:lnSpc>
                <a:spcPct val="90000"/>
              </a:lnSpc>
              <a:spcBef>
                <a:spcPts val="1200"/>
              </a:spcBef>
              <a:spcAft>
                <a:spcPts val="200"/>
              </a:spcAft>
              <a:buClr>
                <a:srgbClr val="C00000"/>
              </a:buClr>
              <a:buSzPct val="100000"/>
              <a:buFont typeface="Calibri" panose="020F0502020204030204" pitchFamily="34" charset="0"/>
              <a:buChar char=" "/>
            </a:pPr>
            <a:r>
              <a:rPr lang="en-US" sz="3200" b="1" kern="1200" dirty="0">
                <a:solidFill>
                  <a:srgbClr val="C00000"/>
                </a:solidFill>
                <a:cs typeface="+mn-cs"/>
              </a:rPr>
              <a:t>Processing View</a:t>
            </a:r>
          </a:p>
          <a:p>
            <a:pPr marL="384048" lvl="1" indent="-182880" eaLnBrk="1" hangingPunct="1">
              <a:lnSpc>
                <a:spcPct val="110000"/>
              </a:lnSpc>
              <a:spcBef>
                <a:spcPts val="200"/>
              </a:spcBef>
              <a:spcAft>
                <a:spcPts val="400"/>
              </a:spcAft>
              <a:buClr>
                <a:srgbClr val="C00000"/>
              </a:buClr>
              <a:buFont typeface="Arial" panose="020B0604020202020204" pitchFamily="34" charset="0"/>
              <a:buChar char="•"/>
            </a:pPr>
            <a:r>
              <a:rPr lang="en-US" sz="2700" kern="1200" dirty="0">
                <a:solidFill>
                  <a:schemeClr val="tx1">
                    <a:lumMod val="75000"/>
                    <a:lumOff val="25000"/>
                  </a:schemeClr>
                </a:solidFill>
                <a:cs typeface="+mn-cs"/>
              </a:rPr>
              <a:t>Classes of processing steps</a:t>
            </a:r>
          </a:p>
          <a:p>
            <a:pPr marL="384048" lvl="1" indent="-182880" eaLnBrk="1" hangingPunct="1">
              <a:lnSpc>
                <a:spcPct val="110000"/>
              </a:lnSpc>
              <a:spcBef>
                <a:spcPts val="200"/>
              </a:spcBef>
              <a:spcAft>
                <a:spcPts val="400"/>
              </a:spcAft>
              <a:buClr>
                <a:srgbClr val="C00000"/>
              </a:buClr>
              <a:buFont typeface="Arial" panose="020B0604020202020204" pitchFamily="34" charset="0"/>
              <a:buChar char="•"/>
            </a:pPr>
            <a:r>
              <a:rPr lang="en-US" sz="2700" kern="1200" dirty="0">
                <a:solidFill>
                  <a:schemeClr val="tx1">
                    <a:lumMod val="75000"/>
                    <a:lumOff val="25000"/>
                  </a:schemeClr>
                </a:solidFill>
                <a:cs typeface="+mn-cs"/>
              </a:rPr>
              <a:t>Algorithms and kernels</a:t>
            </a:r>
          </a:p>
        </p:txBody>
      </p:sp>
      <p:cxnSp>
        <p:nvCxnSpPr>
          <p:cNvPr id="7" name="Straight Connector 6"/>
          <p:cNvCxnSpPr/>
          <p:nvPr/>
        </p:nvCxnSpPr>
        <p:spPr>
          <a:xfrm>
            <a:off x="5949331" y="3870115"/>
            <a:ext cx="0" cy="1554480"/>
          </a:xfrm>
          <a:prstGeom prst="line">
            <a:avLst/>
          </a:prstGeom>
          <a:solidFill>
            <a:schemeClr val="bg1"/>
          </a:solidFill>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948303" y="1167230"/>
            <a:ext cx="0" cy="1554480"/>
          </a:xfrm>
          <a:prstGeom prst="line">
            <a:avLst/>
          </a:prstGeom>
          <a:solidFill>
            <a:schemeClr val="bg1"/>
          </a:solidFill>
          <a:ln w="95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8720816" y="1238438"/>
            <a:ext cx="0" cy="4126827"/>
          </a:xfrm>
          <a:prstGeom prst="line">
            <a:avLst/>
          </a:prstGeom>
          <a:solidFill>
            <a:schemeClr val="bg1"/>
          </a:solidFill>
          <a:ln w="952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1070683" y="3298403"/>
            <a:ext cx="4114800" cy="6122"/>
          </a:xfrm>
          <a:prstGeom prst="line">
            <a:avLst/>
          </a:prstGeom>
          <a:solidFill>
            <a:schemeClr val="bg1"/>
          </a:solidFill>
          <a:ln w="952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5186059" y="2710786"/>
            <a:ext cx="1470768" cy="117523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400"/>
              </a:spcAft>
            </a:pPr>
            <a:r>
              <a:rPr lang="en-US" b="1" dirty="0" smtClean="0">
                <a:solidFill>
                  <a:srgbClr val="000000"/>
                </a:solidFill>
                <a:effectLst/>
                <a:ea typeface="Times New Roman" panose="02020603050405020304" pitchFamily="18" charset="0"/>
              </a:rPr>
              <a:t>Ogre Views</a:t>
            </a:r>
            <a:endParaRPr lang="en-US" b="1" dirty="0">
              <a:effectLst/>
              <a:ea typeface="Times New Roman" panose="02020603050405020304" pitchFamily="18" charset="0"/>
            </a:endParaRPr>
          </a:p>
        </p:txBody>
      </p:sp>
      <p:sp>
        <p:nvSpPr>
          <p:cNvPr id="14" name="Content Placeholder 2"/>
          <p:cNvSpPr txBox="1">
            <a:spLocks/>
          </p:cNvSpPr>
          <p:nvPr/>
        </p:nvSpPr>
        <p:spPr>
          <a:xfrm>
            <a:off x="884144" y="3860648"/>
            <a:ext cx="4856899" cy="134197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rgbClr val="C00000"/>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rgbClr val="C00000"/>
              </a:buClr>
              <a:buFont typeface="Arial" panose="020B0604020202020204"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rgbClr val="C00000"/>
              </a:buClr>
              <a:buSzPct val="85000"/>
              <a:buFont typeface="Webdings" panose="05030102010509060703" pitchFamily="18" charset="2"/>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rgbClr val="C00000"/>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rgbClr val="C00000"/>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sz="2400" b="1" dirty="0" smtClean="0">
                <a:solidFill>
                  <a:srgbClr val="C00000"/>
                </a:solidFill>
              </a:rPr>
              <a:t>Problem Architecture View</a:t>
            </a:r>
          </a:p>
          <a:p>
            <a:pPr lvl="1"/>
            <a:r>
              <a:rPr lang="en-US" sz="2000" dirty="0" smtClean="0"/>
              <a:t>“Shape” of the application</a:t>
            </a:r>
          </a:p>
          <a:p>
            <a:pPr lvl="1"/>
            <a:r>
              <a:rPr lang="en-US" sz="2000" dirty="0" smtClean="0"/>
              <a:t>Relates to the machine architecture</a:t>
            </a:r>
          </a:p>
        </p:txBody>
      </p:sp>
      <p:sp>
        <p:nvSpPr>
          <p:cNvPr id="15" name="Content Placeholder 2"/>
          <p:cNvSpPr txBox="1">
            <a:spLocks/>
          </p:cNvSpPr>
          <p:nvPr/>
        </p:nvSpPr>
        <p:spPr>
          <a:xfrm>
            <a:off x="6226063" y="3862872"/>
            <a:ext cx="5121973" cy="168663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rgbClr val="C00000"/>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rgbClr val="C00000"/>
              </a:buClr>
              <a:buFont typeface="Arial" panose="020B0604020202020204"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rgbClr val="C00000"/>
              </a:buClr>
              <a:buSzPct val="85000"/>
              <a:buFont typeface="Webdings" panose="05030102010509060703" pitchFamily="18" charset="2"/>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rgbClr val="C00000"/>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rgbClr val="C00000"/>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sz="2400" b="1" dirty="0" smtClean="0">
                <a:solidFill>
                  <a:srgbClr val="C00000"/>
                </a:solidFill>
              </a:rPr>
              <a:t>Execution View</a:t>
            </a:r>
          </a:p>
          <a:p>
            <a:pPr lvl="1"/>
            <a:r>
              <a:rPr lang="en-US" sz="2000" dirty="0" smtClean="0"/>
              <a:t>Describes computational issues</a:t>
            </a:r>
          </a:p>
          <a:p>
            <a:pPr lvl="1"/>
            <a:r>
              <a:rPr lang="en-US" sz="2000" dirty="0" smtClean="0"/>
              <a:t>Traditional HPC benchmarks</a:t>
            </a:r>
          </a:p>
          <a:p>
            <a:pPr lvl="1"/>
            <a:r>
              <a:rPr lang="en-US" sz="2000" dirty="0" smtClean="0"/>
              <a:t>Impacts application performance</a:t>
            </a:r>
          </a:p>
        </p:txBody>
      </p:sp>
      <p:sp>
        <p:nvSpPr>
          <p:cNvPr id="16" name="Content Placeholder 2"/>
          <p:cNvSpPr txBox="1">
            <a:spLocks/>
          </p:cNvSpPr>
          <p:nvPr/>
        </p:nvSpPr>
        <p:spPr>
          <a:xfrm>
            <a:off x="6214700" y="1030167"/>
            <a:ext cx="4692992" cy="1675414"/>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rgbClr val="C00000"/>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rgbClr val="C00000"/>
              </a:buClr>
              <a:buFont typeface="Arial" panose="020B0604020202020204"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rgbClr val="C00000"/>
              </a:buClr>
              <a:buSzPct val="85000"/>
              <a:buFont typeface="Webdings" panose="05030102010509060703" pitchFamily="18" charset="2"/>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rgbClr val="C00000"/>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rgbClr val="C00000"/>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sz="2200" dirty="0" smtClean="0"/>
          </a:p>
          <a:p>
            <a:r>
              <a:rPr lang="en-US" sz="2400" b="1" dirty="0" smtClean="0">
                <a:solidFill>
                  <a:srgbClr val="C00000"/>
                </a:solidFill>
              </a:rPr>
              <a:t>Data Source and Style View</a:t>
            </a:r>
          </a:p>
          <a:p>
            <a:pPr lvl="1"/>
            <a:r>
              <a:rPr lang="en-US" sz="2000" dirty="0"/>
              <a:t>D</a:t>
            </a:r>
            <a:r>
              <a:rPr lang="en-US" sz="2000" dirty="0" smtClean="0"/>
              <a:t>ata collection, storage, and access</a:t>
            </a:r>
          </a:p>
          <a:p>
            <a:pPr lvl="1"/>
            <a:r>
              <a:rPr lang="en-US" sz="2000" dirty="0" smtClean="0"/>
              <a:t>Many of the Big Data benchmarks</a:t>
            </a:r>
          </a:p>
        </p:txBody>
      </p:sp>
      <p:grpSp>
        <p:nvGrpSpPr>
          <p:cNvPr id="12" name="Group 11"/>
          <p:cNvGrpSpPr/>
          <p:nvPr/>
        </p:nvGrpSpPr>
        <p:grpSpPr>
          <a:xfrm>
            <a:off x="-3270" y="-115895"/>
            <a:ext cx="12195279" cy="6332840"/>
            <a:chOff x="-2453" y="-115981"/>
            <a:chExt cx="9146459" cy="6389453"/>
          </a:xfrm>
          <a:solidFill>
            <a:schemeClr val="bg1"/>
          </a:solidFill>
        </p:grpSpPr>
        <p:grpSp>
          <p:nvGrpSpPr>
            <p:cNvPr id="13" name="Canvas 291"/>
            <p:cNvGrpSpPr/>
            <p:nvPr/>
          </p:nvGrpSpPr>
          <p:grpSpPr>
            <a:xfrm rot="5400000">
              <a:off x="1547412" y="-1323122"/>
              <a:ext cx="6046729" cy="9146459"/>
              <a:chOff x="-53237" y="-1"/>
              <a:chExt cx="5389143" cy="6656705"/>
            </a:xfrm>
            <a:grpFill/>
          </p:grpSpPr>
          <p:sp>
            <p:nvSpPr>
              <p:cNvPr id="19" name="Rectangle 18"/>
              <p:cNvSpPr/>
              <p:nvPr/>
            </p:nvSpPr>
            <p:spPr>
              <a:xfrm>
                <a:off x="1" y="-1"/>
                <a:ext cx="5335905" cy="6656705"/>
              </a:xfrm>
              <a:prstGeom prst="rect">
                <a:avLst/>
              </a:prstGeom>
              <a:grpFill/>
            </p:spPr>
          </p:sp>
          <p:cxnSp>
            <p:nvCxnSpPr>
              <p:cNvPr id="20" name="Straight Connector 19"/>
              <p:cNvCxnSpPr/>
              <p:nvPr/>
            </p:nvCxnSpPr>
            <p:spPr>
              <a:xfrm rot="16200000">
                <a:off x="4124941" y="1960693"/>
                <a:ext cx="0" cy="2205969"/>
              </a:xfrm>
              <a:prstGeom prst="line">
                <a:avLst/>
              </a:prstGeom>
              <a:grpFill/>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3109113" y="2981589"/>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3262574" y="2982560"/>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427009" y="2982560"/>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3591097" y="2981403"/>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946131" y="2981004"/>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147349" y="2981004"/>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318288" y="2981004"/>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503066" y="2981004"/>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4663330" y="2981590"/>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853583" y="2987966"/>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037328" y="2981590"/>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 Box 45"/>
              <p:cNvSpPr txBox="1"/>
              <p:nvPr/>
            </p:nvSpPr>
            <p:spPr>
              <a:xfrm>
                <a:off x="3039719" y="3161680"/>
                <a:ext cx="136506" cy="1468823"/>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smtClean="0">
                    <a:effectLst/>
                    <a:ea typeface="Times New Roman" panose="02020603050405020304" pitchFamily="18" charset="0"/>
                  </a:rPr>
                  <a:t>Pleasingly Parallel</a:t>
                </a:r>
                <a:endParaRPr lang="en-US" sz="1200" dirty="0">
                  <a:effectLst/>
                  <a:ea typeface="Times New Roman" panose="02020603050405020304" pitchFamily="18" charset="0"/>
                </a:endParaRPr>
              </a:p>
            </p:txBody>
          </p:sp>
          <p:sp>
            <p:nvSpPr>
              <p:cNvPr id="33" name="Text Box 63"/>
              <p:cNvSpPr txBox="1"/>
              <p:nvPr/>
            </p:nvSpPr>
            <p:spPr>
              <a:xfrm>
                <a:off x="3188428" y="3141613"/>
                <a:ext cx="140035" cy="1329652"/>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smtClean="0">
                    <a:effectLst/>
                    <a:ea typeface="Times New Roman" panose="02020603050405020304" pitchFamily="18" charset="0"/>
                  </a:rPr>
                  <a:t>Classic </a:t>
                </a:r>
                <a:r>
                  <a:rPr lang="en-US" sz="1200" dirty="0" err="1" smtClean="0">
                    <a:effectLst/>
                    <a:ea typeface="Times New Roman" panose="02020603050405020304" pitchFamily="18" charset="0"/>
                  </a:rPr>
                  <a:t>MapReduce</a:t>
                </a:r>
                <a:endParaRPr lang="en-US" sz="1200" dirty="0">
                  <a:effectLst/>
                  <a:ea typeface="Times New Roman" panose="02020603050405020304" pitchFamily="18" charset="0"/>
                </a:endParaRPr>
              </a:p>
            </p:txBody>
          </p:sp>
          <p:sp>
            <p:nvSpPr>
              <p:cNvPr id="34" name="Text Box 63"/>
              <p:cNvSpPr txBox="1"/>
              <p:nvPr/>
            </p:nvSpPr>
            <p:spPr>
              <a:xfrm>
                <a:off x="3349205" y="3123922"/>
                <a:ext cx="217277" cy="1469580"/>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smtClean="0">
                    <a:effectLst/>
                    <a:ea typeface="Times New Roman" panose="02020603050405020304" pitchFamily="18" charset="0"/>
                  </a:rPr>
                  <a:t>Map-Collective</a:t>
                </a:r>
                <a:endParaRPr lang="en-US" sz="1200" dirty="0">
                  <a:effectLst/>
                  <a:ea typeface="Times New Roman" panose="02020603050405020304" pitchFamily="18" charset="0"/>
                </a:endParaRPr>
              </a:p>
            </p:txBody>
          </p:sp>
          <p:sp>
            <p:nvSpPr>
              <p:cNvPr id="35" name="Text Box 49"/>
              <p:cNvSpPr txBox="1"/>
              <p:nvPr/>
            </p:nvSpPr>
            <p:spPr>
              <a:xfrm>
                <a:off x="3511202" y="3124992"/>
                <a:ext cx="197356" cy="1629273"/>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smtClean="0">
                    <a:effectLst/>
                    <a:ea typeface="Times New Roman" panose="02020603050405020304" pitchFamily="18" charset="0"/>
                  </a:rPr>
                  <a:t>Map Point-to-Point</a:t>
                </a:r>
                <a:endParaRPr lang="en-US" sz="1200" dirty="0">
                  <a:effectLst/>
                  <a:ea typeface="Times New Roman" panose="02020603050405020304" pitchFamily="18" charset="0"/>
                </a:endParaRPr>
              </a:p>
            </p:txBody>
          </p:sp>
          <p:sp>
            <p:nvSpPr>
              <p:cNvPr id="36" name="Text Box 63"/>
              <p:cNvSpPr txBox="1"/>
              <p:nvPr/>
            </p:nvSpPr>
            <p:spPr>
              <a:xfrm>
                <a:off x="3856637" y="3141156"/>
                <a:ext cx="109751" cy="1294404"/>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smtClean="0">
                    <a:effectLst/>
                    <a:ea typeface="Times New Roman" panose="02020603050405020304" pitchFamily="18" charset="0"/>
                  </a:rPr>
                  <a:t>Shared Memory</a:t>
                </a:r>
                <a:endParaRPr lang="en-US" sz="1200" dirty="0">
                  <a:effectLst/>
                  <a:ea typeface="Times New Roman" panose="02020603050405020304" pitchFamily="18" charset="0"/>
                </a:endParaRPr>
              </a:p>
            </p:txBody>
          </p:sp>
          <p:sp>
            <p:nvSpPr>
              <p:cNvPr id="37" name="Text Box 63"/>
              <p:cNvSpPr txBox="1"/>
              <p:nvPr/>
            </p:nvSpPr>
            <p:spPr>
              <a:xfrm>
                <a:off x="4041594" y="3132531"/>
                <a:ext cx="104153" cy="217114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smtClean="0">
                    <a:effectLst/>
                    <a:ea typeface="Times New Roman" panose="02020603050405020304" pitchFamily="18" charset="0"/>
                  </a:rPr>
                  <a:t>Single Program Multiple Data</a:t>
                </a:r>
                <a:endParaRPr lang="en-US" sz="1200" dirty="0">
                  <a:effectLst/>
                  <a:ea typeface="Times New Roman" panose="02020603050405020304" pitchFamily="18" charset="0"/>
                </a:endParaRPr>
              </a:p>
            </p:txBody>
          </p:sp>
          <p:sp>
            <p:nvSpPr>
              <p:cNvPr id="38" name="Text Box 59"/>
              <p:cNvSpPr txBox="1"/>
              <p:nvPr/>
            </p:nvSpPr>
            <p:spPr>
              <a:xfrm>
                <a:off x="4214204" y="3136073"/>
                <a:ext cx="168406" cy="2047944"/>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smtClean="0">
                    <a:effectLst/>
                    <a:ea typeface="Times New Roman" panose="02020603050405020304" pitchFamily="18" charset="0"/>
                  </a:rPr>
                  <a:t>Bulk Synchronous Parallel</a:t>
                </a:r>
                <a:endParaRPr lang="en-US" sz="1200" dirty="0">
                  <a:effectLst/>
                  <a:ea typeface="Times New Roman" panose="02020603050405020304" pitchFamily="18" charset="0"/>
                </a:endParaRPr>
              </a:p>
            </p:txBody>
          </p:sp>
          <p:sp>
            <p:nvSpPr>
              <p:cNvPr id="39" name="Text Box 63"/>
              <p:cNvSpPr txBox="1"/>
              <p:nvPr/>
            </p:nvSpPr>
            <p:spPr>
              <a:xfrm>
                <a:off x="4410450" y="3145121"/>
                <a:ext cx="153485" cy="522852"/>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smtClean="0">
                    <a:ea typeface="Times New Roman" panose="02020603050405020304" pitchFamily="18" charset="0"/>
                  </a:rPr>
                  <a:t>Fusion</a:t>
                </a:r>
                <a:endParaRPr lang="en-US" sz="1200" dirty="0">
                  <a:effectLst/>
                  <a:ea typeface="Times New Roman" panose="02020603050405020304" pitchFamily="18" charset="0"/>
                </a:endParaRPr>
              </a:p>
            </p:txBody>
          </p:sp>
          <p:sp>
            <p:nvSpPr>
              <p:cNvPr id="40" name="Text Box 62"/>
              <p:cNvSpPr txBox="1"/>
              <p:nvPr/>
            </p:nvSpPr>
            <p:spPr>
              <a:xfrm>
                <a:off x="4572218" y="3156152"/>
                <a:ext cx="143678" cy="752883"/>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a:effectLst/>
                    <a:ea typeface="Times New Roman" panose="02020603050405020304" pitchFamily="18" charset="0"/>
                  </a:rPr>
                  <a:t>Dataflow</a:t>
                </a:r>
              </a:p>
            </p:txBody>
          </p:sp>
          <p:sp>
            <p:nvSpPr>
              <p:cNvPr id="41" name="Text Box 63"/>
              <p:cNvSpPr txBox="1"/>
              <p:nvPr/>
            </p:nvSpPr>
            <p:spPr>
              <a:xfrm>
                <a:off x="4754398" y="3157310"/>
                <a:ext cx="158899" cy="45946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a:effectLst/>
                    <a:ea typeface="Times New Roman" panose="02020603050405020304" pitchFamily="18" charset="0"/>
                  </a:rPr>
                  <a:t>Agents</a:t>
                </a:r>
              </a:p>
            </p:txBody>
          </p:sp>
          <p:sp>
            <p:nvSpPr>
              <p:cNvPr id="42" name="Text Box 63"/>
              <p:cNvSpPr txBox="1"/>
              <p:nvPr/>
            </p:nvSpPr>
            <p:spPr>
              <a:xfrm>
                <a:off x="4938338" y="3163032"/>
                <a:ext cx="171095" cy="7975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smtClean="0">
                    <a:effectLst/>
                    <a:ea typeface="Times New Roman" panose="02020603050405020304" pitchFamily="18" charset="0"/>
                  </a:rPr>
                  <a:t>Workflow</a:t>
                </a:r>
                <a:endParaRPr lang="en-US" sz="1200" dirty="0">
                  <a:effectLst/>
                  <a:ea typeface="Times New Roman" panose="02020603050405020304" pitchFamily="18" charset="0"/>
                </a:endParaRPr>
              </a:p>
            </p:txBody>
          </p:sp>
          <p:cxnSp>
            <p:nvCxnSpPr>
              <p:cNvPr id="43" name="Straight Connector 42"/>
              <p:cNvCxnSpPr/>
              <p:nvPr/>
            </p:nvCxnSpPr>
            <p:spPr>
              <a:xfrm>
                <a:off x="101756" y="3064317"/>
                <a:ext cx="2018176" cy="0"/>
              </a:xfrm>
              <a:prstGeom prst="line">
                <a:avLst/>
              </a:prstGeom>
              <a:grpFill/>
              <a:ln w="95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308746" y="2983037"/>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472576" y="2982402"/>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641932" y="2981766"/>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824327" y="2981765"/>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1007290" y="2981766"/>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1203815" y="2981767"/>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1421762" y="2982402"/>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1649512" y="2982402"/>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1819317" y="2982402"/>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1999371" y="2981735"/>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Text Box 63"/>
              <p:cNvSpPr txBox="1"/>
              <p:nvPr/>
            </p:nvSpPr>
            <p:spPr>
              <a:xfrm>
                <a:off x="196856" y="943047"/>
                <a:ext cx="156818" cy="202360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0" tIns="0" rIns="0" bIns="0" numCol="1" spcCol="0" rtlCol="0" fromWordArt="0" anchor="t" anchorCtr="0" forceAA="0" compatLnSpc="1">
                <a:prstTxWarp prst="textNoShape">
                  <a:avLst/>
                </a:prstTxWarp>
                <a:noAutofit/>
              </a:bodyPr>
              <a:lstStyle/>
              <a:p>
                <a:pPr marL="0" marR="0">
                  <a:spcBef>
                    <a:spcPts val="0"/>
                  </a:spcBef>
                  <a:spcAft>
                    <a:spcPts val="400"/>
                  </a:spcAft>
                </a:pPr>
                <a:r>
                  <a:rPr lang="en-US" sz="1200" dirty="0" smtClean="0">
                    <a:effectLst/>
                    <a:ea typeface="Times New Roman" panose="02020603050405020304" pitchFamily="18" charset="0"/>
                  </a:rPr>
                  <a:t>Geospatial Information System</a:t>
                </a:r>
                <a:endParaRPr lang="en-US" sz="1200" dirty="0">
                  <a:effectLst/>
                  <a:ea typeface="Times New Roman" panose="02020603050405020304" pitchFamily="18" charset="0"/>
                </a:endParaRPr>
              </a:p>
            </p:txBody>
          </p:sp>
          <p:sp>
            <p:nvSpPr>
              <p:cNvPr id="55" name="Text Box 85"/>
              <p:cNvSpPr txBox="1"/>
              <p:nvPr/>
            </p:nvSpPr>
            <p:spPr>
              <a:xfrm>
                <a:off x="371455" y="1724667"/>
                <a:ext cx="119094" cy="122661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0" tIns="0" rIns="0" bIns="0" numCol="1" spcCol="0" rtlCol="0" fromWordArt="0" anchor="t" anchorCtr="0" forceAA="0" compatLnSpc="1">
                <a:prstTxWarp prst="textNoShape">
                  <a:avLst/>
                </a:prstTxWarp>
                <a:noAutofit/>
              </a:bodyPr>
              <a:lstStyle/>
              <a:p>
                <a:pPr marL="0" marR="0">
                  <a:spcBef>
                    <a:spcPts val="0"/>
                  </a:spcBef>
                  <a:spcAft>
                    <a:spcPts val="400"/>
                  </a:spcAft>
                </a:pPr>
                <a:r>
                  <a:rPr lang="en-US" sz="1200">
                    <a:effectLst/>
                    <a:ea typeface="Times New Roman" panose="02020603050405020304" pitchFamily="18" charset="0"/>
                  </a:rPr>
                  <a:t>HPC Simulations</a:t>
                </a:r>
              </a:p>
            </p:txBody>
          </p:sp>
          <p:sp>
            <p:nvSpPr>
              <p:cNvPr id="56" name="Text Box 63"/>
              <p:cNvSpPr txBox="1"/>
              <p:nvPr/>
            </p:nvSpPr>
            <p:spPr>
              <a:xfrm>
                <a:off x="549703" y="1802170"/>
                <a:ext cx="150295" cy="1153591"/>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0" tIns="0" rIns="0" bIns="0" numCol="1" spcCol="0" rtlCol="0" fromWordArt="0" anchor="t" anchorCtr="0" forceAA="0" compatLnSpc="1">
                <a:prstTxWarp prst="textNoShape">
                  <a:avLst/>
                </a:prstTxWarp>
                <a:noAutofit/>
              </a:bodyPr>
              <a:lstStyle/>
              <a:p>
                <a:pPr marL="0" marR="0">
                  <a:spcBef>
                    <a:spcPts val="0"/>
                  </a:spcBef>
                  <a:spcAft>
                    <a:spcPts val="400"/>
                  </a:spcAft>
                </a:pPr>
                <a:r>
                  <a:rPr lang="en-US" sz="1200" dirty="0" smtClean="0">
                    <a:effectLst/>
                    <a:ea typeface="Times New Roman" panose="02020603050405020304" pitchFamily="18" charset="0"/>
                  </a:rPr>
                  <a:t>Internet of Things</a:t>
                </a:r>
                <a:endParaRPr lang="en-US" sz="1200" dirty="0">
                  <a:effectLst/>
                  <a:ea typeface="Times New Roman" panose="02020603050405020304" pitchFamily="18" charset="0"/>
                </a:endParaRPr>
              </a:p>
            </p:txBody>
          </p:sp>
          <p:sp>
            <p:nvSpPr>
              <p:cNvPr id="57" name="Text Box 63"/>
              <p:cNvSpPr txBox="1"/>
              <p:nvPr/>
            </p:nvSpPr>
            <p:spPr>
              <a:xfrm>
                <a:off x="734638" y="1434380"/>
                <a:ext cx="126761" cy="1521445"/>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0" tIns="0" rIns="0" bIns="0" numCol="1" spcCol="0" rtlCol="0" fromWordArt="0" anchor="t" anchorCtr="0" forceAA="0" compatLnSpc="1">
                <a:prstTxWarp prst="textNoShape">
                  <a:avLst/>
                </a:prstTxWarp>
                <a:noAutofit/>
              </a:bodyPr>
              <a:lstStyle/>
              <a:p>
                <a:pPr marL="0" marR="0">
                  <a:spcBef>
                    <a:spcPts val="0"/>
                  </a:spcBef>
                  <a:spcAft>
                    <a:spcPts val="400"/>
                  </a:spcAft>
                </a:pPr>
                <a:r>
                  <a:rPr lang="en-US" sz="1200">
                    <a:effectLst/>
                    <a:ea typeface="Times New Roman" panose="02020603050405020304" pitchFamily="18" charset="0"/>
                  </a:rPr>
                  <a:t>Metadata/Provenance</a:t>
                </a:r>
              </a:p>
            </p:txBody>
          </p:sp>
          <p:sp>
            <p:nvSpPr>
              <p:cNvPr id="58" name="Text Box 88"/>
              <p:cNvSpPr txBox="1"/>
              <p:nvPr/>
            </p:nvSpPr>
            <p:spPr>
              <a:xfrm>
                <a:off x="899216" y="265251"/>
                <a:ext cx="322383" cy="268521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0" tIns="0" rIns="0" bIns="0" numCol="1" spcCol="0" rtlCol="0" fromWordArt="0" anchor="t" anchorCtr="0" forceAA="0" compatLnSpc="1">
                <a:prstTxWarp prst="textNoShape">
                  <a:avLst/>
                </a:prstTxWarp>
                <a:noAutofit/>
              </a:bodyPr>
              <a:lstStyle/>
              <a:p>
                <a:pPr marL="0" marR="0">
                  <a:spcBef>
                    <a:spcPts val="0"/>
                  </a:spcBef>
                  <a:spcAft>
                    <a:spcPts val="400"/>
                  </a:spcAft>
                </a:pPr>
                <a:r>
                  <a:rPr lang="en-US" sz="1200" dirty="0">
                    <a:effectLst/>
                    <a:ea typeface="Times New Roman" panose="02020603050405020304" pitchFamily="18" charset="0"/>
                  </a:rPr>
                  <a:t>Shared / Dedicated / Transient / Permanent</a:t>
                </a:r>
              </a:p>
            </p:txBody>
          </p:sp>
          <p:sp>
            <p:nvSpPr>
              <p:cNvPr id="59" name="Text Box 63"/>
              <p:cNvSpPr txBox="1"/>
              <p:nvPr/>
            </p:nvSpPr>
            <p:spPr>
              <a:xfrm>
                <a:off x="1095877" y="943049"/>
                <a:ext cx="162928" cy="201277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0" tIns="0" rIns="0" bIns="0" numCol="1" spcCol="0" rtlCol="0" fromWordArt="0" anchor="t" anchorCtr="0" forceAA="0" compatLnSpc="1">
                <a:prstTxWarp prst="textNoShape">
                  <a:avLst/>
                </a:prstTxWarp>
                <a:noAutofit/>
              </a:bodyPr>
              <a:lstStyle/>
              <a:p>
                <a:pPr marL="0" marR="0">
                  <a:spcBef>
                    <a:spcPts val="0"/>
                  </a:spcBef>
                  <a:spcAft>
                    <a:spcPts val="400"/>
                  </a:spcAft>
                </a:pPr>
                <a:r>
                  <a:rPr lang="en-US" sz="1200" dirty="0" smtClean="0">
                    <a:effectLst/>
                    <a:ea typeface="Times New Roman" panose="02020603050405020304" pitchFamily="18" charset="0"/>
                  </a:rPr>
                  <a:t>Archived/Batched/Streaming</a:t>
                </a:r>
                <a:endParaRPr lang="en-US" sz="1200" dirty="0">
                  <a:effectLst/>
                  <a:ea typeface="Times New Roman" panose="02020603050405020304" pitchFamily="18" charset="0"/>
                </a:endParaRPr>
              </a:p>
            </p:txBody>
          </p:sp>
          <p:sp>
            <p:nvSpPr>
              <p:cNvPr id="60" name="Text Box 63"/>
              <p:cNvSpPr txBox="1"/>
              <p:nvPr/>
            </p:nvSpPr>
            <p:spPr>
              <a:xfrm>
                <a:off x="1332990" y="1531839"/>
                <a:ext cx="167884" cy="142398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0" tIns="0" rIns="0" bIns="0" numCol="1" spcCol="0" rtlCol="0" fromWordArt="0" anchor="t" anchorCtr="0" forceAA="0" compatLnSpc="1">
                <a:prstTxWarp prst="textNoShape">
                  <a:avLst/>
                </a:prstTxWarp>
                <a:noAutofit/>
              </a:bodyPr>
              <a:lstStyle/>
              <a:p>
                <a:pPr marL="0" marR="0">
                  <a:spcBef>
                    <a:spcPts val="0"/>
                  </a:spcBef>
                  <a:spcAft>
                    <a:spcPts val="400"/>
                  </a:spcAft>
                </a:pPr>
                <a:r>
                  <a:rPr lang="en-US" sz="1200" dirty="0">
                    <a:effectLst/>
                    <a:ea typeface="Times New Roman" panose="02020603050405020304" pitchFamily="18" charset="0"/>
                  </a:rPr>
                  <a:t>HDFS/</a:t>
                </a:r>
                <a:r>
                  <a:rPr lang="en-US" sz="1200" dirty="0" err="1">
                    <a:effectLst/>
                    <a:ea typeface="Times New Roman" panose="02020603050405020304" pitchFamily="18" charset="0"/>
                  </a:rPr>
                  <a:t>Lustre</a:t>
                </a:r>
                <a:r>
                  <a:rPr lang="en-US" sz="1200" dirty="0">
                    <a:effectLst/>
                    <a:ea typeface="Times New Roman" panose="02020603050405020304" pitchFamily="18" charset="0"/>
                  </a:rPr>
                  <a:t>/GPFS</a:t>
                </a:r>
              </a:p>
            </p:txBody>
          </p:sp>
          <p:sp>
            <p:nvSpPr>
              <p:cNvPr id="61" name="Text Box 91"/>
              <p:cNvSpPr txBox="1"/>
              <p:nvPr/>
            </p:nvSpPr>
            <p:spPr>
              <a:xfrm>
                <a:off x="1551434" y="1942442"/>
                <a:ext cx="138904" cy="1013386"/>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0" tIns="0" rIns="0" bIns="0" numCol="1" spcCol="0" rtlCol="0" fromWordArt="0" anchor="t" anchorCtr="0" forceAA="0" compatLnSpc="1">
                <a:prstTxWarp prst="textNoShape">
                  <a:avLst/>
                </a:prstTxWarp>
                <a:noAutofit/>
              </a:bodyPr>
              <a:lstStyle/>
              <a:p>
                <a:pPr marL="0" marR="0">
                  <a:spcBef>
                    <a:spcPts val="0"/>
                  </a:spcBef>
                  <a:spcAft>
                    <a:spcPts val="400"/>
                  </a:spcAft>
                </a:pPr>
                <a:r>
                  <a:rPr lang="en-US" sz="1200" dirty="0">
                    <a:effectLst/>
                    <a:ea typeface="Times New Roman" panose="02020603050405020304" pitchFamily="18" charset="0"/>
                  </a:rPr>
                  <a:t>Files/Objects</a:t>
                </a:r>
              </a:p>
            </p:txBody>
          </p:sp>
          <p:sp>
            <p:nvSpPr>
              <p:cNvPr id="62" name="Text Box 63"/>
              <p:cNvSpPr txBox="1"/>
              <p:nvPr/>
            </p:nvSpPr>
            <p:spPr>
              <a:xfrm>
                <a:off x="1719814" y="1411991"/>
                <a:ext cx="165811" cy="1529986"/>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0" tIns="0" rIns="0" bIns="0" numCol="1" spcCol="0" rtlCol="0" fromWordArt="0" anchor="t" anchorCtr="0" forceAA="0" compatLnSpc="1">
                <a:prstTxWarp prst="textNoShape">
                  <a:avLst/>
                </a:prstTxWarp>
                <a:noAutofit/>
              </a:bodyPr>
              <a:lstStyle/>
              <a:p>
                <a:pPr marL="0" marR="0">
                  <a:spcBef>
                    <a:spcPts val="0"/>
                  </a:spcBef>
                  <a:spcAft>
                    <a:spcPts val="400"/>
                  </a:spcAft>
                </a:pPr>
                <a:r>
                  <a:rPr lang="en-US" sz="1200" dirty="0" smtClean="0">
                    <a:effectLst/>
                    <a:ea typeface="Times New Roman" panose="02020603050405020304" pitchFamily="18" charset="0"/>
                  </a:rPr>
                  <a:t>Enterprise Data Model</a:t>
                </a:r>
                <a:endParaRPr lang="en-US" sz="1200" dirty="0">
                  <a:effectLst/>
                  <a:ea typeface="Times New Roman" panose="02020603050405020304" pitchFamily="18" charset="0"/>
                </a:endParaRPr>
              </a:p>
            </p:txBody>
          </p:sp>
          <p:sp>
            <p:nvSpPr>
              <p:cNvPr id="63" name="Text Box 63"/>
              <p:cNvSpPr txBox="1"/>
              <p:nvPr/>
            </p:nvSpPr>
            <p:spPr>
              <a:xfrm>
                <a:off x="1893532" y="1354186"/>
                <a:ext cx="183220" cy="1591601"/>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0" tIns="0" rIns="0" bIns="0" numCol="1" spcCol="0" rtlCol="0" fromWordArt="0" anchor="t" anchorCtr="0" forceAA="0" compatLnSpc="1">
                <a:prstTxWarp prst="textNoShape">
                  <a:avLst/>
                </a:prstTxWarp>
                <a:noAutofit/>
              </a:bodyPr>
              <a:lstStyle/>
              <a:p>
                <a:pPr marL="0" marR="0">
                  <a:spcBef>
                    <a:spcPts val="0"/>
                  </a:spcBef>
                  <a:spcAft>
                    <a:spcPts val="400"/>
                  </a:spcAft>
                </a:pPr>
                <a:r>
                  <a:rPr lang="en-US" sz="1200" dirty="0">
                    <a:effectLst/>
                    <a:ea typeface="Times New Roman" panose="02020603050405020304" pitchFamily="18" charset="0"/>
                  </a:rPr>
                  <a:t>SQL/</a:t>
                </a:r>
                <a:r>
                  <a:rPr lang="en-US" sz="1200" dirty="0" err="1">
                    <a:effectLst/>
                    <a:ea typeface="Times New Roman" panose="02020603050405020304" pitchFamily="18" charset="0"/>
                  </a:rPr>
                  <a:t>NoSQL</a:t>
                </a:r>
                <a:r>
                  <a:rPr lang="en-US" sz="1200" dirty="0">
                    <a:effectLst/>
                    <a:ea typeface="Times New Roman" panose="02020603050405020304" pitchFamily="18" charset="0"/>
                  </a:rPr>
                  <a:t>/</a:t>
                </a:r>
                <a:r>
                  <a:rPr lang="en-US" sz="1200" dirty="0" err="1">
                    <a:effectLst/>
                    <a:ea typeface="Times New Roman" panose="02020603050405020304" pitchFamily="18" charset="0"/>
                  </a:rPr>
                  <a:t>NewSQL</a:t>
                </a:r>
                <a:endParaRPr lang="en-US" sz="1200" dirty="0">
                  <a:effectLst/>
                  <a:ea typeface="Times New Roman" panose="02020603050405020304" pitchFamily="18" charset="0"/>
                </a:endParaRPr>
              </a:p>
            </p:txBody>
          </p:sp>
          <p:cxnSp>
            <p:nvCxnSpPr>
              <p:cNvPr id="64" name="Straight Connector 63"/>
              <p:cNvCxnSpPr/>
              <p:nvPr/>
            </p:nvCxnSpPr>
            <p:spPr>
              <a:xfrm>
                <a:off x="2579816" y="57744"/>
                <a:ext cx="0" cy="2565714"/>
              </a:xfrm>
              <a:prstGeom prst="line">
                <a:avLst/>
              </a:prstGeom>
              <a:grpFill/>
              <a:ln w="952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2585212" y="102794"/>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5400000">
                <a:off x="2584577" y="454544"/>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2584577" y="809973"/>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5400000">
                <a:off x="2585212" y="993566"/>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5400000">
                <a:off x="2585847" y="1156230"/>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2585847" y="1329090"/>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5400000">
                <a:off x="2585847" y="1513332"/>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5400000">
                <a:off x="2585847" y="1700096"/>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5400000">
                <a:off x="2585212" y="1877673"/>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5400000">
                <a:off x="2585212" y="2058345"/>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5400000">
                <a:off x="2585212" y="2241277"/>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5400000">
                <a:off x="2585212" y="2435639"/>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Text Box 159"/>
              <p:cNvSpPr txBox="1"/>
              <p:nvPr/>
            </p:nvSpPr>
            <p:spPr>
              <a:xfrm>
                <a:off x="2720597" y="2442351"/>
                <a:ext cx="1373420" cy="44025"/>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smtClean="0">
                    <a:effectLst/>
                    <a:ea typeface="Times New Roman" panose="02020603050405020304" pitchFamily="18" charset="0"/>
                  </a:rPr>
                  <a:t>Performance Metrics</a:t>
                </a:r>
                <a:endParaRPr lang="en-US" sz="1200" dirty="0">
                  <a:effectLst/>
                  <a:ea typeface="Times New Roman" panose="02020603050405020304" pitchFamily="18" charset="0"/>
                </a:endParaRPr>
              </a:p>
            </p:txBody>
          </p:sp>
          <p:sp>
            <p:nvSpPr>
              <p:cNvPr id="78" name="Text Box 160"/>
              <p:cNvSpPr txBox="1"/>
              <p:nvPr/>
            </p:nvSpPr>
            <p:spPr>
              <a:xfrm>
                <a:off x="2720597" y="2264709"/>
                <a:ext cx="665684" cy="17032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Flops/Byte</a:t>
                </a:r>
              </a:p>
            </p:txBody>
          </p:sp>
          <p:sp>
            <p:nvSpPr>
              <p:cNvPr id="79" name="Text Box 161"/>
              <p:cNvSpPr txBox="1"/>
              <p:nvPr/>
            </p:nvSpPr>
            <p:spPr>
              <a:xfrm>
                <a:off x="2728542" y="2584384"/>
                <a:ext cx="1960035" cy="17032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smtClean="0">
                    <a:effectLst/>
                    <a:ea typeface="Times New Roman" panose="02020603050405020304" pitchFamily="18" charset="0"/>
                  </a:rPr>
                  <a:t>Flops per Byte; Memory I/O</a:t>
                </a:r>
                <a:endParaRPr lang="en-US" sz="1200" dirty="0">
                  <a:effectLst/>
                  <a:ea typeface="Times New Roman" panose="02020603050405020304" pitchFamily="18" charset="0"/>
                </a:endParaRPr>
              </a:p>
            </p:txBody>
          </p:sp>
          <p:sp>
            <p:nvSpPr>
              <p:cNvPr id="80" name="Text Box 162"/>
              <p:cNvSpPr txBox="1"/>
              <p:nvPr/>
            </p:nvSpPr>
            <p:spPr>
              <a:xfrm>
                <a:off x="2720597" y="2041694"/>
                <a:ext cx="2456319" cy="17032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smtClean="0">
                    <a:effectLst/>
                    <a:ea typeface="Times New Roman" panose="02020603050405020304" pitchFamily="18" charset="0"/>
                  </a:rPr>
                  <a:t>Execution Environment; Core libraries</a:t>
                </a:r>
                <a:endParaRPr lang="en-US" sz="1200" dirty="0">
                  <a:effectLst/>
                  <a:ea typeface="Times New Roman" panose="02020603050405020304" pitchFamily="18" charset="0"/>
                </a:endParaRPr>
              </a:p>
            </p:txBody>
          </p:sp>
          <p:sp>
            <p:nvSpPr>
              <p:cNvPr id="81" name="Text Box 163"/>
              <p:cNvSpPr txBox="1"/>
              <p:nvPr/>
            </p:nvSpPr>
            <p:spPr>
              <a:xfrm>
                <a:off x="2720597" y="1868007"/>
                <a:ext cx="1828800" cy="17032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smtClean="0">
                    <a:effectLst/>
                    <a:ea typeface="Times New Roman" panose="02020603050405020304" pitchFamily="18" charset="0"/>
                  </a:rPr>
                  <a:t>Volume</a:t>
                </a:r>
                <a:endParaRPr lang="en-US" sz="1200" dirty="0">
                  <a:effectLst/>
                  <a:ea typeface="Times New Roman" panose="02020603050405020304" pitchFamily="18" charset="0"/>
                </a:endParaRPr>
              </a:p>
            </p:txBody>
          </p:sp>
          <p:sp>
            <p:nvSpPr>
              <p:cNvPr id="82" name="Text Box 164"/>
              <p:cNvSpPr txBox="1"/>
              <p:nvPr/>
            </p:nvSpPr>
            <p:spPr>
              <a:xfrm>
                <a:off x="2720598" y="1692080"/>
                <a:ext cx="1828800" cy="17032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smtClean="0">
                    <a:effectLst/>
                    <a:ea typeface="Times New Roman" panose="02020603050405020304" pitchFamily="18" charset="0"/>
                  </a:rPr>
                  <a:t>Velocity</a:t>
                </a:r>
                <a:endParaRPr lang="en-US" sz="1200" dirty="0">
                  <a:effectLst/>
                  <a:ea typeface="Times New Roman" panose="02020603050405020304" pitchFamily="18" charset="0"/>
                </a:endParaRPr>
              </a:p>
            </p:txBody>
          </p:sp>
          <p:sp>
            <p:nvSpPr>
              <p:cNvPr id="83" name="Text Box 165"/>
              <p:cNvSpPr txBox="1"/>
              <p:nvPr/>
            </p:nvSpPr>
            <p:spPr>
              <a:xfrm>
                <a:off x="2720598" y="1511346"/>
                <a:ext cx="1828800" cy="17032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smtClean="0">
                    <a:effectLst/>
                    <a:ea typeface="Times New Roman" panose="02020603050405020304" pitchFamily="18" charset="0"/>
                  </a:rPr>
                  <a:t>Variety</a:t>
                </a:r>
                <a:endParaRPr lang="en-US" sz="1200" dirty="0">
                  <a:effectLst/>
                  <a:ea typeface="Times New Roman" panose="02020603050405020304" pitchFamily="18" charset="0"/>
                </a:endParaRPr>
              </a:p>
            </p:txBody>
          </p:sp>
          <p:sp>
            <p:nvSpPr>
              <p:cNvPr id="84" name="Text Box 166"/>
              <p:cNvSpPr txBox="1"/>
              <p:nvPr/>
            </p:nvSpPr>
            <p:spPr>
              <a:xfrm>
                <a:off x="2720598" y="1337948"/>
                <a:ext cx="1828800" cy="17032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smtClean="0">
                    <a:effectLst/>
                    <a:ea typeface="Times New Roman" panose="02020603050405020304" pitchFamily="18" charset="0"/>
                  </a:rPr>
                  <a:t>Veracity</a:t>
                </a:r>
                <a:endParaRPr lang="en-US" sz="1200" dirty="0">
                  <a:effectLst/>
                  <a:ea typeface="Times New Roman" panose="02020603050405020304" pitchFamily="18" charset="0"/>
                </a:endParaRPr>
              </a:p>
            </p:txBody>
          </p:sp>
          <p:sp>
            <p:nvSpPr>
              <p:cNvPr id="85" name="Text Box 167"/>
              <p:cNvSpPr txBox="1"/>
              <p:nvPr/>
            </p:nvSpPr>
            <p:spPr>
              <a:xfrm>
                <a:off x="2720598" y="1150959"/>
                <a:ext cx="1828800" cy="17032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smtClean="0">
                    <a:effectLst/>
                    <a:ea typeface="Times New Roman" panose="02020603050405020304" pitchFamily="18" charset="0"/>
                  </a:rPr>
                  <a:t>Communication Structure</a:t>
                </a:r>
                <a:endParaRPr lang="en-US" sz="1200" dirty="0">
                  <a:effectLst/>
                  <a:ea typeface="Times New Roman" panose="02020603050405020304" pitchFamily="18" charset="0"/>
                </a:endParaRPr>
              </a:p>
            </p:txBody>
          </p:sp>
          <p:sp>
            <p:nvSpPr>
              <p:cNvPr id="86" name="Text Box 168"/>
              <p:cNvSpPr txBox="1"/>
              <p:nvPr/>
            </p:nvSpPr>
            <p:spPr>
              <a:xfrm>
                <a:off x="2720598" y="430425"/>
                <a:ext cx="1828800" cy="17032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smtClean="0">
                    <a:effectLst/>
                    <a:ea typeface="Times New Roman" panose="02020603050405020304" pitchFamily="18" charset="0"/>
                  </a:rPr>
                  <a:t>Data Abstraction</a:t>
                </a:r>
                <a:endParaRPr lang="en-US" sz="1200" dirty="0">
                  <a:effectLst/>
                  <a:ea typeface="Times New Roman" panose="02020603050405020304" pitchFamily="18" charset="0"/>
                </a:endParaRPr>
              </a:p>
            </p:txBody>
          </p:sp>
          <p:sp>
            <p:nvSpPr>
              <p:cNvPr id="87" name="Text Box 170"/>
              <p:cNvSpPr txBox="1"/>
              <p:nvPr/>
            </p:nvSpPr>
            <p:spPr>
              <a:xfrm>
                <a:off x="2713284" y="229786"/>
                <a:ext cx="1967348" cy="17032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Metric = M / Non-Metric = N</a:t>
                </a:r>
              </a:p>
            </p:txBody>
          </p:sp>
          <mc:AlternateContent xmlns:mc="http://schemas.openxmlformats.org/markup-compatibility/2006" xmlns:a14="http://schemas.microsoft.com/office/drawing/2010/main">
            <mc:Choice Requires="a14">
              <p:sp>
                <p:nvSpPr>
                  <p:cNvPr id="88" name="Text Box 172"/>
                  <p:cNvSpPr txBox="1"/>
                  <p:nvPr/>
                </p:nvSpPr>
                <p:spPr>
                  <a:xfrm>
                    <a:off x="2713283" y="47119"/>
                    <a:ext cx="1828800" cy="17032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14:m>
                      <m:oMath xmlns:m="http://schemas.openxmlformats.org/officeDocument/2006/math">
                        <m:r>
                          <a:rPr lang="en-US" sz="1200" i="1">
                            <a:effectLst/>
                            <a:latin typeface="Cambria Math"/>
                            <a:ea typeface="Times New Roman" panose="02020603050405020304" pitchFamily="18" charset="0"/>
                          </a:rPr>
                          <m:t>𝑂</m:t>
                        </m:r>
                        <m:d>
                          <m:dPr>
                            <m:ctrlPr>
                              <a:rPr lang="en-US" sz="1200" i="1">
                                <a:effectLst/>
                                <a:latin typeface="Cambria Math"/>
                                <a:ea typeface="Times New Roman" panose="02020603050405020304" pitchFamily="18" charset="0"/>
                              </a:rPr>
                            </m:ctrlPr>
                          </m:dPr>
                          <m:e>
                            <m:sSup>
                              <m:sSupPr>
                                <m:ctrlPr>
                                  <a:rPr lang="en-US" sz="1200" i="1">
                                    <a:effectLst/>
                                    <a:latin typeface="Cambria Math"/>
                                    <a:ea typeface="Times New Roman" panose="02020603050405020304" pitchFamily="18" charset="0"/>
                                  </a:rPr>
                                </m:ctrlPr>
                              </m:sSupPr>
                              <m:e>
                                <m:r>
                                  <a:rPr lang="en-US" sz="1200" i="1">
                                    <a:effectLst/>
                                    <a:latin typeface="Cambria Math"/>
                                    <a:ea typeface="Times New Roman" panose="02020603050405020304" pitchFamily="18" charset="0"/>
                                  </a:rPr>
                                  <m:t>𝑁</m:t>
                                </m:r>
                              </m:e>
                              <m:sup>
                                <m:r>
                                  <a:rPr lang="en-US" sz="1200" i="1">
                                    <a:effectLst/>
                                    <a:latin typeface="Cambria Math"/>
                                    <a:ea typeface="Times New Roman" panose="02020603050405020304" pitchFamily="18" charset="0"/>
                                  </a:rPr>
                                  <m:t>2</m:t>
                                </m:r>
                              </m:sup>
                            </m:sSup>
                          </m:e>
                        </m:d>
                      </m:oMath>
                    </a14:m>
                    <a:r>
                      <a:rPr lang="en-US" sz="1200" dirty="0">
                        <a:effectLst/>
                        <a:ea typeface="Times New Roman" panose="02020603050405020304" pitchFamily="18" charset="0"/>
                      </a:rPr>
                      <a:t> = NN / </a:t>
                    </a:r>
                    <a14:m>
                      <m:oMath xmlns:m="http://schemas.openxmlformats.org/officeDocument/2006/math">
                        <m:r>
                          <a:rPr lang="en-US" sz="1200" i="1">
                            <a:effectLst/>
                            <a:latin typeface="Cambria Math"/>
                            <a:ea typeface="Times New Roman" panose="02020603050405020304" pitchFamily="18" charset="0"/>
                          </a:rPr>
                          <m:t>𝑂</m:t>
                        </m:r>
                        <m:r>
                          <a:rPr lang="en-US" sz="1200" i="1">
                            <a:effectLst/>
                            <a:latin typeface="Cambria Math"/>
                            <a:ea typeface="Times New Roman" panose="02020603050405020304" pitchFamily="18" charset="0"/>
                          </a:rPr>
                          <m:t>(</m:t>
                        </m:r>
                        <m:r>
                          <a:rPr lang="en-US" sz="1200" i="1">
                            <a:effectLst/>
                            <a:latin typeface="Cambria Math"/>
                            <a:ea typeface="Times New Roman" panose="02020603050405020304" pitchFamily="18" charset="0"/>
                          </a:rPr>
                          <m:t>𝑁</m:t>
                        </m:r>
                        <m:r>
                          <a:rPr lang="en-US" sz="1200" i="1">
                            <a:effectLst/>
                            <a:latin typeface="Cambria Math"/>
                            <a:ea typeface="Times New Roman" panose="02020603050405020304" pitchFamily="18" charset="0"/>
                          </a:rPr>
                          <m:t>)</m:t>
                        </m:r>
                      </m:oMath>
                    </a14:m>
                    <a:r>
                      <a:rPr lang="en-US" sz="1200" dirty="0">
                        <a:effectLst/>
                        <a:ea typeface="Times New Roman" panose="02020603050405020304" pitchFamily="18" charset="0"/>
                      </a:rPr>
                      <a:t> = N</a:t>
                    </a:r>
                  </a:p>
                </p:txBody>
              </p:sp>
            </mc:Choice>
            <mc:Fallback xmlns="">
              <p:sp>
                <p:nvSpPr>
                  <p:cNvPr id="76" name="Text Box 172"/>
                  <p:cNvSpPr txBox="1">
                    <a:spLocks noRot="1" noChangeAspect="1" noMove="1" noResize="1" noEditPoints="1" noAdjustHandles="1" noChangeArrowheads="1" noChangeShapeType="1" noTextEdit="1"/>
                  </p:cNvSpPr>
                  <p:nvPr/>
                </p:nvSpPr>
                <p:spPr>
                  <a:xfrm>
                    <a:off x="2713283" y="47119"/>
                    <a:ext cx="1828800" cy="170327"/>
                  </a:xfrm>
                  <a:prstGeom prst="rect">
                    <a:avLst/>
                  </a:prstGeom>
                  <a:blipFill rotWithShape="0">
                    <a:blip r:embed="rId3"/>
                    <a:stretch>
                      <a:fillRect l="-53846" t="-3046" r="-28205"/>
                    </a:stretch>
                  </a:blipFill>
                  <a:ln w="6350">
                    <a:noFill/>
                  </a:ln>
                  <a:effectLst/>
                </p:spPr>
                <p:txBody>
                  <a:bodyPr/>
                  <a:lstStyle/>
                  <a:p>
                    <a:r>
                      <a:rPr lang="en-US">
                        <a:noFill/>
                      </a:rPr>
                      <a:t> </a:t>
                    </a:r>
                  </a:p>
                </p:txBody>
              </p:sp>
            </mc:Fallback>
          </mc:AlternateContent>
          <p:sp>
            <p:nvSpPr>
              <p:cNvPr id="89" name="Text Box 189"/>
              <p:cNvSpPr txBox="1"/>
              <p:nvPr/>
            </p:nvSpPr>
            <p:spPr>
              <a:xfrm>
                <a:off x="2720598" y="784626"/>
                <a:ext cx="1828800" cy="17032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smtClean="0">
                    <a:effectLst/>
                    <a:ea typeface="Times New Roman" panose="02020603050405020304" pitchFamily="18" charset="0"/>
                  </a:rPr>
                  <a:t>Regular = R / Irregular = I</a:t>
                </a:r>
                <a:endParaRPr lang="en-US" sz="1200" dirty="0">
                  <a:effectLst/>
                  <a:ea typeface="Times New Roman" panose="02020603050405020304" pitchFamily="18" charset="0"/>
                </a:endParaRPr>
              </a:p>
            </p:txBody>
          </p:sp>
          <p:sp>
            <p:nvSpPr>
              <p:cNvPr id="90" name="Text Box 190"/>
              <p:cNvSpPr txBox="1"/>
              <p:nvPr/>
            </p:nvSpPr>
            <p:spPr>
              <a:xfrm>
                <a:off x="2718863" y="963386"/>
                <a:ext cx="1828800" cy="17032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smtClean="0">
                    <a:effectLst/>
                    <a:ea typeface="Times New Roman" panose="02020603050405020304" pitchFamily="18" charset="0"/>
                  </a:rPr>
                  <a:t>Dynamic = D / Static = S</a:t>
                </a:r>
                <a:endParaRPr lang="en-US" sz="1200" dirty="0">
                  <a:effectLst/>
                  <a:ea typeface="Times New Roman" panose="02020603050405020304" pitchFamily="18" charset="0"/>
                </a:endParaRPr>
              </a:p>
            </p:txBody>
          </p:sp>
          <p:cxnSp>
            <p:nvCxnSpPr>
              <p:cNvPr id="91" name="Straight Connector 90"/>
              <p:cNvCxnSpPr>
                <a:stCxn id="175" idx="1"/>
              </p:cNvCxnSpPr>
              <p:nvPr/>
            </p:nvCxnSpPr>
            <p:spPr>
              <a:xfrm rot="16200000" flipH="1">
                <a:off x="1074885" y="5040464"/>
                <a:ext cx="3009260" cy="4763"/>
              </a:xfrm>
              <a:prstGeom prst="line">
                <a:avLst/>
              </a:prstGeom>
              <a:grpFill/>
              <a:ln w="952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rot="5400000">
                <a:off x="2587295" y="4001156"/>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rot="5400000">
                <a:off x="2586660" y="4197820"/>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rot="5400000">
                <a:off x="2587295" y="4425768"/>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rot="5400000">
                <a:off x="2587930" y="4628785"/>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rot="5400000">
                <a:off x="2587930" y="4828284"/>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rot="5400000">
                <a:off x="2587930" y="5049134"/>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rot="5400000">
                <a:off x="2587930" y="5258775"/>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rot="5400000">
                <a:off x="2587295" y="5484364"/>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rot="5400000">
                <a:off x="2587295" y="5671102"/>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5400000">
                <a:off x="2587295" y="5871823"/>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rot="5400000">
                <a:off x="2587295" y="6070882"/>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Text Box 171"/>
              <p:cNvSpPr txBox="1"/>
              <p:nvPr/>
            </p:nvSpPr>
            <p:spPr>
              <a:xfrm>
                <a:off x="662083" y="6272875"/>
                <a:ext cx="1828800" cy="131445"/>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a:effectLst/>
                    <a:ea typeface="Times New Roman" panose="02020603050405020304" pitchFamily="18" charset="0"/>
                  </a:rPr>
                  <a:t>Linear Algebra Kernels</a:t>
                </a:r>
              </a:p>
            </p:txBody>
          </p:sp>
          <p:sp>
            <p:nvSpPr>
              <p:cNvPr id="104" name="Text Box 173"/>
              <p:cNvSpPr txBox="1"/>
              <p:nvPr/>
            </p:nvSpPr>
            <p:spPr>
              <a:xfrm>
                <a:off x="665113" y="6056716"/>
                <a:ext cx="1828800" cy="170180"/>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a:effectLst/>
                    <a:ea typeface="Times New Roman" panose="02020603050405020304" pitchFamily="18" charset="0"/>
                  </a:rPr>
                  <a:t>Graph Algorithms</a:t>
                </a:r>
              </a:p>
            </p:txBody>
          </p:sp>
          <p:sp>
            <p:nvSpPr>
              <p:cNvPr id="105" name="Text Box 174"/>
              <p:cNvSpPr txBox="1"/>
              <p:nvPr/>
            </p:nvSpPr>
            <p:spPr>
              <a:xfrm>
                <a:off x="675037" y="5836006"/>
                <a:ext cx="1828800" cy="172723"/>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smtClean="0">
                    <a:effectLst/>
                    <a:ea typeface="Times New Roman" panose="02020603050405020304" pitchFamily="18" charset="0"/>
                  </a:rPr>
                  <a:t>Deep Learning</a:t>
                </a:r>
                <a:endParaRPr lang="en-US" sz="1200" dirty="0">
                  <a:effectLst/>
                  <a:ea typeface="Times New Roman" panose="02020603050405020304" pitchFamily="18" charset="0"/>
                </a:endParaRPr>
              </a:p>
            </p:txBody>
          </p:sp>
          <p:sp>
            <p:nvSpPr>
              <p:cNvPr id="106" name="Text Box 175"/>
              <p:cNvSpPr txBox="1"/>
              <p:nvPr/>
            </p:nvSpPr>
            <p:spPr>
              <a:xfrm>
                <a:off x="666962" y="5641487"/>
                <a:ext cx="1828800" cy="170180"/>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smtClean="0">
                    <a:effectLst/>
                    <a:ea typeface="Times New Roman" panose="02020603050405020304" pitchFamily="18" charset="0"/>
                  </a:rPr>
                  <a:t>Classification</a:t>
                </a:r>
                <a:endParaRPr lang="en-US" sz="1200" dirty="0">
                  <a:effectLst/>
                  <a:ea typeface="Times New Roman" panose="02020603050405020304" pitchFamily="18" charset="0"/>
                </a:endParaRPr>
              </a:p>
            </p:txBody>
          </p:sp>
          <p:sp>
            <p:nvSpPr>
              <p:cNvPr id="107" name="Text Box 176"/>
              <p:cNvSpPr txBox="1"/>
              <p:nvPr/>
            </p:nvSpPr>
            <p:spPr>
              <a:xfrm>
                <a:off x="673468" y="5442950"/>
                <a:ext cx="1828800" cy="170180"/>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smtClean="0">
                    <a:effectLst/>
                    <a:ea typeface="Times New Roman" panose="02020603050405020304" pitchFamily="18" charset="0"/>
                  </a:rPr>
                  <a:t>Recommender Engine</a:t>
                </a:r>
                <a:endParaRPr lang="en-US" sz="1200" dirty="0">
                  <a:effectLst/>
                  <a:ea typeface="Times New Roman" panose="02020603050405020304" pitchFamily="18" charset="0"/>
                </a:endParaRPr>
              </a:p>
            </p:txBody>
          </p:sp>
          <p:sp>
            <p:nvSpPr>
              <p:cNvPr id="108" name="Text Box 178"/>
              <p:cNvSpPr txBox="1"/>
              <p:nvPr/>
            </p:nvSpPr>
            <p:spPr>
              <a:xfrm>
                <a:off x="666991" y="5237433"/>
                <a:ext cx="1828800" cy="170180"/>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smtClean="0">
                    <a:effectLst/>
                    <a:ea typeface="Times New Roman" panose="02020603050405020304" pitchFamily="18" charset="0"/>
                  </a:rPr>
                  <a:t>Search / Query / Index</a:t>
                </a:r>
                <a:endParaRPr lang="en-US" sz="1200" dirty="0">
                  <a:effectLst/>
                  <a:ea typeface="Times New Roman" panose="02020603050405020304" pitchFamily="18" charset="0"/>
                </a:endParaRPr>
              </a:p>
            </p:txBody>
          </p:sp>
          <p:sp>
            <p:nvSpPr>
              <p:cNvPr id="109" name="Text Box 179"/>
              <p:cNvSpPr txBox="1"/>
              <p:nvPr/>
            </p:nvSpPr>
            <p:spPr>
              <a:xfrm>
                <a:off x="666991" y="5027758"/>
                <a:ext cx="1828800" cy="170180"/>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smtClean="0">
                    <a:effectLst/>
                    <a:ea typeface="Times New Roman" panose="02020603050405020304" pitchFamily="18" charset="0"/>
                  </a:rPr>
                  <a:t>Basic Statistics</a:t>
                </a:r>
                <a:endParaRPr lang="en-US" sz="1200" dirty="0">
                  <a:effectLst/>
                  <a:ea typeface="Times New Roman" panose="02020603050405020304" pitchFamily="18" charset="0"/>
                </a:endParaRPr>
              </a:p>
            </p:txBody>
          </p:sp>
          <p:sp>
            <p:nvSpPr>
              <p:cNvPr id="110" name="Text Box 180"/>
              <p:cNvSpPr txBox="1"/>
              <p:nvPr/>
            </p:nvSpPr>
            <p:spPr>
              <a:xfrm>
                <a:off x="666991" y="4804958"/>
                <a:ext cx="1828800" cy="170180"/>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a:effectLst/>
                    <a:ea typeface="Times New Roman" panose="02020603050405020304" pitchFamily="18" charset="0"/>
                  </a:rPr>
                  <a:t>Streaming</a:t>
                </a:r>
              </a:p>
            </p:txBody>
          </p:sp>
          <p:sp>
            <p:nvSpPr>
              <p:cNvPr id="111" name="Text Box 181"/>
              <p:cNvSpPr txBox="1"/>
              <p:nvPr/>
            </p:nvSpPr>
            <p:spPr>
              <a:xfrm>
                <a:off x="666991" y="4597867"/>
                <a:ext cx="1828800" cy="170180"/>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smtClean="0">
                    <a:effectLst/>
                    <a:ea typeface="Times New Roman" panose="02020603050405020304" pitchFamily="18" charset="0"/>
                  </a:rPr>
                  <a:t>Alignment</a:t>
                </a:r>
                <a:endParaRPr lang="en-US" sz="1200" dirty="0">
                  <a:effectLst/>
                  <a:ea typeface="Times New Roman" panose="02020603050405020304" pitchFamily="18" charset="0"/>
                </a:endParaRPr>
              </a:p>
            </p:txBody>
          </p:sp>
          <p:sp>
            <p:nvSpPr>
              <p:cNvPr id="112" name="Text Box 182"/>
              <p:cNvSpPr txBox="1"/>
              <p:nvPr/>
            </p:nvSpPr>
            <p:spPr>
              <a:xfrm>
                <a:off x="679264" y="4173208"/>
                <a:ext cx="1828800" cy="170180"/>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smtClean="0">
                    <a:effectLst/>
                    <a:ea typeface="Times New Roman" panose="02020603050405020304" pitchFamily="18" charset="0"/>
                  </a:rPr>
                  <a:t>Optimization Methodology</a:t>
                </a:r>
                <a:endParaRPr lang="en-US" sz="1200" dirty="0">
                  <a:effectLst/>
                  <a:ea typeface="Times New Roman" panose="02020603050405020304" pitchFamily="18" charset="0"/>
                </a:endParaRPr>
              </a:p>
            </p:txBody>
          </p:sp>
          <p:sp>
            <p:nvSpPr>
              <p:cNvPr id="113" name="Text Box 184"/>
              <p:cNvSpPr txBox="1"/>
              <p:nvPr/>
            </p:nvSpPr>
            <p:spPr>
              <a:xfrm>
                <a:off x="666991" y="3977869"/>
                <a:ext cx="1828800" cy="170180"/>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smtClean="0">
                    <a:effectLst/>
                    <a:ea typeface="Times New Roman" panose="02020603050405020304" pitchFamily="18" charset="0"/>
                  </a:rPr>
                  <a:t>Global Analytics</a:t>
                </a:r>
                <a:endParaRPr lang="en-US" sz="1200" dirty="0">
                  <a:effectLst/>
                  <a:ea typeface="Times New Roman" panose="02020603050405020304" pitchFamily="18" charset="0"/>
                </a:endParaRPr>
              </a:p>
            </p:txBody>
          </p:sp>
          <p:sp>
            <p:nvSpPr>
              <p:cNvPr id="114" name="Text Box 185"/>
              <p:cNvSpPr txBox="1"/>
              <p:nvPr/>
            </p:nvSpPr>
            <p:spPr>
              <a:xfrm>
                <a:off x="652360" y="3773622"/>
                <a:ext cx="1828800" cy="170180"/>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a:effectLst/>
                    <a:ea typeface="Times New Roman" panose="02020603050405020304" pitchFamily="18" charset="0"/>
                  </a:rPr>
                  <a:t>Local Analytics</a:t>
                </a:r>
              </a:p>
            </p:txBody>
          </p:sp>
          <p:sp>
            <p:nvSpPr>
              <p:cNvPr id="115" name="Text Box 186"/>
              <p:cNvSpPr txBox="1"/>
              <p:nvPr/>
            </p:nvSpPr>
            <p:spPr>
              <a:xfrm>
                <a:off x="652360" y="3566863"/>
                <a:ext cx="1828800" cy="170180"/>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a:effectLst/>
                    <a:ea typeface="Times New Roman" panose="02020603050405020304" pitchFamily="18" charset="0"/>
                  </a:rPr>
                  <a:t>Micro-benchmarks</a:t>
                </a:r>
              </a:p>
            </p:txBody>
          </p:sp>
          <p:cxnSp>
            <p:nvCxnSpPr>
              <p:cNvPr id="116" name="Straight Connector 115"/>
              <p:cNvCxnSpPr/>
              <p:nvPr/>
            </p:nvCxnSpPr>
            <p:spPr>
              <a:xfrm rot="5400000">
                <a:off x="2587295" y="3593909"/>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rot="5400000">
                <a:off x="2586660" y="3802655"/>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118" name="Text Box 192"/>
              <p:cNvSpPr txBox="1"/>
              <p:nvPr/>
            </p:nvSpPr>
            <p:spPr>
              <a:xfrm>
                <a:off x="673468" y="4398328"/>
                <a:ext cx="1828800" cy="170180"/>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smtClean="0">
                    <a:effectLst/>
                    <a:ea typeface="Times New Roman" panose="02020603050405020304" pitchFamily="18" charset="0"/>
                  </a:rPr>
                  <a:t>Visualization</a:t>
                </a:r>
                <a:endParaRPr lang="en-US" sz="1200" dirty="0">
                  <a:effectLst/>
                  <a:ea typeface="Times New Roman" panose="02020603050405020304" pitchFamily="18" charset="0"/>
                </a:endParaRPr>
              </a:p>
            </p:txBody>
          </p:sp>
          <p:cxnSp>
            <p:nvCxnSpPr>
              <p:cNvPr id="119" name="Straight Connector 118"/>
              <p:cNvCxnSpPr/>
              <p:nvPr/>
            </p:nvCxnSpPr>
            <p:spPr>
              <a:xfrm rot="5400000">
                <a:off x="2587930" y="6274091"/>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120" name="Text Box 230"/>
              <p:cNvSpPr txBox="1"/>
              <p:nvPr/>
            </p:nvSpPr>
            <p:spPr>
              <a:xfrm rot="16200000">
                <a:off x="-768870" y="822852"/>
                <a:ext cx="2294820" cy="86355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C00000"/>
                    </a:solidFill>
                    <a:effectLst/>
                    <a:ea typeface="Times New Roman" panose="02020603050405020304" pitchFamily="18" charset="0"/>
                  </a:rPr>
                  <a:t>Data Source </a:t>
                </a:r>
                <a:r>
                  <a:rPr lang="en-US" b="1" dirty="0" smtClean="0">
                    <a:solidFill>
                      <a:srgbClr val="C00000"/>
                    </a:solidFill>
                    <a:effectLst/>
                    <a:ea typeface="Times New Roman" panose="02020603050405020304" pitchFamily="18" charset="0"/>
                  </a:rPr>
                  <a:t>and Style </a:t>
                </a:r>
                <a:r>
                  <a:rPr lang="en-US" b="1" dirty="0">
                    <a:solidFill>
                      <a:srgbClr val="C00000"/>
                    </a:solidFill>
                    <a:effectLst/>
                    <a:ea typeface="Times New Roman" panose="02020603050405020304" pitchFamily="18" charset="0"/>
                  </a:rPr>
                  <a:t>View</a:t>
                </a:r>
                <a:endParaRPr lang="en-US" dirty="0">
                  <a:solidFill>
                    <a:srgbClr val="C00000"/>
                  </a:solidFill>
                  <a:effectLst/>
                  <a:ea typeface="Times New Roman" panose="02020603050405020304" pitchFamily="18" charset="0"/>
                </a:endParaRPr>
              </a:p>
            </p:txBody>
          </p:sp>
          <p:sp>
            <p:nvSpPr>
              <p:cNvPr id="121" name="Text Box 230"/>
              <p:cNvSpPr txBox="1"/>
              <p:nvPr/>
            </p:nvSpPr>
            <p:spPr>
              <a:xfrm rot="16200000">
                <a:off x="4137776" y="574420"/>
                <a:ext cx="1572865" cy="471261"/>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C00000"/>
                    </a:solidFill>
                    <a:effectLst/>
                    <a:ea typeface="Times New Roman" panose="02020603050405020304" pitchFamily="18" charset="0"/>
                  </a:rPr>
                  <a:t>Execution View</a:t>
                </a:r>
                <a:endParaRPr lang="en-US" dirty="0">
                  <a:solidFill>
                    <a:srgbClr val="C00000"/>
                  </a:solidFill>
                  <a:effectLst/>
                  <a:ea typeface="Times New Roman" panose="02020603050405020304" pitchFamily="18" charset="0"/>
                </a:endParaRPr>
              </a:p>
            </p:txBody>
          </p:sp>
          <p:sp>
            <p:nvSpPr>
              <p:cNvPr id="122" name="Text Box 230"/>
              <p:cNvSpPr txBox="1"/>
              <p:nvPr/>
            </p:nvSpPr>
            <p:spPr>
              <a:xfrm rot="5400000" flipH="1" flipV="1">
                <a:off x="-325388" y="5503101"/>
                <a:ext cx="1459147" cy="311943"/>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b="1" dirty="0">
                    <a:solidFill>
                      <a:srgbClr val="C00000"/>
                    </a:solidFill>
                    <a:effectLst/>
                    <a:ea typeface="Times New Roman" panose="02020603050405020304" pitchFamily="18" charset="0"/>
                  </a:rPr>
                  <a:t>Processing View</a:t>
                </a:r>
                <a:endParaRPr lang="en-US" dirty="0">
                  <a:solidFill>
                    <a:srgbClr val="C00000"/>
                  </a:solidFill>
                  <a:effectLst/>
                  <a:ea typeface="Times New Roman" panose="02020603050405020304" pitchFamily="18" charset="0"/>
                </a:endParaRPr>
              </a:p>
            </p:txBody>
          </p:sp>
          <p:sp>
            <p:nvSpPr>
              <p:cNvPr id="123" name="Text Box 297"/>
              <p:cNvSpPr txBox="1"/>
              <p:nvPr/>
            </p:nvSpPr>
            <p:spPr>
              <a:xfrm rot="16200000">
                <a:off x="3075509" y="2795253"/>
                <a:ext cx="77638" cy="17206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1</a:t>
                </a:r>
              </a:p>
            </p:txBody>
          </p:sp>
          <p:sp>
            <p:nvSpPr>
              <p:cNvPr id="124" name="Text Box 298"/>
              <p:cNvSpPr txBox="1"/>
              <p:nvPr/>
            </p:nvSpPr>
            <p:spPr>
              <a:xfrm rot="16200000">
                <a:off x="3226284" y="2797288"/>
                <a:ext cx="77638" cy="17206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a:effectLst/>
                    <a:ea typeface="Times New Roman" panose="02020603050405020304" pitchFamily="18" charset="0"/>
                  </a:rPr>
                  <a:t>2</a:t>
                </a:r>
              </a:p>
            </p:txBody>
          </p:sp>
          <p:sp>
            <p:nvSpPr>
              <p:cNvPr id="125" name="Text Box 299"/>
              <p:cNvSpPr txBox="1"/>
              <p:nvPr/>
            </p:nvSpPr>
            <p:spPr>
              <a:xfrm rot="16200000">
                <a:off x="3407180" y="2793218"/>
                <a:ext cx="77638" cy="17206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a:effectLst/>
                    <a:ea typeface="Times New Roman" panose="02020603050405020304" pitchFamily="18" charset="0"/>
                  </a:rPr>
                  <a:t>3</a:t>
                </a:r>
              </a:p>
            </p:txBody>
          </p:sp>
          <p:sp>
            <p:nvSpPr>
              <p:cNvPr id="126" name="Text Box 300"/>
              <p:cNvSpPr txBox="1"/>
              <p:nvPr/>
            </p:nvSpPr>
            <p:spPr>
              <a:xfrm rot="16200000">
                <a:off x="3562455" y="2795253"/>
                <a:ext cx="77638" cy="17206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a:effectLst/>
                    <a:ea typeface="Times New Roman" panose="02020603050405020304" pitchFamily="18" charset="0"/>
                  </a:rPr>
                  <a:t>4</a:t>
                </a:r>
              </a:p>
            </p:txBody>
          </p:sp>
          <p:sp>
            <p:nvSpPr>
              <p:cNvPr id="127" name="Text Box 301"/>
              <p:cNvSpPr txBox="1"/>
              <p:nvPr/>
            </p:nvSpPr>
            <p:spPr>
              <a:xfrm rot="16200000">
                <a:off x="3906744" y="2799323"/>
                <a:ext cx="77638" cy="17206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a typeface="Times New Roman" panose="02020603050405020304" pitchFamily="18" charset="0"/>
                  </a:rPr>
                  <a:t>6</a:t>
                </a:r>
                <a:endParaRPr lang="en-US" sz="1200" dirty="0">
                  <a:effectLst/>
                  <a:ea typeface="Times New Roman" panose="02020603050405020304" pitchFamily="18" charset="0"/>
                </a:endParaRPr>
              </a:p>
            </p:txBody>
          </p:sp>
          <p:sp>
            <p:nvSpPr>
              <p:cNvPr id="128" name="Text Box 302"/>
              <p:cNvSpPr txBox="1"/>
              <p:nvPr/>
            </p:nvSpPr>
            <p:spPr>
              <a:xfrm rot="16200000">
                <a:off x="4110779" y="2794043"/>
                <a:ext cx="77638" cy="17206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a typeface="Times New Roman" panose="02020603050405020304" pitchFamily="18" charset="0"/>
                  </a:rPr>
                  <a:t>7</a:t>
                </a:r>
                <a:endParaRPr lang="en-US" sz="1200" dirty="0">
                  <a:effectLst/>
                  <a:ea typeface="Times New Roman" panose="02020603050405020304" pitchFamily="18" charset="0"/>
                </a:endParaRPr>
              </a:p>
            </p:txBody>
          </p:sp>
          <p:sp>
            <p:nvSpPr>
              <p:cNvPr id="129" name="Text Box 303"/>
              <p:cNvSpPr txBox="1"/>
              <p:nvPr/>
            </p:nvSpPr>
            <p:spPr>
              <a:xfrm rot="16200000">
                <a:off x="4289430" y="2784536"/>
                <a:ext cx="77638" cy="17206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a typeface="Times New Roman" panose="02020603050405020304" pitchFamily="18" charset="0"/>
                  </a:rPr>
                  <a:t>8</a:t>
                </a:r>
                <a:endParaRPr lang="en-US" sz="1200" dirty="0">
                  <a:effectLst/>
                  <a:ea typeface="Times New Roman" panose="02020603050405020304" pitchFamily="18" charset="0"/>
                </a:endParaRPr>
              </a:p>
            </p:txBody>
          </p:sp>
          <p:sp>
            <p:nvSpPr>
              <p:cNvPr id="130" name="Text Box 304"/>
              <p:cNvSpPr txBox="1"/>
              <p:nvPr/>
            </p:nvSpPr>
            <p:spPr>
              <a:xfrm rot="16200000">
                <a:off x="4476963" y="2787882"/>
                <a:ext cx="77638" cy="17206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smtClean="0">
                    <a:ea typeface="Times New Roman" panose="02020603050405020304" pitchFamily="18" charset="0"/>
                  </a:rPr>
                  <a:t>9</a:t>
                </a:r>
                <a:endParaRPr lang="en-US" sz="1200" dirty="0">
                  <a:effectLst/>
                  <a:ea typeface="Times New Roman" panose="02020603050405020304" pitchFamily="18" charset="0"/>
                </a:endParaRPr>
              </a:p>
            </p:txBody>
          </p:sp>
          <p:sp>
            <p:nvSpPr>
              <p:cNvPr id="131" name="Text Box 305"/>
              <p:cNvSpPr txBox="1"/>
              <p:nvPr/>
            </p:nvSpPr>
            <p:spPr>
              <a:xfrm rot="16200000">
                <a:off x="4509869" y="2736331"/>
                <a:ext cx="305636" cy="17206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smtClean="0">
                    <a:ea typeface="Times New Roman" panose="02020603050405020304" pitchFamily="18" charset="0"/>
                  </a:rPr>
                  <a:t>10</a:t>
                </a:r>
                <a:endParaRPr lang="en-US" sz="1200" dirty="0">
                  <a:effectLst/>
                  <a:ea typeface="Times New Roman" panose="02020603050405020304" pitchFamily="18" charset="0"/>
                </a:endParaRPr>
              </a:p>
            </p:txBody>
          </p:sp>
          <p:sp>
            <p:nvSpPr>
              <p:cNvPr id="132" name="Text Box 306"/>
              <p:cNvSpPr txBox="1"/>
              <p:nvPr/>
            </p:nvSpPr>
            <p:spPr>
              <a:xfrm rot="16200000">
                <a:off x="4710268" y="2746998"/>
                <a:ext cx="282854" cy="17206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smtClean="0">
                    <a:effectLst/>
                    <a:ea typeface="Times New Roman" panose="02020603050405020304" pitchFamily="18" charset="0"/>
                  </a:rPr>
                  <a:t>11</a:t>
                </a:r>
                <a:endParaRPr lang="en-US" sz="1200" dirty="0">
                  <a:effectLst/>
                  <a:ea typeface="Times New Roman" panose="02020603050405020304" pitchFamily="18" charset="0"/>
                </a:endParaRPr>
              </a:p>
            </p:txBody>
          </p:sp>
          <p:sp>
            <p:nvSpPr>
              <p:cNvPr id="133" name="Text Box 307"/>
              <p:cNvSpPr txBox="1"/>
              <p:nvPr/>
            </p:nvSpPr>
            <p:spPr>
              <a:xfrm rot="16200000">
                <a:off x="4909917" y="2761936"/>
                <a:ext cx="275729" cy="146303"/>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smtClean="0">
                    <a:effectLst/>
                    <a:ea typeface="Times New Roman" panose="02020603050405020304" pitchFamily="18" charset="0"/>
                  </a:rPr>
                  <a:t>12</a:t>
                </a:r>
                <a:endParaRPr lang="en-US" sz="1200" dirty="0">
                  <a:effectLst/>
                  <a:ea typeface="Times New Roman" panose="02020603050405020304" pitchFamily="18" charset="0"/>
                </a:endParaRPr>
              </a:p>
            </p:txBody>
          </p:sp>
          <p:sp>
            <p:nvSpPr>
              <p:cNvPr id="134" name="Text Box 310"/>
              <p:cNvSpPr txBox="1"/>
              <p:nvPr/>
            </p:nvSpPr>
            <p:spPr>
              <a:xfrm rot="16200000">
                <a:off x="212628" y="3120457"/>
                <a:ext cx="207549" cy="182730"/>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10</a:t>
                </a:r>
              </a:p>
            </p:txBody>
          </p:sp>
          <p:sp>
            <p:nvSpPr>
              <p:cNvPr id="135" name="Text Box 311"/>
              <p:cNvSpPr txBox="1"/>
              <p:nvPr/>
            </p:nvSpPr>
            <p:spPr>
              <a:xfrm rot="16200000">
                <a:off x="451401" y="3118246"/>
                <a:ext cx="77638" cy="17206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9</a:t>
                </a:r>
              </a:p>
            </p:txBody>
          </p:sp>
          <p:sp>
            <p:nvSpPr>
              <p:cNvPr id="136" name="Text Box 312"/>
              <p:cNvSpPr txBox="1"/>
              <p:nvPr/>
            </p:nvSpPr>
            <p:spPr>
              <a:xfrm rot="16200000">
                <a:off x="616622" y="3120281"/>
                <a:ext cx="77638" cy="17206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a:effectLst/>
                    <a:ea typeface="Times New Roman" panose="02020603050405020304" pitchFamily="18" charset="0"/>
                  </a:rPr>
                  <a:t>8</a:t>
                </a:r>
              </a:p>
            </p:txBody>
          </p:sp>
          <p:sp>
            <p:nvSpPr>
              <p:cNvPr id="137" name="Text Box 313"/>
              <p:cNvSpPr txBox="1"/>
              <p:nvPr/>
            </p:nvSpPr>
            <p:spPr>
              <a:xfrm rot="16200000">
                <a:off x="796389" y="3124349"/>
                <a:ext cx="77638" cy="17206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7</a:t>
                </a:r>
              </a:p>
            </p:txBody>
          </p:sp>
          <p:sp>
            <p:nvSpPr>
              <p:cNvPr id="138" name="Text Box 315"/>
              <p:cNvSpPr txBox="1"/>
              <p:nvPr/>
            </p:nvSpPr>
            <p:spPr>
              <a:xfrm rot="16200000">
                <a:off x="977624" y="3129630"/>
                <a:ext cx="77638" cy="17206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6</a:t>
                </a:r>
              </a:p>
            </p:txBody>
          </p:sp>
          <p:sp>
            <p:nvSpPr>
              <p:cNvPr id="139" name="Text Box 316"/>
              <p:cNvSpPr txBox="1"/>
              <p:nvPr/>
            </p:nvSpPr>
            <p:spPr>
              <a:xfrm rot="16200000">
                <a:off x="1168617" y="3132977"/>
                <a:ext cx="77638" cy="17206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5</a:t>
                </a:r>
              </a:p>
            </p:txBody>
          </p:sp>
          <p:sp>
            <p:nvSpPr>
              <p:cNvPr id="140" name="Text Box 317"/>
              <p:cNvSpPr txBox="1"/>
              <p:nvPr/>
            </p:nvSpPr>
            <p:spPr>
              <a:xfrm rot="16200000">
                <a:off x="1385388" y="3131666"/>
                <a:ext cx="77638" cy="17206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4</a:t>
                </a:r>
              </a:p>
            </p:txBody>
          </p:sp>
          <p:sp>
            <p:nvSpPr>
              <p:cNvPr id="141" name="Text Box 318"/>
              <p:cNvSpPr txBox="1"/>
              <p:nvPr/>
            </p:nvSpPr>
            <p:spPr>
              <a:xfrm rot="16200000">
                <a:off x="1595243" y="3100145"/>
                <a:ext cx="135878" cy="17206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smtClean="0">
                    <a:effectLst/>
                    <a:ea typeface="Times New Roman" panose="02020603050405020304" pitchFamily="18" charset="0"/>
                  </a:rPr>
                  <a:t>3</a:t>
                </a:r>
                <a:endParaRPr lang="en-US" sz="1200" dirty="0">
                  <a:effectLst/>
                  <a:ea typeface="Times New Roman" panose="02020603050405020304" pitchFamily="18" charset="0"/>
                </a:endParaRPr>
              </a:p>
            </p:txBody>
          </p:sp>
          <p:sp>
            <p:nvSpPr>
              <p:cNvPr id="142" name="Text Box 319"/>
              <p:cNvSpPr txBox="1"/>
              <p:nvPr/>
            </p:nvSpPr>
            <p:spPr>
              <a:xfrm rot="16200000">
                <a:off x="1758316" y="3130942"/>
                <a:ext cx="97309" cy="144793"/>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2</a:t>
                </a:r>
              </a:p>
            </p:txBody>
          </p:sp>
          <p:sp>
            <p:nvSpPr>
              <p:cNvPr id="143" name="Text Box 320"/>
              <p:cNvSpPr txBox="1"/>
              <p:nvPr/>
            </p:nvSpPr>
            <p:spPr>
              <a:xfrm rot="16200000">
                <a:off x="1952085" y="3132309"/>
                <a:ext cx="71431" cy="165870"/>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1</a:t>
                </a:r>
              </a:p>
            </p:txBody>
          </p:sp>
          <p:sp>
            <p:nvSpPr>
              <p:cNvPr id="144" name="Text Box 321"/>
              <p:cNvSpPr txBox="1"/>
              <p:nvPr/>
            </p:nvSpPr>
            <p:spPr>
              <a:xfrm rot="16200000">
                <a:off x="2371263" y="2459979"/>
                <a:ext cx="71431" cy="1097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1</a:t>
                </a:r>
              </a:p>
            </p:txBody>
          </p:sp>
          <p:sp>
            <p:nvSpPr>
              <p:cNvPr id="145" name="Text Box 322"/>
              <p:cNvSpPr txBox="1"/>
              <p:nvPr/>
            </p:nvSpPr>
            <p:spPr>
              <a:xfrm rot="16200000">
                <a:off x="2371263" y="2270768"/>
                <a:ext cx="71431" cy="1097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2</a:t>
                </a:r>
              </a:p>
            </p:txBody>
          </p:sp>
          <p:sp>
            <p:nvSpPr>
              <p:cNvPr id="146" name="Text Box 323"/>
              <p:cNvSpPr txBox="1"/>
              <p:nvPr/>
            </p:nvSpPr>
            <p:spPr>
              <a:xfrm rot="16200000">
                <a:off x="2371263" y="2074245"/>
                <a:ext cx="71431" cy="1097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3</a:t>
                </a:r>
              </a:p>
            </p:txBody>
          </p:sp>
          <p:sp>
            <p:nvSpPr>
              <p:cNvPr id="147" name="Text Box 324"/>
              <p:cNvSpPr txBox="1"/>
              <p:nvPr/>
            </p:nvSpPr>
            <p:spPr>
              <a:xfrm rot="16200000">
                <a:off x="2371263" y="1885033"/>
                <a:ext cx="71431" cy="1097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4</a:t>
                </a:r>
              </a:p>
            </p:txBody>
          </p:sp>
          <p:sp>
            <p:nvSpPr>
              <p:cNvPr id="148" name="Text Box 325"/>
              <p:cNvSpPr txBox="1"/>
              <p:nvPr/>
            </p:nvSpPr>
            <p:spPr>
              <a:xfrm rot="16200000">
                <a:off x="2371263" y="1725092"/>
                <a:ext cx="71431" cy="1097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5</a:t>
                </a:r>
              </a:p>
            </p:txBody>
          </p:sp>
          <p:sp>
            <p:nvSpPr>
              <p:cNvPr id="149" name="Text Box 326"/>
              <p:cNvSpPr txBox="1"/>
              <p:nvPr/>
            </p:nvSpPr>
            <p:spPr>
              <a:xfrm rot="16200000">
                <a:off x="2371263" y="1525673"/>
                <a:ext cx="71431" cy="1097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6</a:t>
                </a:r>
              </a:p>
            </p:txBody>
          </p:sp>
          <p:sp>
            <p:nvSpPr>
              <p:cNvPr id="150" name="Text Box 327"/>
              <p:cNvSpPr txBox="1"/>
              <p:nvPr/>
            </p:nvSpPr>
            <p:spPr>
              <a:xfrm rot="16200000">
                <a:off x="2371263" y="1344070"/>
                <a:ext cx="71431" cy="1097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7</a:t>
                </a:r>
              </a:p>
            </p:txBody>
          </p:sp>
          <p:sp>
            <p:nvSpPr>
              <p:cNvPr id="151" name="Text Box 328"/>
              <p:cNvSpPr txBox="1"/>
              <p:nvPr/>
            </p:nvSpPr>
            <p:spPr>
              <a:xfrm rot="16200000">
                <a:off x="2371263" y="1172898"/>
                <a:ext cx="71431" cy="1097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8</a:t>
                </a:r>
              </a:p>
            </p:txBody>
          </p:sp>
          <p:sp>
            <p:nvSpPr>
              <p:cNvPr id="152" name="Text Box 329"/>
              <p:cNvSpPr txBox="1"/>
              <p:nvPr/>
            </p:nvSpPr>
            <p:spPr>
              <a:xfrm rot="16200000">
                <a:off x="2371263" y="1014126"/>
                <a:ext cx="71431" cy="1097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9</a:t>
                </a:r>
              </a:p>
            </p:txBody>
          </p:sp>
          <p:sp>
            <p:nvSpPr>
              <p:cNvPr id="153" name="Text Box 330"/>
              <p:cNvSpPr txBox="1"/>
              <p:nvPr/>
            </p:nvSpPr>
            <p:spPr>
              <a:xfrm rot="16200000">
                <a:off x="2327719" y="841141"/>
                <a:ext cx="175313" cy="108585"/>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400"/>
                  </a:spcAft>
                </a:pPr>
                <a:r>
                  <a:rPr lang="en-US" sz="1200" dirty="0">
                    <a:effectLst/>
                    <a:ea typeface="Times New Roman" panose="02020603050405020304" pitchFamily="18" charset="0"/>
                  </a:rPr>
                  <a:t>10</a:t>
                </a:r>
              </a:p>
            </p:txBody>
          </p:sp>
          <p:sp>
            <p:nvSpPr>
              <p:cNvPr id="154" name="Text Box 335"/>
              <p:cNvSpPr txBox="1"/>
              <p:nvPr/>
            </p:nvSpPr>
            <p:spPr>
              <a:xfrm rot="16200000">
                <a:off x="2325815" y="493593"/>
                <a:ext cx="177599" cy="107062"/>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400"/>
                  </a:spcAft>
                </a:pPr>
                <a:r>
                  <a:rPr lang="en-US" sz="1200" dirty="0" smtClean="0">
                    <a:effectLst/>
                    <a:ea typeface="Times New Roman" panose="02020603050405020304" pitchFamily="18" charset="0"/>
                  </a:rPr>
                  <a:t>12</a:t>
                </a:r>
                <a:endParaRPr lang="en-US" sz="1200" dirty="0">
                  <a:effectLst/>
                  <a:ea typeface="Times New Roman" panose="02020603050405020304" pitchFamily="18" charset="0"/>
                </a:endParaRPr>
              </a:p>
            </p:txBody>
          </p:sp>
          <p:sp>
            <p:nvSpPr>
              <p:cNvPr id="155" name="Text Box 336"/>
              <p:cNvSpPr txBox="1"/>
              <p:nvPr/>
            </p:nvSpPr>
            <p:spPr>
              <a:xfrm rot="16200000">
                <a:off x="2333633" y="126892"/>
                <a:ext cx="169278" cy="11437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400"/>
                  </a:spcAft>
                </a:pPr>
                <a:r>
                  <a:rPr lang="en-US" sz="1200" dirty="0" smtClean="0">
                    <a:effectLst/>
                    <a:ea typeface="Times New Roman" panose="02020603050405020304" pitchFamily="18" charset="0"/>
                  </a:rPr>
                  <a:t>14</a:t>
                </a:r>
                <a:endParaRPr lang="en-US" sz="1200" dirty="0">
                  <a:effectLst/>
                  <a:ea typeface="Times New Roman" panose="02020603050405020304" pitchFamily="18" charset="0"/>
                </a:endParaRPr>
              </a:p>
            </p:txBody>
          </p:sp>
          <p:sp>
            <p:nvSpPr>
              <p:cNvPr id="156" name="Text Box 340"/>
              <p:cNvSpPr txBox="1"/>
              <p:nvPr/>
            </p:nvSpPr>
            <p:spPr>
              <a:xfrm rot="16200000">
                <a:off x="2677517" y="5268575"/>
                <a:ext cx="71431" cy="1097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9</a:t>
                </a:r>
              </a:p>
            </p:txBody>
          </p:sp>
          <p:sp>
            <p:nvSpPr>
              <p:cNvPr id="157" name="Text Box 341"/>
              <p:cNvSpPr txBox="1"/>
              <p:nvPr/>
            </p:nvSpPr>
            <p:spPr>
              <a:xfrm rot="16200000">
                <a:off x="2677517" y="5044369"/>
                <a:ext cx="71431" cy="1097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8</a:t>
                </a:r>
              </a:p>
            </p:txBody>
          </p:sp>
          <p:sp>
            <p:nvSpPr>
              <p:cNvPr id="158" name="Text Box 342"/>
              <p:cNvSpPr txBox="1"/>
              <p:nvPr/>
            </p:nvSpPr>
            <p:spPr>
              <a:xfrm rot="16200000">
                <a:off x="2677517" y="4838919"/>
                <a:ext cx="71431" cy="1097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a:effectLst/>
                    <a:ea typeface="Times New Roman" panose="02020603050405020304" pitchFamily="18" charset="0"/>
                  </a:rPr>
                  <a:t>7</a:t>
                </a:r>
              </a:p>
            </p:txBody>
          </p:sp>
          <p:sp>
            <p:nvSpPr>
              <p:cNvPr id="159" name="Text Box 343"/>
              <p:cNvSpPr txBox="1"/>
              <p:nvPr/>
            </p:nvSpPr>
            <p:spPr>
              <a:xfrm rot="16200000">
                <a:off x="2677517" y="4459575"/>
                <a:ext cx="71431" cy="1097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a:effectLst/>
                    <a:ea typeface="Times New Roman" panose="02020603050405020304" pitchFamily="18" charset="0"/>
                  </a:rPr>
                  <a:t>5</a:t>
                </a:r>
              </a:p>
            </p:txBody>
          </p:sp>
          <p:sp>
            <p:nvSpPr>
              <p:cNvPr id="160" name="Text Box 344"/>
              <p:cNvSpPr txBox="1"/>
              <p:nvPr/>
            </p:nvSpPr>
            <p:spPr>
              <a:xfrm rot="16200000">
                <a:off x="2677517" y="4232464"/>
                <a:ext cx="71431" cy="1097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4</a:t>
                </a:r>
              </a:p>
            </p:txBody>
          </p:sp>
          <p:sp>
            <p:nvSpPr>
              <p:cNvPr id="161" name="Text Box 345"/>
              <p:cNvSpPr txBox="1"/>
              <p:nvPr/>
            </p:nvSpPr>
            <p:spPr>
              <a:xfrm rot="16200000">
                <a:off x="2677517" y="4020639"/>
                <a:ext cx="71431" cy="1097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3</a:t>
                </a:r>
              </a:p>
            </p:txBody>
          </p:sp>
          <p:sp>
            <p:nvSpPr>
              <p:cNvPr id="162" name="Text Box 346"/>
              <p:cNvSpPr txBox="1"/>
              <p:nvPr/>
            </p:nvSpPr>
            <p:spPr>
              <a:xfrm rot="16200000">
                <a:off x="2677517" y="3816794"/>
                <a:ext cx="71431" cy="1097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2</a:t>
                </a:r>
              </a:p>
            </p:txBody>
          </p:sp>
          <p:sp>
            <p:nvSpPr>
              <p:cNvPr id="163" name="Text Box 347"/>
              <p:cNvSpPr txBox="1"/>
              <p:nvPr/>
            </p:nvSpPr>
            <p:spPr>
              <a:xfrm rot="16200000">
                <a:off x="2677517" y="3611954"/>
                <a:ext cx="71431" cy="1097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1</a:t>
                </a:r>
              </a:p>
            </p:txBody>
          </p:sp>
          <p:sp>
            <p:nvSpPr>
              <p:cNvPr id="164" name="Text Box 349"/>
              <p:cNvSpPr txBox="1"/>
              <p:nvPr/>
            </p:nvSpPr>
            <p:spPr>
              <a:xfrm rot="16200000">
                <a:off x="2641113" y="6293314"/>
                <a:ext cx="137160" cy="1097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a:effectLst/>
                    <a:ea typeface="Times New Roman" panose="02020603050405020304" pitchFamily="18" charset="0"/>
                  </a:rPr>
                  <a:t>14</a:t>
                </a:r>
              </a:p>
            </p:txBody>
          </p:sp>
          <p:sp>
            <p:nvSpPr>
              <p:cNvPr id="165" name="Text Box 350"/>
              <p:cNvSpPr txBox="1"/>
              <p:nvPr/>
            </p:nvSpPr>
            <p:spPr>
              <a:xfrm rot="16200000">
                <a:off x="2641113" y="6076163"/>
                <a:ext cx="137160" cy="1097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a:effectLst/>
                    <a:ea typeface="Times New Roman" panose="02020603050405020304" pitchFamily="18" charset="0"/>
                  </a:rPr>
                  <a:t>13</a:t>
                </a:r>
              </a:p>
            </p:txBody>
          </p:sp>
          <p:sp>
            <p:nvSpPr>
              <p:cNvPr id="166" name="Text Box 351"/>
              <p:cNvSpPr txBox="1"/>
              <p:nvPr/>
            </p:nvSpPr>
            <p:spPr>
              <a:xfrm rot="16200000">
                <a:off x="2641113" y="5864270"/>
                <a:ext cx="137160" cy="1097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a:effectLst/>
                    <a:ea typeface="Times New Roman" panose="02020603050405020304" pitchFamily="18" charset="0"/>
                  </a:rPr>
                  <a:t>12</a:t>
                </a:r>
              </a:p>
            </p:txBody>
          </p:sp>
          <p:sp>
            <p:nvSpPr>
              <p:cNvPr id="167" name="Text Box 352"/>
              <p:cNvSpPr txBox="1"/>
              <p:nvPr/>
            </p:nvSpPr>
            <p:spPr>
              <a:xfrm rot="16200000">
                <a:off x="2641113" y="5681156"/>
                <a:ext cx="137160" cy="1097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a:effectLst/>
                    <a:ea typeface="Times New Roman" panose="02020603050405020304" pitchFamily="18" charset="0"/>
                  </a:rPr>
                  <a:t>11</a:t>
                </a:r>
              </a:p>
            </p:txBody>
          </p:sp>
          <p:sp>
            <p:nvSpPr>
              <p:cNvPr id="168" name="Text Box 353"/>
              <p:cNvSpPr txBox="1"/>
              <p:nvPr/>
            </p:nvSpPr>
            <p:spPr>
              <a:xfrm rot="16200000">
                <a:off x="2614430" y="5457877"/>
                <a:ext cx="182880" cy="1097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ffectLst/>
                    <a:ea typeface="Times New Roman" panose="02020603050405020304" pitchFamily="18" charset="0"/>
                  </a:rPr>
                  <a:t>10</a:t>
                </a:r>
              </a:p>
            </p:txBody>
          </p:sp>
          <p:sp>
            <p:nvSpPr>
              <p:cNvPr id="169" name="Text Box 358"/>
              <p:cNvSpPr txBox="1"/>
              <p:nvPr/>
            </p:nvSpPr>
            <p:spPr>
              <a:xfrm rot="16200000">
                <a:off x="2677517" y="4638213"/>
                <a:ext cx="71431" cy="109728"/>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a:effectLst/>
                    <a:ea typeface="Times New Roman" panose="02020603050405020304" pitchFamily="18" charset="0"/>
                  </a:rPr>
                  <a:t>6</a:t>
                </a:r>
              </a:p>
            </p:txBody>
          </p:sp>
          <p:cxnSp>
            <p:nvCxnSpPr>
              <p:cNvPr id="170" name="Straight Connector 169"/>
              <p:cNvCxnSpPr/>
              <p:nvPr/>
            </p:nvCxnSpPr>
            <p:spPr>
              <a:xfrm rot="5400000">
                <a:off x="2585213" y="266535"/>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171" name="Text Box 361"/>
              <p:cNvSpPr txBox="1"/>
              <p:nvPr/>
            </p:nvSpPr>
            <p:spPr>
              <a:xfrm rot="16200000">
                <a:off x="2326060" y="295805"/>
                <a:ext cx="184426" cy="11437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400"/>
                  </a:spcAft>
                </a:pPr>
                <a:r>
                  <a:rPr lang="en-US" sz="1200" dirty="0" smtClean="0">
                    <a:effectLst/>
                    <a:ea typeface="Times New Roman" panose="02020603050405020304" pitchFamily="18" charset="0"/>
                  </a:rPr>
                  <a:t>13</a:t>
                </a:r>
                <a:endParaRPr lang="en-US" sz="1200" dirty="0">
                  <a:effectLst/>
                  <a:ea typeface="Times New Roman" panose="02020603050405020304" pitchFamily="18" charset="0"/>
                </a:endParaRPr>
              </a:p>
            </p:txBody>
          </p:sp>
          <p:cxnSp>
            <p:nvCxnSpPr>
              <p:cNvPr id="172" name="Straight Connector 171"/>
              <p:cNvCxnSpPr/>
              <p:nvPr/>
            </p:nvCxnSpPr>
            <p:spPr>
              <a:xfrm>
                <a:off x="3760815" y="2981004"/>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173" name="Text Box 63"/>
              <p:cNvSpPr txBox="1"/>
              <p:nvPr/>
            </p:nvSpPr>
            <p:spPr>
              <a:xfrm>
                <a:off x="3681653" y="3139243"/>
                <a:ext cx="109751" cy="1294404"/>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vert270" wrap="square" lIns="0" tIns="0" rIns="0" bIns="0" numCol="1" spcCol="0" rtlCol="0" fromWordArt="0" anchor="t" anchorCtr="0" forceAA="0" compatLnSpc="1">
                <a:prstTxWarp prst="textNoShape">
                  <a:avLst/>
                </a:prstTxWarp>
                <a:noAutofit/>
              </a:bodyPr>
              <a:lstStyle/>
              <a:p>
                <a:pPr marL="0" marR="0" algn="r">
                  <a:spcBef>
                    <a:spcPts val="0"/>
                  </a:spcBef>
                  <a:spcAft>
                    <a:spcPts val="400"/>
                  </a:spcAft>
                </a:pPr>
                <a:r>
                  <a:rPr lang="en-US" sz="1200" dirty="0" smtClean="0">
                    <a:ea typeface="Times New Roman" panose="02020603050405020304" pitchFamily="18" charset="0"/>
                  </a:rPr>
                  <a:t>Map Streaming</a:t>
                </a:r>
                <a:endParaRPr lang="en-US" sz="1200" dirty="0">
                  <a:effectLst/>
                  <a:ea typeface="Times New Roman" panose="02020603050405020304" pitchFamily="18" charset="0"/>
                </a:endParaRPr>
              </a:p>
            </p:txBody>
          </p:sp>
          <p:sp>
            <p:nvSpPr>
              <p:cNvPr id="174" name="Text Box 301"/>
              <p:cNvSpPr txBox="1"/>
              <p:nvPr/>
            </p:nvSpPr>
            <p:spPr>
              <a:xfrm rot="16200000">
                <a:off x="3734181" y="2799323"/>
                <a:ext cx="77638" cy="172069"/>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a:ea typeface="Times New Roman" panose="02020603050405020304" pitchFamily="18" charset="0"/>
                  </a:rPr>
                  <a:t>5</a:t>
                </a:r>
                <a:endParaRPr lang="en-US" sz="1200" dirty="0">
                  <a:effectLst/>
                  <a:ea typeface="Times New Roman" panose="02020603050405020304" pitchFamily="18" charset="0"/>
                </a:endParaRPr>
              </a:p>
            </p:txBody>
          </p:sp>
          <p:sp>
            <p:nvSpPr>
              <p:cNvPr id="175" name="Rectangle 174"/>
              <p:cNvSpPr/>
              <p:nvPr/>
            </p:nvSpPr>
            <p:spPr>
              <a:xfrm rot="16200000">
                <a:off x="2119934" y="2623816"/>
                <a:ext cx="914400" cy="914400"/>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400"/>
                  </a:spcAft>
                </a:pPr>
                <a:r>
                  <a:rPr lang="en-US" sz="1200" b="1" dirty="0">
                    <a:solidFill>
                      <a:srgbClr val="000000"/>
                    </a:solidFill>
                    <a:effectLst/>
                    <a:ea typeface="Times New Roman" panose="02020603050405020304" pitchFamily="18" charset="0"/>
                  </a:rPr>
                  <a:t>Ogre Views and Facets</a:t>
                </a:r>
                <a:endParaRPr lang="en-US" sz="1200" b="1" dirty="0">
                  <a:effectLst/>
                  <a:ea typeface="Times New Roman" panose="02020603050405020304" pitchFamily="18" charset="0"/>
                </a:endParaRPr>
              </a:p>
            </p:txBody>
          </p:sp>
          <p:cxnSp>
            <p:nvCxnSpPr>
              <p:cNvPr id="176" name="Straight Connector 175"/>
              <p:cNvCxnSpPr/>
              <p:nvPr/>
            </p:nvCxnSpPr>
            <p:spPr>
              <a:xfrm rot="5400000">
                <a:off x="2585414" y="626271"/>
                <a:ext cx="0" cy="153035"/>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177" name="Text Box 168"/>
              <p:cNvSpPr txBox="1"/>
              <p:nvPr/>
            </p:nvSpPr>
            <p:spPr>
              <a:xfrm>
                <a:off x="2721435" y="602152"/>
                <a:ext cx="1828800" cy="170327"/>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just">
                  <a:spcBef>
                    <a:spcPts val="0"/>
                  </a:spcBef>
                  <a:spcAft>
                    <a:spcPts val="400"/>
                  </a:spcAft>
                </a:pPr>
                <a:r>
                  <a:rPr lang="en-US" sz="1200" dirty="0" smtClean="0">
                    <a:effectLst/>
                    <a:ea typeface="Times New Roman" panose="02020603050405020304" pitchFamily="18" charset="0"/>
                  </a:rPr>
                  <a:t>Iterative / Simple</a:t>
                </a:r>
                <a:endParaRPr lang="en-US" sz="1200" dirty="0">
                  <a:effectLst/>
                  <a:ea typeface="Times New Roman" panose="02020603050405020304" pitchFamily="18" charset="0"/>
                </a:endParaRPr>
              </a:p>
            </p:txBody>
          </p:sp>
          <p:sp>
            <p:nvSpPr>
              <p:cNvPr id="178" name="Text Box 335"/>
              <p:cNvSpPr txBox="1"/>
              <p:nvPr/>
            </p:nvSpPr>
            <p:spPr>
              <a:xfrm rot="16200000">
                <a:off x="2326652" y="665319"/>
                <a:ext cx="177599" cy="107062"/>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400"/>
                  </a:spcAft>
                </a:pPr>
                <a:r>
                  <a:rPr lang="en-US" sz="1200" dirty="0">
                    <a:effectLst/>
                    <a:ea typeface="Times New Roman" panose="02020603050405020304" pitchFamily="18" charset="0"/>
                  </a:rPr>
                  <a:t>11</a:t>
                </a:r>
              </a:p>
            </p:txBody>
          </p:sp>
        </p:grpSp>
        <p:sp>
          <p:nvSpPr>
            <p:cNvPr id="17" name="Text Box 265"/>
            <p:cNvSpPr txBox="1"/>
            <p:nvPr/>
          </p:nvSpPr>
          <p:spPr>
            <a:xfrm>
              <a:off x="427688" y="5604071"/>
              <a:ext cx="3104422" cy="612874"/>
            </a:xfrm>
            <a:prstGeom prst="rect">
              <a:avLst/>
            </a:prstGeom>
            <a:grp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91440" tIns="45720" rIns="91440" bIns="45720" numCol="1" spcCol="0" rtlCol="0" fromWordArt="0" anchor="t" anchorCtr="0" forceAA="0" compatLnSpc="1">
              <a:prstTxWarp prst="textNoShape">
                <a:avLst/>
              </a:prstTxWarp>
              <a:noAutofit/>
            </a:bodyPr>
            <a:lstStyle/>
            <a:p>
              <a:pPr marL="0" marR="0" algn="r">
                <a:spcBef>
                  <a:spcPts val="0"/>
                </a:spcBef>
                <a:spcAft>
                  <a:spcPts val="0"/>
                </a:spcAft>
              </a:pPr>
              <a:r>
                <a:rPr lang="en-US" b="1" dirty="0">
                  <a:solidFill>
                    <a:srgbClr val="C00000"/>
                  </a:solidFill>
                  <a:effectLst/>
                  <a:ea typeface="Times New Roman" panose="02020603050405020304" pitchFamily="18" charset="0"/>
                </a:rPr>
                <a:t>Problem </a:t>
              </a:r>
              <a:r>
                <a:rPr lang="en-US" b="1" dirty="0" smtClean="0">
                  <a:solidFill>
                    <a:srgbClr val="C00000"/>
                  </a:solidFill>
                  <a:effectLst/>
                  <a:ea typeface="Times New Roman" panose="02020603050405020304" pitchFamily="18" charset="0"/>
                </a:rPr>
                <a:t>Architecture View</a:t>
              </a:r>
              <a:endParaRPr lang="en-US" dirty="0">
                <a:solidFill>
                  <a:srgbClr val="C00000"/>
                </a:solidFill>
                <a:effectLst/>
                <a:ea typeface="Times New Roman" panose="02020603050405020304" pitchFamily="18" charset="0"/>
              </a:endParaRPr>
            </a:p>
          </p:txBody>
        </p:sp>
        <p:sp>
          <p:nvSpPr>
            <p:cNvPr id="18" name="TextBox 17"/>
            <p:cNvSpPr txBox="1"/>
            <p:nvPr/>
          </p:nvSpPr>
          <p:spPr>
            <a:xfrm>
              <a:off x="3746223" y="-115981"/>
              <a:ext cx="1607652" cy="527897"/>
            </a:xfrm>
            <a:prstGeom prst="rect">
              <a:avLst/>
            </a:prstGeom>
            <a:noFill/>
          </p:spPr>
          <p:txBody>
            <a:bodyPr wrap="none" rtlCol="0">
              <a:spAutoFit/>
            </a:bodyPr>
            <a:lstStyle/>
            <a:p>
              <a:r>
                <a:rPr lang="en-US" sz="2800" b="1" dirty="0">
                  <a:solidFill>
                    <a:srgbClr val="B30838"/>
                  </a:solidFill>
                  <a:latin typeface="+mj-lt"/>
                  <a:ea typeface="+mj-ea"/>
                  <a:cs typeface="ＭＳ Ｐゴシック" pitchFamily="-107" charset="-128"/>
                </a:rPr>
                <a:t>Benchmark</a:t>
              </a:r>
            </a:p>
          </p:txBody>
        </p:sp>
      </p:grpSp>
    </p:spTree>
    <p:extLst>
      <p:ext uri="{BB962C8B-B14F-4D97-AF65-F5344CB8AC3E}">
        <p14:creationId xmlns:p14="http://schemas.microsoft.com/office/powerpoint/2010/main" val="1610565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Visualization from Yong-Yeol Ah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9457" y="1328057"/>
            <a:ext cx="9872427"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641620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512300" cy="5508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3200" b="1" dirty="0">
                <a:solidFill>
                  <a:srgbClr val="B30838"/>
                </a:solidFill>
                <a:cs typeface="ＭＳ Ｐゴシック" pitchFamily="-107" charset="-128"/>
              </a:rPr>
              <a:t>Large-Scale Data Analysis and Applications</a:t>
            </a:r>
          </a:p>
        </p:txBody>
      </p:sp>
      <p:grpSp>
        <p:nvGrpSpPr>
          <p:cNvPr id="6" name="Group 5"/>
          <p:cNvGrpSpPr/>
          <p:nvPr/>
        </p:nvGrpSpPr>
        <p:grpSpPr>
          <a:xfrm>
            <a:off x="5156853" y="4681890"/>
            <a:ext cx="6922555" cy="1066672"/>
            <a:chOff x="2761506" y="4995877"/>
            <a:chExt cx="6922555" cy="1066672"/>
          </a:xfrm>
        </p:grpSpPr>
        <p:grpSp>
          <p:nvGrpSpPr>
            <p:cNvPr id="4" name="Group 3"/>
            <p:cNvGrpSpPr/>
            <p:nvPr/>
          </p:nvGrpSpPr>
          <p:grpSpPr>
            <a:xfrm>
              <a:off x="8366235" y="5010216"/>
              <a:ext cx="1317826" cy="1052333"/>
              <a:chOff x="5448726" y="5257060"/>
              <a:chExt cx="1895556" cy="1470583"/>
            </a:xfrm>
            <a:effectLst>
              <a:outerShdw blurRad="50800" dist="50800" dir="7800000" algn="ctr" rotWithShape="0">
                <a:schemeClr val="bg1">
                  <a:lumMod val="65000"/>
                </a:schemeClr>
              </a:outerShdw>
            </a:effectLst>
          </p:grpSpPr>
          <p:pic>
            <p:nvPicPr>
              <p:cNvPr id="7" name="Picture 6"/>
              <p:cNvPicPr>
                <a:picLocks noChangeAspect="1"/>
              </p:cNvPicPr>
              <p:nvPr/>
            </p:nvPicPr>
            <p:blipFill>
              <a:blip r:embed="rId2" cstate="print"/>
              <a:stretch>
                <a:fillRect/>
              </a:stretch>
            </p:blipFill>
            <p:spPr>
              <a:xfrm>
                <a:off x="5568457" y="5257060"/>
                <a:ext cx="1775825" cy="1470583"/>
              </a:xfrm>
              <a:prstGeom prst="rect">
                <a:avLst/>
              </a:prstGeom>
              <a:solidFill>
                <a:srgbClr val="376092"/>
              </a:solidFill>
            </p:spPr>
          </p:pic>
          <p:sp>
            <p:nvSpPr>
              <p:cNvPr id="8" name="TextBox 7"/>
              <p:cNvSpPr txBox="1"/>
              <p:nvPr/>
            </p:nvSpPr>
            <p:spPr>
              <a:xfrm>
                <a:off x="5472554" y="6375505"/>
                <a:ext cx="413191" cy="301072"/>
              </a:xfrm>
              <a:prstGeom prst="rect">
                <a:avLst/>
              </a:prstGeom>
              <a:noFill/>
            </p:spPr>
            <p:txBody>
              <a:bodyPr wrap="none" rtlCol="0">
                <a:spAutoFit/>
              </a:bodyPr>
              <a:lstStyle/>
              <a:p>
                <a:pPr defTabSz="914400"/>
                <a:r>
                  <a:rPr lang="en-US" sz="800" dirty="0" smtClean="0">
                    <a:solidFill>
                      <a:schemeClr val="tx2">
                        <a:lumMod val="50000"/>
                      </a:schemeClr>
                    </a:solidFill>
                  </a:rPr>
                  <a:t>IN</a:t>
                </a:r>
                <a:endParaRPr lang="en-US" sz="800" dirty="0">
                  <a:solidFill>
                    <a:schemeClr val="tx2">
                      <a:lumMod val="50000"/>
                    </a:schemeClr>
                  </a:solidFill>
                </a:endParaRPr>
              </a:p>
            </p:txBody>
          </p:sp>
          <p:sp>
            <p:nvSpPr>
              <p:cNvPr id="9" name="TextBox 8"/>
              <p:cNvSpPr txBox="1"/>
              <p:nvPr/>
            </p:nvSpPr>
            <p:spPr>
              <a:xfrm>
                <a:off x="5448726" y="5484853"/>
                <a:ext cx="969857" cy="473112"/>
              </a:xfrm>
              <a:prstGeom prst="rect">
                <a:avLst/>
              </a:prstGeom>
              <a:noFill/>
            </p:spPr>
            <p:txBody>
              <a:bodyPr wrap="square" rtlCol="0">
                <a:spAutoFit/>
              </a:bodyPr>
              <a:lstStyle/>
              <a:p>
                <a:pPr defTabSz="914400"/>
                <a:r>
                  <a:rPr lang="en-US" sz="800" dirty="0" smtClean="0">
                    <a:solidFill>
                      <a:schemeClr val="tx2">
                        <a:lumMod val="50000"/>
                      </a:schemeClr>
                    </a:solidFill>
                  </a:rPr>
                  <a:t>Classified OUT</a:t>
                </a:r>
                <a:endParaRPr lang="en-US" sz="800" dirty="0">
                  <a:solidFill>
                    <a:schemeClr val="tx2">
                      <a:lumMod val="50000"/>
                    </a:schemeClr>
                  </a:solidFill>
                </a:endParaRPr>
              </a:p>
            </p:txBody>
          </p:sp>
        </p:gr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02133" y="5010215"/>
              <a:ext cx="1277086" cy="1052333"/>
            </a:xfrm>
            <a:prstGeom prst="rect">
              <a:avLst/>
            </a:prstGeom>
            <a:noFill/>
            <a:ln>
              <a:noFill/>
            </a:ln>
            <a:effectLst>
              <a:outerShdw blurRad="50800" dist="50800" dir="7800000" algn="ctr" rotWithShape="0">
                <a:schemeClr val="bg1">
                  <a:lumMod val="5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31179" y="4995877"/>
              <a:ext cx="1263887" cy="1028937"/>
            </a:xfrm>
            <a:prstGeom prst="rect">
              <a:avLst/>
            </a:prstGeom>
            <a:noFill/>
            <a:ln>
              <a:noFill/>
            </a:ln>
            <a:effectLst>
              <a:outerShdw blurRad="50800" dist="50800" dir="7800000" algn="ctr" rotWithShape="0">
                <a:schemeClr val="bg1">
                  <a:lumMod val="65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61506" y="5024352"/>
              <a:ext cx="1175719" cy="1028937"/>
            </a:xfrm>
            <a:prstGeom prst="rect">
              <a:avLst/>
            </a:prstGeom>
            <a:noFill/>
            <a:ln>
              <a:noFill/>
            </a:ln>
            <a:effectLst>
              <a:outerShdw blurRad="50800" dist="50800" dir="7800000" algn="ctr" rotWithShape="0">
                <a:schemeClr val="bg1">
                  <a:lumMod val="65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3" name="Group 2"/>
          <p:cNvGrpSpPr/>
          <p:nvPr/>
        </p:nvGrpSpPr>
        <p:grpSpPr>
          <a:xfrm>
            <a:off x="5063053" y="5839975"/>
            <a:ext cx="7016355" cy="292476"/>
            <a:chOff x="2713468" y="4766783"/>
            <a:chExt cx="7016354" cy="292476"/>
          </a:xfrm>
        </p:grpSpPr>
        <p:sp>
          <p:nvSpPr>
            <p:cNvPr id="15" name="TextBox 14"/>
            <p:cNvSpPr txBox="1"/>
            <p:nvPr/>
          </p:nvSpPr>
          <p:spPr>
            <a:xfrm>
              <a:off x="4564398" y="4766871"/>
              <a:ext cx="1415964" cy="292388"/>
            </a:xfrm>
            <a:prstGeom prst="rect">
              <a:avLst/>
            </a:prstGeom>
            <a:noFill/>
          </p:spPr>
          <p:txBody>
            <a:bodyPr wrap="none" rtlCol="0">
              <a:spAutoFit/>
            </a:bodyPr>
            <a:lstStyle/>
            <a:p>
              <a:pPr algn="ctr"/>
              <a:r>
                <a:rPr lang="en-US" sz="1300" i="1" dirty="0" smtClean="0">
                  <a:solidFill>
                    <a:prstClr val="black"/>
                  </a:solidFill>
                </a:rPr>
                <a:t>Computer </a:t>
              </a:r>
              <a:r>
                <a:rPr lang="en-US" sz="1300" i="1" dirty="0">
                  <a:solidFill>
                    <a:prstClr val="black"/>
                  </a:solidFill>
                </a:rPr>
                <a:t>Vision</a:t>
              </a:r>
            </a:p>
          </p:txBody>
        </p:sp>
        <p:sp>
          <p:nvSpPr>
            <p:cNvPr id="16" name="TextBox 15"/>
            <p:cNvSpPr txBox="1"/>
            <p:nvPr/>
          </p:nvSpPr>
          <p:spPr>
            <a:xfrm>
              <a:off x="6297786" y="4766783"/>
              <a:ext cx="1585690" cy="292388"/>
            </a:xfrm>
            <a:prstGeom prst="rect">
              <a:avLst/>
            </a:prstGeom>
            <a:noFill/>
          </p:spPr>
          <p:txBody>
            <a:bodyPr wrap="none" rtlCol="0">
              <a:spAutoFit/>
            </a:bodyPr>
            <a:lstStyle/>
            <a:p>
              <a:pPr algn="ctr"/>
              <a:r>
                <a:rPr lang="en-US" sz="1300" i="1" dirty="0" smtClean="0">
                  <a:solidFill>
                    <a:prstClr val="black"/>
                  </a:solidFill>
                </a:rPr>
                <a:t>Complex Networks</a:t>
              </a:r>
              <a:endParaRPr lang="en-US" sz="1300" i="1" dirty="0">
                <a:solidFill>
                  <a:prstClr val="black"/>
                </a:solidFill>
              </a:endParaRPr>
            </a:p>
          </p:txBody>
        </p:sp>
        <p:sp>
          <p:nvSpPr>
            <p:cNvPr id="17" name="TextBox 16"/>
            <p:cNvSpPr txBox="1"/>
            <p:nvPr/>
          </p:nvSpPr>
          <p:spPr>
            <a:xfrm>
              <a:off x="2713468" y="4766871"/>
              <a:ext cx="1233030" cy="292388"/>
            </a:xfrm>
            <a:prstGeom prst="rect">
              <a:avLst/>
            </a:prstGeom>
            <a:noFill/>
          </p:spPr>
          <p:txBody>
            <a:bodyPr wrap="none" rtlCol="0">
              <a:spAutoFit/>
            </a:bodyPr>
            <a:lstStyle/>
            <a:p>
              <a:pPr algn="ctr"/>
              <a:r>
                <a:rPr lang="en-US" sz="1300" i="1" dirty="0" smtClean="0">
                  <a:solidFill>
                    <a:prstClr val="black"/>
                  </a:solidFill>
                </a:rPr>
                <a:t>Bioinformatics</a:t>
              </a:r>
              <a:endParaRPr lang="en-US" sz="1300" i="1" dirty="0">
                <a:solidFill>
                  <a:prstClr val="black"/>
                </a:solidFill>
              </a:endParaRPr>
            </a:p>
          </p:txBody>
        </p:sp>
        <p:sp>
          <p:nvSpPr>
            <p:cNvPr id="19" name="TextBox 18"/>
            <p:cNvSpPr txBox="1"/>
            <p:nvPr/>
          </p:nvSpPr>
          <p:spPr>
            <a:xfrm>
              <a:off x="8448702" y="4766871"/>
              <a:ext cx="1281120" cy="292388"/>
            </a:xfrm>
            <a:prstGeom prst="rect">
              <a:avLst/>
            </a:prstGeom>
            <a:noFill/>
          </p:spPr>
          <p:txBody>
            <a:bodyPr wrap="none" rtlCol="0">
              <a:spAutoFit/>
            </a:bodyPr>
            <a:lstStyle/>
            <a:p>
              <a:pPr algn="ctr"/>
              <a:r>
                <a:rPr lang="en-US" sz="1300" i="1" dirty="0" smtClean="0">
                  <a:solidFill>
                    <a:prstClr val="black"/>
                  </a:solidFill>
                </a:rPr>
                <a:t>Deep Learning</a:t>
              </a:r>
              <a:endParaRPr lang="en-US" sz="1300" i="1" dirty="0">
                <a:solidFill>
                  <a:prstClr val="black"/>
                </a:solidFill>
              </a:endParaRPr>
            </a:p>
          </p:txBody>
        </p:sp>
      </p:grpSp>
      <p:sp>
        <p:nvSpPr>
          <p:cNvPr id="21" name="Subtitle 3"/>
          <p:cNvSpPr txBox="1">
            <a:spLocks/>
          </p:cNvSpPr>
          <p:nvPr/>
        </p:nvSpPr>
        <p:spPr>
          <a:xfrm>
            <a:off x="8621" y="928674"/>
            <a:ext cx="12183379" cy="2017396"/>
          </a:xfrm>
          <a:prstGeom prst="rect">
            <a:avLst/>
          </a:prstGeom>
        </p:spPr>
        <p:txBody>
          <a:bodyPr vert="horz" lIns="91440" tIns="45720" rIns="91440" bIns="45720" rtlCol="0">
            <a:normAutofit fontScale="2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0050" lvl="2" indent="-190500" defTabSz="684701" eaLnBrk="0" fontAlgn="base" hangingPunct="0">
              <a:lnSpc>
                <a:spcPct val="120000"/>
              </a:lnSpc>
              <a:spcBef>
                <a:spcPts val="384"/>
              </a:spcBef>
              <a:spcAft>
                <a:spcPts val="600"/>
              </a:spcAft>
              <a:buSzPct val="100000"/>
              <a:defRPr/>
            </a:pPr>
            <a:r>
              <a:rPr kumimoji="1" lang="en-US" sz="6400" dirty="0" smtClean="0">
                <a:solidFill>
                  <a:prstClr val="black"/>
                </a:solidFill>
                <a:ea typeface="魏碑" charset="-122"/>
              </a:rPr>
              <a:t>Data </a:t>
            </a:r>
            <a:r>
              <a:rPr kumimoji="1" lang="en-US" sz="6400" dirty="0">
                <a:solidFill>
                  <a:prstClr val="black"/>
                </a:solidFill>
                <a:ea typeface="魏碑" charset="-122"/>
              </a:rPr>
              <a:t>analysis plays an important role in data-driven scientific discovery and commercial services. An interesting principle is that HPC ideas should integrate well with Apache (and other) open source big data technologies (ABDS). </a:t>
            </a:r>
            <a:r>
              <a:rPr lang="en-US" sz="6400" b="1" dirty="0" smtClean="0"/>
              <a:t>HPC-ABDS is a sustainable model that provides </a:t>
            </a:r>
            <a:r>
              <a:rPr lang="en-US" sz="6400" dirty="0" smtClean="0"/>
              <a:t>Cloud-HPC interoperable software building blocks with  </a:t>
            </a:r>
            <a:r>
              <a:rPr lang="en-US" sz="6400" dirty="0" smtClean="0"/>
              <a:t>the performance </a:t>
            </a:r>
            <a:r>
              <a:rPr lang="en-US" sz="6400" dirty="0" smtClean="0"/>
              <a:t>of HPC (High Performance Computing) and the rich functionality of the commodity Apache Big Data Stack.</a:t>
            </a:r>
          </a:p>
          <a:p>
            <a:pPr marL="400050" lvl="2" indent="-190500" defTabSz="684701" eaLnBrk="0" fontAlgn="base" hangingPunct="0">
              <a:lnSpc>
                <a:spcPct val="120000"/>
              </a:lnSpc>
              <a:spcBef>
                <a:spcPts val="384"/>
              </a:spcBef>
              <a:spcAft>
                <a:spcPts val="600"/>
              </a:spcAft>
              <a:buSzPct val="100000"/>
              <a:defRPr/>
            </a:pPr>
            <a:r>
              <a:rPr kumimoji="1" lang="en-US" sz="6400" b="1" dirty="0">
                <a:solidFill>
                  <a:prstClr val="black"/>
                </a:solidFill>
                <a:ea typeface="魏碑" charset="-122"/>
              </a:rPr>
              <a:t>SPIDAL</a:t>
            </a:r>
            <a:r>
              <a:rPr kumimoji="1" lang="en-US" sz="6400" dirty="0">
                <a:solidFill>
                  <a:prstClr val="black"/>
                </a:solidFill>
                <a:ea typeface="魏碑" charset="-122"/>
              </a:rPr>
              <a:t> (</a:t>
            </a:r>
            <a:r>
              <a:rPr kumimoji="1" lang="en-US" sz="6400" b="1" dirty="0">
                <a:solidFill>
                  <a:prstClr val="black"/>
                </a:solidFill>
                <a:ea typeface="魏碑" charset="-122"/>
              </a:rPr>
              <a:t>S</a:t>
            </a:r>
            <a:r>
              <a:rPr kumimoji="1" lang="en-US" sz="6400" dirty="0">
                <a:solidFill>
                  <a:prstClr val="black"/>
                </a:solidFill>
                <a:ea typeface="魏碑" charset="-122"/>
              </a:rPr>
              <a:t>calable </a:t>
            </a:r>
            <a:r>
              <a:rPr kumimoji="1" lang="en-US" sz="6400" b="1" dirty="0">
                <a:solidFill>
                  <a:prstClr val="black"/>
                </a:solidFill>
                <a:ea typeface="魏碑" charset="-122"/>
              </a:rPr>
              <a:t>P</a:t>
            </a:r>
            <a:r>
              <a:rPr kumimoji="1" lang="en-US" sz="6400" dirty="0">
                <a:solidFill>
                  <a:prstClr val="black"/>
                </a:solidFill>
                <a:ea typeface="魏碑" charset="-122"/>
              </a:rPr>
              <a:t>arallel </a:t>
            </a:r>
            <a:r>
              <a:rPr kumimoji="1" lang="en-US" sz="6400" b="1" dirty="0">
                <a:solidFill>
                  <a:prstClr val="black"/>
                </a:solidFill>
                <a:ea typeface="魏碑" charset="-122"/>
              </a:rPr>
              <a:t>I</a:t>
            </a:r>
            <a:r>
              <a:rPr kumimoji="1" lang="en-US" sz="6400" dirty="0">
                <a:solidFill>
                  <a:prstClr val="black"/>
                </a:solidFill>
                <a:ea typeface="魏碑" charset="-122"/>
              </a:rPr>
              <a:t>nteroperable </a:t>
            </a:r>
            <a:r>
              <a:rPr kumimoji="1" lang="en-US" sz="6400" b="1" dirty="0">
                <a:solidFill>
                  <a:prstClr val="black"/>
                </a:solidFill>
                <a:ea typeface="魏碑" charset="-122"/>
              </a:rPr>
              <a:t>D</a:t>
            </a:r>
            <a:r>
              <a:rPr kumimoji="1" lang="en-US" sz="6400" dirty="0">
                <a:solidFill>
                  <a:prstClr val="black"/>
                </a:solidFill>
                <a:ea typeface="魏碑" charset="-122"/>
              </a:rPr>
              <a:t>ata </a:t>
            </a:r>
            <a:r>
              <a:rPr kumimoji="1" lang="en-US" sz="6400" b="1" dirty="0">
                <a:solidFill>
                  <a:prstClr val="black"/>
                </a:solidFill>
                <a:ea typeface="魏碑" charset="-122"/>
              </a:rPr>
              <a:t>A</a:t>
            </a:r>
            <a:r>
              <a:rPr kumimoji="1" lang="en-US" sz="6400" dirty="0">
                <a:solidFill>
                  <a:prstClr val="black"/>
                </a:solidFill>
                <a:ea typeface="魏碑" charset="-122"/>
              </a:rPr>
              <a:t>nalytics </a:t>
            </a:r>
            <a:r>
              <a:rPr kumimoji="1" lang="en-US" sz="6400" b="1" dirty="0">
                <a:solidFill>
                  <a:prstClr val="black"/>
                </a:solidFill>
                <a:ea typeface="魏碑" charset="-122"/>
              </a:rPr>
              <a:t>L</a:t>
            </a:r>
            <a:r>
              <a:rPr kumimoji="1" lang="en-US" sz="6400" dirty="0">
                <a:solidFill>
                  <a:prstClr val="black"/>
                </a:solidFill>
                <a:ea typeface="魏碑" charset="-122"/>
              </a:rPr>
              <a:t>ibrary</a:t>
            </a:r>
            <a:r>
              <a:rPr kumimoji="1" lang="en-US" sz="6400" dirty="0" smtClean="0">
                <a:solidFill>
                  <a:prstClr val="black"/>
                </a:solidFill>
                <a:ea typeface="魏碑" charset="-122"/>
              </a:rPr>
              <a:t>) is an </a:t>
            </a:r>
            <a:r>
              <a:rPr kumimoji="1" lang="en-US" sz="6400" dirty="0" smtClean="0">
                <a:solidFill>
                  <a:prstClr val="black"/>
                </a:solidFill>
                <a:ea typeface="魏碑" charset="-122"/>
              </a:rPr>
              <a:t>IU-led </a:t>
            </a:r>
            <a:r>
              <a:rPr kumimoji="1" lang="en-US" sz="6400" dirty="0" smtClean="0">
                <a:solidFill>
                  <a:prstClr val="black"/>
                </a:solidFill>
                <a:ea typeface="魏碑" charset="-122"/>
              </a:rPr>
              <a:t>community infrastructure built upon </a:t>
            </a:r>
            <a:r>
              <a:rPr kumimoji="1" lang="en-US" sz="6400" dirty="0" smtClean="0">
                <a:solidFill>
                  <a:prstClr val="black"/>
                </a:solidFill>
                <a:ea typeface="魏碑" charset="-122"/>
              </a:rPr>
              <a:t>the HPC-ABDS </a:t>
            </a:r>
            <a:r>
              <a:rPr kumimoji="1" lang="en-US" sz="6400" dirty="0" smtClean="0">
                <a:solidFill>
                  <a:prstClr val="black"/>
                </a:solidFill>
                <a:ea typeface="魏碑" charset="-122"/>
              </a:rPr>
              <a:t>concept </a:t>
            </a:r>
            <a:r>
              <a:rPr kumimoji="1" lang="en-US" sz="6400" dirty="0">
                <a:solidFill>
                  <a:prstClr val="black"/>
                </a:solidFill>
                <a:ea typeface="魏碑" charset="-122"/>
              </a:rPr>
              <a:t>for </a:t>
            </a:r>
            <a:r>
              <a:rPr kumimoji="1" lang="en-US" sz="6400" dirty="0" err="1">
                <a:solidFill>
                  <a:prstClr val="black"/>
                </a:solidFill>
                <a:ea typeface="魏碑" charset="-122"/>
              </a:rPr>
              <a:t>Biomolecular</a:t>
            </a:r>
            <a:r>
              <a:rPr kumimoji="1" lang="en-US" sz="6400" dirty="0">
                <a:solidFill>
                  <a:prstClr val="black"/>
                </a:solidFill>
                <a:ea typeface="魏碑" charset="-122"/>
              </a:rPr>
              <a:t> Simulations, Network and Computational Social Science, Epidemiology, Computer Vision, Spatial Geographical Information Systems, Remote Sensing for Polar Science and Pathology Informatics.</a:t>
            </a:r>
          </a:p>
          <a:p>
            <a:pPr marL="400050" lvl="2" indent="-190500" defTabSz="684701" eaLnBrk="0" fontAlgn="base" hangingPunct="0">
              <a:lnSpc>
                <a:spcPct val="120000"/>
              </a:lnSpc>
              <a:spcBef>
                <a:spcPts val="384"/>
              </a:spcBef>
              <a:spcAft>
                <a:spcPts val="500"/>
              </a:spcAft>
              <a:buSzPct val="100000"/>
              <a:defRPr/>
            </a:pPr>
            <a:r>
              <a:rPr kumimoji="1" lang="en-US" sz="6400" dirty="0" smtClean="0">
                <a:solidFill>
                  <a:prstClr val="black"/>
                </a:solidFill>
                <a:ea typeface="魏碑" charset="-122"/>
              </a:rPr>
              <a:t>Illustrating HPC-ABDS, we </a:t>
            </a:r>
            <a:r>
              <a:rPr kumimoji="1" lang="en-US" sz="6400" dirty="0">
                <a:solidFill>
                  <a:prstClr val="black"/>
                </a:solidFill>
                <a:ea typeface="魏碑" charset="-122"/>
              </a:rPr>
              <a:t>have shown that previous standalone enhanced versions of MapReduce can be </a:t>
            </a:r>
            <a:r>
              <a:rPr kumimoji="1" lang="en-US" sz="6400" dirty="0" smtClean="0">
                <a:solidFill>
                  <a:prstClr val="black"/>
                </a:solidFill>
                <a:ea typeface="魏碑" charset="-122"/>
              </a:rPr>
              <a:t>replaced </a:t>
            </a:r>
            <a:r>
              <a:rPr kumimoji="1" lang="en-US" sz="6400" dirty="0">
                <a:solidFill>
                  <a:prstClr val="black"/>
                </a:solidFill>
                <a:ea typeface="魏碑" charset="-122"/>
              </a:rPr>
              <a:t>by </a:t>
            </a:r>
            <a:r>
              <a:rPr kumimoji="1" lang="en-US" sz="6400" b="1" dirty="0" smtClean="0">
                <a:solidFill>
                  <a:prstClr val="black"/>
                </a:solidFill>
                <a:ea typeface="魏碑" charset="-122"/>
              </a:rPr>
              <a:t>Harp</a:t>
            </a:r>
            <a:r>
              <a:rPr kumimoji="1" lang="en-US" sz="6400" dirty="0" smtClean="0">
                <a:solidFill>
                  <a:prstClr val="black"/>
                </a:solidFill>
                <a:ea typeface="魏碑" charset="-122"/>
              </a:rPr>
              <a:t> </a:t>
            </a:r>
            <a:r>
              <a:rPr kumimoji="1" lang="en-US" sz="6400" b="1" dirty="0" smtClean="0">
                <a:solidFill>
                  <a:prstClr val="black"/>
                </a:solidFill>
                <a:ea typeface="魏碑" charset="-122"/>
              </a:rPr>
              <a:t>(a </a:t>
            </a:r>
            <a:r>
              <a:rPr kumimoji="1" lang="en-US" sz="6400" b="1" dirty="0">
                <a:solidFill>
                  <a:prstClr val="black"/>
                </a:solidFill>
                <a:ea typeface="魏碑" charset="-122"/>
              </a:rPr>
              <a:t>Hadoop </a:t>
            </a:r>
            <a:r>
              <a:rPr kumimoji="1" lang="en-US" sz="6400" b="1" dirty="0" smtClean="0">
                <a:solidFill>
                  <a:prstClr val="black"/>
                </a:solidFill>
                <a:ea typeface="魏碑" charset="-122"/>
              </a:rPr>
              <a:t>plug-in)</a:t>
            </a:r>
            <a:r>
              <a:rPr kumimoji="1" lang="en-US" sz="6400" dirty="0" smtClean="0">
                <a:solidFill>
                  <a:prstClr val="black"/>
                </a:solidFill>
                <a:ea typeface="魏碑" charset="-122"/>
              </a:rPr>
              <a:t> </a:t>
            </a:r>
            <a:r>
              <a:rPr kumimoji="1" lang="en-US" sz="6400" dirty="0">
                <a:solidFill>
                  <a:prstClr val="black"/>
                </a:solidFill>
                <a:ea typeface="魏碑" charset="-122"/>
              </a:rPr>
              <a:t>that offers both data abstractions useful for high performance iteration and </a:t>
            </a:r>
            <a:r>
              <a:rPr kumimoji="1" lang="en-US" sz="6400" dirty="0" smtClean="0">
                <a:solidFill>
                  <a:prstClr val="black"/>
                </a:solidFill>
                <a:ea typeface="魏碑" charset="-122"/>
              </a:rPr>
              <a:t>MPI-quality communication and can drive libraries like </a:t>
            </a:r>
            <a:r>
              <a:rPr kumimoji="1" lang="en-US" sz="6400" b="1" dirty="0" smtClean="0">
                <a:solidFill>
                  <a:prstClr val="black"/>
                </a:solidFill>
                <a:ea typeface="魏碑" charset="-122"/>
              </a:rPr>
              <a:t>Mahout</a:t>
            </a:r>
            <a:r>
              <a:rPr kumimoji="1" lang="en-US" sz="6400" dirty="0" smtClean="0">
                <a:solidFill>
                  <a:prstClr val="black"/>
                </a:solidFill>
                <a:ea typeface="魏碑" charset="-122"/>
              </a:rPr>
              <a:t>, </a:t>
            </a:r>
            <a:r>
              <a:rPr kumimoji="1" lang="en-US" sz="6400" b="1" dirty="0" err="1" smtClean="0">
                <a:solidFill>
                  <a:prstClr val="black"/>
                </a:solidFill>
                <a:ea typeface="魏碑" charset="-122"/>
              </a:rPr>
              <a:t>MLlib</a:t>
            </a:r>
            <a:r>
              <a:rPr kumimoji="1" lang="en-US" sz="6400" dirty="0" smtClean="0">
                <a:solidFill>
                  <a:prstClr val="black"/>
                </a:solidFill>
                <a:ea typeface="魏碑" charset="-122"/>
              </a:rPr>
              <a:t>, </a:t>
            </a:r>
            <a:r>
              <a:rPr kumimoji="1" lang="en-US" sz="6400" b="1" dirty="0" smtClean="0">
                <a:solidFill>
                  <a:prstClr val="black"/>
                </a:solidFill>
                <a:ea typeface="魏碑" charset="-122"/>
              </a:rPr>
              <a:t>DAAL and Deep Learning </a:t>
            </a:r>
            <a:r>
              <a:rPr kumimoji="1" lang="en-US" sz="6400" dirty="0" smtClean="0">
                <a:solidFill>
                  <a:prstClr val="black"/>
                </a:solidFill>
                <a:ea typeface="魏碑" charset="-122"/>
              </a:rPr>
              <a:t>on HPC and Cloud systems.</a:t>
            </a:r>
            <a:endParaRPr kumimoji="1" lang="en-US" sz="6400" dirty="0">
              <a:solidFill>
                <a:prstClr val="black"/>
              </a:solidFill>
              <a:ea typeface="魏碑" charset="-122"/>
            </a:endParaRPr>
          </a:p>
          <a:p>
            <a:pPr marL="400050" lvl="2" indent="-190500" defTabSz="684701" eaLnBrk="0" fontAlgn="base" hangingPunct="0">
              <a:lnSpc>
                <a:spcPct val="120000"/>
              </a:lnSpc>
              <a:spcBef>
                <a:spcPts val="384"/>
              </a:spcBef>
              <a:spcAft>
                <a:spcPts val="600"/>
              </a:spcAft>
              <a:buSzPct val="100000"/>
              <a:defRPr/>
            </a:pPr>
            <a:r>
              <a:rPr kumimoji="1" lang="en-US" sz="6400" b="1" dirty="0" smtClean="0">
                <a:solidFill>
                  <a:prstClr val="black"/>
                </a:solidFill>
                <a:ea typeface="魏碑" charset="-122"/>
              </a:rPr>
              <a:t>Project: </a:t>
            </a:r>
            <a:r>
              <a:rPr kumimoji="1" lang="en-US" sz="6400" dirty="0" smtClean="0">
                <a:solidFill>
                  <a:prstClr val="black"/>
                </a:solidFill>
                <a:ea typeface="魏碑" charset="-122"/>
              </a:rPr>
              <a:t>Optimize performance of SPIDAL data analytics both between </a:t>
            </a:r>
            <a:r>
              <a:rPr kumimoji="1" lang="en-US" sz="6400" dirty="0" smtClean="0">
                <a:solidFill>
                  <a:prstClr val="black"/>
                </a:solidFill>
                <a:ea typeface="魏碑" charset="-122"/>
              </a:rPr>
              <a:t>and </a:t>
            </a:r>
            <a:r>
              <a:rPr kumimoji="1" lang="en-US" sz="6400" dirty="0" smtClean="0">
                <a:solidFill>
                  <a:prstClr val="black"/>
                </a:solidFill>
                <a:ea typeface="魏碑" charset="-122"/>
              </a:rPr>
              <a:t>within nodes on leading edge </a:t>
            </a:r>
            <a:r>
              <a:rPr kumimoji="1" lang="en-US" sz="6400" b="1" dirty="0" smtClean="0">
                <a:solidFill>
                  <a:prstClr val="black"/>
                </a:solidFill>
                <a:ea typeface="魏碑" charset="-122"/>
              </a:rPr>
              <a:t>Intel systems: </a:t>
            </a:r>
            <a:r>
              <a:rPr kumimoji="1" lang="en-US" sz="6400" dirty="0" smtClean="0">
                <a:solidFill>
                  <a:prstClr val="black"/>
                </a:solidFill>
                <a:ea typeface="魏碑" charset="-122"/>
              </a:rPr>
              <a:t>initially</a:t>
            </a:r>
            <a:r>
              <a:rPr kumimoji="1" lang="en-US" sz="6400" b="1" dirty="0" smtClean="0">
                <a:solidFill>
                  <a:prstClr val="black"/>
                </a:solidFill>
                <a:ea typeface="魏碑" charset="-122"/>
              </a:rPr>
              <a:t> </a:t>
            </a:r>
            <a:r>
              <a:rPr kumimoji="1" lang="en-US" sz="6400" b="1" dirty="0" err="1" smtClean="0">
                <a:solidFill>
                  <a:prstClr val="black"/>
                </a:solidFill>
                <a:ea typeface="魏碑" charset="-122"/>
              </a:rPr>
              <a:t>Haswell</a:t>
            </a:r>
            <a:r>
              <a:rPr kumimoji="1" lang="en-US" sz="6400" b="1" dirty="0" smtClean="0">
                <a:solidFill>
                  <a:prstClr val="black"/>
                </a:solidFill>
                <a:ea typeface="魏碑" charset="-122"/>
              </a:rPr>
              <a:t> </a:t>
            </a:r>
            <a:r>
              <a:rPr kumimoji="1" lang="en-US" sz="6400" dirty="0" smtClean="0">
                <a:solidFill>
                  <a:prstClr val="black"/>
                </a:solidFill>
                <a:ea typeface="魏碑" charset="-122"/>
              </a:rPr>
              <a:t>and </a:t>
            </a:r>
            <a:r>
              <a:rPr kumimoji="1" lang="en-US" sz="6400" b="1" dirty="0" smtClean="0">
                <a:solidFill>
                  <a:prstClr val="black"/>
                </a:solidFill>
                <a:ea typeface="魏碑" charset="-122"/>
              </a:rPr>
              <a:t>Knights Landing</a:t>
            </a:r>
            <a:r>
              <a:rPr kumimoji="1" lang="en-US" sz="6400" dirty="0" smtClean="0">
                <a:solidFill>
                  <a:prstClr val="black"/>
                </a:solidFill>
                <a:ea typeface="魏碑" charset="-122"/>
              </a:rPr>
              <a:t>.</a:t>
            </a:r>
          </a:p>
          <a:p>
            <a:pPr marL="400050" lvl="2" indent="-190500" defTabSz="684701" eaLnBrk="0" fontAlgn="base" hangingPunct="0">
              <a:lnSpc>
                <a:spcPct val="120000"/>
              </a:lnSpc>
              <a:spcBef>
                <a:spcPts val="384"/>
              </a:spcBef>
              <a:spcAft>
                <a:spcPts val="600"/>
              </a:spcAft>
              <a:buSzPct val="100000"/>
              <a:defRPr/>
            </a:pPr>
            <a:r>
              <a:rPr kumimoji="1" lang="en-US" sz="6400" b="1" dirty="0" smtClean="0">
                <a:solidFill>
                  <a:prstClr val="black"/>
                </a:solidFill>
                <a:ea typeface="魏碑" charset="-122"/>
              </a:rPr>
              <a:t>Benefit to Intel: </a:t>
            </a:r>
            <a:r>
              <a:rPr kumimoji="1" lang="en-US" sz="6400" dirty="0" smtClean="0">
                <a:solidFill>
                  <a:prstClr val="black"/>
                </a:solidFill>
                <a:ea typeface="魏碑" charset="-122"/>
              </a:rPr>
              <a:t>Data Analytics running on cloud and HPC Intel clusters with top performance</a:t>
            </a:r>
          </a:p>
          <a:p>
            <a:pPr marL="400050" lvl="2" indent="-190500" defTabSz="684701" eaLnBrk="0" fontAlgn="base" hangingPunct="0">
              <a:lnSpc>
                <a:spcPct val="120000"/>
              </a:lnSpc>
              <a:spcBef>
                <a:spcPts val="384"/>
              </a:spcBef>
              <a:spcAft>
                <a:spcPts val="600"/>
              </a:spcAft>
              <a:buSzPct val="100000"/>
              <a:defRPr/>
            </a:pPr>
            <a:r>
              <a:rPr kumimoji="1" lang="en-US" sz="6400" b="1" dirty="0" smtClean="0">
                <a:solidFill>
                  <a:prstClr val="black"/>
                </a:solidFill>
                <a:ea typeface="魏碑" charset="-122"/>
              </a:rPr>
              <a:t>Support Requested:</a:t>
            </a:r>
            <a:r>
              <a:rPr kumimoji="1" lang="en-US" sz="6400" dirty="0" smtClean="0">
                <a:solidFill>
                  <a:prstClr val="black"/>
                </a:solidFill>
                <a:ea typeface="魏碑" charset="-122"/>
              </a:rPr>
              <a:t/>
            </a:r>
            <a:br>
              <a:rPr kumimoji="1" lang="en-US" sz="6400" dirty="0" smtClean="0">
                <a:solidFill>
                  <a:prstClr val="black"/>
                </a:solidFill>
                <a:ea typeface="魏碑" charset="-122"/>
              </a:rPr>
            </a:br>
            <a:r>
              <a:rPr kumimoji="1" lang="en-US" sz="6400" dirty="0" smtClean="0">
                <a:solidFill>
                  <a:prstClr val="black"/>
                </a:solidFill>
                <a:ea typeface="魏碑" charset="-122"/>
              </a:rPr>
              <a:t/>
            </a:r>
            <a:br>
              <a:rPr kumimoji="1" lang="en-US" sz="6400" dirty="0" smtClean="0">
                <a:solidFill>
                  <a:prstClr val="black"/>
                </a:solidFill>
                <a:ea typeface="魏碑" charset="-122"/>
              </a:rPr>
            </a:br>
            <a:endParaRPr kumimoji="1" lang="en-US" sz="6400" dirty="0" smtClean="0">
              <a:solidFill>
                <a:prstClr val="black"/>
              </a:solidFill>
              <a:ea typeface="魏碑" charset="-122"/>
            </a:endParaRPr>
          </a:p>
          <a:p>
            <a:pPr>
              <a:buSzPct val="100000"/>
            </a:pPr>
            <a:endParaRPr lang="en-US" dirty="0" smtClean="0"/>
          </a:p>
          <a:p>
            <a:pPr algn="ctr">
              <a:buSzPct val="100000"/>
            </a:pPr>
            <a:endParaRPr lang="en-US" dirty="0"/>
          </a:p>
        </p:txBody>
      </p:sp>
      <p:sp>
        <p:nvSpPr>
          <p:cNvPr id="5" name="TextBox 4"/>
          <p:cNvSpPr txBox="1"/>
          <p:nvPr/>
        </p:nvSpPr>
        <p:spPr>
          <a:xfrm>
            <a:off x="173288" y="5008419"/>
            <a:ext cx="4794421" cy="830997"/>
          </a:xfrm>
          <a:prstGeom prst="rect">
            <a:avLst/>
          </a:prstGeom>
          <a:noFill/>
        </p:spPr>
        <p:txBody>
          <a:bodyPr wrap="square" rtlCol="0">
            <a:spAutoFit/>
          </a:bodyPr>
          <a:lstStyle/>
          <a:p>
            <a:pPr marL="342900" indent="-342900">
              <a:buFont typeface="+mj-lt"/>
              <a:buAutoNum type="alphaLcParenR"/>
            </a:pPr>
            <a:r>
              <a:rPr lang="en-US" sz="1600" dirty="0" smtClean="0">
                <a:latin typeface="Arial" panose="020B0604020202020204" pitchFamily="34" charset="0"/>
                <a:cs typeface="Arial" panose="020B0604020202020204" pitchFamily="34" charset="0"/>
              </a:rPr>
              <a:t>Collaboration </a:t>
            </a:r>
            <a:r>
              <a:rPr lang="en-US" sz="1600" dirty="0">
                <a:latin typeface="Arial" panose="020B0604020202020204" pitchFamily="34" charset="0"/>
                <a:cs typeface="Arial" panose="020B0604020202020204" pitchFamily="34" charset="0"/>
              </a:rPr>
              <a:t>on </a:t>
            </a:r>
            <a:r>
              <a:rPr lang="en-US" sz="1600" dirty="0" smtClean="0">
                <a:latin typeface="Arial" panose="020B0604020202020204" pitchFamily="34" charset="0"/>
                <a:cs typeface="Arial" panose="020B0604020202020204" pitchFamily="34" charset="0"/>
              </a:rPr>
              <a:t>Optimization</a:t>
            </a:r>
          </a:p>
          <a:p>
            <a:pPr marL="342900" indent="-342900">
              <a:buFont typeface="+mj-lt"/>
              <a:buAutoNum type="alphaLcParenR"/>
            </a:pPr>
            <a:r>
              <a:rPr lang="en-US" sz="1600" dirty="0" smtClean="0">
                <a:latin typeface="Arial" panose="020B0604020202020204" pitchFamily="34" charset="0"/>
                <a:cs typeface="Arial" panose="020B0604020202020204" pitchFamily="34" charset="0"/>
              </a:rPr>
              <a:t>Funding </a:t>
            </a:r>
            <a:r>
              <a:rPr lang="en-US" sz="1600" dirty="0">
                <a:latin typeface="Arial" panose="020B0604020202020204" pitchFamily="34" charset="0"/>
                <a:cs typeface="Arial" panose="020B0604020202020204" pitchFamily="34" charset="0"/>
              </a:rPr>
              <a:t>of software engineer </a:t>
            </a:r>
            <a:r>
              <a:rPr lang="en-US" sz="1600" dirty="0" smtClean="0">
                <a:latin typeface="Arial" panose="020B0604020202020204" pitchFamily="34" charset="0"/>
                <a:cs typeface="Arial" panose="020B0604020202020204" pitchFamily="34" charset="0"/>
              </a:rPr>
              <a:t>optimizing SPIDAL algorithm performance. $50K per year</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529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2">
            <a:extLst>
              <a:ext uri="{28A0092B-C50C-407E-A947-70E740481C1C}">
                <a14:useLocalDpi xmlns:a14="http://schemas.microsoft.com/office/drawing/2010/main" val="0"/>
              </a:ext>
            </a:extLst>
          </a:blip>
          <a:stretch>
            <a:fillRect/>
          </a:stretch>
        </p:blipFill>
        <p:spPr>
          <a:xfrm>
            <a:off x="1" y="1004664"/>
            <a:ext cx="12191999" cy="4281054"/>
          </a:xfrm>
          <a:prstGeom prst="rect">
            <a:avLst/>
          </a:prstGeom>
          <a:extLst>
            <a:ext uri="{FAA26D3D-D897-4be2-8F04-BA451C77F1D7}">
              <ma14:placeholderFlag xmlns:lc="http://schemas.openxmlformats.org/drawingml/2006/lockedCanvas" xmlns:w15="http://schemas.microsoft.com/office/word/2012/wordml"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p="http://schemas.openxmlformats.org/drawingml/2006/wordprocessingDrawing" xmlns:wp14="http://schemas.microsoft.com/office/word/2010/wordprocessingDrawing" xmlns:m="http://schemas.openxmlformats.org/officeDocument/2006/math" xmlns:mc="http://schemas.openxmlformats.org/markup-compatibility/2006" xmlns:wpc="http://schemas.microsoft.com/office/word/2010/wordprocessingCanvas"/>
            </a:ext>
          </a:extLst>
        </p:spPr>
      </p:pic>
      <p:sp>
        <p:nvSpPr>
          <p:cNvPr id="5" name="TextBox 4"/>
          <p:cNvSpPr txBox="1"/>
          <p:nvPr/>
        </p:nvSpPr>
        <p:spPr>
          <a:xfrm>
            <a:off x="1" y="5674488"/>
            <a:ext cx="11658600" cy="154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eaLnBrk="0" fontAlgn="base" hangingPunct="0">
              <a:spcBef>
                <a:spcPct val="20000"/>
              </a:spcBef>
              <a:spcAft>
                <a:spcPct val="0"/>
              </a:spcAft>
              <a:buChar char="•"/>
              <a:defRPr sz="2000" b="1">
                <a:cs typeface="ＭＳ Ｐゴシック" pitchFamily="-107" charset="-128"/>
              </a:defRPr>
            </a:lvl1pPr>
            <a:lvl2pPr marL="742950" lvl="1" indent="-285750" eaLnBrk="0" fontAlgn="base" hangingPunct="0">
              <a:spcBef>
                <a:spcPct val="20000"/>
              </a:spcBef>
              <a:spcAft>
                <a:spcPct val="0"/>
              </a:spcAft>
              <a:buChar char="–"/>
              <a:defRPr sz="2000"/>
            </a:lvl2pPr>
            <a:lvl3pPr marL="1143000" indent="-228600" eaLnBrk="0" fontAlgn="base" hangingPunct="0">
              <a:spcBef>
                <a:spcPct val="20000"/>
              </a:spcBef>
              <a:spcAft>
                <a:spcPct val="0"/>
              </a:spcAft>
              <a:buChar char="•"/>
              <a:defRPr sz="1600"/>
            </a:lvl3pPr>
            <a:lvl4pPr marL="1600200" indent="-228600" eaLnBrk="0" fontAlgn="base" hangingPunct="0">
              <a:spcBef>
                <a:spcPct val="20000"/>
              </a:spcBef>
              <a:spcAft>
                <a:spcPct val="0"/>
              </a:spcAft>
              <a:buChar char="–"/>
              <a:defRPr sz="1600"/>
            </a:lvl4pPr>
            <a:lvl5pPr marL="2057400" indent="-228600" eaLnBrk="0" fontAlgn="base" hangingPunct="0">
              <a:spcBef>
                <a:spcPct val="20000"/>
              </a:spcBef>
              <a:spcAft>
                <a:spcPct val="0"/>
              </a:spcAft>
              <a:buChar char="»"/>
              <a:defRPr sz="1600"/>
            </a:lvl5pPr>
            <a:lvl6pPr marL="2514600" indent="-228600" fontAlgn="base">
              <a:spcBef>
                <a:spcPct val="20000"/>
              </a:spcBef>
              <a:spcAft>
                <a:spcPct val="0"/>
              </a:spcAft>
              <a:buChar char="»"/>
              <a:defRPr sz="2000"/>
            </a:lvl6pPr>
            <a:lvl7pPr marL="2971800" indent="-228600" fontAlgn="base">
              <a:spcBef>
                <a:spcPct val="20000"/>
              </a:spcBef>
              <a:spcAft>
                <a:spcPct val="0"/>
              </a:spcAft>
              <a:buChar char="»"/>
              <a:defRPr sz="2000"/>
            </a:lvl7pPr>
            <a:lvl8pPr marL="3429000" indent="-228600" fontAlgn="base">
              <a:spcBef>
                <a:spcPct val="20000"/>
              </a:spcBef>
              <a:spcAft>
                <a:spcPct val="0"/>
              </a:spcAft>
              <a:buChar char="»"/>
              <a:defRPr sz="2000"/>
            </a:lvl8pPr>
            <a:lvl9pPr marL="3886200" indent="-228600" fontAlgn="base">
              <a:spcBef>
                <a:spcPct val="20000"/>
              </a:spcBef>
              <a:spcAft>
                <a:spcPct val="0"/>
              </a:spcAft>
              <a:buChar char="»"/>
              <a:defRPr sz="2000"/>
            </a:lvl9pPr>
          </a:lstStyle>
          <a:p>
            <a:pPr lvl="2"/>
            <a:r>
              <a:rPr lang="en-US" dirty="0"/>
              <a:t>At least a factor of 120 on 125 nodes, compared with the simple broadcast algorithm</a:t>
            </a:r>
          </a:p>
          <a:p>
            <a:pPr lvl="2"/>
            <a:r>
              <a:rPr lang="en-US" dirty="0"/>
              <a:t>The new topology-aware chain broadcasting algorithm gives 20% better performance than best C/C++ MPI methods (four times faster than Java MPJ) </a:t>
            </a:r>
          </a:p>
          <a:p>
            <a:pPr lvl="2"/>
            <a:r>
              <a:rPr lang="en-US" dirty="0"/>
              <a:t>A factor of 5 improvement over non-optimized (for topology) pipeline-based method over 150 nodes.</a:t>
            </a:r>
          </a:p>
          <a:p>
            <a:endParaRPr lang="en-US" dirty="0"/>
          </a:p>
        </p:txBody>
      </p:sp>
      <p:sp>
        <p:nvSpPr>
          <p:cNvPr id="6" name="TextBox 5"/>
          <p:cNvSpPr txBox="1"/>
          <p:nvPr/>
        </p:nvSpPr>
        <p:spPr>
          <a:xfrm>
            <a:off x="3187345" y="5306714"/>
            <a:ext cx="6542515" cy="369332"/>
          </a:xfrm>
          <a:prstGeom prst="rect">
            <a:avLst/>
          </a:prstGeom>
          <a:noFill/>
        </p:spPr>
        <p:txBody>
          <a:bodyPr wrap="square" rtlCol="0">
            <a:spAutoFit/>
          </a:bodyPr>
          <a:lstStyle/>
          <a:p>
            <a:r>
              <a:rPr lang="en-US" kern="0" dirty="0" smtClean="0">
                <a:solidFill>
                  <a:prstClr val="black"/>
                </a:solidFill>
              </a:rPr>
              <a:t>Tested on IU Polar Grid with 1 </a:t>
            </a:r>
            <a:r>
              <a:rPr lang="en-US" kern="0" dirty="0" err="1" smtClean="0">
                <a:solidFill>
                  <a:prstClr val="black"/>
                </a:solidFill>
              </a:rPr>
              <a:t>Gbps</a:t>
            </a:r>
            <a:r>
              <a:rPr lang="en-US" kern="0" dirty="0" smtClean="0">
                <a:solidFill>
                  <a:prstClr val="black"/>
                </a:solidFill>
              </a:rPr>
              <a:t> Ethernet connection</a:t>
            </a:r>
          </a:p>
        </p:txBody>
      </p:sp>
      <p:sp>
        <p:nvSpPr>
          <p:cNvPr id="7" name="Title 2"/>
          <p:cNvSpPr txBox="1">
            <a:spLocks/>
          </p:cNvSpPr>
          <p:nvPr/>
        </p:nvSpPr>
        <p:spPr>
          <a:xfrm>
            <a:off x="2019299" y="93722"/>
            <a:ext cx="8458201" cy="506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lnSpcReduction="10000"/>
          </a:bodyPr>
          <a:lstStyle>
            <a:lvl1pPr eaLnBrk="0" fontAlgn="base" hangingPunct="0">
              <a:spcBef>
                <a:spcPct val="0"/>
              </a:spcBef>
              <a:spcAft>
                <a:spcPct val="0"/>
              </a:spcAft>
              <a:defRPr sz="3000" b="1">
                <a:solidFill>
                  <a:srgbClr val="B30838"/>
                </a:solidFill>
                <a:latin typeface="+mj-lt"/>
                <a:ea typeface="+mj-ea"/>
                <a:cs typeface="ＭＳ Ｐゴシック" pitchFamily="-107" charset="-128"/>
              </a:defRPr>
            </a:lvl1pPr>
            <a:lvl2pPr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2pPr>
            <a:lvl3pPr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3pPr>
            <a:lvl4pPr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4pPr>
            <a:lvl5pPr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5pPr>
            <a:lvl6pPr marL="457200" fontAlgn="base">
              <a:spcBef>
                <a:spcPct val="0"/>
              </a:spcBef>
              <a:spcAft>
                <a:spcPct val="0"/>
              </a:spcAft>
              <a:defRPr sz="3400" b="1">
                <a:solidFill>
                  <a:schemeClr val="accent1"/>
                </a:solidFill>
                <a:latin typeface="Arial" charset="0"/>
                <a:ea typeface="ＭＳ Ｐゴシック" charset="-128"/>
              </a:defRPr>
            </a:lvl6pPr>
            <a:lvl7pPr marL="914400" fontAlgn="base">
              <a:spcBef>
                <a:spcPct val="0"/>
              </a:spcBef>
              <a:spcAft>
                <a:spcPct val="0"/>
              </a:spcAft>
              <a:defRPr sz="3400" b="1">
                <a:solidFill>
                  <a:schemeClr val="accent1"/>
                </a:solidFill>
                <a:latin typeface="Arial" charset="0"/>
                <a:ea typeface="ＭＳ Ｐゴシック" charset="-128"/>
              </a:defRPr>
            </a:lvl7pPr>
            <a:lvl8pPr marL="1371600" fontAlgn="base">
              <a:spcBef>
                <a:spcPct val="0"/>
              </a:spcBef>
              <a:spcAft>
                <a:spcPct val="0"/>
              </a:spcAft>
              <a:defRPr sz="3400" b="1">
                <a:solidFill>
                  <a:schemeClr val="accent1"/>
                </a:solidFill>
                <a:latin typeface="Arial" charset="0"/>
                <a:ea typeface="ＭＳ Ｐゴシック" charset="-128"/>
              </a:defRPr>
            </a:lvl8pPr>
            <a:lvl9pPr marL="1828800" fontAlgn="base">
              <a:spcBef>
                <a:spcPct val="0"/>
              </a:spcBef>
              <a:spcAft>
                <a:spcPct val="0"/>
              </a:spcAft>
              <a:defRPr sz="3400" b="1">
                <a:solidFill>
                  <a:schemeClr val="accent1"/>
                </a:solidFill>
                <a:latin typeface="Arial" charset="0"/>
                <a:ea typeface="ＭＳ Ｐゴシック" charset="-128"/>
              </a:defRPr>
            </a:lvl9pPr>
          </a:lstStyle>
          <a:p>
            <a:pPr algn="ctr"/>
            <a:r>
              <a:rPr lang="en-US" dirty="0"/>
              <a:t>High Performance Data Movement</a:t>
            </a:r>
            <a:endParaRPr lang="en-US" dirty="0"/>
          </a:p>
        </p:txBody>
      </p:sp>
    </p:spTree>
    <p:extLst>
      <p:ext uri="{BB962C8B-B14F-4D97-AF65-F5344CB8AC3E}">
        <p14:creationId xmlns:p14="http://schemas.microsoft.com/office/powerpoint/2010/main" val="8261892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0107" y="0"/>
            <a:ext cx="9279635" cy="579664"/>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3200" b="1" dirty="0">
                <a:solidFill>
                  <a:srgbClr val="B30838"/>
                </a:solidFill>
                <a:cs typeface="ＭＳ Ｐゴシック" pitchFamily="-107" charset="-128"/>
              </a:rPr>
              <a:t>Iterative </a:t>
            </a:r>
            <a:r>
              <a:rPr lang="en-US" sz="3200" b="1" dirty="0" err="1">
                <a:solidFill>
                  <a:srgbClr val="B30838"/>
                </a:solidFill>
                <a:cs typeface="ＭＳ Ｐゴシック" pitchFamily="-107" charset="-128"/>
              </a:rPr>
              <a:t>MapReduce</a:t>
            </a:r>
            <a:r>
              <a:rPr lang="en-US" sz="3200" b="1" dirty="0">
                <a:solidFill>
                  <a:srgbClr val="B30838"/>
                </a:solidFill>
                <a:cs typeface="ＭＳ Ｐゴシック" pitchFamily="-107" charset="-128"/>
              </a:rPr>
              <a:t> vs. Map-Collective</a:t>
            </a:r>
            <a:endParaRPr lang="en-US" sz="3200" b="1" dirty="0">
              <a:solidFill>
                <a:srgbClr val="B30838"/>
              </a:solidFill>
              <a:cs typeface="ＭＳ Ｐゴシック" pitchFamily="-107" charset="-128"/>
            </a:endParaRPr>
          </a:p>
        </p:txBody>
      </p:sp>
      <p:sp>
        <p:nvSpPr>
          <p:cNvPr id="3" name="Content Placeholder 2"/>
          <p:cNvSpPr>
            <a:spLocks noGrp="1"/>
          </p:cNvSpPr>
          <p:nvPr>
            <p:ph idx="1"/>
          </p:nvPr>
        </p:nvSpPr>
        <p:spPr>
          <a:xfrm>
            <a:off x="0" y="2099211"/>
            <a:ext cx="4470896" cy="3832897"/>
          </a:xfrm>
        </p:spPr>
        <p:txBody>
          <a:bodyPr>
            <a:normAutofit fontScale="92500" lnSpcReduction="10000"/>
          </a:bodyPr>
          <a:lstStyle/>
          <a:p>
            <a:pPr lvl="1">
              <a:buFont typeface="Arial" panose="020B0604020202020204" pitchFamily="34" charset="0"/>
              <a:buChar char="•"/>
            </a:pPr>
            <a:r>
              <a:rPr lang="en-US" dirty="0" smtClean="0">
                <a:latin typeface="Calibri" pitchFamily="34" charset="0"/>
              </a:rPr>
              <a:t>Iterative </a:t>
            </a:r>
            <a:r>
              <a:rPr lang="en-US" dirty="0" err="1" smtClean="0">
                <a:latin typeface="Calibri" pitchFamily="34" charset="0"/>
              </a:rPr>
              <a:t>MapReduce</a:t>
            </a:r>
            <a:r>
              <a:rPr lang="en-US" dirty="0" smtClean="0">
                <a:latin typeface="Calibri" pitchFamily="34" charset="0"/>
              </a:rPr>
              <a:t> </a:t>
            </a:r>
            <a:r>
              <a:rPr lang="en-US" dirty="0" smtClean="0">
                <a:latin typeface="Calibri" pitchFamily="34" charset="0"/>
              </a:rPr>
              <a:t>extends </a:t>
            </a:r>
            <a:r>
              <a:rPr lang="en-US" dirty="0" err="1" smtClean="0">
                <a:latin typeface="Calibri" pitchFamily="34" charset="0"/>
              </a:rPr>
              <a:t>MapReduce</a:t>
            </a:r>
            <a:r>
              <a:rPr lang="en-US" dirty="0" smtClean="0">
                <a:latin typeface="Calibri" pitchFamily="34" charset="0"/>
              </a:rPr>
              <a:t> </a:t>
            </a:r>
            <a:r>
              <a:rPr lang="en-US" dirty="0" smtClean="0">
                <a:latin typeface="Calibri" pitchFamily="34" charset="0"/>
              </a:rPr>
              <a:t>programming model and </a:t>
            </a:r>
            <a:r>
              <a:rPr lang="en-US" dirty="0" smtClean="0">
                <a:latin typeface="Calibri" pitchFamily="34" charset="0"/>
              </a:rPr>
              <a:t>supports </a:t>
            </a:r>
            <a:r>
              <a:rPr lang="en-US" dirty="0" smtClean="0">
                <a:latin typeface="Calibri" pitchFamily="34" charset="0"/>
              </a:rPr>
              <a:t>iterative algorithms for Data Mining and Data Analysis</a:t>
            </a:r>
          </a:p>
          <a:p>
            <a:pPr lvl="1">
              <a:buFont typeface="Arial" panose="020B0604020202020204" pitchFamily="34" charset="0"/>
              <a:buChar char="•"/>
            </a:pPr>
            <a:r>
              <a:rPr lang="en-US" altLang="en-US" b="1" dirty="0" smtClean="0">
                <a:latin typeface="Calibri" pitchFamily="34" charset="0"/>
              </a:rPr>
              <a:t>Iterative </a:t>
            </a:r>
            <a:r>
              <a:rPr lang="en-US" altLang="en-US" b="1" dirty="0">
                <a:latin typeface="Calibri" pitchFamily="34" charset="0"/>
              </a:rPr>
              <a:t>computation</a:t>
            </a:r>
            <a:r>
              <a:rPr lang="en-US" altLang="en-US" dirty="0">
                <a:latin typeface="Calibri" pitchFamily="34" charset="0"/>
              </a:rPr>
              <a:t> is a kernel function to many data mining and data analysis algorithms. </a:t>
            </a:r>
            <a:endParaRPr lang="en-US" altLang="en-US" dirty="0" smtClean="0">
              <a:latin typeface="Calibri" pitchFamily="34" charset="0"/>
            </a:endParaRPr>
          </a:p>
          <a:p>
            <a:pPr lvl="1">
              <a:buFont typeface="Arial" panose="020B0604020202020204" pitchFamily="34" charset="0"/>
              <a:buChar char="•"/>
            </a:pPr>
            <a:endParaRPr lang="en-US" dirty="0" smtClean="0">
              <a:latin typeface="Calibri" pitchFamily="34" charset="0"/>
            </a:endParaRPr>
          </a:p>
        </p:txBody>
      </p:sp>
      <p:sp>
        <p:nvSpPr>
          <p:cNvPr id="4" name="Content Placeholder 2"/>
          <p:cNvSpPr txBox="1">
            <a:spLocks/>
          </p:cNvSpPr>
          <p:nvPr/>
        </p:nvSpPr>
        <p:spPr bwMode="auto">
          <a:xfrm>
            <a:off x="4460188" y="2099211"/>
            <a:ext cx="749311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har char="•"/>
              <a:defRPr sz="2000">
                <a:solidFill>
                  <a:schemeClr val="tx1"/>
                </a:solidFill>
                <a:latin typeface="+mn-lt"/>
                <a:ea typeface="+mn-ea"/>
                <a:cs typeface="ＭＳ Ｐゴシック" pitchFamily="-107" charset="-128"/>
              </a:defRPr>
            </a:lvl1pPr>
            <a:lvl2pPr marL="742950" indent="-285750" algn="l" rtl="0" eaLnBrk="0" fontAlgn="base" hangingPunct="0">
              <a:spcBef>
                <a:spcPct val="20000"/>
              </a:spcBef>
              <a:spcAft>
                <a:spcPct val="0"/>
              </a:spcAft>
              <a:buChar char="–"/>
              <a:defRPr sz="2000">
                <a:solidFill>
                  <a:schemeClr val="tx1"/>
                </a:solidFill>
                <a:latin typeface="+mn-lt"/>
                <a:ea typeface="+mn-ea"/>
              </a:defRPr>
            </a:lvl2pPr>
            <a:lvl3pPr marL="1143000" indent="-228600" algn="l" rtl="0" eaLnBrk="0" fontAlgn="base" hangingPunct="0">
              <a:spcBef>
                <a:spcPct val="20000"/>
              </a:spcBef>
              <a:spcAft>
                <a:spcPct val="0"/>
              </a:spcAft>
              <a:buChar char="•"/>
              <a:defRPr sz="1600">
                <a:solidFill>
                  <a:schemeClr val="tx1"/>
                </a:solidFill>
                <a:latin typeface="+mn-lt"/>
                <a:ea typeface="+mn-ea"/>
              </a:defRPr>
            </a:lvl3pPr>
            <a:lvl4pPr marL="1600200" indent="-228600" algn="l" rtl="0" eaLnBrk="0" fontAlgn="base" hangingPunct="0">
              <a:spcBef>
                <a:spcPct val="20000"/>
              </a:spcBef>
              <a:spcAft>
                <a:spcPct val="0"/>
              </a:spcAft>
              <a:buChar char="–"/>
              <a:defRPr sz="1600">
                <a:solidFill>
                  <a:schemeClr val="tx1"/>
                </a:solidFill>
                <a:latin typeface="+mn-lt"/>
                <a:ea typeface="+mn-ea"/>
              </a:defRPr>
            </a:lvl4pPr>
            <a:lvl5pPr marL="2057400" indent="-228600" algn="l" rtl="0" eaLnBrk="0" fontAlgn="base" hangingPunct="0">
              <a:spcBef>
                <a:spcPct val="20000"/>
              </a:spcBef>
              <a:spcAft>
                <a:spcPct val="0"/>
              </a:spcAft>
              <a:buChar char="»"/>
              <a:defRPr sz="16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lvl="1">
              <a:buFont typeface="Arial" panose="020B0604020202020204" pitchFamily="34" charset="0"/>
              <a:buChar char="•"/>
            </a:pPr>
            <a:r>
              <a:rPr lang="en-US" altLang="en-US" kern="0" dirty="0" smtClean="0">
                <a:latin typeface="Calibri" pitchFamily="34" charset="0"/>
              </a:rPr>
              <a:t>Missing in current </a:t>
            </a:r>
            <a:r>
              <a:rPr lang="en-US" altLang="en-US" kern="0" dirty="0" err="1" smtClean="0">
                <a:latin typeface="Calibri" pitchFamily="34" charset="0"/>
              </a:rPr>
              <a:t>MapReduce</a:t>
            </a:r>
            <a:r>
              <a:rPr lang="en-US" altLang="en-US" kern="0" dirty="0" smtClean="0">
                <a:latin typeface="Calibri" pitchFamily="34" charset="0"/>
              </a:rPr>
              <a:t> frameworks is collective communication, which is an essential element in many iterative algorithms. </a:t>
            </a:r>
          </a:p>
          <a:p>
            <a:pPr lvl="1">
              <a:buFont typeface="Arial" panose="020B0604020202020204" pitchFamily="34" charset="0"/>
              <a:buChar char="•"/>
            </a:pPr>
            <a:r>
              <a:rPr lang="en-US" altLang="en-US" kern="0" dirty="0" smtClean="0">
                <a:latin typeface="Calibri" pitchFamily="34" charset="0"/>
              </a:rPr>
              <a:t>We introduce the “Harp library” to improve the expressiveness and high performance in Big Data processing. </a:t>
            </a:r>
          </a:p>
          <a:p>
            <a:pPr lvl="1">
              <a:buFont typeface="Arial" panose="020B0604020202020204" pitchFamily="34" charset="0"/>
              <a:buChar char="•"/>
            </a:pPr>
            <a:r>
              <a:rPr lang="en-US" altLang="en-US" kern="0" dirty="0" smtClean="0">
                <a:latin typeface="Calibri" pitchFamily="34" charset="0"/>
              </a:rPr>
              <a:t>Harp provides a common set of data abstractions and related collective communication abstractions to transform Map-Reduce programming models into Map-Collective models, thereby addressing large </a:t>
            </a:r>
            <a:r>
              <a:rPr lang="en-US" altLang="en-US" kern="0" dirty="0" smtClean="0">
                <a:latin typeface="Calibri" pitchFamily="34" charset="0"/>
              </a:rPr>
              <a:t>collectives, </a:t>
            </a:r>
            <a:r>
              <a:rPr lang="en-US" altLang="en-US" kern="0" dirty="0" smtClean="0">
                <a:latin typeface="Calibri" pitchFamily="34" charset="0"/>
              </a:rPr>
              <a:t>which are a distinctive feature of data intensive and data mining applications.</a:t>
            </a:r>
          </a:p>
          <a:p>
            <a:pPr lvl="1">
              <a:buFont typeface="Arial" panose="020B0604020202020204" pitchFamily="34" charset="0"/>
              <a:buChar char="•"/>
            </a:pPr>
            <a:endParaRPr lang="en-US" kern="0" dirty="0" smtClean="0">
              <a:latin typeface="Calibri" pitchFamily="34" charset="0"/>
            </a:endParaRPr>
          </a:p>
        </p:txBody>
      </p:sp>
      <p:sp>
        <p:nvSpPr>
          <p:cNvPr id="5" name="TextBox 4"/>
          <p:cNvSpPr txBox="1"/>
          <p:nvPr/>
        </p:nvSpPr>
        <p:spPr>
          <a:xfrm>
            <a:off x="2580391" y="1031329"/>
            <a:ext cx="7256217" cy="1200329"/>
          </a:xfrm>
          <a:prstGeom prst="rect">
            <a:avLst/>
          </a:prstGeom>
          <a:noFill/>
        </p:spPr>
        <p:txBody>
          <a:bodyPr wrap="none" rtlCol="0">
            <a:spAutoFit/>
          </a:bodyPr>
          <a:lstStyle/>
          <a:p>
            <a:pPr marL="0" lvl="1"/>
            <a:r>
              <a:rPr lang="en-US" i="1" dirty="0">
                <a:solidFill>
                  <a:srgbClr val="7030A0"/>
                </a:solidFill>
                <a:latin typeface="Calibri" pitchFamily="34" charset="0"/>
              </a:rPr>
              <a:t>Is it possible to use the same computational tools on HPC and Cloud</a:t>
            </a:r>
            <a:r>
              <a:rPr lang="en-US" i="1" dirty="0" smtClean="0">
                <a:solidFill>
                  <a:srgbClr val="7030A0"/>
                </a:solidFill>
                <a:latin typeface="Calibri" pitchFamily="34" charset="0"/>
              </a:rPr>
              <a:t>?</a:t>
            </a:r>
          </a:p>
          <a:p>
            <a:pPr marL="0" lvl="1"/>
            <a:r>
              <a:rPr lang="en-US" i="1" dirty="0">
                <a:solidFill>
                  <a:srgbClr val="7030A0"/>
                </a:solidFill>
                <a:latin typeface="Calibri" pitchFamily="34" charset="0"/>
              </a:rPr>
              <a:t>Enabling scientists to focus on science not programming distributed systems</a:t>
            </a:r>
          </a:p>
          <a:p>
            <a:pPr marL="0" lvl="1"/>
            <a:endParaRPr lang="en-US" i="1" dirty="0">
              <a:solidFill>
                <a:srgbClr val="7030A0"/>
              </a:solidFill>
              <a:latin typeface="Calibri" pitchFamily="34" charset="0"/>
            </a:endParaRPr>
          </a:p>
          <a:p>
            <a:endParaRPr lang="en-US" dirty="0">
              <a:latin typeface="Calibri" pitchFamily="34" charset="0"/>
            </a:endParaRPr>
          </a:p>
        </p:txBody>
      </p:sp>
    </p:spTree>
    <p:extLst>
      <p:ext uri="{BB962C8B-B14F-4D97-AF65-F5344CB8AC3E}">
        <p14:creationId xmlns:p14="http://schemas.microsoft.com/office/powerpoint/2010/main" val="26674128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024742" y="0"/>
            <a:ext cx="8798379" cy="54405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3200" b="1" dirty="0">
                <a:solidFill>
                  <a:srgbClr val="B30838"/>
                </a:solidFill>
                <a:cs typeface="ＭＳ Ｐゴシック" pitchFamily="-107" charset="-128"/>
              </a:rPr>
              <a:t>Collective Communication Abstractions</a:t>
            </a:r>
            <a:endParaRPr lang="en-US" sz="3200" b="1" dirty="0">
              <a:solidFill>
                <a:srgbClr val="B30838"/>
              </a:solidFill>
              <a:cs typeface="ＭＳ Ｐゴシック" pitchFamily="-107" charset="-128"/>
            </a:endParaRPr>
          </a:p>
        </p:txBody>
      </p:sp>
      <p:sp>
        <p:nvSpPr>
          <p:cNvPr id="8" name="Content Placeholder 7"/>
          <p:cNvSpPr>
            <a:spLocks noGrp="1"/>
          </p:cNvSpPr>
          <p:nvPr>
            <p:ph idx="1"/>
          </p:nvPr>
        </p:nvSpPr>
        <p:spPr>
          <a:xfrm>
            <a:off x="1830391" y="1336675"/>
            <a:ext cx="8380412" cy="4508648"/>
          </a:xfrm>
        </p:spPr>
        <p:txBody>
          <a:bodyPr>
            <a:normAutofit fontScale="77500" lnSpcReduction="20000"/>
          </a:bodyPr>
          <a:lstStyle/>
          <a:p>
            <a:r>
              <a:rPr lang="en-US" b="1" dirty="0" smtClean="0"/>
              <a:t>Hierarchical Data Abstractions</a:t>
            </a:r>
          </a:p>
          <a:p>
            <a:pPr lvl="1"/>
            <a:r>
              <a:rPr lang="en-US" dirty="0" smtClean="0"/>
              <a:t>Basic Types</a:t>
            </a:r>
          </a:p>
          <a:p>
            <a:pPr lvl="2"/>
            <a:r>
              <a:rPr lang="en-US" dirty="0" smtClean="0"/>
              <a:t>Arrays, key-values, vertices, edges and messages</a:t>
            </a:r>
          </a:p>
          <a:p>
            <a:pPr lvl="1"/>
            <a:r>
              <a:rPr lang="en-US" dirty="0" smtClean="0"/>
              <a:t>Partitions</a:t>
            </a:r>
          </a:p>
          <a:p>
            <a:pPr lvl="2"/>
            <a:r>
              <a:rPr lang="en-US" dirty="0" smtClean="0"/>
              <a:t>Array partitions, key-value partitions, vertex partitions, edge partitions and message partitions</a:t>
            </a:r>
          </a:p>
          <a:p>
            <a:pPr lvl="1"/>
            <a:r>
              <a:rPr lang="en-US" dirty="0" smtClean="0"/>
              <a:t>Tables</a:t>
            </a:r>
          </a:p>
          <a:p>
            <a:pPr lvl="2"/>
            <a:r>
              <a:rPr lang="en-US" dirty="0"/>
              <a:t>Array </a:t>
            </a:r>
            <a:r>
              <a:rPr lang="en-US" dirty="0" smtClean="0"/>
              <a:t>tables, </a:t>
            </a:r>
            <a:r>
              <a:rPr lang="en-US" dirty="0"/>
              <a:t>key-value </a:t>
            </a:r>
            <a:r>
              <a:rPr lang="en-US" dirty="0" smtClean="0"/>
              <a:t>tables, </a:t>
            </a:r>
            <a:r>
              <a:rPr lang="en-US" dirty="0"/>
              <a:t>vertex </a:t>
            </a:r>
            <a:r>
              <a:rPr lang="en-US" dirty="0" smtClean="0"/>
              <a:t>tables, </a:t>
            </a:r>
            <a:r>
              <a:rPr lang="en-US" dirty="0"/>
              <a:t>edge </a:t>
            </a:r>
            <a:r>
              <a:rPr lang="en-US" dirty="0" smtClean="0"/>
              <a:t>tables and </a:t>
            </a:r>
            <a:r>
              <a:rPr lang="en-US" dirty="0"/>
              <a:t>message </a:t>
            </a:r>
            <a:r>
              <a:rPr lang="en-US" dirty="0" smtClean="0"/>
              <a:t>tables</a:t>
            </a:r>
            <a:endParaRPr lang="en-US" dirty="0"/>
          </a:p>
          <a:p>
            <a:pPr lvl="1"/>
            <a:endParaRPr lang="en-US" dirty="0" smtClean="0"/>
          </a:p>
          <a:p>
            <a:r>
              <a:rPr lang="en-US" b="1" dirty="0" smtClean="0"/>
              <a:t>Collective Communication Operations</a:t>
            </a:r>
          </a:p>
          <a:p>
            <a:pPr lvl="1"/>
            <a:r>
              <a:rPr lang="en-US" dirty="0" smtClean="0"/>
              <a:t>Broadcast, allgather, allreduce</a:t>
            </a:r>
          </a:p>
          <a:p>
            <a:pPr lvl="1"/>
            <a:r>
              <a:rPr lang="en-US" dirty="0" smtClean="0"/>
              <a:t>Regroup</a:t>
            </a:r>
          </a:p>
          <a:p>
            <a:pPr lvl="1"/>
            <a:r>
              <a:rPr lang="en-US" dirty="0" smtClean="0"/>
              <a:t>Send messages to vertices, send edges to vertices</a:t>
            </a:r>
            <a:endParaRPr lang="en-US" dirty="0"/>
          </a:p>
        </p:txBody>
      </p:sp>
    </p:spTree>
    <p:extLst>
      <p:ext uri="{BB962C8B-B14F-4D97-AF65-F5344CB8AC3E}">
        <p14:creationId xmlns:p14="http://schemas.microsoft.com/office/powerpoint/2010/main" val="428795460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76951" y="0"/>
            <a:ext cx="6774552" cy="609374"/>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3200" b="1" dirty="0">
                <a:solidFill>
                  <a:srgbClr val="B30838"/>
                </a:solidFill>
                <a:cs typeface="ＭＳ Ｐゴシック" pitchFamily="-107" charset="-128"/>
              </a:rPr>
              <a:t>Hierarchical Data Abstractions</a:t>
            </a:r>
            <a:endParaRPr lang="en-US" sz="3200" b="1" dirty="0">
              <a:solidFill>
                <a:srgbClr val="B30838"/>
              </a:solidFill>
              <a:cs typeface="ＭＳ Ｐゴシック" pitchFamily="-107" charset="-128"/>
            </a:endParaRPr>
          </a:p>
        </p:txBody>
      </p:sp>
      <p:grpSp>
        <p:nvGrpSpPr>
          <p:cNvPr id="55" name="Group 54"/>
          <p:cNvGrpSpPr/>
          <p:nvPr/>
        </p:nvGrpSpPr>
        <p:grpSpPr>
          <a:xfrm>
            <a:off x="1714503" y="1234440"/>
            <a:ext cx="8785860" cy="4815840"/>
            <a:chOff x="1621139" y="87087"/>
            <a:chExt cx="8993637" cy="6696641"/>
          </a:xfrm>
        </p:grpSpPr>
        <p:sp>
          <p:nvSpPr>
            <p:cNvPr id="56" name="Rounded Rectangle 55"/>
            <p:cNvSpPr/>
            <p:nvPr/>
          </p:nvSpPr>
          <p:spPr>
            <a:xfrm>
              <a:off x="1636694" y="2130293"/>
              <a:ext cx="8900678" cy="1271380"/>
            </a:xfrm>
            <a:prstGeom prst="roundRect">
              <a:avLst/>
            </a:prstGeom>
            <a:solidFill>
              <a:sysClr val="window" lastClr="FFFFFF"/>
            </a:solidFill>
            <a:ln w="12700" cap="flat" cmpd="sng" algn="ctr">
              <a:solidFill>
                <a:srgbClr val="70AD47"/>
              </a:solidFill>
              <a:prstDash val="solid"/>
              <a:miter lim="800000"/>
            </a:ln>
            <a:effectLst/>
          </p:spPr>
          <p:txBody>
            <a:bodyPr rtlCol="0" anchor="ctr"/>
            <a:lstStyle/>
            <a:p>
              <a:pPr algn="ctr">
                <a:defRPr/>
              </a:pPr>
              <a:endParaRPr lang="en-US" b="1" kern="0">
                <a:solidFill>
                  <a:prstClr val="black"/>
                </a:solidFill>
                <a:latin typeface="Calibri" panose="020F0502020204030204"/>
              </a:endParaRPr>
            </a:p>
          </p:txBody>
        </p:sp>
        <p:sp>
          <p:nvSpPr>
            <p:cNvPr id="57" name="Rounded Rectangle 56"/>
            <p:cNvSpPr/>
            <p:nvPr/>
          </p:nvSpPr>
          <p:spPr>
            <a:xfrm>
              <a:off x="1636694" y="87087"/>
              <a:ext cx="8900678" cy="1868448"/>
            </a:xfrm>
            <a:prstGeom prst="roundRect">
              <a:avLst/>
            </a:prstGeom>
            <a:solidFill>
              <a:sysClr val="window" lastClr="FFFFFF"/>
            </a:solidFill>
            <a:ln w="12700" cap="flat" cmpd="sng" algn="ctr">
              <a:solidFill>
                <a:srgbClr val="ED7D31"/>
              </a:solidFill>
              <a:prstDash val="solid"/>
              <a:miter lim="800000"/>
            </a:ln>
            <a:effectLst/>
          </p:spPr>
          <p:txBody>
            <a:bodyPr rtlCol="0" anchor="ctr"/>
            <a:lstStyle/>
            <a:p>
              <a:pPr algn="ctr">
                <a:defRPr/>
              </a:pPr>
              <a:endParaRPr lang="en-US" b="1" kern="0" dirty="0">
                <a:solidFill>
                  <a:prstClr val="black"/>
                </a:solidFill>
                <a:latin typeface="Calibri" panose="020F0502020204030204"/>
              </a:endParaRPr>
            </a:p>
          </p:txBody>
        </p:sp>
        <p:sp>
          <p:nvSpPr>
            <p:cNvPr id="58" name="Rounded Rectangle 57"/>
            <p:cNvSpPr/>
            <p:nvPr/>
          </p:nvSpPr>
          <p:spPr>
            <a:xfrm>
              <a:off x="1636694" y="3531494"/>
              <a:ext cx="8900678" cy="2335098"/>
            </a:xfrm>
            <a:prstGeom prst="roundRect">
              <a:avLst/>
            </a:prstGeom>
            <a:solidFill>
              <a:sysClr val="window" lastClr="FFFFFF"/>
            </a:solidFill>
            <a:ln w="12700" cap="flat" cmpd="sng" algn="ctr">
              <a:solidFill>
                <a:srgbClr val="5B9BD5"/>
              </a:solidFill>
              <a:prstDash val="solid"/>
              <a:miter lim="800000"/>
            </a:ln>
            <a:effectLst/>
          </p:spPr>
          <p:txBody>
            <a:bodyPr rtlCol="0" anchor="ctr"/>
            <a:lstStyle/>
            <a:p>
              <a:pPr algn="ctr">
                <a:defRPr/>
              </a:pPr>
              <a:endParaRPr lang="en-US" b="1" kern="0">
                <a:solidFill>
                  <a:prstClr val="black"/>
                </a:solidFill>
                <a:latin typeface="Calibri" panose="020F0502020204030204"/>
              </a:endParaRPr>
            </a:p>
          </p:txBody>
        </p:sp>
        <p:sp>
          <p:nvSpPr>
            <p:cNvPr id="59" name="Rounded Rectangle 58"/>
            <p:cNvSpPr/>
            <p:nvPr/>
          </p:nvSpPr>
          <p:spPr>
            <a:xfrm>
              <a:off x="7254824" y="917217"/>
              <a:ext cx="1408540" cy="633398"/>
            </a:xfrm>
            <a:prstGeom prst="roundRect">
              <a:avLst/>
            </a:prstGeom>
            <a:solidFill>
              <a:srgbClr val="ED7D31"/>
            </a:solidFill>
            <a:ln w="12700" cap="flat" cmpd="sng" algn="ctr">
              <a:solidFill>
                <a:srgbClr val="ED7D31">
                  <a:shade val="50000"/>
                </a:srgbClr>
              </a:solidFill>
              <a:prstDash val="solid"/>
              <a:miter lim="800000"/>
            </a:ln>
            <a:effectLst/>
          </p:spPr>
          <p:txBody>
            <a:bodyPr rtlCol="0" anchor="ctr"/>
            <a:lstStyle/>
            <a:p>
              <a:pPr algn="ctr">
                <a:lnSpc>
                  <a:spcPts val="1800"/>
                </a:lnSpc>
                <a:defRPr/>
              </a:pPr>
              <a:r>
                <a:rPr lang="en-US" b="1" kern="0" dirty="0">
                  <a:solidFill>
                    <a:prstClr val="white"/>
                  </a:solidFill>
                  <a:latin typeface="Calibri" panose="020F0502020204030204"/>
                </a:rPr>
                <a:t>Vertex Table</a:t>
              </a:r>
            </a:p>
          </p:txBody>
        </p:sp>
        <p:sp>
          <p:nvSpPr>
            <p:cNvPr id="61" name="Rounded Rectangle 60"/>
            <p:cNvSpPr/>
            <p:nvPr/>
          </p:nvSpPr>
          <p:spPr>
            <a:xfrm>
              <a:off x="8912645" y="2256367"/>
              <a:ext cx="1355509" cy="622410"/>
            </a:xfrm>
            <a:prstGeom prst="roundRect">
              <a:avLst/>
            </a:prstGeom>
            <a:solidFill>
              <a:srgbClr val="70AD47"/>
            </a:solidFill>
            <a:ln w="12700" cap="flat" cmpd="sng" algn="ctr">
              <a:solidFill>
                <a:srgbClr val="70AD47">
                  <a:shade val="50000"/>
                </a:srgbClr>
              </a:solidFill>
              <a:prstDash val="solid"/>
              <a:miter lim="800000"/>
            </a:ln>
            <a:effectLst/>
          </p:spPr>
          <p:txBody>
            <a:bodyPr rtlCol="0" anchor="ctr"/>
            <a:lstStyle/>
            <a:p>
              <a:pPr algn="ctr">
                <a:lnSpc>
                  <a:spcPts val="1800"/>
                </a:lnSpc>
                <a:defRPr/>
              </a:pPr>
              <a:r>
                <a:rPr lang="en-US" b="1" kern="0" dirty="0">
                  <a:solidFill>
                    <a:prstClr val="white"/>
                  </a:solidFill>
                  <a:latin typeface="Calibri" panose="020F0502020204030204"/>
                </a:rPr>
                <a:t>Key-Value Partition</a:t>
              </a:r>
            </a:p>
          </p:txBody>
        </p:sp>
        <p:sp>
          <p:nvSpPr>
            <p:cNvPr id="62" name="Rounded Rectangle 61"/>
            <p:cNvSpPr/>
            <p:nvPr/>
          </p:nvSpPr>
          <p:spPr>
            <a:xfrm>
              <a:off x="3003418" y="4993291"/>
              <a:ext cx="1103957" cy="648158"/>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b="1" kern="0" dirty="0">
                  <a:solidFill>
                    <a:prstClr val="white"/>
                  </a:solidFill>
                  <a:latin typeface="Calibri" panose="020F0502020204030204"/>
                </a:rPr>
                <a:t>Array</a:t>
              </a:r>
            </a:p>
          </p:txBody>
        </p:sp>
        <p:sp>
          <p:nvSpPr>
            <p:cNvPr id="64" name="Rounded Rectangle 63"/>
            <p:cNvSpPr/>
            <p:nvPr/>
          </p:nvSpPr>
          <p:spPr>
            <a:xfrm>
              <a:off x="4907483" y="6220497"/>
              <a:ext cx="1694001" cy="563231"/>
            </a:xfrm>
            <a:prstGeom prst="roundRect">
              <a:avLst/>
            </a:prstGeom>
            <a:solidFill>
              <a:srgbClr val="A5A5A5"/>
            </a:solidFill>
            <a:ln w="12700" cap="flat" cmpd="sng" algn="ctr">
              <a:solidFill>
                <a:srgbClr val="A5A5A5">
                  <a:shade val="50000"/>
                </a:srgbClr>
              </a:solidFill>
              <a:prstDash val="solid"/>
              <a:miter lim="800000"/>
            </a:ln>
            <a:effectLst/>
          </p:spPr>
          <p:txBody>
            <a:bodyPr rtlCol="0" anchor="ctr"/>
            <a:lstStyle/>
            <a:p>
              <a:pPr algn="ctr">
                <a:defRPr/>
              </a:pPr>
              <a:r>
                <a:rPr lang="en-US" b="1" kern="0">
                  <a:solidFill>
                    <a:prstClr val="white"/>
                  </a:solidFill>
                  <a:latin typeface="Calibri" panose="020F0502020204030204"/>
                </a:rPr>
                <a:t>Transferable</a:t>
              </a:r>
              <a:endParaRPr lang="en-US" b="1" kern="0" dirty="0">
                <a:solidFill>
                  <a:prstClr val="white"/>
                </a:solidFill>
                <a:latin typeface="Calibri" panose="020F0502020204030204"/>
              </a:endParaRPr>
            </a:p>
          </p:txBody>
        </p:sp>
        <p:cxnSp>
          <p:nvCxnSpPr>
            <p:cNvPr id="65" name="Straight Arrow Connector 64"/>
            <p:cNvCxnSpPr>
              <a:stCxn id="62" idx="0"/>
              <a:endCxn id="74" idx="2"/>
            </p:cNvCxnSpPr>
            <p:nvPr/>
          </p:nvCxnSpPr>
          <p:spPr>
            <a:xfrm flipH="1" flipV="1">
              <a:off x="3212319" y="4587975"/>
              <a:ext cx="343078" cy="405316"/>
            </a:xfrm>
            <a:prstGeom prst="straightConnector1">
              <a:avLst/>
            </a:prstGeom>
            <a:noFill/>
            <a:ln w="25400" cap="flat" cmpd="sng" algn="ctr">
              <a:solidFill>
                <a:srgbClr val="5B9BD5"/>
              </a:solidFill>
              <a:prstDash val="solid"/>
              <a:miter lim="800000"/>
              <a:tailEnd type="triangle"/>
            </a:ln>
            <a:effectLst/>
          </p:spPr>
        </p:cxnSp>
        <p:cxnSp>
          <p:nvCxnSpPr>
            <p:cNvPr id="66" name="Straight Arrow Connector 65"/>
            <p:cNvCxnSpPr>
              <a:stCxn id="64" idx="0"/>
              <a:endCxn id="78" idx="2"/>
            </p:cNvCxnSpPr>
            <p:nvPr/>
          </p:nvCxnSpPr>
          <p:spPr>
            <a:xfrm flipV="1">
              <a:off x="5754483" y="5641449"/>
              <a:ext cx="2247527" cy="579048"/>
            </a:xfrm>
            <a:prstGeom prst="straightConnector1">
              <a:avLst/>
            </a:prstGeom>
            <a:noFill/>
            <a:ln w="25400" cap="flat" cmpd="sng" algn="ctr">
              <a:solidFill>
                <a:srgbClr val="5B9BD5"/>
              </a:solidFill>
              <a:prstDash val="solid"/>
              <a:miter lim="800000"/>
              <a:tailEnd type="triangle"/>
            </a:ln>
            <a:effectLst/>
          </p:spPr>
        </p:cxnSp>
        <p:sp>
          <p:nvSpPr>
            <p:cNvPr id="67" name="Rounded Rectangle 66"/>
            <p:cNvSpPr/>
            <p:nvPr/>
          </p:nvSpPr>
          <p:spPr>
            <a:xfrm>
              <a:off x="8912645" y="3953994"/>
              <a:ext cx="1355508" cy="640250"/>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b="1" kern="0" dirty="0">
                  <a:solidFill>
                    <a:prstClr val="white"/>
                  </a:solidFill>
                  <a:latin typeface="Calibri" panose="020F0502020204030204"/>
                </a:rPr>
                <a:t>Key-Values</a:t>
              </a:r>
            </a:p>
          </p:txBody>
        </p:sp>
        <p:sp>
          <p:nvSpPr>
            <p:cNvPr id="69" name="Rounded Rectangle 68"/>
            <p:cNvSpPr/>
            <p:nvPr/>
          </p:nvSpPr>
          <p:spPr>
            <a:xfrm>
              <a:off x="6073730" y="3946086"/>
              <a:ext cx="2280918" cy="648158"/>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lnSpc>
                  <a:spcPts val="1800"/>
                </a:lnSpc>
                <a:defRPr/>
              </a:pPr>
              <a:r>
                <a:rPr lang="en-US" b="1" kern="0" dirty="0">
                  <a:solidFill>
                    <a:prstClr val="white"/>
                  </a:solidFill>
                  <a:latin typeface="Calibri" panose="020F0502020204030204"/>
                </a:rPr>
                <a:t>Vertices, Edges, Messages</a:t>
              </a:r>
            </a:p>
          </p:txBody>
        </p:sp>
        <p:cxnSp>
          <p:nvCxnSpPr>
            <p:cNvPr id="70" name="Straight Arrow Connector 69"/>
            <p:cNvCxnSpPr>
              <a:stCxn id="67" idx="0"/>
              <a:endCxn id="61" idx="2"/>
            </p:cNvCxnSpPr>
            <p:nvPr/>
          </p:nvCxnSpPr>
          <p:spPr>
            <a:xfrm flipV="1">
              <a:off x="9590400" y="2878777"/>
              <a:ext cx="0" cy="1075217"/>
            </a:xfrm>
            <a:prstGeom prst="straightConnector1">
              <a:avLst/>
            </a:prstGeom>
            <a:noFill/>
            <a:ln w="19050" cap="flat" cmpd="sng" algn="ctr">
              <a:solidFill>
                <a:srgbClr val="70AD47"/>
              </a:solidFill>
              <a:prstDash val="solid"/>
              <a:miter lim="800000"/>
              <a:tailEnd type="triangle"/>
            </a:ln>
            <a:effectLst/>
          </p:spPr>
        </p:cxnSp>
        <p:cxnSp>
          <p:nvCxnSpPr>
            <p:cNvPr id="71" name="Straight Arrow Connector 70"/>
            <p:cNvCxnSpPr>
              <a:stCxn id="79" idx="0"/>
              <a:endCxn id="59" idx="2"/>
            </p:cNvCxnSpPr>
            <p:nvPr/>
          </p:nvCxnSpPr>
          <p:spPr>
            <a:xfrm flipV="1">
              <a:off x="7955760" y="1550616"/>
              <a:ext cx="3334" cy="713000"/>
            </a:xfrm>
            <a:prstGeom prst="straightConnector1">
              <a:avLst/>
            </a:prstGeom>
            <a:noFill/>
            <a:ln w="19050" cap="flat" cmpd="sng" algn="ctr">
              <a:solidFill>
                <a:srgbClr val="ED7D31"/>
              </a:solidFill>
              <a:prstDash val="solid"/>
              <a:miter lim="800000"/>
              <a:tailEnd type="triangle"/>
            </a:ln>
            <a:effectLst/>
          </p:spPr>
        </p:cxnSp>
        <p:cxnSp>
          <p:nvCxnSpPr>
            <p:cNvPr id="72" name="Straight Arrow Connector 71"/>
            <p:cNvCxnSpPr>
              <a:stCxn id="61" idx="0"/>
              <a:endCxn id="89" idx="2"/>
            </p:cNvCxnSpPr>
            <p:nvPr/>
          </p:nvCxnSpPr>
          <p:spPr>
            <a:xfrm flipH="1" flipV="1">
              <a:off x="9590398" y="1550616"/>
              <a:ext cx="1" cy="705751"/>
            </a:xfrm>
            <a:prstGeom prst="straightConnector1">
              <a:avLst/>
            </a:prstGeom>
            <a:noFill/>
            <a:ln w="19050" cap="flat" cmpd="sng" algn="ctr">
              <a:solidFill>
                <a:srgbClr val="ED7D31"/>
              </a:solidFill>
              <a:prstDash val="solid"/>
              <a:miter lim="800000"/>
              <a:tailEnd type="triangle"/>
            </a:ln>
            <a:effectLst/>
          </p:spPr>
        </p:cxnSp>
        <p:sp>
          <p:nvSpPr>
            <p:cNvPr id="73" name="Rounded Rectangle 72"/>
            <p:cNvSpPr/>
            <p:nvPr/>
          </p:nvSpPr>
          <p:spPr>
            <a:xfrm>
              <a:off x="3764297" y="3940719"/>
              <a:ext cx="1023342" cy="648800"/>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lnSpc>
                  <a:spcPts val="1800"/>
                </a:lnSpc>
                <a:defRPr/>
              </a:pPr>
              <a:r>
                <a:rPr lang="en-US" b="1" kern="0" dirty="0">
                  <a:solidFill>
                    <a:prstClr val="white"/>
                  </a:solidFill>
                  <a:latin typeface="Calibri" panose="020F0502020204030204"/>
                </a:rPr>
                <a:t>Double Array</a:t>
              </a:r>
            </a:p>
          </p:txBody>
        </p:sp>
        <p:sp>
          <p:nvSpPr>
            <p:cNvPr id="74" name="Rounded Rectangle 73"/>
            <p:cNvSpPr/>
            <p:nvPr/>
          </p:nvSpPr>
          <p:spPr>
            <a:xfrm>
              <a:off x="2792963" y="3940718"/>
              <a:ext cx="838710" cy="647257"/>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lnSpc>
                  <a:spcPts val="1800"/>
                </a:lnSpc>
                <a:defRPr/>
              </a:pPr>
              <a:r>
                <a:rPr lang="en-US" b="1" kern="0" dirty="0">
                  <a:solidFill>
                    <a:prstClr val="white"/>
                  </a:solidFill>
                  <a:latin typeface="Calibri" panose="020F0502020204030204"/>
                </a:rPr>
                <a:t>Int Array</a:t>
              </a:r>
            </a:p>
          </p:txBody>
        </p:sp>
        <p:sp>
          <p:nvSpPr>
            <p:cNvPr id="75" name="Rounded Rectangle 74"/>
            <p:cNvSpPr/>
            <p:nvPr/>
          </p:nvSpPr>
          <p:spPr>
            <a:xfrm>
              <a:off x="1740238" y="3946085"/>
              <a:ext cx="886340" cy="648160"/>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lnSpc>
                  <a:spcPts val="1800"/>
                </a:lnSpc>
                <a:defRPr/>
              </a:pPr>
              <a:r>
                <a:rPr lang="en-US" b="1" kern="0" dirty="0">
                  <a:solidFill>
                    <a:prstClr val="white"/>
                  </a:solidFill>
                  <a:latin typeface="Calibri" panose="020F0502020204030204"/>
                </a:rPr>
                <a:t>Long Array</a:t>
              </a:r>
            </a:p>
          </p:txBody>
        </p:sp>
        <p:sp>
          <p:nvSpPr>
            <p:cNvPr id="77" name="Rounded Rectangle 76"/>
            <p:cNvSpPr/>
            <p:nvPr/>
          </p:nvSpPr>
          <p:spPr>
            <a:xfrm>
              <a:off x="2649527" y="2263616"/>
              <a:ext cx="1811742" cy="600649"/>
            </a:xfrm>
            <a:prstGeom prst="roundRect">
              <a:avLst/>
            </a:prstGeom>
            <a:solidFill>
              <a:srgbClr val="70AD47"/>
            </a:solidFill>
            <a:ln w="12700" cap="flat" cmpd="sng" algn="ctr">
              <a:solidFill>
                <a:srgbClr val="70AD47">
                  <a:shade val="50000"/>
                </a:srgbClr>
              </a:solidFill>
              <a:prstDash val="solid"/>
              <a:miter lim="800000"/>
            </a:ln>
            <a:effectLst/>
          </p:spPr>
          <p:txBody>
            <a:bodyPr rtlCol="0" anchor="ctr"/>
            <a:lstStyle/>
            <a:p>
              <a:pPr algn="ctr">
                <a:lnSpc>
                  <a:spcPts val="1800"/>
                </a:lnSpc>
                <a:defRPr/>
              </a:pPr>
              <a:r>
                <a:rPr lang="en-US" b="1" kern="0" dirty="0">
                  <a:solidFill>
                    <a:prstClr val="white"/>
                  </a:solidFill>
                  <a:latin typeface="Calibri" panose="020F0502020204030204"/>
                </a:rPr>
                <a:t>Array Partition</a:t>
              </a:r>
              <a:br>
                <a:rPr lang="en-US" b="1" kern="0" dirty="0">
                  <a:solidFill>
                    <a:prstClr val="white"/>
                  </a:solidFill>
                  <a:latin typeface="Calibri" panose="020F0502020204030204"/>
                </a:rPr>
              </a:br>
              <a:r>
                <a:rPr lang="en-US" b="1" kern="0" dirty="0">
                  <a:solidFill>
                    <a:prstClr val="white"/>
                  </a:solidFill>
                  <a:latin typeface="Calibri" panose="020F0502020204030204"/>
                </a:rPr>
                <a:t> &lt;Array Type&gt;</a:t>
              </a:r>
            </a:p>
          </p:txBody>
        </p:sp>
        <p:sp>
          <p:nvSpPr>
            <p:cNvPr id="78" name="Rounded Rectangle 77"/>
            <p:cNvSpPr/>
            <p:nvPr/>
          </p:nvSpPr>
          <p:spPr>
            <a:xfrm>
              <a:off x="7291592" y="4993291"/>
              <a:ext cx="1420835" cy="648158"/>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defRPr/>
              </a:pPr>
              <a:r>
                <a:rPr lang="en-US" b="1" kern="0" dirty="0">
                  <a:solidFill>
                    <a:prstClr val="white"/>
                  </a:solidFill>
                  <a:latin typeface="Calibri" panose="020F0502020204030204"/>
                </a:rPr>
                <a:t>Object</a:t>
              </a:r>
            </a:p>
          </p:txBody>
        </p:sp>
        <p:sp>
          <p:nvSpPr>
            <p:cNvPr id="79" name="Rounded Rectangle 78"/>
            <p:cNvSpPr/>
            <p:nvPr/>
          </p:nvSpPr>
          <p:spPr>
            <a:xfrm>
              <a:off x="7254824" y="2263616"/>
              <a:ext cx="1401872" cy="600648"/>
            </a:xfrm>
            <a:prstGeom prst="roundRect">
              <a:avLst/>
            </a:prstGeom>
            <a:solidFill>
              <a:srgbClr val="70AD47"/>
            </a:solidFill>
            <a:ln w="12700" cap="flat" cmpd="sng" algn="ctr">
              <a:solidFill>
                <a:srgbClr val="70AD47">
                  <a:shade val="50000"/>
                </a:srgbClr>
              </a:solidFill>
              <a:prstDash val="solid"/>
              <a:miter lim="800000"/>
            </a:ln>
            <a:effectLst/>
          </p:spPr>
          <p:txBody>
            <a:bodyPr rtlCol="0" anchor="ctr"/>
            <a:lstStyle/>
            <a:p>
              <a:pPr algn="ctr">
                <a:lnSpc>
                  <a:spcPts val="1800"/>
                </a:lnSpc>
                <a:defRPr/>
              </a:pPr>
              <a:r>
                <a:rPr lang="en-US" b="1" kern="0" dirty="0">
                  <a:solidFill>
                    <a:prstClr val="white"/>
                  </a:solidFill>
                  <a:latin typeface="Calibri" panose="020F0502020204030204"/>
                </a:rPr>
                <a:t>Vertex Partition</a:t>
              </a:r>
            </a:p>
          </p:txBody>
        </p:sp>
        <p:sp>
          <p:nvSpPr>
            <p:cNvPr id="80" name="Rounded Rectangle 79"/>
            <p:cNvSpPr/>
            <p:nvPr/>
          </p:nvSpPr>
          <p:spPr>
            <a:xfrm>
              <a:off x="4561227" y="2263616"/>
              <a:ext cx="1231876" cy="603675"/>
            </a:xfrm>
            <a:prstGeom prst="roundRect">
              <a:avLst/>
            </a:prstGeom>
            <a:solidFill>
              <a:srgbClr val="70AD47"/>
            </a:solidFill>
            <a:ln w="12700" cap="flat" cmpd="sng" algn="ctr">
              <a:solidFill>
                <a:srgbClr val="70AD47">
                  <a:shade val="50000"/>
                </a:srgbClr>
              </a:solidFill>
              <a:prstDash val="solid"/>
              <a:miter lim="800000"/>
            </a:ln>
            <a:effectLst/>
          </p:spPr>
          <p:txBody>
            <a:bodyPr rtlCol="0" anchor="ctr"/>
            <a:lstStyle/>
            <a:p>
              <a:pPr algn="ctr">
                <a:lnSpc>
                  <a:spcPts val="1800"/>
                </a:lnSpc>
                <a:defRPr/>
              </a:pPr>
              <a:r>
                <a:rPr lang="en-US" b="1" kern="0" dirty="0">
                  <a:solidFill>
                    <a:prstClr val="white"/>
                  </a:solidFill>
                  <a:latin typeface="Calibri" panose="020F0502020204030204"/>
                </a:rPr>
                <a:t>Edge Partition</a:t>
              </a:r>
            </a:p>
          </p:txBody>
        </p:sp>
        <p:sp>
          <p:nvSpPr>
            <p:cNvPr id="81" name="Rounded Rectangle 80"/>
            <p:cNvSpPr/>
            <p:nvPr/>
          </p:nvSpPr>
          <p:spPr>
            <a:xfrm>
              <a:off x="2649527" y="913858"/>
              <a:ext cx="1811742" cy="629203"/>
            </a:xfrm>
            <a:prstGeom prst="roundRect">
              <a:avLst/>
            </a:prstGeom>
            <a:solidFill>
              <a:srgbClr val="ED7D31"/>
            </a:solidFill>
            <a:ln w="12700" cap="flat" cmpd="sng" algn="ctr">
              <a:solidFill>
                <a:srgbClr val="ED7D31">
                  <a:shade val="50000"/>
                </a:srgbClr>
              </a:solidFill>
              <a:prstDash val="solid"/>
              <a:miter lim="800000"/>
            </a:ln>
            <a:effectLst/>
          </p:spPr>
          <p:txBody>
            <a:bodyPr rtlCol="0" anchor="ctr"/>
            <a:lstStyle/>
            <a:p>
              <a:pPr algn="ctr">
                <a:lnSpc>
                  <a:spcPts val="1800"/>
                </a:lnSpc>
                <a:defRPr/>
              </a:pPr>
              <a:r>
                <a:rPr lang="en-US" b="1" kern="0" dirty="0">
                  <a:solidFill>
                    <a:prstClr val="white"/>
                  </a:solidFill>
                  <a:latin typeface="Calibri" panose="020F0502020204030204"/>
                </a:rPr>
                <a:t>Array Table &lt;Array Type&gt;</a:t>
              </a:r>
            </a:p>
          </p:txBody>
        </p:sp>
        <p:cxnSp>
          <p:nvCxnSpPr>
            <p:cNvPr id="82" name="Straight Arrow Connector 81"/>
            <p:cNvCxnSpPr>
              <a:stCxn id="64" idx="0"/>
              <a:endCxn id="62" idx="2"/>
            </p:cNvCxnSpPr>
            <p:nvPr/>
          </p:nvCxnSpPr>
          <p:spPr>
            <a:xfrm flipH="1" flipV="1">
              <a:off x="3555397" y="5641449"/>
              <a:ext cx="2199086" cy="579048"/>
            </a:xfrm>
            <a:prstGeom prst="straightConnector1">
              <a:avLst/>
            </a:prstGeom>
            <a:noFill/>
            <a:ln w="25400" cap="flat" cmpd="sng" algn="ctr">
              <a:solidFill>
                <a:srgbClr val="5B9BD5"/>
              </a:solidFill>
              <a:prstDash val="solid"/>
              <a:miter lim="800000"/>
              <a:tailEnd type="triangle"/>
            </a:ln>
            <a:effectLst/>
          </p:spPr>
        </p:cxnSp>
        <p:cxnSp>
          <p:nvCxnSpPr>
            <p:cNvPr id="83" name="Straight Arrow Connector 82"/>
            <p:cNvCxnSpPr>
              <a:stCxn id="73" idx="0"/>
              <a:endCxn id="77" idx="2"/>
            </p:cNvCxnSpPr>
            <p:nvPr/>
          </p:nvCxnSpPr>
          <p:spPr>
            <a:xfrm flipH="1" flipV="1">
              <a:off x="3555398" y="2864264"/>
              <a:ext cx="720571" cy="1076454"/>
            </a:xfrm>
            <a:prstGeom prst="straightConnector1">
              <a:avLst/>
            </a:prstGeom>
            <a:noFill/>
            <a:ln w="19050" cap="flat" cmpd="sng" algn="ctr">
              <a:solidFill>
                <a:srgbClr val="70AD47"/>
              </a:solidFill>
              <a:prstDash val="solid"/>
              <a:miter lim="800000"/>
              <a:tailEnd type="triangle"/>
            </a:ln>
            <a:effectLst/>
          </p:spPr>
        </p:cxnSp>
        <p:cxnSp>
          <p:nvCxnSpPr>
            <p:cNvPr id="84" name="Straight Arrow Connector 83"/>
            <p:cNvCxnSpPr>
              <a:stCxn id="74" idx="0"/>
              <a:endCxn id="77" idx="2"/>
            </p:cNvCxnSpPr>
            <p:nvPr/>
          </p:nvCxnSpPr>
          <p:spPr>
            <a:xfrm flipV="1">
              <a:off x="3212319" y="2864264"/>
              <a:ext cx="343079" cy="1076453"/>
            </a:xfrm>
            <a:prstGeom prst="straightConnector1">
              <a:avLst/>
            </a:prstGeom>
            <a:noFill/>
            <a:ln w="19050" cap="flat" cmpd="sng" algn="ctr">
              <a:solidFill>
                <a:srgbClr val="70AD47"/>
              </a:solidFill>
              <a:prstDash val="solid"/>
              <a:miter lim="800000"/>
              <a:tailEnd type="triangle"/>
            </a:ln>
            <a:effectLst/>
          </p:spPr>
        </p:cxnSp>
        <p:cxnSp>
          <p:nvCxnSpPr>
            <p:cNvPr id="85" name="Straight Arrow Connector 84"/>
            <p:cNvCxnSpPr>
              <a:stCxn id="75" idx="0"/>
              <a:endCxn id="77" idx="2"/>
            </p:cNvCxnSpPr>
            <p:nvPr/>
          </p:nvCxnSpPr>
          <p:spPr>
            <a:xfrm flipV="1">
              <a:off x="2183409" y="2864264"/>
              <a:ext cx="1371989" cy="1081820"/>
            </a:xfrm>
            <a:prstGeom prst="straightConnector1">
              <a:avLst/>
            </a:prstGeom>
            <a:noFill/>
            <a:ln w="19050" cap="flat" cmpd="sng" algn="ctr">
              <a:solidFill>
                <a:srgbClr val="70AD47"/>
              </a:solidFill>
              <a:prstDash val="solid"/>
              <a:miter lim="800000"/>
              <a:tailEnd type="triangle"/>
            </a:ln>
            <a:effectLst/>
          </p:spPr>
        </p:cxnSp>
        <p:cxnSp>
          <p:nvCxnSpPr>
            <p:cNvPr id="86" name="Straight Arrow Connector 85"/>
            <p:cNvCxnSpPr>
              <a:stCxn id="62" idx="0"/>
              <a:endCxn id="73" idx="2"/>
            </p:cNvCxnSpPr>
            <p:nvPr/>
          </p:nvCxnSpPr>
          <p:spPr>
            <a:xfrm flipV="1">
              <a:off x="3555397" y="4589519"/>
              <a:ext cx="720572" cy="403772"/>
            </a:xfrm>
            <a:prstGeom prst="straightConnector1">
              <a:avLst/>
            </a:prstGeom>
            <a:noFill/>
            <a:ln w="25400" cap="flat" cmpd="sng" algn="ctr">
              <a:solidFill>
                <a:srgbClr val="5B9BD5"/>
              </a:solidFill>
              <a:prstDash val="solid"/>
              <a:miter lim="800000"/>
              <a:tailEnd type="triangle"/>
            </a:ln>
            <a:effectLst/>
          </p:spPr>
        </p:cxnSp>
        <p:cxnSp>
          <p:nvCxnSpPr>
            <p:cNvPr id="87" name="Straight Arrow Connector 86"/>
            <p:cNvCxnSpPr>
              <a:stCxn id="62" idx="0"/>
              <a:endCxn id="75" idx="2"/>
            </p:cNvCxnSpPr>
            <p:nvPr/>
          </p:nvCxnSpPr>
          <p:spPr>
            <a:xfrm flipH="1" flipV="1">
              <a:off x="2183409" y="4594245"/>
              <a:ext cx="1371988" cy="399046"/>
            </a:xfrm>
            <a:prstGeom prst="straightConnector1">
              <a:avLst/>
            </a:prstGeom>
            <a:noFill/>
            <a:ln w="25400" cap="flat" cmpd="sng" algn="ctr">
              <a:solidFill>
                <a:srgbClr val="5B9BD5"/>
              </a:solidFill>
              <a:prstDash val="solid"/>
              <a:miter lim="800000"/>
              <a:tailEnd type="triangle"/>
            </a:ln>
            <a:effectLst/>
          </p:spPr>
        </p:cxnSp>
        <p:sp>
          <p:nvSpPr>
            <p:cNvPr id="88" name="Rounded Rectangle 87"/>
            <p:cNvSpPr/>
            <p:nvPr/>
          </p:nvSpPr>
          <p:spPr>
            <a:xfrm>
              <a:off x="5884053" y="2263616"/>
              <a:ext cx="1275336" cy="570619"/>
            </a:xfrm>
            <a:prstGeom prst="roundRect">
              <a:avLst/>
            </a:prstGeom>
            <a:solidFill>
              <a:srgbClr val="70AD47"/>
            </a:solidFill>
            <a:ln w="12700" cap="flat" cmpd="sng" algn="ctr">
              <a:solidFill>
                <a:srgbClr val="70AD47">
                  <a:shade val="50000"/>
                </a:srgbClr>
              </a:solidFill>
              <a:prstDash val="solid"/>
              <a:miter lim="800000"/>
            </a:ln>
            <a:effectLst/>
          </p:spPr>
          <p:txBody>
            <a:bodyPr rtlCol="0" anchor="ctr"/>
            <a:lstStyle/>
            <a:p>
              <a:pPr algn="ctr">
                <a:lnSpc>
                  <a:spcPts val="1800"/>
                </a:lnSpc>
                <a:defRPr/>
              </a:pPr>
              <a:r>
                <a:rPr lang="en-US" b="1" kern="0" dirty="0">
                  <a:solidFill>
                    <a:prstClr val="white"/>
                  </a:solidFill>
                  <a:latin typeface="Calibri" panose="020F0502020204030204"/>
                </a:rPr>
                <a:t>Message Partition</a:t>
              </a:r>
            </a:p>
          </p:txBody>
        </p:sp>
        <p:sp>
          <p:nvSpPr>
            <p:cNvPr id="89" name="Rounded Rectangle 88"/>
            <p:cNvSpPr/>
            <p:nvPr/>
          </p:nvSpPr>
          <p:spPr>
            <a:xfrm>
              <a:off x="8912644" y="922667"/>
              <a:ext cx="1355508" cy="627948"/>
            </a:xfrm>
            <a:prstGeom prst="roundRect">
              <a:avLst/>
            </a:prstGeom>
            <a:solidFill>
              <a:srgbClr val="ED7D31"/>
            </a:solidFill>
            <a:ln w="12700" cap="flat" cmpd="sng" algn="ctr">
              <a:solidFill>
                <a:srgbClr val="ED7D31">
                  <a:shade val="50000"/>
                </a:srgbClr>
              </a:solidFill>
              <a:prstDash val="solid"/>
              <a:miter lim="800000"/>
            </a:ln>
            <a:effectLst/>
          </p:spPr>
          <p:txBody>
            <a:bodyPr rtlCol="0" anchor="ctr"/>
            <a:lstStyle/>
            <a:p>
              <a:pPr algn="ctr">
                <a:lnSpc>
                  <a:spcPts val="1800"/>
                </a:lnSpc>
                <a:defRPr/>
              </a:pPr>
              <a:r>
                <a:rPr lang="en-US" b="1" kern="0" dirty="0">
                  <a:solidFill>
                    <a:prstClr val="white"/>
                  </a:solidFill>
                  <a:latin typeface="Calibri" panose="020F0502020204030204"/>
                </a:rPr>
                <a:t>Key-Value Table</a:t>
              </a:r>
            </a:p>
          </p:txBody>
        </p:sp>
        <p:sp>
          <p:nvSpPr>
            <p:cNvPr id="90" name="Rounded Rectangle 89"/>
            <p:cNvSpPr/>
            <p:nvPr/>
          </p:nvSpPr>
          <p:spPr>
            <a:xfrm>
              <a:off x="4909833" y="3940718"/>
              <a:ext cx="844650" cy="640889"/>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algn="ctr">
                <a:lnSpc>
                  <a:spcPts val="1800"/>
                </a:lnSpc>
                <a:defRPr/>
              </a:pPr>
              <a:r>
                <a:rPr lang="en-US" b="1" kern="0" dirty="0">
                  <a:solidFill>
                    <a:prstClr val="white"/>
                  </a:solidFill>
                  <a:latin typeface="Calibri" panose="020F0502020204030204"/>
                </a:rPr>
                <a:t>Byte Array</a:t>
              </a:r>
            </a:p>
          </p:txBody>
        </p:sp>
        <p:cxnSp>
          <p:nvCxnSpPr>
            <p:cNvPr id="91" name="Straight Arrow Connector 90"/>
            <p:cNvCxnSpPr>
              <a:stCxn id="90" idx="0"/>
              <a:endCxn id="80" idx="2"/>
            </p:cNvCxnSpPr>
            <p:nvPr/>
          </p:nvCxnSpPr>
          <p:spPr>
            <a:xfrm flipH="1" flipV="1">
              <a:off x="5177165" y="2867291"/>
              <a:ext cx="154993" cy="1073427"/>
            </a:xfrm>
            <a:prstGeom prst="straightConnector1">
              <a:avLst/>
            </a:prstGeom>
            <a:noFill/>
            <a:ln w="19050" cap="flat" cmpd="sng" algn="ctr">
              <a:solidFill>
                <a:srgbClr val="70AD47"/>
              </a:solidFill>
              <a:prstDash val="solid"/>
              <a:miter lim="800000"/>
              <a:tailEnd type="triangle"/>
            </a:ln>
            <a:effectLst/>
          </p:spPr>
        </p:cxnSp>
        <p:cxnSp>
          <p:nvCxnSpPr>
            <p:cNvPr id="92" name="Straight Arrow Connector 91"/>
            <p:cNvCxnSpPr>
              <a:stCxn id="69" idx="0"/>
              <a:endCxn id="80" idx="2"/>
            </p:cNvCxnSpPr>
            <p:nvPr/>
          </p:nvCxnSpPr>
          <p:spPr>
            <a:xfrm flipH="1" flipV="1">
              <a:off x="5177165" y="2867291"/>
              <a:ext cx="2037024" cy="1078795"/>
            </a:xfrm>
            <a:prstGeom prst="straightConnector1">
              <a:avLst/>
            </a:prstGeom>
            <a:noFill/>
            <a:ln w="19050" cap="flat" cmpd="sng" algn="ctr">
              <a:solidFill>
                <a:srgbClr val="70AD47"/>
              </a:solidFill>
              <a:prstDash val="solid"/>
              <a:miter lim="800000"/>
              <a:tailEnd type="triangle"/>
            </a:ln>
            <a:effectLst/>
          </p:spPr>
        </p:cxnSp>
        <p:cxnSp>
          <p:nvCxnSpPr>
            <p:cNvPr id="93" name="Straight Arrow Connector 92"/>
            <p:cNvCxnSpPr>
              <a:stCxn id="69" idx="0"/>
              <a:endCxn id="88" idx="2"/>
            </p:cNvCxnSpPr>
            <p:nvPr/>
          </p:nvCxnSpPr>
          <p:spPr>
            <a:xfrm flipH="1" flipV="1">
              <a:off x="6521722" y="2834235"/>
              <a:ext cx="692468" cy="1111851"/>
            </a:xfrm>
            <a:prstGeom prst="straightConnector1">
              <a:avLst/>
            </a:prstGeom>
            <a:noFill/>
            <a:ln w="19050" cap="flat" cmpd="sng" algn="ctr">
              <a:solidFill>
                <a:srgbClr val="70AD47"/>
              </a:solidFill>
              <a:prstDash val="solid"/>
              <a:miter lim="800000"/>
              <a:tailEnd type="triangle"/>
            </a:ln>
            <a:effectLst/>
          </p:spPr>
        </p:cxnSp>
        <p:cxnSp>
          <p:nvCxnSpPr>
            <p:cNvPr id="94" name="Straight Arrow Connector 93"/>
            <p:cNvCxnSpPr>
              <a:stCxn id="90" idx="0"/>
              <a:endCxn id="88" idx="2"/>
            </p:cNvCxnSpPr>
            <p:nvPr/>
          </p:nvCxnSpPr>
          <p:spPr>
            <a:xfrm flipV="1">
              <a:off x="5332159" y="2834235"/>
              <a:ext cx="1189563" cy="1106483"/>
            </a:xfrm>
            <a:prstGeom prst="straightConnector1">
              <a:avLst/>
            </a:prstGeom>
            <a:noFill/>
            <a:ln w="19050" cap="flat" cmpd="sng" algn="ctr">
              <a:solidFill>
                <a:srgbClr val="70AD47"/>
              </a:solidFill>
              <a:prstDash val="solid"/>
              <a:miter lim="800000"/>
              <a:tailEnd type="triangle"/>
            </a:ln>
            <a:effectLst/>
          </p:spPr>
        </p:cxnSp>
        <p:cxnSp>
          <p:nvCxnSpPr>
            <p:cNvPr id="96" name="Straight Arrow Connector 95"/>
            <p:cNvCxnSpPr>
              <a:stCxn id="62" idx="0"/>
              <a:endCxn id="90" idx="2"/>
            </p:cNvCxnSpPr>
            <p:nvPr/>
          </p:nvCxnSpPr>
          <p:spPr>
            <a:xfrm flipV="1">
              <a:off x="3555397" y="4581607"/>
              <a:ext cx="1776762" cy="411684"/>
            </a:xfrm>
            <a:prstGeom prst="straightConnector1">
              <a:avLst/>
            </a:prstGeom>
            <a:noFill/>
            <a:ln w="25400" cap="flat" cmpd="sng" algn="ctr">
              <a:solidFill>
                <a:srgbClr val="5B9BD5"/>
              </a:solidFill>
              <a:prstDash val="solid"/>
              <a:miter lim="800000"/>
              <a:tailEnd type="triangle"/>
            </a:ln>
            <a:effectLst/>
          </p:spPr>
        </p:cxnSp>
        <p:cxnSp>
          <p:nvCxnSpPr>
            <p:cNvPr id="97" name="Straight Arrow Connector 96"/>
            <p:cNvCxnSpPr>
              <a:stCxn id="90" idx="0"/>
              <a:endCxn id="77" idx="2"/>
            </p:cNvCxnSpPr>
            <p:nvPr/>
          </p:nvCxnSpPr>
          <p:spPr>
            <a:xfrm flipH="1" flipV="1">
              <a:off x="3555398" y="2864264"/>
              <a:ext cx="1776760" cy="1076453"/>
            </a:xfrm>
            <a:prstGeom prst="straightConnector1">
              <a:avLst/>
            </a:prstGeom>
            <a:noFill/>
            <a:ln w="19050" cap="flat" cmpd="sng" algn="ctr">
              <a:solidFill>
                <a:srgbClr val="70AD47"/>
              </a:solidFill>
              <a:prstDash val="solid"/>
              <a:miter lim="800000"/>
              <a:tailEnd type="triangle"/>
            </a:ln>
            <a:effectLst/>
          </p:spPr>
        </p:cxnSp>
        <p:cxnSp>
          <p:nvCxnSpPr>
            <p:cNvPr id="98" name="Straight Arrow Connector 97"/>
            <p:cNvCxnSpPr>
              <a:stCxn id="77" idx="0"/>
              <a:endCxn id="81" idx="2"/>
            </p:cNvCxnSpPr>
            <p:nvPr/>
          </p:nvCxnSpPr>
          <p:spPr>
            <a:xfrm flipV="1">
              <a:off x="3555398" y="1543061"/>
              <a:ext cx="0" cy="720555"/>
            </a:xfrm>
            <a:prstGeom prst="straightConnector1">
              <a:avLst/>
            </a:prstGeom>
            <a:noFill/>
            <a:ln w="19050" cap="flat" cmpd="sng" algn="ctr">
              <a:solidFill>
                <a:srgbClr val="ED7D31"/>
              </a:solidFill>
              <a:prstDash val="solid"/>
              <a:miter lim="800000"/>
              <a:tailEnd type="triangle"/>
            </a:ln>
            <a:effectLst/>
          </p:spPr>
        </p:cxnSp>
        <p:cxnSp>
          <p:nvCxnSpPr>
            <p:cNvPr id="100" name="Straight Arrow Connector 99"/>
            <p:cNvCxnSpPr>
              <a:stCxn id="69" idx="0"/>
              <a:endCxn id="79" idx="2"/>
            </p:cNvCxnSpPr>
            <p:nvPr/>
          </p:nvCxnSpPr>
          <p:spPr>
            <a:xfrm flipV="1">
              <a:off x="7214189" y="2864263"/>
              <a:ext cx="741571" cy="1081822"/>
            </a:xfrm>
            <a:prstGeom prst="straightConnector1">
              <a:avLst/>
            </a:prstGeom>
            <a:noFill/>
            <a:ln w="19050" cap="flat" cmpd="sng" algn="ctr">
              <a:solidFill>
                <a:srgbClr val="70AD47"/>
              </a:solidFill>
              <a:prstDash val="solid"/>
              <a:miter lim="800000"/>
              <a:tailEnd type="triangle"/>
            </a:ln>
            <a:effectLst/>
          </p:spPr>
        </p:cxnSp>
        <p:sp>
          <p:nvSpPr>
            <p:cNvPr id="101" name="Rounded Rectangle 100"/>
            <p:cNvSpPr/>
            <p:nvPr/>
          </p:nvSpPr>
          <p:spPr>
            <a:xfrm>
              <a:off x="5881780" y="917217"/>
              <a:ext cx="1277608" cy="628124"/>
            </a:xfrm>
            <a:prstGeom prst="roundRect">
              <a:avLst/>
            </a:prstGeom>
            <a:solidFill>
              <a:srgbClr val="ED7D31"/>
            </a:solidFill>
            <a:ln w="12700" cap="flat" cmpd="sng" algn="ctr">
              <a:solidFill>
                <a:srgbClr val="ED7D31">
                  <a:shade val="50000"/>
                </a:srgbClr>
              </a:solidFill>
              <a:prstDash val="solid"/>
              <a:miter lim="800000"/>
            </a:ln>
            <a:effectLst/>
          </p:spPr>
          <p:txBody>
            <a:bodyPr rtlCol="0" anchor="ctr"/>
            <a:lstStyle/>
            <a:p>
              <a:pPr algn="ctr">
                <a:lnSpc>
                  <a:spcPts val="1800"/>
                </a:lnSpc>
                <a:defRPr/>
              </a:pPr>
              <a:r>
                <a:rPr lang="en-US" b="1" kern="0" dirty="0">
                  <a:solidFill>
                    <a:prstClr val="white"/>
                  </a:solidFill>
                  <a:latin typeface="Calibri" panose="020F0502020204030204"/>
                </a:rPr>
                <a:t>Message Table</a:t>
              </a:r>
            </a:p>
          </p:txBody>
        </p:sp>
        <p:sp>
          <p:nvSpPr>
            <p:cNvPr id="103" name="Rounded Rectangle 102"/>
            <p:cNvSpPr/>
            <p:nvPr/>
          </p:nvSpPr>
          <p:spPr>
            <a:xfrm>
              <a:off x="4556704" y="917216"/>
              <a:ext cx="1236399" cy="625842"/>
            </a:xfrm>
            <a:prstGeom prst="roundRect">
              <a:avLst/>
            </a:prstGeom>
            <a:solidFill>
              <a:srgbClr val="ED7D31"/>
            </a:solidFill>
            <a:ln w="12700" cap="flat" cmpd="sng" algn="ctr">
              <a:solidFill>
                <a:srgbClr val="ED7D31">
                  <a:shade val="50000"/>
                </a:srgbClr>
              </a:solidFill>
              <a:prstDash val="solid"/>
              <a:miter lim="800000"/>
            </a:ln>
            <a:effectLst/>
          </p:spPr>
          <p:txBody>
            <a:bodyPr rtlCol="0" anchor="ctr"/>
            <a:lstStyle/>
            <a:p>
              <a:pPr algn="ctr">
                <a:lnSpc>
                  <a:spcPts val="1800"/>
                </a:lnSpc>
                <a:defRPr/>
              </a:pPr>
              <a:r>
                <a:rPr lang="en-US" b="1" kern="0" dirty="0">
                  <a:solidFill>
                    <a:prstClr val="white"/>
                  </a:solidFill>
                  <a:latin typeface="Calibri" panose="020F0502020204030204"/>
                </a:rPr>
                <a:t>Edge</a:t>
              </a:r>
            </a:p>
            <a:p>
              <a:pPr algn="ctr">
                <a:lnSpc>
                  <a:spcPts val="1800"/>
                </a:lnSpc>
                <a:defRPr/>
              </a:pPr>
              <a:r>
                <a:rPr lang="en-US" b="1" kern="0" dirty="0">
                  <a:solidFill>
                    <a:prstClr val="white"/>
                  </a:solidFill>
                  <a:latin typeface="Calibri" panose="020F0502020204030204"/>
                </a:rPr>
                <a:t>Table</a:t>
              </a:r>
            </a:p>
          </p:txBody>
        </p:sp>
        <p:cxnSp>
          <p:nvCxnSpPr>
            <p:cNvPr id="104" name="Straight Arrow Connector 103"/>
            <p:cNvCxnSpPr>
              <a:stCxn id="78" idx="0"/>
              <a:endCxn id="69" idx="2"/>
            </p:cNvCxnSpPr>
            <p:nvPr/>
          </p:nvCxnSpPr>
          <p:spPr>
            <a:xfrm flipH="1" flipV="1">
              <a:off x="7214189" y="4594244"/>
              <a:ext cx="787821" cy="399046"/>
            </a:xfrm>
            <a:prstGeom prst="straightConnector1">
              <a:avLst/>
            </a:prstGeom>
            <a:noFill/>
            <a:ln w="25400" cap="flat" cmpd="sng" algn="ctr">
              <a:solidFill>
                <a:srgbClr val="5B9BD5"/>
              </a:solidFill>
              <a:prstDash val="solid"/>
              <a:miter lim="800000"/>
              <a:tailEnd type="triangle"/>
            </a:ln>
            <a:effectLst/>
          </p:spPr>
        </p:cxnSp>
        <p:cxnSp>
          <p:nvCxnSpPr>
            <p:cNvPr id="105" name="Straight Arrow Connector 104"/>
            <p:cNvCxnSpPr>
              <a:stCxn id="78" idx="0"/>
              <a:endCxn id="67" idx="2"/>
            </p:cNvCxnSpPr>
            <p:nvPr/>
          </p:nvCxnSpPr>
          <p:spPr>
            <a:xfrm flipV="1">
              <a:off x="8002011" y="4594244"/>
              <a:ext cx="1588389" cy="399046"/>
            </a:xfrm>
            <a:prstGeom prst="straightConnector1">
              <a:avLst/>
            </a:prstGeom>
            <a:noFill/>
            <a:ln w="25400" cap="flat" cmpd="sng" algn="ctr">
              <a:solidFill>
                <a:srgbClr val="5B9BD5"/>
              </a:solidFill>
              <a:prstDash val="solid"/>
              <a:miter lim="800000"/>
              <a:tailEnd type="triangle"/>
            </a:ln>
            <a:effectLst/>
          </p:spPr>
        </p:cxnSp>
        <p:cxnSp>
          <p:nvCxnSpPr>
            <p:cNvPr id="106" name="Straight Arrow Connector 105"/>
            <p:cNvCxnSpPr>
              <a:stCxn id="88" idx="0"/>
              <a:endCxn id="101" idx="2"/>
            </p:cNvCxnSpPr>
            <p:nvPr/>
          </p:nvCxnSpPr>
          <p:spPr>
            <a:xfrm flipH="1" flipV="1">
              <a:off x="6520585" y="1545342"/>
              <a:ext cx="1137" cy="718274"/>
            </a:xfrm>
            <a:prstGeom prst="straightConnector1">
              <a:avLst/>
            </a:prstGeom>
            <a:noFill/>
            <a:ln w="19050" cap="flat" cmpd="sng" algn="ctr">
              <a:solidFill>
                <a:srgbClr val="ED7D31"/>
              </a:solidFill>
              <a:prstDash val="solid"/>
              <a:miter lim="800000"/>
              <a:tailEnd type="triangle"/>
            </a:ln>
            <a:effectLst/>
          </p:spPr>
        </p:cxnSp>
        <p:cxnSp>
          <p:nvCxnSpPr>
            <p:cNvPr id="107" name="Straight Arrow Connector 106"/>
            <p:cNvCxnSpPr>
              <a:stCxn id="80" idx="0"/>
              <a:endCxn id="103" idx="2"/>
            </p:cNvCxnSpPr>
            <p:nvPr/>
          </p:nvCxnSpPr>
          <p:spPr>
            <a:xfrm flipH="1" flipV="1">
              <a:off x="5174904" y="1543059"/>
              <a:ext cx="2262" cy="720557"/>
            </a:xfrm>
            <a:prstGeom prst="straightConnector1">
              <a:avLst/>
            </a:prstGeom>
            <a:noFill/>
            <a:ln w="19050" cap="flat" cmpd="sng" algn="ctr">
              <a:solidFill>
                <a:srgbClr val="ED7D31"/>
              </a:solidFill>
              <a:prstDash val="solid"/>
              <a:miter lim="800000"/>
              <a:tailEnd type="triangle"/>
            </a:ln>
            <a:effectLst/>
          </p:spPr>
        </p:cxnSp>
        <p:sp>
          <p:nvSpPr>
            <p:cNvPr id="108" name="TextBox 107"/>
            <p:cNvSpPr txBox="1"/>
            <p:nvPr/>
          </p:nvSpPr>
          <p:spPr>
            <a:xfrm>
              <a:off x="8606278" y="5432388"/>
              <a:ext cx="2008498" cy="513573"/>
            </a:xfrm>
            <a:prstGeom prst="rect">
              <a:avLst/>
            </a:prstGeom>
            <a:noFill/>
          </p:spPr>
          <p:txBody>
            <a:bodyPr wrap="square" rtlCol="0">
              <a:spAutoFit/>
            </a:bodyPr>
            <a:lstStyle/>
            <a:p>
              <a:pPr>
                <a:defRPr/>
              </a:pPr>
              <a:r>
                <a:rPr lang="en-US" b="1" kern="0" dirty="0">
                  <a:solidFill>
                    <a:prstClr val="black"/>
                  </a:solidFill>
                  <a:latin typeface="Calibri" panose="020F0502020204030204"/>
                </a:rPr>
                <a:t>broadcast, send</a:t>
              </a:r>
            </a:p>
          </p:txBody>
        </p:sp>
        <p:sp>
          <p:nvSpPr>
            <p:cNvPr id="109" name="TextBox 108"/>
            <p:cNvSpPr txBox="1"/>
            <p:nvPr/>
          </p:nvSpPr>
          <p:spPr>
            <a:xfrm>
              <a:off x="7013255" y="101419"/>
              <a:ext cx="3504179" cy="770359"/>
            </a:xfrm>
            <a:prstGeom prst="rect">
              <a:avLst/>
            </a:prstGeom>
            <a:noFill/>
          </p:spPr>
          <p:txBody>
            <a:bodyPr wrap="square" rtlCol="0">
              <a:spAutoFit/>
            </a:bodyPr>
            <a:lstStyle/>
            <a:p>
              <a:pPr>
                <a:lnSpc>
                  <a:spcPts val="1800"/>
                </a:lnSpc>
                <a:defRPr/>
              </a:pPr>
              <a:r>
                <a:rPr lang="en-US" b="1" kern="0" dirty="0">
                  <a:solidFill>
                    <a:prstClr val="black"/>
                  </a:solidFill>
                  <a:latin typeface="Calibri" panose="020F0502020204030204"/>
                </a:rPr>
                <a:t>broadcast, allgather, </a:t>
              </a:r>
              <a:r>
                <a:rPr lang="en-US" b="1" kern="0" dirty="0" err="1">
                  <a:solidFill>
                    <a:prstClr val="black"/>
                  </a:solidFill>
                  <a:latin typeface="Calibri" panose="020F0502020204030204"/>
                </a:rPr>
                <a:t>allreduce</a:t>
              </a:r>
              <a:r>
                <a:rPr lang="en-US" b="1" kern="0" dirty="0">
                  <a:solidFill>
                    <a:prstClr val="black"/>
                  </a:solidFill>
                  <a:latin typeface="Calibri" panose="020F0502020204030204"/>
                </a:rPr>
                <a:t>, regroup, message-to-vertex…</a:t>
              </a:r>
            </a:p>
          </p:txBody>
        </p:sp>
        <p:sp>
          <p:nvSpPr>
            <p:cNvPr id="110" name="TextBox 109"/>
            <p:cNvSpPr txBox="1"/>
            <p:nvPr/>
          </p:nvSpPr>
          <p:spPr>
            <a:xfrm>
              <a:off x="7749413" y="2968001"/>
              <a:ext cx="2069928" cy="513573"/>
            </a:xfrm>
            <a:prstGeom prst="rect">
              <a:avLst/>
            </a:prstGeom>
            <a:noFill/>
          </p:spPr>
          <p:txBody>
            <a:bodyPr wrap="square" rtlCol="0">
              <a:spAutoFit/>
            </a:bodyPr>
            <a:lstStyle/>
            <a:p>
              <a:pPr>
                <a:defRPr/>
              </a:pPr>
              <a:r>
                <a:rPr lang="en-US" b="1" kern="0" dirty="0">
                  <a:solidFill>
                    <a:prstClr val="black"/>
                  </a:solidFill>
                  <a:latin typeface="Calibri" panose="020F0502020204030204"/>
                </a:rPr>
                <a:t>broadcast, send</a:t>
              </a:r>
            </a:p>
          </p:txBody>
        </p:sp>
        <p:sp>
          <p:nvSpPr>
            <p:cNvPr id="111" name="TextBox 110"/>
            <p:cNvSpPr txBox="1"/>
            <p:nvPr/>
          </p:nvSpPr>
          <p:spPr>
            <a:xfrm>
              <a:off x="1621817" y="1061914"/>
              <a:ext cx="1209087" cy="513573"/>
            </a:xfrm>
            <a:prstGeom prst="rect">
              <a:avLst/>
            </a:prstGeom>
            <a:noFill/>
          </p:spPr>
          <p:txBody>
            <a:bodyPr wrap="square" rtlCol="0">
              <a:spAutoFit/>
            </a:bodyPr>
            <a:lstStyle/>
            <a:p>
              <a:pPr>
                <a:defRPr/>
              </a:pPr>
              <a:r>
                <a:rPr lang="en-US" b="1" kern="0" dirty="0">
                  <a:solidFill>
                    <a:srgbClr val="ED7D31"/>
                  </a:solidFill>
                  <a:latin typeface="Calibri" panose="020F0502020204030204"/>
                </a:rPr>
                <a:t>Table</a:t>
              </a:r>
            </a:p>
          </p:txBody>
        </p:sp>
        <p:sp>
          <p:nvSpPr>
            <p:cNvPr id="112" name="TextBox 111"/>
            <p:cNvSpPr txBox="1"/>
            <p:nvPr/>
          </p:nvSpPr>
          <p:spPr>
            <a:xfrm>
              <a:off x="1621139" y="2420788"/>
              <a:ext cx="1209086" cy="513573"/>
            </a:xfrm>
            <a:prstGeom prst="rect">
              <a:avLst/>
            </a:prstGeom>
            <a:noFill/>
          </p:spPr>
          <p:txBody>
            <a:bodyPr wrap="square" rtlCol="0">
              <a:spAutoFit/>
            </a:bodyPr>
            <a:lstStyle/>
            <a:p>
              <a:pPr>
                <a:defRPr/>
              </a:pPr>
              <a:r>
                <a:rPr lang="en-US" b="1" kern="0" dirty="0">
                  <a:solidFill>
                    <a:srgbClr val="70AD47"/>
                  </a:solidFill>
                  <a:latin typeface="Calibri" panose="020F0502020204030204"/>
                </a:rPr>
                <a:t>Partition</a:t>
              </a:r>
            </a:p>
          </p:txBody>
        </p:sp>
        <p:sp>
          <p:nvSpPr>
            <p:cNvPr id="113" name="TextBox 112"/>
            <p:cNvSpPr txBox="1"/>
            <p:nvPr/>
          </p:nvSpPr>
          <p:spPr>
            <a:xfrm>
              <a:off x="1622853" y="5093081"/>
              <a:ext cx="1424842" cy="513573"/>
            </a:xfrm>
            <a:prstGeom prst="rect">
              <a:avLst/>
            </a:prstGeom>
            <a:noFill/>
          </p:spPr>
          <p:txBody>
            <a:bodyPr wrap="square" rtlCol="0">
              <a:spAutoFit/>
            </a:bodyPr>
            <a:lstStyle/>
            <a:p>
              <a:pPr>
                <a:defRPr/>
              </a:pPr>
              <a:r>
                <a:rPr lang="en-US" b="1" kern="0" dirty="0">
                  <a:solidFill>
                    <a:srgbClr val="5B9BD5"/>
                  </a:solidFill>
                  <a:latin typeface="Calibri" panose="020F0502020204030204"/>
                </a:rPr>
                <a:t>Basic Types</a:t>
              </a:r>
            </a:p>
          </p:txBody>
        </p:sp>
      </p:grpSp>
    </p:spTree>
    <p:extLst>
      <p:ext uri="{BB962C8B-B14F-4D97-AF65-F5344CB8AC3E}">
        <p14:creationId xmlns:p14="http://schemas.microsoft.com/office/powerpoint/2010/main" val="177911727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481941" y="0"/>
            <a:ext cx="7320643" cy="56038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altLang="en-US" sz="3200" b="1" dirty="0">
                <a:solidFill>
                  <a:srgbClr val="B30838"/>
                </a:solidFill>
                <a:cs typeface="ＭＳ Ｐゴシック" pitchFamily="-107" charset="-128"/>
              </a:rPr>
              <a:t>LDA and Topic Models</a:t>
            </a:r>
          </a:p>
        </p:txBody>
      </p:sp>
      <p:sp>
        <p:nvSpPr>
          <p:cNvPr id="3075" name="Rectangle 3"/>
          <p:cNvSpPr>
            <a:spLocks noGrp="1" noChangeArrowheads="1"/>
          </p:cNvSpPr>
          <p:nvPr>
            <p:ph idx="1"/>
          </p:nvPr>
        </p:nvSpPr>
        <p:spPr/>
        <p:txBody>
          <a:bodyPr/>
          <a:lstStyle/>
          <a:p>
            <a:r>
              <a:rPr lang="en-US" altLang="en-US" sz="2400" dirty="0"/>
              <a:t>Topic Models is a modeling technique, modeling the data by probabilistic generative process.</a:t>
            </a:r>
          </a:p>
          <a:p>
            <a:r>
              <a:rPr lang="en-US" altLang="en-US" sz="2400" dirty="0"/>
              <a:t>Latent </a:t>
            </a:r>
            <a:r>
              <a:rPr lang="en-US" altLang="en-US" sz="2400" dirty="0" err="1"/>
              <a:t>Dirichlet</a:t>
            </a:r>
            <a:r>
              <a:rPr lang="en-US" altLang="en-US" sz="2400" dirty="0"/>
              <a:t> Allocation(LDA) is one widely used topic model.</a:t>
            </a:r>
            <a:endParaRPr lang="en-US" altLang="en-US" sz="1800" dirty="0"/>
          </a:p>
          <a:p>
            <a:r>
              <a:rPr lang="en-US" altLang="en-US" sz="2400" dirty="0"/>
              <a:t>Inference algorithm for LDA is an iterative algorithm using </a:t>
            </a:r>
            <a:r>
              <a:rPr lang="en-US" altLang="en-US" sz="2400" dirty="0" smtClean="0"/>
              <a:t>shared </a:t>
            </a:r>
            <a:r>
              <a:rPr lang="en-US" altLang="en-US" sz="2400" dirty="0"/>
              <a:t>global model data.</a:t>
            </a:r>
          </a:p>
        </p:txBody>
      </p: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1" y="3959303"/>
            <a:ext cx="4848225" cy="1570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7" name="Rectangle 5"/>
          <p:cNvSpPr>
            <a:spLocks noChangeArrowheads="1"/>
          </p:cNvSpPr>
          <p:nvPr/>
        </p:nvSpPr>
        <p:spPr bwMode="auto">
          <a:xfrm>
            <a:off x="8350250" y="4205366"/>
            <a:ext cx="1862138" cy="735012"/>
          </a:xfrm>
          <a:prstGeom prst="rect">
            <a:avLst/>
          </a:prstGeom>
          <a:blipFill dpi="0" rotWithShape="0">
            <a:blip r:embed="rId4"/>
            <a:srcRect/>
            <a:tile tx="0" ty="0" sx="100000" sy="100000" flip="none" algn="tl"/>
          </a:blipFill>
          <a:ln w="9525" cap="flat"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3078" name="Rectangle 6"/>
          <p:cNvSpPr>
            <a:spLocks noChangeArrowheads="1"/>
          </p:cNvSpPr>
          <p:nvPr/>
        </p:nvSpPr>
        <p:spPr bwMode="auto">
          <a:xfrm>
            <a:off x="7392988" y="4205366"/>
            <a:ext cx="728662" cy="1325562"/>
          </a:xfrm>
          <a:prstGeom prst="rect">
            <a:avLst/>
          </a:prstGeom>
          <a:blipFill dpi="0" rotWithShape="0">
            <a:blip r:embed="rId5"/>
            <a:srcRect/>
            <a:tile tx="0" ty="0" sx="100000" sy="100000" flip="none" algn="tl"/>
          </a:blipFill>
          <a:ln w="9525" cap="flat"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n-US"/>
          </a:p>
        </p:txBody>
      </p:sp>
      <p:sp>
        <p:nvSpPr>
          <p:cNvPr id="3079" name="Text Box 7"/>
          <p:cNvSpPr txBox="1">
            <a:spLocks noChangeArrowheads="1"/>
          </p:cNvSpPr>
          <p:nvPr/>
        </p:nvSpPr>
        <p:spPr bwMode="auto">
          <a:xfrm>
            <a:off x="8607426" y="3811667"/>
            <a:ext cx="1831975"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en-US" altLang="en-US" sz="1400">
                <a:solidFill>
                  <a:srgbClr val="FF3300"/>
                </a:solidFill>
              </a:rPr>
              <a:t>Topic-Doc Matrix</a:t>
            </a:r>
            <a:endParaRPr lang="en-US" altLang="en-US" sz="1400" baseline="-25000">
              <a:solidFill>
                <a:srgbClr val="FF3300"/>
              </a:solidFill>
            </a:endParaRPr>
          </a:p>
        </p:txBody>
      </p:sp>
      <p:sp>
        <p:nvSpPr>
          <p:cNvPr id="3080" name="Text Box 8"/>
          <p:cNvSpPr txBox="1">
            <a:spLocks noChangeArrowheads="1"/>
          </p:cNvSpPr>
          <p:nvPr/>
        </p:nvSpPr>
        <p:spPr bwMode="auto">
          <a:xfrm>
            <a:off x="6956425" y="3865642"/>
            <a:ext cx="165100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en-US" altLang="en-US" sz="1400">
                <a:solidFill>
                  <a:srgbClr val="FF3300"/>
                </a:solidFill>
              </a:rPr>
              <a:t>Word-Topic Matrix</a:t>
            </a:r>
            <a:endParaRPr lang="en-US" altLang="en-US" sz="1400" baseline="-25000">
              <a:solidFill>
                <a:srgbClr val="FF3300"/>
              </a:solidFill>
            </a:endParaRPr>
          </a:p>
        </p:txBody>
      </p:sp>
      <p:sp>
        <p:nvSpPr>
          <p:cNvPr id="3081" name="Text Box 9"/>
          <p:cNvSpPr txBox="1">
            <a:spLocks noChangeArrowheads="1"/>
          </p:cNvSpPr>
          <p:nvPr/>
        </p:nvSpPr>
        <p:spPr bwMode="auto">
          <a:xfrm>
            <a:off x="8697913" y="5165803"/>
            <a:ext cx="13644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a:t>Model Data</a:t>
            </a:r>
          </a:p>
        </p:txBody>
      </p:sp>
    </p:spTree>
    <p:extLst>
      <p:ext uri="{BB962C8B-B14F-4D97-AF65-F5344CB8AC3E}">
        <p14:creationId xmlns:p14="http://schemas.microsoft.com/office/powerpoint/2010/main" val="292118288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506435" y="0"/>
            <a:ext cx="7492093" cy="552224"/>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altLang="en-US" sz="3200" b="1" dirty="0">
                <a:solidFill>
                  <a:srgbClr val="B30838"/>
                </a:solidFill>
                <a:cs typeface="ＭＳ Ｐゴシック" pitchFamily="-107" charset="-128"/>
              </a:rPr>
              <a:t>Inference Algorithm for LDA</a:t>
            </a:r>
          </a:p>
        </p:txBody>
      </p:sp>
      <p:sp>
        <p:nvSpPr>
          <p:cNvPr id="5123" name="Rectangle 3"/>
          <p:cNvSpPr>
            <a:spLocks noGrp="1" noChangeArrowheads="1"/>
          </p:cNvSpPr>
          <p:nvPr>
            <p:ph idx="1"/>
          </p:nvPr>
        </p:nvSpPr>
        <p:spPr/>
        <p:txBody>
          <a:bodyPr/>
          <a:lstStyle/>
          <a:p>
            <a:r>
              <a:rPr lang="en-US" altLang="en-US" sz="2800" dirty="0"/>
              <a:t>Iterative: </a:t>
            </a:r>
          </a:p>
          <a:p>
            <a:pPr lvl="1"/>
            <a:r>
              <a:rPr lang="en-US" altLang="en-US" sz="2400" dirty="0"/>
              <a:t>C</a:t>
            </a:r>
            <a:r>
              <a:rPr lang="en-US" altLang="en-US" sz="2400" dirty="0" smtClean="0"/>
              <a:t>alculate </a:t>
            </a:r>
            <a:r>
              <a:rPr lang="en-US" altLang="en-US" sz="2400" dirty="0"/>
              <a:t>on every observed data point, </a:t>
            </a:r>
            <a:r>
              <a:rPr lang="en-US" altLang="en-US" sz="2400" dirty="0" smtClean="0"/>
              <a:t>then reassign its </a:t>
            </a:r>
            <a:r>
              <a:rPr lang="en-US" altLang="en-US" sz="2400" dirty="0"/>
              <a:t>topic id</a:t>
            </a:r>
          </a:p>
          <a:p>
            <a:pPr lvl="1"/>
            <a:r>
              <a:rPr lang="en-US" altLang="en-US" sz="2400" dirty="0"/>
              <a:t>I</a:t>
            </a:r>
            <a:r>
              <a:rPr lang="en-US" altLang="en-US" sz="2400" dirty="0" smtClean="0"/>
              <a:t>teration </a:t>
            </a:r>
            <a:r>
              <a:rPr lang="en-US" altLang="en-US" sz="2400" dirty="0"/>
              <a:t>until </a:t>
            </a:r>
            <a:r>
              <a:rPr lang="en-US" altLang="en-US" sz="2400" dirty="0" smtClean="0"/>
              <a:t>convergence</a:t>
            </a:r>
            <a:endParaRPr lang="en-US" altLang="en-US" sz="2400" dirty="0"/>
          </a:p>
          <a:p>
            <a:r>
              <a:rPr lang="en-US" altLang="en-US" sz="2800" dirty="0"/>
              <a:t>Global model data</a:t>
            </a:r>
          </a:p>
          <a:p>
            <a:pPr lvl="1"/>
            <a:r>
              <a:rPr lang="en-US" altLang="en-US" sz="2400" dirty="0"/>
              <a:t>C</a:t>
            </a:r>
            <a:r>
              <a:rPr lang="en-US" altLang="en-US" sz="2400" dirty="0" smtClean="0"/>
              <a:t>alculation relies </a:t>
            </a:r>
            <a:r>
              <a:rPr lang="en-US" altLang="en-US" sz="2400" dirty="0"/>
              <a:t>on random access of model data</a:t>
            </a:r>
          </a:p>
          <a:p>
            <a:pPr lvl="1"/>
            <a:r>
              <a:rPr lang="en-US" altLang="en-US" sz="2400" dirty="0"/>
              <a:t>M</a:t>
            </a:r>
            <a:r>
              <a:rPr lang="en-US" altLang="en-US" sz="2400" dirty="0" smtClean="0"/>
              <a:t>odel </a:t>
            </a:r>
            <a:r>
              <a:rPr lang="en-US" altLang="en-US" sz="2400" dirty="0"/>
              <a:t>data: word-topic count matrix and topic-document count matrix</a:t>
            </a:r>
          </a:p>
        </p:txBody>
      </p:sp>
    </p:spTree>
    <p:extLst>
      <p:ext uri="{BB962C8B-B14F-4D97-AF65-F5344CB8AC3E}">
        <p14:creationId xmlns:p14="http://schemas.microsoft.com/office/powerpoint/2010/main" val="85394089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547256" y="0"/>
            <a:ext cx="7434943" cy="51956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altLang="en-US" sz="3200" b="1" dirty="0">
                <a:solidFill>
                  <a:srgbClr val="B30838"/>
                </a:solidFill>
                <a:cs typeface="ＭＳ Ｐゴシック" pitchFamily="-107" charset="-128"/>
              </a:rPr>
              <a:t>Challenges in large scale LDA</a:t>
            </a:r>
          </a:p>
        </p:txBody>
      </p:sp>
      <p:pic>
        <p:nvPicPr>
          <p:cNvPr id="6148"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4534095" y="3129848"/>
            <a:ext cx="3123810" cy="1466667"/>
          </a:xfrm>
          <a:noFill/>
          <a:ln/>
        </p:spPr>
      </p:pic>
      <p:sp>
        <p:nvSpPr>
          <p:cNvPr id="6147" name="Rectangle 3"/>
          <p:cNvSpPr>
            <a:spLocks noGrp="1" noChangeArrowheads="1"/>
          </p:cNvSpPr>
          <p:nvPr>
            <p:ph type="body" idx="4294967295"/>
          </p:nvPr>
        </p:nvSpPr>
        <p:spPr>
          <a:xfrm>
            <a:off x="816429" y="1320347"/>
            <a:ext cx="11174413" cy="4038600"/>
          </a:xfrm>
        </p:spPr>
        <p:txBody>
          <a:bodyPr/>
          <a:lstStyle/>
          <a:p>
            <a:r>
              <a:rPr lang="en-US" altLang="en-US" sz="2400" dirty="0"/>
              <a:t>Model data can be too large to be held in one machine, how to do model data partition and synchronization efficiently?</a:t>
            </a:r>
          </a:p>
          <a:p>
            <a:r>
              <a:rPr lang="en-US" altLang="en-US" sz="2400" dirty="0"/>
              <a:t>How to exploit multi-cores and even GPUs to accelerate the local LDA training process? </a:t>
            </a:r>
          </a:p>
        </p:txBody>
      </p:sp>
      <p:sp>
        <p:nvSpPr>
          <p:cNvPr id="6149" name="Text Box 5"/>
          <p:cNvSpPr txBox="1">
            <a:spLocks noChangeArrowheads="1"/>
          </p:cNvSpPr>
          <p:nvPr/>
        </p:nvSpPr>
        <p:spPr bwMode="auto">
          <a:xfrm>
            <a:off x="4218896" y="4732112"/>
            <a:ext cx="393877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dirty="0"/>
              <a:t>A</a:t>
            </a:r>
            <a:r>
              <a:rPr lang="en-US" altLang="en-US" dirty="0" smtClean="0"/>
              <a:t> </a:t>
            </a:r>
            <a:r>
              <a:rPr lang="en-US" altLang="en-US" dirty="0"/>
              <a:t>general parameter server architecture</a:t>
            </a:r>
          </a:p>
        </p:txBody>
      </p:sp>
    </p:spTree>
    <p:extLst>
      <p:ext uri="{BB962C8B-B14F-4D97-AF65-F5344CB8AC3E}">
        <p14:creationId xmlns:p14="http://schemas.microsoft.com/office/powerpoint/2010/main" val="42280646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0771" y="0"/>
            <a:ext cx="8444935" cy="548426"/>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3200" b="1" dirty="0">
                <a:solidFill>
                  <a:srgbClr val="B30838"/>
                </a:solidFill>
                <a:cs typeface="ＭＳ Ｐゴシック" pitchFamily="-107" charset="-128"/>
              </a:rPr>
              <a:t>What </a:t>
            </a:r>
            <a:r>
              <a:rPr lang="en-US" sz="3200" b="1" dirty="0">
                <a:solidFill>
                  <a:srgbClr val="B30838"/>
                </a:solidFill>
                <a:cs typeface="ＭＳ Ｐゴシック" pitchFamily="-107" charset="-128"/>
              </a:rPr>
              <a:t>C</a:t>
            </a:r>
            <a:r>
              <a:rPr lang="en-US" sz="3200" b="1" dirty="0" smtClean="0">
                <a:solidFill>
                  <a:srgbClr val="B30838"/>
                </a:solidFill>
                <a:cs typeface="ＭＳ Ｐゴシック" pitchFamily="-107" charset="-128"/>
              </a:rPr>
              <a:t>ould </a:t>
            </a:r>
            <a:r>
              <a:rPr lang="en-US" sz="3200" b="1" dirty="0">
                <a:solidFill>
                  <a:srgbClr val="B30838"/>
                </a:solidFill>
                <a:cs typeface="ＭＳ Ｐゴシック" pitchFamily="-107" charset="-128"/>
              </a:rPr>
              <a:t>H</a:t>
            </a:r>
            <a:r>
              <a:rPr lang="en-US" sz="3200" b="1" dirty="0" smtClean="0">
                <a:solidFill>
                  <a:srgbClr val="B30838"/>
                </a:solidFill>
                <a:cs typeface="ＭＳ Ｐゴシック" pitchFamily="-107" charset="-128"/>
              </a:rPr>
              <a:t>appen </a:t>
            </a:r>
            <a:r>
              <a:rPr lang="en-US" sz="3200" b="1" dirty="0">
                <a:solidFill>
                  <a:srgbClr val="B30838"/>
                </a:solidFill>
                <a:cs typeface="ＭＳ Ｐゴシック" pitchFamily="-107" charset="-128"/>
              </a:rPr>
              <a:t>in 5 years?</a:t>
            </a:r>
          </a:p>
        </p:txBody>
      </p:sp>
      <p:sp>
        <p:nvSpPr>
          <p:cNvPr id="3" name="Content Placeholder 2"/>
          <p:cNvSpPr>
            <a:spLocks noGrp="1"/>
          </p:cNvSpPr>
          <p:nvPr>
            <p:ph idx="1"/>
          </p:nvPr>
        </p:nvSpPr>
        <p:spPr>
          <a:xfrm>
            <a:off x="464610" y="880535"/>
            <a:ext cx="9500959" cy="4040999"/>
          </a:xfrm>
        </p:spPr>
        <p:txBody>
          <a:bodyPr/>
          <a:lstStyle/>
          <a:p>
            <a:pPr marL="0" indent="0">
              <a:buNone/>
            </a:pPr>
            <a:r>
              <a:rPr lang="en-US" sz="1800" b="1" dirty="0" smtClean="0"/>
              <a:t>The </a:t>
            </a:r>
            <a:r>
              <a:rPr lang="en-US" sz="1800" b="1" dirty="0" smtClean="0"/>
              <a:t>role of Analytics in Cloud, Big Data and Mobile</a:t>
            </a:r>
            <a:endParaRPr lang="en-US" sz="1800" b="1" dirty="0"/>
          </a:p>
          <a:p>
            <a:pPr lvl="1">
              <a:buFont typeface="Arial" pitchFamily="34" charset="0"/>
              <a:buChar char="•"/>
            </a:pPr>
            <a:r>
              <a:rPr kumimoji="1" lang="en-US" sz="1400" dirty="0">
                <a:solidFill>
                  <a:prstClr val="black"/>
                </a:solidFill>
                <a:ea typeface="魏碑" charset="-122"/>
              </a:rPr>
              <a:t>Academia and Industry need advanced analytics on the data they have already collected.</a:t>
            </a:r>
            <a:endParaRPr lang="en-US" sz="1400" b="1" dirty="0"/>
          </a:p>
          <a:p>
            <a:pPr lvl="1">
              <a:buFont typeface="Arial" pitchFamily="34" charset="0"/>
              <a:buChar char="•"/>
            </a:pPr>
            <a:r>
              <a:rPr lang="en-US" sz="1400" dirty="0" smtClean="0"/>
              <a:t>A distributed runtime environment needs to integrate with community infrastructure which supports interoperable, sustainable and high performance data analytics.</a:t>
            </a:r>
          </a:p>
          <a:p>
            <a:pPr marL="0" indent="0">
              <a:buNone/>
            </a:pPr>
            <a:endParaRPr lang="en-US" sz="1600" dirty="0"/>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96915" y="2167143"/>
            <a:ext cx="5268300" cy="3609450"/>
          </a:xfrm>
          <a:prstGeom prst="rect">
            <a:avLst/>
          </a:prstGeom>
        </p:spPr>
      </p:pic>
      <p:sp>
        <p:nvSpPr>
          <p:cNvPr id="7" name="TextBox 6"/>
          <p:cNvSpPr txBox="1"/>
          <p:nvPr/>
        </p:nvSpPr>
        <p:spPr>
          <a:xfrm>
            <a:off x="1672924" y="6009398"/>
            <a:ext cx="2563522" cy="230832"/>
          </a:xfrm>
          <a:prstGeom prst="rect">
            <a:avLst/>
          </a:prstGeom>
          <a:noFill/>
        </p:spPr>
        <p:txBody>
          <a:bodyPr wrap="none" rtlCol="0">
            <a:spAutoFit/>
          </a:bodyPr>
          <a:lstStyle/>
          <a:p>
            <a:r>
              <a:rPr lang="en-US" sz="900" b="1" dirty="0" smtClean="0">
                <a:solidFill>
                  <a:srgbClr val="000000"/>
                </a:solidFill>
                <a:cs typeface="Times New Roman" panose="02020603050405020304" pitchFamily="18" charset="0"/>
              </a:rPr>
              <a:t>Data, Information, Knowledge and Wisdom </a:t>
            </a:r>
            <a:endParaRPr lang="en-US" sz="900" b="1" dirty="0">
              <a:solidFill>
                <a:srgbClr val="000000"/>
              </a:solidFill>
              <a:cs typeface="Times New Roman" panose="02020603050405020304" pitchFamily="18" charset="0"/>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90729" y="1858299"/>
            <a:ext cx="6701271" cy="4560983"/>
          </a:xfrm>
          <a:prstGeom prst="rect">
            <a:avLst/>
          </a:prstGeom>
        </p:spPr>
      </p:pic>
    </p:spTree>
    <p:extLst>
      <p:ext uri="{BB962C8B-B14F-4D97-AF65-F5344CB8AC3E}">
        <p14:creationId xmlns:p14="http://schemas.microsoft.com/office/powerpoint/2010/main" val="1137442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7843" y="0"/>
            <a:ext cx="4275364" cy="53589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b" anchorCtr="0" compatLnSpc="1">
            <a:prstTxWarp prst="textNoShape">
              <a:avLst/>
            </a:prstTxWarp>
            <a:noAutofit/>
          </a:bodyPr>
          <a:lstStyle/>
          <a:p>
            <a:pPr eaLnBrk="0" fontAlgn="base" hangingPunct="0">
              <a:spcAft>
                <a:spcPct val="0"/>
              </a:spcAft>
            </a:pPr>
            <a:r>
              <a:rPr lang="en-US" sz="3200" b="1" dirty="0">
                <a:solidFill>
                  <a:srgbClr val="B30838"/>
                </a:solidFill>
                <a:cs typeface="ＭＳ Ｐゴシック" pitchFamily="-107" charset="-128"/>
              </a:rPr>
              <a:t>Harp-LDA</a:t>
            </a:r>
            <a:endParaRPr lang="en-US" sz="3200" b="1" dirty="0">
              <a:solidFill>
                <a:srgbClr val="B30838"/>
              </a:solidFill>
              <a:cs typeface="ＭＳ Ｐゴシック" pitchFamily="-107" charset="-128"/>
            </a:endParaRPr>
          </a:p>
        </p:txBody>
      </p:sp>
      <p:sp>
        <p:nvSpPr>
          <p:cNvPr id="3" name="Content Placeholder 2"/>
          <p:cNvSpPr>
            <a:spLocks noGrp="1"/>
          </p:cNvSpPr>
          <p:nvPr>
            <p:ph idx="1"/>
          </p:nvPr>
        </p:nvSpPr>
        <p:spPr/>
        <p:txBody>
          <a:bodyPr>
            <a:normAutofit fontScale="92500" lnSpcReduction="20000"/>
          </a:bodyPr>
          <a:lstStyle/>
          <a:p>
            <a:endParaRPr lang="en-US" dirty="0" smtClean="0"/>
          </a:p>
          <a:p>
            <a:r>
              <a:rPr lang="en-US" dirty="0" smtClean="0"/>
              <a:t>We use Harp-LDA to process 3775554 Wikipedia documents with a vocabulary of 1 million words and 200 topics on 6 machines, each of which has 16 processors and 40 GB memory.</a:t>
            </a:r>
          </a:p>
          <a:p>
            <a:endParaRPr lang="en-US" dirty="0" smtClean="0"/>
          </a:p>
          <a:p>
            <a:r>
              <a:rPr lang="en-US" dirty="0" smtClean="0"/>
              <a:t>Harp-LDA </a:t>
            </a:r>
            <a:r>
              <a:rPr lang="en-US" dirty="0"/>
              <a:t>uses AD-LDA (Approximate Distributed LDA) algorithm (based on Gibbs sampling algorithm) </a:t>
            </a:r>
          </a:p>
          <a:p>
            <a:endParaRPr lang="en-US" dirty="0"/>
          </a:p>
          <a:p>
            <a:r>
              <a:rPr lang="en-US" dirty="0"/>
              <a:t>Harp-LDA runs LDA in iterations of local computation and collective communication.</a:t>
            </a:r>
          </a:p>
          <a:p>
            <a:endParaRPr lang="en-US" dirty="0"/>
          </a:p>
        </p:txBody>
      </p:sp>
    </p:spTree>
    <p:extLst>
      <p:ext uri="{BB962C8B-B14F-4D97-AF65-F5344CB8AC3E}">
        <p14:creationId xmlns:p14="http://schemas.microsoft.com/office/powerpoint/2010/main" val="23447881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itle 36"/>
          <p:cNvSpPr>
            <a:spLocks noGrp="1"/>
          </p:cNvSpPr>
          <p:nvPr>
            <p:ph type="title"/>
          </p:nvPr>
        </p:nvSpPr>
        <p:spPr>
          <a:xfrm>
            <a:off x="2857779" y="0"/>
            <a:ext cx="6763504" cy="53869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3200" b="1" dirty="0">
                <a:solidFill>
                  <a:srgbClr val="B30838"/>
                </a:solidFill>
                <a:cs typeface="ＭＳ Ｐゴシック" pitchFamily="-107" charset="-128"/>
              </a:rPr>
              <a:t>Harp-LDA Execution Flow</a:t>
            </a:r>
            <a:endParaRPr lang="en-US" sz="3200" b="1" dirty="0">
              <a:solidFill>
                <a:srgbClr val="B30838"/>
              </a:solidFill>
              <a:cs typeface="ＭＳ Ｐゴシック" pitchFamily="-107" charset="-128"/>
            </a:endParaRPr>
          </a:p>
        </p:txBody>
      </p:sp>
      <p:sp>
        <p:nvSpPr>
          <p:cNvPr id="29" name="Content Placeholder 2"/>
          <p:cNvSpPr>
            <a:spLocks noGrp="1"/>
          </p:cNvSpPr>
          <p:nvPr>
            <p:ph idx="1"/>
          </p:nvPr>
        </p:nvSpPr>
        <p:spPr>
          <a:xfrm>
            <a:off x="7574202" y="1733255"/>
            <a:ext cx="4420824" cy="1648960"/>
          </a:xfrm>
        </p:spPr>
        <p:txBody>
          <a:bodyPr>
            <a:normAutofit fontScale="62500" lnSpcReduction="20000"/>
          </a:bodyPr>
          <a:lstStyle/>
          <a:p>
            <a:pPr marL="231775" indent="-231775"/>
            <a:r>
              <a:rPr lang="en-US" dirty="0" smtClean="0"/>
              <a:t>High memory consumption</a:t>
            </a:r>
          </a:p>
          <a:p>
            <a:pPr marL="231775" indent="-231775"/>
            <a:r>
              <a:rPr lang="en-US" dirty="0" smtClean="0"/>
              <a:t>High number of iterations (~1000)</a:t>
            </a:r>
          </a:p>
          <a:p>
            <a:pPr marL="231775" indent="-231775"/>
            <a:r>
              <a:rPr lang="en-US" dirty="0" smtClean="0"/>
              <a:t>Computation intensive</a:t>
            </a:r>
          </a:p>
          <a:p>
            <a:pPr marL="231775" indent="-231775"/>
            <a:r>
              <a:rPr lang="en-US" dirty="0" smtClean="0"/>
              <a:t>Traditional “</a:t>
            </a:r>
            <a:r>
              <a:rPr lang="en-US" dirty="0" err="1" smtClean="0"/>
              <a:t>allreduce</a:t>
            </a:r>
            <a:r>
              <a:rPr lang="en-US" dirty="0" smtClean="0"/>
              <a:t>” operation in </a:t>
            </a:r>
          </a:p>
          <a:p>
            <a:pPr marL="0" indent="0">
              <a:buNone/>
            </a:pPr>
            <a:r>
              <a:rPr lang="en-US" dirty="0"/>
              <a:t> </a:t>
            </a:r>
            <a:r>
              <a:rPr lang="en-US" dirty="0" smtClean="0"/>
              <a:t>   MPI-LDA is </a:t>
            </a:r>
            <a:r>
              <a:rPr lang="en-US" dirty="0" err="1" smtClean="0"/>
              <a:t>unscalable</a:t>
            </a:r>
            <a:r>
              <a:rPr lang="en-US" dirty="0" smtClean="0"/>
              <a:t>.</a:t>
            </a:r>
            <a:endParaRPr lang="en-US" dirty="0"/>
          </a:p>
        </p:txBody>
      </p:sp>
      <p:grpSp>
        <p:nvGrpSpPr>
          <p:cNvPr id="2" name="Group 1"/>
          <p:cNvGrpSpPr/>
          <p:nvPr/>
        </p:nvGrpSpPr>
        <p:grpSpPr>
          <a:xfrm>
            <a:off x="241147" y="1085568"/>
            <a:ext cx="7108536" cy="3934983"/>
            <a:chOff x="1980380" y="635545"/>
            <a:chExt cx="8215999" cy="4640626"/>
          </a:xfrm>
        </p:grpSpPr>
        <p:sp>
          <p:nvSpPr>
            <p:cNvPr id="88" name="Rounded Rectangle 87"/>
            <p:cNvSpPr/>
            <p:nvPr/>
          </p:nvSpPr>
          <p:spPr>
            <a:xfrm>
              <a:off x="7573147" y="664914"/>
              <a:ext cx="2623232" cy="4611257"/>
            </a:xfrm>
            <a:prstGeom prst="roundRect">
              <a:avLst/>
            </a:prstGeom>
            <a:solidFill>
              <a:schemeClr val="bg1">
                <a:lumMod val="85000"/>
              </a:schemeClr>
            </a:solidFill>
            <a:ln w="25400"/>
          </p:spPr>
          <p:style>
            <a:lnRef idx="2">
              <a:schemeClr val="accent3"/>
            </a:lnRef>
            <a:fillRef idx="1">
              <a:schemeClr val="lt1"/>
            </a:fillRef>
            <a:effectRef idx="0">
              <a:schemeClr val="accent3"/>
            </a:effectRef>
            <a:fontRef idx="minor">
              <a:schemeClr val="dk1"/>
            </a:fontRef>
          </p:style>
          <p:txBody>
            <a:bodyPr rtlCol="0" anchor="ctr"/>
            <a:lstStyle/>
            <a:p>
              <a:pPr algn="ctr"/>
              <a:endParaRPr lang="en-US" sz="2400" dirty="0"/>
            </a:p>
          </p:txBody>
        </p:sp>
        <p:sp>
          <p:nvSpPr>
            <p:cNvPr id="89" name="Rounded Rectangle 88"/>
            <p:cNvSpPr/>
            <p:nvPr/>
          </p:nvSpPr>
          <p:spPr>
            <a:xfrm>
              <a:off x="4759067" y="664916"/>
              <a:ext cx="2623232" cy="4611255"/>
            </a:xfrm>
            <a:prstGeom prst="roundRect">
              <a:avLst/>
            </a:prstGeom>
            <a:solidFill>
              <a:schemeClr val="bg1">
                <a:lumMod val="85000"/>
              </a:schemeClr>
            </a:solidFill>
            <a:ln w="25400"/>
          </p:spPr>
          <p:style>
            <a:lnRef idx="2">
              <a:schemeClr val="accent3"/>
            </a:lnRef>
            <a:fillRef idx="1">
              <a:schemeClr val="lt1"/>
            </a:fillRef>
            <a:effectRef idx="0">
              <a:schemeClr val="accent3"/>
            </a:effectRef>
            <a:fontRef idx="minor">
              <a:schemeClr val="dk1"/>
            </a:fontRef>
          </p:style>
          <p:txBody>
            <a:bodyPr rtlCol="0" anchor="ctr"/>
            <a:lstStyle/>
            <a:p>
              <a:pPr algn="ctr"/>
              <a:endParaRPr lang="en-US" sz="2400" dirty="0"/>
            </a:p>
          </p:txBody>
        </p:sp>
        <p:sp>
          <p:nvSpPr>
            <p:cNvPr id="90" name="Rounded Rectangle 89"/>
            <p:cNvSpPr/>
            <p:nvPr/>
          </p:nvSpPr>
          <p:spPr>
            <a:xfrm>
              <a:off x="1980380" y="664914"/>
              <a:ext cx="2623232" cy="4611257"/>
            </a:xfrm>
            <a:prstGeom prst="roundRect">
              <a:avLst/>
            </a:prstGeom>
            <a:solidFill>
              <a:schemeClr val="bg1">
                <a:lumMod val="85000"/>
              </a:schemeClr>
            </a:solidFill>
            <a:ln w="25400"/>
          </p:spPr>
          <p:style>
            <a:lnRef idx="2">
              <a:schemeClr val="accent3"/>
            </a:lnRef>
            <a:fillRef idx="1">
              <a:schemeClr val="lt1"/>
            </a:fillRef>
            <a:effectRef idx="0">
              <a:schemeClr val="accent3"/>
            </a:effectRef>
            <a:fontRef idx="minor">
              <a:schemeClr val="dk1"/>
            </a:fontRef>
          </p:style>
          <p:txBody>
            <a:bodyPr rtlCol="0" anchor="ctr"/>
            <a:lstStyle/>
            <a:p>
              <a:pPr algn="ctr"/>
              <a:endParaRPr lang="en-US" sz="2400" dirty="0"/>
            </a:p>
          </p:txBody>
        </p:sp>
        <p:sp>
          <p:nvSpPr>
            <p:cNvPr id="93" name="Rectangle 92"/>
            <p:cNvSpPr/>
            <p:nvPr/>
          </p:nvSpPr>
          <p:spPr>
            <a:xfrm>
              <a:off x="2408221" y="4294618"/>
              <a:ext cx="7330441" cy="791048"/>
            </a:xfrm>
            <a:prstGeom prst="rect">
              <a:avLst/>
            </a:prstGeom>
            <a:solidFill>
              <a:schemeClr val="bg2">
                <a:lumMod val="50000"/>
              </a:schemeClr>
            </a:solidFill>
            <a:ln>
              <a:solidFill>
                <a:schemeClr val="tx1">
                  <a:lumMod val="95000"/>
                  <a:lumOff val="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t>Collective Communication</a:t>
              </a:r>
              <a:br>
                <a:rPr lang="en-US" sz="2000" dirty="0"/>
              </a:br>
              <a:r>
                <a:rPr lang="en-US" sz="2000" dirty="0"/>
                <a:t> to generate the new global model</a:t>
              </a:r>
            </a:p>
          </p:txBody>
        </p:sp>
        <p:cxnSp>
          <p:nvCxnSpPr>
            <p:cNvPr id="94" name="Straight Arrow Connector 93"/>
            <p:cNvCxnSpPr>
              <a:stCxn id="99" idx="1"/>
            </p:cNvCxnSpPr>
            <p:nvPr/>
          </p:nvCxnSpPr>
          <p:spPr>
            <a:xfrm>
              <a:off x="3271651" y="3517637"/>
              <a:ext cx="0" cy="780120"/>
            </a:xfrm>
            <a:prstGeom prst="straightConnector1">
              <a:avLst/>
            </a:prstGeom>
            <a:ln w="25400">
              <a:solidFill>
                <a:schemeClr val="tx1">
                  <a:lumMod val="95000"/>
                  <a:lumOff val="5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a:stCxn id="108" idx="1"/>
              <a:endCxn id="93" idx="0"/>
            </p:cNvCxnSpPr>
            <p:nvPr/>
          </p:nvCxnSpPr>
          <p:spPr>
            <a:xfrm>
              <a:off x="6071577" y="3515946"/>
              <a:ext cx="1859" cy="778672"/>
            </a:xfrm>
            <a:prstGeom prst="straightConnector1">
              <a:avLst/>
            </a:prstGeom>
            <a:ln w="25400">
              <a:solidFill>
                <a:schemeClr val="tx1">
                  <a:lumMod val="95000"/>
                  <a:lumOff val="5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a:stCxn id="109" idx="1"/>
            </p:cNvCxnSpPr>
            <p:nvPr/>
          </p:nvCxnSpPr>
          <p:spPr>
            <a:xfrm>
              <a:off x="8911351" y="3512964"/>
              <a:ext cx="3844" cy="781654"/>
            </a:xfrm>
            <a:prstGeom prst="straightConnector1">
              <a:avLst/>
            </a:prstGeom>
            <a:ln w="25400">
              <a:solidFill>
                <a:schemeClr val="tx1">
                  <a:lumMod val="95000"/>
                  <a:lumOff val="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99" name="Round Same Side Corner Rectangle 98"/>
            <p:cNvSpPr/>
            <p:nvPr/>
          </p:nvSpPr>
          <p:spPr>
            <a:xfrm>
              <a:off x="2194818" y="2834819"/>
              <a:ext cx="2153667" cy="682818"/>
            </a:xfrm>
            <a:prstGeom prst="round2Same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 </a:t>
              </a:r>
              <a:r>
                <a:rPr lang="en-US" sz="1600" dirty="0">
                  <a:solidFill>
                    <a:schemeClr val="tx1"/>
                  </a:solidFill>
                </a:rPr>
                <a:t>Local Sampling Computation</a:t>
              </a:r>
            </a:p>
          </p:txBody>
        </p:sp>
        <p:cxnSp>
          <p:nvCxnSpPr>
            <p:cNvPr id="106" name="Straight Arrow Connector 288"/>
            <p:cNvCxnSpPr>
              <a:stCxn id="93" idx="1"/>
              <a:endCxn id="99" idx="2"/>
            </p:cNvCxnSpPr>
            <p:nvPr/>
          </p:nvCxnSpPr>
          <p:spPr>
            <a:xfrm rot="10800000">
              <a:off x="2194822" y="3176228"/>
              <a:ext cx="213399" cy="1513914"/>
            </a:xfrm>
            <a:prstGeom prst="bentConnector3">
              <a:avLst>
                <a:gd name="adj1" fmla="val 282111"/>
              </a:avLst>
            </a:prstGeom>
            <a:ln w="25400">
              <a:solidFill>
                <a:schemeClr val="tx1"/>
              </a:solidFill>
              <a:tailEnd type="triangle" w="lg" len="lg"/>
            </a:ln>
          </p:spPr>
          <p:style>
            <a:lnRef idx="1">
              <a:schemeClr val="accent6"/>
            </a:lnRef>
            <a:fillRef idx="0">
              <a:schemeClr val="accent6"/>
            </a:fillRef>
            <a:effectRef idx="0">
              <a:schemeClr val="accent6"/>
            </a:effectRef>
            <a:fontRef idx="minor">
              <a:schemeClr val="tx1"/>
            </a:fontRef>
          </p:style>
        </p:cxnSp>
        <p:sp>
          <p:nvSpPr>
            <p:cNvPr id="108" name="Round Same Side Corner Rectangle 107"/>
            <p:cNvSpPr/>
            <p:nvPr/>
          </p:nvSpPr>
          <p:spPr>
            <a:xfrm>
              <a:off x="4992872" y="2830146"/>
              <a:ext cx="2157425" cy="685800"/>
            </a:xfrm>
            <a:prstGeom prst="round2Same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 </a:t>
              </a:r>
              <a:r>
                <a:rPr lang="en-US" sz="1600" dirty="0">
                  <a:solidFill>
                    <a:schemeClr val="tx1"/>
                  </a:solidFill>
                </a:rPr>
                <a:t>Local Sampling Computation</a:t>
              </a:r>
            </a:p>
          </p:txBody>
        </p:sp>
        <p:sp>
          <p:nvSpPr>
            <p:cNvPr id="109" name="Round Same Side Corner Rectangle 108"/>
            <p:cNvSpPr/>
            <p:nvPr/>
          </p:nvSpPr>
          <p:spPr>
            <a:xfrm>
              <a:off x="7832645" y="2830146"/>
              <a:ext cx="2157425" cy="682818"/>
            </a:xfrm>
            <a:prstGeom prst="round2Same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 </a:t>
              </a:r>
              <a:r>
                <a:rPr lang="en-US" sz="1600" dirty="0">
                  <a:solidFill>
                    <a:schemeClr val="tx1"/>
                  </a:solidFill>
                </a:rPr>
                <a:t>Local Sampling Computation</a:t>
              </a:r>
            </a:p>
          </p:txBody>
        </p:sp>
        <p:sp>
          <p:nvSpPr>
            <p:cNvPr id="110" name="TextBox 109"/>
            <p:cNvSpPr txBox="1"/>
            <p:nvPr/>
          </p:nvSpPr>
          <p:spPr>
            <a:xfrm>
              <a:off x="2140606" y="635850"/>
              <a:ext cx="899698" cy="471860"/>
            </a:xfrm>
            <a:prstGeom prst="rect">
              <a:avLst/>
            </a:prstGeom>
            <a:noFill/>
          </p:spPr>
          <p:txBody>
            <a:bodyPr wrap="square" rtlCol="0">
              <a:spAutoFit/>
            </a:bodyPr>
            <a:lstStyle/>
            <a:p>
              <a:r>
                <a:rPr lang="en-US" sz="2000" dirty="0"/>
                <a:t>Task</a:t>
              </a:r>
            </a:p>
          </p:txBody>
        </p:sp>
        <p:sp>
          <p:nvSpPr>
            <p:cNvPr id="112" name="TextBox 111"/>
            <p:cNvSpPr txBox="1"/>
            <p:nvPr/>
          </p:nvSpPr>
          <p:spPr>
            <a:xfrm>
              <a:off x="4925184" y="635545"/>
              <a:ext cx="940645" cy="471860"/>
            </a:xfrm>
            <a:prstGeom prst="rect">
              <a:avLst/>
            </a:prstGeom>
            <a:noFill/>
          </p:spPr>
          <p:txBody>
            <a:bodyPr wrap="square" rtlCol="0">
              <a:spAutoFit/>
            </a:bodyPr>
            <a:lstStyle/>
            <a:p>
              <a:r>
                <a:rPr lang="en-US" sz="2000" dirty="0"/>
                <a:t>Task</a:t>
              </a:r>
            </a:p>
          </p:txBody>
        </p:sp>
        <p:sp>
          <p:nvSpPr>
            <p:cNvPr id="113" name="TextBox 112"/>
            <p:cNvSpPr txBox="1"/>
            <p:nvPr/>
          </p:nvSpPr>
          <p:spPr>
            <a:xfrm>
              <a:off x="7722336" y="636797"/>
              <a:ext cx="928070" cy="471860"/>
            </a:xfrm>
            <a:prstGeom prst="rect">
              <a:avLst/>
            </a:prstGeom>
            <a:noFill/>
          </p:spPr>
          <p:txBody>
            <a:bodyPr wrap="square" rtlCol="0">
              <a:spAutoFit/>
            </a:bodyPr>
            <a:lstStyle/>
            <a:p>
              <a:r>
                <a:rPr lang="en-US" sz="2000" dirty="0"/>
                <a:t>Task</a:t>
              </a:r>
            </a:p>
          </p:txBody>
        </p:sp>
        <p:sp>
          <p:nvSpPr>
            <p:cNvPr id="114" name="Rectangle 113"/>
            <p:cNvSpPr/>
            <p:nvPr/>
          </p:nvSpPr>
          <p:spPr>
            <a:xfrm>
              <a:off x="2135167" y="1018175"/>
              <a:ext cx="2286989" cy="381204"/>
            </a:xfrm>
            <a:prstGeom prst="rect">
              <a:avLst/>
            </a:prstGeom>
            <a:solidFill>
              <a:schemeClr val="tx1"/>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t>Load Documents</a:t>
              </a:r>
            </a:p>
          </p:txBody>
        </p:sp>
        <p:sp>
          <p:nvSpPr>
            <p:cNvPr id="115" name="Rectangle 114"/>
            <p:cNvSpPr/>
            <p:nvPr/>
          </p:nvSpPr>
          <p:spPr>
            <a:xfrm>
              <a:off x="4935565" y="1021323"/>
              <a:ext cx="2270563" cy="378065"/>
            </a:xfrm>
            <a:prstGeom prst="rect">
              <a:avLst/>
            </a:prstGeom>
            <a:solidFill>
              <a:schemeClr val="tx1"/>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t>Load Documents</a:t>
              </a:r>
            </a:p>
          </p:txBody>
        </p:sp>
        <p:sp>
          <p:nvSpPr>
            <p:cNvPr id="116" name="Rectangle 115"/>
            <p:cNvSpPr/>
            <p:nvPr/>
          </p:nvSpPr>
          <p:spPr>
            <a:xfrm>
              <a:off x="7784107" y="1020065"/>
              <a:ext cx="2262180" cy="379314"/>
            </a:xfrm>
            <a:prstGeom prst="rect">
              <a:avLst/>
            </a:prstGeom>
            <a:solidFill>
              <a:schemeClr val="tx1"/>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t>Load Documents</a:t>
              </a:r>
            </a:p>
          </p:txBody>
        </p:sp>
        <p:cxnSp>
          <p:nvCxnSpPr>
            <p:cNvPr id="117" name="Straight Arrow Connector 116"/>
            <p:cNvCxnSpPr>
              <a:stCxn id="114" idx="2"/>
              <a:endCxn id="120" idx="3"/>
            </p:cNvCxnSpPr>
            <p:nvPr/>
          </p:nvCxnSpPr>
          <p:spPr>
            <a:xfrm>
              <a:off x="3278666" y="1399379"/>
              <a:ext cx="2983" cy="329230"/>
            </a:xfrm>
            <a:prstGeom prst="straightConnector1">
              <a:avLst/>
            </a:prstGeom>
            <a:ln w="25400">
              <a:solidFill>
                <a:schemeClr val="tx1">
                  <a:lumMod val="95000"/>
                  <a:lumOff val="5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a:stCxn id="115" idx="2"/>
              <a:endCxn id="121" idx="3"/>
            </p:cNvCxnSpPr>
            <p:nvPr/>
          </p:nvCxnSpPr>
          <p:spPr>
            <a:xfrm>
              <a:off x="6070848" y="1399388"/>
              <a:ext cx="733" cy="329229"/>
            </a:xfrm>
            <a:prstGeom prst="straightConnector1">
              <a:avLst/>
            </a:prstGeom>
            <a:ln w="25400">
              <a:solidFill>
                <a:schemeClr val="tx1">
                  <a:lumMod val="95000"/>
                  <a:lumOff val="5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a:stCxn id="116" idx="2"/>
              <a:endCxn id="122" idx="3"/>
            </p:cNvCxnSpPr>
            <p:nvPr/>
          </p:nvCxnSpPr>
          <p:spPr>
            <a:xfrm flipH="1">
              <a:off x="8915202" y="1399388"/>
              <a:ext cx="1" cy="329229"/>
            </a:xfrm>
            <a:prstGeom prst="straightConnector1">
              <a:avLst/>
            </a:prstGeom>
            <a:ln w="25400">
              <a:solidFill>
                <a:schemeClr val="tx1">
                  <a:lumMod val="95000"/>
                  <a:lumOff val="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20" name="Round Same Side Corner Rectangle 119"/>
            <p:cNvSpPr/>
            <p:nvPr/>
          </p:nvSpPr>
          <p:spPr>
            <a:xfrm>
              <a:off x="2204813" y="1728609"/>
              <a:ext cx="2153667" cy="682818"/>
            </a:xfrm>
            <a:prstGeom prst="round2Same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Initial Sampling</a:t>
              </a:r>
            </a:p>
          </p:txBody>
        </p:sp>
        <p:sp>
          <p:nvSpPr>
            <p:cNvPr id="121" name="Round Same Side Corner Rectangle 120"/>
            <p:cNvSpPr/>
            <p:nvPr/>
          </p:nvSpPr>
          <p:spPr>
            <a:xfrm>
              <a:off x="4992872" y="1728617"/>
              <a:ext cx="2157425" cy="682819"/>
            </a:xfrm>
            <a:prstGeom prst="round2Same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Initial Sampling</a:t>
              </a:r>
            </a:p>
          </p:txBody>
        </p:sp>
        <p:sp>
          <p:nvSpPr>
            <p:cNvPr id="122" name="Round Same Side Corner Rectangle 121"/>
            <p:cNvSpPr/>
            <p:nvPr/>
          </p:nvSpPr>
          <p:spPr>
            <a:xfrm>
              <a:off x="7836489" y="1728608"/>
              <a:ext cx="2157425" cy="682818"/>
            </a:xfrm>
            <a:prstGeom prst="round2Same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Initial Sampling</a:t>
              </a:r>
            </a:p>
          </p:txBody>
        </p:sp>
        <p:cxnSp>
          <p:nvCxnSpPr>
            <p:cNvPr id="123" name="Straight Arrow Connector 122"/>
            <p:cNvCxnSpPr>
              <a:stCxn id="120" idx="1"/>
              <a:endCxn id="99" idx="3"/>
            </p:cNvCxnSpPr>
            <p:nvPr/>
          </p:nvCxnSpPr>
          <p:spPr>
            <a:xfrm flipH="1">
              <a:off x="3271651" y="2411427"/>
              <a:ext cx="9992" cy="423392"/>
            </a:xfrm>
            <a:prstGeom prst="straightConnector1">
              <a:avLst/>
            </a:prstGeom>
            <a:ln w="25400">
              <a:solidFill>
                <a:schemeClr val="tx1">
                  <a:lumMod val="95000"/>
                  <a:lumOff val="5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a:stCxn id="121" idx="1"/>
              <a:endCxn id="108" idx="3"/>
            </p:cNvCxnSpPr>
            <p:nvPr/>
          </p:nvCxnSpPr>
          <p:spPr>
            <a:xfrm>
              <a:off x="6071579" y="2411432"/>
              <a:ext cx="0" cy="418719"/>
            </a:xfrm>
            <a:prstGeom prst="straightConnector1">
              <a:avLst/>
            </a:prstGeom>
            <a:ln w="25400">
              <a:solidFill>
                <a:schemeClr val="tx1">
                  <a:lumMod val="95000"/>
                  <a:lumOff val="5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3" name="Straight Arrow Connector 132"/>
            <p:cNvCxnSpPr>
              <a:stCxn id="122" idx="1"/>
            </p:cNvCxnSpPr>
            <p:nvPr/>
          </p:nvCxnSpPr>
          <p:spPr>
            <a:xfrm flipH="1">
              <a:off x="8915201" y="2411426"/>
              <a:ext cx="1" cy="418720"/>
            </a:xfrm>
            <a:prstGeom prst="straightConnector1">
              <a:avLst/>
            </a:prstGeom>
            <a:ln w="25400">
              <a:solidFill>
                <a:schemeClr val="tx1">
                  <a:lumMod val="95000"/>
                  <a:lumOff val="5000"/>
                </a:schemeClr>
              </a:solidFill>
              <a:tailEnd type="triangle" w="lg" len="lg"/>
            </a:ln>
          </p:spPr>
          <p:style>
            <a:lnRef idx="1">
              <a:schemeClr val="accent1"/>
            </a:lnRef>
            <a:fillRef idx="0">
              <a:schemeClr val="accent1"/>
            </a:fillRef>
            <a:effectRef idx="0">
              <a:schemeClr val="accent1"/>
            </a:effectRef>
            <a:fontRef idx="minor">
              <a:schemeClr val="tx1"/>
            </a:fontRef>
          </p:style>
        </p:cxnSp>
      </p:grpSp>
      <p:sp>
        <p:nvSpPr>
          <p:cNvPr id="31" name="Title 1"/>
          <p:cNvSpPr txBox="1">
            <a:spLocks/>
          </p:cNvSpPr>
          <p:nvPr/>
        </p:nvSpPr>
        <p:spPr bwMode="auto">
          <a:xfrm>
            <a:off x="7514807" y="727553"/>
            <a:ext cx="25240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400" b="1">
                <a:solidFill>
                  <a:srgbClr val="B30838"/>
                </a:solidFill>
                <a:latin typeface="+mj-lt"/>
                <a:ea typeface="+mj-ea"/>
                <a:cs typeface="ＭＳ Ｐゴシック" pitchFamily="-107" charset="-128"/>
              </a:defRPr>
            </a:lvl1pPr>
            <a:lvl2pPr algn="l" rtl="0"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2pPr>
            <a:lvl3pPr algn="l" rtl="0"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3pPr>
            <a:lvl4pPr algn="l" rtl="0"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4pPr>
            <a:lvl5pPr algn="l" rtl="0"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5pPr>
            <a:lvl6pPr marL="457200" algn="l" rtl="0" fontAlgn="base">
              <a:spcBef>
                <a:spcPct val="0"/>
              </a:spcBef>
              <a:spcAft>
                <a:spcPct val="0"/>
              </a:spcAft>
              <a:defRPr sz="3400" b="1">
                <a:solidFill>
                  <a:schemeClr val="accent1"/>
                </a:solidFill>
                <a:latin typeface="Arial" charset="0"/>
                <a:ea typeface="ＭＳ Ｐゴシック" charset="-128"/>
              </a:defRPr>
            </a:lvl6pPr>
            <a:lvl7pPr marL="914400" algn="l" rtl="0" fontAlgn="base">
              <a:spcBef>
                <a:spcPct val="0"/>
              </a:spcBef>
              <a:spcAft>
                <a:spcPct val="0"/>
              </a:spcAft>
              <a:defRPr sz="3400" b="1">
                <a:solidFill>
                  <a:schemeClr val="accent1"/>
                </a:solidFill>
                <a:latin typeface="Arial" charset="0"/>
                <a:ea typeface="ＭＳ Ｐゴシック" charset="-128"/>
              </a:defRPr>
            </a:lvl7pPr>
            <a:lvl8pPr marL="1371600" algn="l" rtl="0" fontAlgn="base">
              <a:spcBef>
                <a:spcPct val="0"/>
              </a:spcBef>
              <a:spcAft>
                <a:spcPct val="0"/>
              </a:spcAft>
              <a:defRPr sz="3400" b="1">
                <a:solidFill>
                  <a:schemeClr val="accent1"/>
                </a:solidFill>
                <a:latin typeface="Arial" charset="0"/>
                <a:ea typeface="ＭＳ Ｐゴシック" charset="-128"/>
              </a:defRPr>
            </a:lvl8pPr>
            <a:lvl9pPr marL="1828800" algn="l" rtl="0" fontAlgn="base">
              <a:spcBef>
                <a:spcPct val="0"/>
              </a:spcBef>
              <a:spcAft>
                <a:spcPct val="0"/>
              </a:spcAft>
              <a:defRPr sz="3400" b="1">
                <a:solidFill>
                  <a:schemeClr val="accent1"/>
                </a:solidFill>
                <a:latin typeface="Arial" charset="0"/>
                <a:ea typeface="ＭＳ Ｐゴシック" charset="-128"/>
              </a:defRPr>
            </a:lvl9pPr>
          </a:lstStyle>
          <a:p>
            <a:r>
              <a:rPr lang="en-US" kern="0" smtClean="0"/>
              <a:t>Challenges</a:t>
            </a:r>
            <a:endParaRPr lang="en-US" kern="0" dirty="0"/>
          </a:p>
        </p:txBody>
      </p:sp>
    </p:spTree>
    <p:extLst>
      <p:ext uri="{BB962C8B-B14F-4D97-AF65-F5344CB8AC3E}">
        <p14:creationId xmlns:p14="http://schemas.microsoft.com/office/powerpoint/2010/main" val="37934409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1120"/>
            <a:ext cx="10972800" cy="67268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3200" b="1" dirty="0">
                <a:solidFill>
                  <a:srgbClr val="B30838"/>
                </a:solidFill>
                <a:cs typeface="ＭＳ Ｐゴシック" pitchFamily="-107" charset="-128"/>
              </a:rPr>
              <a:t>Parallel Tweet Clustering with Storm</a:t>
            </a:r>
            <a:endParaRPr lang="en-US" sz="3200" b="1" dirty="0">
              <a:solidFill>
                <a:srgbClr val="B30838"/>
              </a:solidFill>
              <a:cs typeface="ＭＳ Ｐゴシック" pitchFamily="-107" charset="-128"/>
            </a:endParaRPr>
          </a:p>
        </p:txBody>
      </p:sp>
      <p:sp>
        <p:nvSpPr>
          <p:cNvPr id="8" name="Content Placeholder 7"/>
          <p:cNvSpPr>
            <a:spLocks noGrp="1"/>
          </p:cNvSpPr>
          <p:nvPr>
            <p:ph idx="1"/>
          </p:nvPr>
        </p:nvSpPr>
        <p:spPr>
          <a:xfrm>
            <a:off x="0" y="1037120"/>
            <a:ext cx="12190761" cy="1036609"/>
          </a:xfrm>
        </p:spPr>
        <p:txBody>
          <a:bodyPr>
            <a:normAutofit/>
          </a:bodyPr>
          <a:lstStyle/>
          <a:p>
            <a:r>
              <a:rPr lang="en-US" sz="2000" dirty="0" smtClean="0"/>
              <a:t>2 million streaming tweets processed in 40 minutes; 35,000 clusters</a:t>
            </a:r>
            <a:endParaRPr lang="en-US" sz="2000" dirty="0"/>
          </a:p>
          <a:p>
            <a:r>
              <a:rPr lang="en-US" sz="2000" dirty="0"/>
              <a:t>Storm Bolts coordinated by </a:t>
            </a:r>
            <a:r>
              <a:rPr lang="en-US" sz="2000" dirty="0" err="1"/>
              <a:t>ActiveMQ</a:t>
            </a:r>
            <a:r>
              <a:rPr lang="en-US" sz="2000" dirty="0"/>
              <a:t> to synchronize parallel cluster center updates – add loops to Storm</a:t>
            </a:r>
          </a:p>
          <a:p>
            <a:endParaRPr lang="en-US" sz="2000" dirty="0"/>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6361" y="3304488"/>
            <a:ext cx="8071945" cy="2474690"/>
          </a:xfrm>
          <a:prstGeom prst="rect">
            <a:avLst/>
          </a:prstGeom>
          <a:noFill/>
          <a:ln>
            <a:noFill/>
          </a:ln>
        </p:spPr>
      </p:pic>
      <p:pic>
        <p:nvPicPr>
          <p:cNvPr id="5" name="Pictur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8522" y="1876742"/>
            <a:ext cx="8071945" cy="1268794"/>
          </a:xfrm>
          <a:prstGeom prst="rect">
            <a:avLst/>
          </a:prstGeom>
          <a:noFill/>
          <a:ln>
            <a:noFill/>
          </a:ln>
        </p:spPr>
      </p:pic>
      <p:sp>
        <p:nvSpPr>
          <p:cNvPr id="6" name="TextBox 5"/>
          <p:cNvSpPr txBox="1"/>
          <p:nvPr/>
        </p:nvSpPr>
        <p:spPr>
          <a:xfrm>
            <a:off x="9088988" y="2370546"/>
            <a:ext cx="1695668" cy="369332"/>
          </a:xfrm>
          <a:prstGeom prst="rect">
            <a:avLst/>
          </a:prstGeom>
          <a:noFill/>
        </p:spPr>
        <p:txBody>
          <a:bodyPr wrap="square" rtlCol="0">
            <a:spAutoFit/>
          </a:bodyPr>
          <a:lstStyle/>
          <a:p>
            <a:r>
              <a:rPr lang="en-US" dirty="0" smtClean="0"/>
              <a:t>Sequential</a:t>
            </a:r>
            <a:endParaRPr lang="en-US" dirty="0"/>
          </a:p>
        </p:txBody>
      </p:sp>
      <p:sp>
        <p:nvSpPr>
          <p:cNvPr id="9" name="TextBox 8"/>
          <p:cNvSpPr txBox="1"/>
          <p:nvPr/>
        </p:nvSpPr>
        <p:spPr>
          <a:xfrm>
            <a:off x="9088988" y="3895502"/>
            <a:ext cx="2414177" cy="646331"/>
          </a:xfrm>
          <a:prstGeom prst="rect">
            <a:avLst/>
          </a:prstGeom>
          <a:noFill/>
        </p:spPr>
        <p:txBody>
          <a:bodyPr wrap="square" rtlCol="0">
            <a:spAutoFit/>
          </a:bodyPr>
          <a:lstStyle/>
          <a:p>
            <a:r>
              <a:rPr lang="en-US" dirty="0" smtClean="0"/>
              <a:t>Parallel – eventually 10,000 bolts</a:t>
            </a:r>
            <a:endParaRPr lang="en-US" dirty="0"/>
          </a:p>
        </p:txBody>
      </p:sp>
      <p:sp>
        <p:nvSpPr>
          <p:cNvPr id="3" name="TextBox 2"/>
          <p:cNvSpPr txBox="1"/>
          <p:nvPr/>
        </p:nvSpPr>
        <p:spPr>
          <a:xfrm>
            <a:off x="1432192" y="6583822"/>
            <a:ext cx="10873649" cy="276999"/>
          </a:xfrm>
          <a:prstGeom prst="rect">
            <a:avLst/>
          </a:prstGeom>
          <a:noFill/>
        </p:spPr>
        <p:txBody>
          <a:bodyPr wrap="square" rtlCol="0">
            <a:spAutoFit/>
          </a:bodyPr>
          <a:lstStyle/>
          <a:p>
            <a:r>
              <a:rPr lang="en-US" sz="1200" dirty="0" err="1"/>
              <a:t>Xiaoming</a:t>
            </a:r>
            <a:r>
              <a:rPr lang="en-US" sz="1200" dirty="0"/>
              <a:t> Gao, Emilio Ferrara, Judy </a:t>
            </a:r>
            <a:r>
              <a:rPr lang="en-US" sz="1200" dirty="0" smtClean="0"/>
              <a:t>Qiu, Parallel </a:t>
            </a:r>
            <a:r>
              <a:rPr lang="en-US" sz="1200" dirty="0"/>
              <a:t>Clustering of High-Dimensional Social Media Data Streams Proceedings of </a:t>
            </a:r>
            <a:r>
              <a:rPr lang="en-US" sz="1200" dirty="0" err="1" smtClean="0"/>
              <a:t>CCGrid</a:t>
            </a:r>
            <a:r>
              <a:rPr lang="en-US" sz="1200" dirty="0" smtClean="0"/>
              <a:t>, </a:t>
            </a:r>
            <a:r>
              <a:rPr lang="en-US" sz="1200" dirty="0"/>
              <a:t>May 4-7, 2015</a:t>
            </a:r>
          </a:p>
        </p:txBody>
      </p:sp>
    </p:spTree>
    <p:extLst>
      <p:ext uri="{BB962C8B-B14F-4D97-AF65-F5344CB8AC3E}">
        <p14:creationId xmlns:p14="http://schemas.microsoft.com/office/powerpoint/2010/main" val="286698278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3100" y="0"/>
            <a:ext cx="8546686" cy="55622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3200" b="1" dirty="0">
                <a:solidFill>
                  <a:srgbClr val="B30838"/>
                </a:solidFill>
                <a:cs typeface="ＭＳ Ｐゴシック" pitchFamily="-107" charset="-128"/>
              </a:rPr>
              <a:t>Parallel Tweet Clustering with Storm</a:t>
            </a:r>
          </a:p>
        </p:txBody>
      </p:sp>
      <p:sp>
        <p:nvSpPr>
          <p:cNvPr id="4" name="Content Placeholder 3"/>
          <p:cNvSpPr>
            <a:spLocks noGrp="1"/>
          </p:cNvSpPr>
          <p:nvPr>
            <p:ph idx="1"/>
          </p:nvPr>
        </p:nvSpPr>
        <p:spPr>
          <a:xfrm>
            <a:off x="2784022" y="882942"/>
            <a:ext cx="7151914" cy="1647988"/>
          </a:xfrm>
        </p:spPr>
        <p:txBody>
          <a:bodyPr>
            <a:noAutofit/>
          </a:bodyPr>
          <a:lstStyle/>
          <a:p>
            <a:r>
              <a:rPr lang="en-US" sz="2000" dirty="0"/>
              <a:t>Speedup on up to 96 bolts on two clusters Moe and Madrid</a:t>
            </a:r>
          </a:p>
          <a:p>
            <a:r>
              <a:rPr lang="en-US" sz="2000" dirty="0"/>
              <a:t>Red curve is old algorithm; </a:t>
            </a:r>
            <a:r>
              <a:rPr lang="en-US" sz="2000" dirty="0" smtClean="0"/>
              <a:t>green </a:t>
            </a:r>
            <a:r>
              <a:rPr lang="en-US" sz="2000" dirty="0"/>
              <a:t>and blue new algorithm</a:t>
            </a:r>
          </a:p>
          <a:p>
            <a:r>
              <a:rPr lang="en-US" sz="2000" dirty="0"/>
              <a:t>Full Twitter – 1000 way parallelism</a:t>
            </a:r>
          </a:p>
          <a:p>
            <a:r>
              <a:rPr lang="en-US" sz="2000" dirty="0"/>
              <a:t>Full Everything – 10,000 way parallelism</a:t>
            </a:r>
          </a:p>
          <a:p>
            <a:endParaRPr lang="en-US" sz="2000" dirty="0"/>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3029" y="2422621"/>
            <a:ext cx="10936587" cy="3933730"/>
          </a:xfrm>
          <a:prstGeom prst="rect">
            <a:avLst/>
          </a:prstGeom>
          <a:noFill/>
          <a:ln>
            <a:noFill/>
          </a:ln>
        </p:spPr>
      </p:pic>
    </p:spTree>
    <p:extLst>
      <p:ext uri="{BB962C8B-B14F-4D97-AF65-F5344CB8AC3E}">
        <p14:creationId xmlns:p14="http://schemas.microsoft.com/office/powerpoint/2010/main" val="261792766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702" y="24493"/>
            <a:ext cx="8625608" cy="46126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3200" b="1" dirty="0">
                <a:solidFill>
                  <a:srgbClr val="B30838"/>
                </a:solidFill>
                <a:cs typeface="ＭＳ Ｐゴシック" pitchFamily="-107" charset="-128"/>
              </a:rPr>
              <a:t>Six Computation </a:t>
            </a:r>
            <a:r>
              <a:rPr lang="en-US" sz="3200" b="1" dirty="0" smtClean="0">
                <a:solidFill>
                  <a:srgbClr val="B30838"/>
                </a:solidFill>
                <a:cs typeface="ＭＳ Ｐゴシック" pitchFamily="-107" charset="-128"/>
              </a:rPr>
              <a:t>Models </a:t>
            </a:r>
            <a:r>
              <a:rPr lang="en-US" sz="3200" b="1" dirty="0">
                <a:solidFill>
                  <a:srgbClr val="B30838"/>
                </a:solidFill>
                <a:cs typeface="ＭＳ Ｐゴシック" pitchFamily="-107" charset="-128"/>
              </a:rPr>
              <a:t>for Data Analytics</a:t>
            </a:r>
            <a:endParaRPr lang="en-US" sz="3200" b="1" dirty="0">
              <a:solidFill>
                <a:srgbClr val="B30838"/>
              </a:solidFill>
              <a:cs typeface="ＭＳ Ｐゴシック" pitchFamily="-107" charset="-128"/>
            </a:endParaRPr>
          </a:p>
        </p:txBody>
      </p:sp>
      <p:grpSp>
        <p:nvGrpSpPr>
          <p:cNvPr id="1765" name="Group 1764"/>
          <p:cNvGrpSpPr/>
          <p:nvPr/>
        </p:nvGrpSpPr>
        <p:grpSpPr>
          <a:xfrm>
            <a:off x="0" y="1180730"/>
            <a:ext cx="12118206" cy="4276794"/>
            <a:chOff x="0" y="0"/>
            <a:chExt cx="6013450" cy="1985039"/>
          </a:xfrm>
        </p:grpSpPr>
        <p:grpSp>
          <p:nvGrpSpPr>
            <p:cNvPr id="1766" name="Group 1765"/>
            <p:cNvGrpSpPr>
              <a:grpSpLocks noChangeAspect="1"/>
            </p:cNvGrpSpPr>
            <p:nvPr/>
          </p:nvGrpSpPr>
          <p:grpSpPr bwMode="auto">
            <a:xfrm>
              <a:off x="38099" y="0"/>
              <a:ext cx="5975350" cy="1390650"/>
              <a:chOff x="38099" y="0"/>
              <a:chExt cx="3764" cy="876"/>
            </a:xfrm>
          </p:grpSpPr>
          <p:sp>
            <p:nvSpPr>
              <p:cNvPr id="1813" name="AutoShape 3"/>
              <p:cNvSpPr>
                <a:spLocks noChangeAspect="1" noChangeArrowheads="1" noTextEdit="1"/>
              </p:cNvSpPr>
              <p:nvPr/>
            </p:nvSpPr>
            <p:spPr bwMode="auto">
              <a:xfrm>
                <a:off x="38099" y="0"/>
                <a:ext cx="3764" cy="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grpSp>
            <p:nvGrpSpPr>
              <p:cNvPr id="1814" name="Group 1813"/>
              <p:cNvGrpSpPr>
                <a:grpSpLocks/>
              </p:cNvGrpSpPr>
              <p:nvPr/>
            </p:nvGrpSpPr>
            <p:grpSpPr bwMode="auto">
              <a:xfrm>
                <a:off x="38100" y="16"/>
                <a:ext cx="2451" cy="827"/>
                <a:chOff x="38100" y="16"/>
                <a:chExt cx="2451" cy="827"/>
              </a:xfrm>
            </p:grpSpPr>
            <p:sp>
              <p:nvSpPr>
                <p:cNvPr id="2005" name="Rectangle 2004"/>
                <p:cNvSpPr>
                  <a:spLocks noChangeArrowheads="1"/>
                </p:cNvSpPr>
                <p:nvPr/>
              </p:nvSpPr>
              <p:spPr bwMode="auto">
                <a:xfrm>
                  <a:off x="39976" y="165"/>
                  <a:ext cx="575" cy="677"/>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06" name="Rectangle 2005"/>
                <p:cNvSpPr>
                  <a:spLocks noChangeArrowheads="1"/>
                </p:cNvSpPr>
                <p:nvPr/>
              </p:nvSpPr>
              <p:spPr bwMode="auto">
                <a:xfrm>
                  <a:off x="39976" y="165"/>
                  <a:ext cx="575" cy="677"/>
                </a:xfrm>
                <a:prstGeom prst="rect">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07" name="Rectangle 2006"/>
                <p:cNvSpPr>
                  <a:spLocks noChangeArrowheads="1"/>
                </p:cNvSpPr>
                <p:nvPr/>
              </p:nvSpPr>
              <p:spPr bwMode="auto">
                <a:xfrm>
                  <a:off x="38100" y="16"/>
                  <a:ext cx="564" cy="15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08" name="Rectangle 2007"/>
                <p:cNvSpPr>
                  <a:spLocks noChangeArrowheads="1"/>
                </p:cNvSpPr>
                <p:nvPr/>
              </p:nvSpPr>
              <p:spPr bwMode="auto">
                <a:xfrm>
                  <a:off x="38100" y="16"/>
                  <a:ext cx="564" cy="154"/>
                </a:xfrm>
                <a:prstGeom prst="rect">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b="1" dirty="0">
                    <a:solidFill>
                      <a:srgbClr val="000000"/>
                    </a:solidFill>
                  </a:endParaRPr>
                </a:p>
              </p:txBody>
            </p:sp>
            <p:sp>
              <p:nvSpPr>
                <p:cNvPr id="2009" name="Rectangle 2008"/>
                <p:cNvSpPr>
                  <a:spLocks noChangeArrowheads="1"/>
                </p:cNvSpPr>
                <p:nvPr/>
              </p:nvSpPr>
              <p:spPr bwMode="auto">
                <a:xfrm>
                  <a:off x="38233" y="29"/>
                  <a:ext cx="59"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dirty="0">
                      <a:solidFill>
                        <a:srgbClr val="000000"/>
                      </a:solidFill>
                      <a:ea typeface="Times New Roman"/>
                    </a:rPr>
                    <a:t>(1) </a:t>
                  </a:r>
                  <a:endParaRPr lang="en-US" sz="1100" dirty="0">
                    <a:solidFill>
                      <a:srgbClr val="000000"/>
                    </a:solidFill>
                    <a:latin typeface="Times New Roman"/>
                    <a:ea typeface="Times New Roman"/>
                  </a:endParaRPr>
                </a:p>
              </p:txBody>
            </p:sp>
            <p:sp>
              <p:nvSpPr>
                <p:cNvPr id="2010" name="Rectangle 2009"/>
                <p:cNvSpPr>
                  <a:spLocks noChangeArrowheads="1"/>
                </p:cNvSpPr>
                <p:nvPr/>
              </p:nvSpPr>
              <p:spPr bwMode="auto">
                <a:xfrm>
                  <a:off x="38308" y="32"/>
                  <a:ext cx="216"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dirty="0">
                      <a:solidFill>
                        <a:srgbClr val="000000"/>
                      </a:solidFill>
                      <a:ea typeface="Times New Roman"/>
                    </a:rPr>
                    <a:t>Map Only</a:t>
                  </a:r>
                  <a:endParaRPr lang="en-US" sz="1100" dirty="0">
                    <a:solidFill>
                      <a:srgbClr val="000000"/>
                    </a:solidFill>
                    <a:latin typeface="Times New Roman"/>
                    <a:ea typeface="Times New Roman"/>
                  </a:endParaRPr>
                </a:p>
              </p:txBody>
            </p:sp>
            <p:sp>
              <p:nvSpPr>
                <p:cNvPr id="2011" name="Rectangle 2010"/>
                <p:cNvSpPr>
                  <a:spLocks noChangeArrowheads="1"/>
                </p:cNvSpPr>
                <p:nvPr/>
              </p:nvSpPr>
              <p:spPr bwMode="auto">
                <a:xfrm>
                  <a:off x="39976" y="16"/>
                  <a:ext cx="575" cy="1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12" name="Rectangle 2011"/>
                <p:cNvSpPr>
                  <a:spLocks noChangeArrowheads="1"/>
                </p:cNvSpPr>
                <p:nvPr/>
              </p:nvSpPr>
              <p:spPr bwMode="auto">
                <a:xfrm>
                  <a:off x="39976" y="16"/>
                  <a:ext cx="575" cy="149"/>
                </a:xfrm>
                <a:prstGeom prst="rect">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13" name="Rectangle 2012"/>
                <p:cNvSpPr>
                  <a:spLocks noChangeArrowheads="1"/>
                </p:cNvSpPr>
                <p:nvPr/>
              </p:nvSpPr>
              <p:spPr bwMode="auto">
                <a:xfrm>
                  <a:off x="40034" y="27"/>
                  <a:ext cx="446"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(4) Point to Point or </a:t>
                  </a:r>
                  <a:endParaRPr lang="en-US" sz="1100">
                    <a:solidFill>
                      <a:srgbClr val="000000"/>
                    </a:solidFill>
                    <a:latin typeface="Times New Roman"/>
                    <a:ea typeface="Times New Roman"/>
                  </a:endParaRPr>
                </a:p>
              </p:txBody>
            </p:sp>
            <p:sp>
              <p:nvSpPr>
                <p:cNvPr id="2014" name="Rectangle 2013"/>
                <p:cNvSpPr>
                  <a:spLocks noChangeArrowheads="1"/>
                </p:cNvSpPr>
                <p:nvPr/>
              </p:nvSpPr>
              <p:spPr bwMode="auto">
                <a:xfrm>
                  <a:off x="40017" y="90"/>
                  <a:ext cx="96"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Map</a:t>
                  </a:r>
                  <a:endParaRPr lang="en-US" sz="1100">
                    <a:solidFill>
                      <a:srgbClr val="000000"/>
                    </a:solidFill>
                    <a:latin typeface="Times New Roman"/>
                    <a:ea typeface="Times New Roman"/>
                  </a:endParaRPr>
                </a:p>
              </p:txBody>
            </p:sp>
            <p:sp>
              <p:nvSpPr>
                <p:cNvPr id="2015" name="Rectangle 2014"/>
                <p:cNvSpPr>
                  <a:spLocks noChangeArrowheads="1"/>
                </p:cNvSpPr>
                <p:nvPr/>
              </p:nvSpPr>
              <p:spPr bwMode="auto">
                <a:xfrm>
                  <a:off x="40117" y="90"/>
                  <a:ext cx="16"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a:t>
                  </a:r>
                  <a:endParaRPr lang="en-US" sz="1100">
                    <a:solidFill>
                      <a:srgbClr val="000000"/>
                    </a:solidFill>
                    <a:latin typeface="Times New Roman"/>
                    <a:ea typeface="Times New Roman"/>
                  </a:endParaRPr>
                </a:p>
              </p:txBody>
            </p:sp>
            <p:sp>
              <p:nvSpPr>
                <p:cNvPr id="2016" name="Rectangle 2015"/>
                <p:cNvSpPr>
                  <a:spLocks noChangeArrowheads="1"/>
                </p:cNvSpPr>
                <p:nvPr/>
              </p:nvSpPr>
              <p:spPr bwMode="auto">
                <a:xfrm>
                  <a:off x="40134" y="90"/>
                  <a:ext cx="36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dirty="0">
                      <a:solidFill>
                        <a:srgbClr val="000000"/>
                      </a:solidFill>
                      <a:ea typeface="Times New Roman"/>
                    </a:rPr>
                    <a:t>Communication</a:t>
                  </a:r>
                  <a:endParaRPr lang="en-US" sz="1100" dirty="0">
                    <a:solidFill>
                      <a:srgbClr val="000000"/>
                    </a:solidFill>
                    <a:latin typeface="Times New Roman"/>
                    <a:ea typeface="Times New Roman"/>
                  </a:endParaRPr>
                </a:p>
              </p:txBody>
            </p:sp>
            <p:sp>
              <p:nvSpPr>
                <p:cNvPr id="2017" name="Rectangle 2016"/>
                <p:cNvSpPr>
                  <a:spLocks noChangeArrowheads="1"/>
                </p:cNvSpPr>
                <p:nvPr/>
              </p:nvSpPr>
              <p:spPr bwMode="auto">
                <a:xfrm>
                  <a:off x="39301" y="16"/>
                  <a:ext cx="677" cy="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18" name="Rectangle 2017"/>
                <p:cNvSpPr>
                  <a:spLocks noChangeArrowheads="1"/>
                </p:cNvSpPr>
                <p:nvPr/>
              </p:nvSpPr>
              <p:spPr bwMode="auto">
                <a:xfrm>
                  <a:off x="39301" y="16"/>
                  <a:ext cx="677" cy="150"/>
                </a:xfrm>
                <a:prstGeom prst="rect">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19" name="Rectangle 2018"/>
                <p:cNvSpPr>
                  <a:spLocks noChangeArrowheads="1"/>
                </p:cNvSpPr>
                <p:nvPr/>
              </p:nvSpPr>
              <p:spPr bwMode="auto">
                <a:xfrm>
                  <a:off x="39320" y="25"/>
                  <a:ext cx="59"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(3) </a:t>
                  </a:r>
                  <a:endParaRPr lang="en-US" sz="1100">
                    <a:solidFill>
                      <a:srgbClr val="000000"/>
                    </a:solidFill>
                    <a:latin typeface="Times New Roman"/>
                    <a:ea typeface="Times New Roman"/>
                  </a:endParaRPr>
                </a:p>
              </p:txBody>
            </p:sp>
            <p:sp>
              <p:nvSpPr>
                <p:cNvPr id="2020" name="Rectangle 2019"/>
                <p:cNvSpPr>
                  <a:spLocks noChangeArrowheads="1"/>
                </p:cNvSpPr>
                <p:nvPr/>
              </p:nvSpPr>
              <p:spPr bwMode="auto">
                <a:xfrm>
                  <a:off x="39395" y="28"/>
                  <a:ext cx="184"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dirty="0">
                      <a:solidFill>
                        <a:srgbClr val="000000"/>
                      </a:solidFill>
                      <a:ea typeface="Times New Roman"/>
                    </a:rPr>
                    <a:t>Iterative </a:t>
                  </a:r>
                  <a:endParaRPr lang="en-US" sz="1100" dirty="0">
                    <a:solidFill>
                      <a:srgbClr val="000000"/>
                    </a:solidFill>
                    <a:latin typeface="Times New Roman"/>
                    <a:ea typeface="Times New Roman"/>
                  </a:endParaRPr>
                </a:p>
              </p:txBody>
            </p:sp>
            <p:sp>
              <p:nvSpPr>
                <p:cNvPr id="2021" name="Rectangle 2020"/>
                <p:cNvSpPr>
                  <a:spLocks noChangeArrowheads="1"/>
                </p:cNvSpPr>
                <p:nvPr/>
              </p:nvSpPr>
              <p:spPr bwMode="auto">
                <a:xfrm>
                  <a:off x="39600" y="28"/>
                  <a:ext cx="344"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dirty="0" smtClean="0">
                      <a:solidFill>
                        <a:srgbClr val="000000"/>
                      </a:solidFill>
                      <a:ea typeface="Times New Roman"/>
                    </a:rPr>
                    <a:t>Map Reduce </a:t>
                  </a:r>
                  <a:r>
                    <a:rPr lang="en-US" sz="1100" b="1" dirty="0">
                      <a:solidFill>
                        <a:srgbClr val="000000"/>
                      </a:solidFill>
                      <a:ea typeface="Times New Roman"/>
                    </a:rPr>
                    <a:t>or </a:t>
                  </a:r>
                  <a:endParaRPr lang="en-US" sz="1100" dirty="0">
                    <a:solidFill>
                      <a:srgbClr val="000000"/>
                    </a:solidFill>
                    <a:latin typeface="Times New Roman"/>
                    <a:ea typeface="Times New Roman"/>
                  </a:endParaRPr>
                </a:p>
              </p:txBody>
            </p:sp>
            <p:sp>
              <p:nvSpPr>
                <p:cNvPr id="2022" name="Rectangle 2021"/>
                <p:cNvSpPr>
                  <a:spLocks noChangeArrowheads="1"/>
                </p:cNvSpPr>
                <p:nvPr/>
              </p:nvSpPr>
              <p:spPr bwMode="auto">
                <a:xfrm>
                  <a:off x="39463" y="88"/>
                  <a:ext cx="96"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Map</a:t>
                  </a:r>
                  <a:endParaRPr lang="en-US" sz="1100">
                    <a:solidFill>
                      <a:srgbClr val="000000"/>
                    </a:solidFill>
                    <a:latin typeface="Times New Roman"/>
                    <a:ea typeface="Times New Roman"/>
                  </a:endParaRPr>
                </a:p>
              </p:txBody>
            </p:sp>
            <p:sp>
              <p:nvSpPr>
                <p:cNvPr id="2023" name="Rectangle 2022"/>
                <p:cNvSpPr>
                  <a:spLocks noChangeArrowheads="1"/>
                </p:cNvSpPr>
                <p:nvPr/>
              </p:nvSpPr>
              <p:spPr bwMode="auto">
                <a:xfrm>
                  <a:off x="39562" y="88"/>
                  <a:ext cx="16"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a:t>
                  </a:r>
                  <a:endParaRPr lang="en-US" sz="1100">
                    <a:solidFill>
                      <a:srgbClr val="000000"/>
                    </a:solidFill>
                    <a:latin typeface="Times New Roman"/>
                    <a:ea typeface="Times New Roman"/>
                  </a:endParaRPr>
                </a:p>
              </p:txBody>
            </p:sp>
            <p:sp>
              <p:nvSpPr>
                <p:cNvPr id="2024" name="Rectangle 2023"/>
                <p:cNvSpPr>
                  <a:spLocks noChangeArrowheads="1"/>
                </p:cNvSpPr>
                <p:nvPr/>
              </p:nvSpPr>
              <p:spPr bwMode="auto">
                <a:xfrm>
                  <a:off x="39579" y="91"/>
                  <a:ext cx="227"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dirty="0">
                      <a:solidFill>
                        <a:srgbClr val="000000"/>
                      </a:solidFill>
                      <a:ea typeface="Times New Roman"/>
                    </a:rPr>
                    <a:t>Collective</a:t>
                  </a:r>
                  <a:endParaRPr lang="en-US" sz="1100" dirty="0">
                    <a:solidFill>
                      <a:srgbClr val="000000"/>
                    </a:solidFill>
                    <a:latin typeface="Times New Roman"/>
                    <a:ea typeface="Times New Roman"/>
                  </a:endParaRPr>
                </a:p>
              </p:txBody>
            </p:sp>
            <p:sp>
              <p:nvSpPr>
                <p:cNvPr id="2025" name="Rectangle 2024"/>
                <p:cNvSpPr>
                  <a:spLocks noChangeArrowheads="1"/>
                </p:cNvSpPr>
                <p:nvPr/>
              </p:nvSpPr>
              <p:spPr bwMode="auto">
                <a:xfrm>
                  <a:off x="38664" y="16"/>
                  <a:ext cx="637" cy="15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26" name="Rectangle 2025"/>
                <p:cNvSpPr>
                  <a:spLocks noChangeArrowheads="1"/>
                </p:cNvSpPr>
                <p:nvPr/>
              </p:nvSpPr>
              <p:spPr bwMode="auto">
                <a:xfrm>
                  <a:off x="38664" y="16"/>
                  <a:ext cx="637" cy="154"/>
                </a:xfrm>
                <a:prstGeom prst="rect">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27" name="Rectangle 2026"/>
                <p:cNvSpPr>
                  <a:spLocks noChangeArrowheads="1"/>
                </p:cNvSpPr>
                <p:nvPr/>
              </p:nvSpPr>
              <p:spPr bwMode="auto">
                <a:xfrm>
                  <a:off x="38857" y="29"/>
                  <a:ext cx="59"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(2) </a:t>
                  </a:r>
                  <a:endParaRPr lang="en-US" sz="1100">
                    <a:solidFill>
                      <a:srgbClr val="000000"/>
                    </a:solidFill>
                    <a:latin typeface="Times New Roman"/>
                    <a:ea typeface="Times New Roman"/>
                  </a:endParaRPr>
                </a:p>
              </p:txBody>
            </p:sp>
            <p:sp>
              <p:nvSpPr>
                <p:cNvPr id="2028" name="Rectangle 2027"/>
                <p:cNvSpPr>
                  <a:spLocks noChangeArrowheads="1"/>
                </p:cNvSpPr>
                <p:nvPr/>
              </p:nvSpPr>
              <p:spPr bwMode="auto">
                <a:xfrm>
                  <a:off x="38932" y="29"/>
                  <a:ext cx="168"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Classic </a:t>
                  </a:r>
                  <a:endParaRPr lang="en-US" sz="1100">
                    <a:solidFill>
                      <a:srgbClr val="000000"/>
                    </a:solidFill>
                    <a:latin typeface="Times New Roman"/>
                    <a:ea typeface="Times New Roman"/>
                  </a:endParaRPr>
                </a:p>
              </p:txBody>
            </p:sp>
            <p:sp>
              <p:nvSpPr>
                <p:cNvPr id="2029" name="Rectangle 2028"/>
                <p:cNvSpPr>
                  <a:spLocks noChangeArrowheads="1"/>
                </p:cNvSpPr>
                <p:nvPr/>
              </p:nvSpPr>
              <p:spPr bwMode="auto">
                <a:xfrm>
                  <a:off x="38851" y="92"/>
                  <a:ext cx="286"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dirty="0">
                      <a:solidFill>
                        <a:srgbClr val="000000"/>
                      </a:solidFill>
                      <a:ea typeface="Times New Roman"/>
                    </a:rPr>
                    <a:t>Map-Reduce</a:t>
                  </a:r>
                  <a:endParaRPr lang="en-US" sz="1100" dirty="0">
                    <a:solidFill>
                      <a:srgbClr val="000000"/>
                    </a:solidFill>
                    <a:latin typeface="Times New Roman"/>
                    <a:ea typeface="Times New Roman"/>
                  </a:endParaRPr>
                </a:p>
              </p:txBody>
            </p:sp>
            <p:sp>
              <p:nvSpPr>
                <p:cNvPr id="2030" name="Rectangle 2029"/>
                <p:cNvSpPr>
                  <a:spLocks noChangeArrowheads="1"/>
                </p:cNvSpPr>
                <p:nvPr/>
              </p:nvSpPr>
              <p:spPr bwMode="auto">
                <a:xfrm>
                  <a:off x="38100" y="170"/>
                  <a:ext cx="564" cy="67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31" name="Rectangle 2030"/>
                <p:cNvSpPr>
                  <a:spLocks noChangeArrowheads="1"/>
                </p:cNvSpPr>
                <p:nvPr/>
              </p:nvSpPr>
              <p:spPr bwMode="auto">
                <a:xfrm>
                  <a:off x="38100" y="167"/>
                  <a:ext cx="564" cy="676"/>
                </a:xfrm>
                <a:prstGeom prst="rect">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32" name="Rectangle 2031"/>
                <p:cNvSpPr>
                  <a:spLocks noChangeArrowheads="1"/>
                </p:cNvSpPr>
                <p:nvPr/>
              </p:nvSpPr>
              <p:spPr bwMode="auto">
                <a:xfrm>
                  <a:off x="38664" y="165"/>
                  <a:ext cx="640" cy="677"/>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33" name="Rectangle 2032"/>
                <p:cNvSpPr>
                  <a:spLocks noChangeArrowheads="1"/>
                </p:cNvSpPr>
                <p:nvPr/>
              </p:nvSpPr>
              <p:spPr bwMode="auto">
                <a:xfrm>
                  <a:off x="38664" y="165"/>
                  <a:ext cx="640" cy="677"/>
                </a:xfrm>
                <a:prstGeom prst="rect">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34" name="Rectangle 2033"/>
                <p:cNvSpPr>
                  <a:spLocks noChangeArrowheads="1"/>
                </p:cNvSpPr>
                <p:nvPr/>
              </p:nvSpPr>
              <p:spPr bwMode="auto">
                <a:xfrm>
                  <a:off x="38934" y="232"/>
                  <a:ext cx="118"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Input</a:t>
                  </a:r>
                  <a:endParaRPr lang="en-US" sz="1100">
                    <a:solidFill>
                      <a:srgbClr val="000000"/>
                    </a:solidFill>
                    <a:latin typeface="Times New Roman"/>
                    <a:ea typeface="Times New Roman"/>
                  </a:endParaRPr>
                </a:p>
              </p:txBody>
            </p:sp>
            <p:sp>
              <p:nvSpPr>
                <p:cNvPr id="2035" name="Oval 2034"/>
                <p:cNvSpPr>
                  <a:spLocks noChangeArrowheads="1"/>
                </p:cNvSpPr>
                <p:nvPr/>
              </p:nvSpPr>
              <p:spPr bwMode="auto">
                <a:xfrm>
                  <a:off x="39087" y="382"/>
                  <a:ext cx="95" cy="108"/>
                </a:xfrm>
                <a:prstGeom prst="ellipse">
                  <a:avLst/>
                </a:prstGeom>
                <a:solidFill>
                  <a:srgbClr val="92D05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36" name="Oval 2035"/>
                <p:cNvSpPr>
                  <a:spLocks noChangeArrowheads="1"/>
                </p:cNvSpPr>
                <p:nvPr/>
              </p:nvSpPr>
              <p:spPr bwMode="auto">
                <a:xfrm>
                  <a:off x="39087" y="382"/>
                  <a:ext cx="95" cy="108"/>
                </a:xfrm>
                <a:prstGeom prst="ellipse">
                  <a:avLst/>
                </a:prstGeom>
                <a:noFill/>
                <a:ln w="12700" cap="flat">
                  <a:solidFill>
                    <a:srgbClr val="78787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37" name="Freeform 2036"/>
                <p:cNvSpPr>
                  <a:spLocks noEditPoints="1"/>
                </p:cNvSpPr>
                <p:nvPr/>
              </p:nvSpPr>
              <p:spPr bwMode="auto">
                <a:xfrm>
                  <a:off x="39109" y="270"/>
                  <a:ext cx="50" cy="108"/>
                </a:xfrm>
                <a:custGeom>
                  <a:avLst/>
                  <a:gdLst>
                    <a:gd name="T0" fmla="*/ 27 w 50"/>
                    <a:gd name="T1" fmla="*/ 0 h 108"/>
                    <a:gd name="T2" fmla="*/ 27 w 50"/>
                    <a:gd name="T3" fmla="*/ 68 h 108"/>
                    <a:gd name="T4" fmla="*/ 23 w 50"/>
                    <a:gd name="T5" fmla="*/ 68 h 108"/>
                    <a:gd name="T6" fmla="*/ 23 w 50"/>
                    <a:gd name="T7" fmla="*/ 0 h 108"/>
                    <a:gd name="T8" fmla="*/ 27 w 50"/>
                    <a:gd name="T9" fmla="*/ 0 h 108"/>
                    <a:gd name="T10" fmla="*/ 50 w 50"/>
                    <a:gd name="T11" fmla="*/ 60 h 108"/>
                    <a:gd name="T12" fmla="*/ 25 w 50"/>
                    <a:gd name="T13" fmla="*/ 108 h 108"/>
                    <a:gd name="T14" fmla="*/ 0 w 50"/>
                    <a:gd name="T15" fmla="*/ 60 h 108"/>
                    <a:gd name="T16" fmla="*/ 50 w 50"/>
                    <a:gd name="T17"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08">
                      <a:moveTo>
                        <a:pt x="27" y="0"/>
                      </a:moveTo>
                      <a:lnTo>
                        <a:pt x="27" y="68"/>
                      </a:lnTo>
                      <a:lnTo>
                        <a:pt x="23" y="68"/>
                      </a:lnTo>
                      <a:lnTo>
                        <a:pt x="23" y="0"/>
                      </a:lnTo>
                      <a:lnTo>
                        <a:pt x="27" y="0"/>
                      </a:lnTo>
                      <a:close/>
                      <a:moveTo>
                        <a:pt x="50" y="60"/>
                      </a:moveTo>
                      <a:lnTo>
                        <a:pt x="25" y="108"/>
                      </a:lnTo>
                      <a:lnTo>
                        <a:pt x="0" y="60"/>
                      </a:lnTo>
                      <a:lnTo>
                        <a:pt x="50" y="6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38" name="Rectangle 2037"/>
                <p:cNvSpPr>
                  <a:spLocks noChangeArrowheads="1"/>
                </p:cNvSpPr>
                <p:nvPr/>
              </p:nvSpPr>
              <p:spPr bwMode="auto">
                <a:xfrm>
                  <a:off x="38956" y="428"/>
                  <a:ext cx="9" cy="1"/>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39" name="Rectangle 2038"/>
                <p:cNvSpPr>
                  <a:spLocks noChangeArrowheads="1"/>
                </p:cNvSpPr>
                <p:nvPr/>
              </p:nvSpPr>
              <p:spPr bwMode="auto">
                <a:xfrm>
                  <a:off x="38956" y="429"/>
                  <a:ext cx="9" cy="1"/>
                </a:xfrm>
                <a:prstGeom prst="rect">
                  <a:avLst/>
                </a:prstGeom>
                <a:solidFill>
                  <a:srgbClr val="98989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40" name="Rectangle 2039"/>
                <p:cNvSpPr>
                  <a:spLocks noChangeArrowheads="1"/>
                </p:cNvSpPr>
                <p:nvPr/>
              </p:nvSpPr>
              <p:spPr bwMode="auto">
                <a:xfrm>
                  <a:off x="38956" y="430"/>
                  <a:ext cx="9" cy="1"/>
                </a:xfrm>
                <a:prstGeom prst="rect">
                  <a:avLst/>
                </a:prstGeom>
                <a:solidFill>
                  <a:srgbClr val="95959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41" name="Rectangle 2040"/>
                <p:cNvSpPr>
                  <a:spLocks noChangeArrowheads="1"/>
                </p:cNvSpPr>
                <p:nvPr/>
              </p:nvSpPr>
              <p:spPr bwMode="auto">
                <a:xfrm>
                  <a:off x="38956" y="431"/>
                  <a:ext cx="9" cy="1"/>
                </a:xfrm>
                <a:prstGeom prst="rect">
                  <a:avLst/>
                </a:prstGeom>
                <a:solidFill>
                  <a:srgbClr val="9292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42" name="Rectangle 2041"/>
                <p:cNvSpPr>
                  <a:spLocks noChangeArrowheads="1"/>
                </p:cNvSpPr>
                <p:nvPr/>
              </p:nvSpPr>
              <p:spPr bwMode="auto">
                <a:xfrm>
                  <a:off x="38956" y="432"/>
                  <a:ext cx="9" cy="1"/>
                </a:xfrm>
                <a:prstGeom prst="rect">
                  <a:avLst/>
                </a:prstGeom>
                <a:solidFill>
                  <a:srgbClr val="90909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43" name="Rectangle 2042"/>
                <p:cNvSpPr>
                  <a:spLocks noChangeArrowheads="1"/>
                </p:cNvSpPr>
                <p:nvPr/>
              </p:nvSpPr>
              <p:spPr bwMode="auto">
                <a:xfrm>
                  <a:off x="38956" y="433"/>
                  <a:ext cx="9" cy="1"/>
                </a:xfrm>
                <a:prstGeom prst="rect">
                  <a:avLst/>
                </a:prstGeom>
                <a:solidFill>
                  <a:srgbClr val="8B8B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44" name="Rectangle 2043"/>
                <p:cNvSpPr>
                  <a:spLocks noChangeArrowheads="1"/>
                </p:cNvSpPr>
                <p:nvPr/>
              </p:nvSpPr>
              <p:spPr bwMode="auto">
                <a:xfrm>
                  <a:off x="38956" y="434"/>
                  <a:ext cx="9" cy="1"/>
                </a:xfrm>
                <a:prstGeom prst="rect">
                  <a:avLst/>
                </a:prstGeom>
                <a:solidFill>
                  <a:srgbClr val="87878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45" name="Rectangle 2044"/>
                <p:cNvSpPr>
                  <a:spLocks noChangeArrowheads="1"/>
                </p:cNvSpPr>
                <p:nvPr/>
              </p:nvSpPr>
              <p:spPr bwMode="auto">
                <a:xfrm>
                  <a:off x="38956" y="435"/>
                  <a:ext cx="9" cy="1"/>
                </a:xfrm>
                <a:prstGeom prst="rect">
                  <a:avLst/>
                </a:prstGeom>
                <a:solidFill>
                  <a:srgbClr val="83838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46" name="Rectangle 2045"/>
                <p:cNvSpPr>
                  <a:spLocks noChangeArrowheads="1"/>
                </p:cNvSpPr>
                <p:nvPr/>
              </p:nvSpPr>
              <p:spPr bwMode="auto">
                <a:xfrm>
                  <a:off x="38956" y="436"/>
                  <a:ext cx="9" cy="1"/>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47" name="Rectangle 2046"/>
                <p:cNvSpPr>
                  <a:spLocks noChangeArrowheads="1"/>
                </p:cNvSpPr>
                <p:nvPr/>
              </p:nvSpPr>
              <p:spPr bwMode="auto">
                <a:xfrm>
                  <a:off x="38956" y="437"/>
                  <a:ext cx="9" cy="1"/>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48" name="Oval 2047"/>
                <p:cNvSpPr>
                  <a:spLocks noChangeArrowheads="1"/>
                </p:cNvSpPr>
                <p:nvPr/>
              </p:nvSpPr>
              <p:spPr bwMode="auto">
                <a:xfrm>
                  <a:off x="38956" y="429"/>
                  <a:ext cx="8" cy="9"/>
                </a:xfrm>
                <a:prstGeom prst="ellipse">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49" name="Rectangle 2048"/>
                <p:cNvSpPr>
                  <a:spLocks noChangeArrowheads="1"/>
                </p:cNvSpPr>
                <p:nvPr/>
              </p:nvSpPr>
              <p:spPr bwMode="auto">
                <a:xfrm>
                  <a:off x="39019" y="428"/>
                  <a:ext cx="9" cy="1"/>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50" name="Rectangle 2049"/>
                <p:cNvSpPr>
                  <a:spLocks noChangeArrowheads="1"/>
                </p:cNvSpPr>
                <p:nvPr/>
              </p:nvSpPr>
              <p:spPr bwMode="auto">
                <a:xfrm>
                  <a:off x="39019" y="429"/>
                  <a:ext cx="9" cy="1"/>
                </a:xfrm>
                <a:prstGeom prst="rect">
                  <a:avLst/>
                </a:prstGeom>
                <a:solidFill>
                  <a:srgbClr val="98989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51" name="Rectangle 2050"/>
                <p:cNvSpPr>
                  <a:spLocks noChangeArrowheads="1"/>
                </p:cNvSpPr>
                <p:nvPr/>
              </p:nvSpPr>
              <p:spPr bwMode="auto">
                <a:xfrm>
                  <a:off x="39019" y="430"/>
                  <a:ext cx="9" cy="1"/>
                </a:xfrm>
                <a:prstGeom prst="rect">
                  <a:avLst/>
                </a:prstGeom>
                <a:solidFill>
                  <a:srgbClr val="95959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52" name="Rectangle 2051"/>
                <p:cNvSpPr>
                  <a:spLocks noChangeArrowheads="1"/>
                </p:cNvSpPr>
                <p:nvPr/>
              </p:nvSpPr>
              <p:spPr bwMode="auto">
                <a:xfrm>
                  <a:off x="39019" y="431"/>
                  <a:ext cx="9" cy="1"/>
                </a:xfrm>
                <a:prstGeom prst="rect">
                  <a:avLst/>
                </a:prstGeom>
                <a:solidFill>
                  <a:srgbClr val="9292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53" name="Rectangle 2052"/>
                <p:cNvSpPr>
                  <a:spLocks noChangeArrowheads="1"/>
                </p:cNvSpPr>
                <p:nvPr/>
              </p:nvSpPr>
              <p:spPr bwMode="auto">
                <a:xfrm>
                  <a:off x="39019" y="432"/>
                  <a:ext cx="9" cy="1"/>
                </a:xfrm>
                <a:prstGeom prst="rect">
                  <a:avLst/>
                </a:prstGeom>
                <a:solidFill>
                  <a:srgbClr val="90909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54" name="Rectangle 2053"/>
                <p:cNvSpPr>
                  <a:spLocks noChangeArrowheads="1"/>
                </p:cNvSpPr>
                <p:nvPr/>
              </p:nvSpPr>
              <p:spPr bwMode="auto">
                <a:xfrm>
                  <a:off x="39019" y="433"/>
                  <a:ext cx="9" cy="1"/>
                </a:xfrm>
                <a:prstGeom prst="rect">
                  <a:avLst/>
                </a:prstGeom>
                <a:solidFill>
                  <a:srgbClr val="8B8B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55" name="Rectangle 2054"/>
                <p:cNvSpPr>
                  <a:spLocks noChangeArrowheads="1"/>
                </p:cNvSpPr>
                <p:nvPr/>
              </p:nvSpPr>
              <p:spPr bwMode="auto">
                <a:xfrm>
                  <a:off x="39019" y="434"/>
                  <a:ext cx="9" cy="1"/>
                </a:xfrm>
                <a:prstGeom prst="rect">
                  <a:avLst/>
                </a:prstGeom>
                <a:solidFill>
                  <a:srgbClr val="87878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56" name="Rectangle 2055"/>
                <p:cNvSpPr>
                  <a:spLocks noChangeArrowheads="1"/>
                </p:cNvSpPr>
                <p:nvPr/>
              </p:nvSpPr>
              <p:spPr bwMode="auto">
                <a:xfrm>
                  <a:off x="39019" y="435"/>
                  <a:ext cx="9" cy="1"/>
                </a:xfrm>
                <a:prstGeom prst="rect">
                  <a:avLst/>
                </a:prstGeom>
                <a:solidFill>
                  <a:srgbClr val="83838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57" name="Rectangle 2056"/>
                <p:cNvSpPr>
                  <a:spLocks noChangeArrowheads="1"/>
                </p:cNvSpPr>
                <p:nvPr/>
              </p:nvSpPr>
              <p:spPr bwMode="auto">
                <a:xfrm>
                  <a:off x="39019" y="436"/>
                  <a:ext cx="9" cy="1"/>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58" name="Rectangle 2057"/>
                <p:cNvSpPr>
                  <a:spLocks noChangeArrowheads="1"/>
                </p:cNvSpPr>
                <p:nvPr/>
              </p:nvSpPr>
              <p:spPr bwMode="auto">
                <a:xfrm>
                  <a:off x="39019" y="437"/>
                  <a:ext cx="9" cy="1"/>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59" name="Oval 2058"/>
                <p:cNvSpPr>
                  <a:spLocks noChangeArrowheads="1"/>
                </p:cNvSpPr>
                <p:nvPr/>
              </p:nvSpPr>
              <p:spPr bwMode="auto">
                <a:xfrm>
                  <a:off x="39019" y="429"/>
                  <a:ext cx="8" cy="9"/>
                </a:xfrm>
                <a:prstGeom prst="ellipse">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60" name="Rectangle 2059"/>
                <p:cNvSpPr>
                  <a:spLocks noChangeArrowheads="1"/>
                </p:cNvSpPr>
                <p:nvPr/>
              </p:nvSpPr>
              <p:spPr bwMode="auto">
                <a:xfrm>
                  <a:off x="38944" y="360"/>
                  <a:ext cx="99"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map</a:t>
                  </a:r>
                  <a:endParaRPr lang="en-US" sz="1100">
                    <a:solidFill>
                      <a:srgbClr val="000000"/>
                    </a:solidFill>
                    <a:latin typeface="Times New Roman"/>
                    <a:ea typeface="Times New Roman"/>
                  </a:endParaRPr>
                </a:p>
              </p:txBody>
            </p:sp>
            <p:sp>
              <p:nvSpPr>
                <p:cNvPr id="2061" name="Freeform 2060"/>
                <p:cNvSpPr>
                  <a:spLocks noEditPoints="1"/>
                </p:cNvSpPr>
                <p:nvPr/>
              </p:nvSpPr>
              <p:spPr bwMode="auto">
                <a:xfrm>
                  <a:off x="39094" y="490"/>
                  <a:ext cx="49" cy="122"/>
                </a:xfrm>
                <a:custGeom>
                  <a:avLst/>
                  <a:gdLst>
                    <a:gd name="T0" fmla="*/ 38 w 49"/>
                    <a:gd name="T1" fmla="*/ 0 h 122"/>
                    <a:gd name="T2" fmla="*/ 21 w 49"/>
                    <a:gd name="T3" fmla="*/ 82 h 122"/>
                    <a:gd name="T4" fmla="*/ 25 w 49"/>
                    <a:gd name="T5" fmla="*/ 83 h 122"/>
                    <a:gd name="T6" fmla="*/ 42 w 49"/>
                    <a:gd name="T7" fmla="*/ 1 h 122"/>
                    <a:gd name="T8" fmla="*/ 38 w 49"/>
                    <a:gd name="T9" fmla="*/ 0 h 122"/>
                    <a:gd name="T10" fmla="*/ 0 w 49"/>
                    <a:gd name="T11" fmla="*/ 70 h 122"/>
                    <a:gd name="T12" fmla="*/ 14 w 49"/>
                    <a:gd name="T13" fmla="*/ 122 h 122"/>
                    <a:gd name="T14" fmla="*/ 49 w 49"/>
                    <a:gd name="T15" fmla="*/ 80 h 122"/>
                    <a:gd name="T16" fmla="*/ 0 w 49"/>
                    <a:gd name="T17" fmla="*/ 7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22">
                      <a:moveTo>
                        <a:pt x="38" y="0"/>
                      </a:moveTo>
                      <a:lnTo>
                        <a:pt x="21" y="82"/>
                      </a:lnTo>
                      <a:lnTo>
                        <a:pt x="25" y="83"/>
                      </a:lnTo>
                      <a:lnTo>
                        <a:pt x="42" y="1"/>
                      </a:lnTo>
                      <a:lnTo>
                        <a:pt x="38" y="0"/>
                      </a:lnTo>
                      <a:close/>
                      <a:moveTo>
                        <a:pt x="0" y="70"/>
                      </a:moveTo>
                      <a:lnTo>
                        <a:pt x="14" y="122"/>
                      </a:lnTo>
                      <a:lnTo>
                        <a:pt x="49" y="80"/>
                      </a:lnTo>
                      <a:lnTo>
                        <a:pt x="0" y="7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62" name="Oval 2061"/>
                <p:cNvSpPr>
                  <a:spLocks noChangeArrowheads="1"/>
                </p:cNvSpPr>
                <p:nvPr/>
              </p:nvSpPr>
              <p:spPr bwMode="auto">
                <a:xfrm>
                  <a:off x="38682" y="382"/>
                  <a:ext cx="95" cy="108"/>
                </a:xfrm>
                <a:prstGeom prst="ellipse">
                  <a:avLst/>
                </a:prstGeom>
                <a:solidFill>
                  <a:srgbClr val="92D05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63" name="Oval 2062"/>
                <p:cNvSpPr>
                  <a:spLocks noChangeArrowheads="1"/>
                </p:cNvSpPr>
                <p:nvPr/>
              </p:nvSpPr>
              <p:spPr bwMode="auto">
                <a:xfrm>
                  <a:off x="38682" y="382"/>
                  <a:ext cx="95" cy="108"/>
                </a:xfrm>
                <a:prstGeom prst="ellipse">
                  <a:avLst/>
                </a:prstGeom>
                <a:noFill/>
                <a:ln w="12700" cap="flat">
                  <a:solidFill>
                    <a:srgbClr val="78787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64" name="Freeform 2063"/>
                <p:cNvSpPr>
                  <a:spLocks noEditPoints="1"/>
                </p:cNvSpPr>
                <p:nvPr/>
              </p:nvSpPr>
              <p:spPr bwMode="auto">
                <a:xfrm>
                  <a:off x="38705" y="271"/>
                  <a:ext cx="50" cy="108"/>
                </a:xfrm>
                <a:custGeom>
                  <a:avLst/>
                  <a:gdLst>
                    <a:gd name="T0" fmla="*/ 27 w 50"/>
                    <a:gd name="T1" fmla="*/ 0 h 108"/>
                    <a:gd name="T2" fmla="*/ 27 w 50"/>
                    <a:gd name="T3" fmla="*/ 68 h 108"/>
                    <a:gd name="T4" fmla="*/ 23 w 50"/>
                    <a:gd name="T5" fmla="*/ 68 h 108"/>
                    <a:gd name="T6" fmla="*/ 23 w 50"/>
                    <a:gd name="T7" fmla="*/ 0 h 108"/>
                    <a:gd name="T8" fmla="*/ 27 w 50"/>
                    <a:gd name="T9" fmla="*/ 0 h 108"/>
                    <a:gd name="T10" fmla="*/ 50 w 50"/>
                    <a:gd name="T11" fmla="*/ 60 h 108"/>
                    <a:gd name="T12" fmla="*/ 25 w 50"/>
                    <a:gd name="T13" fmla="*/ 108 h 108"/>
                    <a:gd name="T14" fmla="*/ 0 w 50"/>
                    <a:gd name="T15" fmla="*/ 60 h 108"/>
                    <a:gd name="T16" fmla="*/ 50 w 50"/>
                    <a:gd name="T17"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08">
                      <a:moveTo>
                        <a:pt x="27" y="0"/>
                      </a:moveTo>
                      <a:lnTo>
                        <a:pt x="27" y="68"/>
                      </a:lnTo>
                      <a:lnTo>
                        <a:pt x="23" y="68"/>
                      </a:lnTo>
                      <a:lnTo>
                        <a:pt x="23" y="0"/>
                      </a:lnTo>
                      <a:lnTo>
                        <a:pt x="27" y="0"/>
                      </a:lnTo>
                      <a:close/>
                      <a:moveTo>
                        <a:pt x="50" y="60"/>
                      </a:moveTo>
                      <a:lnTo>
                        <a:pt x="25" y="108"/>
                      </a:lnTo>
                      <a:lnTo>
                        <a:pt x="0" y="60"/>
                      </a:lnTo>
                      <a:lnTo>
                        <a:pt x="50" y="6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65" name="Freeform 2064"/>
                <p:cNvSpPr>
                  <a:spLocks noEditPoints="1"/>
                </p:cNvSpPr>
                <p:nvPr/>
              </p:nvSpPr>
              <p:spPr bwMode="auto">
                <a:xfrm>
                  <a:off x="38728" y="489"/>
                  <a:ext cx="79" cy="127"/>
                </a:xfrm>
                <a:custGeom>
                  <a:avLst/>
                  <a:gdLst>
                    <a:gd name="T0" fmla="*/ 3 w 79"/>
                    <a:gd name="T1" fmla="*/ 0 h 127"/>
                    <a:gd name="T2" fmla="*/ 60 w 79"/>
                    <a:gd name="T3" fmla="*/ 91 h 127"/>
                    <a:gd name="T4" fmla="*/ 56 w 79"/>
                    <a:gd name="T5" fmla="*/ 93 h 127"/>
                    <a:gd name="T6" fmla="*/ 0 w 79"/>
                    <a:gd name="T7" fmla="*/ 2 h 127"/>
                    <a:gd name="T8" fmla="*/ 3 w 79"/>
                    <a:gd name="T9" fmla="*/ 0 h 127"/>
                    <a:gd name="T10" fmla="*/ 75 w 79"/>
                    <a:gd name="T11" fmla="*/ 73 h 127"/>
                    <a:gd name="T12" fmla="*/ 79 w 79"/>
                    <a:gd name="T13" fmla="*/ 127 h 127"/>
                    <a:gd name="T14" fmla="*/ 32 w 79"/>
                    <a:gd name="T15" fmla="*/ 98 h 127"/>
                    <a:gd name="T16" fmla="*/ 75 w 79"/>
                    <a:gd name="T17" fmla="*/ 7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127">
                      <a:moveTo>
                        <a:pt x="3" y="0"/>
                      </a:moveTo>
                      <a:lnTo>
                        <a:pt x="60" y="91"/>
                      </a:lnTo>
                      <a:lnTo>
                        <a:pt x="56" y="93"/>
                      </a:lnTo>
                      <a:lnTo>
                        <a:pt x="0" y="2"/>
                      </a:lnTo>
                      <a:lnTo>
                        <a:pt x="3" y="0"/>
                      </a:lnTo>
                      <a:close/>
                      <a:moveTo>
                        <a:pt x="75" y="73"/>
                      </a:moveTo>
                      <a:lnTo>
                        <a:pt x="79" y="127"/>
                      </a:lnTo>
                      <a:lnTo>
                        <a:pt x="32" y="98"/>
                      </a:lnTo>
                      <a:lnTo>
                        <a:pt x="75" y="73"/>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66" name="Oval 2065"/>
                <p:cNvSpPr>
                  <a:spLocks noChangeArrowheads="1"/>
                </p:cNvSpPr>
                <p:nvPr/>
              </p:nvSpPr>
              <p:spPr bwMode="auto">
                <a:xfrm>
                  <a:off x="38794" y="382"/>
                  <a:ext cx="94" cy="108"/>
                </a:xfrm>
                <a:prstGeom prst="ellipse">
                  <a:avLst/>
                </a:prstGeom>
                <a:solidFill>
                  <a:srgbClr val="92D05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67" name="Oval 2066"/>
                <p:cNvSpPr>
                  <a:spLocks noChangeArrowheads="1"/>
                </p:cNvSpPr>
                <p:nvPr/>
              </p:nvSpPr>
              <p:spPr bwMode="auto">
                <a:xfrm>
                  <a:off x="38794" y="382"/>
                  <a:ext cx="94" cy="108"/>
                </a:xfrm>
                <a:prstGeom prst="ellipse">
                  <a:avLst/>
                </a:prstGeom>
                <a:noFill/>
                <a:ln w="12700" cap="flat">
                  <a:solidFill>
                    <a:srgbClr val="78787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68" name="Freeform 2067"/>
                <p:cNvSpPr>
                  <a:spLocks noEditPoints="1"/>
                </p:cNvSpPr>
                <p:nvPr/>
              </p:nvSpPr>
              <p:spPr bwMode="auto">
                <a:xfrm>
                  <a:off x="38817" y="271"/>
                  <a:ext cx="49" cy="108"/>
                </a:xfrm>
                <a:custGeom>
                  <a:avLst/>
                  <a:gdLst>
                    <a:gd name="T0" fmla="*/ 27 w 49"/>
                    <a:gd name="T1" fmla="*/ 0 h 108"/>
                    <a:gd name="T2" fmla="*/ 27 w 49"/>
                    <a:gd name="T3" fmla="*/ 68 h 108"/>
                    <a:gd name="T4" fmla="*/ 23 w 49"/>
                    <a:gd name="T5" fmla="*/ 68 h 108"/>
                    <a:gd name="T6" fmla="*/ 23 w 49"/>
                    <a:gd name="T7" fmla="*/ 0 h 108"/>
                    <a:gd name="T8" fmla="*/ 27 w 49"/>
                    <a:gd name="T9" fmla="*/ 0 h 108"/>
                    <a:gd name="T10" fmla="*/ 49 w 49"/>
                    <a:gd name="T11" fmla="*/ 60 h 108"/>
                    <a:gd name="T12" fmla="*/ 25 w 49"/>
                    <a:gd name="T13" fmla="*/ 108 h 108"/>
                    <a:gd name="T14" fmla="*/ 0 w 49"/>
                    <a:gd name="T15" fmla="*/ 60 h 108"/>
                    <a:gd name="T16" fmla="*/ 49 w 49"/>
                    <a:gd name="T17"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08">
                      <a:moveTo>
                        <a:pt x="27" y="0"/>
                      </a:moveTo>
                      <a:lnTo>
                        <a:pt x="27" y="68"/>
                      </a:lnTo>
                      <a:lnTo>
                        <a:pt x="23" y="68"/>
                      </a:lnTo>
                      <a:lnTo>
                        <a:pt x="23" y="0"/>
                      </a:lnTo>
                      <a:lnTo>
                        <a:pt x="27" y="0"/>
                      </a:lnTo>
                      <a:close/>
                      <a:moveTo>
                        <a:pt x="49" y="60"/>
                      </a:moveTo>
                      <a:lnTo>
                        <a:pt x="25" y="108"/>
                      </a:lnTo>
                      <a:lnTo>
                        <a:pt x="0" y="60"/>
                      </a:lnTo>
                      <a:lnTo>
                        <a:pt x="49" y="6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69" name="Freeform 2068"/>
                <p:cNvSpPr>
                  <a:spLocks noEditPoints="1"/>
                </p:cNvSpPr>
                <p:nvPr/>
              </p:nvSpPr>
              <p:spPr bwMode="auto">
                <a:xfrm>
                  <a:off x="38816" y="490"/>
                  <a:ext cx="50" cy="110"/>
                </a:xfrm>
                <a:custGeom>
                  <a:avLst/>
                  <a:gdLst>
                    <a:gd name="T0" fmla="*/ 23 w 50"/>
                    <a:gd name="T1" fmla="*/ 0 h 110"/>
                    <a:gd name="T2" fmla="*/ 23 w 50"/>
                    <a:gd name="T3" fmla="*/ 70 h 110"/>
                    <a:gd name="T4" fmla="*/ 27 w 50"/>
                    <a:gd name="T5" fmla="*/ 70 h 110"/>
                    <a:gd name="T6" fmla="*/ 27 w 50"/>
                    <a:gd name="T7" fmla="*/ 0 h 110"/>
                    <a:gd name="T8" fmla="*/ 23 w 50"/>
                    <a:gd name="T9" fmla="*/ 0 h 110"/>
                    <a:gd name="T10" fmla="*/ 0 w 50"/>
                    <a:gd name="T11" fmla="*/ 62 h 110"/>
                    <a:gd name="T12" fmla="*/ 25 w 50"/>
                    <a:gd name="T13" fmla="*/ 110 h 110"/>
                    <a:gd name="T14" fmla="*/ 50 w 50"/>
                    <a:gd name="T15" fmla="*/ 62 h 110"/>
                    <a:gd name="T16" fmla="*/ 0 w 50"/>
                    <a:gd name="T17" fmla="*/ 6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10">
                      <a:moveTo>
                        <a:pt x="23" y="0"/>
                      </a:moveTo>
                      <a:lnTo>
                        <a:pt x="23" y="70"/>
                      </a:lnTo>
                      <a:lnTo>
                        <a:pt x="27" y="70"/>
                      </a:lnTo>
                      <a:lnTo>
                        <a:pt x="27" y="0"/>
                      </a:lnTo>
                      <a:lnTo>
                        <a:pt x="23" y="0"/>
                      </a:lnTo>
                      <a:close/>
                      <a:moveTo>
                        <a:pt x="0" y="62"/>
                      </a:moveTo>
                      <a:lnTo>
                        <a:pt x="25" y="110"/>
                      </a:lnTo>
                      <a:lnTo>
                        <a:pt x="50" y="62"/>
                      </a:lnTo>
                      <a:lnTo>
                        <a:pt x="0" y="62"/>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70" name="Oval 2069"/>
                <p:cNvSpPr>
                  <a:spLocks noChangeArrowheads="1"/>
                </p:cNvSpPr>
                <p:nvPr/>
              </p:nvSpPr>
              <p:spPr bwMode="auto">
                <a:xfrm>
                  <a:off x="38793" y="600"/>
                  <a:ext cx="94" cy="109"/>
                </a:xfrm>
                <a:prstGeom prst="ellipse">
                  <a:avLst/>
                </a:prstGeom>
                <a:solidFill>
                  <a:srgbClr val="92D05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71" name="Oval 2070"/>
                <p:cNvSpPr>
                  <a:spLocks noChangeArrowheads="1"/>
                </p:cNvSpPr>
                <p:nvPr/>
              </p:nvSpPr>
              <p:spPr bwMode="auto">
                <a:xfrm>
                  <a:off x="38793" y="600"/>
                  <a:ext cx="94" cy="109"/>
                </a:xfrm>
                <a:prstGeom prst="ellipse">
                  <a:avLst/>
                </a:prstGeom>
                <a:noFill/>
                <a:ln w="12700" cap="flat">
                  <a:solidFill>
                    <a:srgbClr val="78787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72" name="Oval 2071"/>
                <p:cNvSpPr>
                  <a:spLocks noChangeArrowheads="1"/>
                </p:cNvSpPr>
                <p:nvPr/>
              </p:nvSpPr>
              <p:spPr bwMode="auto">
                <a:xfrm>
                  <a:off x="39027" y="596"/>
                  <a:ext cx="95" cy="108"/>
                </a:xfrm>
                <a:prstGeom prst="ellipse">
                  <a:avLst/>
                </a:prstGeom>
                <a:solidFill>
                  <a:srgbClr val="92D05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73" name="Oval 2072"/>
                <p:cNvSpPr>
                  <a:spLocks noChangeArrowheads="1"/>
                </p:cNvSpPr>
                <p:nvPr/>
              </p:nvSpPr>
              <p:spPr bwMode="auto">
                <a:xfrm>
                  <a:off x="39027" y="596"/>
                  <a:ext cx="95" cy="108"/>
                </a:xfrm>
                <a:prstGeom prst="ellipse">
                  <a:avLst/>
                </a:prstGeom>
                <a:noFill/>
                <a:ln w="12700" cap="flat">
                  <a:solidFill>
                    <a:srgbClr val="78787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74" name="Rectangle 2073"/>
                <p:cNvSpPr>
                  <a:spLocks noChangeArrowheads="1"/>
                </p:cNvSpPr>
                <p:nvPr/>
              </p:nvSpPr>
              <p:spPr bwMode="auto">
                <a:xfrm>
                  <a:off x="38928" y="672"/>
                  <a:ext cx="9" cy="1"/>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75" name="Rectangle 2074"/>
                <p:cNvSpPr>
                  <a:spLocks noChangeArrowheads="1"/>
                </p:cNvSpPr>
                <p:nvPr/>
              </p:nvSpPr>
              <p:spPr bwMode="auto">
                <a:xfrm>
                  <a:off x="38928" y="673"/>
                  <a:ext cx="9" cy="1"/>
                </a:xfrm>
                <a:prstGeom prst="rect">
                  <a:avLst/>
                </a:prstGeom>
                <a:solidFill>
                  <a:srgbClr val="98989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76" name="Rectangle 2075"/>
                <p:cNvSpPr>
                  <a:spLocks noChangeArrowheads="1"/>
                </p:cNvSpPr>
                <p:nvPr/>
              </p:nvSpPr>
              <p:spPr bwMode="auto">
                <a:xfrm>
                  <a:off x="38928" y="674"/>
                  <a:ext cx="9" cy="1"/>
                </a:xfrm>
                <a:prstGeom prst="rect">
                  <a:avLst/>
                </a:prstGeom>
                <a:solidFill>
                  <a:srgbClr val="95959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77" name="Rectangle 2076"/>
                <p:cNvSpPr>
                  <a:spLocks noChangeArrowheads="1"/>
                </p:cNvSpPr>
                <p:nvPr/>
              </p:nvSpPr>
              <p:spPr bwMode="auto">
                <a:xfrm>
                  <a:off x="38928" y="675"/>
                  <a:ext cx="9" cy="1"/>
                </a:xfrm>
                <a:prstGeom prst="rect">
                  <a:avLst/>
                </a:prstGeom>
                <a:solidFill>
                  <a:srgbClr val="9292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78" name="Rectangle 2077"/>
                <p:cNvSpPr>
                  <a:spLocks noChangeArrowheads="1"/>
                </p:cNvSpPr>
                <p:nvPr/>
              </p:nvSpPr>
              <p:spPr bwMode="auto">
                <a:xfrm>
                  <a:off x="38928" y="676"/>
                  <a:ext cx="9" cy="1"/>
                </a:xfrm>
                <a:prstGeom prst="rect">
                  <a:avLst/>
                </a:prstGeom>
                <a:solidFill>
                  <a:srgbClr val="90909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79" name="Rectangle 2078"/>
                <p:cNvSpPr>
                  <a:spLocks noChangeArrowheads="1"/>
                </p:cNvSpPr>
                <p:nvPr/>
              </p:nvSpPr>
              <p:spPr bwMode="auto">
                <a:xfrm>
                  <a:off x="38928" y="677"/>
                  <a:ext cx="9" cy="1"/>
                </a:xfrm>
                <a:prstGeom prst="rect">
                  <a:avLst/>
                </a:prstGeom>
                <a:solidFill>
                  <a:srgbClr val="8B8B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80" name="Rectangle 2079"/>
                <p:cNvSpPr>
                  <a:spLocks noChangeArrowheads="1"/>
                </p:cNvSpPr>
                <p:nvPr/>
              </p:nvSpPr>
              <p:spPr bwMode="auto">
                <a:xfrm>
                  <a:off x="38928" y="678"/>
                  <a:ext cx="9" cy="1"/>
                </a:xfrm>
                <a:prstGeom prst="rect">
                  <a:avLst/>
                </a:prstGeom>
                <a:solidFill>
                  <a:srgbClr val="87878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81" name="Rectangle 2080"/>
                <p:cNvSpPr>
                  <a:spLocks noChangeArrowheads="1"/>
                </p:cNvSpPr>
                <p:nvPr/>
              </p:nvSpPr>
              <p:spPr bwMode="auto">
                <a:xfrm>
                  <a:off x="38928" y="679"/>
                  <a:ext cx="9" cy="1"/>
                </a:xfrm>
                <a:prstGeom prst="rect">
                  <a:avLst/>
                </a:prstGeom>
                <a:solidFill>
                  <a:srgbClr val="83838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82" name="Rectangle 2081"/>
                <p:cNvSpPr>
                  <a:spLocks noChangeArrowheads="1"/>
                </p:cNvSpPr>
                <p:nvPr/>
              </p:nvSpPr>
              <p:spPr bwMode="auto">
                <a:xfrm>
                  <a:off x="38928" y="680"/>
                  <a:ext cx="9" cy="1"/>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83" name="Rectangle 2082"/>
                <p:cNvSpPr>
                  <a:spLocks noChangeArrowheads="1"/>
                </p:cNvSpPr>
                <p:nvPr/>
              </p:nvSpPr>
              <p:spPr bwMode="auto">
                <a:xfrm>
                  <a:off x="38928" y="681"/>
                  <a:ext cx="9" cy="1"/>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84" name="Oval 2083"/>
                <p:cNvSpPr>
                  <a:spLocks noChangeArrowheads="1"/>
                </p:cNvSpPr>
                <p:nvPr/>
              </p:nvSpPr>
              <p:spPr bwMode="auto">
                <a:xfrm>
                  <a:off x="38928" y="673"/>
                  <a:ext cx="8" cy="8"/>
                </a:xfrm>
                <a:prstGeom prst="ellipse">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85" name="Rectangle 2084"/>
                <p:cNvSpPr>
                  <a:spLocks noChangeArrowheads="1"/>
                </p:cNvSpPr>
                <p:nvPr/>
              </p:nvSpPr>
              <p:spPr bwMode="auto">
                <a:xfrm>
                  <a:off x="38992" y="672"/>
                  <a:ext cx="8" cy="1"/>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86" name="Rectangle 2085"/>
                <p:cNvSpPr>
                  <a:spLocks noChangeArrowheads="1"/>
                </p:cNvSpPr>
                <p:nvPr/>
              </p:nvSpPr>
              <p:spPr bwMode="auto">
                <a:xfrm>
                  <a:off x="38992" y="673"/>
                  <a:ext cx="8" cy="1"/>
                </a:xfrm>
                <a:prstGeom prst="rect">
                  <a:avLst/>
                </a:prstGeom>
                <a:solidFill>
                  <a:srgbClr val="98989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87" name="Rectangle 2086"/>
                <p:cNvSpPr>
                  <a:spLocks noChangeArrowheads="1"/>
                </p:cNvSpPr>
                <p:nvPr/>
              </p:nvSpPr>
              <p:spPr bwMode="auto">
                <a:xfrm>
                  <a:off x="38992" y="674"/>
                  <a:ext cx="8" cy="1"/>
                </a:xfrm>
                <a:prstGeom prst="rect">
                  <a:avLst/>
                </a:prstGeom>
                <a:solidFill>
                  <a:srgbClr val="95959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88" name="Rectangle 2087"/>
                <p:cNvSpPr>
                  <a:spLocks noChangeArrowheads="1"/>
                </p:cNvSpPr>
                <p:nvPr/>
              </p:nvSpPr>
              <p:spPr bwMode="auto">
                <a:xfrm>
                  <a:off x="38992" y="675"/>
                  <a:ext cx="8" cy="1"/>
                </a:xfrm>
                <a:prstGeom prst="rect">
                  <a:avLst/>
                </a:prstGeom>
                <a:solidFill>
                  <a:srgbClr val="9292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89" name="Rectangle 2088"/>
                <p:cNvSpPr>
                  <a:spLocks noChangeArrowheads="1"/>
                </p:cNvSpPr>
                <p:nvPr/>
              </p:nvSpPr>
              <p:spPr bwMode="auto">
                <a:xfrm>
                  <a:off x="38992" y="676"/>
                  <a:ext cx="8" cy="1"/>
                </a:xfrm>
                <a:prstGeom prst="rect">
                  <a:avLst/>
                </a:prstGeom>
                <a:solidFill>
                  <a:srgbClr val="90909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90" name="Rectangle 2089"/>
                <p:cNvSpPr>
                  <a:spLocks noChangeArrowheads="1"/>
                </p:cNvSpPr>
                <p:nvPr/>
              </p:nvSpPr>
              <p:spPr bwMode="auto">
                <a:xfrm>
                  <a:off x="38992" y="677"/>
                  <a:ext cx="8" cy="1"/>
                </a:xfrm>
                <a:prstGeom prst="rect">
                  <a:avLst/>
                </a:prstGeom>
                <a:solidFill>
                  <a:srgbClr val="8B8B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91" name="Rectangle 2090"/>
                <p:cNvSpPr>
                  <a:spLocks noChangeArrowheads="1"/>
                </p:cNvSpPr>
                <p:nvPr/>
              </p:nvSpPr>
              <p:spPr bwMode="auto">
                <a:xfrm>
                  <a:off x="38992" y="678"/>
                  <a:ext cx="8" cy="1"/>
                </a:xfrm>
                <a:prstGeom prst="rect">
                  <a:avLst/>
                </a:prstGeom>
                <a:solidFill>
                  <a:srgbClr val="87878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92" name="Rectangle 2091"/>
                <p:cNvSpPr>
                  <a:spLocks noChangeArrowheads="1"/>
                </p:cNvSpPr>
                <p:nvPr/>
              </p:nvSpPr>
              <p:spPr bwMode="auto">
                <a:xfrm>
                  <a:off x="38992" y="679"/>
                  <a:ext cx="8" cy="1"/>
                </a:xfrm>
                <a:prstGeom prst="rect">
                  <a:avLst/>
                </a:prstGeom>
                <a:solidFill>
                  <a:srgbClr val="83838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93" name="Rectangle 2092"/>
                <p:cNvSpPr>
                  <a:spLocks noChangeArrowheads="1"/>
                </p:cNvSpPr>
                <p:nvPr/>
              </p:nvSpPr>
              <p:spPr bwMode="auto">
                <a:xfrm>
                  <a:off x="38992" y="680"/>
                  <a:ext cx="8" cy="1"/>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94" name="Rectangle 2093"/>
                <p:cNvSpPr>
                  <a:spLocks noChangeArrowheads="1"/>
                </p:cNvSpPr>
                <p:nvPr/>
              </p:nvSpPr>
              <p:spPr bwMode="auto">
                <a:xfrm>
                  <a:off x="38992" y="681"/>
                  <a:ext cx="8" cy="1"/>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95" name="Oval 2094"/>
                <p:cNvSpPr>
                  <a:spLocks noChangeArrowheads="1"/>
                </p:cNvSpPr>
                <p:nvPr/>
              </p:nvSpPr>
              <p:spPr bwMode="auto">
                <a:xfrm>
                  <a:off x="38992" y="673"/>
                  <a:ext cx="7" cy="8"/>
                </a:xfrm>
                <a:prstGeom prst="ellipse">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96" name="Freeform 2095"/>
                <p:cNvSpPr>
                  <a:spLocks noEditPoints="1"/>
                </p:cNvSpPr>
                <p:nvPr/>
              </p:nvSpPr>
              <p:spPr bwMode="auto">
                <a:xfrm>
                  <a:off x="38729" y="488"/>
                  <a:ext cx="313" cy="128"/>
                </a:xfrm>
                <a:custGeom>
                  <a:avLst/>
                  <a:gdLst>
                    <a:gd name="T0" fmla="*/ 1 w 313"/>
                    <a:gd name="T1" fmla="*/ 0 h 128"/>
                    <a:gd name="T2" fmla="*/ 275 w 313"/>
                    <a:gd name="T3" fmla="*/ 107 h 128"/>
                    <a:gd name="T4" fmla="*/ 273 w 313"/>
                    <a:gd name="T5" fmla="*/ 110 h 128"/>
                    <a:gd name="T6" fmla="*/ 0 w 313"/>
                    <a:gd name="T7" fmla="*/ 4 h 128"/>
                    <a:gd name="T8" fmla="*/ 1 w 313"/>
                    <a:gd name="T9" fmla="*/ 0 h 128"/>
                    <a:gd name="T10" fmla="*/ 276 w 313"/>
                    <a:gd name="T11" fmla="*/ 83 h 128"/>
                    <a:gd name="T12" fmla="*/ 313 w 313"/>
                    <a:gd name="T13" fmla="*/ 124 h 128"/>
                    <a:gd name="T14" fmla="*/ 257 w 313"/>
                    <a:gd name="T15" fmla="*/ 128 h 128"/>
                    <a:gd name="T16" fmla="*/ 276 w 313"/>
                    <a:gd name="T17" fmla="*/ 8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3" h="128">
                      <a:moveTo>
                        <a:pt x="1" y="0"/>
                      </a:moveTo>
                      <a:lnTo>
                        <a:pt x="275" y="107"/>
                      </a:lnTo>
                      <a:lnTo>
                        <a:pt x="273" y="110"/>
                      </a:lnTo>
                      <a:lnTo>
                        <a:pt x="0" y="4"/>
                      </a:lnTo>
                      <a:lnTo>
                        <a:pt x="1" y="0"/>
                      </a:lnTo>
                      <a:close/>
                      <a:moveTo>
                        <a:pt x="276" y="83"/>
                      </a:moveTo>
                      <a:lnTo>
                        <a:pt x="313" y="124"/>
                      </a:lnTo>
                      <a:lnTo>
                        <a:pt x="257" y="128"/>
                      </a:lnTo>
                      <a:lnTo>
                        <a:pt x="276" y="83"/>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97" name="Freeform 2096"/>
                <p:cNvSpPr>
                  <a:spLocks noEditPoints="1"/>
                </p:cNvSpPr>
                <p:nvPr/>
              </p:nvSpPr>
              <p:spPr bwMode="auto">
                <a:xfrm>
                  <a:off x="38841" y="488"/>
                  <a:ext cx="234" cy="109"/>
                </a:xfrm>
                <a:custGeom>
                  <a:avLst/>
                  <a:gdLst>
                    <a:gd name="T0" fmla="*/ 1 w 234"/>
                    <a:gd name="T1" fmla="*/ 0 h 109"/>
                    <a:gd name="T2" fmla="*/ 197 w 234"/>
                    <a:gd name="T3" fmla="*/ 89 h 109"/>
                    <a:gd name="T4" fmla="*/ 196 w 234"/>
                    <a:gd name="T5" fmla="*/ 92 h 109"/>
                    <a:gd name="T6" fmla="*/ 0 w 234"/>
                    <a:gd name="T7" fmla="*/ 4 h 109"/>
                    <a:gd name="T8" fmla="*/ 1 w 234"/>
                    <a:gd name="T9" fmla="*/ 0 h 109"/>
                    <a:gd name="T10" fmla="*/ 200 w 234"/>
                    <a:gd name="T11" fmla="*/ 66 h 109"/>
                    <a:gd name="T12" fmla="*/ 234 w 234"/>
                    <a:gd name="T13" fmla="*/ 108 h 109"/>
                    <a:gd name="T14" fmla="*/ 178 w 234"/>
                    <a:gd name="T15" fmla="*/ 109 h 109"/>
                    <a:gd name="T16" fmla="*/ 200 w 234"/>
                    <a:gd name="T17" fmla="*/ 6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109">
                      <a:moveTo>
                        <a:pt x="1" y="0"/>
                      </a:moveTo>
                      <a:lnTo>
                        <a:pt x="197" y="89"/>
                      </a:lnTo>
                      <a:lnTo>
                        <a:pt x="196" y="92"/>
                      </a:lnTo>
                      <a:lnTo>
                        <a:pt x="0" y="4"/>
                      </a:lnTo>
                      <a:lnTo>
                        <a:pt x="1" y="0"/>
                      </a:lnTo>
                      <a:close/>
                      <a:moveTo>
                        <a:pt x="200" y="66"/>
                      </a:moveTo>
                      <a:lnTo>
                        <a:pt x="234" y="108"/>
                      </a:lnTo>
                      <a:lnTo>
                        <a:pt x="178" y="109"/>
                      </a:lnTo>
                      <a:lnTo>
                        <a:pt x="200" y="6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98" name="Freeform 2097"/>
                <p:cNvSpPr>
                  <a:spLocks noEditPoints="1"/>
                </p:cNvSpPr>
                <p:nvPr/>
              </p:nvSpPr>
              <p:spPr bwMode="auto">
                <a:xfrm>
                  <a:off x="38873" y="488"/>
                  <a:ext cx="262" cy="128"/>
                </a:xfrm>
                <a:custGeom>
                  <a:avLst/>
                  <a:gdLst>
                    <a:gd name="T0" fmla="*/ 260 w 262"/>
                    <a:gd name="T1" fmla="*/ 0 h 128"/>
                    <a:gd name="T2" fmla="*/ 37 w 262"/>
                    <a:gd name="T3" fmla="*/ 108 h 128"/>
                    <a:gd name="T4" fmla="*/ 39 w 262"/>
                    <a:gd name="T5" fmla="*/ 111 h 128"/>
                    <a:gd name="T6" fmla="*/ 262 w 262"/>
                    <a:gd name="T7" fmla="*/ 4 h 128"/>
                    <a:gd name="T8" fmla="*/ 260 w 262"/>
                    <a:gd name="T9" fmla="*/ 0 h 128"/>
                    <a:gd name="T10" fmla="*/ 34 w 262"/>
                    <a:gd name="T11" fmla="*/ 85 h 128"/>
                    <a:gd name="T12" fmla="*/ 0 w 262"/>
                    <a:gd name="T13" fmla="*/ 128 h 128"/>
                    <a:gd name="T14" fmla="*/ 56 w 262"/>
                    <a:gd name="T15" fmla="*/ 128 h 128"/>
                    <a:gd name="T16" fmla="*/ 34 w 262"/>
                    <a:gd name="T17" fmla="*/ 8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2" h="128">
                      <a:moveTo>
                        <a:pt x="260" y="0"/>
                      </a:moveTo>
                      <a:lnTo>
                        <a:pt x="37" y="108"/>
                      </a:lnTo>
                      <a:lnTo>
                        <a:pt x="39" y="111"/>
                      </a:lnTo>
                      <a:lnTo>
                        <a:pt x="262" y="4"/>
                      </a:lnTo>
                      <a:lnTo>
                        <a:pt x="260" y="0"/>
                      </a:lnTo>
                      <a:close/>
                      <a:moveTo>
                        <a:pt x="34" y="85"/>
                      </a:moveTo>
                      <a:lnTo>
                        <a:pt x="0" y="128"/>
                      </a:lnTo>
                      <a:lnTo>
                        <a:pt x="56" y="128"/>
                      </a:lnTo>
                      <a:lnTo>
                        <a:pt x="34" y="8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99" name="Rectangle 2098"/>
                <p:cNvSpPr>
                  <a:spLocks noChangeArrowheads="1"/>
                </p:cNvSpPr>
                <p:nvPr/>
              </p:nvSpPr>
              <p:spPr bwMode="auto">
                <a:xfrm>
                  <a:off x="38895" y="690"/>
                  <a:ext cx="158"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reduce</a:t>
                  </a:r>
                  <a:endParaRPr lang="en-US" sz="1100">
                    <a:solidFill>
                      <a:srgbClr val="000000"/>
                    </a:solidFill>
                    <a:latin typeface="Times New Roman"/>
                    <a:ea typeface="Times New Roman"/>
                  </a:endParaRPr>
                </a:p>
              </p:txBody>
            </p:sp>
            <p:sp>
              <p:nvSpPr>
                <p:cNvPr id="2100" name="Freeform 2099"/>
                <p:cNvSpPr>
                  <a:spLocks noEditPoints="1"/>
                </p:cNvSpPr>
                <p:nvPr/>
              </p:nvSpPr>
              <p:spPr bwMode="auto">
                <a:xfrm>
                  <a:off x="38816" y="709"/>
                  <a:ext cx="50" cy="105"/>
                </a:xfrm>
                <a:custGeom>
                  <a:avLst/>
                  <a:gdLst>
                    <a:gd name="T0" fmla="*/ 27 w 50"/>
                    <a:gd name="T1" fmla="*/ 0 h 105"/>
                    <a:gd name="T2" fmla="*/ 27 w 50"/>
                    <a:gd name="T3" fmla="*/ 65 h 105"/>
                    <a:gd name="T4" fmla="*/ 23 w 50"/>
                    <a:gd name="T5" fmla="*/ 65 h 105"/>
                    <a:gd name="T6" fmla="*/ 23 w 50"/>
                    <a:gd name="T7" fmla="*/ 0 h 105"/>
                    <a:gd name="T8" fmla="*/ 27 w 50"/>
                    <a:gd name="T9" fmla="*/ 0 h 105"/>
                    <a:gd name="T10" fmla="*/ 50 w 50"/>
                    <a:gd name="T11" fmla="*/ 57 h 105"/>
                    <a:gd name="T12" fmla="*/ 25 w 50"/>
                    <a:gd name="T13" fmla="*/ 105 h 105"/>
                    <a:gd name="T14" fmla="*/ 0 w 50"/>
                    <a:gd name="T15" fmla="*/ 57 h 105"/>
                    <a:gd name="T16" fmla="*/ 50 w 50"/>
                    <a:gd name="T17" fmla="*/ 5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05">
                      <a:moveTo>
                        <a:pt x="27" y="0"/>
                      </a:moveTo>
                      <a:lnTo>
                        <a:pt x="27" y="65"/>
                      </a:lnTo>
                      <a:lnTo>
                        <a:pt x="23" y="65"/>
                      </a:lnTo>
                      <a:lnTo>
                        <a:pt x="23" y="0"/>
                      </a:lnTo>
                      <a:lnTo>
                        <a:pt x="27" y="0"/>
                      </a:lnTo>
                      <a:close/>
                      <a:moveTo>
                        <a:pt x="50" y="57"/>
                      </a:moveTo>
                      <a:lnTo>
                        <a:pt x="25" y="105"/>
                      </a:lnTo>
                      <a:lnTo>
                        <a:pt x="0" y="57"/>
                      </a:lnTo>
                      <a:lnTo>
                        <a:pt x="50" y="5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01" name="Freeform 2100"/>
                <p:cNvSpPr>
                  <a:spLocks noEditPoints="1"/>
                </p:cNvSpPr>
                <p:nvPr/>
              </p:nvSpPr>
              <p:spPr bwMode="auto">
                <a:xfrm>
                  <a:off x="39050" y="704"/>
                  <a:ext cx="50" cy="109"/>
                </a:xfrm>
                <a:custGeom>
                  <a:avLst/>
                  <a:gdLst>
                    <a:gd name="T0" fmla="*/ 23 w 50"/>
                    <a:gd name="T1" fmla="*/ 0 h 109"/>
                    <a:gd name="T2" fmla="*/ 23 w 50"/>
                    <a:gd name="T3" fmla="*/ 69 h 109"/>
                    <a:gd name="T4" fmla="*/ 27 w 50"/>
                    <a:gd name="T5" fmla="*/ 69 h 109"/>
                    <a:gd name="T6" fmla="*/ 27 w 50"/>
                    <a:gd name="T7" fmla="*/ 0 h 109"/>
                    <a:gd name="T8" fmla="*/ 23 w 50"/>
                    <a:gd name="T9" fmla="*/ 0 h 109"/>
                    <a:gd name="T10" fmla="*/ 0 w 50"/>
                    <a:gd name="T11" fmla="*/ 61 h 109"/>
                    <a:gd name="T12" fmla="*/ 24 w 50"/>
                    <a:gd name="T13" fmla="*/ 109 h 109"/>
                    <a:gd name="T14" fmla="*/ 50 w 50"/>
                    <a:gd name="T15" fmla="*/ 61 h 109"/>
                    <a:gd name="T16" fmla="*/ 0 w 50"/>
                    <a:gd name="T17" fmla="*/ 6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09">
                      <a:moveTo>
                        <a:pt x="23" y="0"/>
                      </a:moveTo>
                      <a:lnTo>
                        <a:pt x="23" y="69"/>
                      </a:lnTo>
                      <a:lnTo>
                        <a:pt x="27" y="69"/>
                      </a:lnTo>
                      <a:lnTo>
                        <a:pt x="27" y="0"/>
                      </a:lnTo>
                      <a:lnTo>
                        <a:pt x="23" y="0"/>
                      </a:lnTo>
                      <a:close/>
                      <a:moveTo>
                        <a:pt x="0" y="61"/>
                      </a:moveTo>
                      <a:lnTo>
                        <a:pt x="24" y="109"/>
                      </a:lnTo>
                      <a:lnTo>
                        <a:pt x="50" y="61"/>
                      </a:lnTo>
                      <a:lnTo>
                        <a:pt x="0" y="6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02" name="Rectangle 2101"/>
                <p:cNvSpPr>
                  <a:spLocks noChangeArrowheads="1"/>
                </p:cNvSpPr>
                <p:nvPr/>
              </p:nvSpPr>
              <p:spPr bwMode="auto">
                <a:xfrm>
                  <a:off x="39301" y="165"/>
                  <a:ext cx="675" cy="677"/>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03" name="Rectangle 2102"/>
                <p:cNvSpPr>
                  <a:spLocks noChangeArrowheads="1"/>
                </p:cNvSpPr>
                <p:nvPr/>
              </p:nvSpPr>
              <p:spPr bwMode="auto">
                <a:xfrm>
                  <a:off x="39301" y="165"/>
                  <a:ext cx="675" cy="677"/>
                </a:xfrm>
                <a:prstGeom prst="rect">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04" name="Freeform 2103"/>
                <p:cNvSpPr>
                  <a:spLocks noEditPoints="1"/>
                </p:cNvSpPr>
                <p:nvPr/>
              </p:nvSpPr>
              <p:spPr bwMode="auto">
                <a:xfrm>
                  <a:off x="39640" y="216"/>
                  <a:ext cx="331" cy="619"/>
                </a:xfrm>
                <a:custGeom>
                  <a:avLst/>
                  <a:gdLst>
                    <a:gd name="T0" fmla="*/ 123 w 331"/>
                    <a:gd name="T1" fmla="*/ 61 h 619"/>
                    <a:gd name="T2" fmla="*/ 165 w 331"/>
                    <a:gd name="T3" fmla="*/ 24 h 619"/>
                    <a:gd name="T4" fmla="*/ 206 w 331"/>
                    <a:gd name="T5" fmla="*/ 4 h 619"/>
                    <a:gd name="T6" fmla="*/ 245 w 331"/>
                    <a:gd name="T7" fmla="*/ 1 h 619"/>
                    <a:gd name="T8" fmla="*/ 280 w 331"/>
                    <a:gd name="T9" fmla="*/ 17 h 619"/>
                    <a:gd name="T10" fmla="*/ 307 w 331"/>
                    <a:gd name="T11" fmla="*/ 52 h 619"/>
                    <a:gd name="T12" fmla="*/ 324 w 331"/>
                    <a:gd name="T13" fmla="*/ 103 h 619"/>
                    <a:gd name="T14" fmla="*/ 331 w 331"/>
                    <a:gd name="T15" fmla="*/ 165 h 619"/>
                    <a:gd name="T16" fmla="*/ 327 w 331"/>
                    <a:gd name="T17" fmla="*/ 234 h 619"/>
                    <a:gd name="T18" fmla="*/ 314 w 331"/>
                    <a:gd name="T19" fmla="*/ 307 h 619"/>
                    <a:gd name="T20" fmla="*/ 260 w 331"/>
                    <a:gd name="T21" fmla="*/ 453 h 619"/>
                    <a:gd name="T22" fmla="*/ 213 w 331"/>
                    <a:gd name="T23" fmla="*/ 529 h 619"/>
                    <a:gd name="T24" fmla="*/ 171 w 331"/>
                    <a:gd name="T25" fmla="*/ 575 h 619"/>
                    <a:gd name="T26" fmla="*/ 129 w 331"/>
                    <a:gd name="T27" fmla="*/ 605 h 619"/>
                    <a:gd name="T28" fmla="*/ 88 w 331"/>
                    <a:gd name="T29" fmla="*/ 618 h 619"/>
                    <a:gd name="T30" fmla="*/ 51 w 331"/>
                    <a:gd name="T31" fmla="*/ 614 h 619"/>
                    <a:gd name="T32" fmla="*/ 19 w 331"/>
                    <a:gd name="T33" fmla="*/ 590 h 619"/>
                    <a:gd name="T34" fmla="*/ 4 w 331"/>
                    <a:gd name="T35" fmla="*/ 558 h 619"/>
                    <a:gd name="T36" fmla="*/ 17 w 331"/>
                    <a:gd name="T37" fmla="*/ 581 h 619"/>
                    <a:gd name="T38" fmla="*/ 28 w 331"/>
                    <a:gd name="T39" fmla="*/ 593 h 619"/>
                    <a:gd name="T40" fmla="*/ 46 w 331"/>
                    <a:gd name="T41" fmla="*/ 607 h 619"/>
                    <a:gd name="T42" fmla="*/ 59 w 331"/>
                    <a:gd name="T43" fmla="*/ 612 h 619"/>
                    <a:gd name="T44" fmla="*/ 80 w 331"/>
                    <a:gd name="T45" fmla="*/ 615 h 619"/>
                    <a:gd name="T46" fmla="*/ 95 w 331"/>
                    <a:gd name="T47" fmla="*/ 613 h 619"/>
                    <a:gd name="T48" fmla="*/ 119 w 331"/>
                    <a:gd name="T49" fmla="*/ 606 h 619"/>
                    <a:gd name="T50" fmla="*/ 135 w 331"/>
                    <a:gd name="T51" fmla="*/ 597 h 619"/>
                    <a:gd name="T52" fmla="*/ 160 w 331"/>
                    <a:gd name="T53" fmla="*/ 579 h 619"/>
                    <a:gd name="T54" fmla="*/ 177 w 331"/>
                    <a:gd name="T55" fmla="*/ 564 h 619"/>
                    <a:gd name="T56" fmla="*/ 202 w 331"/>
                    <a:gd name="T57" fmla="*/ 537 h 619"/>
                    <a:gd name="T58" fmla="*/ 218 w 331"/>
                    <a:gd name="T59" fmla="*/ 515 h 619"/>
                    <a:gd name="T60" fmla="*/ 242 w 331"/>
                    <a:gd name="T61" fmla="*/ 478 h 619"/>
                    <a:gd name="T62" fmla="*/ 270 w 331"/>
                    <a:gd name="T63" fmla="*/ 423 h 619"/>
                    <a:gd name="T64" fmla="*/ 302 w 331"/>
                    <a:gd name="T65" fmla="*/ 336 h 619"/>
                    <a:gd name="T66" fmla="*/ 313 w 331"/>
                    <a:gd name="T67" fmla="*/ 292 h 619"/>
                    <a:gd name="T68" fmla="*/ 321 w 331"/>
                    <a:gd name="T69" fmla="*/ 248 h 619"/>
                    <a:gd name="T70" fmla="*/ 325 w 331"/>
                    <a:gd name="T71" fmla="*/ 220 h 619"/>
                    <a:gd name="T72" fmla="*/ 327 w 331"/>
                    <a:gd name="T73" fmla="*/ 178 h 619"/>
                    <a:gd name="T74" fmla="*/ 326 w 331"/>
                    <a:gd name="T75" fmla="*/ 152 h 619"/>
                    <a:gd name="T76" fmla="*/ 322 w 331"/>
                    <a:gd name="T77" fmla="*/ 116 h 619"/>
                    <a:gd name="T78" fmla="*/ 318 w 331"/>
                    <a:gd name="T79" fmla="*/ 93 h 619"/>
                    <a:gd name="T80" fmla="*/ 307 w 331"/>
                    <a:gd name="T81" fmla="*/ 63 h 619"/>
                    <a:gd name="T82" fmla="*/ 299 w 331"/>
                    <a:gd name="T83" fmla="*/ 46 h 619"/>
                    <a:gd name="T84" fmla="*/ 283 w 331"/>
                    <a:gd name="T85" fmla="*/ 26 h 619"/>
                    <a:gd name="T86" fmla="*/ 271 w 331"/>
                    <a:gd name="T87" fmla="*/ 16 h 619"/>
                    <a:gd name="T88" fmla="*/ 251 w 331"/>
                    <a:gd name="T89" fmla="*/ 7 h 619"/>
                    <a:gd name="T90" fmla="*/ 238 w 331"/>
                    <a:gd name="T91" fmla="*/ 4 h 619"/>
                    <a:gd name="T92" fmla="*/ 215 w 331"/>
                    <a:gd name="T93" fmla="*/ 6 h 619"/>
                    <a:gd name="T94" fmla="*/ 200 w 331"/>
                    <a:gd name="T95" fmla="*/ 10 h 619"/>
                    <a:gd name="T96" fmla="*/ 175 w 331"/>
                    <a:gd name="T97" fmla="*/ 22 h 619"/>
                    <a:gd name="T98" fmla="*/ 159 w 331"/>
                    <a:gd name="T99" fmla="*/ 33 h 619"/>
                    <a:gd name="T100" fmla="*/ 134 w 331"/>
                    <a:gd name="T101" fmla="*/ 55 h 619"/>
                    <a:gd name="T102" fmla="*/ 117 w 331"/>
                    <a:gd name="T103" fmla="*/ 72 h 619"/>
                    <a:gd name="T104" fmla="*/ 91 w 331"/>
                    <a:gd name="T105" fmla="*/ 107 h 619"/>
                    <a:gd name="T106" fmla="*/ 115 w 331"/>
                    <a:gd name="T107" fmla="*/ 112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1" h="619">
                      <a:moveTo>
                        <a:pt x="88" y="105"/>
                      </a:moveTo>
                      <a:lnTo>
                        <a:pt x="98" y="90"/>
                      </a:lnTo>
                      <a:lnTo>
                        <a:pt x="106" y="80"/>
                      </a:lnTo>
                      <a:lnTo>
                        <a:pt x="114" y="70"/>
                      </a:lnTo>
                      <a:lnTo>
                        <a:pt x="123" y="61"/>
                      </a:lnTo>
                      <a:lnTo>
                        <a:pt x="131" y="52"/>
                      </a:lnTo>
                      <a:lnTo>
                        <a:pt x="140" y="44"/>
                      </a:lnTo>
                      <a:lnTo>
                        <a:pt x="148" y="37"/>
                      </a:lnTo>
                      <a:lnTo>
                        <a:pt x="156" y="30"/>
                      </a:lnTo>
                      <a:lnTo>
                        <a:pt x="165" y="24"/>
                      </a:lnTo>
                      <a:lnTo>
                        <a:pt x="173" y="18"/>
                      </a:lnTo>
                      <a:lnTo>
                        <a:pt x="182" y="14"/>
                      </a:lnTo>
                      <a:lnTo>
                        <a:pt x="190" y="10"/>
                      </a:lnTo>
                      <a:lnTo>
                        <a:pt x="198" y="6"/>
                      </a:lnTo>
                      <a:lnTo>
                        <a:pt x="206" y="4"/>
                      </a:lnTo>
                      <a:lnTo>
                        <a:pt x="215" y="2"/>
                      </a:lnTo>
                      <a:lnTo>
                        <a:pt x="222" y="1"/>
                      </a:lnTo>
                      <a:lnTo>
                        <a:pt x="230" y="0"/>
                      </a:lnTo>
                      <a:lnTo>
                        <a:pt x="238" y="0"/>
                      </a:lnTo>
                      <a:lnTo>
                        <a:pt x="245" y="1"/>
                      </a:lnTo>
                      <a:lnTo>
                        <a:pt x="253" y="3"/>
                      </a:lnTo>
                      <a:lnTo>
                        <a:pt x="260" y="6"/>
                      </a:lnTo>
                      <a:lnTo>
                        <a:pt x="267" y="9"/>
                      </a:lnTo>
                      <a:lnTo>
                        <a:pt x="273" y="13"/>
                      </a:lnTo>
                      <a:lnTo>
                        <a:pt x="280" y="17"/>
                      </a:lnTo>
                      <a:lnTo>
                        <a:pt x="286" y="23"/>
                      </a:lnTo>
                      <a:lnTo>
                        <a:pt x="292" y="29"/>
                      </a:lnTo>
                      <a:lnTo>
                        <a:pt x="297" y="36"/>
                      </a:lnTo>
                      <a:lnTo>
                        <a:pt x="302" y="44"/>
                      </a:lnTo>
                      <a:lnTo>
                        <a:pt x="307" y="52"/>
                      </a:lnTo>
                      <a:lnTo>
                        <a:pt x="311" y="62"/>
                      </a:lnTo>
                      <a:lnTo>
                        <a:pt x="315" y="71"/>
                      </a:lnTo>
                      <a:lnTo>
                        <a:pt x="319" y="82"/>
                      </a:lnTo>
                      <a:lnTo>
                        <a:pt x="322" y="92"/>
                      </a:lnTo>
                      <a:lnTo>
                        <a:pt x="324" y="103"/>
                      </a:lnTo>
                      <a:lnTo>
                        <a:pt x="327" y="115"/>
                      </a:lnTo>
                      <a:lnTo>
                        <a:pt x="328" y="127"/>
                      </a:lnTo>
                      <a:lnTo>
                        <a:pt x="330" y="139"/>
                      </a:lnTo>
                      <a:lnTo>
                        <a:pt x="331" y="152"/>
                      </a:lnTo>
                      <a:lnTo>
                        <a:pt x="331" y="165"/>
                      </a:lnTo>
                      <a:lnTo>
                        <a:pt x="331" y="178"/>
                      </a:lnTo>
                      <a:lnTo>
                        <a:pt x="331" y="192"/>
                      </a:lnTo>
                      <a:lnTo>
                        <a:pt x="330" y="206"/>
                      </a:lnTo>
                      <a:lnTo>
                        <a:pt x="329" y="220"/>
                      </a:lnTo>
                      <a:lnTo>
                        <a:pt x="327" y="234"/>
                      </a:lnTo>
                      <a:lnTo>
                        <a:pt x="325" y="249"/>
                      </a:lnTo>
                      <a:lnTo>
                        <a:pt x="323" y="263"/>
                      </a:lnTo>
                      <a:lnTo>
                        <a:pt x="321" y="278"/>
                      </a:lnTo>
                      <a:lnTo>
                        <a:pt x="317" y="293"/>
                      </a:lnTo>
                      <a:lnTo>
                        <a:pt x="314" y="307"/>
                      </a:lnTo>
                      <a:lnTo>
                        <a:pt x="306" y="337"/>
                      </a:lnTo>
                      <a:lnTo>
                        <a:pt x="297" y="367"/>
                      </a:lnTo>
                      <a:lnTo>
                        <a:pt x="286" y="396"/>
                      </a:lnTo>
                      <a:lnTo>
                        <a:pt x="274" y="425"/>
                      </a:lnTo>
                      <a:lnTo>
                        <a:pt x="260" y="453"/>
                      </a:lnTo>
                      <a:lnTo>
                        <a:pt x="245" y="480"/>
                      </a:lnTo>
                      <a:lnTo>
                        <a:pt x="237" y="493"/>
                      </a:lnTo>
                      <a:lnTo>
                        <a:pt x="229" y="506"/>
                      </a:lnTo>
                      <a:lnTo>
                        <a:pt x="221" y="517"/>
                      </a:lnTo>
                      <a:lnTo>
                        <a:pt x="213" y="529"/>
                      </a:lnTo>
                      <a:lnTo>
                        <a:pt x="205" y="539"/>
                      </a:lnTo>
                      <a:lnTo>
                        <a:pt x="196" y="549"/>
                      </a:lnTo>
                      <a:lnTo>
                        <a:pt x="188" y="558"/>
                      </a:lnTo>
                      <a:lnTo>
                        <a:pt x="180" y="567"/>
                      </a:lnTo>
                      <a:lnTo>
                        <a:pt x="171" y="575"/>
                      </a:lnTo>
                      <a:lnTo>
                        <a:pt x="163" y="582"/>
                      </a:lnTo>
                      <a:lnTo>
                        <a:pt x="154" y="589"/>
                      </a:lnTo>
                      <a:lnTo>
                        <a:pt x="146" y="595"/>
                      </a:lnTo>
                      <a:lnTo>
                        <a:pt x="137" y="601"/>
                      </a:lnTo>
                      <a:lnTo>
                        <a:pt x="129" y="605"/>
                      </a:lnTo>
                      <a:lnTo>
                        <a:pt x="121" y="609"/>
                      </a:lnTo>
                      <a:lnTo>
                        <a:pt x="112" y="613"/>
                      </a:lnTo>
                      <a:lnTo>
                        <a:pt x="104" y="615"/>
                      </a:lnTo>
                      <a:lnTo>
                        <a:pt x="96" y="617"/>
                      </a:lnTo>
                      <a:lnTo>
                        <a:pt x="88" y="618"/>
                      </a:lnTo>
                      <a:lnTo>
                        <a:pt x="80" y="619"/>
                      </a:lnTo>
                      <a:lnTo>
                        <a:pt x="73" y="619"/>
                      </a:lnTo>
                      <a:lnTo>
                        <a:pt x="65" y="618"/>
                      </a:lnTo>
                      <a:lnTo>
                        <a:pt x="58" y="616"/>
                      </a:lnTo>
                      <a:lnTo>
                        <a:pt x="51" y="614"/>
                      </a:lnTo>
                      <a:lnTo>
                        <a:pt x="44" y="610"/>
                      </a:lnTo>
                      <a:lnTo>
                        <a:pt x="37" y="606"/>
                      </a:lnTo>
                      <a:lnTo>
                        <a:pt x="31" y="602"/>
                      </a:lnTo>
                      <a:lnTo>
                        <a:pt x="25" y="596"/>
                      </a:lnTo>
                      <a:lnTo>
                        <a:pt x="19" y="590"/>
                      </a:lnTo>
                      <a:lnTo>
                        <a:pt x="14" y="583"/>
                      </a:lnTo>
                      <a:lnTo>
                        <a:pt x="9" y="575"/>
                      </a:lnTo>
                      <a:lnTo>
                        <a:pt x="4" y="567"/>
                      </a:lnTo>
                      <a:lnTo>
                        <a:pt x="0" y="560"/>
                      </a:lnTo>
                      <a:lnTo>
                        <a:pt x="4" y="558"/>
                      </a:lnTo>
                      <a:lnTo>
                        <a:pt x="7" y="565"/>
                      </a:lnTo>
                      <a:lnTo>
                        <a:pt x="7" y="565"/>
                      </a:lnTo>
                      <a:lnTo>
                        <a:pt x="12" y="573"/>
                      </a:lnTo>
                      <a:lnTo>
                        <a:pt x="12" y="573"/>
                      </a:lnTo>
                      <a:lnTo>
                        <a:pt x="17" y="581"/>
                      </a:lnTo>
                      <a:lnTo>
                        <a:pt x="17" y="581"/>
                      </a:lnTo>
                      <a:lnTo>
                        <a:pt x="22" y="587"/>
                      </a:lnTo>
                      <a:lnTo>
                        <a:pt x="22" y="587"/>
                      </a:lnTo>
                      <a:lnTo>
                        <a:pt x="28" y="593"/>
                      </a:lnTo>
                      <a:lnTo>
                        <a:pt x="28" y="593"/>
                      </a:lnTo>
                      <a:lnTo>
                        <a:pt x="34" y="599"/>
                      </a:lnTo>
                      <a:lnTo>
                        <a:pt x="34" y="599"/>
                      </a:lnTo>
                      <a:lnTo>
                        <a:pt x="40" y="603"/>
                      </a:lnTo>
                      <a:lnTo>
                        <a:pt x="40" y="603"/>
                      </a:lnTo>
                      <a:lnTo>
                        <a:pt x="46" y="607"/>
                      </a:lnTo>
                      <a:lnTo>
                        <a:pt x="46" y="607"/>
                      </a:lnTo>
                      <a:lnTo>
                        <a:pt x="52" y="610"/>
                      </a:lnTo>
                      <a:lnTo>
                        <a:pt x="52" y="610"/>
                      </a:lnTo>
                      <a:lnTo>
                        <a:pt x="59" y="612"/>
                      </a:lnTo>
                      <a:lnTo>
                        <a:pt x="59" y="612"/>
                      </a:lnTo>
                      <a:lnTo>
                        <a:pt x="66" y="614"/>
                      </a:lnTo>
                      <a:lnTo>
                        <a:pt x="66" y="614"/>
                      </a:lnTo>
                      <a:lnTo>
                        <a:pt x="73" y="615"/>
                      </a:lnTo>
                      <a:lnTo>
                        <a:pt x="73" y="615"/>
                      </a:lnTo>
                      <a:lnTo>
                        <a:pt x="80" y="615"/>
                      </a:lnTo>
                      <a:lnTo>
                        <a:pt x="80" y="615"/>
                      </a:lnTo>
                      <a:lnTo>
                        <a:pt x="88" y="614"/>
                      </a:lnTo>
                      <a:lnTo>
                        <a:pt x="88" y="614"/>
                      </a:lnTo>
                      <a:lnTo>
                        <a:pt x="95" y="613"/>
                      </a:lnTo>
                      <a:lnTo>
                        <a:pt x="95" y="613"/>
                      </a:lnTo>
                      <a:lnTo>
                        <a:pt x="103" y="611"/>
                      </a:lnTo>
                      <a:lnTo>
                        <a:pt x="103" y="611"/>
                      </a:lnTo>
                      <a:lnTo>
                        <a:pt x="111" y="609"/>
                      </a:lnTo>
                      <a:lnTo>
                        <a:pt x="111" y="609"/>
                      </a:lnTo>
                      <a:lnTo>
                        <a:pt x="119" y="606"/>
                      </a:lnTo>
                      <a:lnTo>
                        <a:pt x="119" y="606"/>
                      </a:lnTo>
                      <a:lnTo>
                        <a:pt x="127" y="602"/>
                      </a:lnTo>
                      <a:lnTo>
                        <a:pt x="127" y="602"/>
                      </a:lnTo>
                      <a:lnTo>
                        <a:pt x="135" y="597"/>
                      </a:lnTo>
                      <a:lnTo>
                        <a:pt x="135" y="597"/>
                      </a:lnTo>
                      <a:lnTo>
                        <a:pt x="143" y="592"/>
                      </a:lnTo>
                      <a:lnTo>
                        <a:pt x="143" y="592"/>
                      </a:lnTo>
                      <a:lnTo>
                        <a:pt x="152" y="586"/>
                      </a:lnTo>
                      <a:lnTo>
                        <a:pt x="152" y="586"/>
                      </a:lnTo>
                      <a:lnTo>
                        <a:pt x="160" y="579"/>
                      </a:lnTo>
                      <a:lnTo>
                        <a:pt x="160" y="579"/>
                      </a:lnTo>
                      <a:lnTo>
                        <a:pt x="168" y="572"/>
                      </a:lnTo>
                      <a:lnTo>
                        <a:pt x="168" y="572"/>
                      </a:lnTo>
                      <a:lnTo>
                        <a:pt x="177" y="564"/>
                      </a:lnTo>
                      <a:lnTo>
                        <a:pt x="177" y="564"/>
                      </a:lnTo>
                      <a:lnTo>
                        <a:pt x="185" y="556"/>
                      </a:lnTo>
                      <a:lnTo>
                        <a:pt x="185" y="556"/>
                      </a:lnTo>
                      <a:lnTo>
                        <a:pt x="193" y="547"/>
                      </a:lnTo>
                      <a:lnTo>
                        <a:pt x="193" y="547"/>
                      </a:lnTo>
                      <a:lnTo>
                        <a:pt x="202" y="537"/>
                      </a:lnTo>
                      <a:lnTo>
                        <a:pt x="201" y="537"/>
                      </a:lnTo>
                      <a:lnTo>
                        <a:pt x="210" y="526"/>
                      </a:lnTo>
                      <a:lnTo>
                        <a:pt x="210" y="526"/>
                      </a:lnTo>
                      <a:lnTo>
                        <a:pt x="218" y="515"/>
                      </a:lnTo>
                      <a:lnTo>
                        <a:pt x="218" y="515"/>
                      </a:lnTo>
                      <a:lnTo>
                        <a:pt x="226" y="503"/>
                      </a:lnTo>
                      <a:lnTo>
                        <a:pt x="226" y="504"/>
                      </a:lnTo>
                      <a:lnTo>
                        <a:pt x="234" y="491"/>
                      </a:lnTo>
                      <a:lnTo>
                        <a:pt x="234" y="491"/>
                      </a:lnTo>
                      <a:lnTo>
                        <a:pt x="242" y="478"/>
                      </a:lnTo>
                      <a:lnTo>
                        <a:pt x="241" y="478"/>
                      </a:lnTo>
                      <a:lnTo>
                        <a:pt x="256" y="451"/>
                      </a:lnTo>
                      <a:lnTo>
                        <a:pt x="256" y="451"/>
                      </a:lnTo>
                      <a:lnTo>
                        <a:pt x="270" y="423"/>
                      </a:lnTo>
                      <a:lnTo>
                        <a:pt x="270" y="423"/>
                      </a:lnTo>
                      <a:lnTo>
                        <a:pt x="282" y="395"/>
                      </a:lnTo>
                      <a:lnTo>
                        <a:pt x="282" y="395"/>
                      </a:lnTo>
                      <a:lnTo>
                        <a:pt x="293" y="365"/>
                      </a:lnTo>
                      <a:lnTo>
                        <a:pt x="293" y="366"/>
                      </a:lnTo>
                      <a:lnTo>
                        <a:pt x="302" y="336"/>
                      </a:lnTo>
                      <a:lnTo>
                        <a:pt x="302" y="336"/>
                      </a:lnTo>
                      <a:lnTo>
                        <a:pt x="310" y="306"/>
                      </a:lnTo>
                      <a:lnTo>
                        <a:pt x="310" y="307"/>
                      </a:lnTo>
                      <a:lnTo>
                        <a:pt x="313" y="292"/>
                      </a:lnTo>
                      <a:lnTo>
                        <a:pt x="313" y="292"/>
                      </a:lnTo>
                      <a:lnTo>
                        <a:pt x="316" y="277"/>
                      </a:lnTo>
                      <a:lnTo>
                        <a:pt x="316" y="277"/>
                      </a:lnTo>
                      <a:lnTo>
                        <a:pt x="319" y="263"/>
                      </a:lnTo>
                      <a:lnTo>
                        <a:pt x="319" y="263"/>
                      </a:lnTo>
                      <a:lnTo>
                        <a:pt x="321" y="248"/>
                      </a:lnTo>
                      <a:lnTo>
                        <a:pt x="321" y="248"/>
                      </a:lnTo>
                      <a:lnTo>
                        <a:pt x="323" y="234"/>
                      </a:lnTo>
                      <a:lnTo>
                        <a:pt x="323" y="234"/>
                      </a:lnTo>
                      <a:lnTo>
                        <a:pt x="325" y="220"/>
                      </a:lnTo>
                      <a:lnTo>
                        <a:pt x="325" y="220"/>
                      </a:lnTo>
                      <a:lnTo>
                        <a:pt x="326" y="206"/>
                      </a:lnTo>
                      <a:lnTo>
                        <a:pt x="326" y="206"/>
                      </a:lnTo>
                      <a:lnTo>
                        <a:pt x="327" y="192"/>
                      </a:lnTo>
                      <a:lnTo>
                        <a:pt x="327" y="192"/>
                      </a:lnTo>
                      <a:lnTo>
                        <a:pt x="327" y="178"/>
                      </a:lnTo>
                      <a:lnTo>
                        <a:pt x="327" y="178"/>
                      </a:lnTo>
                      <a:lnTo>
                        <a:pt x="327" y="165"/>
                      </a:lnTo>
                      <a:lnTo>
                        <a:pt x="327" y="165"/>
                      </a:lnTo>
                      <a:lnTo>
                        <a:pt x="326" y="152"/>
                      </a:lnTo>
                      <a:lnTo>
                        <a:pt x="326" y="152"/>
                      </a:lnTo>
                      <a:lnTo>
                        <a:pt x="325" y="140"/>
                      </a:lnTo>
                      <a:lnTo>
                        <a:pt x="325" y="140"/>
                      </a:lnTo>
                      <a:lnTo>
                        <a:pt x="324" y="127"/>
                      </a:lnTo>
                      <a:lnTo>
                        <a:pt x="324" y="127"/>
                      </a:lnTo>
                      <a:lnTo>
                        <a:pt x="322" y="116"/>
                      </a:lnTo>
                      <a:lnTo>
                        <a:pt x="323" y="116"/>
                      </a:lnTo>
                      <a:lnTo>
                        <a:pt x="320" y="104"/>
                      </a:lnTo>
                      <a:lnTo>
                        <a:pt x="320" y="104"/>
                      </a:lnTo>
                      <a:lnTo>
                        <a:pt x="318" y="93"/>
                      </a:lnTo>
                      <a:lnTo>
                        <a:pt x="318" y="93"/>
                      </a:lnTo>
                      <a:lnTo>
                        <a:pt x="315" y="83"/>
                      </a:lnTo>
                      <a:lnTo>
                        <a:pt x="315" y="83"/>
                      </a:lnTo>
                      <a:lnTo>
                        <a:pt x="311" y="73"/>
                      </a:lnTo>
                      <a:lnTo>
                        <a:pt x="311" y="73"/>
                      </a:lnTo>
                      <a:lnTo>
                        <a:pt x="307" y="63"/>
                      </a:lnTo>
                      <a:lnTo>
                        <a:pt x="307" y="63"/>
                      </a:lnTo>
                      <a:lnTo>
                        <a:pt x="303" y="54"/>
                      </a:lnTo>
                      <a:lnTo>
                        <a:pt x="303" y="54"/>
                      </a:lnTo>
                      <a:lnTo>
                        <a:pt x="298" y="46"/>
                      </a:lnTo>
                      <a:lnTo>
                        <a:pt x="299" y="46"/>
                      </a:lnTo>
                      <a:lnTo>
                        <a:pt x="293" y="38"/>
                      </a:lnTo>
                      <a:lnTo>
                        <a:pt x="294" y="38"/>
                      </a:lnTo>
                      <a:lnTo>
                        <a:pt x="288" y="32"/>
                      </a:lnTo>
                      <a:lnTo>
                        <a:pt x="288" y="32"/>
                      </a:lnTo>
                      <a:lnTo>
                        <a:pt x="283" y="26"/>
                      </a:lnTo>
                      <a:lnTo>
                        <a:pt x="283" y="26"/>
                      </a:lnTo>
                      <a:lnTo>
                        <a:pt x="277" y="20"/>
                      </a:lnTo>
                      <a:lnTo>
                        <a:pt x="277" y="21"/>
                      </a:lnTo>
                      <a:lnTo>
                        <a:pt x="271" y="16"/>
                      </a:lnTo>
                      <a:lnTo>
                        <a:pt x="271" y="16"/>
                      </a:lnTo>
                      <a:lnTo>
                        <a:pt x="265" y="12"/>
                      </a:lnTo>
                      <a:lnTo>
                        <a:pt x="265" y="12"/>
                      </a:lnTo>
                      <a:lnTo>
                        <a:pt x="258" y="9"/>
                      </a:lnTo>
                      <a:lnTo>
                        <a:pt x="258" y="9"/>
                      </a:lnTo>
                      <a:lnTo>
                        <a:pt x="251" y="7"/>
                      </a:lnTo>
                      <a:lnTo>
                        <a:pt x="252" y="7"/>
                      </a:lnTo>
                      <a:lnTo>
                        <a:pt x="245" y="5"/>
                      </a:lnTo>
                      <a:lnTo>
                        <a:pt x="245" y="5"/>
                      </a:lnTo>
                      <a:lnTo>
                        <a:pt x="237" y="4"/>
                      </a:lnTo>
                      <a:lnTo>
                        <a:pt x="238" y="4"/>
                      </a:lnTo>
                      <a:lnTo>
                        <a:pt x="230" y="4"/>
                      </a:lnTo>
                      <a:lnTo>
                        <a:pt x="231" y="4"/>
                      </a:lnTo>
                      <a:lnTo>
                        <a:pt x="223" y="5"/>
                      </a:lnTo>
                      <a:lnTo>
                        <a:pt x="223" y="5"/>
                      </a:lnTo>
                      <a:lnTo>
                        <a:pt x="215" y="6"/>
                      </a:lnTo>
                      <a:lnTo>
                        <a:pt x="215" y="6"/>
                      </a:lnTo>
                      <a:lnTo>
                        <a:pt x="207" y="8"/>
                      </a:lnTo>
                      <a:lnTo>
                        <a:pt x="208" y="8"/>
                      </a:lnTo>
                      <a:lnTo>
                        <a:pt x="200" y="10"/>
                      </a:lnTo>
                      <a:lnTo>
                        <a:pt x="200" y="10"/>
                      </a:lnTo>
                      <a:lnTo>
                        <a:pt x="192" y="13"/>
                      </a:lnTo>
                      <a:lnTo>
                        <a:pt x="192" y="13"/>
                      </a:lnTo>
                      <a:lnTo>
                        <a:pt x="184" y="17"/>
                      </a:lnTo>
                      <a:lnTo>
                        <a:pt x="184" y="17"/>
                      </a:lnTo>
                      <a:lnTo>
                        <a:pt x="175" y="22"/>
                      </a:lnTo>
                      <a:lnTo>
                        <a:pt x="176" y="22"/>
                      </a:lnTo>
                      <a:lnTo>
                        <a:pt x="167" y="27"/>
                      </a:lnTo>
                      <a:lnTo>
                        <a:pt x="167" y="27"/>
                      </a:lnTo>
                      <a:lnTo>
                        <a:pt x="159" y="33"/>
                      </a:lnTo>
                      <a:lnTo>
                        <a:pt x="159" y="33"/>
                      </a:lnTo>
                      <a:lnTo>
                        <a:pt x="151" y="40"/>
                      </a:lnTo>
                      <a:lnTo>
                        <a:pt x="151" y="40"/>
                      </a:lnTo>
                      <a:lnTo>
                        <a:pt x="142" y="47"/>
                      </a:lnTo>
                      <a:lnTo>
                        <a:pt x="142" y="47"/>
                      </a:lnTo>
                      <a:lnTo>
                        <a:pt x="134" y="55"/>
                      </a:lnTo>
                      <a:lnTo>
                        <a:pt x="134" y="55"/>
                      </a:lnTo>
                      <a:lnTo>
                        <a:pt x="126" y="63"/>
                      </a:lnTo>
                      <a:lnTo>
                        <a:pt x="126" y="63"/>
                      </a:lnTo>
                      <a:lnTo>
                        <a:pt x="117" y="73"/>
                      </a:lnTo>
                      <a:lnTo>
                        <a:pt x="117" y="72"/>
                      </a:lnTo>
                      <a:lnTo>
                        <a:pt x="109" y="82"/>
                      </a:lnTo>
                      <a:lnTo>
                        <a:pt x="109" y="82"/>
                      </a:lnTo>
                      <a:lnTo>
                        <a:pt x="101" y="93"/>
                      </a:lnTo>
                      <a:lnTo>
                        <a:pt x="101" y="93"/>
                      </a:lnTo>
                      <a:lnTo>
                        <a:pt x="91" y="107"/>
                      </a:lnTo>
                      <a:lnTo>
                        <a:pt x="88" y="105"/>
                      </a:lnTo>
                      <a:close/>
                      <a:moveTo>
                        <a:pt x="115" y="112"/>
                      </a:moveTo>
                      <a:lnTo>
                        <a:pt x="67" y="140"/>
                      </a:lnTo>
                      <a:lnTo>
                        <a:pt x="73" y="87"/>
                      </a:lnTo>
                      <a:lnTo>
                        <a:pt x="115" y="112"/>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05" name="Rectangle 2104"/>
                <p:cNvSpPr>
                  <a:spLocks noChangeArrowheads="1"/>
                </p:cNvSpPr>
                <p:nvPr/>
              </p:nvSpPr>
              <p:spPr bwMode="auto">
                <a:xfrm>
                  <a:off x="39364" y="197"/>
                  <a:ext cx="118"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Input</a:t>
                  </a:r>
                  <a:endParaRPr lang="en-US" sz="1100">
                    <a:solidFill>
                      <a:srgbClr val="000000"/>
                    </a:solidFill>
                    <a:latin typeface="Times New Roman"/>
                    <a:ea typeface="Times New Roman"/>
                  </a:endParaRPr>
                </a:p>
              </p:txBody>
            </p:sp>
            <p:sp>
              <p:nvSpPr>
                <p:cNvPr id="2106" name="Oval 2105"/>
                <p:cNvSpPr>
                  <a:spLocks noChangeArrowheads="1"/>
                </p:cNvSpPr>
                <p:nvPr/>
              </p:nvSpPr>
              <p:spPr bwMode="auto">
                <a:xfrm>
                  <a:off x="39764" y="375"/>
                  <a:ext cx="95" cy="108"/>
                </a:xfrm>
                <a:prstGeom prst="ellipse">
                  <a:avLst/>
                </a:prstGeom>
                <a:solidFill>
                  <a:srgbClr val="92D05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07" name="Oval 2106"/>
                <p:cNvSpPr>
                  <a:spLocks noChangeArrowheads="1"/>
                </p:cNvSpPr>
                <p:nvPr/>
              </p:nvSpPr>
              <p:spPr bwMode="auto">
                <a:xfrm>
                  <a:off x="39764" y="375"/>
                  <a:ext cx="95" cy="108"/>
                </a:xfrm>
                <a:prstGeom prst="ellipse">
                  <a:avLst/>
                </a:prstGeom>
                <a:noFill/>
                <a:ln w="12700" cap="flat">
                  <a:solidFill>
                    <a:srgbClr val="78787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08" name="Freeform 2107"/>
                <p:cNvSpPr>
                  <a:spLocks noEditPoints="1"/>
                </p:cNvSpPr>
                <p:nvPr/>
              </p:nvSpPr>
              <p:spPr bwMode="auto">
                <a:xfrm>
                  <a:off x="39770" y="267"/>
                  <a:ext cx="83" cy="108"/>
                </a:xfrm>
                <a:custGeom>
                  <a:avLst/>
                  <a:gdLst>
                    <a:gd name="T0" fmla="*/ 43 w 83"/>
                    <a:gd name="T1" fmla="*/ 0 h 108"/>
                    <a:gd name="T2" fmla="*/ 43 w 83"/>
                    <a:gd name="T3" fmla="*/ 68 h 108"/>
                    <a:gd name="T4" fmla="*/ 39 w 83"/>
                    <a:gd name="T5" fmla="*/ 68 h 108"/>
                    <a:gd name="T6" fmla="*/ 39 w 83"/>
                    <a:gd name="T7" fmla="*/ 0 h 108"/>
                    <a:gd name="T8" fmla="*/ 43 w 83"/>
                    <a:gd name="T9" fmla="*/ 0 h 108"/>
                    <a:gd name="T10" fmla="*/ 83 w 83"/>
                    <a:gd name="T11" fmla="*/ 60 h 108"/>
                    <a:gd name="T12" fmla="*/ 41 w 83"/>
                    <a:gd name="T13" fmla="*/ 108 h 108"/>
                    <a:gd name="T14" fmla="*/ 0 w 83"/>
                    <a:gd name="T15" fmla="*/ 60 h 108"/>
                    <a:gd name="T16" fmla="*/ 83 w 83"/>
                    <a:gd name="T17"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108">
                      <a:moveTo>
                        <a:pt x="43" y="0"/>
                      </a:moveTo>
                      <a:lnTo>
                        <a:pt x="43" y="68"/>
                      </a:lnTo>
                      <a:lnTo>
                        <a:pt x="39" y="68"/>
                      </a:lnTo>
                      <a:lnTo>
                        <a:pt x="39" y="0"/>
                      </a:lnTo>
                      <a:lnTo>
                        <a:pt x="43" y="0"/>
                      </a:lnTo>
                      <a:close/>
                      <a:moveTo>
                        <a:pt x="83" y="60"/>
                      </a:moveTo>
                      <a:lnTo>
                        <a:pt x="41" y="108"/>
                      </a:lnTo>
                      <a:lnTo>
                        <a:pt x="0" y="60"/>
                      </a:lnTo>
                      <a:lnTo>
                        <a:pt x="83" y="6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09" name="Rectangle 2108"/>
                <p:cNvSpPr>
                  <a:spLocks noChangeArrowheads="1"/>
                </p:cNvSpPr>
                <p:nvPr/>
              </p:nvSpPr>
              <p:spPr bwMode="auto">
                <a:xfrm>
                  <a:off x="39633" y="425"/>
                  <a:ext cx="9" cy="1"/>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10" name="Rectangle 2109"/>
                <p:cNvSpPr>
                  <a:spLocks noChangeArrowheads="1"/>
                </p:cNvSpPr>
                <p:nvPr/>
              </p:nvSpPr>
              <p:spPr bwMode="auto">
                <a:xfrm>
                  <a:off x="39633" y="426"/>
                  <a:ext cx="9" cy="1"/>
                </a:xfrm>
                <a:prstGeom prst="rect">
                  <a:avLst/>
                </a:prstGeom>
                <a:solidFill>
                  <a:srgbClr val="98989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11" name="Rectangle 2110"/>
                <p:cNvSpPr>
                  <a:spLocks noChangeArrowheads="1"/>
                </p:cNvSpPr>
                <p:nvPr/>
              </p:nvSpPr>
              <p:spPr bwMode="auto">
                <a:xfrm>
                  <a:off x="39633" y="427"/>
                  <a:ext cx="9" cy="1"/>
                </a:xfrm>
                <a:prstGeom prst="rect">
                  <a:avLst/>
                </a:prstGeom>
                <a:solidFill>
                  <a:srgbClr val="95959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12" name="Rectangle 2111"/>
                <p:cNvSpPr>
                  <a:spLocks noChangeArrowheads="1"/>
                </p:cNvSpPr>
                <p:nvPr/>
              </p:nvSpPr>
              <p:spPr bwMode="auto">
                <a:xfrm>
                  <a:off x="39633" y="428"/>
                  <a:ext cx="9" cy="1"/>
                </a:xfrm>
                <a:prstGeom prst="rect">
                  <a:avLst/>
                </a:prstGeom>
                <a:solidFill>
                  <a:srgbClr val="9292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13" name="Rectangle 2112"/>
                <p:cNvSpPr>
                  <a:spLocks noChangeArrowheads="1"/>
                </p:cNvSpPr>
                <p:nvPr/>
              </p:nvSpPr>
              <p:spPr bwMode="auto">
                <a:xfrm>
                  <a:off x="39633" y="428"/>
                  <a:ext cx="9" cy="1"/>
                </a:xfrm>
                <a:prstGeom prst="rect">
                  <a:avLst/>
                </a:prstGeom>
                <a:solidFill>
                  <a:srgbClr val="90909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14" name="Rectangle 2113"/>
                <p:cNvSpPr>
                  <a:spLocks noChangeArrowheads="1"/>
                </p:cNvSpPr>
                <p:nvPr/>
              </p:nvSpPr>
              <p:spPr bwMode="auto">
                <a:xfrm>
                  <a:off x="39633" y="429"/>
                  <a:ext cx="9" cy="1"/>
                </a:xfrm>
                <a:prstGeom prst="rect">
                  <a:avLst/>
                </a:prstGeom>
                <a:solidFill>
                  <a:srgbClr val="8B8B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15" name="Rectangle 2114"/>
                <p:cNvSpPr>
                  <a:spLocks noChangeArrowheads="1"/>
                </p:cNvSpPr>
                <p:nvPr/>
              </p:nvSpPr>
              <p:spPr bwMode="auto">
                <a:xfrm>
                  <a:off x="39633" y="430"/>
                  <a:ext cx="9" cy="1"/>
                </a:xfrm>
                <a:prstGeom prst="rect">
                  <a:avLst/>
                </a:prstGeom>
                <a:solidFill>
                  <a:srgbClr val="87878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16" name="Rectangle 2115"/>
                <p:cNvSpPr>
                  <a:spLocks noChangeArrowheads="1"/>
                </p:cNvSpPr>
                <p:nvPr/>
              </p:nvSpPr>
              <p:spPr bwMode="auto">
                <a:xfrm>
                  <a:off x="39633" y="431"/>
                  <a:ext cx="9" cy="1"/>
                </a:xfrm>
                <a:prstGeom prst="rect">
                  <a:avLst/>
                </a:prstGeom>
                <a:solidFill>
                  <a:srgbClr val="83838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17" name="Rectangle 2116"/>
                <p:cNvSpPr>
                  <a:spLocks noChangeArrowheads="1"/>
                </p:cNvSpPr>
                <p:nvPr/>
              </p:nvSpPr>
              <p:spPr bwMode="auto">
                <a:xfrm>
                  <a:off x="39633" y="432"/>
                  <a:ext cx="9" cy="1"/>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18" name="Rectangle 2117"/>
                <p:cNvSpPr>
                  <a:spLocks noChangeArrowheads="1"/>
                </p:cNvSpPr>
                <p:nvPr/>
              </p:nvSpPr>
              <p:spPr bwMode="auto">
                <a:xfrm>
                  <a:off x="39633" y="433"/>
                  <a:ext cx="9" cy="1"/>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19" name="Oval 2118"/>
                <p:cNvSpPr>
                  <a:spLocks noChangeArrowheads="1"/>
                </p:cNvSpPr>
                <p:nvPr/>
              </p:nvSpPr>
              <p:spPr bwMode="auto">
                <a:xfrm>
                  <a:off x="39633" y="425"/>
                  <a:ext cx="8" cy="9"/>
                </a:xfrm>
                <a:prstGeom prst="ellipse">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20" name="Rectangle 2119"/>
                <p:cNvSpPr>
                  <a:spLocks noChangeArrowheads="1"/>
                </p:cNvSpPr>
                <p:nvPr/>
              </p:nvSpPr>
              <p:spPr bwMode="auto">
                <a:xfrm>
                  <a:off x="39696" y="425"/>
                  <a:ext cx="9" cy="1"/>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21" name="Rectangle 2120"/>
                <p:cNvSpPr>
                  <a:spLocks noChangeArrowheads="1"/>
                </p:cNvSpPr>
                <p:nvPr/>
              </p:nvSpPr>
              <p:spPr bwMode="auto">
                <a:xfrm>
                  <a:off x="39696" y="426"/>
                  <a:ext cx="9" cy="1"/>
                </a:xfrm>
                <a:prstGeom prst="rect">
                  <a:avLst/>
                </a:prstGeom>
                <a:solidFill>
                  <a:srgbClr val="98989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22" name="Rectangle 2121"/>
                <p:cNvSpPr>
                  <a:spLocks noChangeArrowheads="1"/>
                </p:cNvSpPr>
                <p:nvPr/>
              </p:nvSpPr>
              <p:spPr bwMode="auto">
                <a:xfrm>
                  <a:off x="39696" y="427"/>
                  <a:ext cx="9" cy="1"/>
                </a:xfrm>
                <a:prstGeom prst="rect">
                  <a:avLst/>
                </a:prstGeom>
                <a:solidFill>
                  <a:srgbClr val="95959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23" name="Rectangle 2122"/>
                <p:cNvSpPr>
                  <a:spLocks noChangeArrowheads="1"/>
                </p:cNvSpPr>
                <p:nvPr/>
              </p:nvSpPr>
              <p:spPr bwMode="auto">
                <a:xfrm>
                  <a:off x="39696" y="428"/>
                  <a:ext cx="9" cy="1"/>
                </a:xfrm>
                <a:prstGeom prst="rect">
                  <a:avLst/>
                </a:prstGeom>
                <a:solidFill>
                  <a:srgbClr val="9292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24" name="Rectangle 2123"/>
                <p:cNvSpPr>
                  <a:spLocks noChangeArrowheads="1"/>
                </p:cNvSpPr>
                <p:nvPr/>
              </p:nvSpPr>
              <p:spPr bwMode="auto">
                <a:xfrm>
                  <a:off x="39696" y="428"/>
                  <a:ext cx="9" cy="1"/>
                </a:xfrm>
                <a:prstGeom prst="rect">
                  <a:avLst/>
                </a:prstGeom>
                <a:solidFill>
                  <a:srgbClr val="90909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25" name="Rectangle 2124"/>
                <p:cNvSpPr>
                  <a:spLocks noChangeArrowheads="1"/>
                </p:cNvSpPr>
                <p:nvPr/>
              </p:nvSpPr>
              <p:spPr bwMode="auto">
                <a:xfrm>
                  <a:off x="39696" y="429"/>
                  <a:ext cx="9" cy="1"/>
                </a:xfrm>
                <a:prstGeom prst="rect">
                  <a:avLst/>
                </a:prstGeom>
                <a:solidFill>
                  <a:srgbClr val="8B8B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26" name="Rectangle 2125"/>
                <p:cNvSpPr>
                  <a:spLocks noChangeArrowheads="1"/>
                </p:cNvSpPr>
                <p:nvPr/>
              </p:nvSpPr>
              <p:spPr bwMode="auto">
                <a:xfrm>
                  <a:off x="39696" y="430"/>
                  <a:ext cx="9" cy="1"/>
                </a:xfrm>
                <a:prstGeom prst="rect">
                  <a:avLst/>
                </a:prstGeom>
                <a:solidFill>
                  <a:srgbClr val="87878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27" name="Rectangle 2126"/>
                <p:cNvSpPr>
                  <a:spLocks noChangeArrowheads="1"/>
                </p:cNvSpPr>
                <p:nvPr/>
              </p:nvSpPr>
              <p:spPr bwMode="auto">
                <a:xfrm>
                  <a:off x="39696" y="431"/>
                  <a:ext cx="9" cy="1"/>
                </a:xfrm>
                <a:prstGeom prst="rect">
                  <a:avLst/>
                </a:prstGeom>
                <a:solidFill>
                  <a:srgbClr val="83838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28" name="Rectangle 2127"/>
                <p:cNvSpPr>
                  <a:spLocks noChangeArrowheads="1"/>
                </p:cNvSpPr>
                <p:nvPr/>
              </p:nvSpPr>
              <p:spPr bwMode="auto">
                <a:xfrm>
                  <a:off x="39696" y="432"/>
                  <a:ext cx="9" cy="1"/>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29" name="Rectangle 2128"/>
                <p:cNvSpPr>
                  <a:spLocks noChangeArrowheads="1"/>
                </p:cNvSpPr>
                <p:nvPr/>
              </p:nvSpPr>
              <p:spPr bwMode="auto">
                <a:xfrm>
                  <a:off x="39696" y="433"/>
                  <a:ext cx="9" cy="1"/>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30" name="Oval 2129"/>
                <p:cNvSpPr>
                  <a:spLocks noChangeArrowheads="1"/>
                </p:cNvSpPr>
                <p:nvPr/>
              </p:nvSpPr>
              <p:spPr bwMode="auto">
                <a:xfrm>
                  <a:off x="39696" y="425"/>
                  <a:ext cx="8" cy="9"/>
                </a:xfrm>
                <a:prstGeom prst="ellipse">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31" name="Rectangle 2130"/>
                <p:cNvSpPr>
                  <a:spLocks noChangeArrowheads="1"/>
                </p:cNvSpPr>
                <p:nvPr/>
              </p:nvSpPr>
              <p:spPr bwMode="auto">
                <a:xfrm>
                  <a:off x="39615" y="356"/>
                  <a:ext cx="99"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map</a:t>
                  </a:r>
                  <a:endParaRPr lang="en-US" sz="1100">
                    <a:solidFill>
                      <a:srgbClr val="000000"/>
                    </a:solidFill>
                    <a:latin typeface="Times New Roman"/>
                    <a:ea typeface="Times New Roman"/>
                  </a:endParaRPr>
                </a:p>
              </p:txBody>
            </p:sp>
            <p:sp>
              <p:nvSpPr>
                <p:cNvPr id="2132" name="Freeform 2131"/>
                <p:cNvSpPr>
                  <a:spLocks noEditPoints="1"/>
                </p:cNvSpPr>
                <p:nvPr/>
              </p:nvSpPr>
              <p:spPr bwMode="auto">
                <a:xfrm>
                  <a:off x="39771" y="483"/>
                  <a:ext cx="49" cy="125"/>
                </a:xfrm>
                <a:custGeom>
                  <a:avLst/>
                  <a:gdLst>
                    <a:gd name="T0" fmla="*/ 39 w 49"/>
                    <a:gd name="T1" fmla="*/ 0 h 125"/>
                    <a:gd name="T2" fmla="*/ 21 w 49"/>
                    <a:gd name="T3" fmla="*/ 86 h 125"/>
                    <a:gd name="T4" fmla="*/ 24 w 49"/>
                    <a:gd name="T5" fmla="*/ 87 h 125"/>
                    <a:gd name="T6" fmla="*/ 43 w 49"/>
                    <a:gd name="T7" fmla="*/ 1 h 125"/>
                    <a:gd name="T8" fmla="*/ 39 w 49"/>
                    <a:gd name="T9" fmla="*/ 0 h 125"/>
                    <a:gd name="T10" fmla="*/ 0 w 49"/>
                    <a:gd name="T11" fmla="*/ 74 h 125"/>
                    <a:gd name="T12" fmla="*/ 14 w 49"/>
                    <a:gd name="T13" fmla="*/ 125 h 125"/>
                    <a:gd name="T14" fmla="*/ 49 w 49"/>
                    <a:gd name="T15" fmla="*/ 83 h 125"/>
                    <a:gd name="T16" fmla="*/ 0 w 49"/>
                    <a:gd name="T17" fmla="*/ 7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25">
                      <a:moveTo>
                        <a:pt x="39" y="0"/>
                      </a:moveTo>
                      <a:lnTo>
                        <a:pt x="21" y="86"/>
                      </a:lnTo>
                      <a:lnTo>
                        <a:pt x="24" y="87"/>
                      </a:lnTo>
                      <a:lnTo>
                        <a:pt x="43" y="1"/>
                      </a:lnTo>
                      <a:lnTo>
                        <a:pt x="39" y="0"/>
                      </a:lnTo>
                      <a:close/>
                      <a:moveTo>
                        <a:pt x="0" y="74"/>
                      </a:moveTo>
                      <a:lnTo>
                        <a:pt x="14" y="125"/>
                      </a:lnTo>
                      <a:lnTo>
                        <a:pt x="49" y="83"/>
                      </a:lnTo>
                      <a:lnTo>
                        <a:pt x="0" y="7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33" name="Oval 2132"/>
                <p:cNvSpPr>
                  <a:spLocks noChangeArrowheads="1"/>
                </p:cNvSpPr>
                <p:nvPr/>
              </p:nvSpPr>
              <p:spPr bwMode="auto">
                <a:xfrm>
                  <a:off x="39359" y="378"/>
                  <a:ext cx="95" cy="109"/>
                </a:xfrm>
                <a:prstGeom prst="ellipse">
                  <a:avLst/>
                </a:prstGeom>
                <a:solidFill>
                  <a:srgbClr val="92D05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34" name="Oval 2133"/>
                <p:cNvSpPr>
                  <a:spLocks noChangeArrowheads="1"/>
                </p:cNvSpPr>
                <p:nvPr/>
              </p:nvSpPr>
              <p:spPr bwMode="auto">
                <a:xfrm>
                  <a:off x="39359" y="378"/>
                  <a:ext cx="95" cy="109"/>
                </a:xfrm>
                <a:prstGeom prst="ellipse">
                  <a:avLst/>
                </a:prstGeom>
                <a:noFill/>
                <a:ln w="12700" cap="flat">
                  <a:solidFill>
                    <a:srgbClr val="78787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35" name="Freeform 2134"/>
                <p:cNvSpPr>
                  <a:spLocks noEditPoints="1"/>
                </p:cNvSpPr>
                <p:nvPr/>
              </p:nvSpPr>
              <p:spPr bwMode="auto">
                <a:xfrm>
                  <a:off x="39382" y="267"/>
                  <a:ext cx="50" cy="108"/>
                </a:xfrm>
                <a:custGeom>
                  <a:avLst/>
                  <a:gdLst>
                    <a:gd name="T0" fmla="*/ 27 w 50"/>
                    <a:gd name="T1" fmla="*/ 0 h 108"/>
                    <a:gd name="T2" fmla="*/ 27 w 50"/>
                    <a:gd name="T3" fmla="*/ 68 h 108"/>
                    <a:gd name="T4" fmla="*/ 23 w 50"/>
                    <a:gd name="T5" fmla="*/ 68 h 108"/>
                    <a:gd name="T6" fmla="*/ 23 w 50"/>
                    <a:gd name="T7" fmla="*/ 0 h 108"/>
                    <a:gd name="T8" fmla="*/ 27 w 50"/>
                    <a:gd name="T9" fmla="*/ 0 h 108"/>
                    <a:gd name="T10" fmla="*/ 50 w 50"/>
                    <a:gd name="T11" fmla="*/ 60 h 108"/>
                    <a:gd name="T12" fmla="*/ 25 w 50"/>
                    <a:gd name="T13" fmla="*/ 108 h 108"/>
                    <a:gd name="T14" fmla="*/ 0 w 50"/>
                    <a:gd name="T15" fmla="*/ 60 h 108"/>
                    <a:gd name="T16" fmla="*/ 50 w 50"/>
                    <a:gd name="T17"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08">
                      <a:moveTo>
                        <a:pt x="27" y="0"/>
                      </a:moveTo>
                      <a:lnTo>
                        <a:pt x="27" y="68"/>
                      </a:lnTo>
                      <a:lnTo>
                        <a:pt x="23" y="68"/>
                      </a:lnTo>
                      <a:lnTo>
                        <a:pt x="23" y="0"/>
                      </a:lnTo>
                      <a:lnTo>
                        <a:pt x="27" y="0"/>
                      </a:lnTo>
                      <a:close/>
                      <a:moveTo>
                        <a:pt x="50" y="60"/>
                      </a:moveTo>
                      <a:lnTo>
                        <a:pt x="25" y="108"/>
                      </a:lnTo>
                      <a:lnTo>
                        <a:pt x="0" y="60"/>
                      </a:lnTo>
                      <a:lnTo>
                        <a:pt x="50" y="6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36" name="Freeform 2135"/>
                <p:cNvSpPr>
                  <a:spLocks noEditPoints="1"/>
                </p:cNvSpPr>
                <p:nvPr/>
              </p:nvSpPr>
              <p:spPr bwMode="auto">
                <a:xfrm>
                  <a:off x="39405" y="482"/>
                  <a:ext cx="79" cy="130"/>
                </a:xfrm>
                <a:custGeom>
                  <a:avLst/>
                  <a:gdLst>
                    <a:gd name="T0" fmla="*/ 3 w 79"/>
                    <a:gd name="T1" fmla="*/ 0 h 130"/>
                    <a:gd name="T2" fmla="*/ 60 w 79"/>
                    <a:gd name="T3" fmla="*/ 95 h 130"/>
                    <a:gd name="T4" fmla="*/ 57 w 79"/>
                    <a:gd name="T5" fmla="*/ 97 h 130"/>
                    <a:gd name="T6" fmla="*/ 0 w 79"/>
                    <a:gd name="T7" fmla="*/ 2 h 130"/>
                    <a:gd name="T8" fmla="*/ 3 w 79"/>
                    <a:gd name="T9" fmla="*/ 0 h 130"/>
                    <a:gd name="T10" fmla="*/ 76 w 79"/>
                    <a:gd name="T11" fmla="*/ 77 h 130"/>
                    <a:gd name="T12" fmla="*/ 79 w 79"/>
                    <a:gd name="T13" fmla="*/ 130 h 130"/>
                    <a:gd name="T14" fmla="*/ 33 w 79"/>
                    <a:gd name="T15" fmla="*/ 101 h 130"/>
                    <a:gd name="T16" fmla="*/ 76 w 79"/>
                    <a:gd name="T17" fmla="*/ 7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130">
                      <a:moveTo>
                        <a:pt x="3" y="0"/>
                      </a:moveTo>
                      <a:lnTo>
                        <a:pt x="60" y="95"/>
                      </a:lnTo>
                      <a:lnTo>
                        <a:pt x="57" y="97"/>
                      </a:lnTo>
                      <a:lnTo>
                        <a:pt x="0" y="2"/>
                      </a:lnTo>
                      <a:lnTo>
                        <a:pt x="3" y="0"/>
                      </a:lnTo>
                      <a:close/>
                      <a:moveTo>
                        <a:pt x="76" y="77"/>
                      </a:moveTo>
                      <a:lnTo>
                        <a:pt x="79" y="130"/>
                      </a:lnTo>
                      <a:lnTo>
                        <a:pt x="33" y="101"/>
                      </a:lnTo>
                      <a:lnTo>
                        <a:pt x="76" y="7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37" name="Oval 2136"/>
                <p:cNvSpPr>
                  <a:spLocks noChangeArrowheads="1"/>
                </p:cNvSpPr>
                <p:nvPr/>
              </p:nvSpPr>
              <p:spPr bwMode="auto">
                <a:xfrm>
                  <a:off x="39471" y="375"/>
                  <a:ext cx="95" cy="108"/>
                </a:xfrm>
                <a:prstGeom prst="ellipse">
                  <a:avLst/>
                </a:prstGeom>
                <a:solidFill>
                  <a:srgbClr val="92D05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38" name="Oval 2137"/>
                <p:cNvSpPr>
                  <a:spLocks noChangeArrowheads="1"/>
                </p:cNvSpPr>
                <p:nvPr/>
              </p:nvSpPr>
              <p:spPr bwMode="auto">
                <a:xfrm>
                  <a:off x="39471" y="375"/>
                  <a:ext cx="95" cy="108"/>
                </a:xfrm>
                <a:prstGeom prst="ellipse">
                  <a:avLst/>
                </a:prstGeom>
                <a:noFill/>
                <a:ln w="12700" cap="flat">
                  <a:solidFill>
                    <a:srgbClr val="78787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39" name="Freeform 2138"/>
                <p:cNvSpPr>
                  <a:spLocks noEditPoints="1"/>
                </p:cNvSpPr>
                <p:nvPr/>
              </p:nvSpPr>
              <p:spPr bwMode="auto">
                <a:xfrm>
                  <a:off x="39494" y="267"/>
                  <a:ext cx="50" cy="108"/>
                </a:xfrm>
                <a:custGeom>
                  <a:avLst/>
                  <a:gdLst>
                    <a:gd name="T0" fmla="*/ 27 w 50"/>
                    <a:gd name="T1" fmla="*/ 0 h 108"/>
                    <a:gd name="T2" fmla="*/ 27 w 50"/>
                    <a:gd name="T3" fmla="*/ 68 h 108"/>
                    <a:gd name="T4" fmla="*/ 23 w 50"/>
                    <a:gd name="T5" fmla="*/ 68 h 108"/>
                    <a:gd name="T6" fmla="*/ 23 w 50"/>
                    <a:gd name="T7" fmla="*/ 0 h 108"/>
                    <a:gd name="T8" fmla="*/ 27 w 50"/>
                    <a:gd name="T9" fmla="*/ 0 h 108"/>
                    <a:gd name="T10" fmla="*/ 50 w 50"/>
                    <a:gd name="T11" fmla="*/ 60 h 108"/>
                    <a:gd name="T12" fmla="*/ 25 w 50"/>
                    <a:gd name="T13" fmla="*/ 108 h 108"/>
                    <a:gd name="T14" fmla="*/ 0 w 50"/>
                    <a:gd name="T15" fmla="*/ 60 h 108"/>
                    <a:gd name="T16" fmla="*/ 50 w 50"/>
                    <a:gd name="T17"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08">
                      <a:moveTo>
                        <a:pt x="27" y="0"/>
                      </a:moveTo>
                      <a:lnTo>
                        <a:pt x="27" y="68"/>
                      </a:lnTo>
                      <a:lnTo>
                        <a:pt x="23" y="68"/>
                      </a:lnTo>
                      <a:lnTo>
                        <a:pt x="23" y="0"/>
                      </a:lnTo>
                      <a:lnTo>
                        <a:pt x="27" y="0"/>
                      </a:lnTo>
                      <a:close/>
                      <a:moveTo>
                        <a:pt x="50" y="60"/>
                      </a:moveTo>
                      <a:lnTo>
                        <a:pt x="25" y="108"/>
                      </a:lnTo>
                      <a:lnTo>
                        <a:pt x="0" y="60"/>
                      </a:lnTo>
                      <a:lnTo>
                        <a:pt x="50" y="6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40" name="Freeform 2139"/>
                <p:cNvSpPr>
                  <a:spLocks noEditPoints="1"/>
                </p:cNvSpPr>
                <p:nvPr/>
              </p:nvSpPr>
              <p:spPr bwMode="auto">
                <a:xfrm>
                  <a:off x="39493" y="483"/>
                  <a:ext cx="50" cy="113"/>
                </a:xfrm>
                <a:custGeom>
                  <a:avLst/>
                  <a:gdLst>
                    <a:gd name="T0" fmla="*/ 23 w 50"/>
                    <a:gd name="T1" fmla="*/ 0 h 113"/>
                    <a:gd name="T2" fmla="*/ 23 w 50"/>
                    <a:gd name="T3" fmla="*/ 74 h 113"/>
                    <a:gd name="T4" fmla="*/ 27 w 50"/>
                    <a:gd name="T5" fmla="*/ 74 h 113"/>
                    <a:gd name="T6" fmla="*/ 27 w 50"/>
                    <a:gd name="T7" fmla="*/ 1 h 113"/>
                    <a:gd name="T8" fmla="*/ 23 w 50"/>
                    <a:gd name="T9" fmla="*/ 0 h 113"/>
                    <a:gd name="T10" fmla="*/ 0 w 50"/>
                    <a:gd name="T11" fmla="*/ 65 h 113"/>
                    <a:gd name="T12" fmla="*/ 25 w 50"/>
                    <a:gd name="T13" fmla="*/ 113 h 113"/>
                    <a:gd name="T14" fmla="*/ 50 w 50"/>
                    <a:gd name="T15" fmla="*/ 66 h 113"/>
                    <a:gd name="T16" fmla="*/ 0 w 50"/>
                    <a:gd name="T17" fmla="*/ 6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13">
                      <a:moveTo>
                        <a:pt x="23" y="0"/>
                      </a:moveTo>
                      <a:lnTo>
                        <a:pt x="23" y="74"/>
                      </a:lnTo>
                      <a:lnTo>
                        <a:pt x="27" y="74"/>
                      </a:lnTo>
                      <a:lnTo>
                        <a:pt x="27" y="1"/>
                      </a:lnTo>
                      <a:lnTo>
                        <a:pt x="23" y="0"/>
                      </a:lnTo>
                      <a:close/>
                      <a:moveTo>
                        <a:pt x="0" y="65"/>
                      </a:moveTo>
                      <a:lnTo>
                        <a:pt x="25" y="113"/>
                      </a:lnTo>
                      <a:lnTo>
                        <a:pt x="50" y="66"/>
                      </a:lnTo>
                      <a:lnTo>
                        <a:pt x="0" y="6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41" name="Oval 2140"/>
                <p:cNvSpPr>
                  <a:spLocks noChangeArrowheads="1"/>
                </p:cNvSpPr>
                <p:nvPr/>
              </p:nvSpPr>
              <p:spPr bwMode="auto">
                <a:xfrm>
                  <a:off x="39470" y="596"/>
                  <a:ext cx="95" cy="109"/>
                </a:xfrm>
                <a:prstGeom prst="ellipse">
                  <a:avLst/>
                </a:prstGeom>
                <a:solidFill>
                  <a:srgbClr val="92D05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42" name="Oval 2141"/>
                <p:cNvSpPr>
                  <a:spLocks noChangeArrowheads="1"/>
                </p:cNvSpPr>
                <p:nvPr/>
              </p:nvSpPr>
              <p:spPr bwMode="auto">
                <a:xfrm>
                  <a:off x="39470" y="596"/>
                  <a:ext cx="95" cy="109"/>
                </a:xfrm>
                <a:prstGeom prst="ellipse">
                  <a:avLst/>
                </a:prstGeom>
                <a:noFill/>
                <a:ln w="12700" cap="flat">
                  <a:solidFill>
                    <a:srgbClr val="78787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43" name="Oval 2142"/>
                <p:cNvSpPr>
                  <a:spLocks noChangeArrowheads="1"/>
                </p:cNvSpPr>
                <p:nvPr/>
              </p:nvSpPr>
              <p:spPr bwMode="auto">
                <a:xfrm>
                  <a:off x="39704" y="593"/>
                  <a:ext cx="95" cy="109"/>
                </a:xfrm>
                <a:prstGeom prst="ellipse">
                  <a:avLst/>
                </a:prstGeom>
                <a:solidFill>
                  <a:srgbClr val="92D05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44" name="Oval 2143"/>
                <p:cNvSpPr>
                  <a:spLocks noChangeArrowheads="1"/>
                </p:cNvSpPr>
                <p:nvPr/>
              </p:nvSpPr>
              <p:spPr bwMode="auto">
                <a:xfrm>
                  <a:off x="39704" y="592"/>
                  <a:ext cx="95" cy="110"/>
                </a:xfrm>
                <a:prstGeom prst="ellipse">
                  <a:avLst/>
                </a:prstGeom>
                <a:noFill/>
                <a:ln w="12700" cap="flat">
                  <a:solidFill>
                    <a:srgbClr val="78787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45" name="Rectangle 2144"/>
                <p:cNvSpPr>
                  <a:spLocks noChangeArrowheads="1"/>
                </p:cNvSpPr>
                <p:nvPr/>
              </p:nvSpPr>
              <p:spPr bwMode="auto">
                <a:xfrm>
                  <a:off x="39605" y="669"/>
                  <a:ext cx="9" cy="1"/>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46" name="Rectangle 2145"/>
                <p:cNvSpPr>
                  <a:spLocks noChangeArrowheads="1"/>
                </p:cNvSpPr>
                <p:nvPr/>
              </p:nvSpPr>
              <p:spPr bwMode="auto">
                <a:xfrm>
                  <a:off x="39605" y="669"/>
                  <a:ext cx="9" cy="1"/>
                </a:xfrm>
                <a:prstGeom prst="rect">
                  <a:avLst/>
                </a:prstGeom>
                <a:solidFill>
                  <a:srgbClr val="98989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47" name="Rectangle 2146"/>
                <p:cNvSpPr>
                  <a:spLocks noChangeArrowheads="1"/>
                </p:cNvSpPr>
                <p:nvPr/>
              </p:nvSpPr>
              <p:spPr bwMode="auto">
                <a:xfrm>
                  <a:off x="39605" y="670"/>
                  <a:ext cx="9" cy="1"/>
                </a:xfrm>
                <a:prstGeom prst="rect">
                  <a:avLst/>
                </a:prstGeom>
                <a:solidFill>
                  <a:srgbClr val="95959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48" name="Rectangle 2147"/>
                <p:cNvSpPr>
                  <a:spLocks noChangeArrowheads="1"/>
                </p:cNvSpPr>
                <p:nvPr/>
              </p:nvSpPr>
              <p:spPr bwMode="auto">
                <a:xfrm>
                  <a:off x="39605" y="671"/>
                  <a:ext cx="9" cy="1"/>
                </a:xfrm>
                <a:prstGeom prst="rect">
                  <a:avLst/>
                </a:prstGeom>
                <a:solidFill>
                  <a:srgbClr val="9292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49" name="Rectangle 2148"/>
                <p:cNvSpPr>
                  <a:spLocks noChangeArrowheads="1"/>
                </p:cNvSpPr>
                <p:nvPr/>
              </p:nvSpPr>
              <p:spPr bwMode="auto">
                <a:xfrm>
                  <a:off x="39605" y="672"/>
                  <a:ext cx="9" cy="1"/>
                </a:xfrm>
                <a:prstGeom prst="rect">
                  <a:avLst/>
                </a:prstGeom>
                <a:solidFill>
                  <a:srgbClr val="90909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50" name="Rectangle 2149"/>
                <p:cNvSpPr>
                  <a:spLocks noChangeArrowheads="1"/>
                </p:cNvSpPr>
                <p:nvPr/>
              </p:nvSpPr>
              <p:spPr bwMode="auto">
                <a:xfrm>
                  <a:off x="39605" y="673"/>
                  <a:ext cx="9" cy="1"/>
                </a:xfrm>
                <a:prstGeom prst="rect">
                  <a:avLst/>
                </a:prstGeom>
                <a:solidFill>
                  <a:srgbClr val="8B8B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51" name="Rectangle 2150"/>
                <p:cNvSpPr>
                  <a:spLocks noChangeArrowheads="1"/>
                </p:cNvSpPr>
                <p:nvPr/>
              </p:nvSpPr>
              <p:spPr bwMode="auto">
                <a:xfrm>
                  <a:off x="39605" y="674"/>
                  <a:ext cx="9" cy="1"/>
                </a:xfrm>
                <a:prstGeom prst="rect">
                  <a:avLst/>
                </a:prstGeom>
                <a:solidFill>
                  <a:srgbClr val="87878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52" name="Rectangle 2151"/>
                <p:cNvSpPr>
                  <a:spLocks noChangeArrowheads="1"/>
                </p:cNvSpPr>
                <p:nvPr/>
              </p:nvSpPr>
              <p:spPr bwMode="auto">
                <a:xfrm>
                  <a:off x="39605" y="675"/>
                  <a:ext cx="9" cy="1"/>
                </a:xfrm>
                <a:prstGeom prst="rect">
                  <a:avLst/>
                </a:prstGeom>
                <a:solidFill>
                  <a:srgbClr val="83838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53" name="Rectangle 2152"/>
                <p:cNvSpPr>
                  <a:spLocks noChangeArrowheads="1"/>
                </p:cNvSpPr>
                <p:nvPr/>
              </p:nvSpPr>
              <p:spPr bwMode="auto">
                <a:xfrm>
                  <a:off x="39605" y="676"/>
                  <a:ext cx="9" cy="1"/>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54" name="Rectangle 2153"/>
                <p:cNvSpPr>
                  <a:spLocks noChangeArrowheads="1"/>
                </p:cNvSpPr>
                <p:nvPr/>
              </p:nvSpPr>
              <p:spPr bwMode="auto">
                <a:xfrm>
                  <a:off x="39605" y="677"/>
                  <a:ext cx="9" cy="1"/>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55" name="Oval 2154"/>
                <p:cNvSpPr>
                  <a:spLocks noChangeArrowheads="1"/>
                </p:cNvSpPr>
                <p:nvPr/>
              </p:nvSpPr>
              <p:spPr bwMode="auto">
                <a:xfrm>
                  <a:off x="39605" y="669"/>
                  <a:ext cx="8" cy="9"/>
                </a:xfrm>
                <a:prstGeom prst="ellipse">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56" name="Rectangle 2155"/>
                <p:cNvSpPr>
                  <a:spLocks noChangeArrowheads="1"/>
                </p:cNvSpPr>
                <p:nvPr/>
              </p:nvSpPr>
              <p:spPr bwMode="auto">
                <a:xfrm>
                  <a:off x="39669" y="669"/>
                  <a:ext cx="8" cy="1"/>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57" name="Rectangle 2156"/>
                <p:cNvSpPr>
                  <a:spLocks noChangeArrowheads="1"/>
                </p:cNvSpPr>
                <p:nvPr/>
              </p:nvSpPr>
              <p:spPr bwMode="auto">
                <a:xfrm>
                  <a:off x="39669" y="669"/>
                  <a:ext cx="8" cy="1"/>
                </a:xfrm>
                <a:prstGeom prst="rect">
                  <a:avLst/>
                </a:prstGeom>
                <a:solidFill>
                  <a:srgbClr val="98989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58" name="Rectangle 2157"/>
                <p:cNvSpPr>
                  <a:spLocks noChangeArrowheads="1"/>
                </p:cNvSpPr>
                <p:nvPr/>
              </p:nvSpPr>
              <p:spPr bwMode="auto">
                <a:xfrm>
                  <a:off x="39669" y="670"/>
                  <a:ext cx="8" cy="1"/>
                </a:xfrm>
                <a:prstGeom prst="rect">
                  <a:avLst/>
                </a:prstGeom>
                <a:solidFill>
                  <a:srgbClr val="95959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59" name="Rectangle 2158"/>
                <p:cNvSpPr>
                  <a:spLocks noChangeArrowheads="1"/>
                </p:cNvSpPr>
                <p:nvPr/>
              </p:nvSpPr>
              <p:spPr bwMode="auto">
                <a:xfrm>
                  <a:off x="39669" y="671"/>
                  <a:ext cx="8" cy="1"/>
                </a:xfrm>
                <a:prstGeom prst="rect">
                  <a:avLst/>
                </a:prstGeom>
                <a:solidFill>
                  <a:srgbClr val="9292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60" name="Rectangle 2159"/>
                <p:cNvSpPr>
                  <a:spLocks noChangeArrowheads="1"/>
                </p:cNvSpPr>
                <p:nvPr/>
              </p:nvSpPr>
              <p:spPr bwMode="auto">
                <a:xfrm>
                  <a:off x="39669" y="672"/>
                  <a:ext cx="8" cy="1"/>
                </a:xfrm>
                <a:prstGeom prst="rect">
                  <a:avLst/>
                </a:prstGeom>
                <a:solidFill>
                  <a:srgbClr val="90909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61" name="Rectangle 2160"/>
                <p:cNvSpPr>
                  <a:spLocks noChangeArrowheads="1"/>
                </p:cNvSpPr>
                <p:nvPr/>
              </p:nvSpPr>
              <p:spPr bwMode="auto">
                <a:xfrm>
                  <a:off x="39669" y="673"/>
                  <a:ext cx="8" cy="1"/>
                </a:xfrm>
                <a:prstGeom prst="rect">
                  <a:avLst/>
                </a:prstGeom>
                <a:solidFill>
                  <a:srgbClr val="8B8B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62" name="Rectangle 2161"/>
                <p:cNvSpPr>
                  <a:spLocks noChangeArrowheads="1"/>
                </p:cNvSpPr>
                <p:nvPr/>
              </p:nvSpPr>
              <p:spPr bwMode="auto">
                <a:xfrm>
                  <a:off x="39669" y="674"/>
                  <a:ext cx="8" cy="1"/>
                </a:xfrm>
                <a:prstGeom prst="rect">
                  <a:avLst/>
                </a:prstGeom>
                <a:solidFill>
                  <a:srgbClr val="87878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63" name="Rectangle 2162"/>
                <p:cNvSpPr>
                  <a:spLocks noChangeArrowheads="1"/>
                </p:cNvSpPr>
                <p:nvPr/>
              </p:nvSpPr>
              <p:spPr bwMode="auto">
                <a:xfrm>
                  <a:off x="39669" y="675"/>
                  <a:ext cx="8" cy="1"/>
                </a:xfrm>
                <a:prstGeom prst="rect">
                  <a:avLst/>
                </a:prstGeom>
                <a:solidFill>
                  <a:srgbClr val="83838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64" name="Rectangle 2163"/>
                <p:cNvSpPr>
                  <a:spLocks noChangeArrowheads="1"/>
                </p:cNvSpPr>
                <p:nvPr/>
              </p:nvSpPr>
              <p:spPr bwMode="auto">
                <a:xfrm>
                  <a:off x="39669" y="676"/>
                  <a:ext cx="8" cy="1"/>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65" name="Rectangle 2164"/>
                <p:cNvSpPr>
                  <a:spLocks noChangeArrowheads="1"/>
                </p:cNvSpPr>
                <p:nvPr/>
              </p:nvSpPr>
              <p:spPr bwMode="auto">
                <a:xfrm>
                  <a:off x="39669" y="677"/>
                  <a:ext cx="8" cy="1"/>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66" name="Oval 2165"/>
                <p:cNvSpPr>
                  <a:spLocks noChangeArrowheads="1"/>
                </p:cNvSpPr>
                <p:nvPr/>
              </p:nvSpPr>
              <p:spPr bwMode="auto">
                <a:xfrm>
                  <a:off x="39669" y="669"/>
                  <a:ext cx="7" cy="9"/>
                </a:xfrm>
                <a:prstGeom prst="ellipse">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67" name="Freeform 2166"/>
                <p:cNvSpPr>
                  <a:spLocks noEditPoints="1"/>
                </p:cNvSpPr>
                <p:nvPr/>
              </p:nvSpPr>
              <p:spPr bwMode="auto">
                <a:xfrm>
                  <a:off x="39406" y="482"/>
                  <a:ext cx="313" cy="130"/>
                </a:xfrm>
                <a:custGeom>
                  <a:avLst/>
                  <a:gdLst>
                    <a:gd name="T0" fmla="*/ 2 w 313"/>
                    <a:gd name="T1" fmla="*/ 0 h 130"/>
                    <a:gd name="T2" fmla="*/ 275 w 313"/>
                    <a:gd name="T3" fmla="*/ 109 h 130"/>
                    <a:gd name="T4" fmla="*/ 274 w 313"/>
                    <a:gd name="T5" fmla="*/ 113 h 130"/>
                    <a:gd name="T6" fmla="*/ 0 w 313"/>
                    <a:gd name="T7" fmla="*/ 3 h 130"/>
                    <a:gd name="T8" fmla="*/ 2 w 313"/>
                    <a:gd name="T9" fmla="*/ 0 h 130"/>
                    <a:gd name="T10" fmla="*/ 276 w 313"/>
                    <a:gd name="T11" fmla="*/ 86 h 130"/>
                    <a:gd name="T12" fmla="*/ 313 w 313"/>
                    <a:gd name="T13" fmla="*/ 126 h 130"/>
                    <a:gd name="T14" fmla="*/ 257 w 313"/>
                    <a:gd name="T15" fmla="*/ 130 h 130"/>
                    <a:gd name="T16" fmla="*/ 276 w 313"/>
                    <a:gd name="T17" fmla="*/ 8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3" h="130">
                      <a:moveTo>
                        <a:pt x="2" y="0"/>
                      </a:moveTo>
                      <a:lnTo>
                        <a:pt x="275" y="109"/>
                      </a:lnTo>
                      <a:lnTo>
                        <a:pt x="274" y="113"/>
                      </a:lnTo>
                      <a:lnTo>
                        <a:pt x="0" y="3"/>
                      </a:lnTo>
                      <a:lnTo>
                        <a:pt x="2" y="0"/>
                      </a:lnTo>
                      <a:close/>
                      <a:moveTo>
                        <a:pt x="276" y="86"/>
                      </a:moveTo>
                      <a:lnTo>
                        <a:pt x="313" y="126"/>
                      </a:lnTo>
                      <a:lnTo>
                        <a:pt x="257" y="130"/>
                      </a:lnTo>
                      <a:lnTo>
                        <a:pt x="276" y="8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68" name="Freeform 2167"/>
                <p:cNvSpPr>
                  <a:spLocks noEditPoints="1"/>
                </p:cNvSpPr>
                <p:nvPr/>
              </p:nvSpPr>
              <p:spPr bwMode="auto">
                <a:xfrm>
                  <a:off x="39518" y="482"/>
                  <a:ext cx="234" cy="111"/>
                </a:xfrm>
                <a:custGeom>
                  <a:avLst/>
                  <a:gdLst>
                    <a:gd name="T0" fmla="*/ 1 w 234"/>
                    <a:gd name="T1" fmla="*/ 0 h 111"/>
                    <a:gd name="T2" fmla="*/ 198 w 234"/>
                    <a:gd name="T3" fmla="*/ 91 h 111"/>
                    <a:gd name="T4" fmla="*/ 196 w 234"/>
                    <a:gd name="T5" fmla="*/ 95 h 111"/>
                    <a:gd name="T6" fmla="*/ 0 w 234"/>
                    <a:gd name="T7" fmla="*/ 3 h 111"/>
                    <a:gd name="T8" fmla="*/ 1 w 234"/>
                    <a:gd name="T9" fmla="*/ 0 h 111"/>
                    <a:gd name="T10" fmla="*/ 200 w 234"/>
                    <a:gd name="T11" fmla="*/ 68 h 111"/>
                    <a:gd name="T12" fmla="*/ 234 w 234"/>
                    <a:gd name="T13" fmla="*/ 110 h 111"/>
                    <a:gd name="T14" fmla="*/ 178 w 234"/>
                    <a:gd name="T15" fmla="*/ 111 h 111"/>
                    <a:gd name="T16" fmla="*/ 200 w 234"/>
                    <a:gd name="T17" fmla="*/ 6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111">
                      <a:moveTo>
                        <a:pt x="1" y="0"/>
                      </a:moveTo>
                      <a:lnTo>
                        <a:pt x="198" y="91"/>
                      </a:lnTo>
                      <a:lnTo>
                        <a:pt x="196" y="95"/>
                      </a:lnTo>
                      <a:lnTo>
                        <a:pt x="0" y="3"/>
                      </a:lnTo>
                      <a:lnTo>
                        <a:pt x="1" y="0"/>
                      </a:lnTo>
                      <a:close/>
                      <a:moveTo>
                        <a:pt x="200" y="68"/>
                      </a:moveTo>
                      <a:lnTo>
                        <a:pt x="234" y="110"/>
                      </a:lnTo>
                      <a:lnTo>
                        <a:pt x="178" y="111"/>
                      </a:lnTo>
                      <a:lnTo>
                        <a:pt x="200" y="68"/>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69" name="Freeform 2168"/>
                <p:cNvSpPr>
                  <a:spLocks noEditPoints="1"/>
                </p:cNvSpPr>
                <p:nvPr/>
              </p:nvSpPr>
              <p:spPr bwMode="auto">
                <a:xfrm>
                  <a:off x="39551" y="482"/>
                  <a:ext cx="261" cy="130"/>
                </a:xfrm>
                <a:custGeom>
                  <a:avLst/>
                  <a:gdLst>
                    <a:gd name="T0" fmla="*/ 259 w 261"/>
                    <a:gd name="T1" fmla="*/ 0 h 130"/>
                    <a:gd name="T2" fmla="*/ 36 w 261"/>
                    <a:gd name="T3" fmla="*/ 110 h 130"/>
                    <a:gd name="T4" fmla="*/ 38 w 261"/>
                    <a:gd name="T5" fmla="*/ 114 h 130"/>
                    <a:gd name="T6" fmla="*/ 261 w 261"/>
                    <a:gd name="T7" fmla="*/ 3 h 130"/>
                    <a:gd name="T8" fmla="*/ 259 w 261"/>
                    <a:gd name="T9" fmla="*/ 0 h 130"/>
                    <a:gd name="T10" fmla="*/ 33 w 261"/>
                    <a:gd name="T11" fmla="*/ 87 h 130"/>
                    <a:gd name="T12" fmla="*/ 0 w 261"/>
                    <a:gd name="T13" fmla="*/ 130 h 130"/>
                    <a:gd name="T14" fmla="*/ 55 w 261"/>
                    <a:gd name="T15" fmla="*/ 130 h 130"/>
                    <a:gd name="T16" fmla="*/ 33 w 261"/>
                    <a:gd name="T17" fmla="*/ 8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1" h="130">
                      <a:moveTo>
                        <a:pt x="259" y="0"/>
                      </a:moveTo>
                      <a:lnTo>
                        <a:pt x="36" y="110"/>
                      </a:lnTo>
                      <a:lnTo>
                        <a:pt x="38" y="114"/>
                      </a:lnTo>
                      <a:lnTo>
                        <a:pt x="261" y="3"/>
                      </a:lnTo>
                      <a:lnTo>
                        <a:pt x="259" y="0"/>
                      </a:lnTo>
                      <a:close/>
                      <a:moveTo>
                        <a:pt x="33" y="87"/>
                      </a:moveTo>
                      <a:lnTo>
                        <a:pt x="0" y="130"/>
                      </a:lnTo>
                      <a:lnTo>
                        <a:pt x="55" y="130"/>
                      </a:lnTo>
                      <a:lnTo>
                        <a:pt x="33" y="8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70" name="Rectangle 2169"/>
                <p:cNvSpPr>
                  <a:spLocks noChangeArrowheads="1"/>
                </p:cNvSpPr>
                <p:nvPr/>
              </p:nvSpPr>
              <p:spPr bwMode="auto">
                <a:xfrm>
                  <a:off x="39570" y="685"/>
                  <a:ext cx="158"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reduce</a:t>
                  </a:r>
                  <a:endParaRPr lang="en-US" sz="1100">
                    <a:solidFill>
                      <a:srgbClr val="000000"/>
                    </a:solidFill>
                    <a:latin typeface="Times New Roman"/>
                    <a:ea typeface="Times New Roman"/>
                  </a:endParaRPr>
                </a:p>
              </p:txBody>
            </p:sp>
            <p:sp>
              <p:nvSpPr>
                <p:cNvPr id="2171" name="Freeform 2170"/>
                <p:cNvSpPr>
                  <a:spLocks noEditPoints="1"/>
                </p:cNvSpPr>
                <p:nvPr/>
              </p:nvSpPr>
              <p:spPr bwMode="auto">
                <a:xfrm>
                  <a:off x="39493" y="705"/>
                  <a:ext cx="50" cy="105"/>
                </a:xfrm>
                <a:custGeom>
                  <a:avLst/>
                  <a:gdLst>
                    <a:gd name="T0" fmla="*/ 27 w 50"/>
                    <a:gd name="T1" fmla="*/ 0 h 105"/>
                    <a:gd name="T2" fmla="*/ 27 w 50"/>
                    <a:gd name="T3" fmla="*/ 65 h 105"/>
                    <a:gd name="T4" fmla="*/ 23 w 50"/>
                    <a:gd name="T5" fmla="*/ 65 h 105"/>
                    <a:gd name="T6" fmla="*/ 23 w 50"/>
                    <a:gd name="T7" fmla="*/ 0 h 105"/>
                    <a:gd name="T8" fmla="*/ 27 w 50"/>
                    <a:gd name="T9" fmla="*/ 0 h 105"/>
                    <a:gd name="T10" fmla="*/ 50 w 50"/>
                    <a:gd name="T11" fmla="*/ 57 h 105"/>
                    <a:gd name="T12" fmla="*/ 25 w 50"/>
                    <a:gd name="T13" fmla="*/ 105 h 105"/>
                    <a:gd name="T14" fmla="*/ 0 w 50"/>
                    <a:gd name="T15" fmla="*/ 57 h 105"/>
                    <a:gd name="T16" fmla="*/ 50 w 50"/>
                    <a:gd name="T17" fmla="*/ 5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05">
                      <a:moveTo>
                        <a:pt x="27" y="0"/>
                      </a:moveTo>
                      <a:lnTo>
                        <a:pt x="27" y="65"/>
                      </a:lnTo>
                      <a:lnTo>
                        <a:pt x="23" y="65"/>
                      </a:lnTo>
                      <a:lnTo>
                        <a:pt x="23" y="0"/>
                      </a:lnTo>
                      <a:lnTo>
                        <a:pt x="27" y="0"/>
                      </a:lnTo>
                      <a:close/>
                      <a:moveTo>
                        <a:pt x="50" y="57"/>
                      </a:moveTo>
                      <a:lnTo>
                        <a:pt x="25" y="105"/>
                      </a:lnTo>
                      <a:lnTo>
                        <a:pt x="0" y="57"/>
                      </a:lnTo>
                      <a:lnTo>
                        <a:pt x="50" y="5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72" name="Freeform 2171"/>
                <p:cNvSpPr>
                  <a:spLocks noEditPoints="1"/>
                </p:cNvSpPr>
                <p:nvPr/>
              </p:nvSpPr>
              <p:spPr bwMode="auto">
                <a:xfrm>
                  <a:off x="39727" y="702"/>
                  <a:ext cx="50" cy="108"/>
                </a:xfrm>
                <a:custGeom>
                  <a:avLst/>
                  <a:gdLst>
                    <a:gd name="T0" fmla="*/ 23 w 50"/>
                    <a:gd name="T1" fmla="*/ 0 h 108"/>
                    <a:gd name="T2" fmla="*/ 23 w 50"/>
                    <a:gd name="T3" fmla="*/ 68 h 108"/>
                    <a:gd name="T4" fmla="*/ 27 w 50"/>
                    <a:gd name="T5" fmla="*/ 68 h 108"/>
                    <a:gd name="T6" fmla="*/ 27 w 50"/>
                    <a:gd name="T7" fmla="*/ 0 h 108"/>
                    <a:gd name="T8" fmla="*/ 23 w 50"/>
                    <a:gd name="T9" fmla="*/ 0 h 108"/>
                    <a:gd name="T10" fmla="*/ 0 w 50"/>
                    <a:gd name="T11" fmla="*/ 60 h 108"/>
                    <a:gd name="T12" fmla="*/ 24 w 50"/>
                    <a:gd name="T13" fmla="*/ 108 h 108"/>
                    <a:gd name="T14" fmla="*/ 50 w 50"/>
                    <a:gd name="T15" fmla="*/ 61 h 108"/>
                    <a:gd name="T16" fmla="*/ 0 w 50"/>
                    <a:gd name="T17"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08">
                      <a:moveTo>
                        <a:pt x="23" y="0"/>
                      </a:moveTo>
                      <a:lnTo>
                        <a:pt x="23" y="68"/>
                      </a:lnTo>
                      <a:lnTo>
                        <a:pt x="27" y="68"/>
                      </a:lnTo>
                      <a:lnTo>
                        <a:pt x="27" y="0"/>
                      </a:lnTo>
                      <a:lnTo>
                        <a:pt x="23" y="0"/>
                      </a:lnTo>
                      <a:close/>
                      <a:moveTo>
                        <a:pt x="0" y="60"/>
                      </a:moveTo>
                      <a:lnTo>
                        <a:pt x="24" y="108"/>
                      </a:lnTo>
                      <a:lnTo>
                        <a:pt x="50" y="61"/>
                      </a:lnTo>
                      <a:lnTo>
                        <a:pt x="0" y="6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73" name="Rectangle 2172"/>
                <p:cNvSpPr>
                  <a:spLocks noChangeArrowheads="1"/>
                </p:cNvSpPr>
                <p:nvPr/>
              </p:nvSpPr>
              <p:spPr bwMode="auto">
                <a:xfrm>
                  <a:off x="39582" y="198"/>
                  <a:ext cx="216"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Iterations</a:t>
                  </a:r>
                  <a:endParaRPr lang="en-US" sz="1100">
                    <a:solidFill>
                      <a:srgbClr val="000000"/>
                    </a:solidFill>
                    <a:latin typeface="Times New Roman"/>
                    <a:ea typeface="Times New Roman"/>
                  </a:endParaRPr>
                </a:p>
              </p:txBody>
            </p:sp>
            <p:sp>
              <p:nvSpPr>
                <p:cNvPr id="2174" name="Rectangle 2173"/>
                <p:cNvSpPr>
                  <a:spLocks noChangeArrowheads="1"/>
                </p:cNvSpPr>
                <p:nvPr/>
              </p:nvSpPr>
              <p:spPr bwMode="auto">
                <a:xfrm>
                  <a:off x="38346" y="229"/>
                  <a:ext cx="118"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Input</a:t>
                  </a:r>
                  <a:endParaRPr lang="en-US" sz="1100">
                    <a:solidFill>
                      <a:srgbClr val="000000"/>
                    </a:solidFill>
                    <a:latin typeface="Times New Roman"/>
                    <a:ea typeface="Times New Roman"/>
                  </a:endParaRPr>
                </a:p>
              </p:txBody>
            </p:sp>
            <p:sp>
              <p:nvSpPr>
                <p:cNvPr id="2175" name="Oval 2174"/>
                <p:cNvSpPr>
                  <a:spLocks noChangeArrowheads="1"/>
                </p:cNvSpPr>
                <p:nvPr/>
              </p:nvSpPr>
              <p:spPr bwMode="auto">
                <a:xfrm>
                  <a:off x="38547" y="397"/>
                  <a:ext cx="95" cy="109"/>
                </a:xfrm>
                <a:prstGeom prst="ellipse">
                  <a:avLst/>
                </a:prstGeom>
                <a:solidFill>
                  <a:srgbClr val="92D05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76" name="Oval 2175"/>
                <p:cNvSpPr>
                  <a:spLocks noChangeArrowheads="1"/>
                </p:cNvSpPr>
                <p:nvPr/>
              </p:nvSpPr>
              <p:spPr bwMode="auto">
                <a:xfrm>
                  <a:off x="38547" y="397"/>
                  <a:ext cx="95" cy="109"/>
                </a:xfrm>
                <a:prstGeom prst="ellipse">
                  <a:avLst/>
                </a:prstGeom>
                <a:noFill/>
                <a:ln w="12700" cap="flat">
                  <a:solidFill>
                    <a:srgbClr val="78787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77" name="Freeform 2176"/>
                <p:cNvSpPr>
                  <a:spLocks noEditPoints="1"/>
                </p:cNvSpPr>
                <p:nvPr/>
              </p:nvSpPr>
              <p:spPr bwMode="auto">
                <a:xfrm>
                  <a:off x="38569" y="286"/>
                  <a:ext cx="50" cy="108"/>
                </a:xfrm>
                <a:custGeom>
                  <a:avLst/>
                  <a:gdLst>
                    <a:gd name="T0" fmla="*/ 27 w 50"/>
                    <a:gd name="T1" fmla="*/ 0 h 108"/>
                    <a:gd name="T2" fmla="*/ 27 w 50"/>
                    <a:gd name="T3" fmla="*/ 69 h 108"/>
                    <a:gd name="T4" fmla="*/ 23 w 50"/>
                    <a:gd name="T5" fmla="*/ 69 h 108"/>
                    <a:gd name="T6" fmla="*/ 23 w 50"/>
                    <a:gd name="T7" fmla="*/ 0 h 108"/>
                    <a:gd name="T8" fmla="*/ 27 w 50"/>
                    <a:gd name="T9" fmla="*/ 0 h 108"/>
                    <a:gd name="T10" fmla="*/ 50 w 50"/>
                    <a:gd name="T11" fmla="*/ 61 h 108"/>
                    <a:gd name="T12" fmla="*/ 25 w 50"/>
                    <a:gd name="T13" fmla="*/ 108 h 108"/>
                    <a:gd name="T14" fmla="*/ 0 w 50"/>
                    <a:gd name="T15" fmla="*/ 61 h 108"/>
                    <a:gd name="T16" fmla="*/ 50 w 50"/>
                    <a:gd name="T17" fmla="*/ 6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08">
                      <a:moveTo>
                        <a:pt x="27" y="0"/>
                      </a:moveTo>
                      <a:lnTo>
                        <a:pt x="27" y="69"/>
                      </a:lnTo>
                      <a:lnTo>
                        <a:pt x="23" y="69"/>
                      </a:lnTo>
                      <a:lnTo>
                        <a:pt x="23" y="0"/>
                      </a:lnTo>
                      <a:lnTo>
                        <a:pt x="27" y="0"/>
                      </a:lnTo>
                      <a:close/>
                      <a:moveTo>
                        <a:pt x="50" y="61"/>
                      </a:moveTo>
                      <a:lnTo>
                        <a:pt x="25" y="108"/>
                      </a:lnTo>
                      <a:lnTo>
                        <a:pt x="0" y="61"/>
                      </a:lnTo>
                      <a:lnTo>
                        <a:pt x="50" y="6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78" name="Rectangle 2177"/>
                <p:cNvSpPr>
                  <a:spLocks noChangeArrowheads="1"/>
                </p:cNvSpPr>
                <p:nvPr/>
              </p:nvSpPr>
              <p:spPr bwMode="auto">
                <a:xfrm>
                  <a:off x="38344" y="690"/>
                  <a:ext cx="158"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Output</a:t>
                  </a:r>
                  <a:endParaRPr lang="en-US" sz="1100">
                    <a:solidFill>
                      <a:srgbClr val="000000"/>
                    </a:solidFill>
                    <a:latin typeface="Times New Roman"/>
                    <a:ea typeface="Times New Roman"/>
                  </a:endParaRPr>
                </a:p>
              </p:txBody>
            </p:sp>
            <p:sp>
              <p:nvSpPr>
                <p:cNvPr id="2179" name="Rectangle 2178"/>
                <p:cNvSpPr>
                  <a:spLocks noChangeArrowheads="1"/>
                </p:cNvSpPr>
                <p:nvPr/>
              </p:nvSpPr>
              <p:spPr bwMode="auto">
                <a:xfrm>
                  <a:off x="38416" y="515"/>
                  <a:ext cx="9" cy="1"/>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80" name="Rectangle 2179"/>
                <p:cNvSpPr>
                  <a:spLocks noChangeArrowheads="1"/>
                </p:cNvSpPr>
                <p:nvPr/>
              </p:nvSpPr>
              <p:spPr bwMode="auto">
                <a:xfrm>
                  <a:off x="38416" y="516"/>
                  <a:ext cx="9" cy="1"/>
                </a:xfrm>
                <a:prstGeom prst="rect">
                  <a:avLst/>
                </a:prstGeom>
                <a:solidFill>
                  <a:srgbClr val="98989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81" name="Rectangle 2180"/>
                <p:cNvSpPr>
                  <a:spLocks noChangeArrowheads="1"/>
                </p:cNvSpPr>
                <p:nvPr/>
              </p:nvSpPr>
              <p:spPr bwMode="auto">
                <a:xfrm>
                  <a:off x="38416" y="517"/>
                  <a:ext cx="9" cy="1"/>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82" name="Rectangle 2181"/>
                <p:cNvSpPr>
                  <a:spLocks noChangeArrowheads="1"/>
                </p:cNvSpPr>
                <p:nvPr/>
              </p:nvSpPr>
              <p:spPr bwMode="auto">
                <a:xfrm>
                  <a:off x="38416" y="518"/>
                  <a:ext cx="9" cy="1"/>
                </a:xfrm>
                <a:prstGeom prst="rect">
                  <a:avLst/>
                </a:prstGeom>
                <a:solidFill>
                  <a:srgbClr val="93939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83" name="Rectangle 2182"/>
                <p:cNvSpPr>
                  <a:spLocks noChangeArrowheads="1"/>
                </p:cNvSpPr>
                <p:nvPr/>
              </p:nvSpPr>
              <p:spPr bwMode="auto">
                <a:xfrm>
                  <a:off x="38416" y="519"/>
                  <a:ext cx="9" cy="1"/>
                </a:xfrm>
                <a:prstGeom prst="rect">
                  <a:avLst/>
                </a:prstGeom>
                <a:solidFill>
                  <a:srgbClr val="91919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84" name="Rectangle 2183"/>
                <p:cNvSpPr>
                  <a:spLocks noChangeArrowheads="1"/>
                </p:cNvSpPr>
                <p:nvPr/>
              </p:nvSpPr>
              <p:spPr bwMode="auto">
                <a:xfrm>
                  <a:off x="38416" y="520"/>
                  <a:ext cx="9" cy="1"/>
                </a:xfrm>
                <a:prstGeom prst="rect">
                  <a:avLst/>
                </a:prstGeom>
                <a:solidFill>
                  <a:srgbClr val="8E8E8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85" name="Rectangle 2184"/>
                <p:cNvSpPr>
                  <a:spLocks noChangeArrowheads="1"/>
                </p:cNvSpPr>
                <p:nvPr/>
              </p:nvSpPr>
              <p:spPr bwMode="auto">
                <a:xfrm>
                  <a:off x="38416" y="521"/>
                  <a:ext cx="9" cy="1"/>
                </a:xfrm>
                <a:prstGeom prst="rect">
                  <a:avLst/>
                </a:prstGeom>
                <a:solidFill>
                  <a:srgbClr val="8A8A8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86" name="Rectangle 2185"/>
                <p:cNvSpPr>
                  <a:spLocks noChangeArrowheads="1"/>
                </p:cNvSpPr>
                <p:nvPr/>
              </p:nvSpPr>
              <p:spPr bwMode="auto">
                <a:xfrm>
                  <a:off x="38416" y="522"/>
                  <a:ext cx="9" cy="1"/>
                </a:xfrm>
                <a:prstGeom prst="rect">
                  <a:avLst/>
                </a:prstGeom>
                <a:solidFill>
                  <a:srgbClr val="8686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87" name="Rectangle 2186"/>
                <p:cNvSpPr>
                  <a:spLocks noChangeArrowheads="1"/>
                </p:cNvSpPr>
                <p:nvPr/>
              </p:nvSpPr>
              <p:spPr bwMode="auto">
                <a:xfrm>
                  <a:off x="38416" y="523"/>
                  <a:ext cx="9" cy="1"/>
                </a:xfrm>
                <a:prstGeom prst="rect">
                  <a:avLst/>
                </a:prstGeom>
                <a:solidFill>
                  <a:srgbClr val="82828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88" name="Rectangle 2187"/>
                <p:cNvSpPr>
                  <a:spLocks noChangeArrowheads="1"/>
                </p:cNvSpPr>
                <p:nvPr/>
              </p:nvSpPr>
              <p:spPr bwMode="auto">
                <a:xfrm>
                  <a:off x="38416" y="524"/>
                  <a:ext cx="9" cy="1"/>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89" name="Rectangle 2188"/>
                <p:cNvSpPr>
                  <a:spLocks noChangeArrowheads="1"/>
                </p:cNvSpPr>
                <p:nvPr/>
              </p:nvSpPr>
              <p:spPr bwMode="auto">
                <a:xfrm>
                  <a:off x="38416" y="525"/>
                  <a:ext cx="9" cy="1"/>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90" name="Oval 2189"/>
                <p:cNvSpPr>
                  <a:spLocks noChangeArrowheads="1"/>
                </p:cNvSpPr>
                <p:nvPr/>
              </p:nvSpPr>
              <p:spPr bwMode="auto">
                <a:xfrm>
                  <a:off x="38416" y="516"/>
                  <a:ext cx="8" cy="10"/>
                </a:xfrm>
                <a:prstGeom prst="ellipse">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91" name="Rectangle 2190"/>
                <p:cNvSpPr>
                  <a:spLocks noChangeArrowheads="1"/>
                </p:cNvSpPr>
                <p:nvPr/>
              </p:nvSpPr>
              <p:spPr bwMode="auto">
                <a:xfrm>
                  <a:off x="38479" y="515"/>
                  <a:ext cx="8" cy="1"/>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92" name="Rectangle 2191"/>
                <p:cNvSpPr>
                  <a:spLocks noChangeArrowheads="1"/>
                </p:cNvSpPr>
                <p:nvPr/>
              </p:nvSpPr>
              <p:spPr bwMode="auto">
                <a:xfrm>
                  <a:off x="38479" y="516"/>
                  <a:ext cx="8" cy="1"/>
                </a:xfrm>
                <a:prstGeom prst="rect">
                  <a:avLst/>
                </a:prstGeom>
                <a:solidFill>
                  <a:srgbClr val="98989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93" name="Rectangle 2192"/>
                <p:cNvSpPr>
                  <a:spLocks noChangeArrowheads="1"/>
                </p:cNvSpPr>
                <p:nvPr/>
              </p:nvSpPr>
              <p:spPr bwMode="auto">
                <a:xfrm>
                  <a:off x="38479" y="517"/>
                  <a:ext cx="8" cy="1"/>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94" name="Rectangle 2193"/>
                <p:cNvSpPr>
                  <a:spLocks noChangeArrowheads="1"/>
                </p:cNvSpPr>
                <p:nvPr/>
              </p:nvSpPr>
              <p:spPr bwMode="auto">
                <a:xfrm>
                  <a:off x="38479" y="518"/>
                  <a:ext cx="8" cy="1"/>
                </a:xfrm>
                <a:prstGeom prst="rect">
                  <a:avLst/>
                </a:prstGeom>
                <a:solidFill>
                  <a:srgbClr val="93939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95" name="Rectangle 2194"/>
                <p:cNvSpPr>
                  <a:spLocks noChangeArrowheads="1"/>
                </p:cNvSpPr>
                <p:nvPr/>
              </p:nvSpPr>
              <p:spPr bwMode="auto">
                <a:xfrm>
                  <a:off x="38479" y="519"/>
                  <a:ext cx="8" cy="1"/>
                </a:xfrm>
                <a:prstGeom prst="rect">
                  <a:avLst/>
                </a:prstGeom>
                <a:solidFill>
                  <a:srgbClr val="91919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96" name="Rectangle 2195"/>
                <p:cNvSpPr>
                  <a:spLocks noChangeArrowheads="1"/>
                </p:cNvSpPr>
                <p:nvPr/>
              </p:nvSpPr>
              <p:spPr bwMode="auto">
                <a:xfrm>
                  <a:off x="38479" y="520"/>
                  <a:ext cx="8" cy="1"/>
                </a:xfrm>
                <a:prstGeom prst="rect">
                  <a:avLst/>
                </a:prstGeom>
                <a:solidFill>
                  <a:srgbClr val="8E8E8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97" name="Rectangle 2196"/>
                <p:cNvSpPr>
                  <a:spLocks noChangeArrowheads="1"/>
                </p:cNvSpPr>
                <p:nvPr/>
              </p:nvSpPr>
              <p:spPr bwMode="auto">
                <a:xfrm>
                  <a:off x="38479" y="521"/>
                  <a:ext cx="8" cy="1"/>
                </a:xfrm>
                <a:prstGeom prst="rect">
                  <a:avLst/>
                </a:prstGeom>
                <a:solidFill>
                  <a:srgbClr val="8A8A8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98" name="Rectangle 2197"/>
                <p:cNvSpPr>
                  <a:spLocks noChangeArrowheads="1"/>
                </p:cNvSpPr>
                <p:nvPr/>
              </p:nvSpPr>
              <p:spPr bwMode="auto">
                <a:xfrm>
                  <a:off x="38479" y="522"/>
                  <a:ext cx="8" cy="1"/>
                </a:xfrm>
                <a:prstGeom prst="rect">
                  <a:avLst/>
                </a:prstGeom>
                <a:solidFill>
                  <a:srgbClr val="8686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199" name="Rectangle 2198"/>
                <p:cNvSpPr>
                  <a:spLocks noChangeArrowheads="1"/>
                </p:cNvSpPr>
                <p:nvPr/>
              </p:nvSpPr>
              <p:spPr bwMode="auto">
                <a:xfrm>
                  <a:off x="38479" y="523"/>
                  <a:ext cx="8" cy="1"/>
                </a:xfrm>
                <a:prstGeom prst="rect">
                  <a:avLst/>
                </a:prstGeom>
                <a:solidFill>
                  <a:srgbClr val="82828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200" name="Rectangle 2199"/>
                <p:cNvSpPr>
                  <a:spLocks noChangeArrowheads="1"/>
                </p:cNvSpPr>
                <p:nvPr/>
              </p:nvSpPr>
              <p:spPr bwMode="auto">
                <a:xfrm>
                  <a:off x="38479" y="524"/>
                  <a:ext cx="8" cy="1"/>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201" name="Rectangle 2200"/>
                <p:cNvSpPr>
                  <a:spLocks noChangeArrowheads="1"/>
                </p:cNvSpPr>
                <p:nvPr/>
              </p:nvSpPr>
              <p:spPr bwMode="auto">
                <a:xfrm>
                  <a:off x="38479" y="525"/>
                  <a:ext cx="8" cy="1"/>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202" name="Oval 2201"/>
                <p:cNvSpPr>
                  <a:spLocks noChangeArrowheads="1"/>
                </p:cNvSpPr>
                <p:nvPr/>
              </p:nvSpPr>
              <p:spPr bwMode="auto">
                <a:xfrm>
                  <a:off x="38480" y="516"/>
                  <a:ext cx="7" cy="10"/>
                </a:xfrm>
                <a:prstGeom prst="ellipse">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203" name="Rectangle 2202"/>
                <p:cNvSpPr>
                  <a:spLocks noChangeArrowheads="1"/>
                </p:cNvSpPr>
                <p:nvPr/>
              </p:nvSpPr>
              <p:spPr bwMode="auto">
                <a:xfrm>
                  <a:off x="38403" y="362"/>
                  <a:ext cx="99"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map</a:t>
                  </a:r>
                  <a:endParaRPr lang="en-US" sz="1100">
                    <a:solidFill>
                      <a:srgbClr val="000000"/>
                    </a:solidFill>
                    <a:latin typeface="Times New Roman"/>
                    <a:ea typeface="Times New Roman"/>
                  </a:endParaRPr>
                </a:p>
              </p:txBody>
            </p:sp>
            <p:sp>
              <p:nvSpPr>
                <p:cNvPr id="2204" name="Freeform 2203"/>
                <p:cNvSpPr>
                  <a:spLocks noEditPoints="1"/>
                </p:cNvSpPr>
                <p:nvPr/>
              </p:nvSpPr>
              <p:spPr bwMode="auto">
                <a:xfrm>
                  <a:off x="38569" y="506"/>
                  <a:ext cx="50" cy="115"/>
                </a:xfrm>
                <a:custGeom>
                  <a:avLst/>
                  <a:gdLst>
                    <a:gd name="T0" fmla="*/ 27 w 50"/>
                    <a:gd name="T1" fmla="*/ 0 h 115"/>
                    <a:gd name="T2" fmla="*/ 27 w 50"/>
                    <a:gd name="T3" fmla="*/ 75 h 115"/>
                    <a:gd name="T4" fmla="*/ 23 w 50"/>
                    <a:gd name="T5" fmla="*/ 75 h 115"/>
                    <a:gd name="T6" fmla="*/ 23 w 50"/>
                    <a:gd name="T7" fmla="*/ 0 h 115"/>
                    <a:gd name="T8" fmla="*/ 27 w 50"/>
                    <a:gd name="T9" fmla="*/ 0 h 115"/>
                    <a:gd name="T10" fmla="*/ 50 w 50"/>
                    <a:gd name="T11" fmla="*/ 67 h 115"/>
                    <a:gd name="T12" fmla="*/ 25 w 50"/>
                    <a:gd name="T13" fmla="*/ 115 h 115"/>
                    <a:gd name="T14" fmla="*/ 0 w 50"/>
                    <a:gd name="T15" fmla="*/ 67 h 115"/>
                    <a:gd name="T16" fmla="*/ 50 w 50"/>
                    <a:gd name="T17" fmla="*/ 6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15">
                      <a:moveTo>
                        <a:pt x="27" y="0"/>
                      </a:moveTo>
                      <a:lnTo>
                        <a:pt x="27" y="75"/>
                      </a:lnTo>
                      <a:lnTo>
                        <a:pt x="23" y="75"/>
                      </a:lnTo>
                      <a:lnTo>
                        <a:pt x="23" y="0"/>
                      </a:lnTo>
                      <a:lnTo>
                        <a:pt x="27" y="0"/>
                      </a:lnTo>
                      <a:close/>
                      <a:moveTo>
                        <a:pt x="50" y="67"/>
                      </a:moveTo>
                      <a:lnTo>
                        <a:pt x="25" y="115"/>
                      </a:lnTo>
                      <a:lnTo>
                        <a:pt x="0" y="67"/>
                      </a:lnTo>
                      <a:lnTo>
                        <a:pt x="50" y="6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grpSp>
          <p:sp>
            <p:nvSpPr>
              <p:cNvPr id="1815" name="Oval 1814"/>
              <p:cNvSpPr>
                <a:spLocks noChangeArrowheads="1"/>
              </p:cNvSpPr>
              <p:nvPr/>
            </p:nvSpPr>
            <p:spPr bwMode="auto">
              <a:xfrm>
                <a:off x="38141" y="400"/>
                <a:ext cx="95" cy="109"/>
              </a:xfrm>
              <a:prstGeom prst="ellipse">
                <a:avLst/>
              </a:prstGeom>
              <a:solidFill>
                <a:srgbClr val="92D05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16" name="Oval 1815"/>
              <p:cNvSpPr>
                <a:spLocks noChangeArrowheads="1"/>
              </p:cNvSpPr>
              <p:nvPr/>
            </p:nvSpPr>
            <p:spPr bwMode="auto">
              <a:xfrm>
                <a:off x="38141" y="400"/>
                <a:ext cx="95" cy="109"/>
              </a:xfrm>
              <a:prstGeom prst="ellipse">
                <a:avLst/>
              </a:prstGeom>
              <a:noFill/>
              <a:ln w="12700" cap="flat">
                <a:solidFill>
                  <a:srgbClr val="78787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17" name="Freeform 1816"/>
              <p:cNvSpPr>
                <a:spLocks noEditPoints="1"/>
              </p:cNvSpPr>
              <p:nvPr/>
            </p:nvSpPr>
            <p:spPr bwMode="auto">
              <a:xfrm>
                <a:off x="38164" y="292"/>
                <a:ext cx="50" cy="108"/>
              </a:xfrm>
              <a:custGeom>
                <a:avLst/>
                <a:gdLst>
                  <a:gd name="T0" fmla="*/ 27 w 50"/>
                  <a:gd name="T1" fmla="*/ 0 h 108"/>
                  <a:gd name="T2" fmla="*/ 27 w 50"/>
                  <a:gd name="T3" fmla="*/ 68 h 108"/>
                  <a:gd name="T4" fmla="*/ 23 w 50"/>
                  <a:gd name="T5" fmla="*/ 68 h 108"/>
                  <a:gd name="T6" fmla="*/ 23 w 50"/>
                  <a:gd name="T7" fmla="*/ 0 h 108"/>
                  <a:gd name="T8" fmla="*/ 27 w 50"/>
                  <a:gd name="T9" fmla="*/ 0 h 108"/>
                  <a:gd name="T10" fmla="*/ 50 w 50"/>
                  <a:gd name="T11" fmla="*/ 60 h 108"/>
                  <a:gd name="T12" fmla="*/ 25 w 50"/>
                  <a:gd name="T13" fmla="*/ 108 h 108"/>
                  <a:gd name="T14" fmla="*/ 0 w 50"/>
                  <a:gd name="T15" fmla="*/ 60 h 108"/>
                  <a:gd name="T16" fmla="*/ 50 w 50"/>
                  <a:gd name="T17"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08">
                    <a:moveTo>
                      <a:pt x="27" y="0"/>
                    </a:moveTo>
                    <a:lnTo>
                      <a:pt x="27" y="68"/>
                    </a:lnTo>
                    <a:lnTo>
                      <a:pt x="23" y="68"/>
                    </a:lnTo>
                    <a:lnTo>
                      <a:pt x="23" y="0"/>
                    </a:lnTo>
                    <a:lnTo>
                      <a:pt x="27" y="0"/>
                    </a:lnTo>
                    <a:close/>
                    <a:moveTo>
                      <a:pt x="50" y="60"/>
                    </a:moveTo>
                    <a:lnTo>
                      <a:pt x="25" y="108"/>
                    </a:lnTo>
                    <a:lnTo>
                      <a:pt x="0" y="60"/>
                    </a:lnTo>
                    <a:lnTo>
                      <a:pt x="50" y="6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18" name="Freeform 1817"/>
              <p:cNvSpPr>
                <a:spLocks noEditPoints="1"/>
              </p:cNvSpPr>
              <p:nvPr/>
            </p:nvSpPr>
            <p:spPr bwMode="auto">
              <a:xfrm>
                <a:off x="38164" y="512"/>
                <a:ext cx="50" cy="114"/>
              </a:xfrm>
              <a:custGeom>
                <a:avLst/>
                <a:gdLst>
                  <a:gd name="T0" fmla="*/ 27 w 50"/>
                  <a:gd name="T1" fmla="*/ 0 h 114"/>
                  <a:gd name="T2" fmla="*/ 27 w 50"/>
                  <a:gd name="T3" fmla="*/ 74 h 114"/>
                  <a:gd name="T4" fmla="*/ 23 w 50"/>
                  <a:gd name="T5" fmla="*/ 74 h 114"/>
                  <a:gd name="T6" fmla="*/ 23 w 50"/>
                  <a:gd name="T7" fmla="*/ 0 h 114"/>
                  <a:gd name="T8" fmla="*/ 27 w 50"/>
                  <a:gd name="T9" fmla="*/ 0 h 114"/>
                  <a:gd name="T10" fmla="*/ 50 w 50"/>
                  <a:gd name="T11" fmla="*/ 66 h 114"/>
                  <a:gd name="T12" fmla="*/ 25 w 50"/>
                  <a:gd name="T13" fmla="*/ 114 h 114"/>
                  <a:gd name="T14" fmla="*/ 0 w 50"/>
                  <a:gd name="T15" fmla="*/ 66 h 114"/>
                  <a:gd name="T16" fmla="*/ 50 w 50"/>
                  <a:gd name="T17" fmla="*/ 6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14">
                    <a:moveTo>
                      <a:pt x="27" y="0"/>
                    </a:moveTo>
                    <a:lnTo>
                      <a:pt x="27" y="74"/>
                    </a:lnTo>
                    <a:lnTo>
                      <a:pt x="23" y="74"/>
                    </a:lnTo>
                    <a:lnTo>
                      <a:pt x="23" y="0"/>
                    </a:lnTo>
                    <a:lnTo>
                      <a:pt x="27" y="0"/>
                    </a:lnTo>
                    <a:close/>
                    <a:moveTo>
                      <a:pt x="50" y="66"/>
                    </a:moveTo>
                    <a:lnTo>
                      <a:pt x="25" y="114"/>
                    </a:lnTo>
                    <a:lnTo>
                      <a:pt x="0" y="66"/>
                    </a:lnTo>
                    <a:lnTo>
                      <a:pt x="50" y="6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19" name="Oval 1818"/>
              <p:cNvSpPr>
                <a:spLocks noChangeArrowheads="1"/>
              </p:cNvSpPr>
              <p:nvPr/>
            </p:nvSpPr>
            <p:spPr bwMode="auto">
              <a:xfrm>
                <a:off x="38253" y="400"/>
                <a:ext cx="95" cy="109"/>
              </a:xfrm>
              <a:prstGeom prst="ellipse">
                <a:avLst/>
              </a:prstGeom>
              <a:solidFill>
                <a:srgbClr val="92D05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20" name="Oval 1819"/>
              <p:cNvSpPr>
                <a:spLocks noChangeArrowheads="1"/>
              </p:cNvSpPr>
              <p:nvPr/>
            </p:nvSpPr>
            <p:spPr bwMode="auto">
              <a:xfrm>
                <a:off x="38253" y="400"/>
                <a:ext cx="95" cy="109"/>
              </a:xfrm>
              <a:prstGeom prst="ellipse">
                <a:avLst/>
              </a:prstGeom>
              <a:noFill/>
              <a:ln w="12700" cap="flat">
                <a:solidFill>
                  <a:srgbClr val="78787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21" name="Freeform 1820"/>
              <p:cNvSpPr>
                <a:spLocks noEditPoints="1"/>
              </p:cNvSpPr>
              <p:nvPr/>
            </p:nvSpPr>
            <p:spPr bwMode="auto">
              <a:xfrm>
                <a:off x="38276" y="295"/>
                <a:ext cx="50" cy="108"/>
              </a:xfrm>
              <a:custGeom>
                <a:avLst/>
                <a:gdLst>
                  <a:gd name="T0" fmla="*/ 27 w 50"/>
                  <a:gd name="T1" fmla="*/ 0 h 108"/>
                  <a:gd name="T2" fmla="*/ 27 w 50"/>
                  <a:gd name="T3" fmla="*/ 68 h 108"/>
                  <a:gd name="T4" fmla="*/ 23 w 50"/>
                  <a:gd name="T5" fmla="*/ 68 h 108"/>
                  <a:gd name="T6" fmla="*/ 23 w 50"/>
                  <a:gd name="T7" fmla="*/ 0 h 108"/>
                  <a:gd name="T8" fmla="*/ 27 w 50"/>
                  <a:gd name="T9" fmla="*/ 0 h 108"/>
                  <a:gd name="T10" fmla="*/ 50 w 50"/>
                  <a:gd name="T11" fmla="*/ 60 h 108"/>
                  <a:gd name="T12" fmla="*/ 25 w 50"/>
                  <a:gd name="T13" fmla="*/ 108 h 108"/>
                  <a:gd name="T14" fmla="*/ 0 w 50"/>
                  <a:gd name="T15" fmla="*/ 60 h 108"/>
                  <a:gd name="T16" fmla="*/ 50 w 50"/>
                  <a:gd name="T17"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08">
                    <a:moveTo>
                      <a:pt x="27" y="0"/>
                    </a:moveTo>
                    <a:lnTo>
                      <a:pt x="27" y="68"/>
                    </a:lnTo>
                    <a:lnTo>
                      <a:pt x="23" y="68"/>
                    </a:lnTo>
                    <a:lnTo>
                      <a:pt x="23" y="0"/>
                    </a:lnTo>
                    <a:lnTo>
                      <a:pt x="27" y="0"/>
                    </a:lnTo>
                    <a:close/>
                    <a:moveTo>
                      <a:pt x="50" y="60"/>
                    </a:moveTo>
                    <a:lnTo>
                      <a:pt x="25" y="108"/>
                    </a:lnTo>
                    <a:lnTo>
                      <a:pt x="0" y="60"/>
                    </a:lnTo>
                    <a:lnTo>
                      <a:pt x="50" y="6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22" name="Freeform 1821"/>
              <p:cNvSpPr>
                <a:spLocks noEditPoints="1"/>
              </p:cNvSpPr>
              <p:nvPr/>
            </p:nvSpPr>
            <p:spPr bwMode="auto">
              <a:xfrm>
                <a:off x="38276" y="515"/>
                <a:ext cx="50" cy="114"/>
              </a:xfrm>
              <a:custGeom>
                <a:avLst/>
                <a:gdLst>
                  <a:gd name="T0" fmla="*/ 27 w 50"/>
                  <a:gd name="T1" fmla="*/ 0 h 114"/>
                  <a:gd name="T2" fmla="*/ 27 w 50"/>
                  <a:gd name="T3" fmla="*/ 74 h 114"/>
                  <a:gd name="T4" fmla="*/ 23 w 50"/>
                  <a:gd name="T5" fmla="*/ 74 h 114"/>
                  <a:gd name="T6" fmla="*/ 23 w 50"/>
                  <a:gd name="T7" fmla="*/ 0 h 114"/>
                  <a:gd name="T8" fmla="*/ 27 w 50"/>
                  <a:gd name="T9" fmla="*/ 0 h 114"/>
                  <a:gd name="T10" fmla="*/ 50 w 50"/>
                  <a:gd name="T11" fmla="*/ 66 h 114"/>
                  <a:gd name="T12" fmla="*/ 25 w 50"/>
                  <a:gd name="T13" fmla="*/ 114 h 114"/>
                  <a:gd name="T14" fmla="*/ 0 w 50"/>
                  <a:gd name="T15" fmla="*/ 66 h 114"/>
                  <a:gd name="T16" fmla="*/ 50 w 50"/>
                  <a:gd name="T17" fmla="*/ 6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14">
                    <a:moveTo>
                      <a:pt x="27" y="0"/>
                    </a:moveTo>
                    <a:lnTo>
                      <a:pt x="27" y="74"/>
                    </a:lnTo>
                    <a:lnTo>
                      <a:pt x="23" y="74"/>
                    </a:lnTo>
                    <a:lnTo>
                      <a:pt x="23" y="0"/>
                    </a:lnTo>
                    <a:lnTo>
                      <a:pt x="27" y="0"/>
                    </a:lnTo>
                    <a:close/>
                    <a:moveTo>
                      <a:pt x="50" y="66"/>
                    </a:moveTo>
                    <a:lnTo>
                      <a:pt x="25" y="114"/>
                    </a:lnTo>
                    <a:lnTo>
                      <a:pt x="0" y="66"/>
                    </a:lnTo>
                    <a:lnTo>
                      <a:pt x="50" y="6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grpSp>
            <p:nvGrpSpPr>
              <p:cNvPr id="1823" name="Group 1822"/>
              <p:cNvGrpSpPr>
                <a:grpSpLocks/>
              </p:cNvGrpSpPr>
              <p:nvPr/>
            </p:nvGrpSpPr>
            <p:grpSpPr bwMode="auto">
              <a:xfrm>
                <a:off x="40025" y="192"/>
                <a:ext cx="269" cy="317"/>
                <a:chOff x="40025" y="192"/>
                <a:chExt cx="269" cy="317"/>
              </a:xfrm>
            </p:grpSpPr>
            <p:sp>
              <p:nvSpPr>
                <p:cNvPr id="1974" name="Rectangle 1973"/>
                <p:cNvSpPr>
                  <a:spLocks noChangeArrowheads="1"/>
                </p:cNvSpPr>
                <p:nvPr/>
              </p:nvSpPr>
              <p:spPr bwMode="auto">
                <a:xfrm>
                  <a:off x="40038" y="212"/>
                  <a:ext cx="233" cy="276"/>
                </a:xfrm>
                <a:prstGeom prst="rect">
                  <a:avLst/>
                </a:prstGeom>
                <a:solidFill>
                  <a:srgbClr val="BDD7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75" name="Rectangle 1974"/>
                <p:cNvSpPr>
                  <a:spLocks noChangeArrowheads="1"/>
                </p:cNvSpPr>
                <p:nvPr/>
              </p:nvSpPr>
              <p:spPr bwMode="auto">
                <a:xfrm>
                  <a:off x="40038" y="212"/>
                  <a:ext cx="233" cy="276"/>
                </a:xfrm>
                <a:prstGeom prst="rect">
                  <a:avLst/>
                </a:prstGeom>
                <a:noFill/>
                <a:ln w="1588" cap="flat">
                  <a:solidFill>
                    <a:srgbClr val="DAE3F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76" name="Freeform 1975"/>
                <p:cNvSpPr>
                  <a:spLocks noEditPoints="1"/>
                </p:cNvSpPr>
                <p:nvPr/>
              </p:nvSpPr>
              <p:spPr bwMode="auto">
                <a:xfrm>
                  <a:off x="40025" y="364"/>
                  <a:ext cx="269" cy="85"/>
                </a:xfrm>
                <a:custGeom>
                  <a:avLst/>
                  <a:gdLst>
                    <a:gd name="T0" fmla="*/ 2 w 269"/>
                    <a:gd name="T1" fmla="*/ 13 h 85"/>
                    <a:gd name="T2" fmla="*/ 1 w 269"/>
                    <a:gd name="T3" fmla="*/ 26 h 85"/>
                    <a:gd name="T4" fmla="*/ 5 w 269"/>
                    <a:gd name="T5" fmla="*/ 39 h 85"/>
                    <a:gd name="T6" fmla="*/ 14 w 269"/>
                    <a:gd name="T7" fmla="*/ 50 h 85"/>
                    <a:gd name="T8" fmla="*/ 27 w 269"/>
                    <a:gd name="T9" fmla="*/ 60 h 85"/>
                    <a:gd name="T10" fmla="*/ 45 w 269"/>
                    <a:gd name="T11" fmla="*/ 69 h 85"/>
                    <a:gd name="T12" fmla="*/ 66 w 269"/>
                    <a:gd name="T13" fmla="*/ 77 h 85"/>
                    <a:gd name="T14" fmla="*/ 90 w 269"/>
                    <a:gd name="T15" fmla="*/ 82 h 85"/>
                    <a:gd name="T16" fmla="*/ 116 w 269"/>
                    <a:gd name="T17" fmla="*/ 85 h 85"/>
                    <a:gd name="T18" fmla="*/ 142 w 269"/>
                    <a:gd name="T19" fmla="*/ 85 h 85"/>
                    <a:gd name="T20" fmla="*/ 168 w 269"/>
                    <a:gd name="T21" fmla="*/ 83 h 85"/>
                    <a:gd name="T22" fmla="*/ 192 w 269"/>
                    <a:gd name="T23" fmla="*/ 79 h 85"/>
                    <a:gd name="T24" fmla="*/ 214 w 269"/>
                    <a:gd name="T25" fmla="*/ 73 h 85"/>
                    <a:gd name="T26" fmla="*/ 233 w 269"/>
                    <a:gd name="T27" fmla="*/ 65 h 85"/>
                    <a:gd name="T28" fmla="*/ 249 w 269"/>
                    <a:gd name="T29" fmla="*/ 55 h 85"/>
                    <a:gd name="T30" fmla="*/ 260 w 269"/>
                    <a:gd name="T31" fmla="*/ 44 h 85"/>
                    <a:gd name="T32" fmla="*/ 266 w 269"/>
                    <a:gd name="T33" fmla="*/ 33 h 85"/>
                    <a:gd name="T34" fmla="*/ 268 w 269"/>
                    <a:gd name="T35" fmla="*/ 22 h 85"/>
                    <a:gd name="T36" fmla="*/ 266 w 269"/>
                    <a:gd name="T37" fmla="*/ 12 h 85"/>
                    <a:gd name="T38" fmla="*/ 263 w 269"/>
                    <a:gd name="T39" fmla="*/ 13 h 85"/>
                    <a:gd name="T40" fmla="*/ 264 w 269"/>
                    <a:gd name="T41" fmla="*/ 18 h 85"/>
                    <a:gd name="T42" fmla="*/ 265 w 269"/>
                    <a:gd name="T43" fmla="*/ 22 h 85"/>
                    <a:gd name="T44" fmla="*/ 264 w 269"/>
                    <a:gd name="T45" fmla="*/ 27 h 85"/>
                    <a:gd name="T46" fmla="*/ 263 w 269"/>
                    <a:gd name="T47" fmla="*/ 32 h 85"/>
                    <a:gd name="T48" fmla="*/ 261 w 269"/>
                    <a:gd name="T49" fmla="*/ 36 h 85"/>
                    <a:gd name="T50" fmla="*/ 258 w 269"/>
                    <a:gd name="T51" fmla="*/ 42 h 85"/>
                    <a:gd name="T52" fmla="*/ 253 w 269"/>
                    <a:gd name="T53" fmla="*/ 47 h 85"/>
                    <a:gd name="T54" fmla="*/ 247 w 269"/>
                    <a:gd name="T55" fmla="*/ 53 h 85"/>
                    <a:gd name="T56" fmla="*/ 240 w 269"/>
                    <a:gd name="T57" fmla="*/ 58 h 85"/>
                    <a:gd name="T58" fmla="*/ 231 w 269"/>
                    <a:gd name="T59" fmla="*/ 62 h 85"/>
                    <a:gd name="T60" fmla="*/ 222 w 269"/>
                    <a:gd name="T61" fmla="*/ 66 h 85"/>
                    <a:gd name="T62" fmla="*/ 213 w 269"/>
                    <a:gd name="T63" fmla="*/ 70 h 85"/>
                    <a:gd name="T64" fmla="*/ 202 w 269"/>
                    <a:gd name="T65" fmla="*/ 73 h 85"/>
                    <a:gd name="T66" fmla="*/ 191 w 269"/>
                    <a:gd name="T67" fmla="*/ 76 h 85"/>
                    <a:gd name="T68" fmla="*/ 180 w 269"/>
                    <a:gd name="T69" fmla="*/ 78 h 85"/>
                    <a:gd name="T70" fmla="*/ 168 w 269"/>
                    <a:gd name="T71" fmla="*/ 80 h 85"/>
                    <a:gd name="T72" fmla="*/ 155 w 269"/>
                    <a:gd name="T73" fmla="*/ 81 h 85"/>
                    <a:gd name="T74" fmla="*/ 142 w 269"/>
                    <a:gd name="T75" fmla="*/ 82 h 85"/>
                    <a:gd name="T76" fmla="*/ 129 w 269"/>
                    <a:gd name="T77" fmla="*/ 82 h 85"/>
                    <a:gd name="T78" fmla="*/ 116 w 269"/>
                    <a:gd name="T79" fmla="*/ 82 h 85"/>
                    <a:gd name="T80" fmla="*/ 103 w 269"/>
                    <a:gd name="T81" fmla="*/ 81 h 85"/>
                    <a:gd name="T82" fmla="*/ 90 w 269"/>
                    <a:gd name="T83" fmla="*/ 79 h 85"/>
                    <a:gd name="T84" fmla="*/ 78 w 269"/>
                    <a:gd name="T85" fmla="*/ 76 h 85"/>
                    <a:gd name="T86" fmla="*/ 66 w 269"/>
                    <a:gd name="T87" fmla="*/ 74 h 85"/>
                    <a:gd name="T88" fmla="*/ 56 w 269"/>
                    <a:gd name="T89" fmla="*/ 70 h 85"/>
                    <a:gd name="T90" fmla="*/ 46 w 269"/>
                    <a:gd name="T91" fmla="*/ 66 h 85"/>
                    <a:gd name="T92" fmla="*/ 37 w 269"/>
                    <a:gd name="T93" fmla="*/ 62 h 85"/>
                    <a:gd name="T94" fmla="*/ 29 w 269"/>
                    <a:gd name="T95" fmla="*/ 58 h 85"/>
                    <a:gd name="T96" fmla="*/ 22 w 269"/>
                    <a:gd name="T97" fmla="*/ 53 h 85"/>
                    <a:gd name="T98" fmla="*/ 16 w 269"/>
                    <a:gd name="T99" fmla="*/ 48 h 85"/>
                    <a:gd name="T100" fmla="*/ 11 w 269"/>
                    <a:gd name="T101" fmla="*/ 43 h 85"/>
                    <a:gd name="T102" fmla="*/ 8 w 269"/>
                    <a:gd name="T103" fmla="*/ 37 h 85"/>
                    <a:gd name="T104" fmla="*/ 5 w 269"/>
                    <a:gd name="T105" fmla="*/ 32 h 85"/>
                    <a:gd name="T106" fmla="*/ 4 w 269"/>
                    <a:gd name="T107" fmla="*/ 26 h 85"/>
                    <a:gd name="T108" fmla="*/ 4 w 269"/>
                    <a:gd name="T109" fmla="*/ 20 h 85"/>
                    <a:gd name="T110" fmla="*/ 5 w 269"/>
                    <a:gd name="T111" fmla="*/ 14 h 85"/>
                    <a:gd name="T112" fmla="*/ 7 w 269"/>
                    <a:gd name="T113" fmla="*/ 8 h 85"/>
                    <a:gd name="T114" fmla="*/ 258 w 269"/>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9" h="85">
                      <a:moveTo>
                        <a:pt x="6" y="4"/>
                      </a:moveTo>
                      <a:lnTo>
                        <a:pt x="4" y="7"/>
                      </a:lnTo>
                      <a:lnTo>
                        <a:pt x="3" y="10"/>
                      </a:lnTo>
                      <a:lnTo>
                        <a:pt x="2" y="13"/>
                      </a:lnTo>
                      <a:lnTo>
                        <a:pt x="1" y="17"/>
                      </a:lnTo>
                      <a:lnTo>
                        <a:pt x="0" y="20"/>
                      </a:lnTo>
                      <a:lnTo>
                        <a:pt x="0" y="23"/>
                      </a:lnTo>
                      <a:lnTo>
                        <a:pt x="1" y="26"/>
                      </a:lnTo>
                      <a:lnTo>
                        <a:pt x="1" y="29"/>
                      </a:lnTo>
                      <a:lnTo>
                        <a:pt x="2" y="32"/>
                      </a:lnTo>
                      <a:lnTo>
                        <a:pt x="3" y="36"/>
                      </a:lnTo>
                      <a:lnTo>
                        <a:pt x="5" y="39"/>
                      </a:lnTo>
                      <a:lnTo>
                        <a:pt x="7" y="42"/>
                      </a:lnTo>
                      <a:lnTo>
                        <a:pt x="9" y="44"/>
                      </a:lnTo>
                      <a:lnTo>
                        <a:pt x="11" y="47"/>
                      </a:lnTo>
                      <a:lnTo>
                        <a:pt x="14" y="50"/>
                      </a:lnTo>
                      <a:lnTo>
                        <a:pt x="17" y="53"/>
                      </a:lnTo>
                      <a:lnTo>
                        <a:pt x="20" y="55"/>
                      </a:lnTo>
                      <a:lnTo>
                        <a:pt x="24" y="58"/>
                      </a:lnTo>
                      <a:lnTo>
                        <a:pt x="27" y="60"/>
                      </a:lnTo>
                      <a:lnTo>
                        <a:pt x="31" y="63"/>
                      </a:lnTo>
                      <a:lnTo>
                        <a:pt x="35" y="65"/>
                      </a:lnTo>
                      <a:lnTo>
                        <a:pt x="40" y="67"/>
                      </a:lnTo>
                      <a:lnTo>
                        <a:pt x="45" y="69"/>
                      </a:lnTo>
                      <a:lnTo>
                        <a:pt x="50" y="71"/>
                      </a:lnTo>
                      <a:lnTo>
                        <a:pt x="55" y="73"/>
                      </a:lnTo>
                      <a:lnTo>
                        <a:pt x="60" y="75"/>
                      </a:lnTo>
                      <a:lnTo>
                        <a:pt x="66" y="77"/>
                      </a:lnTo>
                      <a:lnTo>
                        <a:pt x="71" y="78"/>
                      </a:lnTo>
                      <a:lnTo>
                        <a:pt x="77" y="79"/>
                      </a:lnTo>
                      <a:lnTo>
                        <a:pt x="83" y="81"/>
                      </a:lnTo>
                      <a:lnTo>
                        <a:pt x="90" y="82"/>
                      </a:lnTo>
                      <a:lnTo>
                        <a:pt x="96" y="83"/>
                      </a:lnTo>
                      <a:lnTo>
                        <a:pt x="103" y="84"/>
                      </a:lnTo>
                      <a:lnTo>
                        <a:pt x="110" y="84"/>
                      </a:lnTo>
                      <a:lnTo>
                        <a:pt x="116" y="85"/>
                      </a:lnTo>
                      <a:lnTo>
                        <a:pt x="123" y="85"/>
                      </a:lnTo>
                      <a:lnTo>
                        <a:pt x="129" y="85"/>
                      </a:lnTo>
                      <a:lnTo>
                        <a:pt x="136" y="85"/>
                      </a:lnTo>
                      <a:lnTo>
                        <a:pt x="142" y="85"/>
                      </a:lnTo>
                      <a:lnTo>
                        <a:pt x="149" y="85"/>
                      </a:lnTo>
                      <a:lnTo>
                        <a:pt x="155" y="85"/>
                      </a:lnTo>
                      <a:lnTo>
                        <a:pt x="162" y="84"/>
                      </a:lnTo>
                      <a:lnTo>
                        <a:pt x="168" y="83"/>
                      </a:lnTo>
                      <a:lnTo>
                        <a:pt x="174" y="83"/>
                      </a:lnTo>
                      <a:lnTo>
                        <a:pt x="180" y="82"/>
                      </a:lnTo>
                      <a:lnTo>
                        <a:pt x="186" y="80"/>
                      </a:lnTo>
                      <a:lnTo>
                        <a:pt x="192" y="79"/>
                      </a:lnTo>
                      <a:lnTo>
                        <a:pt x="198" y="78"/>
                      </a:lnTo>
                      <a:lnTo>
                        <a:pt x="203" y="76"/>
                      </a:lnTo>
                      <a:lnTo>
                        <a:pt x="209" y="75"/>
                      </a:lnTo>
                      <a:lnTo>
                        <a:pt x="214" y="73"/>
                      </a:lnTo>
                      <a:lnTo>
                        <a:pt x="219" y="71"/>
                      </a:lnTo>
                      <a:lnTo>
                        <a:pt x="224" y="69"/>
                      </a:lnTo>
                      <a:lnTo>
                        <a:pt x="228" y="67"/>
                      </a:lnTo>
                      <a:lnTo>
                        <a:pt x="233" y="65"/>
                      </a:lnTo>
                      <a:lnTo>
                        <a:pt x="237" y="63"/>
                      </a:lnTo>
                      <a:lnTo>
                        <a:pt x="241" y="60"/>
                      </a:lnTo>
                      <a:lnTo>
                        <a:pt x="245" y="58"/>
                      </a:lnTo>
                      <a:lnTo>
                        <a:pt x="249" y="55"/>
                      </a:lnTo>
                      <a:lnTo>
                        <a:pt x="252" y="52"/>
                      </a:lnTo>
                      <a:lnTo>
                        <a:pt x="255" y="50"/>
                      </a:lnTo>
                      <a:lnTo>
                        <a:pt x="258" y="47"/>
                      </a:lnTo>
                      <a:lnTo>
                        <a:pt x="260" y="44"/>
                      </a:lnTo>
                      <a:lnTo>
                        <a:pt x="262" y="41"/>
                      </a:lnTo>
                      <a:lnTo>
                        <a:pt x="264" y="38"/>
                      </a:lnTo>
                      <a:lnTo>
                        <a:pt x="265" y="35"/>
                      </a:lnTo>
                      <a:lnTo>
                        <a:pt x="266" y="33"/>
                      </a:lnTo>
                      <a:lnTo>
                        <a:pt x="267" y="30"/>
                      </a:lnTo>
                      <a:lnTo>
                        <a:pt x="268" y="28"/>
                      </a:lnTo>
                      <a:lnTo>
                        <a:pt x="268" y="25"/>
                      </a:lnTo>
                      <a:lnTo>
                        <a:pt x="268" y="22"/>
                      </a:lnTo>
                      <a:lnTo>
                        <a:pt x="268" y="20"/>
                      </a:lnTo>
                      <a:lnTo>
                        <a:pt x="268" y="17"/>
                      </a:lnTo>
                      <a:lnTo>
                        <a:pt x="267" y="15"/>
                      </a:lnTo>
                      <a:lnTo>
                        <a:pt x="266" y="12"/>
                      </a:lnTo>
                      <a:lnTo>
                        <a:pt x="265" y="8"/>
                      </a:lnTo>
                      <a:lnTo>
                        <a:pt x="262" y="10"/>
                      </a:lnTo>
                      <a:lnTo>
                        <a:pt x="263" y="13"/>
                      </a:lnTo>
                      <a:lnTo>
                        <a:pt x="263" y="13"/>
                      </a:lnTo>
                      <a:lnTo>
                        <a:pt x="264" y="15"/>
                      </a:lnTo>
                      <a:lnTo>
                        <a:pt x="264" y="15"/>
                      </a:lnTo>
                      <a:lnTo>
                        <a:pt x="265" y="18"/>
                      </a:lnTo>
                      <a:lnTo>
                        <a:pt x="264" y="18"/>
                      </a:lnTo>
                      <a:lnTo>
                        <a:pt x="265" y="20"/>
                      </a:lnTo>
                      <a:lnTo>
                        <a:pt x="265" y="20"/>
                      </a:lnTo>
                      <a:lnTo>
                        <a:pt x="265" y="22"/>
                      </a:lnTo>
                      <a:lnTo>
                        <a:pt x="265" y="22"/>
                      </a:lnTo>
                      <a:lnTo>
                        <a:pt x="265" y="25"/>
                      </a:lnTo>
                      <a:lnTo>
                        <a:pt x="265" y="25"/>
                      </a:lnTo>
                      <a:lnTo>
                        <a:pt x="264" y="27"/>
                      </a:lnTo>
                      <a:lnTo>
                        <a:pt x="264" y="27"/>
                      </a:lnTo>
                      <a:lnTo>
                        <a:pt x="264" y="30"/>
                      </a:lnTo>
                      <a:lnTo>
                        <a:pt x="264" y="29"/>
                      </a:lnTo>
                      <a:lnTo>
                        <a:pt x="263" y="32"/>
                      </a:lnTo>
                      <a:lnTo>
                        <a:pt x="263" y="32"/>
                      </a:lnTo>
                      <a:lnTo>
                        <a:pt x="262" y="34"/>
                      </a:lnTo>
                      <a:lnTo>
                        <a:pt x="262" y="34"/>
                      </a:lnTo>
                      <a:lnTo>
                        <a:pt x="261" y="37"/>
                      </a:lnTo>
                      <a:lnTo>
                        <a:pt x="261" y="36"/>
                      </a:lnTo>
                      <a:lnTo>
                        <a:pt x="260" y="39"/>
                      </a:lnTo>
                      <a:lnTo>
                        <a:pt x="260" y="39"/>
                      </a:lnTo>
                      <a:lnTo>
                        <a:pt x="258" y="42"/>
                      </a:lnTo>
                      <a:lnTo>
                        <a:pt x="258" y="42"/>
                      </a:lnTo>
                      <a:lnTo>
                        <a:pt x="255" y="45"/>
                      </a:lnTo>
                      <a:lnTo>
                        <a:pt x="255" y="45"/>
                      </a:lnTo>
                      <a:lnTo>
                        <a:pt x="253" y="47"/>
                      </a:lnTo>
                      <a:lnTo>
                        <a:pt x="253" y="47"/>
                      </a:lnTo>
                      <a:lnTo>
                        <a:pt x="250" y="50"/>
                      </a:lnTo>
                      <a:lnTo>
                        <a:pt x="250" y="50"/>
                      </a:lnTo>
                      <a:lnTo>
                        <a:pt x="247" y="53"/>
                      </a:lnTo>
                      <a:lnTo>
                        <a:pt x="247" y="53"/>
                      </a:lnTo>
                      <a:lnTo>
                        <a:pt x="243" y="55"/>
                      </a:lnTo>
                      <a:lnTo>
                        <a:pt x="243" y="55"/>
                      </a:lnTo>
                      <a:lnTo>
                        <a:pt x="239" y="58"/>
                      </a:lnTo>
                      <a:lnTo>
                        <a:pt x="240" y="58"/>
                      </a:lnTo>
                      <a:lnTo>
                        <a:pt x="236" y="60"/>
                      </a:lnTo>
                      <a:lnTo>
                        <a:pt x="236" y="60"/>
                      </a:lnTo>
                      <a:lnTo>
                        <a:pt x="231" y="62"/>
                      </a:lnTo>
                      <a:lnTo>
                        <a:pt x="231" y="62"/>
                      </a:lnTo>
                      <a:lnTo>
                        <a:pt x="227" y="64"/>
                      </a:lnTo>
                      <a:lnTo>
                        <a:pt x="227" y="64"/>
                      </a:lnTo>
                      <a:lnTo>
                        <a:pt x="222" y="66"/>
                      </a:lnTo>
                      <a:lnTo>
                        <a:pt x="222" y="66"/>
                      </a:lnTo>
                      <a:lnTo>
                        <a:pt x="218" y="68"/>
                      </a:lnTo>
                      <a:lnTo>
                        <a:pt x="218" y="68"/>
                      </a:lnTo>
                      <a:lnTo>
                        <a:pt x="213" y="70"/>
                      </a:lnTo>
                      <a:lnTo>
                        <a:pt x="213" y="70"/>
                      </a:lnTo>
                      <a:lnTo>
                        <a:pt x="208" y="72"/>
                      </a:lnTo>
                      <a:lnTo>
                        <a:pt x="208" y="72"/>
                      </a:lnTo>
                      <a:lnTo>
                        <a:pt x="202" y="73"/>
                      </a:lnTo>
                      <a:lnTo>
                        <a:pt x="202" y="73"/>
                      </a:lnTo>
                      <a:lnTo>
                        <a:pt x="197" y="75"/>
                      </a:lnTo>
                      <a:lnTo>
                        <a:pt x="197" y="75"/>
                      </a:lnTo>
                      <a:lnTo>
                        <a:pt x="191" y="76"/>
                      </a:lnTo>
                      <a:lnTo>
                        <a:pt x="191" y="76"/>
                      </a:lnTo>
                      <a:lnTo>
                        <a:pt x="185" y="77"/>
                      </a:lnTo>
                      <a:lnTo>
                        <a:pt x="185" y="77"/>
                      </a:lnTo>
                      <a:lnTo>
                        <a:pt x="180" y="78"/>
                      </a:lnTo>
                      <a:lnTo>
                        <a:pt x="180" y="78"/>
                      </a:lnTo>
                      <a:lnTo>
                        <a:pt x="174" y="79"/>
                      </a:lnTo>
                      <a:lnTo>
                        <a:pt x="174" y="79"/>
                      </a:lnTo>
                      <a:lnTo>
                        <a:pt x="168" y="80"/>
                      </a:lnTo>
                      <a:lnTo>
                        <a:pt x="168" y="80"/>
                      </a:lnTo>
                      <a:lnTo>
                        <a:pt x="161" y="81"/>
                      </a:lnTo>
                      <a:lnTo>
                        <a:pt x="161" y="81"/>
                      </a:lnTo>
                      <a:lnTo>
                        <a:pt x="155" y="81"/>
                      </a:lnTo>
                      <a:lnTo>
                        <a:pt x="155" y="81"/>
                      </a:lnTo>
                      <a:lnTo>
                        <a:pt x="149" y="82"/>
                      </a:lnTo>
                      <a:lnTo>
                        <a:pt x="149" y="82"/>
                      </a:lnTo>
                      <a:lnTo>
                        <a:pt x="142" y="82"/>
                      </a:lnTo>
                      <a:lnTo>
                        <a:pt x="142" y="82"/>
                      </a:lnTo>
                      <a:lnTo>
                        <a:pt x="136" y="82"/>
                      </a:lnTo>
                      <a:lnTo>
                        <a:pt x="136" y="82"/>
                      </a:lnTo>
                      <a:lnTo>
                        <a:pt x="129" y="82"/>
                      </a:lnTo>
                      <a:lnTo>
                        <a:pt x="129" y="82"/>
                      </a:lnTo>
                      <a:lnTo>
                        <a:pt x="123" y="82"/>
                      </a:lnTo>
                      <a:lnTo>
                        <a:pt x="123" y="82"/>
                      </a:lnTo>
                      <a:lnTo>
                        <a:pt x="116" y="82"/>
                      </a:lnTo>
                      <a:lnTo>
                        <a:pt x="116" y="82"/>
                      </a:lnTo>
                      <a:lnTo>
                        <a:pt x="110" y="81"/>
                      </a:lnTo>
                      <a:lnTo>
                        <a:pt x="110" y="81"/>
                      </a:lnTo>
                      <a:lnTo>
                        <a:pt x="103" y="81"/>
                      </a:lnTo>
                      <a:lnTo>
                        <a:pt x="103" y="81"/>
                      </a:lnTo>
                      <a:lnTo>
                        <a:pt x="97" y="80"/>
                      </a:lnTo>
                      <a:lnTo>
                        <a:pt x="97" y="80"/>
                      </a:lnTo>
                      <a:lnTo>
                        <a:pt x="90" y="79"/>
                      </a:lnTo>
                      <a:lnTo>
                        <a:pt x="90" y="79"/>
                      </a:lnTo>
                      <a:lnTo>
                        <a:pt x="84" y="78"/>
                      </a:lnTo>
                      <a:lnTo>
                        <a:pt x="84" y="78"/>
                      </a:lnTo>
                      <a:lnTo>
                        <a:pt x="78" y="76"/>
                      </a:lnTo>
                      <a:lnTo>
                        <a:pt x="78" y="76"/>
                      </a:lnTo>
                      <a:lnTo>
                        <a:pt x="72" y="75"/>
                      </a:lnTo>
                      <a:lnTo>
                        <a:pt x="72" y="75"/>
                      </a:lnTo>
                      <a:lnTo>
                        <a:pt x="66" y="73"/>
                      </a:lnTo>
                      <a:lnTo>
                        <a:pt x="66" y="74"/>
                      </a:lnTo>
                      <a:lnTo>
                        <a:pt x="61" y="72"/>
                      </a:lnTo>
                      <a:lnTo>
                        <a:pt x="61" y="72"/>
                      </a:lnTo>
                      <a:lnTo>
                        <a:pt x="56" y="70"/>
                      </a:lnTo>
                      <a:lnTo>
                        <a:pt x="56" y="70"/>
                      </a:lnTo>
                      <a:lnTo>
                        <a:pt x="51" y="68"/>
                      </a:lnTo>
                      <a:lnTo>
                        <a:pt x="51" y="68"/>
                      </a:lnTo>
                      <a:lnTo>
                        <a:pt x="46" y="66"/>
                      </a:lnTo>
                      <a:lnTo>
                        <a:pt x="46" y="66"/>
                      </a:lnTo>
                      <a:lnTo>
                        <a:pt x="41" y="64"/>
                      </a:lnTo>
                      <a:lnTo>
                        <a:pt x="41" y="64"/>
                      </a:lnTo>
                      <a:lnTo>
                        <a:pt x="37" y="62"/>
                      </a:lnTo>
                      <a:lnTo>
                        <a:pt x="37" y="62"/>
                      </a:lnTo>
                      <a:lnTo>
                        <a:pt x="33" y="60"/>
                      </a:lnTo>
                      <a:lnTo>
                        <a:pt x="33" y="60"/>
                      </a:lnTo>
                      <a:lnTo>
                        <a:pt x="29" y="58"/>
                      </a:lnTo>
                      <a:lnTo>
                        <a:pt x="29" y="58"/>
                      </a:lnTo>
                      <a:lnTo>
                        <a:pt x="25" y="55"/>
                      </a:lnTo>
                      <a:lnTo>
                        <a:pt x="25" y="55"/>
                      </a:lnTo>
                      <a:lnTo>
                        <a:pt x="22" y="53"/>
                      </a:lnTo>
                      <a:lnTo>
                        <a:pt x="22" y="53"/>
                      </a:lnTo>
                      <a:lnTo>
                        <a:pt x="19" y="50"/>
                      </a:lnTo>
                      <a:lnTo>
                        <a:pt x="19" y="50"/>
                      </a:lnTo>
                      <a:lnTo>
                        <a:pt x="16" y="48"/>
                      </a:lnTo>
                      <a:lnTo>
                        <a:pt x="16" y="48"/>
                      </a:lnTo>
                      <a:lnTo>
                        <a:pt x="14" y="45"/>
                      </a:lnTo>
                      <a:lnTo>
                        <a:pt x="14" y="45"/>
                      </a:lnTo>
                      <a:lnTo>
                        <a:pt x="11" y="42"/>
                      </a:lnTo>
                      <a:lnTo>
                        <a:pt x="11" y="43"/>
                      </a:lnTo>
                      <a:lnTo>
                        <a:pt x="9" y="40"/>
                      </a:lnTo>
                      <a:lnTo>
                        <a:pt x="9" y="40"/>
                      </a:lnTo>
                      <a:lnTo>
                        <a:pt x="8" y="37"/>
                      </a:lnTo>
                      <a:lnTo>
                        <a:pt x="8" y="37"/>
                      </a:lnTo>
                      <a:lnTo>
                        <a:pt x="6" y="34"/>
                      </a:lnTo>
                      <a:lnTo>
                        <a:pt x="6" y="34"/>
                      </a:lnTo>
                      <a:lnTo>
                        <a:pt x="5" y="31"/>
                      </a:lnTo>
                      <a:lnTo>
                        <a:pt x="5" y="32"/>
                      </a:lnTo>
                      <a:lnTo>
                        <a:pt x="4" y="29"/>
                      </a:lnTo>
                      <a:lnTo>
                        <a:pt x="4" y="29"/>
                      </a:lnTo>
                      <a:lnTo>
                        <a:pt x="4" y="26"/>
                      </a:lnTo>
                      <a:lnTo>
                        <a:pt x="4" y="26"/>
                      </a:lnTo>
                      <a:lnTo>
                        <a:pt x="3" y="23"/>
                      </a:lnTo>
                      <a:lnTo>
                        <a:pt x="3" y="23"/>
                      </a:lnTo>
                      <a:lnTo>
                        <a:pt x="4" y="20"/>
                      </a:lnTo>
                      <a:lnTo>
                        <a:pt x="4" y="20"/>
                      </a:lnTo>
                      <a:lnTo>
                        <a:pt x="4" y="17"/>
                      </a:lnTo>
                      <a:lnTo>
                        <a:pt x="4" y="17"/>
                      </a:lnTo>
                      <a:lnTo>
                        <a:pt x="5" y="14"/>
                      </a:lnTo>
                      <a:lnTo>
                        <a:pt x="5" y="14"/>
                      </a:lnTo>
                      <a:lnTo>
                        <a:pt x="6" y="11"/>
                      </a:lnTo>
                      <a:lnTo>
                        <a:pt x="6" y="11"/>
                      </a:lnTo>
                      <a:lnTo>
                        <a:pt x="7" y="8"/>
                      </a:lnTo>
                      <a:lnTo>
                        <a:pt x="7" y="8"/>
                      </a:lnTo>
                      <a:lnTo>
                        <a:pt x="9" y="5"/>
                      </a:lnTo>
                      <a:lnTo>
                        <a:pt x="6" y="4"/>
                      </a:lnTo>
                      <a:close/>
                      <a:moveTo>
                        <a:pt x="269" y="8"/>
                      </a:moveTo>
                      <a:lnTo>
                        <a:pt x="258" y="0"/>
                      </a:lnTo>
                      <a:lnTo>
                        <a:pt x="259" y="14"/>
                      </a:lnTo>
                      <a:lnTo>
                        <a:pt x="269" y="8"/>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77" name="Freeform 1976"/>
                <p:cNvSpPr>
                  <a:spLocks noEditPoints="1"/>
                </p:cNvSpPr>
                <p:nvPr/>
              </p:nvSpPr>
              <p:spPr bwMode="auto">
                <a:xfrm>
                  <a:off x="40160" y="192"/>
                  <a:ext cx="81" cy="317"/>
                </a:xfrm>
                <a:custGeom>
                  <a:avLst/>
                  <a:gdLst>
                    <a:gd name="T0" fmla="*/ 18 w 81"/>
                    <a:gd name="T1" fmla="*/ 315 h 317"/>
                    <a:gd name="T2" fmla="*/ 25 w 81"/>
                    <a:gd name="T3" fmla="*/ 317 h 317"/>
                    <a:gd name="T4" fmla="*/ 32 w 81"/>
                    <a:gd name="T5" fmla="*/ 316 h 317"/>
                    <a:gd name="T6" fmla="*/ 46 w 81"/>
                    <a:gd name="T7" fmla="*/ 307 h 317"/>
                    <a:gd name="T8" fmla="*/ 57 w 81"/>
                    <a:gd name="T9" fmla="*/ 289 h 317"/>
                    <a:gd name="T10" fmla="*/ 67 w 81"/>
                    <a:gd name="T11" fmla="*/ 264 h 317"/>
                    <a:gd name="T12" fmla="*/ 75 w 81"/>
                    <a:gd name="T13" fmla="*/ 232 h 317"/>
                    <a:gd name="T14" fmla="*/ 80 w 81"/>
                    <a:gd name="T15" fmla="*/ 194 h 317"/>
                    <a:gd name="T16" fmla="*/ 81 w 81"/>
                    <a:gd name="T17" fmla="*/ 156 h 317"/>
                    <a:gd name="T18" fmla="*/ 79 w 81"/>
                    <a:gd name="T19" fmla="*/ 118 h 317"/>
                    <a:gd name="T20" fmla="*/ 75 w 81"/>
                    <a:gd name="T21" fmla="*/ 83 h 317"/>
                    <a:gd name="T22" fmla="*/ 67 w 81"/>
                    <a:gd name="T23" fmla="*/ 52 h 317"/>
                    <a:gd name="T24" fmla="*/ 57 w 81"/>
                    <a:gd name="T25" fmla="*/ 27 h 317"/>
                    <a:gd name="T26" fmla="*/ 46 w 81"/>
                    <a:gd name="T27" fmla="*/ 10 h 317"/>
                    <a:gd name="T28" fmla="*/ 38 w 81"/>
                    <a:gd name="T29" fmla="*/ 4 h 317"/>
                    <a:gd name="T30" fmla="*/ 31 w 81"/>
                    <a:gd name="T31" fmla="*/ 1 h 317"/>
                    <a:gd name="T32" fmla="*/ 23 w 81"/>
                    <a:gd name="T33" fmla="*/ 0 h 317"/>
                    <a:gd name="T34" fmla="*/ 15 w 81"/>
                    <a:gd name="T35" fmla="*/ 3 h 317"/>
                    <a:gd name="T36" fmla="*/ 8 w 81"/>
                    <a:gd name="T37" fmla="*/ 8 h 317"/>
                    <a:gd name="T38" fmla="*/ 1 w 81"/>
                    <a:gd name="T39" fmla="*/ 16 h 317"/>
                    <a:gd name="T40" fmla="*/ 5 w 81"/>
                    <a:gd name="T41" fmla="*/ 16 h 317"/>
                    <a:gd name="T42" fmla="*/ 8 w 81"/>
                    <a:gd name="T43" fmla="*/ 13 h 317"/>
                    <a:gd name="T44" fmla="*/ 12 w 81"/>
                    <a:gd name="T45" fmla="*/ 9 h 317"/>
                    <a:gd name="T46" fmla="*/ 14 w 81"/>
                    <a:gd name="T47" fmla="*/ 7 h 317"/>
                    <a:gd name="T48" fmla="*/ 18 w 81"/>
                    <a:gd name="T49" fmla="*/ 5 h 317"/>
                    <a:gd name="T50" fmla="*/ 21 w 81"/>
                    <a:gd name="T51" fmla="*/ 4 h 317"/>
                    <a:gd name="T52" fmla="*/ 25 w 81"/>
                    <a:gd name="T53" fmla="*/ 3 h 317"/>
                    <a:gd name="T54" fmla="*/ 27 w 81"/>
                    <a:gd name="T55" fmla="*/ 3 h 317"/>
                    <a:gd name="T56" fmla="*/ 31 w 81"/>
                    <a:gd name="T57" fmla="*/ 4 h 317"/>
                    <a:gd name="T58" fmla="*/ 34 w 81"/>
                    <a:gd name="T59" fmla="*/ 5 h 317"/>
                    <a:gd name="T60" fmla="*/ 38 w 81"/>
                    <a:gd name="T61" fmla="*/ 8 h 317"/>
                    <a:gd name="T62" fmla="*/ 41 w 81"/>
                    <a:gd name="T63" fmla="*/ 10 h 317"/>
                    <a:gd name="T64" fmla="*/ 45 w 81"/>
                    <a:gd name="T65" fmla="*/ 14 h 317"/>
                    <a:gd name="T66" fmla="*/ 49 w 81"/>
                    <a:gd name="T67" fmla="*/ 21 h 317"/>
                    <a:gd name="T68" fmla="*/ 56 w 81"/>
                    <a:gd name="T69" fmla="*/ 33 h 317"/>
                    <a:gd name="T70" fmla="*/ 60 w 81"/>
                    <a:gd name="T71" fmla="*/ 43 h 317"/>
                    <a:gd name="T72" fmla="*/ 66 w 81"/>
                    <a:gd name="T73" fmla="*/ 59 h 317"/>
                    <a:gd name="T74" fmla="*/ 69 w 81"/>
                    <a:gd name="T75" fmla="*/ 71 h 317"/>
                    <a:gd name="T76" fmla="*/ 73 w 81"/>
                    <a:gd name="T77" fmla="*/ 91 h 317"/>
                    <a:gd name="T78" fmla="*/ 75 w 81"/>
                    <a:gd name="T79" fmla="*/ 104 h 317"/>
                    <a:gd name="T80" fmla="*/ 77 w 81"/>
                    <a:gd name="T81" fmla="*/ 126 h 317"/>
                    <a:gd name="T82" fmla="*/ 78 w 81"/>
                    <a:gd name="T83" fmla="*/ 141 h 317"/>
                    <a:gd name="T84" fmla="*/ 78 w 81"/>
                    <a:gd name="T85" fmla="*/ 163 h 317"/>
                    <a:gd name="T86" fmla="*/ 78 w 81"/>
                    <a:gd name="T87" fmla="*/ 179 h 317"/>
                    <a:gd name="T88" fmla="*/ 76 w 81"/>
                    <a:gd name="T89" fmla="*/ 202 h 317"/>
                    <a:gd name="T90" fmla="*/ 74 w 81"/>
                    <a:gd name="T91" fmla="*/ 217 h 317"/>
                    <a:gd name="T92" fmla="*/ 70 w 81"/>
                    <a:gd name="T93" fmla="*/ 238 h 317"/>
                    <a:gd name="T94" fmla="*/ 68 w 81"/>
                    <a:gd name="T95" fmla="*/ 251 h 317"/>
                    <a:gd name="T96" fmla="*/ 62 w 81"/>
                    <a:gd name="T97" fmla="*/ 269 h 317"/>
                    <a:gd name="T98" fmla="*/ 59 w 81"/>
                    <a:gd name="T99" fmla="*/ 279 h 317"/>
                    <a:gd name="T100" fmla="*/ 52 w 81"/>
                    <a:gd name="T101" fmla="*/ 292 h 317"/>
                    <a:gd name="T102" fmla="*/ 48 w 81"/>
                    <a:gd name="T103" fmla="*/ 299 h 317"/>
                    <a:gd name="T104" fmla="*/ 41 w 81"/>
                    <a:gd name="T105" fmla="*/ 307 h 317"/>
                    <a:gd name="T106" fmla="*/ 36 w 81"/>
                    <a:gd name="T107" fmla="*/ 310 h 317"/>
                    <a:gd name="T108" fmla="*/ 30 w 81"/>
                    <a:gd name="T109" fmla="*/ 313 h 317"/>
                    <a:gd name="T110" fmla="*/ 28 w 81"/>
                    <a:gd name="T111" fmla="*/ 314 h 317"/>
                    <a:gd name="T112" fmla="*/ 24 w 81"/>
                    <a:gd name="T113" fmla="*/ 314 h 317"/>
                    <a:gd name="T114" fmla="*/ 22 w 81"/>
                    <a:gd name="T115" fmla="*/ 313 h 317"/>
                    <a:gd name="T116" fmla="*/ 18 w 81"/>
                    <a:gd name="T117" fmla="*/ 312 h 317"/>
                    <a:gd name="T118" fmla="*/ 16 w 81"/>
                    <a:gd name="T119" fmla="*/ 311 h 317"/>
                    <a:gd name="T120" fmla="*/ 11 w 81"/>
                    <a:gd name="T121" fmla="*/ 317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 h="317">
                      <a:moveTo>
                        <a:pt x="12" y="312"/>
                      </a:moveTo>
                      <a:lnTo>
                        <a:pt x="14" y="313"/>
                      </a:lnTo>
                      <a:lnTo>
                        <a:pt x="15" y="314"/>
                      </a:lnTo>
                      <a:lnTo>
                        <a:pt x="17" y="315"/>
                      </a:lnTo>
                      <a:lnTo>
                        <a:pt x="18" y="315"/>
                      </a:lnTo>
                      <a:lnTo>
                        <a:pt x="20" y="316"/>
                      </a:lnTo>
                      <a:lnTo>
                        <a:pt x="21" y="316"/>
                      </a:lnTo>
                      <a:lnTo>
                        <a:pt x="22" y="317"/>
                      </a:lnTo>
                      <a:lnTo>
                        <a:pt x="24" y="317"/>
                      </a:lnTo>
                      <a:lnTo>
                        <a:pt x="25" y="317"/>
                      </a:lnTo>
                      <a:lnTo>
                        <a:pt x="27" y="317"/>
                      </a:lnTo>
                      <a:lnTo>
                        <a:pt x="28" y="317"/>
                      </a:lnTo>
                      <a:lnTo>
                        <a:pt x="30" y="317"/>
                      </a:lnTo>
                      <a:lnTo>
                        <a:pt x="31" y="316"/>
                      </a:lnTo>
                      <a:lnTo>
                        <a:pt x="32" y="316"/>
                      </a:lnTo>
                      <a:lnTo>
                        <a:pt x="35" y="315"/>
                      </a:lnTo>
                      <a:lnTo>
                        <a:pt x="38" y="313"/>
                      </a:lnTo>
                      <a:lnTo>
                        <a:pt x="40" y="311"/>
                      </a:lnTo>
                      <a:lnTo>
                        <a:pt x="43" y="309"/>
                      </a:lnTo>
                      <a:lnTo>
                        <a:pt x="46" y="307"/>
                      </a:lnTo>
                      <a:lnTo>
                        <a:pt x="48" y="304"/>
                      </a:lnTo>
                      <a:lnTo>
                        <a:pt x="50" y="301"/>
                      </a:lnTo>
                      <a:lnTo>
                        <a:pt x="53" y="297"/>
                      </a:lnTo>
                      <a:lnTo>
                        <a:pt x="55" y="293"/>
                      </a:lnTo>
                      <a:lnTo>
                        <a:pt x="57" y="289"/>
                      </a:lnTo>
                      <a:lnTo>
                        <a:pt x="59" y="285"/>
                      </a:lnTo>
                      <a:lnTo>
                        <a:pt x="61" y="280"/>
                      </a:lnTo>
                      <a:lnTo>
                        <a:pt x="63" y="275"/>
                      </a:lnTo>
                      <a:lnTo>
                        <a:pt x="65" y="270"/>
                      </a:lnTo>
                      <a:lnTo>
                        <a:pt x="67" y="264"/>
                      </a:lnTo>
                      <a:lnTo>
                        <a:pt x="69" y="258"/>
                      </a:lnTo>
                      <a:lnTo>
                        <a:pt x="71" y="252"/>
                      </a:lnTo>
                      <a:lnTo>
                        <a:pt x="72" y="246"/>
                      </a:lnTo>
                      <a:lnTo>
                        <a:pt x="74" y="239"/>
                      </a:lnTo>
                      <a:lnTo>
                        <a:pt x="75" y="232"/>
                      </a:lnTo>
                      <a:lnTo>
                        <a:pt x="76" y="225"/>
                      </a:lnTo>
                      <a:lnTo>
                        <a:pt x="77" y="217"/>
                      </a:lnTo>
                      <a:lnTo>
                        <a:pt x="78" y="210"/>
                      </a:lnTo>
                      <a:lnTo>
                        <a:pt x="79" y="202"/>
                      </a:lnTo>
                      <a:lnTo>
                        <a:pt x="80" y="194"/>
                      </a:lnTo>
                      <a:lnTo>
                        <a:pt x="80" y="187"/>
                      </a:lnTo>
                      <a:lnTo>
                        <a:pt x="81" y="179"/>
                      </a:lnTo>
                      <a:lnTo>
                        <a:pt x="81" y="171"/>
                      </a:lnTo>
                      <a:lnTo>
                        <a:pt x="81" y="164"/>
                      </a:lnTo>
                      <a:lnTo>
                        <a:pt x="81" y="156"/>
                      </a:lnTo>
                      <a:lnTo>
                        <a:pt x="81" y="148"/>
                      </a:lnTo>
                      <a:lnTo>
                        <a:pt x="81" y="141"/>
                      </a:lnTo>
                      <a:lnTo>
                        <a:pt x="80" y="133"/>
                      </a:lnTo>
                      <a:lnTo>
                        <a:pt x="80" y="126"/>
                      </a:lnTo>
                      <a:lnTo>
                        <a:pt x="79" y="118"/>
                      </a:lnTo>
                      <a:lnTo>
                        <a:pt x="79" y="111"/>
                      </a:lnTo>
                      <a:lnTo>
                        <a:pt x="78" y="104"/>
                      </a:lnTo>
                      <a:lnTo>
                        <a:pt x="77" y="97"/>
                      </a:lnTo>
                      <a:lnTo>
                        <a:pt x="76" y="90"/>
                      </a:lnTo>
                      <a:lnTo>
                        <a:pt x="75" y="83"/>
                      </a:lnTo>
                      <a:lnTo>
                        <a:pt x="73" y="77"/>
                      </a:lnTo>
                      <a:lnTo>
                        <a:pt x="72" y="70"/>
                      </a:lnTo>
                      <a:lnTo>
                        <a:pt x="70" y="64"/>
                      </a:lnTo>
                      <a:lnTo>
                        <a:pt x="69" y="58"/>
                      </a:lnTo>
                      <a:lnTo>
                        <a:pt x="67" y="52"/>
                      </a:lnTo>
                      <a:lnTo>
                        <a:pt x="65" y="47"/>
                      </a:lnTo>
                      <a:lnTo>
                        <a:pt x="63" y="41"/>
                      </a:lnTo>
                      <a:lnTo>
                        <a:pt x="61" y="36"/>
                      </a:lnTo>
                      <a:lnTo>
                        <a:pt x="59" y="32"/>
                      </a:lnTo>
                      <a:lnTo>
                        <a:pt x="57" y="27"/>
                      </a:lnTo>
                      <a:lnTo>
                        <a:pt x="55" y="23"/>
                      </a:lnTo>
                      <a:lnTo>
                        <a:pt x="52" y="19"/>
                      </a:lnTo>
                      <a:lnTo>
                        <a:pt x="50" y="15"/>
                      </a:lnTo>
                      <a:lnTo>
                        <a:pt x="47" y="12"/>
                      </a:lnTo>
                      <a:lnTo>
                        <a:pt x="46" y="10"/>
                      </a:lnTo>
                      <a:lnTo>
                        <a:pt x="44" y="9"/>
                      </a:lnTo>
                      <a:lnTo>
                        <a:pt x="43" y="8"/>
                      </a:lnTo>
                      <a:lnTo>
                        <a:pt x="41" y="6"/>
                      </a:lnTo>
                      <a:lnTo>
                        <a:pt x="40" y="5"/>
                      </a:lnTo>
                      <a:lnTo>
                        <a:pt x="38" y="4"/>
                      </a:lnTo>
                      <a:lnTo>
                        <a:pt x="37" y="3"/>
                      </a:lnTo>
                      <a:lnTo>
                        <a:pt x="35" y="2"/>
                      </a:lnTo>
                      <a:lnTo>
                        <a:pt x="34" y="2"/>
                      </a:lnTo>
                      <a:lnTo>
                        <a:pt x="32" y="1"/>
                      </a:lnTo>
                      <a:lnTo>
                        <a:pt x="31" y="1"/>
                      </a:lnTo>
                      <a:lnTo>
                        <a:pt x="29" y="0"/>
                      </a:lnTo>
                      <a:lnTo>
                        <a:pt x="28" y="0"/>
                      </a:lnTo>
                      <a:lnTo>
                        <a:pt x="26" y="0"/>
                      </a:lnTo>
                      <a:lnTo>
                        <a:pt x="25" y="0"/>
                      </a:lnTo>
                      <a:lnTo>
                        <a:pt x="23" y="0"/>
                      </a:lnTo>
                      <a:lnTo>
                        <a:pt x="22" y="1"/>
                      </a:lnTo>
                      <a:lnTo>
                        <a:pt x="20" y="1"/>
                      </a:lnTo>
                      <a:lnTo>
                        <a:pt x="18" y="1"/>
                      </a:lnTo>
                      <a:lnTo>
                        <a:pt x="17" y="2"/>
                      </a:lnTo>
                      <a:lnTo>
                        <a:pt x="15" y="3"/>
                      </a:lnTo>
                      <a:lnTo>
                        <a:pt x="14" y="4"/>
                      </a:lnTo>
                      <a:lnTo>
                        <a:pt x="13" y="5"/>
                      </a:lnTo>
                      <a:lnTo>
                        <a:pt x="11" y="6"/>
                      </a:lnTo>
                      <a:lnTo>
                        <a:pt x="10" y="7"/>
                      </a:lnTo>
                      <a:lnTo>
                        <a:pt x="8" y="8"/>
                      </a:lnTo>
                      <a:lnTo>
                        <a:pt x="7" y="9"/>
                      </a:lnTo>
                      <a:lnTo>
                        <a:pt x="5" y="11"/>
                      </a:lnTo>
                      <a:lnTo>
                        <a:pt x="4" y="13"/>
                      </a:lnTo>
                      <a:lnTo>
                        <a:pt x="3" y="14"/>
                      </a:lnTo>
                      <a:lnTo>
                        <a:pt x="1" y="16"/>
                      </a:lnTo>
                      <a:lnTo>
                        <a:pt x="0" y="18"/>
                      </a:lnTo>
                      <a:lnTo>
                        <a:pt x="3" y="20"/>
                      </a:lnTo>
                      <a:lnTo>
                        <a:pt x="4" y="18"/>
                      </a:lnTo>
                      <a:lnTo>
                        <a:pt x="4" y="18"/>
                      </a:lnTo>
                      <a:lnTo>
                        <a:pt x="5" y="16"/>
                      </a:lnTo>
                      <a:lnTo>
                        <a:pt x="5" y="16"/>
                      </a:lnTo>
                      <a:lnTo>
                        <a:pt x="6" y="15"/>
                      </a:lnTo>
                      <a:lnTo>
                        <a:pt x="6" y="15"/>
                      </a:lnTo>
                      <a:lnTo>
                        <a:pt x="8" y="13"/>
                      </a:lnTo>
                      <a:lnTo>
                        <a:pt x="8" y="13"/>
                      </a:lnTo>
                      <a:lnTo>
                        <a:pt x="9" y="12"/>
                      </a:lnTo>
                      <a:lnTo>
                        <a:pt x="9" y="12"/>
                      </a:lnTo>
                      <a:lnTo>
                        <a:pt x="10" y="10"/>
                      </a:lnTo>
                      <a:lnTo>
                        <a:pt x="10" y="10"/>
                      </a:lnTo>
                      <a:lnTo>
                        <a:pt x="12" y="9"/>
                      </a:lnTo>
                      <a:lnTo>
                        <a:pt x="12" y="9"/>
                      </a:lnTo>
                      <a:lnTo>
                        <a:pt x="13" y="8"/>
                      </a:lnTo>
                      <a:lnTo>
                        <a:pt x="13" y="8"/>
                      </a:lnTo>
                      <a:lnTo>
                        <a:pt x="14" y="7"/>
                      </a:lnTo>
                      <a:lnTo>
                        <a:pt x="14" y="7"/>
                      </a:lnTo>
                      <a:lnTo>
                        <a:pt x="16" y="6"/>
                      </a:lnTo>
                      <a:lnTo>
                        <a:pt x="16" y="6"/>
                      </a:lnTo>
                      <a:lnTo>
                        <a:pt x="17" y="6"/>
                      </a:lnTo>
                      <a:lnTo>
                        <a:pt x="17" y="6"/>
                      </a:lnTo>
                      <a:lnTo>
                        <a:pt x="18" y="5"/>
                      </a:lnTo>
                      <a:lnTo>
                        <a:pt x="18" y="5"/>
                      </a:lnTo>
                      <a:lnTo>
                        <a:pt x="20" y="4"/>
                      </a:lnTo>
                      <a:lnTo>
                        <a:pt x="20" y="4"/>
                      </a:lnTo>
                      <a:lnTo>
                        <a:pt x="21" y="4"/>
                      </a:lnTo>
                      <a:lnTo>
                        <a:pt x="21" y="4"/>
                      </a:lnTo>
                      <a:lnTo>
                        <a:pt x="22" y="4"/>
                      </a:lnTo>
                      <a:lnTo>
                        <a:pt x="22" y="4"/>
                      </a:lnTo>
                      <a:lnTo>
                        <a:pt x="24" y="3"/>
                      </a:lnTo>
                      <a:lnTo>
                        <a:pt x="23" y="3"/>
                      </a:lnTo>
                      <a:lnTo>
                        <a:pt x="25" y="3"/>
                      </a:lnTo>
                      <a:lnTo>
                        <a:pt x="25" y="3"/>
                      </a:lnTo>
                      <a:lnTo>
                        <a:pt x="26" y="3"/>
                      </a:lnTo>
                      <a:lnTo>
                        <a:pt x="26" y="3"/>
                      </a:lnTo>
                      <a:lnTo>
                        <a:pt x="28" y="3"/>
                      </a:lnTo>
                      <a:lnTo>
                        <a:pt x="27" y="3"/>
                      </a:lnTo>
                      <a:lnTo>
                        <a:pt x="29" y="4"/>
                      </a:lnTo>
                      <a:lnTo>
                        <a:pt x="29" y="4"/>
                      </a:lnTo>
                      <a:lnTo>
                        <a:pt x="30" y="4"/>
                      </a:lnTo>
                      <a:lnTo>
                        <a:pt x="30" y="4"/>
                      </a:lnTo>
                      <a:lnTo>
                        <a:pt x="31" y="4"/>
                      </a:lnTo>
                      <a:lnTo>
                        <a:pt x="31" y="4"/>
                      </a:lnTo>
                      <a:lnTo>
                        <a:pt x="33" y="5"/>
                      </a:lnTo>
                      <a:lnTo>
                        <a:pt x="33" y="5"/>
                      </a:lnTo>
                      <a:lnTo>
                        <a:pt x="34" y="5"/>
                      </a:lnTo>
                      <a:lnTo>
                        <a:pt x="34" y="5"/>
                      </a:lnTo>
                      <a:lnTo>
                        <a:pt x="35" y="6"/>
                      </a:lnTo>
                      <a:lnTo>
                        <a:pt x="35" y="6"/>
                      </a:lnTo>
                      <a:lnTo>
                        <a:pt x="37" y="7"/>
                      </a:lnTo>
                      <a:lnTo>
                        <a:pt x="37" y="7"/>
                      </a:lnTo>
                      <a:lnTo>
                        <a:pt x="38" y="8"/>
                      </a:lnTo>
                      <a:lnTo>
                        <a:pt x="38" y="8"/>
                      </a:lnTo>
                      <a:lnTo>
                        <a:pt x="39" y="9"/>
                      </a:lnTo>
                      <a:lnTo>
                        <a:pt x="39" y="9"/>
                      </a:lnTo>
                      <a:lnTo>
                        <a:pt x="41" y="10"/>
                      </a:lnTo>
                      <a:lnTo>
                        <a:pt x="41" y="10"/>
                      </a:lnTo>
                      <a:lnTo>
                        <a:pt x="42" y="11"/>
                      </a:lnTo>
                      <a:lnTo>
                        <a:pt x="42" y="11"/>
                      </a:lnTo>
                      <a:lnTo>
                        <a:pt x="43" y="13"/>
                      </a:lnTo>
                      <a:lnTo>
                        <a:pt x="43" y="13"/>
                      </a:lnTo>
                      <a:lnTo>
                        <a:pt x="45" y="14"/>
                      </a:lnTo>
                      <a:lnTo>
                        <a:pt x="45" y="14"/>
                      </a:lnTo>
                      <a:lnTo>
                        <a:pt x="47" y="17"/>
                      </a:lnTo>
                      <a:lnTo>
                        <a:pt x="47" y="17"/>
                      </a:lnTo>
                      <a:lnTo>
                        <a:pt x="50" y="21"/>
                      </a:lnTo>
                      <a:lnTo>
                        <a:pt x="49" y="21"/>
                      </a:lnTo>
                      <a:lnTo>
                        <a:pt x="52" y="24"/>
                      </a:lnTo>
                      <a:lnTo>
                        <a:pt x="52" y="24"/>
                      </a:lnTo>
                      <a:lnTo>
                        <a:pt x="54" y="29"/>
                      </a:lnTo>
                      <a:lnTo>
                        <a:pt x="54" y="29"/>
                      </a:lnTo>
                      <a:lnTo>
                        <a:pt x="56" y="33"/>
                      </a:lnTo>
                      <a:lnTo>
                        <a:pt x="56" y="33"/>
                      </a:lnTo>
                      <a:lnTo>
                        <a:pt x="58" y="38"/>
                      </a:lnTo>
                      <a:lnTo>
                        <a:pt x="58" y="38"/>
                      </a:lnTo>
                      <a:lnTo>
                        <a:pt x="60" y="43"/>
                      </a:lnTo>
                      <a:lnTo>
                        <a:pt x="60" y="43"/>
                      </a:lnTo>
                      <a:lnTo>
                        <a:pt x="62" y="48"/>
                      </a:lnTo>
                      <a:lnTo>
                        <a:pt x="62" y="48"/>
                      </a:lnTo>
                      <a:lnTo>
                        <a:pt x="64" y="53"/>
                      </a:lnTo>
                      <a:lnTo>
                        <a:pt x="64" y="53"/>
                      </a:lnTo>
                      <a:lnTo>
                        <a:pt x="66" y="59"/>
                      </a:lnTo>
                      <a:lnTo>
                        <a:pt x="66" y="59"/>
                      </a:lnTo>
                      <a:lnTo>
                        <a:pt x="67" y="65"/>
                      </a:lnTo>
                      <a:lnTo>
                        <a:pt x="67" y="65"/>
                      </a:lnTo>
                      <a:lnTo>
                        <a:pt x="69" y="71"/>
                      </a:lnTo>
                      <a:lnTo>
                        <a:pt x="69" y="71"/>
                      </a:lnTo>
                      <a:lnTo>
                        <a:pt x="70" y="77"/>
                      </a:lnTo>
                      <a:lnTo>
                        <a:pt x="70" y="77"/>
                      </a:lnTo>
                      <a:lnTo>
                        <a:pt x="71" y="84"/>
                      </a:lnTo>
                      <a:lnTo>
                        <a:pt x="71" y="84"/>
                      </a:lnTo>
                      <a:lnTo>
                        <a:pt x="73" y="91"/>
                      </a:lnTo>
                      <a:lnTo>
                        <a:pt x="73" y="90"/>
                      </a:lnTo>
                      <a:lnTo>
                        <a:pt x="74" y="97"/>
                      </a:lnTo>
                      <a:lnTo>
                        <a:pt x="74" y="97"/>
                      </a:lnTo>
                      <a:lnTo>
                        <a:pt x="75" y="104"/>
                      </a:lnTo>
                      <a:lnTo>
                        <a:pt x="75" y="104"/>
                      </a:lnTo>
                      <a:lnTo>
                        <a:pt x="75" y="111"/>
                      </a:lnTo>
                      <a:lnTo>
                        <a:pt x="75" y="111"/>
                      </a:lnTo>
                      <a:lnTo>
                        <a:pt x="76" y="119"/>
                      </a:lnTo>
                      <a:lnTo>
                        <a:pt x="76" y="119"/>
                      </a:lnTo>
                      <a:lnTo>
                        <a:pt x="77" y="126"/>
                      </a:lnTo>
                      <a:lnTo>
                        <a:pt x="77" y="126"/>
                      </a:lnTo>
                      <a:lnTo>
                        <a:pt x="77" y="133"/>
                      </a:lnTo>
                      <a:lnTo>
                        <a:pt x="77" y="133"/>
                      </a:lnTo>
                      <a:lnTo>
                        <a:pt x="78" y="141"/>
                      </a:lnTo>
                      <a:lnTo>
                        <a:pt x="78" y="141"/>
                      </a:lnTo>
                      <a:lnTo>
                        <a:pt x="78" y="148"/>
                      </a:lnTo>
                      <a:lnTo>
                        <a:pt x="78" y="148"/>
                      </a:lnTo>
                      <a:lnTo>
                        <a:pt x="78" y="156"/>
                      </a:lnTo>
                      <a:lnTo>
                        <a:pt x="78" y="156"/>
                      </a:lnTo>
                      <a:lnTo>
                        <a:pt x="78" y="163"/>
                      </a:lnTo>
                      <a:lnTo>
                        <a:pt x="78" y="163"/>
                      </a:lnTo>
                      <a:lnTo>
                        <a:pt x="78" y="171"/>
                      </a:lnTo>
                      <a:lnTo>
                        <a:pt x="78" y="171"/>
                      </a:lnTo>
                      <a:lnTo>
                        <a:pt x="78" y="179"/>
                      </a:lnTo>
                      <a:lnTo>
                        <a:pt x="78" y="179"/>
                      </a:lnTo>
                      <a:lnTo>
                        <a:pt x="77" y="186"/>
                      </a:lnTo>
                      <a:lnTo>
                        <a:pt x="77" y="186"/>
                      </a:lnTo>
                      <a:lnTo>
                        <a:pt x="77" y="194"/>
                      </a:lnTo>
                      <a:lnTo>
                        <a:pt x="77" y="194"/>
                      </a:lnTo>
                      <a:lnTo>
                        <a:pt x="76" y="202"/>
                      </a:lnTo>
                      <a:lnTo>
                        <a:pt x="76" y="202"/>
                      </a:lnTo>
                      <a:lnTo>
                        <a:pt x="75" y="209"/>
                      </a:lnTo>
                      <a:lnTo>
                        <a:pt x="75" y="209"/>
                      </a:lnTo>
                      <a:lnTo>
                        <a:pt x="74" y="217"/>
                      </a:lnTo>
                      <a:lnTo>
                        <a:pt x="74" y="217"/>
                      </a:lnTo>
                      <a:lnTo>
                        <a:pt x="73" y="224"/>
                      </a:lnTo>
                      <a:lnTo>
                        <a:pt x="73" y="224"/>
                      </a:lnTo>
                      <a:lnTo>
                        <a:pt x="72" y="231"/>
                      </a:lnTo>
                      <a:lnTo>
                        <a:pt x="72" y="231"/>
                      </a:lnTo>
                      <a:lnTo>
                        <a:pt x="70" y="238"/>
                      </a:lnTo>
                      <a:lnTo>
                        <a:pt x="70" y="238"/>
                      </a:lnTo>
                      <a:lnTo>
                        <a:pt x="69" y="245"/>
                      </a:lnTo>
                      <a:lnTo>
                        <a:pt x="69" y="245"/>
                      </a:lnTo>
                      <a:lnTo>
                        <a:pt x="67" y="251"/>
                      </a:lnTo>
                      <a:lnTo>
                        <a:pt x="68" y="251"/>
                      </a:lnTo>
                      <a:lnTo>
                        <a:pt x="66" y="257"/>
                      </a:lnTo>
                      <a:lnTo>
                        <a:pt x="66" y="257"/>
                      </a:lnTo>
                      <a:lnTo>
                        <a:pt x="64" y="263"/>
                      </a:lnTo>
                      <a:lnTo>
                        <a:pt x="64" y="263"/>
                      </a:lnTo>
                      <a:lnTo>
                        <a:pt x="62" y="269"/>
                      </a:lnTo>
                      <a:lnTo>
                        <a:pt x="62" y="269"/>
                      </a:lnTo>
                      <a:lnTo>
                        <a:pt x="61" y="274"/>
                      </a:lnTo>
                      <a:lnTo>
                        <a:pt x="61" y="274"/>
                      </a:lnTo>
                      <a:lnTo>
                        <a:pt x="59" y="279"/>
                      </a:lnTo>
                      <a:lnTo>
                        <a:pt x="59" y="279"/>
                      </a:lnTo>
                      <a:lnTo>
                        <a:pt x="57" y="283"/>
                      </a:lnTo>
                      <a:lnTo>
                        <a:pt x="57" y="283"/>
                      </a:lnTo>
                      <a:lnTo>
                        <a:pt x="54" y="288"/>
                      </a:lnTo>
                      <a:lnTo>
                        <a:pt x="54" y="288"/>
                      </a:lnTo>
                      <a:lnTo>
                        <a:pt x="52" y="292"/>
                      </a:lnTo>
                      <a:lnTo>
                        <a:pt x="52" y="292"/>
                      </a:lnTo>
                      <a:lnTo>
                        <a:pt x="50" y="295"/>
                      </a:lnTo>
                      <a:lnTo>
                        <a:pt x="50" y="295"/>
                      </a:lnTo>
                      <a:lnTo>
                        <a:pt x="48" y="299"/>
                      </a:lnTo>
                      <a:lnTo>
                        <a:pt x="48" y="299"/>
                      </a:lnTo>
                      <a:lnTo>
                        <a:pt x="46" y="302"/>
                      </a:lnTo>
                      <a:lnTo>
                        <a:pt x="46" y="302"/>
                      </a:lnTo>
                      <a:lnTo>
                        <a:pt x="43" y="304"/>
                      </a:lnTo>
                      <a:lnTo>
                        <a:pt x="43" y="304"/>
                      </a:lnTo>
                      <a:lnTo>
                        <a:pt x="41" y="307"/>
                      </a:lnTo>
                      <a:lnTo>
                        <a:pt x="41" y="307"/>
                      </a:lnTo>
                      <a:lnTo>
                        <a:pt x="38" y="309"/>
                      </a:lnTo>
                      <a:lnTo>
                        <a:pt x="39" y="309"/>
                      </a:lnTo>
                      <a:lnTo>
                        <a:pt x="36" y="311"/>
                      </a:lnTo>
                      <a:lnTo>
                        <a:pt x="36" y="310"/>
                      </a:lnTo>
                      <a:lnTo>
                        <a:pt x="34" y="312"/>
                      </a:lnTo>
                      <a:lnTo>
                        <a:pt x="34" y="312"/>
                      </a:lnTo>
                      <a:lnTo>
                        <a:pt x="31" y="313"/>
                      </a:lnTo>
                      <a:lnTo>
                        <a:pt x="31" y="313"/>
                      </a:lnTo>
                      <a:lnTo>
                        <a:pt x="30" y="313"/>
                      </a:lnTo>
                      <a:lnTo>
                        <a:pt x="30" y="313"/>
                      </a:lnTo>
                      <a:lnTo>
                        <a:pt x="29" y="313"/>
                      </a:lnTo>
                      <a:lnTo>
                        <a:pt x="29" y="313"/>
                      </a:lnTo>
                      <a:lnTo>
                        <a:pt x="28" y="314"/>
                      </a:lnTo>
                      <a:lnTo>
                        <a:pt x="28" y="314"/>
                      </a:lnTo>
                      <a:lnTo>
                        <a:pt x="26" y="314"/>
                      </a:lnTo>
                      <a:lnTo>
                        <a:pt x="27" y="314"/>
                      </a:lnTo>
                      <a:lnTo>
                        <a:pt x="25" y="314"/>
                      </a:lnTo>
                      <a:lnTo>
                        <a:pt x="25" y="314"/>
                      </a:lnTo>
                      <a:lnTo>
                        <a:pt x="24" y="314"/>
                      </a:lnTo>
                      <a:lnTo>
                        <a:pt x="24" y="314"/>
                      </a:lnTo>
                      <a:lnTo>
                        <a:pt x="23" y="314"/>
                      </a:lnTo>
                      <a:lnTo>
                        <a:pt x="23" y="314"/>
                      </a:lnTo>
                      <a:lnTo>
                        <a:pt x="22" y="313"/>
                      </a:lnTo>
                      <a:lnTo>
                        <a:pt x="22" y="313"/>
                      </a:lnTo>
                      <a:lnTo>
                        <a:pt x="20" y="313"/>
                      </a:lnTo>
                      <a:lnTo>
                        <a:pt x="21" y="313"/>
                      </a:lnTo>
                      <a:lnTo>
                        <a:pt x="19" y="312"/>
                      </a:lnTo>
                      <a:lnTo>
                        <a:pt x="19" y="313"/>
                      </a:lnTo>
                      <a:lnTo>
                        <a:pt x="18" y="312"/>
                      </a:lnTo>
                      <a:lnTo>
                        <a:pt x="18" y="312"/>
                      </a:lnTo>
                      <a:lnTo>
                        <a:pt x="17" y="311"/>
                      </a:lnTo>
                      <a:lnTo>
                        <a:pt x="17" y="311"/>
                      </a:lnTo>
                      <a:lnTo>
                        <a:pt x="16" y="311"/>
                      </a:lnTo>
                      <a:lnTo>
                        <a:pt x="16" y="311"/>
                      </a:lnTo>
                      <a:lnTo>
                        <a:pt x="14" y="309"/>
                      </a:lnTo>
                      <a:lnTo>
                        <a:pt x="12" y="312"/>
                      </a:lnTo>
                      <a:close/>
                      <a:moveTo>
                        <a:pt x="19" y="307"/>
                      </a:moveTo>
                      <a:lnTo>
                        <a:pt x="6" y="304"/>
                      </a:lnTo>
                      <a:lnTo>
                        <a:pt x="11" y="317"/>
                      </a:lnTo>
                      <a:lnTo>
                        <a:pt x="19" y="30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cxnSp>
              <p:nvCxnSpPr>
                <p:cNvPr id="1978" name="Line 218"/>
                <p:cNvCxnSpPr/>
                <p:nvPr/>
              </p:nvCxnSpPr>
              <p:spPr bwMode="auto">
                <a:xfrm>
                  <a:off x="40126" y="213"/>
                  <a:ext cx="0" cy="275"/>
                </a:xfrm>
                <a:prstGeom prst="line">
                  <a:avLst/>
                </a:prstGeom>
                <a:noFill/>
                <a:ln w="1588" cap="flat">
                  <a:solidFill>
                    <a:srgbClr val="000000"/>
                  </a:solidFill>
                  <a:prstDash val="solid"/>
                  <a:miter lim="800000"/>
                  <a:headEnd/>
                  <a:tailEnd/>
                </a:ln>
                <a:extLst>
                  <a:ext uri="{909E8E84-426E-40DD-AFC4-6F175D3DCCD1}">
                    <a14:hiddenFill xmlns:a14="http://schemas.microsoft.com/office/drawing/2010/main">
                      <a:noFill/>
                    </a14:hiddenFill>
                  </a:ext>
                </a:extLst>
              </p:spPr>
            </p:cxnSp>
            <p:cxnSp>
              <p:nvCxnSpPr>
                <p:cNvPr id="1979" name="Line 219"/>
                <p:cNvCxnSpPr/>
                <p:nvPr/>
              </p:nvCxnSpPr>
              <p:spPr bwMode="auto">
                <a:xfrm>
                  <a:off x="40038" y="313"/>
                  <a:ext cx="233" cy="0"/>
                </a:xfrm>
                <a:prstGeom prst="line">
                  <a:avLst/>
                </a:prstGeom>
                <a:noFill/>
                <a:ln w="1588" cap="flat">
                  <a:solidFill>
                    <a:srgbClr val="000000"/>
                  </a:solidFill>
                  <a:prstDash val="solid"/>
                  <a:miter lim="800000"/>
                  <a:headEnd/>
                  <a:tailEnd/>
                </a:ln>
                <a:extLst>
                  <a:ext uri="{909E8E84-426E-40DD-AFC4-6F175D3DCCD1}">
                    <a14:hiddenFill xmlns:a14="http://schemas.microsoft.com/office/drawing/2010/main">
                      <a:noFill/>
                    </a14:hiddenFill>
                  </a:ext>
                </a:extLst>
              </p:spPr>
            </p:cxnSp>
            <p:cxnSp>
              <p:nvCxnSpPr>
                <p:cNvPr id="1980" name="Line 220"/>
                <p:cNvCxnSpPr/>
                <p:nvPr/>
              </p:nvCxnSpPr>
              <p:spPr bwMode="auto">
                <a:xfrm>
                  <a:off x="40038" y="395"/>
                  <a:ext cx="233" cy="0"/>
                </a:xfrm>
                <a:prstGeom prst="line">
                  <a:avLst/>
                </a:prstGeom>
                <a:noFill/>
                <a:ln w="1588" cap="flat">
                  <a:solidFill>
                    <a:srgbClr val="000000"/>
                  </a:solidFill>
                  <a:prstDash val="solid"/>
                  <a:miter lim="800000"/>
                  <a:headEnd/>
                  <a:tailEnd/>
                </a:ln>
                <a:extLst>
                  <a:ext uri="{909E8E84-426E-40DD-AFC4-6F175D3DCCD1}">
                    <a14:hiddenFill xmlns:a14="http://schemas.microsoft.com/office/drawing/2010/main">
                      <a:noFill/>
                    </a14:hiddenFill>
                  </a:ext>
                </a:extLst>
              </p:spPr>
            </p:cxnSp>
            <p:sp>
              <p:nvSpPr>
                <p:cNvPr id="1981" name="Rectangle 1980"/>
                <p:cNvSpPr>
                  <a:spLocks noChangeArrowheads="1"/>
                </p:cNvSpPr>
                <p:nvPr/>
              </p:nvSpPr>
              <p:spPr bwMode="auto">
                <a:xfrm>
                  <a:off x="40126" y="298"/>
                  <a:ext cx="72" cy="6"/>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82" name="Rectangle 1981"/>
                <p:cNvSpPr>
                  <a:spLocks noChangeArrowheads="1"/>
                </p:cNvSpPr>
                <p:nvPr/>
              </p:nvSpPr>
              <p:spPr bwMode="auto">
                <a:xfrm>
                  <a:off x="40126" y="304"/>
                  <a:ext cx="72" cy="11"/>
                </a:xfrm>
                <a:prstGeom prst="rect">
                  <a:avLst/>
                </a:pr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83" name="Rectangle 1982"/>
                <p:cNvSpPr>
                  <a:spLocks noChangeArrowheads="1"/>
                </p:cNvSpPr>
                <p:nvPr/>
              </p:nvSpPr>
              <p:spPr bwMode="auto">
                <a:xfrm>
                  <a:off x="40126" y="315"/>
                  <a:ext cx="72" cy="9"/>
                </a:xfrm>
                <a:prstGeom prst="rect">
                  <a:avLst/>
                </a:prstGeom>
                <a:solidFill>
                  <a:srgbClr val="9797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84" name="Rectangle 1983"/>
                <p:cNvSpPr>
                  <a:spLocks noChangeArrowheads="1"/>
                </p:cNvSpPr>
                <p:nvPr/>
              </p:nvSpPr>
              <p:spPr bwMode="auto">
                <a:xfrm>
                  <a:off x="40126" y="324"/>
                  <a:ext cx="72" cy="9"/>
                </a:xfrm>
                <a:prstGeom prst="rect">
                  <a:avLst/>
                </a:prstGeom>
                <a:solidFill>
                  <a:srgbClr val="95959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85" name="Rectangle 1984"/>
                <p:cNvSpPr>
                  <a:spLocks noChangeArrowheads="1"/>
                </p:cNvSpPr>
                <p:nvPr/>
              </p:nvSpPr>
              <p:spPr bwMode="auto">
                <a:xfrm>
                  <a:off x="40126" y="333"/>
                  <a:ext cx="72" cy="7"/>
                </a:xfrm>
                <a:prstGeom prst="rect">
                  <a:avLst/>
                </a:prstGeom>
                <a:solidFill>
                  <a:srgbClr val="93939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86" name="Rectangle 1985"/>
                <p:cNvSpPr>
                  <a:spLocks noChangeArrowheads="1"/>
                </p:cNvSpPr>
                <p:nvPr/>
              </p:nvSpPr>
              <p:spPr bwMode="auto">
                <a:xfrm>
                  <a:off x="40126" y="340"/>
                  <a:ext cx="72" cy="10"/>
                </a:xfrm>
                <a:prstGeom prst="rect">
                  <a:avLst/>
                </a:prstGeom>
                <a:solidFill>
                  <a:srgbClr val="91919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87" name="Rectangle 1986"/>
                <p:cNvSpPr>
                  <a:spLocks noChangeArrowheads="1"/>
                </p:cNvSpPr>
                <p:nvPr/>
              </p:nvSpPr>
              <p:spPr bwMode="auto">
                <a:xfrm>
                  <a:off x="40126" y="350"/>
                  <a:ext cx="72" cy="7"/>
                </a:xfrm>
                <a:prstGeom prst="rect">
                  <a:avLst/>
                </a:prstGeom>
                <a:solidFill>
                  <a:srgbClr val="8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88" name="Rectangle 1987"/>
                <p:cNvSpPr>
                  <a:spLocks noChangeArrowheads="1"/>
                </p:cNvSpPr>
                <p:nvPr/>
              </p:nvSpPr>
              <p:spPr bwMode="auto">
                <a:xfrm>
                  <a:off x="40126" y="357"/>
                  <a:ext cx="72" cy="5"/>
                </a:xfrm>
                <a:prstGeom prst="rect">
                  <a:avLst/>
                </a:prstGeom>
                <a:solidFill>
                  <a:srgbClr val="8D8D8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89" name="Rectangle 1988"/>
                <p:cNvSpPr>
                  <a:spLocks noChangeArrowheads="1"/>
                </p:cNvSpPr>
                <p:nvPr/>
              </p:nvSpPr>
              <p:spPr bwMode="auto">
                <a:xfrm>
                  <a:off x="40126" y="362"/>
                  <a:ext cx="72" cy="6"/>
                </a:xfrm>
                <a:prstGeom prst="rect">
                  <a:avLst/>
                </a:prstGeom>
                <a:solidFill>
                  <a:srgbClr val="8B8B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90" name="Rectangle 1989"/>
                <p:cNvSpPr>
                  <a:spLocks noChangeArrowheads="1"/>
                </p:cNvSpPr>
                <p:nvPr/>
              </p:nvSpPr>
              <p:spPr bwMode="auto">
                <a:xfrm>
                  <a:off x="40126" y="368"/>
                  <a:ext cx="72" cy="6"/>
                </a:xfrm>
                <a:prstGeom prst="rect">
                  <a:avLst/>
                </a:prstGeom>
                <a:solidFill>
                  <a:srgbClr val="89898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91" name="Rectangle 1990"/>
                <p:cNvSpPr>
                  <a:spLocks noChangeArrowheads="1"/>
                </p:cNvSpPr>
                <p:nvPr/>
              </p:nvSpPr>
              <p:spPr bwMode="auto">
                <a:xfrm>
                  <a:off x="40126" y="374"/>
                  <a:ext cx="72" cy="5"/>
                </a:xfrm>
                <a:prstGeom prst="rect">
                  <a:avLst/>
                </a:prstGeom>
                <a:solidFill>
                  <a:srgbClr val="87878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92" name="Rectangle 1991"/>
                <p:cNvSpPr>
                  <a:spLocks noChangeArrowheads="1"/>
                </p:cNvSpPr>
                <p:nvPr/>
              </p:nvSpPr>
              <p:spPr bwMode="auto">
                <a:xfrm>
                  <a:off x="40126" y="379"/>
                  <a:ext cx="72" cy="7"/>
                </a:xfrm>
                <a:prstGeom prst="rect">
                  <a:avLst/>
                </a:prstGeom>
                <a:solidFill>
                  <a:srgbClr val="85858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93" name="Rectangle 1992"/>
                <p:cNvSpPr>
                  <a:spLocks noChangeArrowheads="1"/>
                </p:cNvSpPr>
                <p:nvPr/>
              </p:nvSpPr>
              <p:spPr bwMode="auto">
                <a:xfrm>
                  <a:off x="40126" y="386"/>
                  <a:ext cx="72" cy="5"/>
                </a:xfrm>
                <a:prstGeom prst="rect">
                  <a:avLst/>
                </a:prstGeom>
                <a:solidFill>
                  <a:srgbClr val="83838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94" name="Rectangle 1993"/>
                <p:cNvSpPr>
                  <a:spLocks noChangeArrowheads="1"/>
                </p:cNvSpPr>
                <p:nvPr/>
              </p:nvSpPr>
              <p:spPr bwMode="auto">
                <a:xfrm>
                  <a:off x="40126" y="391"/>
                  <a:ext cx="72" cy="5"/>
                </a:xfrm>
                <a:prstGeom prst="rect">
                  <a:avLst/>
                </a:prstGeom>
                <a:solidFill>
                  <a:srgbClr val="81818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95" name="Rectangle 1994"/>
                <p:cNvSpPr>
                  <a:spLocks noChangeArrowheads="1"/>
                </p:cNvSpPr>
                <p:nvPr/>
              </p:nvSpPr>
              <p:spPr bwMode="auto">
                <a:xfrm>
                  <a:off x="40126" y="396"/>
                  <a:ext cx="72" cy="5"/>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96" name="Rectangle 1995"/>
                <p:cNvSpPr>
                  <a:spLocks noChangeArrowheads="1"/>
                </p:cNvSpPr>
                <p:nvPr/>
              </p:nvSpPr>
              <p:spPr bwMode="auto">
                <a:xfrm>
                  <a:off x="40126" y="401"/>
                  <a:ext cx="72" cy="7"/>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97" name="Rectangle 1996"/>
                <p:cNvSpPr>
                  <a:spLocks noChangeArrowheads="1"/>
                </p:cNvSpPr>
                <p:nvPr/>
              </p:nvSpPr>
              <p:spPr bwMode="auto">
                <a:xfrm>
                  <a:off x="40126" y="408"/>
                  <a:ext cx="72" cy="4"/>
                </a:xfrm>
                <a:prstGeom prst="rect">
                  <a:avLst/>
                </a:prstGeom>
                <a:solidFill>
                  <a:srgbClr val="7B7B7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98" name="Rectangle 1997"/>
                <p:cNvSpPr>
                  <a:spLocks noChangeArrowheads="1"/>
                </p:cNvSpPr>
                <p:nvPr/>
              </p:nvSpPr>
              <p:spPr bwMode="auto">
                <a:xfrm>
                  <a:off x="40126" y="412"/>
                  <a:ext cx="72" cy="1"/>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99" name="Rectangle 1998"/>
                <p:cNvSpPr>
                  <a:spLocks noChangeArrowheads="1"/>
                </p:cNvSpPr>
                <p:nvPr/>
              </p:nvSpPr>
              <p:spPr bwMode="auto">
                <a:xfrm>
                  <a:off x="40126" y="298"/>
                  <a:ext cx="72" cy="115"/>
                </a:xfrm>
                <a:prstGeom prst="rect">
                  <a:avLst/>
                </a:prstGeom>
                <a:noFill/>
                <a:ln w="15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00" name="Freeform 1999"/>
                <p:cNvSpPr>
                  <a:spLocks noEditPoints="1"/>
                </p:cNvSpPr>
                <p:nvPr/>
              </p:nvSpPr>
              <p:spPr bwMode="auto">
                <a:xfrm>
                  <a:off x="40152" y="228"/>
                  <a:ext cx="21" cy="62"/>
                </a:xfrm>
                <a:custGeom>
                  <a:avLst/>
                  <a:gdLst>
                    <a:gd name="T0" fmla="*/ 536 w 1411"/>
                    <a:gd name="T1" fmla="*/ 4061 h 4062"/>
                    <a:gd name="T2" fmla="*/ 559 w 1411"/>
                    <a:gd name="T3" fmla="*/ 300 h 4062"/>
                    <a:gd name="T4" fmla="*/ 863 w 1411"/>
                    <a:gd name="T5" fmla="*/ 302 h 4062"/>
                    <a:gd name="T6" fmla="*/ 840 w 1411"/>
                    <a:gd name="T7" fmla="*/ 4062 h 4062"/>
                    <a:gd name="T8" fmla="*/ 536 w 1411"/>
                    <a:gd name="T9" fmla="*/ 4061 h 4062"/>
                    <a:gd name="T10" fmla="*/ 43 w 1411"/>
                    <a:gd name="T11" fmla="*/ 1133 h 4062"/>
                    <a:gd name="T12" fmla="*/ 713 w 1411"/>
                    <a:gd name="T13" fmla="*/ 0 h 4062"/>
                    <a:gd name="T14" fmla="*/ 1370 w 1411"/>
                    <a:gd name="T15" fmla="*/ 1141 h 4062"/>
                    <a:gd name="T16" fmla="*/ 1314 w 1411"/>
                    <a:gd name="T17" fmla="*/ 1348 h 4062"/>
                    <a:gd name="T18" fmla="*/ 1106 w 1411"/>
                    <a:gd name="T19" fmla="*/ 1292 h 4062"/>
                    <a:gd name="T20" fmla="*/ 1106 w 1411"/>
                    <a:gd name="T21" fmla="*/ 1292 h 4062"/>
                    <a:gd name="T22" fmla="*/ 580 w 1411"/>
                    <a:gd name="T23" fmla="*/ 377 h 4062"/>
                    <a:gd name="T24" fmla="*/ 842 w 1411"/>
                    <a:gd name="T25" fmla="*/ 379 h 4062"/>
                    <a:gd name="T26" fmla="*/ 305 w 1411"/>
                    <a:gd name="T27" fmla="*/ 1288 h 4062"/>
                    <a:gd name="T28" fmla="*/ 96 w 1411"/>
                    <a:gd name="T29" fmla="*/ 1341 h 4062"/>
                    <a:gd name="T30" fmla="*/ 43 w 1411"/>
                    <a:gd name="T31" fmla="*/ 1133 h 4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11" h="4062">
                      <a:moveTo>
                        <a:pt x="536" y="4061"/>
                      </a:moveTo>
                      <a:lnTo>
                        <a:pt x="559" y="300"/>
                      </a:lnTo>
                      <a:lnTo>
                        <a:pt x="863" y="302"/>
                      </a:lnTo>
                      <a:lnTo>
                        <a:pt x="840" y="4062"/>
                      </a:lnTo>
                      <a:lnTo>
                        <a:pt x="536" y="4061"/>
                      </a:lnTo>
                      <a:close/>
                      <a:moveTo>
                        <a:pt x="43" y="1133"/>
                      </a:moveTo>
                      <a:lnTo>
                        <a:pt x="713" y="0"/>
                      </a:lnTo>
                      <a:lnTo>
                        <a:pt x="1370" y="1141"/>
                      </a:lnTo>
                      <a:cubicBezTo>
                        <a:pt x="1411" y="1214"/>
                        <a:pt x="1386" y="1307"/>
                        <a:pt x="1314" y="1348"/>
                      </a:cubicBezTo>
                      <a:cubicBezTo>
                        <a:pt x="1241" y="1390"/>
                        <a:pt x="1148" y="1365"/>
                        <a:pt x="1106" y="1292"/>
                      </a:cubicBezTo>
                      <a:lnTo>
                        <a:pt x="1106" y="1292"/>
                      </a:lnTo>
                      <a:lnTo>
                        <a:pt x="580" y="377"/>
                      </a:lnTo>
                      <a:lnTo>
                        <a:pt x="842" y="379"/>
                      </a:lnTo>
                      <a:lnTo>
                        <a:pt x="305" y="1288"/>
                      </a:lnTo>
                      <a:cubicBezTo>
                        <a:pt x="262" y="1360"/>
                        <a:pt x="169" y="1384"/>
                        <a:pt x="96" y="1341"/>
                      </a:cubicBezTo>
                      <a:cubicBezTo>
                        <a:pt x="24" y="1298"/>
                        <a:pt x="0" y="1205"/>
                        <a:pt x="43" y="1133"/>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01" name="Freeform 2000"/>
                <p:cNvSpPr>
                  <a:spLocks noEditPoints="1"/>
                </p:cNvSpPr>
                <p:nvPr/>
              </p:nvSpPr>
              <p:spPr bwMode="auto">
                <a:xfrm>
                  <a:off x="40061" y="343"/>
                  <a:ext cx="54" cy="22"/>
                </a:xfrm>
                <a:custGeom>
                  <a:avLst/>
                  <a:gdLst>
                    <a:gd name="T0" fmla="*/ 3549 w 3552"/>
                    <a:gd name="T1" fmla="*/ 876 h 1411"/>
                    <a:gd name="T2" fmla="*/ 300 w 3552"/>
                    <a:gd name="T3" fmla="*/ 850 h 1411"/>
                    <a:gd name="T4" fmla="*/ 303 w 3552"/>
                    <a:gd name="T5" fmla="*/ 546 h 1411"/>
                    <a:gd name="T6" fmla="*/ 3552 w 3552"/>
                    <a:gd name="T7" fmla="*/ 572 h 1411"/>
                    <a:gd name="T8" fmla="*/ 3549 w 3552"/>
                    <a:gd name="T9" fmla="*/ 876 h 1411"/>
                    <a:gd name="T10" fmla="*/ 1132 w 3552"/>
                    <a:gd name="T11" fmla="*/ 1368 h 1411"/>
                    <a:gd name="T12" fmla="*/ 0 w 3552"/>
                    <a:gd name="T13" fmla="*/ 695 h 1411"/>
                    <a:gd name="T14" fmla="*/ 1142 w 3552"/>
                    <a:gd name="T15" fmla="*/ 41 h 1411"/>
                    <a:gd name="T16" fmla="*/ 1350 w 3552"/>
                    <a:gd name="T17" fmla="*/ 98 h 1411"/>
                    <a:gd name="T18" fmla="*/ 1293 w 3552"/>
                    <a:gd name="T19" fmla="*/ 305 h 1411"/>
                    <a:gd name="T20" fmla="*/ 377 w 3552"/>
                    <a:gd name="T21" fmla="*/ 830 h 1411"/>
                    <a:gd name="T22" fmla="*/ 379 w 3552"/>
                    <a:gd name="T23" fmla="*/ 567 h 1411"/>
                    <a:gd name="T24" fmla="*/ 1287 w 3552"/>
                    <a:gd name="T25" fmla="*/ 1106 h 1411"/>
                    <a:gd name="T26" fmla="*/ 1340 w 3552"/>
                    <a:gd name="T27" fmla="*/ 1315 h 1411"/>
                    <a:gd name="T28" fmla="*/ 1132 w 3552"/>
                    <a:gd name="T29" fmla="*/ 1368 h 1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52" h="1411">
                      <a:moveTo>
                        <a:pt x="3549" y="876"/>
                      </a:moveTo>
                      <a:lnTo>
                        <a:pt x="300" y="850"/>
                      </a:lnTo>
                      <a:lnTo>
                        <a:pt x="303" y="546"/>
                      </a:lnTo>
                      <a:lnTo>
                        <a:pt x="3552" y="572"/>
                      </a:lnTo>
                      <a:lnTo>
                        <a:pt x="3549" y="876"/>
                      </a:lnTo>
                      <a:close/>
                      <a:moveTo>
                        <a:pt x="1132" y="1368"/>
                      </a:moveTo>
                      <a:lnTo>
                        <a:pt x="0" y="695"/>
                      </a:lnTo>
                      <a:lnTo>
                        <a:pt x="1142" y="41"/>
                      </a:lnTo>
                      <a:cubicBezTo>
                        <a:pt x="1215" y="0"/>
                        <a:pt x="1308" y="25"/>
                        <a:pt x="1350" y="98"/>
                      </a:cubicBezTo>
                      <a:cubicBezTo>
                        <a:pt x="1391" y="170"/>
                        <a:pt x="1366" y="263"/>
                        <a:pt x="1293" y="305"/>
                      </a:cubicBezTo>
                      <a:lnTo>
                        <a:pt x="377" y="830"/>
                      </a:lnTo>
                      <a:lnTo>
                        <a:pt x="379" y="567"/>
                      </a:lnTo>
                      <a:lnTo>
                        <a:pt x="1287" y="1106"/>
                      </a:lnTo>
                      <a:cubicBezTo>
                        <a:pt x="1359" y="1149"/>
                        <a:pt x="1383" y="1243"/>
                        <a:pt x="1340" y="1315"/>
                      </a:cubicBezTo>
                      <a:cubicBezTo>
                        <a:pt x="1297" y="1387"/>
                        <a:pt x="1204" y="1411"/>
                        <a:pt x="1132" y="1368"/>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cxnSp>
              <p:nvCxnSpPr>
                <p:cNvPr id="2002" name="Line 242"/>
                <p:cNvCxnSpPr/>
                <p:nvPr/>
              </p:nvCxnSpPr>
              <p:spPr bwMode="auto">
                <a:xfrm>
                  <a:off x="40199" y="215"/>
                  <a:ext cx="0" cy="274"/>
                </a:xfrm>
                <a:prstGeom prst="line">
                  <a:avLst/>
                </a:prstGeom>
                <a:noFill/>
                <a:ln w="1588" cap="flat">
                  <a:solidFill>
                    <a:srgbClr val="000000"/>
                  </a:solidFill>
                  <a:prstDash val="solid"/>
                  <a:miter lim="800000"/>
                  <a:headEnd/>
                  <a:tailEnd/>
                </a:ln>
                <a:extLst>
                  <a:ext uri="{909E8E84-426E-40DD-AFC4-6F175D3DCCD1}">
                    <a14:hiddenFill xmlns:a14="http://schemas.microsoft.com/office/drawing/2010/main">
                      <a:noFill/>
                    </a14:hiddenFill>
                  </a:ext>
                </a:extLst>
              </p:spPr>
            </p:cxnSp>
            <p:sp>
              <p:nvSpPr>
                <p:cNvPr id="2003" name="Freeform 2002"/>
                <p:cNvSpPr>
                  <a:spLocks noEditPoints="1"/>
                </p:cNvSpPr>
                <p:nvPr/>
              </p:nvSpPr>
              <p:spPr bwMode="auto">
                <a:xfrm>
                  <a:off x="40208" y="340"/>
                  <a:ext cx="54" cy="21"/>
                </a:xfrm>
                <a:custGeom>
                  <a:avLst/>
                  <a:gdLst>
                    <a:gd name="T0" fmla="*/ 3249 w 3552"/>
                    <a:gd name="T1" fmla="*/ 865 h 1412"/>
                    <a:gd name="T2" fmla="*/ 0 w 3552"/>
                    <a:gd name="T3" fmla="*/ 839 h 1412"/>
                    <a:gd name="T4" fmla="*/ 3 w 3552"/>
                    <a:gd name="T5" fmla="*/ 535 h 1412"/>
                    <a:gd name="T6" fmla="*/ 3252 w 3552"/>
                    <a:gd name="T7" fmla="*/ 561 h 1412"/>
                    <a:gd name="T8" fmla="*/ 3249 w 3552"/>
                    <a:gd name="T9" fmla="*/ 865 h 1412"/>
                    <a:gd name="T10" fmla="*/ 2420 w 3552"/>
                    <a:gd name="T11" fmla="*/ 43 h 1412"/>
                    <a:gd name="T12" fmla="*/ 3552 w 3552"/>
                    <a:gd name="T13" fmla="*/ 716 h 1412"/>
                    <a:gd name="T14" fmla="*/ 2410 w 3552"/>
                    <a:gd name="T15" fmla="*/ 1370 h 1412"/>
                    <a:gd name="T16" fmla="*/ 2202 w 3552"/>
                    <a:gd name="T17" fmla="*/ 1314 h 1412"/>
                    <a:gd name="T18" fmla="*/ 2259 w 3552"/>
                    <a:gd name="T19" fmla="*/ 1106 h 1412"/>
                    <a:gd name="T20" fmla="*/ 3175 w 3552"/>
                    <a:gd name="T21" fmla="*/ 581 h 1412"/>
                    <a:gd name="T22" fmla="*/ 3173 w 3552"/>
                    <a:gd name="T23" fmla="*/ 844 h 1412"/>
                    <a:gd name="T24" fmla="*/ 2265 w 3552"/>
                    <a:gd name="T25" fmla="*/ 305 h 1412"/>
                    <a:gd name="T26" fmla="*/ 2212 w 3552"/>
                    <a:gd name="T27" fmla="*/ 96 h 1412"/>
                    <a:gd name="T28" fmla="*/ 2420 w 3552"/>
                    <a:gd name="T29" fmla="*/ 43 h 1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52" h="1412">
                      <a:moveTo>
                        <a:pt x="3249" y="865"/>
                      </a:moveTo>
                      <a:lnTo>
                        <a:pt x="0" y="839"/>
                      </a:lnTo>
                      <a:lnTo>
                        <a:pt x="3" y="535"/>
                      </a:lnTo>
                      <a:lnTo>
                        <a:pt x="3252" y="561"/>
                      </a:lnTo>
                      <a:lnTo>
                        <a:pt x="3249" y="865"/>
                      </a:lnTo>
                      <a:close/>
                      <a:moveTo>
                        <a:pt x="2420" y="43"/>
                      </a:moveTo>
                      <a:lnTo>
                        <a:pt x="3552" y="716"/>
                      </a:lnTo>
                      <a:lnTo>
                        <a:pt x="2410" y="1370"/>
                      </a:lnTo>
                      <a:cubicBezTo>
                        <a:pt x="2337" y="1412"/>
                        <a:pt x="2244" y="1386"/>
                        <a:pt x="2202" y="1314"/>
                      </a:cubicBezTo>
                      <a:cubicBezTo>
                        <a:pt x="2161" y="1241"/>
                        <a:pt x="2186" y="1148"/>
                        <a:pt x="2259" y="1106"/>
                      </a:cubicBezTo>
                      <a:lnTo>
                        <a:pt x="3175" y="581"/>
                      </a:lnTo>
                      <a:lnTo>
                        <a:pt x="3173" y="844"/>
                      </a:lnTo>
                      <a:lnTo>
                        <a:pt x="2265" y="305"/>
                      </a:lnTo>
                      <a:cubicBezTo>
                        <a:pt x="2193" y="262"/>
                        <a:pt x="2169" y="169"/>
                        <a:pt x="2212" y="96"/>
                      </a:cubicBezTo>
                      <a:cubicBezTo>
                        <a:pt x="2255" y="24"/>
                        <a:pt x="2348" y="0"/>
                        <a:pt x="2420" y="43"/>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2004" name="Freeform 2003"/>
                <p:cNvSpPr>
                  <a:spLocks noEditPoints="1"/>
                </p:cNvSpPr>
                <p:nvPr/>
              </p:nvSpPr>
              <p:spPr bwMode="auto">
                <a:xfrm>
                  <a:off x="40157" y="419"/>
                  <a:ext cx="21" cy="51"/>
                </a:xfrm>
                <a:custGeom>
                  <a:avLst/>
                  <a:gdLst>
                    <a:gd name="T0" fmla="*/ 851 w 1411"/>
                    <a:gd name="T1" fmla="*/ 3056 h 3357"/>
                    <a:gd name="T2" fmla="*/ 873 w 1411"/>
                    <a:gd name="T3" fmla="*/ 3 h 3357"/>
                    <a:gd name="T4" fmla="*/ 569 w 1411"/>
                    <a:gd name="T5" fmla="*/ 0 h 3357"/>
                    <a:gd name="T6" fmla="*/ 547 w 1411"/>
                    <a:gd name="T7" fmla="*/ 3054 h 3357"/>
                    <a:gd name="T8" fmla="*/ 851 w 1411"/>
                    <a:gd name="T9" fmla="*/ 3056 h 3357"/>
                    <a:gd name="T10" fmla="*/ 42 w 1411"/>
                    <a:gd name="T11" fmla="*/ 2215 h 3357"/>
                    <a:gd name="T12" fmla="*/ 696 w 1411"/>
                    <a:gd name="T13" fmla="*/ 3357 h 3357"/>
                    <a:gd name="T14" fmla="*/ 1368 w 1411"/>
                    <a:gd name="T15" fmla="*/ 2225 h 3357"/>
                    <a:gd name="T16" fmla="*/ 1315 w 1411"/>
                    <a:gd name="T17" fmla="*/ 2017 h 3357"/>
                    <a:gd name="T18" fmla="*/ 1107 w 1411"/>
                    <a:gd name="T19" fmla="*/ 2070 h 3357"/>
                    <a:gd name="T20" fmla="*/ 1107 w 1411"/>
                    <a:gd name="T21" fmla="*/ 2070 h 3357"/>
                    <a:gd name="T22" fmla="*/ 568 w 1411"/>
                    <a:gd name="T23" fmla="*/ 2978 h 3357"/>
                    <a:gd name="T24" fmla="*/ 831 w 1411"/>
                    <a:gd name="T25" fmla="*/ 2980 h 3357"/>
                    <a:gd name="T26" fmla="*/ 305 w 1411"/>
                    <a:gd name="T27" fmla="*/ 2064 h 3357"/>
                    <a:gd name="T28" fmla="*/ 98 w 1411"/>
                    <a:gd name="T29" fmla="*/ 2008 h 3357"/>
                    <a:gd name="T30" fmla="*/ 42 w 1411"/>
                    <a:gd name="T31" fmla="*/ 2215 h 3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11" h="3357">
                      <a:moveTo>
                        <a:pt x="851" y="3056"/>
                      </a:moveTo>
                      <a:lnTo>
                        <a:pt x="873" y="3"/>
                      </a:lnTo>
                      <a:lnTo>
                        <a:pt x="569" y="0"/>
                      </a:lnTo>
                      <a:lnTo>
                        <a:pt x="547" y="3054"/>
                      </a:lnTo>
                      <a:lnTo>
                        <a:pt x="851" y="3056"/>
                      </a:lnTo>
                      <a:close/>
                      <a:moveTo>
                        <a:pt x="42" y="2215"/>
                      </a:moveTo>
                      <a:lnTo>
                        <a:pt x="696" y="3357"/>
                      </a:lnTo>
                      <a:lnTo>
                        <a:pt x="1368" y="2225"/>
                      </a:lnTo>
                      <a:cubicBezTo>
                        <a:pt x="1411" y="2153"/>
                        <a:pt x="1387" y="2059"/>
                        <a:pt x="1315" y="2017"/>
                      </a:cubicBezTo>
                      <a:cubicBezTo>
                        <a:pt x="1243" y="1974"/>
                        <a:pt x="1149" y="1998"/>
                        <a:pt x="1107" y="2070"/>
                      </a:cubicBezTo>
                      <a:lnTo>
                        <a:pt x="1107" y="2070"/>
                      </a:lnTo>
                      <a:lnTo>
                        <a:pt x="568" y="2978"/>
                      </a:lnTo>
                      <a:lnTo>
                        <a:pt x="831" y="2980"/>
                      </a:lnTo>
                      <a:lnTo>
                        <a:pt x="305" y="2064"/>
                      </a:lnTo>
                      <a:cubicBezTo>
                        <a:pt x="263" y="1991"/>
                        <a:pt x="171" y="1966"/>
                        <a:pt x="98" y="2008"/>
                      </a:cubicBezTo>
                      <a:cubicBezTo>
                        <a:pt x="25" y="2049"/>
                        <a:pt x="0" y="2142"/>
                        <a:pt x="42" y="2215"/>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grpSp>
          <p:grpSp>
            <p:nvGrpSpPr>
              <p:cNvPr id="1824" name="Group 1823"/>
              <p:cNvGrpSpPr>
                <a:grpSpLocks/>
              </p:cNvGrpSpPr>
              <p:nvPr/>
            </p:nvGrpSpPr>
            <p:grpSpPr bwMode="auto">
              <a:xfrm>
                <a:off x="40060" y="15"/>
                <a:ext cx="1801" cy="827"/>
                <a:chOff x="40060" y="15"/>
                <a:chExt cx="1801" cy="827"/>
              </a:xfrm>
            </p:grpSpPr>
            <p:sp>
              <p:nvSpPr>
                <p:cNvPr id="1827" name="Rectangle 1826"/>
                <p:cNvSpPr>
                  <a:spLocks noChangeArrowheads="1"/>
                </p:cNvSpPr>
                <p:nvPr/>
              </p:nvSpPr>
              <p:spPr bwMode="auto">
                <a:xfrm>
                  <a:off x="40060" y="526"/>
                  <a:ext cx="126"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Local</a:t>
                  </a:r>
                  <a:endParaRPr lang="en-US" sz="1100">
                    <a:solidFill>
                      <a:srgbClr val="000000"/>
                    </a:solidFill>
                    <a:latin typeface="Times New Roman"/>
                    <a:ea typeface="Times New Roman"/>
                  </a:endParaRPr>
                </a:p>
              </p:txBody>
            </p:sp>
            <p:sp>
              <p:nvSpPr>
                <p:cNvPr id="1828" name="Rectangle 1827"/>
                <p:cNvSpPr>
                  <a:spLocks noChangeArrowheads="1"/>
                </p:cNvSpPr>
                <p:nvPr/>
              </p:nvSpPr>
              <p:spPr bwMode="auto">
                <a:xfrm>
                  <a:off x="40182" y="758"/>
                  <a:ext cx="142"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Graph</a:t>
                  </a:r>
                  <a:endParaRPr lang="en-US" sz="1100">
                    <a:solidFill>
                      <a:srgbClr val="000000"/>
                    </a:solidFill>
                    <a:latin typeface="Times New Roman"/>
                    <a:ea typeface="Times New Roman"/>
                  </a:endParaRPr>
                </a:p>
              </p:txBody>
            </p:sp>
            <p:sp>
              <p:nvSpPr>
                <p:cNvPr id="1829" name="Rectangle 1828"/>
                <p:cNvSpPr>
                  <a:spLocks noChangeArrowheads="1"/>
                </p:cNvSpPr>
                <p:nvPr/>
              </p:nvSpPr>
              <p:spPr bwMode="auto">
                <a:xfrm>
                  <a:off x="40551" y="15"/>
                  <a:ext cx="664" cy="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30" name="Rectangle 1829"/>
                <p:cNvSpPr>
                  <a:spLocks noChangeArrowheads="1"/>
                </p:cNvSpPr>
                <p:nvPr/>
              </p:nvSpPr>
              <p:spPr bwMode="auto">
                <a:xfrm>
                  <a:off x="40552" y="15"/>
                  <a:ext cx="663" cy="150"/>
                </a:xfrm>
                <a:prstGeom prst="rect">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31" name="Rectangle 1830"/>
                <p:cNvSpPr>
                  <a:spLocks noChangeArrowheads="1"/>
                </p:cNvSpPr>
                <p:nvPr/>
              </p:nvSpPr>
              <p:spPr bwMode="auto">
                <a:xfrm>
                  <a:off x="40667" y="62"/>
                  <a:ext cx="59"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(5) </a:t>
                  </a:r>
                  <a:endParaRPr lang="en-US" sz="1100">
                    <a:solidFill>
                      <a:srgbClr val="000000"/>
                    </a:solidFill>
                    <a:latin typeface="Times New Roman"/>
                    <a:ea typeface="Times New Roman"/>
                  </a:endParaRPr>
                </a:p>
              </p:txBody>
            </p:sp>
            <p:sp>
              <p:nvSpPr>
                <p:cNvPr id="1832" name="Rectangle 1831"/>
                <p:cNvSpPr>
                  <a:spLocks noChangeArrowheads="1"/>
                </p:cNvSpPr>
                <p:nvPr/>
              </p:nvSpPr>
              <p:spPr bwMode="auto">
                <a:xfrm>
                  <a:off x="40742" y="62"/>
                  <a:ext cx="96"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Map</a:t>
                  </a:r>
                  <a:endParaRPr lang="en-US" sz="1100">
                    <a:solidFill>
                      <a:srgbClr val="000000"/>
                    </a:solidFill>
                    <a:latin typeface="Times New Roman"/>
                    <a:ea typeface="Times New Roman"/>
                  </a:endParaRPr>
                </a:p>
              </p:txBody>
            </p:sp>
            <p:sp>
              <p:nvSpPr>
                <p:cNvPr id="1833" name="Rectangle 1832"/>
                <p:cNvSpPr>
                  <a:spLocks noChangeArrowheads="1"/>
                </p:cNvSpPr>
                <p:nvPr/>
              </p:nvSpPr>
              <p:spPr bwMode="auto">
                <a:xfrm>
                  <a:off x="40842" y="62"/>
                  <a:ext cx="16"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a:t>
                  </a:r>
                  <a:endParaRPr lang="en-US" sz="1100">
                    <a:solidFill>
                      <a:srgbClr val="000000"/>
                    </a:solidFill>
                    <a:latin typeface="Times New Roman"/>
                    <a:ea typeface="Times New Roman"/>
                  </a:endParaRPr>
                </a:p>
              </p:txBody>
            </p:sp>
            <p:sp>
              <p:nvSpPr>
                <p:cNvPr id="1834" name="Rectangle 1833"/>
                <p:cNvSpPr>
                  <a:spLocks noChangeArrowheads="1"/>
                </p:cNvSpPr>
                <p:nvPr/>
              </p:nvSpPr>
              <p:spPr bwMode="auto">
                <a:xfrm>
                  <a:off x="40858" y="62"/>
                  <a:ext cx="235"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dirty="0">
                      <a:solidFill>
                        <a:srgbClr val="000000"/>
                      </a:solidFill>
                      <a:ea typeface="Times New Roman"/>
                    </a:rPr>
                    <a:t>Streaming</a:t>
                  </a:r>
                  <a:endParaRPr lang="en-US" sz="1100" dirty="0">
                    <a:solidFill>
                      <a:srgbClr val="000000"/>
                    </a:solidFill>
                    <a:latin typeface="Times New Roman"/>
                    <a:ea typeface="Times New Roman"/>
                  </a:endParaRPr>
                </a:p>
              </p:txBody>
            </p:sp>
            <p:sp>
              <p:nvSpPr>
                <p:cNvPr id="1835" name="Rectangle 1834"/>
                <p:cNvSpPr>
                  <a:spLocks noChangeArrowheads="1"/>
                </p:cNvSpPr>
                <p:nvPr/>
              </p:nvSpPr>
              <p:spPr bwMode="auto">
                <a:xfrm>
                  <a:off x="40541" y="167"/>
                  <a:ext cx="674" cy="67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36" name="Rectangle 1835"/>
                <p:cNvSpPr>
                  <a:spLocks noChangeArrowheads="1"/>
                </p:cNvSpPr>
                <p:nvPr/>
              </p:nvSpPr>
              <p:spPr bwMode="auto">
                <a:xfrm>
                  <a:off x="40552" y="165"/>
                  <a:ext cx="663" cy="677"/>
                </a:xfrm>
                <a:prstGeom prst="rect">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37" name="Rectangle 1836"/>
                <p:cNvSpPr>
                  <a:spLocks noChangeArrowheads="1"/>
                </p:cNvSpPr>
                <p:nvPr/>
              </p:nvSpPr>
              <p:spPr bwMode="auto">
                <a:xfrm>
                  <a:off x="40772" y="502"/>
                  <a:ext cx="8" cy="1"/>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38" name="Rectangle 1837"/>
                <p:cNvSpPr>
                  <a:spLocks noChangeArrowheads="1"/>
                </p:cNvSpPr>
                <p:nvPr/>
              </p:nvSpPr>
              <p:spPr bwMode="auto">
                <a:xfrm>
                  <a:off x="40772" y="503"/>
                  <a:ext cx="8" cy="1"/>
                </a:xfrm>
                <a:prstGeom prst="rect">
                  <a:avLst/>
                </a:prstGeom>
                <a:solidFill>
                  <a:srgbClr val="9797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39" name="Rectangle 1838"/>
                <p:cNvSpPr>
                  <a:spLocks noChangeArrowheads="1"/>
                </p:cNvSpPr>
                <p:nvPr/>
              </p:nvSpPr>
              <p:spPr bwMode="auto">
                <a:xfrm>
                  <a:off x="40772" y="504"/>
                  <a:ext cx="8" cy="1"/>
                </a:xfrm>
                <a:prstGeom prst="rect">
                  <a:avLst/>
                </a:prstGeom>
                <a:solidFill>
                  <a:srgbClr val="9494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40" name="Rectangle 1839"/>
                <p:cNvSpPr>
                  <a:spLocks noChangeArrowheads="1"/>
                </p:cNvSpPr>
                <p:nvPr/>
              </p:nvSpPr>
              <p:spPr bwMode="auto">
                <a:xfrm>
                  <a:off x="40772" y="505"/>
                  <a:ext cx="8" cy="1"/>
                </a:xfrm>
                <a:prstGeom prst="rect">
                  <a:avLst/>
                </a:prstGeom>
                <a:solidFill>
                  <a:srgbClr val="90909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41" name="Rectangle 1840"/>
                <p:cNvSpPr>
                  <a:spLocks noChangeArrowheads="1"/>
                </p:cNvSpPr>
                <p:nvPr/>
              </p:nvSpPr>
              <p:spPr bwMode="auto">
                <a:xfrm>
                  <a:off x="40772" y="506"/>
                  <a:ext cx="8" cy="1"/>
                </a:xfrm>
                <a:prstGeom prst="rect">
                  <a:avLst/>
                </a:prstGeom>
                <a:solidFill>
                  <a:srgbClr val="8B8B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42" name="Rectangle 1841"/>
                <p:cNvSpPr>
                  <a:spLocks noChangeArrowheads="1"/>
                </p:cNvSpPr>
                <p:nvPr/>
              </p:nvSpPr>
              <p:spPr bwMode="auto">
                <a:xfrm>
                  <a:off x="40772" y="507"/>
                  <a:ext cx="8" cy="1"/>
                </a:xfrm>
                <a:prstGeom prst="rect">
                  <a:avLst/>
                </a:prstGeom>
                <a:solidFill>
                  <a:srgbClr val="85858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43" name="Rectangle 1842"/>
                <p:cNvSpPr>
                  <a:spLocks noChangeArrowheads="1"/>
                </p:cNvSpPr>
                <p:nvPr/>
              </p:nvSpPr>
              <p:spPr bwMode="auto">
                <a:xfrm>
                  <a:off x="40772" y="508"/>
                  <a:ext cx="8" cy="1"/>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44" name="Rectangle 1843"/>
                <p:cNvSpPr>
                  <a:spLocks noChangeArrowheads="1"/>
                </p:cNvSpPr>
                <p:nvPr/>
              </p:nvSpPr>
              <p:spPr bwMode="auto">
                <a:xfrm>
                  <a:off x="40772" y="509"/>
                  <a:ext cx="8" cy="1"/>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45" name="Oval 1844"/>
                <p:cNvSpPr>
                  <a:spLocks noChangeArrowheads="1"/>
                </p:cNvSpPr>
                <p:nvPr/>
              </p:nvSpPr>
              <p:spPr bwMode="auto">
                <a:xfrm>
                  <a:off x="40773" y="503"/>
                  <a:ext cx="7" cy="6"/>
                </a:xfrm>
                <a:prstGeom prst="ellipse">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46" name="Rectangle 1845"/>
                <p:cNvSpPr>
                  <a:spLocks noChangeArrowheads="1"/>
                </p:cNvSpPr>
                <p:nvPr/>
              </p:nvSpPr>
              <p:spPr bwMode="auto">
                <a:xfrm>
                  <a:off x="40831" y="502"/>
                  <a:ext cx="8" cy="1"/>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47" name="Rectangle 1846"/>
                <p:cNvSpPr>
                  <a:spLocks noChangeArrowheads="1"/>
                </p:cNvSpPr>
                <p:nvPr/>
              </p:nvSpPr>
              <p:spPr bwMode="auto">
                <a:xfrm>
                  <a:off x="40831" y="503"/>
                  <a:ext cx="8" cy="1"/>
                </a:xfrm>
                <a:prstGeom prst="rect">
                  <a:avLst/>
                </a:prstGeom>
                <a:solidFill>
                  <a:srgbClr val="9797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48" name="Rectangle 1847"/>
                <p:cNvSpPr>
                  <a:spLocks noChangeArrowheads="1"/>
                </p:cNvSpPr>
                <p:nvPr/>
              </p:nvSpPr>
              <p:spPr bwMode="auto">
                <a:xfrm>
                  <a:off x="40831" y="504"/>
                  <a:ext cx="8" cy="1"/>
                </a:xfrm>
                <a:prstGeom prst="rect">
                  <a:avLst/>
                </a:prstGeom>
                <a:solidFill>
                  <a:srgbClr val="9494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49" name="Rectangle 1848"/>
                <p:cNvSpPr>
                  <a:spLocks noChangeArrowheads="1"/>
                </p:cNvSpPr>
                <p:nvPr/>
              </p:nvSpPr>
              <p:spPr bwMode="auto">
                <a:xfrm>
                  <a:off x="40831" y="505"/>
                  <a:ext cx="8" cy="1"/>
                </a:xfrm>
                <a:prstGeom prst="rect">
                  <a:avLst/>
                </a:prstGeom>
                <a:solidFill>
                  <a:srgbClr val="90909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50" name="Rectangle 1849"/>
                <p:cNvSpPr>
                  <a:spLocks noChangeArrowheads="1"/>
                </p:cNvSpPr>
                <p:nvPr/>
              </p:nvSpPr>
              <p:spPr bwMode="auto">
                <a:xfrm>
                  <a:off x="40831" y="506"/>
                  <a:ext cx="8" cy="1"/>
                </a:xfrm>
                <a:prstGeom prst="rect">
                  <a:avLst/>
                </a:prstGeom>
                <a:solidFill>
                  <a:srgbClr val="8B8B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51" name="Rectangle 1850"/>
                <p:cNvSpPr>
                  <a:spLocks noChangeArrowheads="1"/>
                </p:cNvSpPr>
                <p:nvPr/>
              </p:nvSpPr>
              <p:spPr bwMode="auto">
                <a:xfrm>
                  <a:off x="40831" y="507"/>
                  <a:ext cx="8" cy="1"/>
                </a:xfrm>
                <a:prstGeom prst="rect">
                  <a:avLst/>
                </a:prstGeom>
                <a:solidFill>
                  <a:srgbClr val="85858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52" name="Rectangle 1851"/>
                <p:cNvSpPr>
                  <a:spLocks noChangeArrowheads="1"/>
                </p:cNvSpPr>
                <p:nvPr/>
              </p:nvSpPr>
              <p:spPr bwMode="auto">
                <a:xfrm>
                  <a:off x="40831" y="508"/>
                  <a:ext cx="8" cy="1"/>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53" name="Rectangle 1852"/>
                <p:cNvSpPr>
                  <a:spLocks noChangeArrowheads="1"/>
                </p:cNvSpPr>
                <p:nvPr/>
              </p:nvSpPr>
              <p:spPr bwMode="auto">
                <a:xfrm>
                  <a:off x="40831" y="509"/>
                  <a:ext cx="8" cy="1"/>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54" name="Oval 1853"/>
                <p:cNvSpPr>
                  <a:spLocks noChangeArrowheads="1"/>
                </p:cNvSpPr>
                <p:nvPr/>
              </p:nvSpPr>
              <p:spPr bwMode="auto">
                <a:xfrm>
                  <a:off x="40832" y="503"/>
                  <a:ext cx="7" cy="6"/>
                </a:xfrm>
                <a:prstGeom prst="ellipse">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55" name="Rectangle 1854"/>
                <p:cNvSpPr>
                  <a:spLocks noChangeArrowheads="1"/>
                </p:cNvSpPr>
                <p:nvPr/>
              </p:nvSpPr>
              <p:spPr bwMode="auto">
                <a:xfrm>
                  <a:off x="40626" y="200"/>
                  <a:ext cx="126"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maps</a:t>
                  </a:r>
                  <a:endParaRPr lang="en-US" sz="1100">
                    <a:solidFill>
                      <a:srgbClr val="000000"/>
                    </a:solidFill>
                    <a:latin typeface="Times New Roman"/>
                    <a:ea typeface="Times New Roman"/>
                  </a:endParaRPr>
                </a:p>
              </p:txBody>
            </p:sp>
            <p:sp>
              <p:nvSpPr>
                <p:cNvPr id="1856" name="Oval 1855"/>
                <p:cNvSpPr>
                  <a:spLocks noChangeArrowheads="1"/>
                </p:cNvSpPr>
                <p:nvPr/>
              </p:nvSpPr>
              <p:spPr bwMode="auto">
                <a:xfrm>
                  <a:off x="40694" y="556"/>
                  <a:ext cx="88" cy="98"/>
                </a:xfrm>
                <a:prstGeom prst="ellipse">
                  <a:avLst/>
                </a:prstGeom>
                <a:solidFill>
                  <a:srgbClr val="92D05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57" name="Oval 1856"/>
                <p:cNvSpPr>
                  <a:spLocks noChangeArrowheads="1"/>
                </p:cNvSpPr>
                <p:nvPr/>
              </p:nvSpPr>
              <p:spPr bwMode="auto">
                <a:xfrm>
                  <a:off x="40694" y="556"/>
                  <a:ext cx="88" cy="98"/>
                </a:xfrm>
                <a:prstGeom prst="ellipse">
                  <a:avLst/>
                </a:prstGeom>
                <a:noFill/>
                <a:ln w="12700" cap="flat">
                  <a:solidFill>
                    <a:srgbClr val="78787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58" name="Freeform 1857"/>
                <p:cNvSpPr>
                  <a:spLocks noEditPoints="1"/>
                </p:cNvSpPr>
                <p:nvPr/>
              </p:nvSpPr>
              <p:spPr bwMode="auto">
                <a:xfrm>
                  <a:off x="40713" y="654"/>
                  <a:ext cx="50" cy="102"/>
                </a:xfrm>
                <a:custGeom>
                  <a:avLst/>
                  <a:gdLst>
                    <a:gd name="T0" fmla="*/ 27 w 50"/>
                    <a:gd name="T1" fmla="*/ 0 h 102"/>
                    <a:gd name="T2" fmla="*/ 27 w 50"/>
                    <a:gd name="T3" fmla="*/ 62 h 102"/>
                    <a:gd name="T4" fmla="*/ 23 w 50"/>
                    <a:gd name="T5" fmla="*/ 62 h 102"/>
                    <a:gd name="T6" fmla="*/ 23 w 50"/>
                    <a:gd name="T7" fmla="*/ 0 h 102"/>
                    <a:gd name="T8" fmla="*/ 27 w 50"/>
                    <a:gd name="T9" fmla="*/ 0 h 102"/>
                    <a:gd name="T10" fmla="*/ 50 w 50"/>
                    <a:gd name="T11" fmla="*/ 54 h 102"/>
                    <a:gd name="T12" fmla="*/ 25 w 50"/>
                    <a:gd name="T13" fmla="*/ 102 h 102"/>
                    <a:gd name="T14" fmla="*/ 0 w 50"/>
                    <a:gd name="T15" fmla="*/ 54 h 102"/>
                    <a:gd name="T16" fmla="*/ 50 w 50"/>
                    <a:gd name="T17" fmla="*/ 5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02">
                      <a:moveTo>
                        <a:pt x="27" y="0"/>
                      </a:moveTo>
                      <a:lnTo>
                        <a:pt x="27" y="62"/>
                      </a:lnTo>
                      <a:lnTo>
                        <a:pt x="23" y="62"/>
                      </a:lnTo>
                      <a:lnTo>
                        <a:pt x="23" y="0"/>
                      </a:lnTo>
                      <a:lnTo>
                        <a:pt x="27" y="0"/>
                      </a:lnTo>
                      <a:close/>
                      <a:moveTo>
                        <a:pt x="50" y="54"/>
                      </a:moveTo>
                      <a:lnTo>
                        <a:pt x="25" y="102"/>
                      </a:lnTo>
                      <a:lnTo>
                        <a:pt x="0" y="54"/>
                      </a:lnTo>
                      <a:lnTo>
                        <a:pt x="50" y="5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59" name="Oval 1858"/>
                <p:cNvSpPr>
                  <a:spLocks noChangeArrowheads="1"/>
                </p:cNvSpPr>
                <p:nvPr/>
              </p:nvSpPr>
              <p:spPr bwMode="auto">
                <a:xfrm>
                  <a:off x="40694" y="355"/>
                  <a:ext cx="88" cy="98"/>
                </a:xfrm>
                <a:prstGeom prst="ellipse">
                  <a:avLst/>
                </a:prstGeom>
                <a:solidFill>
                  <a:srgbClr val="92D05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60" name="Oval 1859"/>
                <p:cNvSpPr>
                  <a:spLocks noChangeArrowheads="1"/>
                </p:cNvSpPr>
                <p:nvPr/>
              </p:nvSpPr>
              <p:spPr bwMode="auto">
                <a:xfrm>
                  <a:off x="40694" y="355"/>
                  <a:ext cx="88" cy="98"/>
                </a:xfrm>
                <a:prstGeom prst="ellipse">
                  <a:avLst/>
                </a:prstGeom>
                <a:noFill/>
                <a:ln w="12700" cap="flat">
                  <a:solidFill>
                    <a:srgbClr val="78787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61" name="Freeform 1860"/>
                <p:cNvSpPr>
                  <a:spLocks noEditPoints="1"/>
                </p:cNvSpPr>
                <p:nvPr/>
              </p:nvSpPr>
              <p:spPr bwMode="auto">
                <a:xfrm>
                  <a:off x="40713" y="255"/>
                  <a:ext cx="50" cy="97"/>
                </a:xfrm>
                <a:custGeom>
                  <a:avLst/>
                  <a:gdLst>
                    <a:gd name="T0" fmla="*/ 27 w 50"/>
                    <a:gd name="T1" fmla="*/ 0 h 97"/>
                    <a:gd name="T2" fmla="*/ 27 w 50"/>
                    <a:gd name="T3" fmla="*/ 57 h 97"/>
                    <a:gd name="T4" fmla="*/ 23 w 50"/>
                    <a:gd name="T5" fmla="*/ 57 h 97"/>
                    <a:gd name="T6" fmla="*/ 23 w 50"/>
                    <a:gd name="T7" fmla="*/ 0 h 97"/>
                    <a:gd name="T8" fmla="*/ 27 w 50"/>
                    <a:gd name="T9" fmla="*/ 0 h 97"/>
                    <a:gd name="T10" fmla="*/ 50 w 50"/>
                    <a:gd name="T11" fmla="*/ 49 h 97"/>
                    <a:gd name="T12" fmla="*/ 25 w 50"/>
                    <a:gd name="T13" fmla="*/ 97 h 97"/>
                    <a:gd name="T14" fmla="*/ 0 w 50"/>
                    <a:gd name="T15" fmla="*/ 49 h 97"/>
                    <a:gd name="T16" fmla="*/ 50 w 50"/>
                    <a:gd name="T17" fmla="*/ 4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7">
                      <a:moveTo>
                        <a:pt x="27" y="0"/>
                      </a:moveTo>
                      <a:lnTo>
                        <a:pt x="27" y="57"/>
                      </a:lnTo>
                      <a:lnTo>
                        <a:pt x="23" y="57"/>
                      </a:lnTo>
                      <a:lnTo>
                        <a:pt x="23" y="0"/>
                      </a:lnTo>
                      <a:lnTo>
                        <a:pt x="27" y="0"/>
                      </a:lnTo>
                      <a:close/>
                      <a:moveTo>
                        <a:pt x="50" y="49"/>
                      </a:moveTo>
                      <a:lnTo>
                        <a:pt x="25" y="97"/>
                      </a:lnTo>
                      <a:lnTo>
                        <a:pt x="0" y="49"/>
                      </a:lnTo>
                      <a:lnTo>
                        <a:pt x="50" y="49"/>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62" name="Freeform 1861"/>
                <p:cNvSpPr>
                  <a:spLocks noEditPoints="1"/>
                </p:cNvSpPr>
                <p:nvPr/>
              </p:nvSpPr>
              <p:spPr bwMode="auto">
                <a:xfrm>
                  <a:off x="40713" y="449"/>
                  <a:ext cx="50" cy="102"/>
                </a:xfrm>
                <a:custGeom>
                  <a:avLst/>
                  <a:gdLst>
                    <a:gd name="T0" fmla="*/ 27 w 50"/>
                    <a:gd name="T1" fmla="*/ 0 h 102"/>
                    <a:gd name="T2" fmla="*/ 27 w 50"/>
                    <a:gd name="T3" fmla="*/ 63 h 102"/>
                    <a:gd name="T4" fmla="*/ 23 w 50"/>
                    <a:gd name="T5" fmla="*/ 63 h 102"/>
                    <a:gd name="T6" fmla="*/ 23 w 50"/>
                    <a:gd name="T7" fmla="*/ 0 h 102"/>
                    <a:gd name="T8" fmla="*/ 27 w 50"/>
                    <a:gd name="T9" fmla="*/ 0 h 102"/>
                    <a:gd name="T10" fmla="*/ 50 w 50"/>
                    <a:gd name="T11" fmla="*/ 55 h 102"/>
                    <a:gd name="T12" fmla="*/ 25 w 50"/>
                    <a:gd name="T13" fmla="*/ 102 h 102"/>
                    <a:gd name="T14" fmla="*/ 0 w 50"/>
                    <a:gd name="T15" fmla="*/ 55 h 102"/>
                    <a:gd name="T16" fmla="*/ 50 w 50"/>
                    <a:gd name="T17" fmla="*/ 5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02">
                      <a:moveTo>
                        <a:pt x="27" y="0"/>
                      </a:moveTo>
                      <a:lnTo>
                        <a:pt x="27" y="63"/>
                      </a:lnTo>
                      <a:lnTo>
                        <a:pt x="23" y="63"/>
                      </a:lnTo>
                      <a:lnTo>
                        <a:pt x="23" y="0"/>
                      </a:lnTo>
                      <a:lnTo>
                        <a:pt x="27" y="0"/>
                      </a:lnTo>
                      <a:close/>
                      <a:moveTo>
                        <a:pt x="50" y="55"/>
                      </a:moveTo>
                      <a:lnTo>
                        <a:pt x="25" y="102"/>
                      </a:lnTo>
                      <a:lnTo>
                        <a:pt x="0" y="55"/>
                      </a:lnTo>
                      <a:lnTo>
                        <a:pt x="50" y="5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63" name="Oval 1862"/>
                <p:cNvSpPr>
                  <a:spLocks noChangeArrowheads="1"/>
                </p:cNvSpPr>
                <p:nvPr/>
              </p:nvSpPr>
              <p:spPr bwMode="auto">
                <a:xfrm>
                  <a:off x="41035" y="273"/>
                  <a:ext cx="86" cy="98"/>
                </a:xfrm>
                <a:prstGeom prst="ellipse">
                  <a:avLst/>
                </a:prstGeom>
                <a:solidFill>
                  <a:srgbClr val="ADB9CA"/>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64" name="Oval 1863"/>
                <p:cNvSpPr>
                  <a:spLocks noChangeArrowheads="1"/>
                </p:cNvSpPr>
                <p:nvPr/>
              </p:nvSpPr>
              <p:spPr bwMode="auto">
                <a:xfrm>
                  <a:off x="41035" y="273"/>
                  <a:ext cx="86" cy="98"/>
                </a:xfrm>
                <a:prstGeom prst="ellipse">
                  <a:avLst/>
                </a:prstGeom>
                <a:ln>
                  <a:headEnd/>
                  <a:tailEnd/>
                </a:ln>
                <a:ex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65" name="Rectangle 1864"/>
                <p:cNvSpPr>
                  <a:spLocks noChangeArrowheads="1"/>
                </p:cNvSpPr>
                <p:nvPr/>
              </p:nvSpPr>
              <p:spPr bwMode="auto">
                <a:xfrm>
                  <a:off x="41074" y="453"/>
                  <a:ext cx="1" cy="9"/>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66" name="Rectangle 1865"/>
                <p:cNvSpPr>
                  <a:spLocks noChangeArrowheads="1"/>
                </p:cNvSpPr>
                <p:nvPr/>
              </p:nvSpPr>
              <p:spPr bwMode="auto">
                <a:xfrm>
                  <a:off x="41075" y="453"/>
                  <a:ext cx="1" cy="9"/>
                </a:xfrm>
                <a:prstGeom prst="rect">
                  <a:avLst/>
                </a:prstGeom>
                <a:solidFill>
                  <a:srgbClr val="9797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67" name="Rectangle 1866"/>
                <p:cNvSpPr>
                  <a:spLocks noChangeArrowheads="1"/>
                </p:cNvSpPr>
                <p:nvPr/>
              </p:nvSpPr>
              <p:spPr bwMode="auto">
                <a:xfrm>
                  <a:off x="41076" y="453"/>
                  <a:ext cx="1" cy="9"/>
                </a:xfrm>
                <a:prstGeom prst="rect">
                  <a:avLst/>
                </a:prstGeom>
                <a:solidFill>
                  <a:srgbClr val="9494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68" name="Rectangle 1867"/>
                <p:cNvSpPr>
                  <a:spLocks noChangeArrowheads="1"/>
                </p:cNvSpPr>
                <p:nvPr/>
              </p:nvSpPr>
              <p:spPr bwMode="auto">
                <a:xfrm>
                  <a:off x="41077" y="453"/>
                  <a:ext cx="1" cy="9"/>
                </a:xfrm>
                <a:prstGeom prst="rect">
                  <a:avLst/>
                </a:prstGeom>
                <a:solidFill>
                  <a:srgbClr val="90909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69" name="Rectangle 1868"/>
                <p:cNvSpPr>
                  <a:spLocks noChangeArrowheads="1"/>
                </p:cNvSpPr>
                <p:nvPr/>
              </p:nvSpPr>
              <p:spPr bwMode="auto">
                <a:xfrm>
                  <a:off x="41078" y="453"/>
                  <a:ext cx="1" cy="9"/>
                </a:xfrm>
                <a:prstGeom prst="rect">
                  <a:avLst/>
                </a:prstGeom>
                <a:solidFill>
                  <a:srgbClr val="8B8B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70" name="Rectangle 1869"/>
                <p:cNvSpPr>
                  <a:spLocks noChangeArrowheads="1"/>
                </p:cNvSpPr>
                <p:nvPr/>
              </p:nvSpPr>
              <p:spPr bwMode="auto">
                <a:xfrm>
                  <a:off x="41079" y="453"/>
                  <a:ext cx="1" cy="9"/>
                </a:xfrm>
                <a:prstGeom prst="rect">
                  <a:avLst/>
                </a:prstGeom>
                <a:solidFill>
                  <a:srgbClr val="85858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71" name="Rectangle 1870"/>
                <p:cNvSpPr>
                  <a:spLocks noChangeArrowheads="1"/>
                </p:cNvSpPr>
                <p:nvPr/>
              </p:nvSpPr>
              <p:spPr bwMode="auto">
                <a:xfrm>
                  <a:off x="41080" y="453"/>
                  <a:ext cx="1" cy="9"/>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72" name="Rectangle 1871"/>
                <p:cNvSpPr>
                  <a:spLocks noChangeArrowheads="1"/>
                </p:cNvSpPr>
                <p:nvPr/>
              </p:nvSpPr>
              <p:spPr bwMode="auto">
                <a:xfrm>
                  <a:off x="41081" y="453"/>
                  <a:ext cx="1" cy="9"/>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73" name="Oval 1872"/>
                <p:cNvSpPr>
                  <a:spLocks noChangeArrowheads="1"/>
                </p:cNvSpPr>
                <p:nvPr/>
              </p:nvSpPr>
              <p:spPr bwMode="auto">
                <a:xfrm>
                  <a:off x="41075" y="454"/>
                  <a:ext cx="7" cy="7"/>
                </a:xfrm>
                <a:prstGeom prst="ellipse">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74" name="Rectangle 1873"/>
                <p:cNvSpPr>
                  <a:spLocks noChangeArrowheads="1"/>
                </p:cNvSpPr>
                <p:nvPr/>
              </p:nvSpPr>
              <p:spPr bwMode="auto">
                <a:xfrm>
                  <a:off x="41074" y="397"/>
                  <a:ext cx="1" cy="8"/>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75" name="Rectangle 1874"/>
                <p:cNvSpPr>
                  <a:spLocks noChangeArrowheads="1"/>
                </p:cNvSpPr>
                <p:nvPr/>
              </p:nvSpPr>
              <p:spPr bwMode="auto">
                <a:xfrm>
                  <a:off x="41075" y="397"/>
                  <a:ext cx="1" cy="8"/>
                </a:xfrm>
                <a:prstGeom prst="rect">
                  <a:avLst/>
                </a:prstGeom>
                <a:solidFill>
                  <a:srgbClr val="9797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76" name="Rectangle 1875"/>
                <p:cNvSpPr>
                  <a:spLocks noChangeArrowheads="1"/>
                </p:cNvSpPr>
                <p:nvPr/>
              </p:nvSpPr>
              <p:spPr bwMode="auto">
                <a:xfrm>
                  <a:off x="41076" y="397"/>
                  <a:ext cx="1" cy="8"/>
                </a:xfrm>
                <a:prstGeom prst="rect">
                  <a:avLst/>
                </a:prstGeom>
                <a:solidFill>
                  <a:srgbClr val="9494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77" name="Rectangle 1876"/>
                <p:cNvSpPr>
                  <a:spLocks noChangeArrowheads="1"/>
                </p:cNvSpPr>
                <p:nvPr/>
              </p:nvSpPr>
              <p:spPr bwMode="auto">
                <a:xfrm>
                  <a:off x="41077" y="397"/>
                  <a:ext cx="1" cy="8"/>
                </a:xfrm>
                <a:prstGeom prst="rect">
                  <a:avLst/>
                </a:prstGeom>
                <a:solidFill>
                  <a:srgbClr val="90909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78" name="Rectangle 1877"/>
                <p:cNvSpPr>
                  <a:spLocks noChangeArrowheads="1"/>
                </p:cNvSpPr>
                <p:nvPr/>
              </p:nvSpPr>
              <p:spPr bwMode="auto">
                <a:xfrm>
                  <a:off x="41078" y="397"/>
                  <a:ext cx="1" cy="8"/>
                </a:xfrm>
                <a:prstGeom prst="rect">
                  <a:avLst/>
                </a:prstGeom>
                <a:solidFill>
                  <a:srgbClr val="8B8B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79" name="Rectangle 1878"/>
                <p:cNvSpPr>
                  <a:spLocks noChangeArrowheads="1"/>
                </p:cNvSpPr>
                <p:nvPr/>
              </p:nvSpPr>
              <p:spPr bwMode="auto">
                <a:xfrm>
                  <a:off x="41079" y="397"/>
                  <a:ext cx="1" cy="8"/>
                </a:xfrm>
                <a:prstGeom prst="rect">
                  <a:avLst/>
                </a:prstGeom>
                <a:solidFill>
                  <a:srgbClr val="85858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80" name="Rectangle 1879"/>
                <p:cNvSpPr>
                  <a:spLocks noChangeArrowheads="1"/>
                </p:cNvSpPr>
                <p:nvPr/>
              </p:nvSpPr>
              <p:spPr bwMode="auto">
                <a:xfrm>
                  <a:off x="41080" y="397"/>
                  <a:ext cx="1" cy="8"/>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81" name="Rectangle 1880"/>
                <p:cNvSpPr>
                  <a:spLocks noChangeArrowheads="1"/>
                </p:cNvSpPr>
                <p:nvPr/>
              </p:nvSpPr>
              <p:spPr bwMode="auto">
                <a:xfrm>
                  <a:off x="41081" y="397"/>
                  <a:ext cx="1" cy="8"/>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82" name="Oval 1881"/>
                <p:cNvSpPr>
                  <a:spLocks noChangeArrowheads="1"/>
                </p:cNvSpPr>
                <p:nvPr/>
              </p:nvSpPr>
              <p:spPr bwMode="auto">
                <a:xfrm>
                  <a:off x="41075" y="397"/>
                  <a:ext cx="7" cy="7"/>
                </a:xfrm>
                <a:prstGeom prst="ellipse">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83" name="Oval 1882"/>
                <p:cNvSpPr>
                  <a:spLocks noChangeArrowheads="1"/>
                </p:cNvSpPr>
                <p:nvPr/>
              </p:nvSpPr>
              <p:spPr bwMode="auto">
                <a:xfrm>
                  <a:off x="41028" y="684"/>
                  <a:ext cx="86" cy="98"/>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84" name="Oval 1883"/>
                <p:cNvSpPr>
                  <a:spLocks noChangeArrowheads="1"/>
                </p:cNvSpPr>
                <p:nvPr/>
              </p:nvSpPr>
              <p:spPr bwMode="auto">
                <a:xfrm>
                  <a:off x="41028" y="684"/>
                  <a:ext cx="86" cy="98"/>
                </a:xfrm>
                <a:prstGeom prst="ellipse">
                  <a:avLst/>
                </a:prstGeom>
                <a:noFill/>
                <a:ln w="6350" cap="flat">
                  <a:solidFill>
                    <a:srgbClr val="ADB9CA"/>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85" name="Oval 1884"/>
                <p:cNvSpPr>
                  <a:spLocks noChangeArrowheads="1"/>
                </p:cNvSpPr>
                <p:nvPr/>
              </p:nvSpPr>
              <p:spPr bwMode="auto">
                <a:xfrm>
                  <a:off x="41035" y="479"/>
                  <a:ext cx="86" cy="97"/>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86" name="Oval 1885"/>
                <p:cNvSpPr>
                  <a:spLocks noChangeArrowheads="1"/>
                </p:cNvSpPr>
                <p:nvPr/>
              </p:nvSpPr>
              <p:spPr bwMode="auto">
                <a:xfrm>
                  <a:off x="41035" y="479"/>
                  <a:ext cx="86" cy="97"/>
                </a:xfrm>
                <a:prstGeom prst="ellipse">
                  <a:avLst/>
                </a:prstGeom>
                <a:noFill/>
                <a:ln w="6350" cap="flat">
                  <a:solidFill>
                    <a:srgbClr val="ADB9CA"/>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87" name="Rectangle 1886"/>
                <p:cNvSpPr>
                  <a:spLocks noChangeArrowheads="1"/>
                </p:cNvSpPr>
                <p:nvPr/>
              </p:nvSpPr>
              <p:spPr bwMode="auto">
                <a:xfrm>
                  <a:off x="40944" y="206"/>
                  <a:ext cx="176"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brokers</a:t>
                  </a:r>
                  <a:endParaRPr lang="en-US" sz="1100">
                    <a:solidFill>
                      <a:srgbClr val="000000"/>
                    </a:solidFill>
                    <a:latin typeface="Times New Roman"/>
                    <a:ea typeface="Times New Roman"/>
                  </a:endParaRPr>
                </a:p>
              </p:txBody>
            </p:sp>
            <p:sp>
              <p:nvSpPr>
                <p:cNvPr id="1888" name="Rectangle 1887"/>
                <p:cNvSpPr>
                  <a:spLocks noChangeArrowheads="1"/>
                </p:cNvSpPr>
                <p:nvPr/>
              </p:nvSpPr>
              <p:spPr bwMode="auto">
                <a:xfrm>
                  <a:off x="40998" y="784"/>
                  <a:ext cx="158"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Events</a:t>
                  </a:r>
                  <a:endParaRPr lang="en-US" sz="1100">
                    <a:solidFill>
                      <a:srgbClr val="000000"/>
                    </a:solidFill>
                    <a:latin typeface="Times New Roman"/>
                    <a:ea typeface="Times New Roman"/>
                  </a:endParaRPr>
                </a:p>
              </p:txBody>
            </p:sp>
            <p:sp>
              <p:nvSpPr>
                <p:cNvPr id="1889" name="Oval 1888"/>
                <p:cNvSpPr>
                  <a:spLocks noChangeArrowheads="1"/>
                </p:cNvSpPr>
                <p:nvPr/>
              </p:nvSpPr>
              <p:spPr bwMode="auto">
                <a:xfrm>
                  <a:off x="40566" y="556"/>
                  <a:ext cx="88" cy="98"/>
                </a:xfrm>
                <a:prstGeom prst="ellipse">
                  <a:avLst/>
                </a:prstGeom>
                <a:solidFill>
                  <a:srgbClr val="92D05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90" name="Oval 1889"/>
                <p:cNvSpPr>
                  <a:spLocks noChangeArrowheads="1"/>
                </p:cNvSpPr>
                <p:nvPr/>
              </p:nvSpPr>
              <p:spPr bwMode="auto">
                <a:xfrm>
                  <a:off x="40566" y="556"/>
                  <a:ext cx="88" cy="98"/>
                </a:xfrm>
                <a:prstGeom prst="ellipse">
                  <a:avLst/>
                </a:prstGeom>
                <a:noFill/>
                <a:ln w="12700" cap="flat">
                  <a:solidFill>
                    <a:srgbClr val="78787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91" name="Freeform 1890"/>
                <p:cNvSpPr>
                  <a:spLocks noEditPoints="1"/>
                </p:cNvSpPr>
                <p:nvPr/>
              </p:nvSpPr>
              <p:spPr bwMode="auto">
                <a:xfrm>
                  <a:off x="40585" y="654"/>
                  <a:ext cx="50" cy="102"/>
                </a:xfrm>
                <a:custGeom>
                  <a:avLst/>
                  <a:gdLst>
                    <a:gd name="T0" fmla="*/ 27 w 50"/>
                    <a:gd name="T1" fmla="*/ 0 h 102"/>
                    <a:gd name="T2" fmla="*/ 27 w 50"/>
                    <a:gd name="T3" fmla="*/ 62 h 102"/>
                    <a:gd name="T4" fmla="*/ 23 w 50"/>
                    <a:gd name="T5" fmla="*/ 62 h 102"/>
                    <a:gd name="T6" fmla="*/ 23 w 50"/>
                    <a:gd name="T7" fmla="*/ 0 h 102"/>
                    <a:gd name="T8" fmla="*/ 27 w 50"/>
                    <a:gd name="T9" fmla="*/ 0 h 102"/>
                    <a:gd name="T10" fmla="*/ 50 w 50"/>
                    <a:gd name="T11" fmla="*/ 54 h 102"/>
                    <a:gd name="T12" fmla="*/ 25 w 50"/>
                    <a:gd name="T13" fmla="*/ 102 h 102"/>
                    <a:gd name="T14" fmla="*/ 0 w 50"/>
                    <a:gd name="T15" fmla="*/ 54 h 102"/>
                    <a:gd name="T16" fmla="*/ 50 w 50"/>
                    <a:gd name="T17" fmla="*/ 5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02">
                      <a:moveTo>
                        <a:pt x="27" y="0"/>
                      </a:moveTo>
                      <a:lnTo>
                        <a:pt x="27" y="62"/>
                      </a:lnTo>
                      <a:lnTo>
                        <a:pt x="23" y="62"/>
                      </a:lnTo>
                      <a:lnTo>
                        <a:pt x="23" y="0"/>
                      </a:lnTo>
                      <a:lnTo>
                        <a:pt x="27" y="0"/>
                      </a:lnTo>
                      <a:close/>
                      <a:moveTo>
                        <a:pt x="50" y="54"/>
                      </a:moveTo>
                      <a:lnTo>
                        <a:pt x="25" y="102"/>
                      </a:lnTo>
                      <a:lnTo>
                        <a:pt x="0" y="54"/>
                      </a:lnTo>
                      <a:lnTo>
                        <a:pt x="50" y="5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92" name="Oval 1891"/>
                <p:cNvSpPr>
                  <a:spLocks noChangeArrowheads="1"/>
                </p:cNvSpPr>
                <p:nvPr/>
              </p:nvSpPr>
              <p:spPr bwMode="auto">
                <a:xfrm>
                  <a:off x="40566" y="355"/>
                  <a:ext cx="88" cy="98"/>
                </a:xfrm>
                <a:prstGeom prst="ellipse">
                  <a:avLst/>
                </a:prstGeom>
                <a:solidFill>
                  <a:srgbClr val="92D05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93" name="Oval 1892"/>
                <p:cNvSpPr>
                  <a:spLocks noChangeArrowheads="1"/>
                </p:cNvSpPr>
                <p:nvPr/>
              </p:nvSpPr>
              <p:spPr bwMode="auto">
                <a:xfrm>
                  <a:off x="40566" y="355"/>
                  <a:ext cx="88" cy="98"/>
                </a:xfrm>
                <a:prstGeom prst="ellipse">
                  <a:avLst/>
                </a:prstGeom>
                <a:noFill/>
                <a:ln w="12700" cap="flat">
                  <a:solidFill>
                    <a:srgbClr val="78787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94" name="Freeform 1893"/>
                <p:cNvSpPr>
                  <a:spLocks noEditPoints="1"/>
                </p:cNvSpPr>
                <p:nvPr/>
              </p:nvSpPr>
              <p:spPr bwMode="auto">
                <a:xfrm>
                  <a:off x="40585" y="255"/>
                  <a:ext cx="50" cy="97"/>
                </a:xfrm>
                <a:custGeom>
                  <a:avLst/>
                  <a:gdLst>
                    <a:gd name="T0" fmla="*/ 27 w 50"/>
                    <a:gd name="T1" fmla="*/ 0 h 97"/>
                    <a:gd name="T2" fmla="*/ 27 w 50"/>
                    <a:gd name="T3" fmla="*/ 57 h 97"/>
                    <a:gd name="T4" fmla="*/ 23 w 50"/>
                    <a:gd name="T5" fmla="*/ 57 h 97"/>
                    <a:gd name="T6" fmla="*/ 23 w 50"/>
                    <a:gd name="T7" fmla="*/ 0 h 97"/>
                    <a:gd name="T8" fmla="*/ 27 w 50"/>
                    <a:gd name="T9" fmla="*/ 0 h 97"/>
                    <a:gd name="T10" fmla="*/ 50 w 50"/>
                    <a:gd name="T11" fmla="*/ 49 h 97"/>
                    <a:gd name="T12" fmla="*/ 25 w 50"/>
                    <a:gd name="T13" fmla="*/ 97 h 97"/>
                    <a:gd name="T14" fmla="*/ 0 w 50"/>
                    <a:gd name="T15" fmla="*/ 49 h 97"/>
                    <a:gd name="T16" fmla="*/ 50 w 50"/>
                    <a:gd name="T17" fmla="*/ 4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7">
                      <a:moveTo>
                        <a:pt x="27" y="0"/>
                      </a:moveTo>
                      <a:lnTo>
                        <a:pt x="27" y="57"/>
                      </a:lnTo>
                      <a:lnTo>
                        <a:pt x="23" y="57"/>
                      </a:lnTo>
                      <a:lnTo>
                        <a:pt x="23" y="0"/>
                      </a:lnTo>
                      <a:lnTo>
                        <a:pt x="27" y="0"/>
                      </a:lnTo>
                      <a:close/>
                      <a:moveTo>
                        <a:pt x="50" y="49"/>
                      </a:moveTo>
                      <a:lnTo>
                        <a:pt x="25" y="97"/>
                      </a:lnTo>
                      <a:lnTo>
                        <a:pt x="0" y="49"/>
                      </a:lnTo>
                      <a:lnTo>
                        <a:pt x="50" y="49"/>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95" name="Freeform 1894"/>
                <p:cNvSpPr>
                  <a:spLocks noEditPoints="1"/>
                </p:cNvSpPr>
                <p:nvPr/>
              </p:nvSpPr>
              <p:spPr bwMode="auto">
                <a:xfrm>
                  <a:off x="40585" y="449"/>
                  <a:ext cx="50" cy="102"/>
                </a:xfrm>
                <a:custGeom>
                  <a:avLst/>
                  <a:gdLst>
                    <a:gd name="T0" fmla="*/ 27 w 50"/>
                    <a:gd name="T1" fmla="*/ 0 h 102"/>
                    <a:gd name="T2" fmla="*/ 27 w 50"/>
                    <a:gd name="T3" fmla="*/ 63 h 102"/>
                    <a:gd name="T4" fmla="*/ 23 w 50"/>
                    <a:gd name="T5" fmla="*/ 63 h 102"/>
                    <a:gd name="T6" fmla="*/ 23 w 50"/>
                    <a:gd name="T7" fmla="*/ 0 h 102"/>
                    <a:gd name="T8" fmla="*/ 27 w 50"/>
                    <a:gd name="T9" fmla="*/ 0 h 102"/>
                    <a:gd name="T10" fmla="*/ 50 w 50"/>
                    <a:gd name="T11" fmla="*/ 55 h 102"/>
                    <a:gd name="T12" fmla="*/ 25 w 50"/>
                    <a:gd name="T13" fmla="*/ 102 h 102"/>
                    <a:gd name="T14" fmla="*/ 0 w 50"/>
                    <a:gd name="T15" fmla="*/ 55 h 102"/>
                    <a:gd name="T16" fmla="*/ 50 w 50"/>
                    <a:gd name="T17" fmla="*/ 5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02">
                      <a:moveTo>
                        <a:pt x="27" y="0"/>
                      </a:moveTo>
                      <a:lnTo>
                        <a:pt x="27" y="63"/>
                      </a:lnTo>
                      <a:lnTo>
                        <a:pt x="23" y="63"/>
                      </a:lnTo>
                      <a:lnTo>
                        <a:pt x="23" y="0"/>
                      </a:lnTo>
                      <a:lnTo>
                        <a:pt x="27" y="0"/>
                      </a:lnTo>
                      <a:close/>
                      <a:moveTo>
                        <a:pt x="50" y="55"/>
                      </a:moveTo>
                      <a:lnTo>
                        <a:pt x="25" y="102"/>
                      </a:lnTo>
                      <a:lnTo>
                        <a:pt x="0" y="55"/>
                      </a:lnTo>
                      <a:lnTo>
                        <a:pt x="50" y="5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96" name="Oval 1895"/>
                <p:cNvSpPr>
                  <a:spLocks noChangeArrowheads="1"/>
                </p:cNvSpPr>
                <p:nvPr/>
              </p:nvSpPr>
              <p:spPr bwMode="auto">
                <a:xfrm>
                  <a:off x="40823" y="556"/>
                  <a:ext cx="88" cy="98"/>
                </a:xfrm>
                <a:prstGeom prst="ellipse">
                  <a:avLst/>
                </a:prstGeom>
                <a:solidFill>
                  <a:srgbClr val="92D05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97" name="Oval 1896"/>
                <p:cNvSpPr>
                  <a:spLocks noChangeArrowheads="1"/>
                </p:cNvSpPr>
                <p:nvPr/>
              </p:nvSpPr>
              <p:spPr bwMode="auto">
                <a:xfrm>
                  <a:off x="40823" y="556"/>
                  <a:ext cx="88" cy="98"/>
                </a:xfrm>
                <a:prstGeom prst="ellipse">
                  <a:avLst/>
                </a:prstGeom>
                <a:noFill/>
                <a:ln w="12700" cap="flat">
                  <a:solidFill>
                    <a:srgbClr val="78787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98" name="Freeform 1897"/>
                <p:cNvSpPr>
                  <a:spLocks noEditPoints="1"/>
                </p:cNvSpPr>
                <p:nvPr/>
              </p:nvSpPr>
              <p:spPr bwMode="auto">
                <a:xfrm>
                  <a:off x="40842" y="654"/>
                  <a:ext cx="50" cy="102"/>
                </a:xfrm>
                <a:custGeom>
                  <a:avLst/>
                  <a:gdLst>
                    <a:gd name="T0" fmla="*/ 27 w 50"/>
                    <a:gd name="T1" fmla="*/ 0 h 102"/>
                    <a:gd name="T2" fmla="*/ 27 w 50"/>
                    <a:gd name="T3" fmla="*/ 62 h 102"/>
                    <a:gd name="T4" fmla="*/ 23 w 50"/>
                    <a:gd name="T5" fmla="*/ 62 h 102"/>
                    <a:gd name="T6" fmla="*/ 23 w 50"/>
                    <a:gd name="T7" fmla="*/ 0 h 102"/>
                    <a:gd name="T8" fmla="*/ 27 w 50"/>
                    <a:gd name="T9" fmla="*/ 0 h 102"/>
                    <a:gd name="T10" fmla="*/ 50 w 50"/>
                    <a:gd name="T11" fmla="*/ 54 h 102"/>
                    <a:gd name="T12" fmla="*/ 25 w 50"/>
                    <a:gd name="T13" fmla="*/ 102 h 102"/>
                    <a:gd name="T14" fmla="*/ 0 w 50"/>
                    <a:gd name="T15" fmla="*/ 54 h 102"/>
                    <a:gd name="T16" fmla="*/ 50 w 50"/>
                    <a:gd name="T17" fmla="*/ 5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02">
                      <a:moveTo>
                        <a:pt x="27" y="0"/>
                      </a:moveTo>
                      <a:lnTo>
                        <a:pt x="27" y="62"/>
                      </a:lnTo>
                      <a:lnTo>
                        <a:pt x="23" y="62"/>
                      </a:lnTo>
                      <a:lnTo>
                        <a:pt x="23" y="0"/>
                      </a:lnTo>
                      <a:lnTo>
                        <a:pt x="27" y="0"/>
                      </a:lnTo>
                      <a:close/>
                      <a:moveTo>
                        <a:pt x="50" y="54"/>
                      </a:moveTo>
                      <a:lnTo>
                        <a:pt x="25" y="102"/>
                      </a:lnTo>
                      <a:lnTo>
                        <a:pt x="0" y="54"/>
                      </a:lnTo>
                      <a:lnTo>
                        <a:pt x="50" y="5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99" name="Oval 1898"/>
                <p:cNvSpPr>
                  <a:spLocks noChangeArrowheads="1"/>
                </p:cNvSpPr>
                <p:nvPr/>
              </p:nvSpPr>
              <p:spPr bwMode="auto">
                <a:xfrm>
                  <a:off x="40823" y="355"/>
                  <a:ext cx="88" cy="98"/>
                </a:xfrm>
                <a:prstGeom prst="ellipse">
                  <a:avLst/>
                </a:prstGeom>
                <a:solidFill>
                  <a:srgbClr val="92D05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00" name="Oval 1899"/>
                <p:cNvSpPr>
                  <a:spLocks noChangeArrowheads="1"/>
                </p:cNvSpPr>
                <p:nvPr/>
              </p:nvSpPr>
              <p:spPr bwMode="auto">
                <a:xfrm>
                  <a:off x="40823" y="355"/>
                  <a:ext cx="88" cy="98"/>
                </a:xfrm>
                <a:prstGeom prst="ellipse">
                  <a:avLst/>
                </a:prstGeom>
                <a:noFill/>
                <a:ln w="12700" cap="flat">
                  <a:solidFill>
                    <a:srgbClr val="78787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01" name="Freeform 1900"/>
                <p:cNvSpPr>
                  <a:spLocks noEditPoints="1"/>
                </p:cNvSpPr>
                <p:nvPr/>
              </p:nvSpPr>
              <p:spPr bwMode="auto">
                <a:xfrm>
                  <a:off x="40842" y="255"/>
                  <a:ext cx="50" cy="97"/>
                </a:xfrm>
                <a:custGeom>
                  <a:avLst/>
                  <a:gdLst>
                    <a:gd name="T0" fmla="*/ 27 w 50"/>
                    <a:gd name="T1" fmla="*/ 0 h 97"/>
                    <a:gd name="T2" fmla="*/ 27 w 50"/>
                    <a:gd name="T3" fmla="*/ 57 h 97"/>
                    <a:gd name="T4" fmla="*/ 23 w 50"/>
                    <a:gd name="T5" fmla="*/ 57 h 97"/>
                    <a:gd name="T6" fmla="*/ 23 w 50"/>
                    <a:gd name="T7" fmla="*/ 0 h 97"/>
                    <a:gd name="T8" fmla="*/ 27 w 50"/>
                    <a:gd name="T9" fmla="*/ 0 h 97"/>
                    <a:gd name="T10" fmla="*/ 50 w 50"/>
                    <a:gd name="T11" fmla="*/ 49 h 97"/>
                    <a:gd name="T12" fmla="*/ 25 w 50"/>
                    <a:gd name="T13" fmla="*/ 97 h 97"/>
                    <a:gd name="T14" fmla="*/ 0 w 50"/>
                    <a:gd name="T15" fmla="*/ 49 h 97"/>
                    <a:gd name="T16" fmla="*/ 50 w 50"/>
                    <a:gd name="T17" fmla="*/ 4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97">
                      <a:moveTo>
                        <a:pt x="27" y="0"/>
                      </a:moveTo>
                      <a:lnTo>
                        <a:pt x="27" y="57"/>
                      </a:lnTo>
                      <a:lnTo>
                        <a:pt x="23" y="57"/>
                      </a:lnTo>
                      <a:lnTo>
                        <a:pt x="23" y="0"/>
                      </a:lnTo>
                      <a:lnTo>
                        <a:pt x="27" y="0"/>
                      </a:lnTo>
                      <a:close/>
                      <a:moveTo>
                        <a:pt x="50" y="49"/>
                      </a:moveTo>
                      <a:lnTo>
                        <a:pt x="25" y="97"/>
                      </a:lnTo>
                      <a:lnTo>
                        <a:pt x="0" y="49"/>
                      </a:lnTo>
                      <a:lnTo>
                        <a:pt x="50" y="49"/>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02" name="Freeform 1901"/>
                <p:cNvSpPr>
                  <a:spLocks noEditPoints="1"/>
                </p:cNvSpPr>
                <p:nvPr/>
              </p:nvSpPr>
              <p:spPr bwMode="auto">
                <a:xfrm>
                  <a:off x="40842" y="449"/>
                  <a:ext cx="50" cy="102"/>
                </a:xfrm>
                <a:custGeom>
                  <a:avLst/>
                  <a:gdLst>
                    <a:gd name="T0" fmla="*/ 27 w 50"/>
                    <a:gd name="T1" fmla="*/ 0 h 102"/>
                    <a:gd name="T2" fmla="*/ 27 w 50"/>
                    <a:gd name="T3" fmla="*/ 63 h 102"/>
                    <a:gd name="T4" fmla="*/ 23 w 50"/>
                    <a:gd name="T5" fmla="*/ 63 h 102"/>
                    <a:gd name="T6" fmla="*/ 23 w 50"/>
                    <a:gd name="T7" fmla="*/ 0 h 102"/>
                    <a:gd name="T8" fmla="*/ 27 w 50"/>
                    <a:gd name="T9" fmla="*/ 0 h 102"/>
                    <a:gd name="T10" fmla="*/ 50 w 50"/>
                    <a:gd name="T11" fmla="*/ 55 h 102"/>
                    <a:gd name="T12" fmla="*/ 25 w 50"/>
                    <a:gd name="T13" fmla="*/ 102 h 102"/>
                    <a:gd name="T14" fmla="*/ 0 w 50"/>
                    <a:gd name="T15" fmla="*/ 55 h 102"/>
                    <a:gd name="T16" fmla="*/ 50 w 50"/>
                    <a:gd name="T17" fmla="*/ 5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02">
                      <a:moveTo>
                        <a:pt x="27" y="0"/>
                      </a:moveTo>
                      <a:lnTo>
                        <a:pt x="27" y="63"/>
                      </a:lnTo>
                      <a:lnTo>
                        <a:pt x="23" y="63"/>
                      </a:lnTo>
                      <a:lnTo>
                        <a:pt x="23" y="0"/>
                      </a:lnTo>
                      <a:lnTo>
                        <a:pt x="27" y="0"/>
                      </a:lnTo>
                      <a:close/>
                      <a:moveTo>
                        <a:pt x="50" y="55"/>
                      </a:moveTo>
                      <a:lnTo>
                        <a:pt x="25" y="102"/>
                      </a:lnTo>
                      <a:lnTo>
                        <a:pt x="0" y="55"/>
                      </a:lnTo>
                      <a:lnTo>
                        <a:pt x="50" y="5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03" name="Freeform 1902"/>
                <p:cNvSpPr>
                  <a:spLocks noEditPoints="1"/>
                </p:cNvSpPr>
                <p:nvPr/>
              </p:nvSpPr>
              <p:spPr bwMode="auto">
                <a:xfrm>
                  <a:off x="40609" y="451"/>
                  <a:ext cx="236" cy="120"/>
                </a:xfrm>
                <a:custGeom>
                  <a:avLst/>
                  <a:gdLst>
                    <a:gd name="T0" fmla="*/ 2 w 236"/>
                    <a:gd name="T1" fmla="*/ 0 h 120"/>
                    <a:gd name="T2" fmla="*/ 200 w 236"/>
                    <a:gd name="T3" fmla="*/ 99 h 120"/>
                    <a:gd name="T4" fmla="*/ 198 w 236"/>
                    <a:gd name="T5" fmla="*/ 103 h 120"/>
                    <a:gd name="T6" fmla="*/ 0 w 236"/>
                    <a:gd name="T7" fmla="*/ 4 h 120"/>
                    <a:gd name="T8" fmla="*/ 2 w 236"/>
                    <a:gd name="T9" fmla="*/ 0 h 120"/>
                    <a:gd name="T10" fmla="*/ 203 w 236"/>
                    <a:gd name="T11" fmla="*/ 76 h 120"/>
                    <a:gd name="T12" fmla="*/ 236 w 236"/>
                    <a:gd name="T13" fmla="*/ 120 h 120"/>
                    <a:gd name="T14" fmla="*/ 180 w 236"/>
                    <a:gd name="T15" fmla="*/ 119 h 120"/>
                    <a:gd name="T16" fmla="*/ 203 w 236"/>
                    <a:gd name="T17" fmla="*/ 7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120">
                      <a:moveTo>
                        <a:pt x="2" y="0"/>
                      </a:moveTo>
                      <a:lnTo>
                        <a:pt x="200" y="99"/>
                      </a:lnTo>
                      <a:lnTo>
                        <a:pt x="198" y="103"/>
                      </a:lnTo>
                      <a:lnTo>
                        <a:pt x="0" y="4"/>
                      </a:lnTo>
                      <a:lnTo>
                        <a:pt x="2" y="0"/>
                      </a:lnTo>
                      <a:close/>
                      <a:moveTo>
                        <a:pt x="203" y="76"/>
                      </a:moveTo>
                      <a:lnTo>
                        <a:pt x="236" y="120"/>
                      </a:lnTo>
                      <a:lnTo>
                        <a:pt x="180" y="119"/>
                      </a:lnTo>
                      <a:lnTo>
                        <a:pt x="203" y="7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04" name="Freeform 1903"/>
                <p:cNvSpPr>
                  <a:spLocks noEditPoints="1"/>
                </p:cNvSpPr>
                <p:nvPr/>
              </p:nvSpPr>
              <p:spPr bwMode="auto">
                <a:xfrm>
                  <a:off x="40654" y="459"/>
                  <a:ext cx="192" cy="116"/>
                </a:xfrm>
                <a:custGeom>
                  <a:avLst/>
                  <a:gdLst>
                    <a:gd name="T0" fmla="*/ 190 w 192"/>
                    <a:gd name="T1" fmla="*/ 0 h 116"/>
                    <a:gd name="T2" fmla="*/ 34 w 192"/>
                    <a:gd name="T3" fmla="*/ 93 h 116"/>
                    <a:gd name="T4" fmla="*/ 37 w 192"/>
                    <a:gd name="T5" fmla="*/ 97 h 116"/>
                    <a:gd name="T6" fmla="*/ 192 w 192"/>
                    <a:gd name="T7" fmla="*/ 3 h 116"/>
                    <a:gd name="T8" fmla="*/ 190 w 192"/>
                    <a:gd name="T9" fmla="*/ 0 h 116"/>
                    <a:gd name="T10" fmla="*/ 29 w 192"/>
                    <a:gd name="T11" fmla="*/ 70 h 116"/>
                    <a:gd name="T12" fmla="*/ 0 w 192"/>
                    <a:gd name="T13" fmla="*/ 116 h 116"/>
                    <a:gd name="T14" fmla="*/ 56 w 192"/>
                    <a:gd name="T15" fmla="*/ 111 h 116"/>
                    <a:gd name="T16" fmla="*/ 29 w 192"/>
                    <a:gd name="T17" fmla="*/ 7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16">
                      <a:moveTo>
                        <a:pt x="190" y="0"/>
                      </a:moveTo>
                      <a:lnTo>
                        <a:pt x="34" y="93"/>
                      </a:lnTo>
                      <a:lnTo>
                        <a:pt x="37" y="97"/>
                      </a:lnTo>
                      <a:lnTo>
                        <a:pt x="192" y="3"/>
                      </a:lnTo>
                      <a:lnTo>
                        <a:pt x="190" y="0"/>
                      </a:lnTo>
                      <a:close/>
                      <a:moveTo>
                        <a:pt x="29" y="70"/>
                      </a:moveTo>
                      <a:lnTo>
                        <a:pt x="0" y="116"/>
                      </a:lnTo>
                      <a:lnTo>
                        <a:pt x="56" y="111"/>
                      </a:lnTo>
                      <a:lnTo>
                        <a:pt x="29" y="7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05" name="Freeform 1904"/>
                <p:cNvSpPr>
                  <a:spLocks noEditPoints="1"/>
                </p:cNvSpPr>
                <p:nvPr/>
              </p:nvSpPr>
              <p:spPr bwMode="auto">
                <a:xfrm>
                  <a:off x="40737" y="451"/>
                  <a:ext cx="129" cy="106"/>
                </a:xfrm>
                <a:custGeom>
                  <a:avLst/>
                  <a:gdLst>
                    <a:gd name="T0" fmla="*/ 2 w 129"/>
                    <a:gd name="T1" fmla="*/ 0 h 106"/>
                    <a:gd name="T2" fmla="*/ 99 w 129"/>
                    <a:gd name="T3" fmla="*/ 79 h 106"/>
                    <a:gd name="T4" fmla="*/ 96 w 129"/>
                    <a:gd name="T5" fmla="*/ 81 h 106"/>
                    <a:gd name="T6" fmla="*/ 0 w 129"/>
                    <a:gd name="T7" fmla="*/ 3 h 106"/>
                    <a:gd name="T8" fmla="*/ 2 w 129"/>
                    <a:gd name="T9" fmla="*/ 0 h 106"/>
                    <a:gd name="T10" fmla="*/ 107 w 129"/>
                    <a:gd name="T11" fmla="*/ 57 h 106"/>
                    <a:gd name="T12" fmla="*/ 129 w 129"/>
                    <a:gd name="T13" fmla="*/ 106 h 106"/>
                    <a:gd name="T14" fmla="*/ 75 w 129"/>
                    <a:gd name="T15" fmla="*/ 93 h 106"/>
                    <a:gd name="T16" fmla="*/ 107 w 129"/>
                    <a:gd name="T17" fmla="*/ 5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06">
                      <a:moveTo>
                        <a:pt x="2" y="0"/>
                      </a:moveTo>
                      <a:lnTo>
                        <a:pt x="99" y="79"/>
                      </a:lnTo>
                      <a:lnTo>
                        <a:pt x="96" y="81"/>
                      </a:lnTo>
                      <a:lnTo>
                        <a:pt x="0" y="3"/>
                      </a:lnTo>
                      <a:lnTo>
                        <a:pt x="2" y="0"/>
                      </a:lnTo>
                      <a:close/>
                      <a:moveTo>
                        <a:pt x="107" y="57"/>
                      </a:moveTo>
                      <a:lnTo>
                        <a:pt x="129" y="106"/>
                      </a:lnTo>
                      <a:lnTo>
                        <a:pt x="75" y="93"/>
                      </a:lnTo>
                      <a:lnTo>
                        <a:pt x="107" y="5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06" name="Freeform 1905"/>
                <p:cNvSpPr>
                  <a:spLocks noEditPoints="1"/>
                </p:cNvSpPr>
                <p:nvPr/>
              </p:nvSpPr>
              <p:spPr bwMode="auto">
                <a:xfrm>
                  <a:off x="40641" y="445"/>
                  <a:ext cx="90" cy="126"/>
                </a:xfrm>
                <a:custGeom>
                  <a:avLst/>
                  <a:gdLst>
                    <a:gd name="T0" fmla="*/ 86 w 90"/>
                    <a:gd name="T1" fmla="*/ 0 h 126"/>
                    <a:gd name="T2" fmla="*/ 22 w 90"/>
                    <a:gd name="T3" fmla="*/ 92 h 126"/>
                    <a:gd name="T4" fmla="*/ 25 w 90"/>
                    <a:gd name="T5" fmla="*/ 94 h 126"/>
                    <a:gd name="T6" fmla="*/ 90 w 90"/>
                    <a:gd name="T7" fmla="*/ 2 h 126"/>
                    <a:gd name="T8" fmla="*/ 86 w 90"/>
                    <a:gd name="T9" fmla="*/ 0 h 126"/>
                    <a:gd name="T10" fmla="*/ 7 w 90"/>
                    <a:gd name="T11" fmla="*/ 73 h 126"/>
                    <a:gd name="T12" fmla="*/ 0 w 90"/>
                    <a:gd name="T13" fmla="*/ 126 h 126"/>
                    <a:gd name="T14" fmla="*/ 49 w 90"/>
                    <a:gd name="T15" fmla="*/ 99 h 126"/>
                    <a:gd name="T16" fmla="*/ 7 w 90"/>
                    <a:gd name="T17" fmla="*/ 7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126">
                      <a:moveTo>
                        <a:pt x="86" y="0"/>
                      </a:moveTo>
                      <a:lnTo>
                        <a:pt x="22" y="92"/>
                      </a:lnTo>
                      <a:lnTo>
                        <a:pt x="25" y="94"/>
                      </a:lnTo>
                      <a:lnTo>
                        <a:pt x="90" y="2"/>
                      </a:lnTo>
                      <a:lnTo>
                        <a:pt x="86" y="0"/>
                      </a:lnTo>
                      <a:close/>
                      <a:moveTo>
                        <a:pt x="7" y="73"/>
                      </a:moveTo>
                      <a:lnTo>
                        <a:pt x="0" y="126"/>
                      </a:lnTo>
                      <a:lnTo>
                        <a:pt x="49" y="99"/>
                      </a:lnTo>
                      <a:lnTo>
                        <a:pt x="7" y="73"/>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07" name="Rectangle 1906"/>
                <p:cNvSpPr>
                  <a:spLocks noChangeArrowheads="1"/>
                </p:cNvSpPr>
                <p:nvPr/>
              </p:nvSpPr>
              <p:spPr bwMode="auto">
                <a:xfrm>
                  <a:off x="41070" y="655"/>
                  <a:ext cx="1" cy="8"/>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08" name="Rectangle 1907"/>
                <p:cNvSpPr>
                  <a:spLocks noChangeArrowheads="1"/>
                </p:cNvSpPr>
                <p:nvPr/>
              </p:nvSpPr>
              <p:spPr bwMode="auto">
                <a:xfrm>
                  <a:off x="41071" y="655"/>
                  <a:ext cx="1" cy="8"/>
                </a:xfrm>
                <a:prstGeom prst="rect">
                  <a:avLst/>
                </a:prstGeom>
                <a:solidFill>
                  <a:srgbClr val="9797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09" name="Rectangle 1908"/>
                <p:cNvSpPr>
                  <a:spLocks noChangeArrowheads="1"/>
                </p:cNvSpPr>
                <p:nvPr/>
              </p:nvSpPr>
              <p:spPr bwMode="auto">
                <a:xfrm>
                  <a:off x="41072" y="655"/>
                  <a:ext cx="1" cy="8"/>
                </a:xfrm>
                <a:prstGeom prst="rect">
                  <a:avLst/>
                </a:prstGeom>
                <a:solidFill>
                  <a:srgbClr val="9494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10" name="Rectangle 1909"/>
                <p:cNvSpPr>
                  <a:spLocks noChangeArrowheads="1"/>
                </p:cNvSpPr>
                <p:nvPr/>
              </p:nvSpPr>
              <p:spPr bwMode="auto">
                <a:xfrm>
                  <a:off x="41073" y="655"/>
                  <a:ext cx="1" cy="8"/>
                </a:xfrm>
                <a:prstGeom prst="rect">
                  <a:avLst/>
                </a:prstGeom>
                <a:solidFill>
                  <a:srgbClr val="90909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11" name="Rectangle 1910"/>
                <p:cNvSpPr>
                  <a:spLocks noChangeArrowheads="1"/>
                </p:cNvSpPr>
                <p:nvPr/>
              </p:nvSpPr>
              <p:spPr bwMode="auto">
                <a:xfrm>
                  <a:off x="41074" y="655"/>
                  <a:ext cx="1" cy="8"/>
                </a:xfrm>
                <a:prstGeom prst="rect">
                  <a:avLst/>
                </a:prstGeom>
                <a:solidFill>
                  <a:srgbClr val="8B8B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12" name="Rectangle 1911"/>
                <p:cNvSpPr>
                  <a:spLocks noChangeArrowheads="1"/>
                </p:cNvSpPr>
                <p:nvPr/>
              </p:nvSpPr>
              <p:spPr bwMode="auto">
                <a:xfrm>
                  <a:off x="41075" y="655"/>
                  <a:ext cx="1" cy="8"/>
                </a:xfrm>
                <a:prstGeom prst="rect">
                  <a:avLst/>
                </a:prstGeom>
                <a:solidFill>
                  <a:srgbClr val="85858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13" name="Rectangle 1912"/>
                <p:cNvSpPr>
                  <a:spLocks noChangeArrowheads="1"/>
                </p:cNvSpPr>
                <p:nvPr/>
              </p:nvSpPr>
              <p:spPr bwMode="auto">
                <a:xfrm>
                  <a:off x="41076" y="655"/>
                  <a:ext cx="1" cy="8"/>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14" name="Rectangle 1913"/>
                <p:cNvSpPr>
                  <a:spLocks noChangeArrowheads="1"/>
                </p:cNvSpPr>
                <p:nvPr/>
              </p:nvSpPr>
              <p:spPr bwMode="auto">
                <a:xfrm>
                  <a:off x="41077" y="655"/>
                  <a:ext cx="1" cy="8"/>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15" name="Oval 1914"/>
                <p:cNvSpPr>
                  <a:spLocks noChangeArrowheads="1"/>
                </p:cNvSpPr>
                <p:nvPr/>
              </p:nvSpPr>
              <p:spPr bwMode="auto">
                <a:xfrm>
                  <a:off x="41071" y="656"/>
                  <a:ext cx="7" cy="6"/>
                </a:xfrm>
                <a:prstGeom prst="ellipse">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16" name="Rectangle 1915"/>
                <p:cNvSpPr>
                  <a:spLocks noChangeArrowheads="1"/>
                </p:cNvSpPr>
                <p:nvPr/>
              </p:nvSpPr>
              <p:spPr bwMode="auto">
                <a:xfrm>
                  <a:off x="41070" y="598"/>
                  <a:ext cx="1" cy="7"/>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17" name="Rectangle 1916"/>
                <p:cNvSpPr>
                  <a:spLocks noChangeArrowheads="1"/>
                </p:cNvSpPr>
                <p:nvPr/>
              </p:nvSpPr>
              <p:spPr bwMode="auto">
                <a:xfrm>
                  <a:off x="41071" y="598"/>
                  <a:ext cx="1" cy="7"/>
                </a:xfrm>
                <a:prstGeom prst="rect">
                  <a:avLst/>
                </a:prstGeom>
                <a:solidFill>
                  <a:srgbClr val="9797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18" name="Rectangle 1917"/>
                <p:cNvSpPr>
                  <a:spLocks noChangeArrowheads="1"/>
                </p:cNvSpPr>
                <p:nvPr/>
              </p:nvSpPr>
              <p:spPr bwMode="auto">
                <a:xfrm>
                  <a:off x="41072" y="598"/>
                  <a:ext cx="1" cy="7"/>
                </a:xfrm>
                <a:prstGeom prst="rect">
                  <a:avLst/>
                </a:prstGeom>
                <a:solidFill>
                  <a:srgbClr val="9494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19" name="Rectangle 1918"/>
                <p:cNvSpPr>
                  <a:spLocks noChangeArrowheads="1"/>
                </p:cNvSpPr>
                <p:nvPr/>
              </p:nvSpPr>
              <p:spPr bwMode="auto">
                <a:xfrm>
                  <a:off x="41073" y="598"/>
                  <a:ext cx="1" cy="7"/>
                </a:xfrm>
                <a:prstGeom prst="rect">
                  <a:avLst/>
                </a:prstGeom>
                <a:solidFill>
                  <a:srgbClr val="90909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20" name="Rectangle 1919"/>
                <p:cNvSpPr>
                  <a:spLocks noChangeArrowheads="1"/>
                </p:cNvSpPr>
                <p:nvPr/>
              </p:nvSpPr>
              <p:spPr bwMode="auto">
                <a:xfrm>
                  <a:off x="41074" y="598"/>
                  <a:ext cx="1" cy="7"/>
                </a:xfrm>
                <a:prstGeom prst="rect">
                  <a:avLst/>
                </a:prstGeom>
                <a:solidFill>
                  <a:srgbClr val="8B8B8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21" name="Rectangle 1920"/>
                <p:cNvSpPr>
                  <a:spLocks noChangeArrowheads="1"/>
                </p:cNvSpPr>
                <p:nvPr/>
              </p:nvSpPr>
              <p:spPr bwMode="auto">
                <a:xfrm>
                  <a:off x="41075" y="598"/>
                  <a:ext cx="1" cy="7"/>
                </a:xfrm>
                <a:prstGeom prst="rect">
                  <a:avLst/>
                </a:prstGeom>
                <a:solidFill>
                  <a:srgbClr val="85858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22" name="Rectangle 1921"/>
                <p:cNvSpPr>
                  <a:spLocks noChangeArrowheads="1"/>
                </p:cNvSpPr>
                <p:nvPr/>
              </p:nvSpPr>
              <p:spPr bwMode="auto">
                <a:xfrm>
                  <a:off x="41076" y="598"/>
                  <a:ext cx="1" cy="7"/>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23" name="Rectangle 1922"/>
                <p:cNvSpPr>
                  <a:spLocks noChangeArrowheads="1"/>
                </p:cNvSpPr>
                <p:nvPr/>
              </p:nvSpPr>
              <p:spPr bwMode="auto">
                <a:xfrm>
                  <a:off x="41077" y="598"/>
                  <a:ext cx="1" cy="7"/>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24" name="Oval 1923"/>
                <p:cNvSpPr>
                  <a:spLocks noChangeArrowheads="1"/>
                </p:cNvSpPr>
                <p:nvPr/>
              </p:nvSpPr>
              <p:spPr bwMode="auto">
                <a:xfrm>
                  <a:off x="41071" y="598"/>
                  <a:ext cx="7" cy="7"/>
                </a:xfrm>
                <a:prstGeom prst="ellipse">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25" name="Rectangle 1924"/>
                <p:cNvSpPr>
                  <a:spLocks noChangeArrowheads="1"/>
                </p:cNvSpPr>
                <p:nvPr/>
              </p:nvSpPr>
              <p:spPr bwMode="auto">
                <a:xfrm>
                  <a:off x="41215" y="16"/>
                  <a:ext cx="646" cy="1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26" name="Rectangle 1925"/>
                <p:cNvSpPr>
                  <a:spLocks noChangeArrowheads="1"/>
                </p:cNvSpPr>
                <p:nvPr/>
              </p:nvSpPr>
              <p:spPr bwMode="auto">
                <a:xfrm>
                  <a:off x="41215" y="16"/>
                  <a:ext cx="646" cy="154"/>
                </a:xfrm>
                <a:prstGeom prst="rect">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27" name="Rectangle 1926"/>
                <p:cNvSpPr>
                  <a:spLocks noChangeArrowheads="1"/>
                </p:cNvSpPr>
                <p:nvPr/>
              </p:nvSpPr>
              <p:spPr bwMode="auto">
                <a:xfrm>
                  <a:off x="41313" y="29"/>
                  <a:ext cx="435"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dirty="0">
                      <a:solidFill>
                        <a:srgbClr val="000000"/>
                      </a:solidFill>
                      <a:ea typeface="Times New Roman"/>
                    </a:rPr>
                    <a:t>(6) Shared memory </a:t>
                  </a:r>
                  <a:endParaRPr lang="en-US" sz="1100" dirty="0">
                    <a:solidFill>
                      <a:srgbClr val="000000"/>
                    </a:solidFill>
                    <a:latin typeface="Times New Roman"/>
                    <a:ea typeface="Times New Roman"/>
                  </a:endParaRPr>
                </a:p>
              </p:txBody>
            </p:sp>
            <p:sp>
              <p:nvSpPr>
                <p:cNvPr id="1928" name="Rectangle 1927"/>
                <p:cNvSpPr>
                  <a:spLocks noChangeArrowheads="1"/>
                </p:cNvSpPr>
                <p:nvPr/>
              </p:nvSpPr>
              <p:spPr bwMode="auto">
                <a:xfrm>
                  <a:off x="41321" y="95"/>
                  <a:ext cx="112"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Map- </a:t>
                  </a:r>
                  <a:endParaRPr lang="en-US" sz="1100">
                    <a:solidFill>
                      <a:srgbClr val="000000"/>
                    </a:solidFill>
                    <a:latin typeface="Times New Roman"/>
                    <a:ea typeface="Times New Roman"/>
                  </a:endParaRPr>
                </a:p>
              </p:txBody>
            </p:sp>
            <p:sp>
              <p:nvSpPr>
                <p:cNvPr id="1929" name="Rectangle 1928"/>
                <p:cNvSpPr>
                  <a:spLocks noChangeArrowheads="1"/>
                </p:cNvSpPr>
                <p:nvPr/>
              </p:nvSpPr>
              <p:spPr bwMode="auto">
                <a:xfrm>
                  <a:off x="41429" y="95"/>
                  <a:ext cx="357"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dirty="0" smtClean="0">
                      <a:solidFill>
                        <a:srgbClr val="000000"/>
                      </a:solidFill>
                      <a:ea typeface="Times New Roman"/>
                    </a:rPr>
                    <a:t>Communication</a:t>
                  </a:r>
                  <a:endParaRPr lang="en-US" sz="1100" dirty="0">
                    <a:solidFill>
                      <a:srgbClr val="000000"/>
                    </a:solidFill>
                    <a:latin typeface="Times New Roman"/>
                    <a:ea typeface="Times New Roman"/>
                  </a:endParaRPr>
                </a:p>
              </p:txBody>
            </p:sp>
            <p:sp>
              <p:nvSpPr>
                <p:cNvPr id="1930" name="Rectangle 1929"/>
                <p:cNvSpPr>
                  <a:spLocks noChangeArrowheads="1"/>
                </p:cNvSpPr>
                <p:nvPr/>
              </p:nvSpPr>
              <p:spPr bwMode="auto">
                <a:xfrm>
                  <a:off x="41215" y="167"/>
                  <a:ext cx="646" cy="67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31" name="Rectangle 1930"/>
                <p:cNvSpPr>
                  <a:spLocks noChangeArrowheads="1"/>
                </p:cNvSpPr>
                <p:nvPr/>
              </p:nvSpPr>
              <p:spPr bwMode="auto">
                <a:xfrm>
                  <a:off x="41215" y="167"/>
                  <a:ext cx="646" cy="675"/>
                </a:xfrm>
                <a:prstGeom prst="rect">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32" name="Rectangle 1931"/>
                <p:cNvSpPr>
                  <a:spLocks noChangeArrowheads="1"/>
                </p:cNvSpPr>
                <p:nvPr/>
              </p:nvSpPr>
              <p:spPr bwMode="auto">
                <a:xfrm>
                  <a:off x="41227" y="492"/>
                  <a:ext cx="521"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dirty="0">
                      <a:solidFill>
                        <a:srgbClr val="000000"/>
                      </a:solidFill>
                      <a:ea typeface="Times New Roman"/>
                    </a:rPr>
                    <a:t>Map </a:t>
                  </a:r>
                  <a:r>
                    <a:rPr lang="en-US" sz="1100" b="1" dirty="0" smtClean="0">
                      <a:solidFill>
                        <a:srgbClr val="000000"/>
                      </a:solidFill>
                      <a:ea typeface="Times New Roman"/>
                    </a:rPr>
                    <a:t> &amp; Communication</a:t>
                  </a:r>
                  <a:endParaRPr lang="en-US" sz="1100" dirty="0">
                    <a:solidFill>
                      <a:srgbClr val="000000"/>
                    </a:solidFill>
                    <a:latin typeface="Times New Roman"/>
                    <a:ea typeface="Times New Roman"/>
                  </a:endParaRPr>
                </a:p>
              </p:txBody>
            </p:sp>
            <p:sp>
              <p:nvSpPr>
                <p:cNvPr id="1933" name="Oval 1932"/>
                <p:cNvSpPr>
                  <a:spLocks noChangeArrowheads="1"/>
                </p:cNvSpPr>
                <p:nvPr/>
              </p:nvSpPr>
              <p:spPr bwMode="auto">
                <a:xfrm>
                  <a:off x="41247" y="245"/>
                  <a:ext cx="593" cy="139"/>
                </a:xfrm>
                <a:prstGeom prst="ellipse">
                  <a:avLst/>
                </a:prstGeom>
                <a:solidFill>
                  <a:srgbClr val="F29B60"/>
                </a:solidFill>
                <a:ln w="6350" cap="flat">
                  <a:solidFill>
                    <a:schemeClr val="accent2">
                      <a:lumMod val="7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34" name="Rectangle 1933"/>
                <p:cNvSpPr>
                  <a:spLocks noChangeArrowheads="1"/>
                </p:cNvSpPr>
                <p:nvPr/>
              </p:nvSpPr>
              <p:spPr bwMode="auto">
                <a:xfrm>
                  <a:off x="41495" y="732"/>
                  <a:ext cx="8" cy="1"/>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35" name="Rectangle 1934"/>
                <p:cNvSpPr>
                  <a:spLocks noChangeArrowheads="1"/>
                </p:cNvSpPr>
                <p:nvPr/>
              </p:nvSpPr>
              <p:spPr bwMode="auto">
                <a:xfrm>
                  <a:off x="41495" y="733"/>
                  <a:ext cx="8" cy="1"/>
                </a:xfrm>
                <a:prstGeom prst="rect">
                  <a:avLst/>
                </a:pr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36" name="Rectangle 1935"/>
                <p:cNvSpPr>
                  <a:spLocks noChangeArrowheads="1"/>
                </p:cNvSpPr>
                <p:nvPr/>
              </p:nvSpPr>
              <p:spPr bwMode="auto">
                <a:xfrm>
                  <a:off x="41495" y="734"/>
                  <a:ext cx="8" cy="1"/>
                </a:xfrm>
                <a:prstGeom prst="rect">
                  <a:avLst/>
                </a:prstGeom>
                <a:solidFill>
                  <a:srgbClr val="9797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37" name="Rectangle 1936"/>
                <p:cNvSpPr>
                  <a:spLocks noChangeArrowheads="1"/>
                </p:cNvSpPr>
                <p:nvPr/>
              </p:nvSpPr>
              <p:spPr bwMode="auto">
                <a:xfrm>
                  <a:off x="41495" y="734"/>
                  <a:ext cx="8" cy="1"/>
                </a:xfrm>
                <a:prstGeom prst="rect">
                  <a:avLst/>
                </a:prstGeom>
                <a:solidFill>
                  <a:srgbClr val="95959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38" name="Rectangle 1937"/>
                <p:cNvSpPr>
                  <a:spLocks noChangeArrowheads="1"/>
                </p:cNvSpPr>
                <p:nvPr/>
              </p:nvSpPr>
              <p:spPr bwMode="auto">
                <a:xfrm>
                  <a:off x="41495" y="735"/>
                  <a:ext cx="8" cy="1"/>
                </a:xfrm>
                <a:prstGeom prst="rect">
                  <a:avLst/>
                </a:prstGeom>
                <a:solidFill>
                  <a:srgbClr val="9292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39" name="Rectangle 1938"/>
                <p:cNvSpPr>
                  <a:spLocks noChangeArrowheads="1"/>
                </p:cNvSpPr>
                <p:nvPr/>
              </p:nvSpPr>
              <p:spPr bwMode="auto">
                <a:xfrm>
                  <a:off x="41495" y="736"/>
                  <a:ext cx="8" cy="1"/>
                </a:xfrm>
                <a:prstGeom prst="rect">
                  <a:avLst/>
                </a:prstGeom>
                <a:solidFill>
                  <a:srgbClr val="90909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40" name="Rectangle 1939"/>
                <p:cNvSpPr>
                  <a:spLocks noChangeArrowheads="1"/>
                </p:cNvSpPr>
                <p:nvPr/>
              </p:nvSpPr>
              <p:spPr bwMode="auto">
                <a:xfrm>
                  <a:off x="41495" y="737"/>
                  <a:ext cx="8" cy="1"/>
                </a:xfrm>
                <a:prstGeom prst="rect">
                  <a:avLst/>
                </a:prstGeom>
                <a:solidFill>
                  <a:srgbClr val="8E8E8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41" name="Rectangle 1940"/>
                <p:cNvSpPr>
                  <a:spLocks noChangeArrowheads="1"/>
                </p:cNvSpPr>
                <p:nvPr/>
              </p:nvSpPr>
              <p:spPr bwMode="auto">
                <a:xfrm>
                  <a:off x="41495" y="738"/>
                  <a:ext cx="8" cy="1"/>
                </a:xfrm>
                <a:prstGeom prst="rect">
                  <a:avLst/>
                </a:prstGeom>
                <a:solidFill>
                  <a:srgbClr val="8A8A8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42" name="Rectangle 1941"/>
                <p:cNvSpPr>
                  <a:spLocks noChangeArrowheads="1"/>
                </p:cNvSpPr>
                <p:nvPr/>
              </p:nvSpPr>
              <p:spPr bwMode="auto">
                <a:xfrm>
                  <a:off x="41495" y="739"/>
                  <a:ext cx="8" cy="1"/>
                </a:xfrm>
                <a:prstGeom prst="rect">
                  <a:avLst/>
                </a:prstGeom>
                <a:solidFill>
                  <a:srgbClr val="87878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43" name="Rectangle 1942"/>
                <p:cNvSpPr>
                  <a:spLocks noChangeArrowheads="1"/>
                </p:cNvSpPr>
                <p:nvPr/>
              </p:nvSpPr>
              <p:spPr bwMode="auto">
                <a:xfrm>
                  <a:off x="41495" y="740"/>
                  <a:ext cx="8" cy="1"/>
                </a:xfrm>
                <a:prstGeom prst="rect">
                  <a:avLst/>
                </a:prstGeom>
                <a:solidFill>
                  <a:srgbClr val="8484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44" name="Rectangle 1943"/>
                <p:cNvSpPr>
                  <a:spLocks noChangeArrowheads="1"/>
                </p:cNvSpPr>
                <p:nvPr/>
              </p:nvSpPr>
              <p:spPr bwMode="auto">
                <a:xfrm>
                  <a:off x="41495" y="741"/>
                  <a:ext cx="8" cy="1"/>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45" name="Rectangle 1944"/>
                <p:cNvSpPr>
                  <a:spLocks noChangeArrowheads="1"/>
                </p:cNvSpPr>
                <p:nvPr/>
              </p:nvSpPr>
              <p:spPr bwMode="auto">
                <a:xfrm>
                  <a:off x="41495" y="742"/>
                  <a:ext cx="8" cy="1"/>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46" name="Rectangle 1945"/>
                <p:cNvSpPr>
                  <a:spLocks noChangeArrowheads="1"/>
                </p:cNvSpPr>
                <p:nvPr/>
              </p:nvSpPr>
              <p:spPr bwMode="auto">
                <a:xfrm>
                  <a:off x="41495" y="743"/>
                  <a:ext cx="8" cy="1"/>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47" name="Oval 1946"/>
                <p:cNvSpPr>
                  <a:spLocks noChangeArrowheads="1"/>
                </p:cNvSpPr>
                <p:nvPr/>
              </p:nvSpPr>
              <p:spPr bwMode="auto">
                <a:xfrm>
                  <a:off x="41496" y="732"/>
                  <a:ext cx="7" cy="12"/>
                </a:xfrm>
                <a:prstGeom prst="ellipse">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48" name="Rectangle 1947"/>
                <p:cNvSpPr>
                  <a:spLocks noChangeArrowheads="1"/>
                </p:cNvSpPr>
                <p:nvPr/>
              </p:nvSpPr>
              <p:spPr bwMode="auto">
                <a:xfrm>
                  <a:off x="41559" y="732"/>
                  <a:ext cx="8" cy="1"/>
                </a:xfrm>
                <a:prstGeom prst="rect">
                  <a:avLst/>
                </a:prstGeom>
                <a:solidFill>
                  <a:srgbClr val="9B9B9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49" name="Rectangle 1948"/>
                <p:cNvSpPr>
                  <a:spLocks noChangeArrowheads="1"/>
                </p:cNvSpPr>
                <p:nvPr/>
              </p:nvSpPr>
              <p:spPr bwMode="auto">
                <a:xfrm>
                  <a:off x="41559" y="733"/>
                  <a:ext cx="8" cy="1"/>
                </a:xfrm>
                <a:prstGeom prst="rect">
                  <a:avLst/>
                </a:pr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50" name="Rectangle 1949"/>
                <p:cNvSpPr>
                  <a:spLocks noChangeArrowheads="1"/>
                </p:cNvSpPr>
                <p:nvPr/>
              </p:nvSpPr>
              <p:spPr bwMode="auto">
                <a:xfrm>
                  <a:off x="41559" y="734"/>
                  <a:ext cx="8" cy="1"/>
                </a:xfrm>
                <a:prstGeom prst="rect">
                  <a:avLst/>
                </a:prstGeom>
                <a:solidFill>
                  <a:srgbClr val="97979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51" name="Rectangle 1950"/>
                <p:cNvSpPr>
                  <a:spLocks noChangeArrowheads="1"/>
                </p:cNvSpPr>
                <p:nvPr/>
              </p:nvSpPr>
              <p:spPr bwMode="auto">
                <a:xfrm>
                  <a:off x="41559" y="734"/>
                  <a:ext cx="8" cy="1"/>
                </a:xfrm>
                <a:prstGeom prst="rect">
                  <a:avLst/>
                </a:prstGeom>
                <a:solidFill>
                  <a:srgbClr val="95959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52" name="Rectangle 1951"/>
                <p:cNvSpPr>
                  <a:spLocks noChangeArrowheads="1"/>
                </p:cNvSpPr>
                <p:nvPr/>
              </p:nvSpPr>
              <p:spPr bwMode="auto">
                <a:xfrm>
                  <a:off x="41559" y="735"/>
                  <a:ext cx="8" cy="1"/>
                </a:xfrm>
                <a:prstGeom prst="rect">
                  <a:avLst/>
                </a:prstGeom>
                <a:solidFill>
                  <a:srgbClr val="9292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53" name="Rectangle 1952"/>
                <p:cNvSpPr>
                  <a:spLocks noChangeArrowheads="1"/>
                </p:cNvSpPr>
                <p:nvPr/>
              </p:nvSpPr>
              <p:spPr bwMode="auto">
                <a:xfrm>
                  <a:off x="41559" y="736"/>
                  <a:ext cx="8" cy="1"/>
                </a:xfrm>
                <a:prstGeom prst="rect">
                  <a:avLst/>
                </a:prstGeom>
                <a:solidFill>
                  <a:srgbClr val="90909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54" name="Rectangle 1953"/>
                <p:cNvSpPr>
                  <a:spLocks noChangeArrowheads="1"/>
                </p:cNvSpPr>
                <p:nvPr/>
              </p:nvSpPr>
              <p:spPr bwMode="auto">
                <a:xfrm>
                  <a:off x="41559" y="737"/>
                  <a:ext cx="8" cy="1"/>
                </a:xfrm>
                <a:prstGeom prst="rect">
                  <a:avLst/>
                </a:prstGeom>
                <a:solidFill>
                  <a:srgbClr val="8E8E8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55" name="Rectangle 1954"/>
                <p:cNvSpPr>
                  <a:spLocks noChangeArrowheads="1"/>
                </p:cNvSpPr>
                <p:nvPr/>
              </p:nvSpPr>
              <p:spPr bwMode="auto">
                <a:xfrm>
                  <a:off x="41559" y="738"/>
                  <a:ext cx="8" cy="1"/>
                </a:xfrm>
                <a:prstGeom prst="rect">
                  <a:avLst/>
                </a:prstGeom>
                <a:solidFill>
                  <a:srgbClr val="8A8A8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56" name="Rectangle 1955"/>
                <p:cNvSpPr>
                  <a:spLocks noChangeArrowheads="1"/>
                </p:cNvSpPr>
                <p:nvPr/>
              </p:nvSpPr>
              <p:spPr bwMode="auto">
                <a:xfrm>
                  <a:off x="41559" y="739"/>
                  <a:ext cx="8" cy="1"/>
                </a:xfrm>
                <a:prstGeom prst="rect">
                  <a:avLst/>
                </a:prstGeom>
                <a:solidFill>
                  <a:srgbClr val="87878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57" name="Rectangle 1956"/>
                <p:cNvSpPr>
                  <a:spLocks noChangeArrowheads="1"/>
                </p:cNvSpPr>
                <p:nvPr/>
              </p:nvSpPr>
              <p:spPr bwMode="auto">
                <a:xfrm>
                  <a:off x="41559" y="740"/>
                  <a:ext cx="8" cy="1"/>
                </a:xfrm>
                <a:prstGeom prst="rect">
                  <a:avLst/>
                </a:prstGeom>
                <a:solidFill>
                  <a:srgbClr val="8484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58" name="Rectangle 1957"/>
                <p:cNvSpPr>
                  <a:spLocks noChangeArrowheads="1"/>
                </p:cNvSpPr>
                <p:nvPr/>
              </p:nvSpPr>
              <p:spPr bwMode="auto">
                <a:xfrm>
                  <a:off x="41559" y="741"/>
                  <a:ext cx="8" cy="1"/>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59" name="Rectangle 1958"/>
                <p:cNvSpPr>
                  <a:spLocks noChangeArrowheads="1"/>
                </p:cNvSpPr>
                <p:nvPr/>
              </p:nvSpPr>
              <p:spPr bwMode="auto">
                <a:xfrm>
                  <a:off x="41559" y="742"/>
                  <a:ext cx="8" cy="1"/>
                </a:xfrm>
                <a:prstGeom prst="rect">
                  <a:avLst/>
                </a:prstGeom>
                <a:solidFill>
                  <a:srgbClr val="7D7D7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60" name="Rectangle 1959"/>
                <p:cNvSpPr>
                  <a:spLocks noChangeArrowheads="1"/>
                </p:cNvSpPr>
                <p:nvPr/>
              </p:nvSpPr>
              <p:spPr bwMode="auto">
                <a:xfrm>
                  <a:off x="41559" y="743"/>
                  <a:ext cx="8" cy="1"/>
                </a:xfrm>
                <a:prstGeom prst="rect">
                  <a:avLst/>
                </a:prstGeom>
                <a:solidFill>
                  <a:srgbClr val="79797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61" name="Oval 1960"/>
                <p:cNvSpPr>
                  <a:spLocks noChangeArrowheads="1"/>
                </p:cNvSpPr>
                <p:nvPr/>
              </p:nvSpPr>
              <p:spPr bwMode="auto">
                <a:xfrm>
                  <a:off x="41560" y="732"/>
                  <a:ext cx="7" cy="12"/>
                </a:xfrm>
                <a:prstGeom prst="ellipse">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62" name="Freeform 1961"/>
                <p:cNvSpPr>
                  <a:spLocks noEditPoints="1"/>
                </p:cNvSpPr>
                <p:nvPr/>
              </p:nvSpPr>
              <p:spPr bwMode="auto">
                <a:xfrm>
                  <a:off x="41404" y="395"/>
                  <a:ext cx="74" cy="265"/>
                </a:xfrm>
                <a:custGeom>
                  <a:avLst/>
                  <a:gdLst>
                    <a:gd name="T0" fmla="*/ 48 w 74"/>
                    <a:gd name="T1" fmla="*/ 39 h 265"/>
                    <a:gd name="T2" fmla="*/ 22 w 74"/>
                    <a:gd name="T3" fmla="*/ 225 h 265"/>
                    <a:gd name="T4" fmla="*/ 26 w 74"/>
                    <a:gd name="T5" fmla="*/ 226 h 265"/>
                    <a:gd name="T6" fmla="*/ 52 w 74"/>
                    <a:gd name="T7" fmla="*/ 39 h 265"/>
                    <a:gd name="T8" fmla="*/ 48 w 74"/>
                    <a:gd name="T9" fmla="*/ 39 h 265"/>
                    <a:gd name="T10" fmla="*/ 74 w 74"/>
                    <a:gd name="T11" fmla="*/ 50 h 265"/>
                    <a:gd name="T12" fmla="*/ 56 w 74"/>
                    <a:gd name="T13" fmla="*/ 0 h 265"/>
                    <a:gd name="T14" fmla="*/ 24 w 74"/>
                    <a:gd name="T15" fmla="*/ 44 h 265"/>
                    <a:gd name="T16" fmla="*/ 74 w 74"/>
                    <a:gd name="T17" fmla="*/ 50 h 265"/>
                    <a:gd name="T18" fmla="*/ 0 w 74"/>
                    <a:gd name="T19" fmla="*/ 214 h 265"/>
                    <a:gd name="T20" fmla="*/ 18 w 74"/>
                    <a:gd name="T21" fmla="*/ 265 h 265"/>
                    <a:gd name="T22" fmla="*/ 50 w 74"/>
                    <a:gd name="T23" fmla="*/ 221 h 265"/>
                    <a:gd name="T24" fmla="*/ 0 w 74"/>
                    <a:gd name="T25" fmla="*/ 21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265">
                      <a:moveTo>
                        <a:pt x="48" y="39"/>
                      </a:moveTo>
                      <a:lnTo>
                        <a:pt x="22" y="225"/>
                      </a:lnTo>
                      <a:lnTo>
                        <a:pt x="26" y="226"/>
                      </a:lnTo>
                      <a:lnTo>
                        <a:pt x="52" y="39"/>
                      </a:lnTo>
                      <a:lnTo>
                        <a:pt x="48" y="39"/>
                      </a:lnTo>
                      <a:close/>
                      <a:moveTo>
                        <a:pt x="74" y="50"/>
                      </a:moveTo>
                      <a:lnTo>
                        <a:pt x="56" y="0"/>
                      </a:lnTo>
                      <a:lnTo>
                        <a:pt x="24" y="44"/>
                      </a:lnTo>
                      <a:lnTo>
                        <a:pt x="74" y="50"/>
                      </a:lnTo>
                      <a:close/>
                      <a:moveTo>
                        <a:pt x="0" y="214"/>
                      </a:moveTo>
                      <a:lnTo>
                        <a:pt x="18" y="265"/>
                      </a:lnTo>
                      <a:lnTo>
                        <a:pt x="50" y="221"/>
                      </a:lnTo>
                      <a:lnTo>
                        <a:pt x="0" y="21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63" name="Oval 1962"/>
                <p:cNvSpPr>
                  <a:spLocks noChangeArrowheads="1"/>
                </p:cNvSpPr>
                <p:nvPr/>
              </p:nvSpPr>
              <p:spPr bwMode="auto">
                <a:xfrm>
                  <a:off x="41729" y="675"/>
                  <a:ext cx="96" cy="112"/>
                </a:xfrm>
                <a:prstGeom prst="ellipse">
                  <a:avLst/>
                </a:prstGeom>
                <a:solidFill>
                  <a:srgbClr val="92D05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64" name="Oval 1963"/>
                <p:cNvSpPr>
                  <a:spLocks noChangeArrowheads="1"/>
                </p:cNvSpPr>
                <p:nvPr/>
              </p:nvSpPr>
              <p:spPr bwMode="auto">
                <a:xfrm>
                  <a:off x="41729" y="675"/>
                  <a:ext cx="96" cy="112"/>
                </a:xfrm>
                <a:prstGeom prst="ellipse">
                  <a:avLst/>
                </a:prstGeom>
                <a:noFill/>
                <a:ln w="12700" cap="flat">
                  <a:solidFill>
                    <a:srgbClr val="78787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65" name="Oval 1964"/>
                <p:cNvSpPr>
                  <a:spLocks noChangeArrowheads="1"/>
                </p:cNvSpPr>
                <p:nvPr/>
              </p:nvSpPr>
              <p:spPr bwMode="auto">
                <a:xfrm>
                  <a:off x="41238" y="675"/>
                  <a:ext cx="96" cy="98"/>
                </a:xfrm>
                <a:prstGeom prst="ellipse">
                  <a:avLst/>
                </a:prstGeom>
                <a:solidFill>
                  <a:srgbClr val="92D05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66" name="Oval 1965"/>
                <p:cNvSpPr>
                  <a:spLocks noChangeArrowheads="1"/>
                </p:cNvSpPr>
                <p:nvPr/>
              </p:nvSpPr>
              <p:spPr bwMode="auto">
                <a:xfrm>
                  <a:off x="41238" y="675"/>
                  <a:ext cx="96" cy="98"/>
                </a:xfrm>
                <a:prstGeom prst="ellipse">
                  <a:avLst/>
                </a:prstGeom>
                <a:noFill/>
                <a:ln w="12700" cap="flat">
                  <a:solidFill>
                    <a:srgbClr val="78787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67" name="Oval 1966"/>
                <p:cNvSpPr>
                  <a:spLocks noChangeArrowheads="1"/>
                </p:cNvSpPr>
                <p:nvPr/>
              </p:nvSpPr>
              <p:spPr bwMode="auto">
                <a:xfrm>
                  <a:off x="41367" y="670"/>
                  <a:ext cx="96" cy="106"/>
                </a:xfrm>
                <a:prstGeom prst="ellipse">
                  <a:avLst/>
                </a:prstGeom>
                <a:solidFill>
                  <a:srgbClr val="92D05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68" name="Oval 1967"/>
                <p:cNvSpPr>
                  <a:spLocks noChangeArrowheads="1"/>
                </p:cNvSpPr>
                <p:nvPr/>
              </p:nvSpPr>
              <p:spPr bwMode="auto">
                <a:xfrm>
                  <a:off x="41367" y="670"/>
                  <a:ext cx="96" cy="106"/>
                </a:xfrm>
                <a:prstGeom prst="ellipse">
                  <a:avLst/>
                </a:prstGeom>
                <a:noFill/>
                <a:ln w="12700" cap="flat">
                  <a:solidFill>
                    <a:srgbClr val="78787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69" name="Oval 1968"/>
                <p:cNvSpPr>
                  <a:spLocks noChangeArrowheads="1"/>
                </p:cNvSpPr>
                <p:nvPr/>
              </p:nvSpPr>
              <p:spPr bwMode="auto">
                <a:xfrm>
                  <a:off x="41600" y="675"/>
                  <a:ext cx="96" cy="107"/>
                </a:xfrm>
                <a:prstGeom prst="ellipse">
                  <a:avLst/>
                </a:prstGeom>
                <a:solidFill>
                  <a:srgbClr val="92D05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70" name="Oval 1969"/>
                <p:cNvSpPr>
                  <a:spLocks noChangeArrowheads="1"/>
                </p:cNvSpPr>
                <p:nvPr/>
              </p:nvSpPr>
              <p:spPr bwMode="auto">
                <a:xfrm>
                  <a:off x="41600" y="675"/>
                  <a:ext cx="96" cy="107"/>
                </a:xfrm>
                <a:prstGeom prst="ellipse">
                  <a:avLst/>
                </a:prstGeom>
                <a:noFill/>
                <a:ln w="12700" cap="flat">
                  <a:solidFill>
                    <a:srgbClr val="78787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71" name="Freeform 1970"/>
                <p:cNvSpPr>
                  <a:spLocks noEditPoints="1"/>
                </p:cNvSpPr>
                <p:nvPr/>
              </p:nvSpPr>
              <p:spPr bwMode="auto">
                <a:xfrm>
                  <a:off x="41276" y="384"/>
                  <a:ext cx="101" cy="275"/>
                </a:xfrm>
                <a:custGeom>
                  <a:avLst/>
                  <a:gdLst>
                    <a:gd name="T0" fmla="*/ 78 w 101"/>
                    <a:gd name="T1" fmla="*/ 38 h 275"/>
                    <a:gd name="T2" fmla="*/ 20 w 101"/>
                    <a:gd name="T3" fmla="*/ 236 h 275"/>
                    <a:gd name="T4" fmla="*/ 23 w 101"/>
                    <a:gd name="T5" fmla="*/ 238 h 275"/>
                    <a:gd name="T6" fmla="*/ 82 w 101"/>
                    <a:gd name="T7" fmla="*/ 39 h 275"/>
                    <a:gd name="T8" fmla="*/ 78 w 101"/>
                    <a:gd name="T9" fmla="*/ 38 h 275"/>
                    <a:gd name="T10" fmla="*/ 101 w 101"/>
                    <a:gd name="T11" fmla="*/ 53 h 275"/>
                    <a:gd name="T12" fmla="*/ 91 w 101"/>
                    <a:gd name="T13" fmla="*/ 0 h 275"/>
                    <a:gd name="T14" fmla="*/ 53 w 101"/>
                    <a:gd name="T15" fmla="*/ 40 h 275"/>
                    <a:gd name="T16" fmla="*/ 101 w 101"/>
                    <a:gd name="T17" fmla="*/ 53 h 275"/>
                    <a:gd name="T18" fmla="*/ 0 w 101"/>
                    <a:gd name="T19" fmla="*/ 223 h 275"/>
                    <a:gd name="T20" fmla="*/ 10 w 101"/>
                    <a:gd name="T21" fmla="*/ 275 h 275"/>
                    <a:gd name="T22" fmla="*/ 48 w 101"/>
                    <a:gd name="T23" fmla="*/ 236 h 275"/>
                    <a:gd name="T24" fmla="*/ 0 w 101"/>
                    <a:gd name="T25" fmla="*/ 223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275">
                      <a:moveTo>
                        <a:pt x="78" y="38"/>
                      </a:moveTo>
                      <a:lnTo>
                        <a:pt x="20" y="236"/>
                      </a:lnTo>
                      <a:lnTo>
                        <a:pt x="23" y="238"/>
                      </a:lnTo>
                      <a:lnTo>
                        <a:pt x="82" y="39"/>
                      </a:lnTo>
                      <a:lnTo>
                        <a:pt x="78" y="38"/>
                      </a:lnTo>
                      <a:close/>
                      <a:moveTo>
                        <a:pt x="101" y="53"/>
                      </a:moveTo>
                      <a:lnTo>
                        <a:pt x="91" y="0"/>
                      </a:lnTo>
                      <a:lnTo>
                        <a:pt x="53" y="40"/>
                      </a:lnTo>
                      <a:lnTo>
                        <a:pt x="101" y="53"/>
                      </a:lnTo>
                      <a:close/>
                      <a:moveTo>
                        <a:pt x="0" y="223"/>
                      </a:moveTo>
                      <a:lnTo>
                        <a:pt x="10" y="275"/>
                      </a:lnTo>
                      <a:lnTo>
                        <a:pt x="48" y="236"/>
                      </a:lnTo>
                      <a:lnTo>
                        <a:pt x="0" y="223"/>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72" name="Freeform 1971"/>
                <p:cNvSpPr>
                  <a:spLocks noEditPoints="1"/>
                </p:cNvSpPr>
                <p:nvPr/>
              </p:nvSpPr>
              <p:spPr bwMode="auto">
                <a:xfrm>
                  <a:off x="41604" y="403"/>
                  <a:ext cx="59" cy="257"/>
                </a:xfrm>
                <a:custGeom>
                  <a:avLst/>
                  <a:gdLst>
                    <a:gd name="T0" fmla="*/ 26 w 59"/>
                    <a:gd name="T1" fmla="*/ 40 h 257"/>
                    <a:gd name="T2" fmla="*/ 36 w 59"/>
                    <a:gd name="T3" fmla="*/ 217 h 257"/>
                    <a:gd name="T4" fmla="*/ 32 w 59"/>
                    <a:gd name="T5" fmla="*/ 217 h 257"/>
                    <a:gd name="T6" fmla="*/ 22 w 59"/>
                    <a:gd name="T7" fmla="*/ 40 h 257"/>
                    <a:gd name="T8" fmla="*/ 26 w 59"/>
                    <a:gd name="T9" fmla="*/ 40 h 257"/>
                    <a:gd name="T10" fmla="*/ 0 w 59"/>
                    <a:gd name="T11" fmla="*/ 49 h 257"/>
                    <a:gd name="T12" fmla="*/ 22 w 59"/>
                    <a:gd name="T13" fmla="*/ 0 h 257"/>
                    <a:gd name="T14" fmla="*/ 49 w 59"/>
                    <a:gd name="T15" fmla="*/ 47 h 257"/>
                    <a:gd name="T16" fmla="*/ 0 w 59"/>
                    <a:gd name="T17" fmla="*/ 49 h 257"/>
                    <a:gd name="T18" fmla="*/ 59 w 59"/>
                    <a:gd name="T19" fmla="*/ 208 h 257"/>
                    <a:gd name="T20" fmla="*/ 37 w 59"/>
                    <a:gd name="T21" fmla="*/ 257 h 257"/>
                    <a:gd name="T22" fmla="*/ 9 w 59"/>
                    <a:gd name="T23" fmla="*/ 211 h 257"/>
                    <a:gd name="T24" fmla="*/ 59 w 59"/>
                    <a:gd name="T25" fmla="*/ 20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257">
                      <a:moveTo>
                        <a:pt x="26" y="40"/>
                      </a:moveTo>
                      <a:lnTo>
                        <a:pt x="36" y="217"/>
                      </a:lnTo>
                      <a:lnTo>
                        <a:pt x="32" y="217"/>
                      </a:lnTo>
                      <a:lnTo>
                        <a:pt x="22" y="40"/>
                      </a:lnTo>
                      <a:lnTo>
                        <a:pt x="26" y="40"/>
                      </a:lnTo>
                      <a:close/>
                      <a:moveTo>
                        <a:pt x="0" y="49"/>
                      </a:moveTo>
                      <a:lnTo>
                        <a:pt x="22" y="0"/>
                      </a:lnTo>
                      <a:lnTo>
                        <a:pt x="49" y="47"/>
                      </a:lnTo>
                      <a:lnTo>
                        <a:pt x="0" y="49"/>
                      </a:lnTo>
                      <a:close/>
                      <a:moveTo>
                        <a:pt x="59" y="208"/>
                      </a:moveTo>
                      <a:lnTo>
                        <a:pt x="37" y="257"/>
                      </a:lnTo>
                      <a:lnTo>
                        <a:pt x="9" y="211"/>
                      </a:lnTo>
                      <a:lnTo>
                        <a:pt x="59" y="208"/>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973" name="Freeform 1972"/>
                <p:cNvSpPr>
                  <a:spLocks noEditPoints="1"/>
                </p:cNvSpPr>
                <p:nvPr/>
              </p:nvSpPr>
              <p:spPr bwMode="auto">
                <a:xfrm>
                  <a:off x="41710" y="375"/>
                  <a:ext cx="76" cy="285"/>
                </a:xfrm>
                <a:custGeom>
                  <a:avLst/>
                  <a:gdLst>
                    <a:gd name="T0" fmla="*/ 26 w 76"/>
                    <a:gd name="T1" fmla="*/ 40 h 285"/>
                    <a:gd name="T2" fmla="*/ 54 w 76"/>
                    <a:gd name="T3" fmla="*/ 245 h 285"/>
                    <a:gd name="T4" fmla="*/ 50 w 76"/>
                    <a:gd name="T5" fmla="*/ 246 h 285"/>
                    <a:gd name="T6" fmla="*/ 22 w 76"/>
                    <a:gd name="T7" fmla="*/ 40 h 285"/>
                    <a:gd name="T8" fmla="*/ 26 w 76"/>
                    <a:gd name="T9" fmla="*/ 40 h 285"/>
                    <a:gd name="T10" fmla="*/ 0 w 76"/>
                    <a:gd name="T11" fmla="*/ 51 h 285"/>
                    <a:gd name="T12" fmla="*/ 19 w 76"/>
                    <a:gd name="T13" fmla="*/ 0 h 285"/>
                    <a:gd name="T14" fmla="*/ 50 w 76"/>
                    <a:gd name="T15" fmla="*/ 45 h 285"/>
                    <a:gd name="T16" fmla="*/ 0 w 76"/>
                    <a:gd name="T17" fmla="*/ 51 h 285"/>
                    <a:gd name="T18" fmla="*/ 76 w 76"/>
                    <a:gd name="T19" fmla="*/ 235 h 285"/>
                    <a:gd name="T20" fmla="*/ 58 w 76"/>
                    <a:gd name="T21" fmla="*/ 285 h 285"/>
                    <a:gd name="T22" fmla="*/ 27 w 76"/>
                    <a:gd name="T23" fmla="*/ 241 h 285"/>
                    <a:gd name="T24" fmla="*/ 76 w 76"/>
                    <a:gd name="T25" fmla="*/ 23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285">
                      <a:moveTo>
                        <a:pt x="26" y="40"/>
                      </a:moveTo>
                      <a:lnTo>
                        <a:pt x="54" y="245"/>
                      </a:lnTo>
                      <a:lnTo>
                        <a:pt x="50" y="246"/>
                      </a:lnTo>
                      <a:lnTo>
                        <a:pt x="22" y="40"/>
                      </a:lnTo>
                      <a:lnTo>
                        <a:pt x="26" y="40"/>
                      </a:lnTo>
                      <a:close/>
                      <a:moveTo>
                        <a:pt x="0" y="51"/>
                      </a:moveTo>
                      <a:lnTo>
                        <a:pt x="19" y="0"/>
                      </a:lnTo>
                      <a:lnTo>
                        <a:pt x="50" y="45"/>
                      </a:lnTo>
                      <a:lnTo>
                        <a:pt x="0" y="51"/>
                      </a:lnTo>
                      <a:close/>
                      <a:moveTo>
                        <a:pt x="76" y="235"/>
                      </a:moveTo>
                      <a:lnTo>
                        <a:pt x="58" y="285"/>
                      </a:lnTo>
                      <a:lnTo>
                        <a:pt x="27" y="241"/>
                      </a:lnTo>
                      <a:lnTo>
                        <a:pt x="76" y="23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grpSp>
          <p:sp>
            <p:nvSpPr>
              <p:cNvPr id="1825" name="Rectangle 1824"/>
              <p:cNvSpPr>
                <a:spLocks noChangeArrowheads="1"/>
              </p:cNvSpPr>
              <p:nvPr/>
            </p:nvSpPr>
            <p:spPr bwMode="auto">
              <a:xfrm>
                <a:off x="41383" y="294"/>
                <a:ext cx="16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Shared </a:t>
                </a:r>
                <a:endParaRPr lang="en-US" sz="1100">
                  <a:solidFill>
                    <a:srgbClr val="000000"/>
                  </a:solidFill>
                  <a:latin typeface="Times New Roman"/>
                  <a:ea typeface="Times New Roman"/>
                </a:endParaRPr>
              </a:p>
            </p:txBody>
          </p:sp>
          <p:sp>
            <p:nvSpPr>
              <p:cNvPr id="1826" name="Rectangle 1825"/>
              <p:cNvSpPr>
                <a:spLocks noChangeArrowheads="1"/>
              </p:cNvSpPr>
              <p:nvPr/>
            </p:nvSpPr>
            <p:spPr bwMode="auto">
              <a:xfrm>
                <a:off x="41557" y="295"/>
                <a:ext cx="184"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a:solidFill>
                      <a:srgbClr val="000000"/>
                    </a:solidFill>
                    <a:ea typeface="Times New Roman"/>
                  </a:rPr>
                  <a:t>Memory</a:t>
                </a:r>
                <a:endParaRPr lang="en-US" sz="1100">
                  <a:solidFill>
                    <a:srgbClr val="000000"/>
                  </a:solidFill>
                  <a:latin typeface="Times New Roman"/>
                  <a:ea typeface="Times New Roman"/>
                </a:endParaRPr>
              </a:p>
            </p:txBody>
          </p:sp>
        </p:grpSp>
        <p:sp>
          <p:nvSpPr>
            <p:cNvPr id="1767" name="Rectangle 1766"/>
            <p:cNvSpPr>
              <a:spLocks noChangeArrowheads="1"/>
            </p:cNvSpPr>
            <p:nvPr/>
          </p:nvSpPr>
          <p:spPr bwMode="auto">
            <a:xfrm>
              <a:off x="39687" y="1338263"/>
              <a:ext cx="895350" cy="608014"/>
            </a:xfrm>
            <a:prstGeom prst="rect">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768" name="Rectangle 1767"/>
            <p:cNvSpPr>
              <a:spLocks noChangeArrowheads="1"/>
            </p:cNvSpPr>
            <p:nvPr/>
          </p:nvSpPr>
          <p:spPr bwMode="auto">
            <a:xfrm>
              <a:off x="935036" y="1338263"/>
              <a:ext cx="1011238" cy="608014"/>
            </a:xfrm>
            <a:prstGeom prst="rect">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769" name="Rectangle 1768"/>
            <p:cNvSpPr>
              <a:spLocks noChangeArrowheads="1"/>
            </p:cNvSpPr>
            <p:nvPr/>
          </p:nvSpPr>
          <p:spPr bwMode="auto">
            <a:xfrm>
              <a:off x="1946275" y="1338263"/>
              <a:ext cx="1074738" cy="608014"/>
            </a:xfrm>
            <a:prstGeom prst="rect">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770" name="Rectangle 1769"/>
            <p:cNvSpPr>
              <a:spLocks noChangeArrowheads="1"/>
            </p:cNvSpPr>
            <p:nvPr/>
          </p:nvSpPr>
          <p:spPr bwMode="auto">
            <a:xfrm>
              <a:off x="3021013" y="1338364"/>
              <a:ext cx="911223" cy="607913"/>
            </a:xfrm>
            <a:prstGeom prst="rect">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771" name="Rectangle 1770"/>
            <p:cNvSpPr>
              <a:spLocks noChangeArrowheads="1"/>
            </p:cNvSpPr>
            <p:nvPr/>
          </p:nvSpPr>
          <p:spPr bwMode="auto">
            <a:xfrm>
              <a:off x="3932237" y="1338264"/>
              <a:ext cx="1052513" cy="608013"/>
            </a:xfrm>
            <a:prstGeom prst="rect">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772" name="Rectangle 1771"/>
            <p:cNvSpPr>
              <a:spLocks noChangeArrowheads="1"/>
            </p:cNvSpPr>
            <p:nvPr/>
          </p:nvSpPr>
          <p:spPr bwMode="auto">
            <a:xfrm>
              <a:off x="4987925" y="1338363"/>
              <a:ext cx="1025525" cy="607914"/>
            </a:xfrm>
            <a:prstGeom prst="rect">
              <a:avLst/>
            </a:pr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773" name="Rectangle 1772"/>
            <p:cNvSpPr>
              <a:spLocks noChangeArrowheads="1"/>
            </p:cNvSpPr>
            <p:nvPr/>
          </p:nvSpPr>
          <p:spPr bwMode="auto">
            <a:xfrm>
              <a:off x="176015" y="158735"/>
              <a:ext cx="687583" cy="7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fontAlgn="base"/>
              <a:r>
                <a:rPr lang="en-US" sz="1100" b="1" dirty="0">
                  <a:solidFill>
                    <a:srgbClr val="000000"/>
                  </a:solidFill>
                  <a:ea typeface="Times New Roman"/>
                  <a:cs typeface="Times New Roman"/>
                </a:rPr>
                <a:t>Pleasingly </a:t>
              </a:r>
              <a:r>
                <a:rPr lang="en-US" sz="1100" b="1" dirty="0">
                  <a:solidFill>
                    <a:srgbClr val="000000"/>
                  </a:solidFill>
                  <a:ea typeface="Times New Roman"/>
                  <a:cs typeface="Arial" panose="020B0604020202020204" pitchFamily="34" charset="0"/>
                </a:rPr>
                <a:t>Parallel</a:t>
              </a:r>
            </a:p>
          </p:txBody>
        </p:sp>
        <p:grpSp>
          <p:nvGrpSpPr>
            <p:cNvPr id="1774" name="Group 1773"/>
            <p:cNvGrpSpPr/>
            <p:nvPr/>
          </p:nvGrpSpPr>
          <p:grpSpPr>
            <a:xfrm>
              <a:off x="3230582" y="481910"/>
              <a:ext cx="647707" cy="785470"/>
              <a:chOff x="3230563" y="481909"/>
              <a:chExt cx="1365250" cy="1741488"/>
            </a:xfrm>
          </p:grpSpPr>
          <p:sp>
            <p:nvSpPr>
              <p:cNvPr id="1792" name="Oval 1791"/>
              <p:cNvSpPr>
                <a:spLocks noChangeArrowheads="1"/>
              </p:cNvSpPr>
              <p:nvPr/>
            </p:nvSpPr>
            <p:spPr bwMode="auto">
              <a:xfrm>
                <a:off x="4194176" y="642246"/>
                <a:ext cx="76200" cy="7461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793" name="Oval 1792"/>
              <p:cNvSpPr>
                <a:spLocks noChangeArrowheads="1"/>
              </p:cNvSpPr>
              <p:nvPr/>
            </p:nvSpPr>
            <p:spPr bwMode="auto">
              <a:xfrm>
                <a:off x="4519613" y="1102621"/>
                <a:ext cx="76200" cy="7461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794" name="Oval 1793"/>
              <p:cNvSpPr>
                <a:spLocks noChangeArrowheads="1"/>
              </p:cNvSpPr>
              <p:nvPr/>
            </p:nvSpPr>
            <p:spPr bwMode="auto">
              <a:xfrm>
                <a:off x="3397251" y="1585221"/>
                <a:ext cx="76200" cy="7461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795" name="Oval 1794"/>
              <p:cNvSpPr>
                <a:spLocks noChangeArrowheads="1"/>
              </p:cNvSpPr>
              <p:nvPr/>
            </p:nvSpPr>
            <p:spPr bwMode="auto">
              <a:xfrm>
                <a:off x="3230563" y="2148784"/>
                <a:ext cx="74613" cy="7461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796" name="Oval 1795"/>
              <p:cNvSpPr>
                <a:spLocks noChangeArrowheads="1"/>
              </p:cNvSpPr>
              <p:nvPr/>
            </p:nvSpPr>
            <p:spPr bwMode="auto">
              <a:xfrm>
                <a:off x="3868738" y="1477271"/>
                <a:ext cx="76200" cy="7461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797" name="Oval 1796"/>
              <p:cNvSpPr>
                <a:spLocks noChangeArrowheads="1"/>
              </p:cNvSpPr>
              <p:nvPr/>
            </p:nvSpPr>
            <p:spPr bwMode="auto">
              <a:xfrm>
                <a:off x="3630613" y="1902721"/>
                <a:ext cx="76200" cy="7461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798" name="Oval 1797"/>
              <p:cNvSpPr>
                <a:spLocks noChangeArrowheads="1"/>
              </p:cNvSpPr>
              <p:nvPr/>
            </p:nvSpPr>
            <p:spPr bwMode="auto">
              <a:xfrm>
                <a:off x="4071938" y="2063059"/>
                <a:ext cx="76200" cy="7461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799" name="Oval 1798"/>
              <p:cNvSpPr>
                <a:spLocks noChangeArrowheads="1"/>
              </p:cNvSpPr>
              <p:nvPr/>
            </p:nvSpPr>
            <p:spPr bwMode="auto">
              <a:xfrm>
                <a:off x="4430713" y="2091634"/>
                <a:ext cx="76200" cy="7461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00" name="Oval 1799"/>
              <p:cNvSpPr>
                <a:spLocks noChangeArrowheads="1"/>
              </p:cNvSpPr>
              <p:nvPr/>
            </p:nvSpPr>
            <p:spPr bwMode="auto">
              <a:xfrm>
                <a:off x="4268788" y="1689996"/>
                <a:ext cx="74613" cy="7461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01" name="Oval 1800"/>
              <p:cNvSpPr>
                <a:spLocks noChangeArrowheads="1"/>
              </p:cNvSpPr>
              <p:nvPr/>
            </p:nvSpPr>
            <p:spPr bwMode="auto">
              <a:xfrm>
                <a:off x="4519613" y="481909"/>
                <a:ext cx="76200" cy="7461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02" name="Freeform 1801"/>
              <p:cNvSpPr>
                <a:spLocks noEditPoints="1"/>
              </p:cNvSpPr>
              <p:nvPr/>
            </p:nvSpPr>
            <p:spPr bwMode="auto">
              <a:xfrm>
                <a:off x="4525963" y="620021"/>
                <a:ext cx="63500" cy="449263"/>
              </a:xfrm>
              <a:custGeom>
                <a:avLst/>
                <a:gdLst>
                  <a:gd name="T0" fmla="*/ 22 w 40"/>
                  <a:gd name="T1" fmla="*/ 33 h 283"/>
                  <a:gd name="T2" fmla="*/ 22 w 40"/>
                  <a:gd name="T3" fmla="*/ 250 h 283"/>
                  <a:gd name="T4" fmla="*/ 18 w 40"/>
                  <a:gd name="T5" fmla="*/ 250 h 283"/>
                  <a:gd name="T6" fmla="*/ 18 w 40"/>
                  <a:gd name="T7" fmla="*/ 33 h 283"/>
                  <a:gd name="T8" fmla="*/ 22 w 40"/>
                  <a:gd name="T9" fmla="*/ 33 h 283"/>
                  <a:gd name="T10" fmla="*/ 0 w 40"/>
                  <a:gd name="T11" fmla="*/ 39 h 283"/>
                  <a:gd name="T12" fmla="*/ 20 w 40"/>
                  <a:gd name="T13" fmla="*/ 0 h 283"/>
                  <a:gd name="T14" fmla="*/ 40 w 40"/>
                  <a:gd name="T15" fmla="*/ 39 h 283"/>
                  <a:gd name="T16" fmla="*/ 0 w 40"/>
                  <a:gd name="T17" fmla="*/ 39 h 283"/>
                  <a:gd name="T18" fmla="*/ 40 w 40"/>
                  <a:gd name="T19" fmla="*/ 244 h 283"/>
                  <a:gd name="T20" fmla="*/ 20 w 40"/>
                  <a:gd name="T21" fmla="*/ 283 h 283"/>
                  <a:gd name="T22" fmla="*/ 0 w 40"/>
                  <a:gd name="T23" fmla="*/ 244 h 283"/>
                  <a:gd name="T24" fmla="*/ 40 w 40"/>
                  <a:gd name="T25" fmla="*/ 244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283">
                    <a:moveTo>
                      <a:pt x="22" y="33"/>
                    </a:moveTo>
                    <a:lnTo>
                      <a:pt x="22" y="250"/>
                    </a:lnTo>
                    <a:lnTo>
                      <a:pt x="18" y="250"/>
                    </a:lnTo>
                    <a:lnTo>
                      <a:pt x="18" y="33"/>
                    </a:lnTo>
                    <a:lnTo>
                      <a:pt x="22" y="33"/>
                    </a:lnTo>
                    <a:close/>
                    <a:moveTo>
                      <a:pt x="0" y="39"/>
                    </a:moveTo>
                    <a:lnTo>
                      <a:pt x="20" y="0"/>
                    </a:lnTo>
                    <a:lnTo>
                      <a:pt x="40" y="39"/>
                    </a:lnTo>
                    <a:lnTo>
                      <a:pt x="0" y="39"/>
                    </a:lnTo>
                    <a:close/>
                    <a:moveTo>
                      <a:pt x="40" y="244"/>
                    </a:moveTo>
                    <a:lnTo>
                      <a:pt x="20" y="283"/>
                    </a:lnTo>
                    <a:lnTo>
                      <a:pt x="0" y="244"/>
                    </a:lnTo>
                    <a:lnTo>
                      <a:pt x="40" y="24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03" name="Freeform 1802"/>
              <p:cNvSpPr>
                <a:spLocks noEditPoints="1"/>
              </p:cNvSpPr>
              <p:nvPr/>
            </p:nvSpPr>
            <p:spPr bwMode="auto">
              <a:xfrm>
                <a:off x="4338638" y="1228034"/>
                <a:ext cx="174625" cy="393700"/>
              </a:xfrm>
              <a:custGeom>
                <a:avLst/>
                <a:gdLst>
                  <a:gd name="T0" fmla="*/ 92 w 110"/>
                  <a:gd name="T1" fmla="*/ 29 h 248"/>
                  <a:gd name="T2" fmla="*/ 14 w 110"/>
                  <a:gd name="T3" fmla="*/ 217 h 248"/>
                  <a:gd name="T4" fmla="*/ 18 w 110"/>
                  <a:gd name="T5" fmla="*/ 219 h 248"/>
                  <a:gd name="T6" fmla="*/ 96 w 110"/>
                  <a:gd name="T7" fmla="*/ 31 h 248"/>
                  <a:gd name="T8" fmla="*/ 92 w 110"/>
                  <a:gd name="T9" fmla="*/ 29 h 248"/>
                  <a:gd name="T10" fmla="*/ 110 w 110"/>
                  <a:gd name="T11" fmla="*/ 44 h 248"/>
                  <a:gd name="T12" fmla="*/ 106 w 110"/>
                  <a:gd name="T13" fmla="*/ 0 h 248"/>
                  <a:gd name="T14" fmla="*/ 73 w 110"/>
                  <a:gd name="T15" fmla="*/ 29 h 248"/>
                  <a:gd name="T16" fmla="*/ 110 w 110"/>
                  <a:gd name="T17" fmla="*/ 44 h 248"/>
                  <a:gd name="T18" fmla="*/ 0 w 110"/>
                  <a:gd name="T19" fmla="*/ 205 h 248"/>
                  <a:gd name="T20" fmla="*/ 3 w 110"/>
                  <a:gd name="T21" fmla="*/ 248 h 248"/>
                  <a:gd name="T22" fmla="*/ 37 w 110"/>
                  <a:gd name="T23" fmla="*/ 219 h 248"/>
                  <a:gd name="T24" fmla="*/ 0 w 110"/>
                  <a:gd name="T25" fmla="*/ 205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 h="248">
                    <a:moveTo>
                      <a:pt x="92" y="29"/>
                    </a:moveTo>
                    <a:lnTo>
                      <a:pt x="14" y="217"/>
                    </a:lnTo>
                    <a:lnTo>
                      <a:pt x="18" y="219"/>
                    </a:lnTo>
                    <a:lnTo>
                      <a:pt x="96" y="31"/>
                    </a:lnTo>
                    <a:lnTo>
                      <a:pt x="92" y="29"/>
                    </a:lnTo>
                    <a:close/>
                    <a:moveTo>
                      <a:pt x="110" y="44"/>
                    </a:moveTo>
                    <a:lnTo>
                      <a:pt x="106" y="0"/>
                    </a:lnTo>
                    <a:lnTo>
                      <a:pt x="73" y="29"/>
                    </a:lnTo>
                    <a:lnTo>
                      <a:pt x="110" y="44"/>
                    </a:lnTo>
                    <a:close/>
                    <a:moveTo>
                      <a:pt x="0" y="205"/>
                    </a:moveTo>
                    <a:lnTo>
                      <a:pt x="3" y="248"/>
                    </a:lnTo>
                    <a:lnTo>
                      <a:pt x="37" y="219"/>
                    </a:lnTo>
                    <a:lnTo>
                      <a:pt x="0" y="20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04" name="Freeform 1803"/>
              <p:cNvSpPr>
                <a:spLocks noEditPoints="1"/>
              </p:cNvSpPr>
              <p:nvPr/>
            </p:nvSpPr>
            <p:spPr bwMode="auto">
              <a:xfrm>
                <a:off x="4445001" y="1248671"/>
                <a:ext cx="138113" cy="790575"/>
              </a:xfrm>
              <a:custGeom>
                <a:avLst/>
                <a:gdLst>
                  <a:gd name="T0" fmla="*/ 65 w 87"/>
                  <a:gd name="T1" fmla="*/ 32 h 498"/>
                  <a:gd name="T2" fmla="*/ 17 w 87"/>
                  <a:gd name="T3" fmla="*/ 466 h 498"/>
                  <a:gd name="T4" fmla="*/ 21 w 87"/>
                  <a:gd name="T5" fmla="*/ 466 h 498"/>
                  <a:gd name="T6" fmla="*/ 70 w 87"/>
                  <a:gd name="T7" fmla="*/ 33 h 498"/>
                  <a:gd name="T8" fmla="*/ 65 w 87"/>
                  <a:gd name="T9" fmla="*/ 32 h 498"/>
                  <a:gd name="T10" fmla="*/ 87 w 87"/>
                  <a:gd name="T11" fmla="*/ 41 h 498"/>
                  <a:gd name="T12" fmla="*/ 71 w 87"/>
                  <a:gd name="T13" fmla="*/ 0 h 498"/>
                  <a:gd name="T14" fmla="*/ 47 w 87"/>
                  <a:gd name="T15" fmla="*/ 37 h 498"/>
                  <a:gd name="T16" fmla="*/ 87 w 87"/>
                  <a:gd name="T17" fmla="*/ 41 h 498"/>
                  <a:gd name="T18" fmla="*/ 0 w 87"/>
                  <a:gd name="T19" fmla="*/ 457 h 498"/>
                  <a:gd name="T20" fmla="*/ 15 w 87"/>
                  <a:gd name="T21" fmla="*/ 498 h 498"/>
                  <a:gd name="T22" fmla="*/ 40 w 87"/>
                  <a:gd name="T23" fmla="*/ 461 h 498"/>
                  <a:gd name="T24" fmla="*/ 0 w 87"/>
                  <a:gd name="T25" fmla="*/ 457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498">
                    <a:moveTo>
                      <a:pt x="65" y="32"/>
                    </a:moveTo>
                    <a:lnTo>
                      <a:pt x="17" y="466"/>
                    </a:lnTo>
                    <a:lnTo>
                      <a:pt x="21" y="466"/>
                    </a:lnTo>
                    <a:lnTo>
                      <a:pt x="70" y="33"/>
                    </a:lnTo>
                    <a:lnTo>
                      <a:pt x="65" y="32"/>
                    </a:lnTo>
                    <a:close/>
                    <a:moveTo>
                      <a:pt x="87" y="41"/>
                    </a:moveTo>
                    <a:lnTo>
                      <a:pt x="71" y="0"/>
                    </a:lnTo>
                    <a:lnTo>
                      <a:pt x="47" y="37"/>
                    </a:lnTo>
                    <a:lnTo>
                      <a:pt x="87" y="41"/>
                    </a:lnTo>
                    <a:close/>
                    <a:moveTo>
                      <a:pt x="0" y="457"/>
                    </a:moveTo>
                    <a:lnTo>
                      <a:pt x="15" y="498"/>
                    </a:lnTo>
                    <a:lnTo>
                      <a:pt x="40" y="461"/>
                    </a:lnTo>
                    <a:lnTo>
                      <a:pt x="0" y="45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05" name="Freeform 1804"/>
              <p:cNvSpPr>
                <a:spLocks noEditPoints="1"/>
              </p:cNvSpPr>
              <p:nvPr/>
            </p:nvSpPr>
            <p:spPr bwMode="auto">
              <a:xfrm>
                <a:off x="4135438" y="1799534"/>
                <a:ext cx="131763" cy="242888"/>
              </a:xfrm>
              <a:custGeom>
                <a:avLst/>
                <a:gdLst>
                  <a:gd name="T0" fmla="*/ 65 w 83"/>
                  <a:gd name="T1" fmla="*/ 27 h 153"/>
                  <a:gd name="T2" fmla="*/ 14 w 83"/>
                  <a:gd name="T3" fmla="*/ 123 h 153"/>
                  <a:gd name="T4" fmla="*/ 18 w 83"/>
                  <a:gd name="T5" fmla="*/ 125 h 153"/>
                  <a:gd name="T6" fmla="*/ 70 w 83"/>
                  <a:gd name="T7" fmla="*/ 30 h 153"/>
                  <a:gd name="T8" fmla="*/ 65 w 83"/>
                  <a:gd name="T9" fmla="*/ 27 h 153"/>
                  <a:gd name="T10" fmla="*/ 82 w 83"/>
                  <a:gd name="T11" fmla="*/ 44 h 153"/>
                  <a:gd name="T12" fmla="*/ 83 w 83"/>
                  <a:gd name="T13" fmla="*/ 0 h 153"/>
                  <a:gd name="T14" fmla="*/ 47 w 83"/>
                  <a:gd name="T15" fmla="*/ 25 h 153"/>
                  <a:gd name="T16" fmla="*/ 82 w 83"/>
                  <a:gd name="T17" fmla="*/ 44 h 153"/>
                  <a:gd name="T18" fmla="*/ 1 w 83"/>
                  <a:gd name="T19" fmla="*/ 109 h 153"/>
                  <a:gd name="T20" fmla="*/ 0 w 83"/>
                  <a:gd name="T21" fmla="*/ 153 h 153"/>
                  <a:gd name="T22" fmla="*/ 36 w 83"/>
                  <a:gd name="T23" fmla="*/ 128 h 153"/>
                  <a:gd name="T24" fmla="*/ 1 w 83"/>
                  <a:gd name="T25" fmla="*/ 10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153">
                    <a:moveTo>
                      <a:pt x="65" y="27"/>
                    </a:moveTo>
                    <a:lnTo>
                      <a:pt x="14" y="123"/>
                    </a:lnTo>
                    <a:lnTo>
                      <a:pt x="18" y="125"/>
                    </a:lnTo>
                    <a:lnTo>
                      <a:pt x="70" y="30"/>
                    </a:lnTo>
                    <a:lnTo>
                      <a:pt x="65" y="27"/>
                    </a:lnTo>
                    <a:close/>
                    <a:moveTo>
                      <a:pt x="82" y="44"/>
                    </a:moveTo>
                    <a:lnTo>
                      <a:pt x="83" y="0"/>
                    </a:lnTo>
                    <a:lnTo>
                      <a:pt x="47" y="25"/>
                    </a:lnTo>
                    <a:lnTo>
                      <a:pt x="82" y="44"/>
                    </a:lnTo>
                    <a:close/>
                    <a:moveTo>
                      <a:pt x="1" y="109"/>
                    </a:moveTo>
                    <a:lnTo>
                      <a:pt x="0" y="153"/>
                    </a:lnTo>
                    <a:lnTo>
                      <a:pt x="36" y="128"/>
                    </a:lnTo>
                    <a:lnTo>
                      <a:pt x="1" y="109"/>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06" name="Freeform 1805"/>
              <p:cNvSpPr>
                <a:spLocks noEditPoints="1"/>
              </p:cNvSpPr>
              <p:nvPr/>
            </p:nvSpPr>
            <p:spPr bwMode="auto">
              <a:xfrm>
                <a:off x="3935413" y="727971"/>
                <a:ext cx="276225" cy="723900"/>
              </a:xfrm>
              <a:custGeom>
                <a:avLst/>
                <a:gdLst>
                  <a:gd name="T0" fmla="*/ 155 w 174"/>
                  <a:gd name="T1" fmla="*/ 30 h 456"/>
                  <a:gd name="T2" fmla="*/ 14 w 174"/>
                  <a:gd name="T3" fmla="*/ 424 h 456"/>
                  <a:gd name="T4" fmla="*/ 19 w 174"/>
                  <a:gd name="T5" fmla="*/ 426 h 456"/>
                  <a:gd name="T6" fmla="*/ 159 w 174"/>
                  <a:gd name="T7" fmla="*/ 31 h 456"/>
                  <a:gd name="T8" fmla="*/ 155 w 174"/>
                  <a:gd name="T9" fmla="*/ 30 h 456"/>
                  <a:gd name="T10" fmla="*/ 174 w 174"/>
                  <a:gd name="T11" fmla="*/ 43 h 456"/>
                  <a:gd name="T12" fmla="*/ 168 w 174"/>
                  <a:gd name="T13" fmla="*/ 0 h 456"/>
                  <a:gd name="T14" fmla="*/ 136 w 174"/>
                  <a:gd name="T15" fmla="*/ 30 h 456"/>
                  <a:gd name="T16" fmla="*/ 174 w 174"/>
                  <a:gd name="T17" fmla="*/ 43 h 456"/>
                  <a:gd name="T18" fmla="*/ 0 w 174"/>
                  <a:gd name="T19" fmla="*/ 413 h 456"/>
                  <a:gd name="T20" fmla="*/ 6 w 174"/>
                  <a:gd name="T21" fmla="*/ 456 h 456"/>
                  <a:gd name="T22" fmla="*/ 38 w 174"/>
                  <a:gd name="T23" fmla="*/ 426 h 456"/>
                  <a:gd name="T24" fmla="*/ 0 w 174"/>
                  <a:gd name="T25" fmla="*/ 41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456">
                    <a:moveTo>
                      <a:pt x="155" y="30"/>
                    </a:moveTo>
                    <a:lnTo>
                      <a:pt x="14" y="424"/>
                    </a:lnTo>
                    <a:lnTo>
                      <a:pt x="19" y="426"/>
                    </a:lnTo>
                    <a:lnTo>
                      <a:pt x="159" y="31"/>
                    </a:lnTo>
                    <a:lnTo>
                      <a:pt x="155" y="30"/>
                    </a:lnTo>
                    <a:close/>
                    <a:moveTo>
                      <a:pt x="174" y="43"/>
                    </a:moveTo>
                    <a:lnTo>
                      <a:pt x="168" y="0"/>
                    </a:lnTo>
                    <a:lnTo>
                      <a:pt x="136" y="30"/>
                    </a:lnTo>
                    <a:lnTo>
                      <a:pt x="174" y="43"/>
                    </a:lnTo>
                    <a:close/>
                    <a:moveTo>
                      <a:pt x="0" y="413"/>
                    </a:moveTo>
                    <a:lnTo>
                      <a:pt x="6" y="456"/>
                    </a:lnTo>
                    <a:lnTo>
                      <a:pt x="38" y="426"/>
                    </a:lnTo>
                    <a:lnTo>
                      <a:pt x="0" y="413"/>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07" name="Freeform 1806"/>
              <p:cNvSpPr>
                <a:spLocks noEditPoints="1"/>
              </p:cNvSpPr>
              <p:nvPr/>
            </p:nvSpPr>
            <p:spPr bwMode="auto">
              <a:xfrm>
                <a:off x="3275013" y="1678884"/>
                <a:ext cx="138113" cy="420688"/>
              </a:xfrm>
              <a:custGeom>
                <a:avLst/>
                <a:gdLst>
                  <a:gd name="T0" fmla="*/ 67 w 87"/>
                  <a:gd name="T1" fmla="*/ 32 h 265"/>
                  <a:gd name="T2" fmla="*/ 16 w 87"/>
                  <a:gd name="T3" fmla="*/ 233 h 265"/>
                  <a:gd name="T4" fmla="*/ 20 w 87"/>
                  <a:gd name="T5" fmla="*/ 234 h 265"/>
                  <a:gd name="T6" fmla="*/ 72 w 87"/>
                  <a:gd name="T7" fmla="*/ 33 h 265"/>
                  <a:gd name="T8" fmla="*/ 67 w 87"/>
                  <a:gd name="T9" fmla="*/ 32 h 265"/>
                  <a:gd name="T10" fmla="*/ 87 w 87"/>
                  <a:gd name="T11" fmla="*/ 43 h 265"/>
                  <a:gd name="T12" fmla="*/ 77 w 87"/>
                  <a:gd name="T13" fmla="*/ 0 h 265"/>
                  <a:gd name="T14" fmla="*/ 48 w 87"/>
                  <a:gd name="T15" fmla="*/ 34 h 265"/>
                  <a:gd name="T16" fmla="*/ 87 w 87"/>
                  <a:gd name="T17" fmla="*/ 43 h 265"/>
                  <a:gd name="T18" fmla="*/ 0 w 87"/>
                  <a:gd name="T19" fmla="*/ 223 h 265"/>
                  <a:gd name="T20" fmla="*/ 10 w 87"/>
                  <a:gd name="T21" fmla="*/ 265 h 265"/>
                  <a:gd name="T22" fmla="*/ 39 w 87"/>
                  <a:gd name="T23" fmla="*/ 232 h 265"/>
                  <a:gd name="T24" fmla="*/ 0 w 87"/>
                  <a:gd name="T25" fmla="*/ 223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265">
                    <a:moveTo>
                      <a:pt x="67" y="32"/>
                    </a:moveTo>
                    <a:lnTo>
                      <a:pt x="16" y="233"/>
                    </a:lnTo>
                    <a:lnTo>
                      <a:pt x="20" y="234"/>
                    </a:lnTo>
                    <a:lnTo>
                      <a:pt x="72" y="33"/>
                    </a:lnTo>
                    <a:lnTo>
                      <a:pt x="67" y="32"/>
                    </a:lnTo>
                    <a:close/>
                    <a:moveTo>
                      <a:pt x="87" y="43"/>
                    </a:moveTo>
                    <a:lnTo>
                      <a:pt x="77" y="0"/>
                    </a:lnTo>
                    <a:lnTo>
                      <a:pt x="48" y="34"/>
                    </a:lnTo>
                    <a:lnTo>
                      <a:pt x="87" y="43"/>
                    </a:lnTo>
                    <a:close/>
                    <a:moveTo>
                      <a:pt x="0" y="223"/>
                    </a:moveTo>
                    <a:lnTo>
                      <a:pt x="10" y="265"/>
                    </a:lnTo>
                    <a:lnTo>
                      <a:pt x="39" y="232"/>
                    </a:lnTo>
                    <a:lnTo>
                      <a:pt x="0" y="223"/>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08" name="Freeform 1807"/>
              <p:cNvSpPr>
                <a:spLocks noEditPoints="1"/>
              </p:cNvSpPr>
              <p:nvPr/>
            </p:nvSpPr>
            <p:spPr bwMode="auto">
              <a:xfrm>
                <a:off x="3921126" y="1575696"/>
                <a:ext cx="155575" cy="444500"/>
              </a:xfrm>
              <a:custGeom>
                <a:avLst/>
                <a:gdLst>
                  <a:gd name="T0" fmla="*/ 20 w 98"/>
                  <a:gd name="T1" fmla="*/ 31 h 280"/>
                  <a:gd name="T2" fmla="*/ 83 w 98"/>
                  <a:gd name="T3" fmla="*/ 248 h 280"/>
                  <a:gd name="T4" fmla="*/ 78 w 98"/>
                  <a:gd name="T5" fmla="*/ 249 h 280"/>
                  <a:gd name="T6" fmla="*/ 15 w 98"/>
                  <a:gd name="T7" fmla="*/ 32 h 280"/>
                  <a:gd name="T8" fmla="*/ 20 w 98"/>
                  <a:gd name="T9" fmla="*/ 31 h 280"/>
                  <a:gd name="T10" fmla="*/ 0 w 98"/>
                  <a:gd name="T11" fmla="*/ 43 h 280"/>
                  <a:gd name="T12" fmla="*/ 8 w 98"/>
                  <a:gd name="T13" fmla="*/ 0 h 280"/>
                  <a:gd name="T14" fmla="*/ 38 w 98"/>
                  <a:gd name="T15" fmla="*/ 33 h 280"/>
                  <a:gd name="T16" fmla="*/ 0 w 98"/>
                  <a:gd name="T17" fmla="*/ 43 h 280"/>
                  <a:gd name="T18" fmla="*/ 98 w 98"/>
                  <a:gd name="T19" fmla="*/ 237 h 280"/>
                  <a:gd name="T20" fmla="*/ 89 w 98"/>
                  <a:gd name="T21" fmla="*/ 280 h 280"/>
                  <a:gd name="T22" fmla="*/ 59 w 98"/>
                  <a:gd name="T23" fmla="*/ 248 h 280"/>
                  <a:gd name="T24" fmla="*/ 98 w 98"/>
                  <a:gd name="T25" fmla="*/ 23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280">
                    <a:moveTo>
                      <a:pt x="20" y="31"/>
                    </a:moveTo>
                    <a:lnTo>
                      <a:pt x="83" y="248"/>
                    </a:lnTo>
                    <a:lnTo>
                      <a:pt x="78" y="249"/>
                    </a:lnTo>
                    <a:lnTo>
                      <a:pt x="15" y="32"/>
                    </a:lnTo>
                    <a:lnTo>
                      <a:pt x="20" y="31"/>
                    </a:lnTo>
                    <a:close/>
                    <a:moveTo>
                      <a:pt x="0" y="43"/>
                    </a:moveTo>
                    <a:lnTo>
                      <a:pt x="8" y="0"/>
                    </a:lnTo>
                    <a:lnTo>
                      <a:pt x="38" y="33"/>
                    </a:lnTo>
                    <a:lnTo>
                      <a:pt x="0" y="43"/>
                    </a:lnTo>
                    <a:close/>
                    <a:moveTo>
                      <a:pt x="98" y="237"/>
                    </a:moveTo>
                    <a:lnTo>
                      <a:pt x="89" y="280"/>
                    </a:lnTo>
                    <a:lnTo>
                      <a:pt x="59" y="248"/>
                    </a:lnTo>
                    <a:lnTo>
                      <a:pt x="98" y="23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09" name="Freeform 1808"/>
              <p:cNvSpPr>
                <a:spLocks noEditPoints="1"/>
              </p:cNvSpPr>
              <p:nvPr/>
            </p:nvSpPr>
            <p:spPr bwMode="auto">
              <a:xfrm>
                <a:off x="4281488" y="758134"/>
                <a:ext cx="188913" cy="342900"/>
              </a:xfrm>
              <a:custGeom>
                <a:avLst/>
                <a:gdLst>
                  <a:gd name="T0" fmla="*/ 18 w 119"/>
                  <a:gd name="T1" fmla="*/ 27 h 216"/>
                  <a:gd name="T2" fmla="*/ 105 w 119"/>
                  <a:gd name="T3" fmla="*/ 186 h 216"/>
                  <a:gd name="T4" fmla="*/ 101 w 119"/>
                  <a:gd name="T5" fmla="*/ 188 h 216"/>
                  <a:gd name="T6" fmla="*/ 13 w 119"/>
                  <a:gd name="T7" fmla="*/ 30 h 216"/>
                  <a:gd name="T8" fmla="*/ 18 w 119"/>
                  <a:gd name="T9" fmla="*/ 27 h 216"/>
                  <a:gd name="T10" fmla="*/ 1 w 119"/>
                  <a:gd name="T11" fmla="*/ 43 h 216"/>
                  <a:gd name="T12" fmla="*/ 0 w 119"/>
                  <a:gd name="T13" fmla="*/ 0 h 216"/>
                  <a:gd name="T14" fmla="*/ 36 w 119"/>
                  <a:gd name="T15" fmla="*/ 25 h 216"/>
                  <a:gd name="T16" fmla="*/ 1 w 119"/>
                  <a:gd name="T17" fmla="*/ 43 h 216"/>
                  <a:gd name="T18" fmla="*/ 117 w 119"/>
                  <a:gd name="T19" fmla="*/ 172 h 216"/>
                  <a:gd name="T20" fmla="*/ 119 w 119"/>
                  <a:gd name="T21" fmla="*/ 216 h 216"/>
                  <a:gd name="T22" fmla="*/ 82 w 119"/>
                  <a:gd name="T23" fmla="*/ 191 h 216"/>
                  <a:gd name="T24" fmla="*/ 117 w 119"/>
                  <a:gd name="T25" fmla="*/ 17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16">
                    <a:moveTo>
                      <a:pt x="18" y="27"/>
                    </a:moveTo>
                    <a:lnTo>
                      <a:pt x="105" y="186"/>
                    </a:lnTo>
                    <a:lnTo>
                      <a:pt x="101" y="188"/>
                    </a:lnTo>
                    <a:lnTo>
                      <a:pt x="13" y="30"/>
                    </a:lnTo>
                    <a:lnTo>
                      <a:pt x="18" y="27"/>
                    </a:lnTo>
                    <a:close/>
                    <a:moveTo>
                      <a:pt x="1" y="43"/>
                    </a:moveTo>
                    <a:lnTo>
                      <a:pt x="0" y="0"/>
                    </a:lnTo>
                    <a:lnTo>
                      <a:pt x="36" y="25"/>
                    </a:lnTo>
                    <a:lnTo>
                      <a:pt x="1" y="43"/>
                    </a:lnTo>
                    <a:close/>
                    <a:moveTo>
                      <a:pt x="117" y="172"/>
                    </a:moveTo>
                    <a:lnTo>
                      <a:pt x="119" y="216"/>
                    </a:lnTo>
                    <a:lnTo>
                      <a:pt x="82" y="191"/>
                    </a:lnTo>
                    <a:lnTo>
                      <a:pt x="117" y="172"/>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10" name="Freeform 1809"/>
              <p:cNvSpPr>
                <a:spLocks noEditPoints="1"/>
              </p:cNvSpPr>
              <p:nvPr/>
            </p:nvSpPr>
            <p:spPr bwMode="auto">
              <a:xfrm>
                <a:off x="3495676" y="1507434"/>
                <a:ext cx="354013" cy="111125"/>
              </a:xfrm>
              <a:custGeom>
                <a:avLst/>
                <a:gdLst>
                  <a:gd name="T0" fmla="*/ 33 w 223"/>
                  <a:gd name="T1" fmla="*/ 54 h 70"/>
                  <a:gd name="T2" fmla="*/ 191 w 223"/>
                  <a:gd name="T3" fmla="*/ 20 h 70"/>
                  <a:gd name="T4" fmla="*/ 190 w 223"/>
                  <a:gd name="T5" fmla="*/ 15 h 70"/>
                  <a:gd name="T6" fmla="*/ 32 w 223"/>
                  <a:gd name="T7" fmla="*/ 50 h 70"/>
                  <a:gd name="T8" fmla="*/ 33 w 223"/>
                  <a:gd name="T9" fmla="*/ 54 h 70"/>
                  <a:gd name="T10" fmla="*/ 34 w 223"/>
                  <a:gd name="T11" fmla="*/ 31 h 70"/>
                  <a:gd name="T12" fmla="*/ 0 w 223"/>
                  <a:gd name="T13" fmla="*/ 59 h 70"/>
                  <a:gd name="T14" fmla="*/ 43 w 223"/>
                  <a:gd name="T15" fmla="*/ 70 h 70"/>
                  <a:gd name="T16" fmla="*/ 34 w 223"/>
                  <a:gd name="T17" fmla="*/ 31 h 70"/>
                  <a:gd name="T18" fmla="*/ 188 w 223"/>
                  <a:gd name="T19" fmla="*/ 38 h 70"/>
                  <a:gd name="T20" fmla="*/ 223 w 223"/>
                  <a:gd name="T21" fmla="*/ 10 h 70"/>
                  <a:gd name="T22" fmla="*/ 180 w 223"/>
                  <a:gd name="T23" fmla="*/ 0 h 70"/>
                  <a:gd name="T24" fmla="*/ 188 w 223"/>
                  <a:gd name="T25" fmla="*/ 3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70">
                    <a:moveTo>
                      <a:pt x="33" y="54"/>
                    </a:moveTo>
                    <a:lnTo>
                      <a:pt x="191" y="20"/>
                    </a:lnTo>
                    <a:lnTo>
                      <a:pt x="190" y="15"/>
                    </a:lnTo>
                    <a:lnTo>
                      <a:pt x="32" y="50"/>
                    </a:lnTo>
                    <a:lnTo>
                      <a:pt x="33" y="54"/>
                    </a:lnTo>
                    <a:close/>
                    <a:moveTo>
                      <a:pt x="34" y="31"/>
                    </a:moveTo>
                    <a:lnTo>
                      <a:pt x="0" y="59"/>
                    </a:lnTo>
                    <a:lnTo>
                      <a:pt x="43" y="70"/>
                    </a:lnTo>
                    <a:lnTo>
                      <a:pt x="34" y="31"/>
                    </a:lnTo>
                    <a:close/>
                    <a:moveTo>
                      <a:pt x="188" y="38"/>
                    </a:moveTo>
                    <a:lnTo>
                      <a:pt x="223" y="10"/>
                    </a:lnTo>
                    <a:lnTo>
                      <a:pt x="180" y="0"/>
                    </a:lnTo>
                    <a:lnTo>
                      <a:pt x="188" y="38"/>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11" name="Freeform 1810"/>
              <p:cNvSpPr>
                <a:spLocks noEditPoints="1"/>
              </p:cNvSpPr>
              <p:nvPr/>
            </p:nvSpPr>
            <p:spPr bwMode="auto">
              <a:xfrm>
                <a:off x="3668713" y="1572521"/>
                <a:ext cx="195263" cy="317500"/>
              </a:xfrm>
              <a:custGeom>
                <a:avLst/>
                <a:gdLst>
                  <a:gd name="T0" fmla="*/ 103 w 123"/>
                  <a:gd name="T1" fmla="*/ 27 h 200"/>
                  <a:gd name="T2" fmla="*/ 15 w 123"/>
                  <a:gd name="T3" fmla="*/ 171 h 200"/>
                  <a:gd name="T4" fmla="*/ 19 w 123"/>
                  <a:gd name="T5" fmla="*/ 173 h 200"/>
                  <a:gd name="T6" fmla="*/ 108 w 123"/>
                  <a:gd name="T7" fmla="*/ 29 h 200"/>
                  <a:gd name="T8" fmla="*/ 103 w 123"/>
                  <a:gd name="T9" fmla="*/ 27 h 200"/>
                  <a:gd name="T10" fmla="*/ 119 w 123"/>
                  <a:gd name="T11" fmla="*/ 44 h 200"/>
                  <a:gd name="T12" fmla="*/ 123 w 123"/>
                  <a:gd name="T13" fmla="*/ 0 h 200"/>
                  <a:gd name="T14" fmla="*/ 85 w 123"/>
                  <a:gd name="T15" fmla="*/ 23 h 200"/>
                  <a:gd name="T16" fmla="*/ 119 w 123"/>
                  <a:gd name="T17" fmla="*/ 44 h 200"/>
                  <a:gd name="T18" fmla="*/ 4 w 123"/>
                  <a:gd name="T19" fmla="*/ 156 h 200"/>
                  <a:gd name="T20" fmla="*/ 0 w 123"/>
                  <a:gd name="T21" fmla="*/ 200 h 200"/>
                  <a:gd name="T22" fmla="*/ 38 w 123"/>
                  <a:gd name="T23" fmla="*/ 177 h 200"/>
                  <a:gd name="T24" fmla="*/ 4 w 123"/>
                  <a:gd name="T25" fmla="*/ 15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200">
                    <a:moveTo>
                      <a:pt x="103" y="27"/>
                    </a:moveTo>
                    <a:lnTo>
                      <a:pt x="15" y="171"/>
                    </a:lnTo>
                    <a:lnTo>
                      <a:pt x="19" y="173"/>
                    </a:lnTo>
                    <a:lnTo>
                      <a:pt x="108" y="29"/>
                    </a:lnTo>
                    <a:lnTo>
                      <a:pt x="103" y="27"/>
                    </a:lnTo>
                    <a:close/>
                    <a:moveTo>
                      <a:pt x="119" y="44"/>
                    </a:moveTo>
                    <a:lnTo>
                      <a:pt x="123" y="0"/>
                    </a:lnTo>
                    <a:lnTo>
                      <a:pt x="85" y="23"/>
                    </a:lnTo>
                    <a:lnTo>
                      <a:pt x="119" y="44"/>
                    </a:lnTo>
                    <a:close/>
                    <a:moveTo>
                      <a:pt x="4" y="156"/>
                    </a:moveTo>
                    <a:lnTo>
                      <a:pt x="0" y="200"/>
                    </a:lnTo>
                    <a:lnTo>
                      <a:pt x="38" y="177"/>
                    </a:lnTo>
                    <a:lnTo>
                      <a:pt x="4" y="15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812" name="Freeform 1811"/>
              <p:cNvSpPr>
                <a:spLocks noEditPoints="1"/>
              </p:cNvSpPr>
              <p:nvPr/>
            </p:nvSpPr>
            <p:spPr bwMode="auto">
              <a:xfrm>
                <a:off x="3459163" y="1670946"/>
                <a:ext cx="171450" cy="219075"/>
              </a:xfrm>
              <a:custGeom>
                <a:avLst/>
                <a:gdLst>
                  <a:gd name="T0" fmla="*/ 22 w 108"/>
                  <a:gd name="T1" fmla="*/ 24 h 138"/>
                  <a:gd name="T2" fmla="*/ 90 w 108"/>
                  <a:gd name="T3" fmla="*/ 111 h 138"/>
                  <a:gd name="T4" fmla="*/ 86 w 108"/>
                  <a:gd name="T5" fmla="*/ 114 h 138"/>
                  <a:gd name="T6" fmla="*/ 18 w 108"/>
                  <a:gd name="T7" fmla="*/ 27 h 138"/>
                  <a:gd name="T8" fmla="*/ 22 w 108"/>
                  <a:gd name="T9" fmla="*/ 24 h 138"/>
                  <a:gd name="T10" fmla="*/ 8 w 108"/>
                  <a:gd name="T11" fmla="*/ 43 h 138"/>
                  <a:gd name="T12" fmla="*/ 0 w 108"/>
                  <a:gd name="T13" fmla="*/ 0 h 138"/>
                  <a:gd name="T14" fmla="*/ 40 w 108"/>
                  <a:gd name="T15" fmla="*/ 19 h 138"/>
                  <a:gd name="T16" fmla="*/ 8 w 108"/>
                  <a:gd name="T17" fmla="*/ 43 h 138"/>
                  <a:gd name="T18" fmla="*/ 100 w 108"/>
                  <a:gd name="T19" fmla="*/ 95 h 138"/>
                  <a:gd name="T20" fmla="*/ 108 w 108"/>
                  <a:gd name="T21" fmla="*/ 138 h 138"/>
                  <a:gd name="T22" fmla="*/ 68 w 108"/>
                  <a:gd name="T23" fmla="*/ 119 h 138"/>
                  <a:gd name="T24" fmla="*/ 100 w 108"/>
                  <a:gd name="T25" fmla="*/ 9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8" h="138">
                    <a:moveTo>
                      <a:pt x="22" y="24"/>
                    </a:moveTo>
                    <a:lnTo>
                      <a:pt x="90" y="111"/>
                    </a:lnTo>
                    <a:lnTo>
                      <a:pt x="86" y="114"/>
                    </a:lnTo>
                    <a:lnTo>
                      <a:pt x="18" y="27"/>
                    </a:lnTo>
                    <a:lnTo>
                      <a:pt x="22" y="24"/>
                    </a:lnTo>
                    <a:close/>
                    <a:moveTo>
                      <a:pt x="8" y="43"/>
                    </a:moveTo>
                    <a:lnTo>
                      <a:pt x="0" y="0"/>
                    </a:lnTo>
                    <a:lnTo>
                      <a:pt x="40" y="19"/>
                    </a:lnTo>
                    <a:lnTo>
                      <a:pt x="8" y="43"/>
                    </a:lnTo>
                    <a:close/>
                    <a:moveTo>
                      <a:pt x="100" y="95"/>
                    </a:moveTo>
                    <a:lnTo>
                      <a:pt x="108" y="138"/>
                    </a:lnTo>
                    <a:lnTo>
                      <a:pt x="68" y="119"/>
                    </a:lnTo>
                    <a:lnTo>
                      <a:pt x="100" y="9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grpSp>
        <p:grpSp>
          <p:nvGrpSpPr>
            <p:cNvPr id="1775" name="Group 1774"/>
            <p:cNvGrpSpPr/>
            <p:nvPr/>
          </p:nvGrpSpPr>
          <p:grpSpPr>
            <a:xfrm>
              <a:off x="4514849" y="473075"/>
              <a:ext cx="187326" cy="592364"/>
              <a:chOff x="4514849" y="473075"/>
              <a:chExt cx="365125" cy="592364"/>
            </a:xfrm>
          </p:grpSpPr>
          <p:sp>
            <p:nvSpPr>
              <p:cNvPr id="1787" name="Freeform 1786"/>
              <p:cNvSpPr>
                <a:spLocks noEditPoints="1"/>
              </p:cNvSpPr>
              <p:nvPr/>
            </p:nvSpPr>
            <p:spPr bwMode="auto">
              <a:xfrm>
                <a:off x="4518024" y="473075"/>
                <a:ext cx="361950" cy="76200"/>
              </a:xfrm>
              <a:custGeom>
                <a:avLst/>
                <a:gdLst>
                  <a:gd name="T0" fmla="*/ 188 w 228"/>
                  <a:gd name="T1" fmla="*/ 22 h 48"/>
                  <a:gd name="T2" fmla="*/ 40 w 228"/>
                  <a:gd name="T3" fmla="*/ 22 h 48"/>
                  <a:gd name="T4" fmla="*/ 40 w 228"/>
                  <a:gd name="T5" fmla="*/ 26 h 48"/>
                  <a:gd name="T6" fmla="*/ 188 w 228"/>
                  <a:gd name="T7" fmla="*/ 26 h 48"/>
                  <a:gd name="T8" fmla="*/ 188 w 228"/>
                  <a:gd name="T9" fmla="*/ 22 h 48"/>
                  <a:gd name="T10" fmla="*/ 180 w 228"/>
                  <a:gd name="T11" fmla="*/ 48 h 48"/>
                  <a:gd name="T12" fmla="*/ 228 w 228"/>
                  <a:gd name="T13" fmla="*/ 24 h 48"/>
                  <a:gd name="T14" fmla="*/ 180 w 228"/>
                  <a:gd name="T15" fmla="*/ 0 h 48"/>
                  <a:gd name="T16" fmla="*/ 180 w 228"/>
                  <a:gd name="T17" fmla="*/ 48 h 48"/>
                  <a:gd name="T18" fmla="*/ 48 w 228"/>
                  <a:gd name="T19" fmla="*/ 0 h 48"/>
                  <a:gd name="T20" fmla="*/ 0 w 228"/>
                  <a:gd name="T21" fmla="*/ 24 h 48"/>
                  <a:gd name="T22" fmla="*/ 48 w 228"/>
                  <a:gd name="T23" fmla="*/ 48 h 48"/>
                  <a:gd name="T24" fmla="*/ 48 w 228"/>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8" h="48">
                    <a:moveTo>
                      <a:pt x="188" y="22"/>
                    </a:moveTo>
                    <a:lnTo>
                      <a:pt x="40" y="22"/>
                    </a:lnTo>
                    <a:lnTo>
                      <a:pt x="40" y="26"/>
                    </a:lnTo>
                    <a:lnTo>
                      <a:pt x="188" y="26"/>
                    </a:lnTo>
                    <a:lnTo>
                      <a:pt x="188" y="22"/>
                    </a:lnTo>
                    <a:close/>
                    <a:moveTo>
                      <a:pt x="180" y="48"/>
                    </a:moveTo>
                    <a:lnTo>
                      <a:pt x="228" y="24"/>
                    </a:lnTo>
                    <a:lnTo>
                      <a:pt x="180" y="0"/>
                    </a:lnTo>
                    <a:lnTo>
                      <a:pt x="180" y="48"/>
                    </a:lnTo>
                    <a:close/>
                    <a:moveTo>
                      <a:pt x="48" y="0"/>
                    </a:moveTo>
                    <a:lnTo>
                      <a:pt x="0" y="24"/>
                    </a:lnTo>
                    <a:lnTo>
                      <a:pt x="48" y="48"/>
                    </a:lnTo>
                    <a:lnTo>
                      <a:pt x="48"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788" name="Freeform 1787"/>
              <p:cNvSpPr>
                <a:spLocks noEditPoints="1"/>
              </p:cNvSpPr>
              <p:nvPr/>
            </p:nvSpPr>
            <p:spPr bwMode="auto">
              <a:xfrm>
                <a:off x="4514849" y="604838"/>
                <a:ext cx="361950" cy="76200"/>
              </a:xfrm>
              <a:custGeom>
                <a:avLst/>
                <a:gdLst>
                  <a:gd name="T0" fmla="*/ 188 w 228"/>
                  <a:gd name="T1" fmla="*/ 22 h 48"/>
                  <a:gd name="T2" fmla="*/ 40 w 228"/>
                  <a:gd name="T3" fmla="*/ 22 h 48"/>
                  <a:gd name="T4" fmla="*/ 40 w 228"/>
                  <a:gd name="T5" fmla="*/ 26 h 48"/>
                  <a:gd name="T6" fmla="*/ 188 w 228"/>
                  <a:gd name="T7" fmla="*/ 26 h 48"/>
                  <a:gd name="T8" fmla="*/ 188 w 228"/>
                  <a:gd name="T9" fmla="*/ 22 h 48"/>
                  <a:gd name="T10" fmla="*/ 180 w 228"/>
                  <a:gd name="T11" fmla="*/ 48 h 48"/>
                  <a:gd name="T12" fmla="*/ 228 w 228"/>
                  <a:gd name="T13" fmla="*/ 24 h 48"/>
                  <a:gd name="T14" fmla="*/ 180 w 228"/>
                  <a:gd name="T15" fmla="*/ 0 h 48"/>
                  <a:gd name="T16" fmla="*/ 180 w 228"/>
                  <a:gd name="T17" fmla="*/ 48 h 48"/>
                  <a:gd name="T18" fmla="*/ 48 w 228"/>
                  <a:gd name="T19" fmla="*/ 0 h 48"/>
                  <a:gd name="T20" fmla="*/ 0 w 228"/>
                  <a:gd name="T21" fmla="*/ 24 h 48"/>
                  <a:gd name="T22" fmla="*/ 48 w 228"/>
                  <a:gd name="T23" fmla="*/ 48 h 48"/>
                  <a:gd name="T24" fmla="*/ 48 w 228"/>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8" h="48">
                    <a:moveTo>
                      <a:pt x="188" y="22"/>
                    </a:moveTo>
                    <a:lnTo>
                      <a:pt x="40" y="22"/>
                    </a:lnTo>
                    <a:lnTo>
                      <a:pt x="40" y="26"/>
                    </a:lnTo>
                    <a:lnTo>
                      <a:pt x="188" y="26"/>
                    </a:lnTo>
                    <a:lnTo>
                      <a:pt x="188" y="22"/>
                    </a:lnTo>
                    <a:close/>
                    <a:moveTo>
                      <a:pt x="180" y="48"/>
                    </a:moveTo>
                    <a:lnTo>
                      <a:pt x="228" y="24"/>
                    </a:lnTo>
                    <a:lnTo>
                      <a:pt x="180" y="0"/>
                    </a:lnTo>
                    <a:lnTo>
                      <a:pt x="180" y="48"/>
                    </a:lnTo>
                    <a:close/>
                    <a:moveTo>
                      <a:pt x="48" y="0"/>
                    </a:moveTo>
                    <a:lnTo>
                      <a:pt x="0" y="24"/>
                    </a:lnTo>
                    <a:lnTo>
                      <a:pt x="48" y="48"/>
                    </a:lnTo>
                    <a:lnTo>
                      <a:pt x="48"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789" name="Freeform 1788"/>
              <p:cNvSpPr>
                <a:spLocks noEditPoints="1"/>
              </p:cNvSpPr>
              <p:nvPr/>
            </p:nvSpPr>
            <p:spPr bwMode="auto">
              <a:xfrm>
                <a:off x="4515645" y="736601"/>
                <a:ext cx="361950" cy="76200"/>
              </a:xfrm>
              <a:custGeom>
                <a:avLst/>
                <a:gdLst>
                  <a:gd name="T0" fmla="*/ 188 w 228"/>
                  <a:gd name="T1" fmla="*/ 22 h 48"/>
                  <a:gd name="T2" fmla="*/ 40 w 228"/>
                  <a:gd name="T3" fmla="*/ 22 h 48"/>
                  <a:gd name="T4" fmla="*/ 40 w 228"/>
                  <a:gd name="T5" fmla="*/ 26 h 48"/>
                  <a:gd name="T6" fmla="*/ 188 w 228"/>
                  <a:gd name="T7" fmla="*/ 26 h 48"/>
                  <a:gd name="T8" fmla="*/ 188 w 228"/>
                  <a:gd name="T9" fmla="*/ 22 h 48"/>
                  <a:gd name="T10" fmla="*/ 180 w 228"/>
                  <a:gd name="T11" fmla="*/ 48 h 48"/>
                  <a:gd name="T12" fmla="*/ 228 w 228"/>
                  <a:gd name="T13" fmla="*/ 24 h 48"/>
                  <a:gd name="T14" fmla="*/ 180 w 228"/>
                  <a:gd name="T15" fmla="*/ 0 h 48"/>
                  <a:gd name="T16" fmla="*/ 180 w 228"/>
                  <a:gd name="T17" fmla="*/ 48 h 48"/>
                  <a:gd name="T18" fmla="*/ 48 w 228"/>
                  <a:gd name="T19" fmla="*/ 0 h 48"/>
                  <a:gd name="T20" fmla="*/ 0 w 228"/>
                  <a:gd name="T21" fmla="*/ 24 h 48"/>
                  <a:gd name="T22" fmla="*/ 48 w 228"/>
                  <a:gd name="T23" fmla="*/ 48 h 48"/>
                  <a:gd name="T24" fmla="*/ 48 w 228"/>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8" h="48">
                    <a:moveTo>
                      <a:pt x="188" y="22"/>
                    </a:moveTo>
                    <a:lnTo>
                      <a:pt x="40" y="22"/>
                    </a:lnTo>
                    <a:lnTo>
                      <a:pt x="40" y="26"/>
                    </a:lnTo>
                    <a:lnTo>
                      <a:pt x="188" y="26"/>
                    </a:lnTo>
                    <a:lnTo>
                      <a:pt x="188" y="22"/>
                    </a:lnTo>
                    <a:close/>
                    <a:moveTo>
                      <a:pt x="180" y="48"/>
                    </a:moveTo>
                    <a:lnTo>
                      <a:pt x="228" y="24"/>
                    </a:lnTo>
                    <a:lnTo>
                      <a:pt x="180" y="0"/>
                    </a:lnTo>
                    <a:lnTo>
                      <a:pt x="180" y="48"/>
                    </a:lnTo>
                    <a:close/>
                    <a:moveTo>
                      <a:pt x="48" y="0"/>
                    </a:moveTo>
                    <a:lnTo>
                      <a:pt x="0" y="24"/>
                    </a:lnTo>
                    <a:lnTo>
                      <a:pt x="48" y="48"/>
                    </a:lnTo>
                    <a:lnTo>
                      <a:pt x="48"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790" name="Freeform 1789"/>
              <p:cNvSpPr>
                <a:spLocks noEditPoints="1"/>
              </p:cNvSpPr>
              <p:nvPr/>
            </p:nvSpPr>
            <p:spPr bwMode="auto">
              <a:xfrm>
                <a:off x="4515645" y="863033"/>
                <a:ext cx="361950" cy="76200"/>
              </a:xfrm>
              <a:custGeom>
                <a:avLst/>
                <a:gdLst>
                  <a:gd name="T0" fmla="*/ 188 w 228"/>
                  <a:gd name="T1" fmla="*/ 22 h 48"/>
                  <a:gd name="T2" fmla="*/ 40 w 228"/>
                  <a:gd name="T3" fmla="*/ 22 h 48"/>
                  <a:gd name="T4" fmla="*/ 40 w 228"/>
                  <a:gd name="T5" fmla="*/ 26 h 48"/>
                  <a:gd name="T6" fmla="*/ 188 w 228"/>
                  <a:gd name="T7" fmla="*/ 26 h 48"/>
                  <a:gd name="T8" fmla="*/ 188 w 228"/>
                  <a:gd name="T9" fmla="*/ 22 h 48"/>
                  <a:gd name="T10" fmla="*/ 180 w 228"/>
                  <a:gd name="T11" fmla="*/ 48 h 48"/>
                  <a:gd name="T12" fmla="*/ 228 w 228"/>
                  <a:gd name="T13" fmla="*/ 24 h 48"/>
                  <a:gd name="T14" fmla="*/ 180 w 228"/>
                  <a:gd name="T15" fmla="*/ 0 h 48"/>
                  <a:gd name="T16" fmla="*/ 180 w 228"/>
                  <a:gd name="T17" fmla="*/ 48 h 48"/>
                  <a:gd name="T18" fmla="*/ 48 w 228"/>
                  <a:gd name="T19" fmla="*/ 0 h 48"/>
                  <a:gd name="T20" fmla="*/ 0 w 228"/>
                  <a:gd name="T21" fmla="*/ 24 h 48"/>
                  <a:gd name="T22" fmla="*/ 48 w 228"/>
                  <a:gd name="T23" fmla="*/ 48 h 48"/>
                  <a:gd name="T24" fmla="*/ 48 w 228"/>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8" h="48">
                    <a:moveTo>
                      <a:pt x="188" y="22"/>
                    </a:moveTo>
                    <a:lnTo>
                      <a:pt x="40" y="22"/>
                    </a:lnTo>
                    <a:lnTo>
                      <a:pt x="40" y="26"/>
                    </a:lnTo>
                    <a:lnTo>
                      <a:pt x="188" y="26"/>
                    </a:lnTo>
                    <a:lnTo>
                      <a:pt x="188" y="22"/>
                    </a:lnTo>
                    <a:close/>
                    <a:moveTo>
                      <a:pt x="180" y="48"/>
                    </a:moveTo>
                    <a:lnTo>
                      <a:pt x="228" y="24"/>
                    </a:lnTo>
                    <a:lnTo>
                      <a:pt x="180" y="0"/>
                    </a:lnTo>
                    <a:lnTo>
                      <a:pt x="180" y="48"/>
                    </a:lnTo>
                    <a:close/>
                    <a:moveTo>
                      <a:pt x="48" y="0"/>
                    </a:moveTo>
                    <a:lnTo>
                      <a:pt x="0" y="24"/>
                    </a:lnTo>
                    <a:lnTo>
                      <a:pt x="48" y="48"/>
                    </a:lnTo>
                    <a:lnTo>
                      <a:pt x="48"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791" name="Freeform 1790"/>
              <p:cNvSpPr>
                <a:spLocks noEditPoints="1"/>
              </p:cNvSpPr>
              <p:nvPr/>
            </p:nvSpPr>
            <p:spPr bwMode="auto">
              <a:xfrm>
                <a:off x="4514849" y="990827"/>
                <a:ext cx="361950" cy="74612"/>
              </a:xfrm>
              <a:custGeom>
                <a:avLst/>
                <a:gdLst>
                  <a:gd name="T0" fmla="*/ 188 w 228"/>
                  <a:gd name="T1" fmla="*/ 22 h 47"/>
                  <a:gd name="T2" fmla="*/ 40 w 228"/>
                  <a:gd name="T3" fmla="*/ 22 h 47"/>
                  <a:gd name="T4" fmla="*/ 40 w 228"/>
                  <a:gd name="T5" fmla="*/ 25 h 47"/>
                  <a:gd name="T6" fmla="*/ 188 w 228"/>
                  <a:gd name="T7" fmla="*/ 25 h 47"/>
                  <a:gd name="T8" fmla="*/ 188 w 228"/>
                  <a:gd name="T9" fmla="*/ 22 h 47"/>
                  <a:gd name="T10" fmla="*/ 180 w 228"/>
                  <a:gd name="T11" fmla="*/ 47 h 47"/>
                  <a:gd name="T12" fmla="*/ 228 w 228"/>
                  <a:gd name="T13" fmla="*/ 24 h 47"/>
                  <a:gd name="T14" fmla="*/ 180 w 228"/>
                  <a:gd name="T15" fmla="*/ 0 h 47"/>
                  <a:gd name="T16" fmla="*/ 180 w 228"/>
                  <a:gd name="T17" fmla="*/ 47 h 47"/>
                  <a:gd name="T18" fmla="*/ 48 w 228"/>
                  <a:gd name="T19" fmla="*/ 0 h 47"/>
                  <a:gd name="T20" fmla="*/ 0 w 228"/>
                  <a:gd name="T21" fmla="*/ 24 h 47"/>
                  <a:gd name="T22" fmla="*/ 48 w 228"/>
                  <a:gd name="T23" fmla="*/ 47 h 47"/>
                  <a:gd name="T24" fmla="*/ 48 w 228"/>
                  <a:gd name="T25"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8" h="47">
                    <a:moveTo>
                      <a:pt x="188" y="22"/>
                    </a:moveTo>
                    <a:lnTo>
                      <a:pt x="40" y="22"/>
                    </a:lnTo>
                    <a:lnTo>
                      <a:pt x="40" y="25"/>
                    </a:lnTo>
                    <a:lnTo>
                      <a:pt x="188" y="25"/>
                    </a:lnTo>
                    <a:lnTo>
                      <a:pt x="188" y="22"/>
                    </a:lnTo>
                    <a:close/>
                    <a:moveTo>
                      <a:pt x="180" y="47"/>
                    </a:moveTo>
                    <a:lnTo>
                      <a:pt x="228" y="24"/>
                    </a:lnTo>
                    <a:lnTo>
                      <a:pt x="180" y="0"/>
                    </a:lnTo>
                    <a:lnTo>
                      <a:pt x="180" y="47"/>
                    </a:lnTo>
                    <a:close/>
                    <a:moveTo>
                      <a:pt x="48" y="0"/>
                    </a:moveTo>
                    <a:lnTo>
                      <a:pt x="0" y="24"/>
                    </a:lnTo>
                    <a:lnTo>
                      <a:pt x="48" y="47"/>
                    </a:lnTo>
                    <a:lnTo>
                      <a:pt x="48"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grpSp>
        <p:sp>
          <p:nvSpPr>
            <p:cNvPr id="1776" name="Freeform 1775"/>
            <p:cNvSpPr>
              <a:spLocks noEditPoints="1"/>
            </p:cNvSpPr>
            <p:nvPr/>
          </p:nvSpPr>
          <p:spPr bwMode="auto">
            <a:xfrm>
              <a:off x="4849745" y="601542"/>
              <a:ext cx="135055" cy="74612"/>
            </a:xfrm>
            <a:custGeom>
              <a:avLst/>
              <a:gdLst>
                <a:gd name="T0" fmla="*/ 173 w 173"/>
                <a:gd name="T1" fmla="*/ 22 h 47"/>
                <a:gd name="T2" fmla="*/ 40 w 173"/>
                <a:gd name="T3" fmla="*/ 22 h 47"/>
                <a:gd name="T4" fmla="*/ 40 w 173"/>
                <a:gd name="T5" fmla="*/ 25 h 47"/>
                <a:gd name="T6" fmla="*/ 173 w 173"/>
                <a:gd name="T7" fmla="*/ 25 h 47"/>
                <a:gd name="T8" fmla="*/ 173 w 173"/>
                <a:gd name="T9" fmla="*/ 22 h 47"/>
                <a:gd name="T10" fmla="*/ 48 w 173"/>
                <a:gd name="T11" fmla="*/ 0 h 47"/>
                <a:gd name="T12" fmla="*/ 0 w 173"/>
                <a:gd name="T13" fmla="*/ 23 h 47"/>
                <a:gd name="T14" fmla="*/ 48 w 173"/>
                <a:gd name="T15" fmla="*/ 47 h 47"/>
                <a:gd name="T16" fmla="*/ 48 w 173"/>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47">
                  <a:moveTo>
                    <a:pt x="173" y="22"/>
                  </a:moveTo>
                  <a:lnTo>
                    <a:pt x="40" y="22"/>
                  </a:lnTo>
                  <a:lnTo>
                    <a:pt x="40" y="25"/>
                  </a:lnTo>
                  <a:lnTo>
                    <a:pt x="173" y="25"/>
                  </a:lnTo>
                  <a:lnTo>
                    <a:pt x="173" y="22"/>
                  </a:lnTo>
                  <a:close/>
                  <a:moveTo>
                    <a:pt x="48" y="0"/>
                  </a:moveTo>
                  <a:lnTo>
                    <a:pt x="0" y="23"/>
                  </a:lnTo>
                  <a:lnTo>
                    <a:pt x="48" y="47"/>
                  </a:lnTo>
                  <a:lnTo>
                    <a:pt x="48"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777" name="Freeform 1776"/>
            <p:cNvSpPr>
              <a:spLocks noEditPoints="1"/>
            </p:cNvSpPr>
            <p:nvPr/>
          </p:nvSpPr>
          <p:spPr bwMode="auto">
            <a:xfrm>
              <a:off x="4852170" y="468642"/>
              <a:ext cx="135055" cy="74612"/>
            </a:xfrm>
            <a:custGeom>
              <a:avLst/>
              <a:gdLst>
                <a:gd name="T0" fmla="*/ 173 w 173"/>
                <a:gd name="T1" fmla="*/ 22 h 47"/>
                <a:gd name="T2" fmla="*/ 40 w 173"/>
                <a:gd name="T3" fmla="*/ 22 h 47"/>
                <a:gd name="T4" fmla="*/ 40 w 173"/>
                <a:gd name="T5" fmla="*/ 25 h 47"/>
                <a:gd name="T6" fmla="*/ 173 w 173"/>
                <a:gd name="T7" fmla="*/ 25 h 47"/>
                <a:gd name="T8" fmla="*/ 173 w 173"/>
                <a:gd name="T9" fmla="*/ 22 h 47"/>
                <a:gd name="T10" fmla="*/ 48 w 173"/>
                <a:gd name="T11" fmla="*/ 0 h 47"/>
                <a:gd name="T12" fmla="*/ 0 w 173"/>
                <a:gd name="T13" fmla="*/ 24 h 47"/>
                <a:gd name="T14" fmla="*/ 48 w 173"/>
                <a:gd name="T15" fmla="*/ 47 h 47"/>
                <a:gd name="T16" fmla="*/ 48 w 173"/>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47">
                  <a:moveTo>
                    <a:pt x="173" y="22"/>
                  </a:moveTo>
                  <a:lnTo>
                    <a:pt x="40" y="22"/>
                  </a:lnTo>
                  <a:lnTo>
                    <a:pt x="40" y="25"/>
                  </a:lnTo>
                  <a:lnTo>
                    <a:pt x="173" y="25"/>
                  </a:lnTo>
                  <a:lnTo>
                    <a:pt x="173" y="22"/>
                  </a:lnTo>
                  <a:close/>
                  <a:moveTo>
                    <a:pt x="48" y="0"/>
                  </a:moveTo>
                  <a:lnTo>
                    <a:pt x="0" y="24"/>
                  </a:lnTo>
                  <a:lnTo>
                    <a:pt x="48" y="47"/>
                  </a:lnTo>
                  <a:lnTo>
                    <a:pt x="48"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778" name="Freeform 1777"/>
            <p:cNvSpPr>
              <a:spLocks noEditPoints="1"/>
            </p:cNvSpPr>
            <p:nvPr/>
          </p:nvSpPr>
          <p:spPr bwMode="auto">
            <a:xfrm>
              <a:off x="4851701" y="743967"/>
              <a:ext cx="135055" cy="74612"/>
            </a:xfrm>
            <a:custGeom>
              <a:avLst/>
              <a:gdLst>
                <a:gd name="T0" fmla="*/ 173 w 173"/>
                <a:gd name="T1" fmla="*/ 22 h 47"/>
                <a:gd name="T2" fmla="*/ 40 w 173"/>
                <a:gd name="T3" fmla="*/ 22 h 47"/>
                <a:gd name="T4" fmla="*/ 40 w 173"/>
                <a:gd name="T5" fmla="*/ 25 h 47"/>
                <a:gd name="T6" fmla="*/ 173 w 173"/>
                <a:gd name="T7" fmla="*/ 25 h 47"/>
                <a:gd name="T8" fmla="*/ 173 w 173"/>
                <a:gd name="T9" fmla="*/ 22 h 47"/>
                <a:gd name="T10" fmla="*/ 48 w 173"/>
                <a:gd name="T11" fmla="*/ 0 h 47"/>
                <a:gd name="T12" fmla="*/ 0 w 173"/>
                <a:gd name="T13" fmla="*/ 24 h 47"/>
                <a:gd name="T14" fmla="*/ 48 w 173"/>
                <a:gd name="T15" fmla="*/ 47 h 47"/>
                <a:gd name="T16" fmla="*/ 48 w 173"/>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47">
                  <a:moveTo>
                    <a:pt x="173" y="22"/>
                  </a:moveTo>
                  <a:lnTo>
                    <a:pt x="40" y="22"/>
                  </a:lnTo>
                  <a:lnTo>
                    <a:pt x="40" y="25"/>
                  </a:lnTo>
                  <a:lnTo>
                    <a:pt x="173" y="25"/>
                  </a:lnTo>
                  <a:lnTo>
                    <a:pt x="173" y="22"/>
                  </a:lnTo>
                  <a:close/>
                  <a:moveTo>
                    <a:pt x="48" y="0"/>
                  </a:moveTo>
                  <a:lnTo>
                    <a:pt x="0" y="24"/>
                  </a:lnTo>
                  <a:lnTo>
                    <a:pt x="48" y="47"/>
                  </a:lnTo>
                  <a:lnTo>
                    <a:pt x="48"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779" name="Freeform 1778"/>
            <p:cNvSpPr>
              <a:spLocks noEditPoints="1"/>
            </p:cNvSpPr>
            <p:nvPr/>
          </p:nvSpPr>
          <p:spPr bwMode="auto">
            <a:xfrm>
              <a:off x="4852869" y="996163"/>
              <a:ext cx="135055" cy="74612"/>
            </a:xfrm>
            <a:custGeom>
              <a:avLst/>
              <a:gdLst>
                <a:gd name="T0" fmla="*/ 173 w 173"/>
                <a:gd name="T1" fmla="*/ 22 h 47"/>
                <a:gd name="T2" fmla="*/ 40 w 173"/>
                <a:gd name="T3" fmla="*/ 22 h 47"/>
                <a:gd name="T4" fmla="*/ 40 w 173"/>
                <a:gd name="T5" fmla="*/ 25 h 47"/>
                <a:gd name="T6" fmla="*/ 173 w 173"/>
                <a:gd name="T7" fmla="*/ 25 h 47"/>
                <a:gd name="T8" fmla="*/ 173 w 173"/>
                <a:gd name="T9" fmla="*/ 22 h 47"/>
                <a:gd name="T10" fmla="*/ 48 w 173"/>
                <a:gd name="T11" fmla="*/ 0 h 47"/>
                <a:gd name="T12" fmla="*/ 0 w 173"/>
                <a:gd name="T13" fmla="*/ 24 h 47"/>
                <a:gd name="T14" fmla="*/ 48 w 173"/>
                <a:gd name="T15" fmla="*/ 47 h 47"/>
                <a:gd name="T16" fmla="*/ 48 w 173"/>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47">
                  <a:moveTo>
                    <a:pt x="173" y="22"/>
                  </a:moveTo>
                  <a:lnTo>
                    <a:pt x="40" y="22"/>
                  </a:lnTo>
                  <a:lnTo>
                    <a:pt x="40" y="25"/>
                  </a:lnTo>
                  <a:lnTo>
                    <a:pt x="173" y="25"/>
                  </a:lnTo>
                  <a:lnTo>
                    <a:pt x="173" y="22"/>
                  </a:lnTo>
                  <a:close/>
                  <a:moveTo>
                    <a:pt x="48" y="0"/>
                  </a:moveTo>
                  <a:lnTo>
                    <a:pt x="0" y="24"/>
                  </a:lnTo>
                  <a:lnTo>
                    <a:pt x="48" y="47"/>
                  </a:lnTo>
                  <a:lnTo>
                    <a:pt x="48"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780" name="Freeform 1779"/>
            <p:cNvSpPr>
              <a:spLocks noEditPoints="1"/>
            </p:cNvSpPr>
            <p:nvPr/>
          </p:nvSpPr>
          <p:spPr bwMode="auto">
            <a:xfrm>
              <a:off x="4851701" y="872447"/>
              <a:ext cx="135055" cy="74612"/>
            </a:xfrm>
            <a:custGeom>
              <a:avLst/>
              <a:gdLst>
                <a:gd name="T0" fmla="*/ 173 w 173"/>
                <a:gd name="T1" fmla="*/ 22 h 47"/>
                <a:gd name="T2" fmla="*/ 40 w 173"/>
                <a:gd name="T3" fmla="*/ 22 h 47"/>
                <a:gd name="T4" fmla="*/ 40 w 173"/>
                <a:gd name="T5" fmla="*/ 25 h 47"/>
                <a:gd name="T6" fmla="*/ 173 w 173"/>
                <a:gd name="T7" fmla="*/ 25 h 47"/>
                <a:gd name="T8" fmla="*/ 173 w 173"/>
                <a:gd name="T9" fmla="*/ 22 h 47"/>
                <a:gd name="T10" fmla="*/ 48 w 173"/>
                <a:gd name="T11" fmla="*/ 0 h 47"/>
                <a:gd name="T12" fmla="*/ 0 w 173"/>
                <a:gd name="T13" fmla="*/ 24 h 47"/>
                <a:gd name="T14" fmla="*/ 48 w 173"/>
                <a:gd name="T15" fmla="*/ 47 h 47"/>
                <a:gd name="T16" fmla="*/ 48 w 173"/>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47">
                  <a:moveTo>
                    <a:pt x="173" y="22"/>
                  </a:moveTo>
                  <a:lnTo>
                    <a:pt x="40" y="22"/>
                  </a:lnTo>
                  <a:lnTo>
                    <a:pt x="40" y="25"/>
                  </a:lnTo>
                  <a:lnTo>
                    <a:pt x="173" y="25"/>
                  </a:lnTo>
                  <a:lnTo>
                    <a:pt x="173" y="22"/>
                  </a:lnTo>
                  <a:close/>
                  <a:moveTo>
                    <a:pt x="48" y="0"/>
                  </a:moveTo>
                  <a:lnTo>
                    <a:pt x="0" y="24"/>
                  </a:lnTo>
                  <a:lnTo>
                    <a:pt x="48" y="47"/>
                  </a:lnTo>
                  <a:lnTo>
                    <a:pt x="48"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100">
                <a:solidFill>
                  <a:srgbClr val="000000"/>
                </a:solidFill>
              </a:endParaRPr>
            </a:p>
          </p:txBody>
        </p:sp>
        <p:sp>
          <p:nvSpPr>
            <p:cNvPr id="1781" name="Rectangle 1780"/>
            <p:cNvSpPr/>
            <p:nvPr/>
          </p:nvSpPr>
          <p:spPr>
            <a:xfrm>
              <a:off x="0" y="1355079"/>
              <a:ext cx="963295" cy="525780"/>
            </a:xfrm>
            <a:prstGeom prst="rect">
              <a:avLst/>
            </a:prstGeom>
          </p:spPr>
          <p:txBody>
            <a:bodyPr wrap="square">
              <a:noAutofit/>
            </a:bodyPr>
            <a:lstStyle/>
            <a:p>
              <a:pPr marL="115888" indent="-115888">
                <a:buFont typeface="Calibri"/>
                <a:buChar char="₋"/>
              </a:pPr>
              <a:r>
                <a:rPr lang="en-US" sz="1400" dirty="0">
                  <a:solidFill>
                    <a:srgbClr val="000000"/>
                  </a:solidFill>
                  <a:latin typeface="Calibri"/>
                  <a:ea typeface="SimSun"/>
                  <a:cs typeface="Times New Roman"/>
                </a:rPr>
                <a:t>BLAST Analysis</a:t>
              </a:r>
            </a:p>
            <a:p>
              <a:pPr marL="115888" indent="-115888">
                <a:buFont typeface="Calibri"/>
                <a:buChar char="₋"/>
              </a:pPr>
              <a:r>
                <a:rPr lang="en-US" sz="1400" dirty="0">
                  <a:solidFill>
                    <a:srgbClr val="000000"/>
                  </a:solidFill>
                  <a:latin typeface="Calibri"/>
                  <a:ea typeface="SimSun"/>
                  <a:cs typeface="Times New Roman"/>
                </a:rPr>
                <a:t>Local Machine Learning</a:t>
              </a:r>
            </a:p>
            <a:p>
              <a:pPr marL="115888" indent="-115888">
                <a:buFont typeface="Calibri"/>
                <a:buChar char="₋"/>
              </a:pPr>
              <a:r>
                <a:rPr lang="en-US" sz="1400" dirty="0">
                  <a:solidFill>
                    <a:srgbClr val="000000"/>
                  </a:solidFill>
                  <a:latin typeface="Calibri"/>
                  <a:ea typeface="SimSun"/>
                  <a:cs typeface="Times New Roman"/>
                </a:rPr>
                <a:t>Pleasingly Parallel</a:t>
              </a:r>
            </a:p>
          </p:txBody>
        </p:sp>
        <p:sp>
          <p:nvSpPr>
            <p:cNvPr id="1782" name="TextBox 520"/>
            <p:cNvSpPr txBox="1"/>
            <p:nvPr/>
          </p:nvSpPr>
          <p:spPr>
            <a:xfrm>
              <a:off x="907956" y="1348863"/>
              <a:ext cx="1036955" cy="633730"/>
            </a:xfrm>
            <a:prstGeom prst="rect">
              <a:avLst/>
            </a:prstGeom>
            <a:noFill/>
          </p:spPr>
          <p:txBody>
            <a:bodyPr wrap="square" rtlCol="0">
              <a:noAutofit/>
            </a:bodyPr>
            <a:lstStyle/>
            <a:p>
              <a:pPr marL="115888" indent="-115888">
                <a:buFont typeface="Calibri"/>
                <a:buChar char="₋"/>
              </a:pPr>
              <a:r>
                <a:rPr lang="en-US" sz="1400" dirty="0">
                  <a:solidFill>
                    <a:srgbClr val="000000"/>
                  </a:solidFill>
                  <a:latin typeface="Calibri"/>
                  <a:ea typeface="SimSun"/>
                  <a:cs typeface="Times New Roman"/>
                </a:rPr>
                <a:t>High Energy Physics (HEP) Histograms,</a:t>
              </a:r>
            </a:p>
            <a:p>
              <a:pPr marL="115888" indent="-115888">
                <a:buFont typeface="Calibri"/>
                <a:buChar char="₋"/>
              </a:pPr>
              <a:r>
                <a:rPr lang="en-US" sz="1400" dirty="0">
                  <a:solidFill>
                    <a:srgbClr val="000000"/>
                  </a:solidFill>
                  <a:latin typeface="Calibri"/>
                  <a:ea typeface="SimSun"/>
                  <a:cs typeface="Times New Roman"/>
                </a:rPr>
                <a:t>Web search</a:t>
              </a:r>
            </a:p>
            <a:p>
              <a:pPr marL="115888" indent="-115888">
                <a:buFont typeface="Calibri"/>
                <a:buChar char="₋"/>
              </a:pPr>
              <a:r>
                <a:rPr lang="en-US" sz="1400" dirty="0">
                  <a:solidFill>
                    <a:srgbClr val="000000"/>
                  </a:solidFill>
                  <a:latin typeface="Calibri"/>
                  <a:ea typeface="SimSun"/>
                  <a:cs typeface="Times New Roman"/>
                </a:rPr>
                <a:t>Recommender Engines</a:t>
              </a:r>
            </a:p>
          </p:txBody>
        </p:sp>
        <p:sp>
          <p:nvSpPr>
            <p:cNvPr id="1783" name="TextBox 521"/>
            <p:cNvSpPr txBox="1"/>
            <p:nvPr/>
          </p:nvSpPr>
          <p:spPr>
            <a:xfrm>
              <a:off x="1942896" y="1351309"/>
              <a:ext cx="1082878" cy="633730"/>
            </a:xfrm>
            <a:prstGeom prst="rect">
              <a:avLst/>
            </a:prstGeom>
            <a:noFill/>
          </p:spPr>
          <p:txBody>
            <a:bodyPr wrap="square" rtlCol="0">
              <a:noAutofit/>
            </a:bodyPr>
            <a:lstStyle/>
            <a:p>
              <a:pPr marL="115888" indent="-115888">
                <a:buFont typeface="Calibri"/>
                <a:buChar char="₋"/>
              </a:pPr>
              <a:r>
                <a:rPr lang="en-US" sz="1400" dirty="0">
                  <a:solidFill>
                    <a:srgbClr val="000000"/>
                  </a:solidFill>
                  <a:latin typeface="Calibri"/>
                  <a:ea typeface="SimSun"/>
                  <a:cs typeface="Times New Roman"/>
                </a:rPr>
                <a:t>Expectation maximization</a:t>
              </a:r>
            </a:p>
            <a:p>
              <a:pPr marL="115888" indent="-115888">
                <a:buFont typeface="Calibri"/>
                <a:buChar char="₋"/>
              </a:pPr>
              <a:r>
                <a:rPr lang="en-US" sz="1400" dirty="0">
                  <a:solidFill>
                    <a:srgbClr val="000000"/>
                  </a:solidFill>
                  <a:latin typeface="Calibri"/>
                  <a:ea typeface="SimSun"/>
                  <a:cs typeface="Times New Roman"/>
                </a:rPr>
                <a:t>Clustering </a:t>
              </a:r>
            </a:p>
            <a:p>
              <a:pPr marL="115888" indent="-115888">
                <a:buFont typeface="Calibri"/>
                <a:buChar char="₋"/>
              </a:pPr>
              <a:r>
                <a:rPr lang="en-US" sz="1400" dirty="0">
                  <a:solidFill>
                    <a:srgbClr val="000000"/>
                  </a:solidFill>
                  <a:latin typeface="Calibri"/>
                  <a:ea typeface="SimSun"/>
                  <a:cs typeface="Times New Roman"/>
                </a:rPr>
                <a:t>Linear Algebra</a:t>
              </a:r>
            </a:p>
            <a:p>
              <a:pPr marL="115888" indent="-115888">
                <a:buFont typeface="Calibri"/>
                <a:buChar char="₋"/>
              </a:pPr>
              <a:r>
                <a:rPr lang="en-US" sz="1400" dirty="0">
                  <a:solidFill>
                    <a:srgbClr val="000000"/>
                  </a:solidFill>
                  <a:latin typeface="Calibri"/>
                  <a:ea typeface="SimSun"/>
                  <a:cs typeface="Times New Roman"/>
                </a:rPr>
                <a:t>PageRank</a:t>
              </a:r>
            </a:p>
          </p:txBody>
        </p:sp>
        <p:sp>
          <p:nvSpPr>
            <p:cNvPr id="1784" name="TextBox 522"/>
            <p:cNvSpPr txBox="1"/>
            <p:nvPr/>
          </p:nvSpPr>
          <p:spPr>
            <a:xfrm>
              <a:off x="2994900" y="1344276"/>
              <a:ext cx="912495" cy="525780"/>
            </a:xfrm>
            <a:prstGeom prst="rect">
              <a:avLst/>
            </a:prstGeom>
            <a:noFill/>
          </p:spPr>
          <p:txBody>
            <a:bodyPr wrap="square" rtlCol="0">
              <a:noAutofit/>
            </a:bodyPr>
            <a:lstStyle/>
            <a:p>
              <a:pPr marL="115888" indent="-115888">
                <a:buFont typeface="Calibri"/>
                <a:buChar char="₋"/>
              </a:pPr>
              <a:r>
                <a:rPr lang="en-US" sz="1400" dirty="0">
                  <a:solidFill>
                    <a:srgbClr val="000000"/>
                  </a:solidFill>
                  <a:latin typeface="Calibri"/>
                  <a:ea typeface="SimSun"/>
                  <a:cs typeface="Times New Roman"/>
                </a:rPr>
                <a:t>Classic MPI</a:t>
              </a:r>
            </a:p>
            <a:p>
              <a:pPr marL="115888" indent="-115888">
                <a:buFont typeface="Calibri"/>
                <a:buChar char="₋"/>
              </a:pPr>
              <a:r>
                <a:rPr lang="en-US" sz="1400" dirty="0">
                  <a:solidFill>
                    <a:srgbClr val="000000"/>
                  </a:solidFill>
                  <a:latin typeface="Calibri"/>
                  <a:ea typeface="SimSun"/>
                  <a:cs typeface="Times New Roman"/>
                </a:rPr>
                <a:t>PDE Solvers and Particle Dynamics</a:t>
              </a:r>
            </a:p>
            <a:p>
              <a:pPr marL="115888" indent="-115888">
                <a:buFont typeface="Calibri"/>
                <a:buChar char="₋"/>
              </a:pPr>
              <a:r>
                <a:rPr lang="en-US" sz="1400" dirty="0">
                  <a:solidFill>
                    <a:srgbClr val="000000"/>
                  </a:solidFill>
                  <a:latin typeface="Calibri"/>
                  <a:ea typeface="SimSun"/>
                  <a:cs typeface="Times New Roman"/>
                </a:rPr>
                <a:t>Graph</a:t>
              </a:r>
            </a:p>
          </p:txBody>
        </p:sp>
        <p:sp>
          <p:nvSpPr>
            <p:cNvPr id="1785" name="TextBox 523"/>
            <p:cNvSpPr txBox="1"/>
            <p:nvPr/>
          </p:nvSpPr>
          <p:spPr>
            <a:xfrm>
              <a:off x="3899879" y="1344365"/>
              <a:ext cx="1054100" cy="525780"/>
            </a:xfrm>
            <a:prstGeom prst="rect">
              <a:avLst/>
            </a:prstGeom>
            <a:noFill/>
          </p:spPr>
          <p:txBody>
            <a:bodyPr wrap="square" rtlCol="0">
              <a:noAutofit/>
            </a:bodyPr>
            <a:lstStyle/>
            <a:p>
              <a:pPr marL="115888" indent="-115888">
                <a:buFont typeface="Calibri"/>
                <a:buChar char="₋"/>
              </a:pPr>
              <a:r>
                <a:rPr lang="en-US" sz="1400" dirty="0">
                  <a:solidFill>
                    <a:srgbClr val="000000"/>
                  </a:solidFill>
                  <a:latin typeface="Calibri"/>
                  <a:ea typeface="SimSun"/>
                  <a:cs typeface="Times New Roman"/>
                </a:rPr>
                <a:t>Streaming images from Synchrotron sources, Telescopes, </a:t>
              </a:r>
              <a:br>
                <a:rPr lang="en-US" sz="1400" dirty="0">
                  <a:solidFill>
                    <a:srgbClr val="000000"/>
                  </a:solidFill>
                  <a:latin typeface="Calibri"/>
                  <a:ea typeface="SimSun"/>
                  <a:cs typeface="Times New Roman"/>
                </a:rPr>
              </a:br>
              <a:r>
                <a:rPr lang="en-US" sz="1400" dirty="0">
                  <a:solidFill>
                    <a:srgbClr val="000000"/>
                  </a:solidFill>
                  <a:latin typeface="Calibri"/>
                  <a:ea typeface="SimSun"/>
                  <a:cs typeface="Times New Roman"/>
                </a:rPr>
                <a:t>Internet  of Things</a:t>
              </a:r>
            </a:p>
          </p:txBody>
        </p:sp>
        <p:sp>
          <p:nvSpPr>
            <p:cNvPr id="1786" name="TextBox 524"/>
            <p:cNvSpPr txBox="1"/>
            <p:nvPr/>
          </p:nvSpPr>
          <p:spPr>
            <a:xfrm>
              <a:off x="4949705" y="1355247"/>
              <a:ext cx="1003419" cy="417195"/>
            </a:xfrm>
            <a:prstGeom prst="rect">
              <a:avLst/>
            </a:prstGeom>
            <a:noFill/>
          </p:spPr>
          <p:txBody>
            <a:bodyPr wrap="square" rtlCol="0">
              <a:noAutofit/>
            </a:bodyPr>
            <a:lstStyle/>
            <a:p>
              <a:pPr marL="115888" indent="-115888">
                <a:buFont typeface="Calibri"/>
                <a:buChar char="₋"/>
              </a:pPr>
              <a:r>
                <a:rPr lang="en-US" sz="1400" dirty="0">
                  <a:solidFill>
                    <a:srgbClr val="000000"/>
                  </a:solidFill>
                  <a:latin typeface="Calibri"/>
                  <a:ea typeface="SimSun"/>
                  <a:cs typeface="Times New Roman"/>
                </a:rPr>
                <a:t>Difficult to parallelize  </a:t>
              </a:r>
            </a:p>
            <a:p>
              <a:pPr marL="115888" indent="-115888">
                <a:buFont typeface="Calibri"/>
                <a:buChar char="₋"/>
              </a:pPr>
              <a:r>
                <a:rPr lang="en-US" sz="1400" dirty="0">
                  <a:solidFill>
                    <a:srgbClr val="000000"/>
                  </a:solidFill>
                  <a:latin typeface="Calibri"/>
                  <a:ea typeface="SimSun"/>
                  <a:cs typeface="Times New Roman"/>
                </a:rPr>
                <a:t>a</a:t>
              </a:r>
              <a:r>
                <a:rPr lang="en-US" sz="1400" dirty="0" smtClean="0">
                  <a:solidFill>
                    <a:srgbClr val="000000"/>
                  </a:solidFill>
                  <a:latin typeface="Calibri"/>
                  <a:ea typeface="SimSun"/>
                  <a:cs typeface="Times New Roman"/>
                </a:rPr>
                <a:t>synchronous parallel </a:t>
              </a:r>
            </a:p>
            <a:p>
              <a:r>
                <a:rPr lang="en-US" sz="1400" dirty="0">
                  <a:solidFill>
                    <a:srgbClr val="000000"/>
                  </a:solidFill>
                  <a:latin typeface="Calibri"/>
                  <a:ea typeface="SimSun"/>
                  <a:cs typeface="Times New Roman"/>
                </a:rPr>
                <a:t> </a:t>
              </a:r>
              <a:r>
                <a:rPr lang="en-US" sz="1400" dirty="0" smtClean="0">
                  <a:solidFill>
                    <a:srgbClr val="000000"/>
                  </a:solidFill>
                  <a:latin typeface="Calibri"/>
                  <a:ea typeface="SimSun"/>
                  <a:cs typeface="Times New Roman"/>
                </a:rPr>
                <a:t>  Graph</a:t>
              </a:r>
              <a:endParaRPr lang="en-US" sz="1400" dirty="0">
                <a:solidFill>
                  <a:srgbClr val="000000"/>
                </a:solidFill>
                <a:latin typeface="Calibri"/>
                <a:ea typeface="SimSun"/>
                <a:cs typeface="Times New Roman"/>
              </a:endParaRPr>
            </a:p>
          </p:txBody>
        </p:sp>
      </p:grpSp>
      <p:sp>
        <p:nvSpPr>
          <p:cNvPr id="443" name="Rectangle 442"/>
          <p:cNvSpPr/>
          <p:nvPr/>
        </p:nvSpPr>
        <p:spPr bwMode="auto">
          <a:xfrm>
            <a:off x="3910030" y="1772440"/>
            <a:ext cx="6128757" cy="2274494"/>
          </a:xfrm>
          <a:prstGeom prst="rect">
            <a:avLst/>
          </a:prstGeom>
          <a:noFill/>
          <a:ln w="508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1" u="none" strike="noStrike" cap="none" normalizeH="0" baseline="0" smtClean="0">
              <a:ln>
                <a:noFill/>
              </a:ln>
              <a:solidFill>
                <a:schemeClr val="tx1"/>
              </a:solidFill>
              <a:effectLst/>
              <a:latin typeface="Arial" charset="0"/>
              <a:ea typeface="ＭＳ Ｐゴシック" charset="-128"/>
            </a:endParaRPr>
          </a:p>
        </p:txBody>
      </p:sp>
    </p:spTree>
    <p:extLst>
      <p:ext uri="{BB962C8B-B14F-4D97-AF65-F5344CB8AC3E}">
        <p14:creationId xmlns:p14="http://schemas.microsoft.com/office/powerpoint/2010/main" val="375120139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436" y="0"/>
            <a:ext cx="10972800" cy="55831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3200" b="1" dirty="0">
                <a:solidFill>
                  <a:srgbClr val="B30838"/>
                </a:solidFill>
                <a:cs typeface="ＭＳ Ｐゴシック" pitchFamily="-107" charset="-128"/>
              </a:rPr>
              <a:t>Summary of Insights</a:t>
            </a:r>
            <a:endParaRPr lang="en-US" sz="3200" b="1" dirty="0">
              <a:solidFill>
                <a:srgbClr val="B30838"/>
              </a:solidFill>
              <a:cs typeface="ＭＳ Ｐゴシック" pitchFamily="-107" charset="-128"/>
            </a:endParaRPr>
          </a:p>
        </p:txBody>
      </p:sp>
      <p:sp>
        <p:nvSpPr>
          <p:cNvPr id="3" name="Content Placeholder 2"/>
          <p:cNvSpPr>
            <a:spLocks noGrp="1"/>
          </p:cNvSpPr>
          <p:nvPr>
            <p:ph idx="1"/>
          </p:nvPr>
        </p:nvSpPr>
        <p:spPr>
          <a:xfrm>
            <a:off x="1608574" y="1403984"/>
            <a:ext cx="10090847" cy="3584395"/>
          </a:xfrm>
        </p:spPr>
        <p:txBody>
          <a:bodyPr>
            <a:normAutofit lnSpcReduction="10000"/>
          </a:bodyPr>
          <a:lstStyle/>
          <a:p>
            <a:r>
              <a:rPr lang="en-US" sz="2400" dirty="0" smtClean="0"/>
              <a:t>Proposed</a:t>
            </a:r>
            <a:r>
              <a:rPr lang="en-US" sz="2400" b="1" dirty="0" smtClean="0"/>
              <a:t> classification of Big Data applications </a:t>
            </a:r>
            <a:r>
              <a:rPr lang="en-US" sz="2400" dirty="0" smtClean="0"/>
              <a:t>with features generalized as facets and kernels for analytics</a:t>
            </a:r>
          </a:p>
          <a:p>
            <a:r>
              <a:rPr lang="en-US" sz="2400" b="1" dirty="0" smtClean="0"/>
              <a:t>Integrate </a:t>
            </a:r>
            <a:r>
              <a:rPr lang="en-US" sz="2400" dirty="0" smtClean="0"/>
              <a:t>(don’t compete) </a:t>
            </a:r>
            <a:r>
              <a:rPr lang="en-US" sz="2400" b="1" dirty="0" smtClean="0"/>
              <a:t>HPC with “Commodity Big </a:t>
            </a:r>
            <a:r>
              <a:rPr lang="en-US" sz="2400" b="1" dirty="0" smtClean="0"/>
              <a:t>Data</a:t>
            </a:r>
            <a:r>
              <a:rPr lang="en-US" sz="2400" b="1" dirty="0" smtClean="0"/>
              <a:t>” </a:t>
            </a:r>
            <a:r>
              <a:rPr lang="en-US" sz="2400" dirty="0" smtClean="0"/>
              <a:t>(Google to Amazon to Enterprise/Startup Data Analytics) </a:t>
            </a:r>
          </a:p>
          <a:p>
            <a:pPr lvl="1"/>
            <a:r>
              <a:rPr lang="en-US" sz="2400" dirty="0" smtClean="0"/>
              <a:t>i.e. </a:t>
            </a:r>
            <a:r>
              <a:rPr lang="en-US" sz="2400" b="1" dirty="0" smtClean="0"/>
              <a:t>improve Mahout</a:t>
            </a:r>
            <a:r>
              <a:rPr lang="en-US" sz="2400" dirty="0" smtClean="0"/>
              <a:t>; don’t compete with it</a:t>
            </a:r>
          </a:p>
          <a:p>
            <a:pPr lvl="1"/>
            <a:r>
              <a:rPr lang="en-US" sz="2400" dirty="0" smtClean="0"/>
              <a:t>Use </a:t>
            </a:r>
            <a:r>
              <a:rPr lang="en-US" sz="2400" b="1" dirty="0" smtClean="0"/>
              <a:t>Hadoop plug-ins </a:t>
            </a:r>
            <a:r>
              <a:rPr lang="en-US" sz="2400" dirty="0" smtClean="0"/>
              <a:t>rather than replacing Hadoop</a:t>
            </a:r>
          </a:p>
          <a:p>
            <a:r>
              <a:rPr lang="en-US" sz="2400" dirty="0" smtClean="0"/>
              <a:t>Enhanced Apache Big Data Stack </a:t>
            </a:r>
            <a:r>
              <a:rPr lang="en-US" sz="2400" b="1" dirty="0" smtClean="0"/>
              <a:t>HPC-ABDS has over 300 members </a:t>
            </a:r>
            <a:r>
              <a:rPr lang="en-US" sz="2400" dirty="0" smtClean="0"/>
              <a:t>with HPC opportunities at Resource management, Storage/Data, Streaming, Programming, monitoring, workflow layers.</a:t>
            </a:r>
          </a:p>
          <a:p>
            <a:endParaRPr lang="en-US" sz="2400" dirty="0" smtClean="0"/>
          </a:p>
        </p:txBody>
      </p:sp>
      <p:sp>
        <p:nvSpPr>
          <p:cNvPr id="4" name="Date Placeholder 3"/>
          <p:cNvSpPr>
            <a:spLocks noGrp="1"/>
          </p:cNvSpPr>
          <p:nvPr>
            <p:ph type="dt" sz="half" idx="10"/>
          </p:nvPr>
        </p:nvSpPr>
        <p:spPr>
          <a:prstGeom prst="rect">
            <a:avLst/>
          </a:prstGeom>
        </p:spPr>
        <p:txBody>
          <a:bodyPr/>
          <a:lstStyle/>
          <a:p>
            <a:fld id="{1EA06470-8E25-475D-8C7A-DB02799EFCFB}" type="datetime1">
              <a:rPr lang="en-US" smtClean="0"/>
              <a:t>7/8/2015</a:t>
            </a:fld>
            <a:endParaRPr lang="en-US"/>
          </a:p>
        </p:txBody>
      </p:sp>
      <p:sp>
        <p:nvSpPr>
          <p:cNvPr id="5" name="Slide Number Placeholder 4"/>
          <p:cNvSpPr>
            <a:spLocks noGrp="1"/>
          </p:cNvSpPr>
          <p:nvPr>
            <p:ph type="sldNum" sz="quarter" idx="12"/>
          </p:nvPr>
        </p:nvSpPr>
        <p:spPr>
          <a:prstGeom prst="rect">
            <a:avLst/>
          </a:prstGeom>
        </p:spPr>
        <p:txBody>
          <a:bodyPr/>
          <a:lstStyle/>
          <a:p>
            <a:fld id="{29CB78FB-1415-9B4D-996E-11F146E2B0ED}" type="slidenum">
              <a:rPr lang="en-US" smtClean="0"/>
              <a:t>45</a:t>
            </a:fld>
            <a:endParaRPr lang="en-US"/>
          </a:p>
        </p:txBody>
      </p:sp>
    </p:spTree>
    <p:extLst>
      <p:ext uri="{BB962C8B-B14F-4D97-AF65-F5344CB8AC3E}">
        <p14:creationId xmlns:p14="http://schemas.microsoft.com/office/powerpoint/2010/main" val="1208725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7827" y="11569"/>
            <a:ext cx="12229237" cy="584775"/>
          </a:xfrm>
          <a:prstGeom prst="rect">
            <a:avLst/>
          </a:prstGeom>
          <a:noFill/>
        </p:spPr>
        <p:txBody>
          <a:bodyPr wrap="square" rtlCol="0">
            <a:spAutoFit/>
          </a:bodyPr>
          <a:lstStyle/>
          <a:p>
            <a:pPr algn="ctr" eaLnBrk="0" fontAlgn="base" hangingPunct="0">
              <a:spcBef>
                <a:spcPct val="0"/>
              </a:spcBef>
              <a:spcAft>
                <a:spcPct val="0"/>
              </a:spcAft>
            </a:pPr>
            <a:r>
              <a:rPr lang="en-US" sz="3200" b="1" dirty="0">
                <a:solidFill>
                  <a:srgbClr val="B30838"/>
                </a:solidFill>
                <a:latin typeface="+mj-lt"/>
                <a:ea typeface="+mj-ea"/>
                <a:cs typeface="ＭＳ Ｐゴシック" pitchFamily="-107" charset="-128"/>
              </a:rPr>
              <a:t>Software-Defined </a:t>
            </a:r>
            <a:r>
              <a:rPr lang="en-US" sz="3200" b="1" dirty="0" smtClean="0">
                <a:solidFill>
                  <a:srgbClr val="B30838"/>
                </a:solidFill>
                <a:latin typeface="+mj-lt"/>
                <a:ea typeface="+mj-ea"/>
                <a:cs typeface="ＭＳ Ｐゴシック" pitchFamily="-107" charset="-128"/>
              </a:rPr>
              <a:t>Distributed System </a:t>
            </a:r>
            <a:r>
              <a:rPr lang="en-US" sz="3200" b="1" dirty="0">
                <a:solidFill>
                  <a:srgbClr val="B30838"/>
                </a:solidFill>
                <a:latin typeface="+mj-lt"/>
                <a:ea typeface="+mj-ea"/>
                <a:cs typeface="ＭＳ Ｐゴシック" pitchFamily="-107" charset="-128"/>
              </a:rPr>
              <a:t>(SDDS) as a Service </a:t>
            </a:r>
            <a:r>
              <a:rPr lang="en-US" sz="3200" b="1" dirty="0" smtClean="0">
                <a:solidFill>
                  <a:srgbClr val="B30838"/>
                </a:solidFill>
                <a:latin typeface="+mj-lt"/>
                <a:ea typeface="+mj-ea"/>
                <a:cs typeface="ＭＳ Ｐゴシック" pitchFamily="-107" charset="-128"/>
              </a:rPr>
              <a:t>includes:</a:t>
            </a:r>
            <a:endParaRPr lang="en-US" sz="3200" b="1" dirty="0">
              <a:solidFill>
                <a:srgbClr val="B30838"/>
              </a:solidFill>
              <a:latin typeface="+mj-lt"/>
              <a:ea typeface="+mj-ea"/>
              <a:cs typeface="ＭＳ Ｐゴシック" pitchFamily="-107" charset="-128"/>
            </a:endParaRPr>
          </a:p>
        </p:txBody>
      </p:sp>
      <p:sp>
        <p:nvSpPr>
          <p:cNvPr id="29" name="Rounded Rectangle 28"/>
          <p:cNvSpPr/>
          <p:nvPr/>
        </p:nvSpPr>
        <p:spPr>
          <a:xfrm>
            <a:off x="8335735" y="1077473"/>
            <a:ext cx="2994050" cy="1895078"/>
          </a:xfrm>
          <a:prstGeom prst="roundRect">
            <a:avLst/>
          </a:prstGeom>
          <a:solidFill>
            <a:srgbClr val="FFF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prstClr val="black"/>
                </a:solidFill>
                <a:latin typeface="Cooper Std Black" pitchFamily="18" charset="0"/>
                <a:cs typeface="Aharoni" pitchFamily="2" charset="-79"/>
              </a:rPr>
              <a:t>SDDS-</a:t>
            </a:r>
            <a:r>
              <a:rPr lang="en-US" sz="1400" b="1" dirty="0" err="1">
                <a:solidFill>
                  <a:prstClr val="black"/>
                </a:solidFill>
                <a:latin typeface="Cooper Std Black" pitchFamily="18" charset="0"/>
                <a:cs typeface="Aharoni" pitchFamily="2" charset="-79"/>
              </a:rPr>
              <a:t>aaS</a:t>
            </a:r>
            <a:r>
              <a:rPr lang="en-US" sz="1400" b="1" dirty="0">
                <a:solidFill>
                  <a:prstClr val="black"/>
                </a:solidFill>
                <a:latin typeface="Cooper Std Black" pitchFamily="18" charset="0"/>
                <a:cs typeface="Aharoni" pitchFamily="2" charset="-79"/>
              </a:rPr>
              <a:t> Tools</a:t>
            </a:r>
          </a:p>
          <a:p>
            <a:pPr marL="285750" indent="-285750">
              <a:buFont typeface="Wingdings" pitchFamily="2" charset="2"/>
              <a:buChar char="Ø"/>
            </a:pPr>
            <a:r>
              <a:rPr lang="en-US" sz="1400" dirty="0">
                <a:solidFill>
                  <a:prstClr val="black"/>
                </a:solidFill>
                <a:latin typeface="Cooper Std Black" pitchFamily="18" charset="0"/>
                <a:cs typeface="Aharoni" pitchFamily="2" charset="-79"/>
              </a:rPr>
              <a:t>Provisioning</a:t>
            </a:r>
          </a:p>
          <a:p>
            <a:pPr marL="285750" indent="-285750">
              <a:buFont typeface="Wingdings" pitchFamily="2" charset="2"/>
              <a:buChar char="Ø"/>
            </a:pPr>
            <a:r>
              <a:rPr lang="en-US" sz="1400" dirty="0">
                <a:solidFill>
                  <a:prstClr val="black"/>
                </a:solidFill>
                <a:latin typeface="Cooper Std Black" pitchFamily="18" charset="0"/>
                <a:cs typeface="Aharoni" pitchFamily="2" charset="-79"/>
              </a:rPr>
              <a:t>Image Management</a:t>
            </a:r>
          </a:p>
          <a:p>
            <a:pPr marL="285750" indent="-285750">
              <a:buFont typeface="Wingdings" pitchFamily="2" charset="2"/>
              <a:buChar char="Ø"/>
            </a:pPr>
            <a:r>
              <a:rPr lang="en-US" sz="1400" dirty="0">
                <a:solidFill>
                  <a:prstClr val="black"/>
                </a:solidFill>
                <a:latin typeface="Cooper Std Black" pitchFamily="18" charset="0"/>
                <a:cs typeface="Aharoni" pitchFamily="2" charset="-79"/>
              </a:rPr>
              <a:t>IaaS Interoperability</a:t>
            </a:r>
          </a:p>
          <a:p>
            <a:pPr marL="285750" indent="-285750">
              <a:buFont typeface="Wingdings" pitchFamily="2" charset="2"/>
              <a:buChar char="Ø"/>
            </a:pPr>
            <a:r>
              <a:rPr lang="en-US" sz="1400" dirty="0" err="1">
                <a:solidFill>
                  <a:prstClr val="black"/>
                </a:solidFill>
                <a:latin typeface="Cooper Std Black" pitchFamily="18" charset="0"/>
                <a:cs typeface="Aharoni" pitchFamily="2" charset="-79"/>
              </a:rPr>
              <a:t>NaaS</a:t>
            </a:r>
            <a:r>
              <a:rPr lang="en-US" sz="1400" dirty="0">
                <a:solidFill>
                  <a:prstClr val="black"/>
                </a:solidFill>
                <a:latin typeface="Cooper Std Black" pitchFamily="18" charset="0"/>
                <a:cs typeface="Aharoni" pitchFamily="2" charset="-79"/>
              </a:rPr>
              <a:t>, IaaS tools</a:t>
            </a:r>
          </a:p>
          <a:p>
            <a:pPr marL="285750" indent="-285750">
              <a:buFont typeface="Wingdings" pitchFamily="2" charset="2"/>
              <a:buChar char="Ø"/>
            </a:pPr>
            <a:r>
              <a:rPr lang="en-US" sz="1400" dirty="0" err="1">
                <a:solidFill>
                  <a:prstClr val="black"/>
                </a:solidFill>
                <a:latin typeface="Cooper Std Black" pitchFamily="18" charset="0"/>
                <a:cs typeface="Aharoni" pitchFamily="2" charset="-79"/>
              </a:rPr>
              <a:t>Expt</a:t>
            </a:r>
            <a:r>
              <a:rPr lang="en-US" sz="1400" dirty="0">
                <a:solidFill>
                  <a:prstClr val="black"/>
                </a:solidFill>
                <a:latin typeface="Cooper Std Black" pitchFamily="18" charset="0"/>
                <a:cs typeface="Aharoni" pitchFamily="2" charset="-79"/>
              </a:rPr>
              <a:t> management</a:t>
            </a:r>
          </a:p>
          <a:p>
            <a:pPr marL="285750" indent="-285750">
              <a:buFont typeface="Wingdings" pitchFamily="2" charset="2"/>
              <a:buChar char="Ø"/>
            </a:pPr>
            <a:r>
              <a:rPr lang="en-US" sz="1400" dirty="0">
                <a:solidFill>
                  <a:prstClr val="black"/>
                </a:solidFill>
                <a:latin typeface="Cooper Std Black" pitchFamily="18" charset="0"/>
                <a:cs typeface="Aharoni" pitchFamily="2" charset="-79"/>
              </a:rPr>
              <a:t>Dynamic IaaS </a:t>
            </a:r>
            <a:r>
              <a:rPr lang="en-US" sz="1400" dirty="0" err="1">
                <a:solidFill>
                  <a:prstClr val="black"/>
                </a:solidFill>
                <a:latin typeface="Cooper Std Black" pitchFamily="18" charset="0"/>
                <a:cs typeface="Aharoni" pitchFamily="2" charset="-79"/>
              </a:rPr>
              <a:t>NaaS</a:t>
            </a:r>
            <a:r>
              <a:rPr lang="en-US" sz="1400" dirty="0">
                <a:solidFill>
                  <a:prstClr val="black"/>
                </a:solidFill>
                <a:latin typeface="Cooper Std Black" pitchFamily="18" charset="0"/>
                <a:cs typeface="Aharoni" pitchFamily="2" charset="-79"/>
              </a:rPr>
              <a:t> </a:t>
            </a:r>
          </a:p>
          <a:p>
            <a:pPr marL="285750" indent="-285750">
              <a:buFont typeface="Wingdings" pitchFamily="2" charset="2"/>
              <a:buChar char="Ø"/>
            </a:pPr>
            <a:r>
              <a:rPr lang="en-US" sz="1400" dirty="0">
                <a:solidFill>
                  <a:prstClr val="black"/>
                </a:solidFill>
                <a:latin typeface="Cooper Std Black" pitchFamily="18" charset="0"/>
                <a:cs typeface="Aharoni" pitchFamily="2" charset="-79"/>
              </a:rPr>
              <a:t>DevOps</a:t>
            </a:r>
            <a:r>
              <a:rPr lang="en-US" dirty="0">
                <a:solidFill>
                  <a:prstClr val="black"/>
                </a:solidFill>
                <a:latin typeface="Cooper Std Black" pitchFamily="18" charset="0"/>
                <a:cs typeface="Aharoni" pitchFamily="2" charset="-79"/>
              </a:rPr>
              <a:t> </a:t>
            </a:r>
          </a:p>
        </p:txBody>
      </p:sp>
      <p:sp>
        <p:nvSpPr>
          <p:cNvPr id="3" name="Rectangle 2"/>
          <p:cNvSpPr/>
          <p:nvPr/>
        </p:nvSpPr>
        <p:spPr>
          <a:xfrm>
            <a:off x="8335735" y="3119291"/>
            <a:ext cx="3355522" cy="3354765"/>
          </a:xfrm>
          <a:prstGeom prst="rect">
            <a:avLst/>
          </a:prstGeom>
          <a:solidFill>
            <a:srgbClr val="CCFF99"/>
          </a:solidFill>
          <a:ln w="28575">
            <a:solidFill>
              <a:schemeClr val="tx1"/>
            </a:solidFill>
          </a:ln>
        </p:spPr>
        <p:txBody>
          <a:bodyPr wrap="square">
            <a:spAutoFit/>
          </a:bodyPr>
          <a:lstStyle/>
          <a:p>
            <a:r>
              <a:rPr lang="en-US" b="1" dirty="0">
                <a:solidFill>
                  <a:prstClr val="black"/>
                </a:solidFill>
                <a:latin typeface="Arial"/>
                <a:cs typeface="Arial"/>
              </a:rPr>
              <a:t>CloudMesh </a:t>
            </a:r>
            <a:r>
              <a:rPr lang="en-US" dirty="0">
                <a:solidFill>
                  <a:prstClr val="black"/>
                </a:solidFill>
                <a:latin typeface="Arial"/>
                <a:cs typeface="Arial"/>
              </a:rPr>
              <a:t>is a </a:t>
            </a:r>
            <a:r>
              <a:rPr lang="en-US" b="1" dirty="0" err="1">
                <a:solidFill>
                  <a:prstClr val="black"/>
                </a:solidFill>
                <a:latin typeface="Arial"/>
                <a:cs typeface="Arial"/>
              </a:rPr>
              <a:t>SDDSaaS</a:t>
            </a:r>
            <a:r>
              <a:rPr lang="en-US" b="1" dirty="0">
                <a:solidFill>
                  <a:prstClr val="black"/>
                </a:solidFill>
                <a:latin typeface="Arial"/>
                <a:cs typeface="Arial"/>
              </a:rPr>
              <a:t> tool</a:t>
            </a:r>
            <a:r>
              <a:rPr lang="en-US" dirty="0">
                <a:solidFill>
                  <a:prstClr val="black"/>
                </a:solidFill>
                <a:latin typeface="Arial"/>
                <a:cs typeface="Arial"/>
              </a:rPr>
              <a:t> that</a:t>
            </a:r>
            <a:r>
              <a:rPr lang="en-US" b="1" dirty="0">
                <a:solidFill>
                  <a:prstClr val="black"/>
                </a:solidFill>
                <a:latin typeface="Arial"/>
                <a:cs typeface="Arial"/>
              </a:rPr>
              <a:t> </a:t>
            </a:r>
            <a:r>
              <a:rPr lang="en-US" dirty="0">
                <a:solidFill>
                  <a:prstClr val="black"/>
                </a:solidFill>
                <a:latin typeface="Arial"/>
                <a:cs typeface="Arial"/>
              </a:rPr>
              <a:t>uses Dynamic Provisioning and Image Management to provide custom environments for general target systems</a:t>
            </a:r>
          </a:p>
          <a:p>
            <a:pPr defTabSz="457200"/>
            <a:r>
              <a:rPr lang="en-US" dirty="0">
                <a:solidFill>
                  <a:prstClr val="black"/>
                </a:solidFill>
                <a:latin typeface="Arial"/>
                <a:cs typeface="Arial"/>
              </a:rPr>
              <a:t>Involves (1) creating, </a:t>
            </a:r>
            <a:br>
              <a:rPr lang="en-US" dirty="0">
                <a:solidFill>
                  <a:prstClr val="black"/>
                </a:solidFill>
                <a:latin typeface="Arial"/>
                <a:cs typeface="Arial"/>
              </a:rPr>
            </a:br>
            <a:r>
              <a:rPr lang="en-US" dirty="0">
                <a:solidFill>
                  <a:prstClr val="black"/>
                </a:solidFill>
                <a:latin typeface="Arial"/>
                <a:cs typeface="Arial"/>
              </a:rPr>
              <a:t>(2) deploying, and </a:t>
            </a:r>
            <a:br>
              <a:rPr lang="en-US" dirty="0">
                <a:solidFill>
                  <a:prstClr val="black"/>
                </a:solidFill>
                <a:latin typeface="Arial"/>
                <a:cs typeface="Arial"/>
              </a:rPr>
            </a:br>
            <a:r>
              <a:rPr lang="en-US" dirty="0">
                <a:solidFill>
                  <a:prstClr val="black"/>
                </a:solidFill>
                <a:latin typeface="Arial"/>
                <a:cs typeface="Arial"/>
              </a:rPr>
              <a:t>(3) provisioning </a:t>
            </a:r>
            <a:br>
              <a:rPr lang="en-US" dirty="0">
                <a:solidFill>
                  <a:prstClr val="black"/>
                </a:solidFill>
                <a:latin typeface="Arial"/>
                <a:cs typeface="Arial"/>
              </a:rPr>
            </a:br>
            <a:r>
              <a:rPr lang="en-US" dirty="0">
                <a:solidFill>
                  <a:prstClr val="black"/>
                </a:solidFill>
                <a:latin typeface="Arial"/>
                <a:cs typeface="Arial"/>
              </a:rPr>
              <a:t>of one or more images in a set of machines on demand </a:t>
            </a:r>
            <a:r>
              <a:rPr lang="en-US" sz="1400" dirty="0">
                <a:solidFill>
                  <a:prstClr val="black"/>
                </a:solidFill>
                <a:latin typeface="Arial"/>
                <a:cs typeface="Arial"/>
              </a:rPr>
              <a:t>http://mycloudmesh.org/</a:t>
            </a:r>
            <a:endParaRPr lang="en-US" sz="1400" dirty="0">
              <a:solidFill>
                <a:prstClr val="black"/>
              </a:solidFill>
            </a:endParaRPr>
          </a:p>
        </p:txBody>
      </p:sp>
      <p:grpSp>
        <p:nvGrpSpPr>
          <p:cNvPr id="7" name="Group 6"/>
          <p:cNvGrpSpPr/>
          <p:nvPr/>
        </p:nvGrpSpPr>
        <p:grpSpPr>
          <a:xfrm>
            <a:off x="1682507" y="908541"/>
            <a:ext cx="5791200" cy="5851328"/>
            <a:chOff x="1682507" y="908541"/>
            <a:chExt cx="5791200" cy="5851328"/>
          </a:xfrm>
        </p:grpSpPr>
        <p:grpSp>
          <p:nvGrpSpPr>
            <p:cNvPr id="13" name="Group 12"/>
            <p:cNvGrpSpPr/>
            <p:nvPr/>
          </p:nvGrpSpPr>
          <p:grpSpPr>
            <a:xfrm>
              <a:off x="2268746" y="4504137"/>
              <a:ext cx="4450644" cy="1147901"/>
              <a:chOff x="2133600" y="4876800"/>
              <a:chExt cx="4114800" cy="1143000"/>
            </a:xfrm>
            <a:solidFill>
              <a:schemeClr val="accent1">
                <a:lumMod val="40000"/>
                <a:lumOff val="60000"/>
              </a:schemeClr>
            </a:solidFill>
          </p:grpSpPr>
          <p:sp>
            <p:nvSpPr>
              <p:cNvPr id="4" name="Rounded Rectangle 3"/>
              <p:cNvSpPr/>
              <p:nvPr/>
            </p:nvSpPr>
            <p:spPr>
              <a:xfrm>
                <a:off x="2133600" y="4876800"/>
                <a:ext cx="4114800" cy="11430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5" name="TextBox 4"/>
              <p:cNvSpPr txBox="1"/>
              <p:nvPr/>
            </p:nvSpPr>
            <p:spPr>
              <a:xfrm>
                <a:off x="2181202" y="5030031"/>
                <a:ext cx="1523896" cy="796802"/>
              </a:xfrm>
              <a:prstGeom prst="rect">
                <a:avLst/>
              </a:prstGeom>
              <a:noFill/>
            </p:spPr>
            <p:txBody>
              <a:bodyPr wrap="square" rtlCol="0">
                <a:spAutoFit/>
              </a:bodyPr>
              <a:lstStyle/>
              <a:p>
                <a:pPr algn="ctr"/>
                <a:r>
                  <a:rPr lang="en-US" sz="1400" dirty="0" smtClean="0">
                    <a:solidFill>
                      <a:prstClr val="black"/>
                    </a:solidFill>
                    <a:latin typeface="Cooper Std Black" pitchFamily="18" charset="0"/>
                    <a:ea typeface="Adobe Gothic Std B" pitchFamily="34" charset="-128"/>
                  </a:rPr>
                  <a:t>Infrastructure</a:t>
                </a:r>
                <a:endParaRPr lang="en-US" sz="1400" dirty="0">
                  <a:solidFill>
                    <a:prstClr val="black"/>
                  </a:solidFill>
                  <a:latin typeface="Cooper Std Black" pitchFamily="18" charset="0"/>
                  <a:ea typeface="Adobe Gothic Std B" pitchFamily="34" charset="-128"/>
                </a:endParaRPr>
              </a:p>
              <a:p>
                <a:r>
                  <a:rPr lang="en-US" sz="3200" dirty="0">
                    <a:solidFill>
                      <a:prstClr val="black"/>
                    </a:solidFill>
                    <a:latin typeface="Cooper Std Black" pitchFamily="18" charset="0"/>
                    <a:ea typeface="Adobe Gothic Std B" pitchFamily="34" charset="-128"/>
                  </a:rPr>
                  <a:t>IaaS</a:t>
                </a:r>
              </a:p>
            </p:txBody>
          </p:sp>
          <p:sp>
            <p:nvSpPr>
              <p:cNvPr id="6" name="TextBox 5"/>
              <p:cNvSpPr txBox="1"/>
              <p:nvPr/>
            </p:nvSpPr>
            <p:spPr>
              <a:xfrm>
                <a:off x="3545971" y="4876800"/>
                <a:ext cx="2702429" cy="1072618"/>
              </a:xfrm>
              <a:prstGeom prst="rect">
                <a:avLst/>
              </a:prstGeom>
              <a:noFill/>
            </p:spPr>
            <p:txBody>
              <a:bodyPr wrap="square" rtlCol="0">
                <a:spAutoFit/>
              </a:bodyPr>
              <a:lstStyle/>
              <a:p>
                <a:pPr marL="285750" indent="-285750">
                  <a:buFont typeface="Wingdings" pitchFamily="2" charset="2"/>
                  <a:buChar char="Ø"/>
                </a:pPr>
                <a:r>
                  <a:rPr lang="en-US" sz="1600" b="1" dirty="0">
                    <a:solidFill>
                      <a:prstClr val="black"/>
                    </a:solidFill>
                  </a:rPr>
                  <a:t>Software Defined Computing (virtual Clusters)</a:t>
                </a:r>
              </a:p>
              <a:p>
                <a:pPr marL="285750" indent="-285750">
                  <a:buFont typeface="Wingdings" pitchFamily="2" charset="2"/>
                  <a:buChar char="Ø"/>
                </a:pPr>
                <a:r>
                  <a:rPr lang="en-US" sz="1600" b="1" dirty="0">
                    <a:solidFill>
                      <a:prstClr val="black"/>
                    </a:solidFill>
                  </a:rPr>
                  <a:t>Hypervisor, Bare Metal</a:t>
                </a:r>
              </a:p>
              <a:p>
                <a:pPr marL="285750" indent="-285750">
                  <a:buFont typeface="Wingdings" pitchFamily="2" charset="2"/>
                  <a:buChar char="Ø"/>
                </a:pPr>
                <a:r>
                  <a:rPr lang="en-US" sz="1600" b="1" dirty="0">
                    <a:solidFill>
                      <a:prstClr val="black"/>
                    </a:solidFill>
                  </a:rPr>
                  <a:t>Operating System</a:t>
                </a:r>
              </a:p>
            </p:txBody>
          </p:sp>
        </p:grpSp>
        <p:grpSp>
          <p:nvGrpSpPr>
            <p:cNvPr id="14" name="Group 13"/>
            <p:cNvGrpSpPr/>
            <p:nvPr/>
          </p:nvGrpSpPr>
          <p:grpSpPr>
            <a:xfrm>
              <a:off x="2421146" y="2931762"/>
              <a:ext cx="4145844" cy="1417524"/>
              <a:chOff x="2133600" y="2133600"/>
              <a:chExt cx="4145844" cy="1143000"/>
            </a:xfrm>
            <a:solidFill>
              <a:schemeClr val="accent6">
                <a:lumMod val="40000"/>
                <a:lumOff val="60000"/>
              </a:schemeClr>
            </a:solidFill>
          </p:grpSpPr>
          <p:sp>
            <p:nvSpPr>
              <p:cNvPr id="10" name="Rounded Rectangle 9"/>
              <p:cNvSpPr/>
              <p:nvPr/>
            </p:nvSpPr>
            <p:spPr>
              <a:xfrm>
                <a:off x="2133600" y="2133600"/>
                <a:ext cx="4114800" cy="11430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1" name="TextBox 10"/>
              <p:cNvSpPr txBox="1"/>
              <p:nvPr/>
            </p:nvSpPr>
            <p:spPr>
              <a:xfrm>
                <a:off x="2216666" y="2381934"/>
                <a:ext cx="1600200" cy="645245"/>
              </a:xfrm>
              <a:prstGeom prst="rect">
                <a:avLst/>
              </a:prstGeom>
              <a:grpFill/>
            </p:spPr>
            <p:txBody>
              <a:bodyPr wrap="square" rtlCol="0">
                <a:spAutoFit/>
              </a:bodyPr>
              <a:lstStyle/>
              <a:p>
                <a:r>
                  <a:rPr lang="en-US" sz="1400" dirty="0">
                    <a:solidFill>
                      <a:prstClr val="black"/>
                    </a:solidFill>
                    <a:latin typeface="Cooper Std Black" pitchFamily="18" charset="0"/>
                    <a:ea typeface="Adobe Gothic Std B" pitchFamily="34" charset="-128"/>
                  </a:rPr>
                  <a:t>Platform</a:t>
                </a:r>
                <a:r>
                  <a:rPr lang="en-US" sz="4000" dirty="0">
                    <a:solidFill>
                      <a:prstClr val="black"/>
                    </a:solidFill>
                    <a:latin typeface="Cooper Std Black" pitchFamily="18" charset="0"/>
                    <a:ea typeface="Adobe Gothic Std B" pitchFamily="34" charset="-128"/>
                  </a:rPr>
                  <a:t/>
                </a:r>
                <a:br>
                  <a:rPr lang="en-US" sz="4000" dirty="0">
                    <a:solidFill>
                      <a:prstClr val="black"/>
                    </a:solidFill>
                    <a:latin typeface="Cooper Std Black" pitchFamily="18" charset="0"/>
                    <a:ea typeface="Adobe Gothic Std B" pitchFamily="34" charset="-128"/>
                  </a:rPr>
                </a:br>
                <a:r>
                  <a:rPr lang="en-US" sz="3200" dirty="0">
                    <a:solidFill>
                      <a:prstClr val="black"/>
                    </a:solidFill>
                    <a:latin typeface="Cooper Std Black" pitchFamily="18" charset="0"/>
                    <a:ea typeface="Adobe Gothic Std B" pitchFamily="34" charset="-128"/>
                  </a:rPr>
                  <a:t>PaaS</a:t>
                </a:r>
              </a:p>
            </p:txBody>
          </p:sp>
          <p:sp>
            <p:nvSpPr>
              <p:cNvPr id="12" name="TextBox 11"/>
              <p:cNvSpPr txBox="1"/>
              <p:nvPr/>
            </p:nvSpPr>
            <p:spPr>
              <a:xfrm>
                <a:off x="3612444" y="2166490"/>
                <a:ext cx="2667000" cy="1067136"/>
              </a:xfrm>
              <a:prstGeom prst="rect">
                <a:avLst/>
              </a:prstGeom>
              <a:noFill/>
            </p:spPr>
            <p:txBody>
              <a:bodyPr wrap="square" rtlCol="0">
                <a:spAutoFit/>
              </a:bodyPr>
              <a:lstStyle/>
              <a:p>
                <a:pPr marL="285750" indent="-285750">
                  <a:buFont typeface="Wingdings" pitchFamily="2" charset="2"/>
                  <a:buChar char="Ø"/>
                </a:pPr>
                <a:r>
                  <a:rPr lang="en-US" sz="1600" b="1" dirty="0">
                    <a:solidFill>
                      <a:prstClr val="black"/>
                    </a:solidFill>
                  </a:rPr>
                  <a:t>Cloud e.g. MapReduce</a:t>
                </a:r>
              </a:p>
              <a:p>
                <a:pPr marL="285750" indent="-285750">
                  <a:buFont typeface="Wingdings" pitchFamily="2" charset="2"/>
                  <a:buChar char="Ø"/>
                </a:pPr>
                <a:r>
                  <a:rPr lang="en-US" sz="1600" b="1" dirty="0">
                    <a:solidFill>
                      <a:prstClr val="black"/>
                    </a:solidFill>
                  </a:rPr>
                  <a:t>HPC e.g. </a:t>
                </a:r>
                <a:r>
                  <a:rPr lang="en-US" sz="1600" b="1" dirty="0" err="1">
                    <a:solidFill>
                      <a:prstClr val="black"/>
                    </a:solidFill>
                  </a:rPr>
                  <a:t>PETSc</a:t>
                </a:r>
                <a:r>
                  <a:rPr lang="en-US" sz="1600" b="1" dirty="0">
                    <a:solidFill>
                      <a:prstClr val="black"/>
                    </a:solidFill>
                  </a:rPr>
                  <a:t>, SAGA</a:t>
                </a:r>
              </a:p>
              <a:p>
                <a:pPr marL="285750" indent="-285750">
                  <a:buFont typeface="Wingdings" pitchFamily="2" charset="2"/>
                  <a:buChar char="Ø"/>
                </a:pPr>
                <a:r>
                  <a:rPr lang="en-US" sz="1600" b="1" dirty="0">
                    <a:solidFill>
                      <a:prstClr val="black"/>
                    </a:solidFill>
                  </a:rPr>
                  <a:t>Computer Science e.g. Compiler tools, Sensor nets, Monitors</a:t>
                </a:r>
              </a:p>
            </p:txBody>
          </p:sp>
        </p:grpSp>
        <p:grpSp>
          <p:nvGrpSpPr>
            <p:cNvPr id="28" name="Group 27"/>
            <p:cNvGrpSpPr/>
            <p:nvPr/>
          </p:nvGrpSpPr>
          <p:grpSpPr>
            <a:xfrm>
              <a:off x="2268746" y="5757540"/>
              <a:ext cx="4450644" cy="966364"/>
              <a:chOff x="2133600" y="4869606"/>
              <a:chExt cx="4114800" cy="1150194"/>
            </a:xfrm>
            <a:solidFill>
              <a:schemeClr val="bg1">
                <a:lumMod val="85000"/>
              </a:schemeClr>
            </a:solidFill>
          </p:grpSpPr>
          <p:sp>
            <p:nvSpPr>
              <p:cNvPr id="30" name="Rounded Rectangle 29"/>
              <p:cNvSpPr/>
              <p:nvPr/>
            </p:nvSpPr>
            <p:spPr>
              <a:xfrm>
                <a:off x="2133600" y="4876800"/>
                <a:ext cx="4114800" cy="1143000"/>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1" name="TextBox 30"/>
              <p:cNvSpPr txBox="1"/>
              <p:nvPr/>
            </p:nvSpPr>
            <p:spPr>
              <a:xfrm>
                <a:off x="2258822" y="4891772"/>
                <a:ext cx="1613969" cy="952443"/>
              </a:xfrm>
              <a:prstGeom prst="rect">
                <a:avLst/>
              </a:prstGeom>
              <a:noFill/>
            </p:spPr>
            <p:txBody>
              <a:bodyPr wrap="square" rtlCol="0">
                <a:spAutoFit/>
              </a:bodyPr>
              <a:lstStyle/>
              <a:p>
                <a:r>
                  <a:rPr lang="en-US" sz="1400" dirty="0">
                    <a:solidFill>
                      <a:prstClr val="black"/>
                    </a:solidFill>
                    <a:latin typeface="Cooper Std Black" pitchFamily="18" charset="0"/>
                    <a:ea typeface="Adobe Gothic Std B" pitchFamily="34" charset="-128"/>
                  </a:rPr>
                  <a:t>Network</a:t>
                </a:r>
              </a:p>
              <a:p>
                <a:r>
                  <a:rPr lang="en-US" sz="3200" dirty="0" err="1">
                    <a:solidFill>
                      <a:prstClr val="black"/>
                    </a:solidFill>
                    <a:latin typeface="Cooper Std Black" pitchFamily="18" charset="0"/>
                    <a:ea typeface="Adobe Gothic Std B" pitchFamily="34" charset="-128"/>
                  </a:rPr>
                  <a:t>NaaS</a:t>
                </a:r>
                <a:endParaRPr lang="en-US" sz="3200" dirty="0">
                  <a:solidFill>
                    <a:prstClr val="black"/>
                  </a:solidFill>
                  <a:latin typeface="Cooper Std Black" pitchFamily="18" charset="0"/>
                  <a:ea typeface="Adobe Gothic Std B" pitchFamily="34" charset="-128"/>
                </a:endParaRPr>
              </a:p>
            </p:txBody>
          </p:sp>
          <p:sp>
            <p:nvSpPr>
              <p:cNvPr id="34" name="TextBox 33"/>
              <p:cNvSpPr txBox="1"/>
              <p:nvPr/>
            </p:nvSpPr>
            <p:spPr>
              <a:xfrm>
                <a:off x="3705098" y="4869606"/>
                <a:ext cx="2497532" cy="989076"/>
              </a:xfrm>
              <a:prstGeom prst="rect">
                <a:avLst/>
              </a:prstGeom>
              <a:noFill/>
            </p:spPr>
            <p:txBody>
              <a:bodyPr wrap="square" rtlCol="0">
                <a:spAutoFit/>
              </a:bodyPr>
              <a:lstStyle/>
              <a:p>
                <a:pPr marL="285750" indent="-285750">
                  <a:buFont typeface="Wingdings" pitchFamily="2" charset="2"/>
                  <a:buChar char="Ø"/>
                </a:pPr>
                <a:r>
                  <a:rPr lang="en-US" sz="1600" b="1" dirty="0">
                    <a:solidFill>
                      <a:prstClr val="black"/>
                    </a:solidFill>
                  </a:rPr>
                  <a:t>Software Defined Networks</a:t>
                </a:r>
              </a:p>
              <a:p>
                <a:pPr marL="285750" indent="-285750">
                  <a:buFont typeface="Wingdings" pitchFamily="2" charset="2"/>
                  <a:buChar char="Ø"/>
                </a:pPr>
                <a:r>
                  <a:rPr lang="en-US" sz="1600" b="1" dirty="0">
                    <a:solidFill>
                      <a:prstClr val="black"/>
                    </a:solidFill>
                  </a:rPr>
                  <a:t>OpenFlow GENI</a:t>
                </a:r>
              </a:p>
            </p:txBody>
          </p:sp>
        </p:grpSp>
        <p:grpSp>
          <p:nvGrpSpPr>
            <p:cNvPr id="23" name="Group 22"/>
            <p:cNvGrpSpPr/>
            <p:nvPr/>
          </p:nvGrpSpPr>
          <p:grpSpPr>
            <a:xfrm>
              <a:off x="2452190" y="1342000"/>
              <a:ext cx="4114800" cy="1521756"/>
              <a:chOff x="751294" y="1496194"/>
              <a:chExt cx="4114800" cy="1515258"/>
            </a:xfrm>
          </p:grpSpPr>
          <p:grpSp>
            <p:nvGrpSpPr>
              <p:cNvPr id="19" name="Group 18"/>
              <p:cNvGrpSpPr/>
              <p:nvPr/>
            </p:nvGrpSpPr>
            <p:grpSpPr>
              <a:xfrm>
                <a:off x="751294" y="1496194"/>
                <a:ext cx="4114800" cy="1515258"/>
                <a:chOff x="2147390" y="2270609"/>
                <a:chExt cx="4114800" cy="1033907"/>
              </a:xfrm>
              <a:solidFill>
                <a:schemeClr val="accent6">
                  <a:lumMod val="40000"/>
                  <a:lumOff val="60000"/>
                </a:schemeClr>
              </a:solidFill>
            </p:grpSpPr>
            <p:sp>
              <p:nvSpPr>
                <p:cNvPr id="20" name="Rounded Rectangle 19"/>
                <p:cNvSpPr/>
                <p:nvPr/>
              </p:nvSpPr>
              <p:spPr>
                <a:xfrm>
                  <a:off x="2147390" y="2270609"/>
                  <a:ext cx="4114800" cy="1033907"/>
                </a:xfrm>
                <a:prstGeom prst="round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1" name="TextBox 20"/>
                <p:cNvSpPr txBox="1"/>
                <p:nvPr/>
              </p:nvSpPr>
              <p:spPr>
                <a:xfrm>
                  <a:off x="2147390" y="2280299"/>
                  <a:ext cx="1600200" cy="836434"/>
                </a:xfrm>
                <a:prstGeom prst="rect">
                  <a:avLst/>
                </a:prstGeom>
                <a:noFill/>
              </p:spPr>
              <p:txBody>
                <a:bodyPr wrap="square" rtlCol="0">
                  <a:spAutoFit/>
                </a:bodyPr>
                <a:lstStyle/>
                <a:p>
                  <a:r>
                    <a:rPr lang="en-US" sz="1400" dirty="0">
                      <a:solidFill>
                        <a:prstClr val="black"/>
                      </a:solidFill>
                      <a:latin typeface="Cooper Std Black" pitchFamily="18" charset="0"/>
                      <a:ea typeface="Adobe Gothic Std B" pitchFamily="34" charset="-128"/>
                    </a:rPr>
                    <a:t>Software</a:t>
                  </a:r>
                </a:p>
                <a:p>
                  <a:r>
                    <a:rPr lang="en-US" sz="1400" dirty="0">
                      <a:solidFill>
                        <a:prstClr val="black"/>
                      </a:solidFill>
                      <a:latin typeface="Cooper Std Black" pitchFamily="18" charset="0"/>
                      <a:ea typeface="Adobe Gothic Std B" pitchFamily="34" charset="-128"/>
                    </a:rPr>
                    <a:t>(Application</a:t>
                  </a:r>
                </a:p>
                <a:p>
                  <a:r>
                    <a:rPr lang="en-US" sz="1400" dirty="0">
                      <a:solidFill>
                        <a:prstClr val="black"/>
                      </a:solidFill>
                      <a:latin typeface="Cooper Std Black" pitchFamily="18" charset="0"/>
                      <a:ea typeface="Adobe Gothic Std B" pitchFamily="34" charset="-128"/>
                    </a:rPr>
                    <a:t>Or  Usage) </a:t>
                  </a:r>
                  <a:r>
                    <a:rPr lang="en-US" sz="3200" dirty="0" err="1">
                      <a:solidFill>
                        <a:prstClr val="black"/>
                      </a:solidFill>
                      <a:latin typeface="Cooper Std Black" pitchFamily="18" charset="0"/>
                      <a:ea typeface="Adobe Gothic Std B" pitchFamily="34" charset="-128"/>
                    </a:rPr>
                    <a:t>SaaS</a:t>
                  </a:r>
                  <a:endParaRPr lang="en-US" sz="3200" dirty="0">
                    <a:solidFill>
                      <a:prstClr val="black"/>
                    </a:solidFill>
                    <a:latin typeface="Cooper Std Black" pitchFamily="18" charset="0"/>
                    <a:ea typeface="Adobe Gothic Std B" pitchFamily="34" charset="-128"/>
                  </a:endParaRPr>
                </a:p>
              </p:txBody>
            </p:sp>
          </p:grpSp>
          <p:sp>
            <p:nvSpPr>
              <p:cNvPr id="35" name="TextBox 34"/>
              <p:cNvSpPr txBox="1"/>
              <p:nvPr/>
            </p:nvSpPr>
            <p:spPr>
              <a:xfrm>
                <a:off x="2185304" y="1519061"/>
                <a:ext cx="2667000" cy="1317788"/>
              </a:xfrm>
              <a:prstGeom prst="rect">
                <a:avLst/>
              </a:prstGeom>
              <a:noFill/>
            </p:spPr>
            <p:txBody>
              <a:bodyPr wrap="square" rtlCol="0">
                <a:spAutoFit/>
              </a:bodyPr>
              <a:lstStyle/>
              <a:p>
                <a:pPr marL="285750" indent="-285750">
                  <a:buFont typeface="Wingdings" pitchFamily="2" charset="2"/>
                  <a:buChar char="Ø"/>
                </a:pPr>
                <a:r>
                  <a:rPr lang="en-US" sz="1600" b="1" dirty="0">
                    <a:solidFill>
                      <a:prstClr val="black"/>
                    </a:solidFill>
                  </a:rPr>
                  <a:t>Use HPC-ABDS</a:t>
                </a:r>
              </a:p>
              <a:p>
                <a:pPr marL="285750" indent="-285750">
                  <a:buFont typeface="Wingdings" pitchFamily="2" charset="2"/>
                  <a:buChar char="Ø"/>
                </a:pPr>
                <a:r>
                  <a:rPr lang="en-US" sz="1600" b="1" dirty="0">
                    <a:solidFill>
                      <a:prstClr val="black"/>
                    </a:solidFill>
                  </a:rPr>
                  <a:t>Class Usages e.g. run GPU  &amp; multicore</a:t>
                </a:r>
              </a:p>
              <a:p>
                <a:pPr marL="285750" indent="-285750">
                  <a:buFont typeface="Wingdings" pitchFamily="2" charset="2"/>
                  <a:buChar char="Ø"/>
                </a:pPr>
                <a:r>
                  <a:rPr lang="en-US" sz="1600" b="1" dirty="0">
                    <a:solidFill>
                      <a:prstClr val="black"/>
                    </a:solidFill>
                  </a:rPr>
                  <a:t>Applications</a:t>
                </a:r>
              </a:p>
              <a:p>
                <a:pPr marL="285750" indent="-285750">
                  <a:buFont typeface="Wingdings" pitchFamily="2" charset="2"/>
                  <a:buChar char="Ø"/>
                </a:pPr>
                <a:r>
                  <a:rPr lang="en-US" sz="1600" b="1" dirty="0">
                    <a:solidFill>
                      <a:prstClr val="black"/>
                    </a:solidFill>
                  </a:rPr>
                  <a:t>Control Robot</a:t>
                </a:r>
              </a:p>
            </p:txBody>
          </p:sp>
        </p:grpSp>
        <p:grpSp>
          <p:nvGrpSpPr>
            <p:cNvPr id="25" name="Group 24"/>
            <p:cNvGrpSpPr/>
            <p:nvPr/>
          </p:nvGrpSpPr>
          <p:grpSpPr>
            <a:xfrm>
              <a:off x="2455885" y="908541"/>
              <a:ext cx="4114800" cy="370296"/>
              <a:chOff x="2147390" y="2270609"/>
              <a:chExt cx="4114800" cy="1033907"/>
            </a:xfrm>
            <a:solidFill>
              <a:schemeClr val="accent3">
                <a:lumMod val="40000"/>
                <a:lumOff val="60000"/>
              </a:schemeClr>
            </a:solidFill>
          </p:grpSpPr>
          <p:sp>
            <p:nvSpPr>
              <p:cNvPr id="32" name="Rounded Rectangle 31"/>
              <p:cNvSpPr/>
              <p:nvPr/>
            </p:nvSpPr>
            <p:spPr>
              <a:xfrm>
                <a:off x="2147390" y="2270609"/>
                <a:ext cx="4114800" cy="1033907"/>
              </a:xfrm>
              <a:prstGeom prst="roundRect">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3" name="TextBox 32"/>
              <p:cNvSpPr txBox="1"/>
              <p:nvPr/>
            </p:nvSpPr>
            <p:spPr>
              <a:xfrm>
                <a:off x="2195717" y="2362028"/>
                <a:ext cx="4010756" cy="859347"/>
              </a:xfrm>
              <a:prstGeom prst="rect">
                <a:avLst/>
              </a:prstGeom>
              <a:grpFill/>
            </p:spPr>
            <p:txBody>
              <a:bodyPr wrap="square" rtlCol="0">
                <a:spAutoFit/>
              </a:bodyPr>
              <a:lstStyle/>
              <a:p>
                <a:r>
                  <a:rPr lang="en-US" sz="1400" dirty="0">
                    <a:solidFill>
                      <a:prstClr val="black"/>
                    </a:solidFill>
                    <a:latin typeface="Cooper Std Black" pitchFamily="18" charset="0"/>
                    <a:ea typeface="Adobe Gothic Std B" pitchFamily="34" charset="-128"/>
                  </a:rPr>
                  <a:t>Dynamic Orchestration and Dataflow </a:t>
                </a:r>
              </a:p>
            </p:txBody>
          </p:sp>
        </p:grpSp>
        <p:sp>
          <p:nvSpPr>
            <p:cNvPr id="36" name="Trapezoid 35"/>
            <p:cNvSpPr/>
            <p:nvPr/>
          </p:nvSpPr>
          <p:spPr>
            <a:xfrm>
              <a:off x="1682507" y="908542"/>
              <a:ext cx="5791200" cy="5851327"/>
            </a:xfrm>
            <a:prstGeom prst="trapezoid">
              <a:avLst>
                <a:gd name="adj" fmla="val 11343"/>
              </a:avLst>
            </a:prstGeom>
            <a:solidFill>
              <a:schemeClr val="bg1">
                <a:lumMod val="65000"/>
                <a:alpha val="27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grpSp>
    </p:spTree>
    <p:extLst>
      <p:ext uri="{BB962C8B-B14F-4D97-AF65-F5344CB8AC3E}">
        <p14:creationId xmlns:p14="http://schemas.microsoft.com/office/powerpoint/2010/main" val="41592157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0" y="0"/>
            <a:ext cx="11176000" cy="54777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3200" b="1" dirty="0">
                <a:solidFill>
                  <a:srgbClr val="B30838"/>
                </a:solidFill>
                <a:cs typeface="ＭＳ Ｐゴシック" pitchFamily="-107" charset="-128"/>
              </a:rPr>
              <a:t>Applications and Computation Models</a:t>
            </a:r>
            <a:endParaRPr lang="en-US" sz="3200" b="1" dirty="0">
              <a:solidFill>
                <a:srgbClr val="B30838"/>
              </a:solidFill>
              <a:cs typeface="ＭＳ Ｐゴシック" pitchFamily="-107" charset="-128"/>
            </a:endParaRPr>
          </a:p>
        </p:txBody>
      </p:sp>
      <p:sp>
        <p:nvSpPr>
          <p:cNvPr id="3" name="Content Placeholder 2"/>
          <p:cNvSpPr>
            <a:spLocks noGrp="1"/>
          </p:cNvSpPr>
          <p:nvPr>
            <p:ph idx="1"/>
          </p:nvPr>
        </p:nvSpPr>
        <p:spPr>
          <a:xfrm>
            <a:off x="180976" y="955220"/>
            <a:ext cx="5284160" cy="4875311"/>
          </a:xfrm>
        </p:spPr>
        <p:txBody>
          <a:bodyPr>
            <a:normAutofit/>
          </a:bodyPr>
          <a:lstStyle/>
          <a:p>
            <a:pPr marL="0" indent="0">
              <a:buNone/>
            </a:pPr>
            <a:r>
              <a:rPr lang="en-US" b="1" dirty="0" smtClean="0"/>
              <a:t>Pleasingly Parallel</a:t>
            </a:r>
          </a:p>
          <a:p>
            <a:pPr marL="669925" lvl="1" eaLnBrk="1" hangingPunct="1">
              <a:lnSpc>
                <a:spcPct val="90000"/>
              </a:lnSpc>
              <a:spcBef>
                <a:spcPts val="200"/>
              </a:spcBef>
              <a:spcAft>
                <a:spcPts val="400"/>
              </a:spcAft>
              <a:buFont typeface="Arial" pitchFamily="34" charset="0"/>
              <a:buChar char="•"/>
            </a:pPr>
            <a:r>
              <a:rPr lang="en-US" sz="1800" kern="1200" dirty="0">
                <a:solidFill>
                  <a:schemeClr val="tx1">
                    <a:lumMod val="75000"/>
                    <a:lumOff val="25000"/>
                  </a:schemeClr>
                </a:solidFill>
                <a:cs typeface="+mn-cs"/>
              </a:rPr>
              <a:t>Parallelization over items</a:t>
            </a:r>
          </a:p>
          <a:p>
            <a:pPr marL="669925" lvl="1" eaLnBrk="1" hangingPunct="1">
              <a:lnSpc>
                <a:spcPct val="90000"/>
              </a:lnSpc>
              <a:spcBef>
                <a:spcPts val="200"/>
              </a:spcBef>
              <a:spcAft>
                <a:spcPts val="400"/>
              </a:spcAft>
              <a:buFont typeface="Arial" pitchFamily="34" charset="0"/>
              <a:buChar char="•"/>
            </a:pPr>
            <a:r>
              <a:rPr lang="en-US" sz="1800" kern="1200" dirty="0">
                <a:solidFill>
                  <a:schemeClr val="tx1">
                    <a:lumMod val="75000"/>
                    <a:lumOff val="25000"/>
                  </a:schemeClr>
                </a:solidFill>
                <a:cs typeface="+mn-cs"/>
              </a:rPr>
              <a:t>E.g. BLAST, protein docking, and local analytics</a:t>
            </a:r>
          </a:p>
          <a:p>
            <a:pPr marL="0" indent="0">
              <a:buNone/>
            </a:pPr>
            <a:r>
              <a:rPr lang="en-US" b="1" dirty="0" smtClean="0"/>
              <a:t>Classic </a:t>
            </a:r>
            <a:r>
              <a:rPr lang="en-US" b="1" dirty="0" err="1" smtClean="0"/>
              <a:t>MapReduce</a:t>
            </a:r>
            <a:endParaRPr lang="en-US" b="1" dirty="0" smtClean="0"/>
          </a:p>
          <a:p>
            <a:pPr marL="669925" lvl="1" eaLnBrk="1" hangingPunct="1">
              <a:lnSpc>
                <a:spcPct val="90000"/>
              </a:lnSpc>
              <a:spcBef>
                <a:spcPts val="200"/>
              </a:spcBef>
              <a:spcAft>
                <a:spcPts val="400"/>
              </a:spcAft>
              <a:buFont typeface="Arial" pitchFamily="34" charset="0"/>
              <a:buChar char="•"/>
            </a:pPr>
            <a:r>
              <a:rPr lang="en-US" sz="1800" kern="1200" dirty="0">
                <a:solidFill>
                  <a:schemeClr val="tx1">
                    <a:lumMod val="75000"/>
                    <a:lumOff val="25000"/>
                  </a:schemeClr>
                </a:solidFill>
                <a:cs typeface="+mn-cs"/>
              </a:rPr>
              <a:t>E.g. search, index and query, and classification</a:t>
            </a:r>
          </a:p>
          <a:p>
            <a:pPr marL="0" indent="0">
              <a:buNone/>
            </a:pPr>
            <a:r>
              <a:rPr lang="en-US" b="1" dirty="0" smtClean="0"/>
              <a:t>Map Collective</a:t>
            </a:r>
          </a:p>
          <a:p>
            <a:pPr marL="669925" lvl="1" eaLnBrk="1" hangingPunct="1">
              <a:lnSpc>
                <a:spcPct val="90000"/>
              </a:lnSpc>
              <a:spcBef>
                <a:spcPts val="200"/>
              </a:spcBef>
              <a:spcAft>
                <a:spcPts val="400"/>
              </a:spcAft>
              <a:buFont typeface="Arial" pitchFamily="34" charset="0"/>
              <a:buChar char="•"/>
            </a:pPr>
            <a:r>
              <a:rPr lang="en-US" sz="1800" kern="1200" dirty="0">
                <a:solidFill>
                  <a:schemeClr val="tx1">
                    <a:lumMod val="75000"/>
                    <a:lumOff val="25000"/>
                  </a:schemeClr>
                </a:solidFill>
                <a:cs typeface="+mn-cs"/>
              </a:rPr>
              <a:t>Iterative maps + collective communications</a:t>
            </a:r>
          </a:p>
          <a:p>
            <a:pPr marL="669925" lvl="1" eaLnBrk="1" hangingPunct="1">
              <a:lnSpc>
                <a:spcPct val="90000"/>
              </a:lnSpc>
              <a:spcBef>
                <a:spcPts val="200"/>
              </a:spcBef>
              <a:spcAft>
                <a:spcPts val="400"/>
              </a:spcAft>
              <a:buFont typeface="Arial" pitchFamily="34" charset="0"/>
              <a:buChar char="•"/>
            </a:pPr>
            <a:r>
              <a:rPr lang="en-US" sz="1800" kern="1200" dirty="0">
                <a:solidFill>
                  <a:schemeClr val="tx1">
                    <a:lumMod val="75000"/>
                    <a:lumOff val="25000"/>
                  </a:schemeClr>
                </a:solidFill>
                <a:cs typeface="+mn-cs"/>
              </a:rPr>
              <a:t>E.g. PageRank, MDS, and clustering</a:t>
            </a:r>
          </a:p>
        </p:txBody>
      </p:sp>
      <p:sp>
        <p:nvSpPr>
          <p:cNvPr id="82" name="Content Placeholder 2"/>
          <p:cNvSpPr txBox="1">
            <a:spLocks/>
          </p:cNvSpPr>
          <p:nvPr/>
        </p:nvSpPr>
        <p:spPr>
          <a:xfrm>
            <a:off x="6507349" y="966795"/>
            <a:ext cx="5369219" cy="4875311"/>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rgbClr val="C00000"/>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rgbClr val="C00000"/>
              </a:buClr>
              <a:buFont typeface="Arial" panose="020B0604020202020204"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rgbClr val="C00000"/>
              </a:buClr>
              <a:buSzPct val="85000"/>
              <a:buFont typeface="Webdings" panose="05030102010509060703" pitchFamily="18" charset="2"/>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rgbClr val="C00000"/>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rgbClr val="C00000"/>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buClrTx/>
              <a:buNone/>
            </a:pPr>
            <a:r>
              <a:rPr lang="en-US" b="1" dirty="0" smtClean="0">
                <a:solidFill>
                  <a:srgbClr val="000000"/>
                </a:solidFill>
              </a:rPr>
              <a:t>Map Point-to-Point</a:t>
            </a:r>
          </a:p>
          <a:p>
            <a:pPr lvl="1">
              <a:buClrTx/>
            </a:pPr>
            <a:r>
              <a:rPr lang="en-US" dirty="0">
                <a:solidFill>
                  <a:srgbClr val="000000">
                    <a:lumMod val="75000"/>
                    <a:lumOff val="25000"/>
                  </a:srgbClr>
                </a:solidFill>
              </a:rPr>
              <a:t>Iterative maps + point-to-point communications</a:t>
            </a:r>
          </a:p>
          <a:p>
            <a:pPr lvl="1">
              <a:buClrTx/>
            </a:pPr>
            <a:r>
              <a:rPr lang="en-US" dirty="0">
                <a:solidFill>
                  <a:srgbClr val="000000">
                    <a:lumMod val="75000"/>
                    <a:lumOff val="25000"/>
                  </a:srgbClr>
                </a:solidFill>
              </a:rPr>
              <a:t>E.g. graph algorithms</a:t>
            </a:r>
          </a:p>
          <a:p>
            <a:pPr marL="0" indent="0">
              <a:buClrTx/>
              <a:buNone/>
            </a:pPr>
            <a:r>
              <a:rPr lang="en-US" b="1" dirty="0" smtClean="0">
                <a:solidFill>
                  <a:srgbClr val="000000"/>
                </a:solidFill>
              </a:rPr>
              <a:t>Map Streaming</a:t>
            </a:r>
          </a:p>
          <a:p>
            <a:pPr lvl="1">
              <a:buClrTx/>
            </a:pPr>
            <a:r>
              <a:rPr lang="en-US" dirty="0" smtClean="0">
                <a:solidFill>
                  <a:srgbClr val="000000">
                    <a:lumMod val="75000"/>
                    <a:lumOff val="25000"/>
                  </a:srgbClr>
                </a:solidFill>
              </a:rPr>
              <a:t>Maps with streaming data</a:t>
            </a:r>
          </a:p>
          <a:p>
            <a:pPr lvl="1">
              <a:buClrTx/>
            </a:pPr>
            <a:r>
              <a:rPr lang="en-US" dirty="0" smtClean="0">
                <a:solidFill>
                  <a:srgbClr val="000000">
                    <a:lumMod val="75000"/>
                    <a:lumOff val="25000"/>
                  </a:srgbClr>
                </a:solidFill>
              </a:rPr>
              <a:t>E.g. Processing sensor data from robots</a:t>
            </a:r>
          </a:p>
          <a:p>
            <a:pPr marL="0" indent="0">
              <a:buClrTx/>
              <a:buNone/>
            </a:pPr>
            <a:r>
              <a:rPr lang="en-US" b="1" dirty="0" smtClean="0">
                <a:solidFill>
                  <a:srgbClr val="000000"/>
                </a:solidFill>
              </a:rPr>
              <a:t>Shared Memory</a:t>
            </a:r>
          </a:p>
          <a:p>
            <a:pPr lvl="1">
              <a:buClrTx/>
            </a:pPr>
            <a:r>
              <a:rPr lang="en-US" dirty="0" smtClean="0">
                <a:solidFill>
                  <a:srgbClr val="000000">
                    <a:lumMod val="75000"/>
                    <a:lumOff val="25000"/>
                  </a:srgbClr>
                </a:solidFill>
              </a:rPr>
              <a:t>E.g. Applications in </a:t>
            </a:r>
            <a:r>
              <a:rPr lang="en-US" dirty="0" err="1" smtClean="0">
                <a:solidFill>
                  <a:srgbClr val="000000">
                    <a:lumMod val="75000"/>
                    <a:lumOff val="25000"/>
                  </a:srgbClr>
                </a:solidFill>
              </a:rPr>
              <a:t>MineBench</a:t>
            </a:r>
            <a:endParaRPr lang="en-US" dirty="0">
              <a:solidFill>
                <a:srgbClr val="000000">
                  <a:lumMod val="75000"/>
                  <a:lumOff val="25000"/>
                </a:srgbClr>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4638579"/>
            <a:ext cx="12191999" cy="1507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bwMode="auto">
          <a:xfrm>
            <a:off x="3349128" y="4638579"/>
            <a:ext cx="2203373" cy="1507581"/>
          </a:xfrm>
          <a:prstGeom prst="rect">
            <a:avLst/>
          </a:prstGeom>
          <a:noFill/>
          <a:ln w="508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1" u="none" strike="noStrike" cap="none" normalizeH="0" baseline="0" smtClean="0">
              <a:ln>
                <a:noFill/>
              </a:ln>
              <a:solidFill>
                <a:schemeClr val="tx1"/>
              </a:solidFill>
              <a:effectLst/>
              <a:latin typeface="Arial" charset="0"/>
              <a:ea typeface="ＭＳ Ｐゴシック" charset="-128"/>
            </a:endParaRPr>
          </a:p>
        </p:txBody>
      </p:sp>
      <p:sp>
        <p:nvSpPr>
          <p:cNvPr id="8" name="Rectangle 7"/>
          <p:cNvSpPr/>
          <p:nvPr/>
        </p:nvSpPr>
        <p:spPr bwMode="auto">
          <a:xfrm>
            <a:off x="9771961" y="4638579"/>
            <a:ext cx="2420039" cy="1507581"/>
          </a:xfrm>
          <a:prstGeom prst="rect">
            <a:avLst/>
          </a:prstGeom>
          <a:noFill/>
          <a:ln w="508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1" u="none" strike="noStrike" cap="none" normalizeH="0" baseline="0" smtClean="0">
              <a:ln>
                <a:noFill/>
              </a:ln>
              <a:solidFill>
                <a:schemeClr val="tx1"/>
              </a:solidFill>
              <a:effectLst/>
              <a:latin typeface="Arial" charset="0"/>
              <a:ea typeface="ＭＳ Ｐゴシック" charset="-128"/>
            </a:endParaRPr>
          </a:p>
        </p:txBody>
      </p:sp>
    </p:spTree>
    <p:extLst>
      <p:ext uri="{BB962C8B-B14F-4D97-AF65-F5344CB8AC3E}">
        <p14:creationId xmlns:p14="http://schemas.microsoft.com/office/powerpoint/2010/main" val="950226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5125" y="0"/>
            <a:ext cx="10972800" cy="59304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p>
            <a:pPr eaLnBrk="0" fontAlgn="base" hangingPunct="0">
              <a:spcAft>
                <a:spcPct val="0"/>
              </a:spcAft>
            </a:pPr>
            <a:r>
              <a:rPr lang="en-US" sz="3600" b="1" dirty="0">
                <a:solidFill>
                  <a:srgbClr val="B30838"/>
                </a:solidFill>
                <a:cs typeface="ＭＳ Ｐゴシック" pitchFamily="-107" charset="-128"/>
              </a:rPr>
              <a:t>Large Scale Data Analysis Applications</a:t>
            </a:r>
            <a:endParaRPr lang="en-US" sz="3600" b="1" dirty="0">
              <a:solidFill>
                <a:srgbClr val="B30838"/>
              </a:solidFill>
              <a:cs typeface="ＭＳ Ｐゴシック" pitchFamily="-107" charset="-128"/>
            </a:endParaRPr>
          </a:p>
        </p:txBody>
      </p:sp>
      <p:sp>
        <p:nvSpPr>
          <p:cNvPr id="3" name="Content Placeholder 2"/>
          <p:cNvSpPr>
            <a:spLocks noGrp="1"/>
          </p:cNvSpPr>
          <p:nvPr>
            <p:ph idx="1"/>
          </p:nvPr>
        </p:nvSpPr>
        <p:spPr>
          <a:xfrm>
            <a:off x="1781038" y="942543"/>
            <a:ext cx="8770893" cy="4525963"/>
          </a:xfrm>
        </p:spPr>
        <p:txBody>
          <a:bodyPr/>
          <a:lstStyle/>
          <a:p>
            <a:pPr marL="0" indent="0">
              <a:buNone/>
            </a:pPr>
            <a:r>
              <a:rPr lang="en-US" b="1" dirty="0" smtClean="0"/>
              <a:t>Iterative Applications</a:t>
            </a:r>
          </a:p>
          <a:p>
            <a:pPr lvl="1">
              <a:buFont typeface="Arial" pitchFamily="34" charset="0"/>
              <a:buChar char="•"/>
            </a:pPr>
            <a:r>
              <a:rPr lang="en-US" dirty="0"/>
              <a:t>Cached and reused local </a:t>
            </a:r>
            <a:r>
              <a:rPr lang="en-US" dirty="0" smtClean="0"/>
              <a:t>data between iterations</a:t>
            </a:r>
          </a:p>
          <a:p>
            <a:pPr lvl="1">
              <a:buFont typeface="Arial" pitchFamily="34" charset="0"/>
              <a:buChar char="•"/>
            </a:pPr>
            <a:r>
              <a:rPr lang="en-US" dirty="0" smtClean="0"/>
              <a:t>Complicated computation steps</a:t>
            </a:r>
          </a:p>
          <a:p>
            <a:pPr lvl="1">
              <a:buFont typeface="Arial" pitchFamily="34" charset="0"/>
              <a:buChar char="•"/>
            </a:pPr>
            <a:r>
              <a:rPr lang="en-US" dirty="0" smtClean="0"/>
              <a:t>Large intermediate data in communications</a:t>
            </a:r>
          </a:p>
          <a:p>
            <a:pPr lvl="1">
              <a:buFont typeface="Arial" pitchFamily="34" charset="0"/>
              <a:buChar char="•"/>
            </a:pPr>
            <a:r>
              <a:rPr lang="en-US" dirty="0" smtClean="0"/>
              <a:t>Various communication patterns</a:t>
            </a:r>
          </a:p>
        </p:txBody>
      </p:sp>
      <p:pic>
        <p:nvPicPr>
          <p:cNvPr id="7" name="Picture 6"/>
          <p:cNvPicPr>
            <a:picLocks noChangeAspect="1"/>
          </p:cNvPicPr>
          <p:nvPr/>
        </p:nvPicPr>
        <p:blipFill>
          <a:blip r:embed="rId3"/>
          <a:stretch>
            <a:fillRect/>
          </a:stretch>
        </p:blipFill>
        <p:spPr>
          <a:xfrm>
            <a:off x="8323227" y="4006342"/>
            <a:ext cx="1838044" cy="1507692"/>
          </a:xfrm>
          <a:prstGeom prst="rect">
            <a:avLst/>
          </a:prstGeom>
          <a:solidFill>
            <a:srgbClr val="376092"/>
          </a:solidFill>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41525" y="4006349"/>
            <a:ext cx="1688915" cy="1507691"/>
          </a:xfrm>
          <a:prstGeom prst="rect">
            <a:avLst/>
          </a:prstGeom>
          <a:noFill/>
          <a:ln>
            <a:noFill/>
          </a:ln>
          <a:effectLst>
            <a:outerShdw blurRad="50800" dist="50800" dir="7800000" algn="ctr" rotWithShape="0">
              <a:schemeClr val="bg1">
                <a:lumMod val="5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69116" y="3994334"/>
            <a:ext cx="1671461" cy="1474172"/>
          </a:xfrm>
          <a:prstGeom prst="rect">
            <a:avLst/>
          </a:prstGeom>
          <a:noFill/>
          <a:ln>
            <a:noFill/>
          </a:ln>
          <a:effectLst>
            <a:outerShdw blurRad="50800" dist="50800" dir="7800000" algn="ctr" rotWithShape="0">
              <a:schemeClr val="bg1">
                <a:lumMod val="65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86799" y="4028690"/>
            <a:ext cx="1554860" cy="1474172"/>
          </a:xfrm>
          <a:prstGeom prst="rect">
            <a:avLst/>
          </a:prstGeom>
          <a:noFill/>
          <a:ln>
            <a:noFill/>
          </a:ln>
          <a:effectLst>
            <a:outerShdw blurRad="50800" dist="50800" dir="7800000" algn="ctr" rotWithShape="0">
              <a:schemeClr val="bg1">
                <a:lumMod val="65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Box 14"/>
          <p:cNvSpPr txBox="1"/>
          <p:nvPr/>
        </p:nvSpPr>
        <p:spPr>
          <a:xfrm>
            <a:off x="3666642" y="5596219"/>
            <a:ext cx="2076402" cy="400110"/>
          </a:xfrm>
          <a:prstGeom prst="rect">
            <a:avLst/>
          </a:prstGeom>
          <a:noFill/>
        </p:spPr>
        <p:txBody>
          <a:bodyPr wrap="none" rtlCol="0">
            <a:spAutoFit/>
          </a:bodyPr>
          <a:lstStyle/>
          <a:p>
            <a:pPr algn="ctr"/>
            <a:r>
              <a:rPr lang="en-US" sz="2000" i="1" dirty="0">
                <a:solidFill>
                  <a:prstClr val="black"/>
                </a:solidFill>
              </a:rPr>
              <a:t>Computer Vision</a:t>
            </a:r>
          </a:p>
        </p:txBody>
      </p:sp>
      <p:sp>
        <p:nvSpPr>
          <p:cNvPr id="16" name="TextBox 15"/>
          <p:cNvSpPr txBox="1"/>
          <p:nvPr/>
        </p:nvSpPr>
        <p:spPr>
          <a:xfrm>
            <a:off x="5710983" y="5616214"/>
            <a:ext cx="2337499" cy="400110"/>
          </a:xfrm>
          <a:prstGeom prst="rect">
            <a:avLst/>
          </a:prstGeom>
          <a:noFill/>
        </p:spPr>
        <p:txBody>
          <a:bodyPr wrap="none" rtlCol="0">
            <a:spAutoFit/>
          </a:bodyPr>
          <a:lstStyle/>
          <a:p>
            <a:pPr algn="ctr"/>
            <a:r>
              <a:rPr lang="en-US" sz="2000" i="1" dirty="0">
                <a:solidFill>
                  <a:prstClr val="black"/>
                </a:solidFill>
              </a:rPr>
              <a:t>Complex Networks</a:t>
            </a:r>
          </a:p>
        </p:txBody>
      </p:sp>
      <p:sp>
        <p:nvSpPr>
          <p:cNvPr id="17" name="TextBox 16"/>
          <p:cNvSpPr txBox="1"/>
          <p:nvPr/>
        </p:nvSpPr>
        <p:spPr>
          <a:xfrm>
            <a:off x="1627377" y="5617990"/>
            <a:ext cx="1795683" cy="400110"/>
          </a:xfrm>
          <a:prstGeom prst="rect">
            <a:avLst/>
          </a:prstGeom>
          <a:noFill/>
        </p:spPr>
        <p:txBody>
          <a:bodyPr wrap="none" rtlCol="0">
            <a:spAutoFit/>
          </a:bodyPr>
          <a:lstStyle/>
          <a:p>
            <a:pPr algn="ctr"/>
            <a:r>
              <a:rPr lang="en-US" sz="2000" i="1" dirty="0">
                <a:solidFill>
                  <a:prstClr val="black"/>
                </a:solidFill>
              </a:rPr>
              <a:t>Bioinformatics</a:t>
            </a:r>
          </a:p>
        </p:txBody>
      </p:sp>
      <p:sp>
        <p:nvSpPr>
          <p:cNvPr id="19" name="TextBox 18"/>
          <p:cNvSpPr txBox="1"/>
          <p:nvPr/>
        </p:nvSpPr>
        <p:spPr>
          <a:xfrm>
            <a:off x="8392109" y="5617102"/>
            <a:ext cx="1867819" cy="400110"/>
          </a:xfrm>
          <a:prstGeom prst="rect">
            <a:avLst/>
          </a:prstGeom>
          <a:noFill/>
        </p:spPr>
        <p:txBody>
          <a:bodyPr wrap="none" rtlCol="0">
            <a:spAutoFit/>
          </a:bodyPr>
          <a:lstStyle/>
          <a:p>
            <a:pPr algn="ctr"/>
            <a:r>
              <a:rPr lang="en-US" sz="2000" i="1" dirty="0">
                <a:solidFill>
                  <a:prstClr val="black"/>
                </a:solidFill>
              </a:rPr>
              <a:t>Deep Learning</a:t>
            </a:r>
          </a:p>
        </p:txBody>
      </p:sp>
    </p:spTree>
    <p:extLst>
      <p:ext uri="{BB962C8B-B14F-4D97-AF65-F5344CB8AC3E}">
        <p14:creationId xmlns:p14="http://schemas.microsoft.com/office/powerpoint/2010/main" val="16587000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rc 3"/>
          <p:cNvSpPr/>
          <p:nvPr/>
        </p:nvSpPr>
        <p:spPr>
          <a:xfrm rot="5400000" flipV="1">
            <a:off x="2672510" y="2837061"/>
            <a:ext cx="2631678" cy="1295400"/>
          </a:xfrm>
          <a:prstGeom prst="arc">
            <a:avLst>
              <a:gd name="adj1" fmla="val 8931148"/>
              <a:gd name="adj2" fmla="val 1099694"/>
            </a:avLst>
          </a:prstGeom>
          <a:ln w="50800">
            <a:solidFill>
              <a:srgbClr val="002060"/>
            </a:solidFill>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latin typeface="Candara" pitchFamily="34" charset="0"/>
            </a:endParaRPr>
          </a:p>
        </p:txBody>
      </p:sp>
      <p:sp>
        <p:nvSpPr>
          <p:cNvPr id="5" name="TextBox 4"/>
          <p:cNvSpPr txBox="1"/>
          <p:nvPr/>
        </p:nvSpPr>
        <p:spPr>
          <a:xfrm>
            <a:off x="4080271" y="3440668"/>
            <a:ext cx="2743200" cy="369332"/>
          </a:xfrm>
          <a:prstGeom prst="rect">
            <a:avLst/>
          </a:prstGeom>
          <a:solidFill>
            <a:srgbClr val="00B0F0"/>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b="1" dirty="0">
                <a:solidFill>
                  <a:prstClr val="black"/>
                </a:solidFill>
                <a:latin typeface="Candara" pitchFamily="34" charset="0"/>
                <a:cs typeface="Courier New" pitchFamily="49" charset="0"/>
              </a:rPr>
              <a:t>Reduce (Key, List&lt;Value&gt;) </a:t>
            </a:r>
          </a:p>
        </p:txBody>
      </p:sp>
      <p:sp>
        <p:nvSpPr>
          <p:cNvPr id="6" name="TextBox 5"/>
          <p:cNvSpPr txBox="1"/>
          <p:nvPr/>
        </p:nvSpPr>
        <p:spPr>
          <a:xfrm>
            <a:off x="4461271" y="2665977"/>
            <a:ext cx="1897186" cy="369332"/>
          </a:xfrm>
          <a:prstGeom prst="rect">
            <a:avLst/>
          </a:prstGeom>
          <a:solidFill>
            <a:srgbClr val="92D050"/>
          </a:solidFill>
          <a:ln/>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b="1" dirty="0">
                <a:solidFill>
                  <a:prstClr val="black"/>
                </a:solidFill>
                <a:latin typeface="Candara" pitchFamily="34" charset="0"/>
                <a:cs typeface="Courier New" pitchFamily="49" charset="0"/>
              </a:rPr>
              <a:t>Map(Key, Value)  </a:t>
            </a:r>
          </a:p>
        </p:txBody>
      </p:sp>
      <p:cxnSp>
        <p:nvCxnSpPr>
          <p:cNvPr id="7" name="Straight Arrow Connector 6"/>
          <p:cNvCxnSpPr/>
          <p:nvPr/>
        </p:nvCxnSpPr>
        <p:spPr>
          <a:xfrm rot="5400000">
            <a:off x="5185965" y="3237706"/>
            <a:ext cx="381000" cy="1588"/>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13" idx="1"/>
            <a:endCxn id="5" idx="3"/>
          </p:cNvCxnSpPr>
          <p:nvPr/>
        </p:nvCxnSpPr>
        <p:spPr>
          <a:xfrm flipH="1">
            <a:off x="6823472" y="2273310"/>
            <a:ext cx="316745" cy="1352025"/>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13" idx="1"/>
            <a:endCxn id="6" idx="3"/>
          </p:cNvCxnSpPr>
          <p:nvPr/>
        </p:nvCxnSpPr>
        <p:spPr>
          <a:xfrm flipH="1">
            <a:off x="6358458" y="2273309"/>
            <a:ext cx="781759" cy="577334"/>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10" name="Down Arrow Callout 9"/>
          <p:cNvSpPr/>
          <p:nvPr/>
        </p:nvSpPr>
        <p:spPr>
          <a:xfrm>
            <a:off x="4114464" y="936735"/>
            <a:ext cx="2590800" cy="914400"/>
          </a:xfrm>
          <a:prstGeom prst="downArrowCallou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i="1" dirty="0">
                <a:solidFill>
                  <a:prstClr val="black"/>
                </a:solidFill>
                <a:latin typeface="Calibri" pitchFamily="34" charset="0"/>
              </a:rPr>
              <a:t>Loop Invariant Data</a:t>
            </a:r>
          </a:p>
          <a:p>
            <a:pPr algn="ctr"/>
            <a:r>
              <a:rPr lang="en-US" i="1" dirty="0">
                <a:solidFill>
                  <a:prstClr val="black"/>
                </a:solidFill>
                <a:latin typeface="Calibri" pitchFamily="34" charset="0"/>
              </a:rPr>
              <a:t>Loaded only once</a:t>
            </a:r>
          </a:p>
        </p:txBody>
      </p:sp>
      <p:sp>
        <p:nvSpPr>
          <p:cNvPr id="11" name="Left Arrow Callout 10"/>
          <p:cNvSpPr/>
          <p:nvPr/>
        </p:nvSpPr>
        <p:spPr>
          <a:xfrm>
            <a:off x="7140216" y="3017753"/>
            <a:ext cx="2666482" cy="838200"/>
          </a:xfrm>
          <a:prstGeom prst="leftArrowCallout">
            <a:avLst>
              <a:gd name="adj1" fmla="val 25000"/>
              <a:gd name="adj2" fmla="val 25000"/>
              <a:gd name="adj3" fmla="val 25000"/>
              <a:gd name="adj4" fmla="val 83704"/>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i="1" dirty="0">
                <a:solidFill>
                  <a:prstClr val="black"/>
                </a:solidFill>
                <a:latin typeface="Calibri" pitchFamily="34" charset="0"/>
              </a:rPr>
              <a:t>Faster intermediate data transfer mechanism</a:t>
            </a:r>
          </a:p>
        </p:txBody>
      </p:sp>
      <p:sp>
        <p:nvSpPr>
          <p:cNvPr id="12" name="Left Arrow Callout 11"/>
          <p:cNvSpPr/>
          <p:nvPr/>
        </p:nvSpPr>
        <p:spPr>
          <a:xfrm>
            <a:off x="7140216" y="4114800"/>
            <a:ext cx="2666482" cy="838200"/>
          </a:xfrm>
          <a:prstGeom prst="leftArrowCallout">
            <a:avLst>
              <a:gd name="adj1" fmla="val 25000"/>
              <a:gd name="adj2" fmla="val 25000"/>
              <a:gd name="adj3" fmla="val 25000"/>
              <a:gd name="adj4" fmla="val 8128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i="1" dirty="0">
                <a:solidFill>
                  <a:prstClr val="black"/>
                </a:solidFill>
                <a:latin typeface="Calibri" pitchFamily="34" charset="0"/>
              </a:rPr>
              <a:t>Combiner operation to collect all reduce outputs</a:t>
            </a:r>
          </a:p>
        </p:txBody>
      </p:sp>
      <p:sp>
        <p:nvSpPr>
          <p:cNvPr id="13" name="Left Arrow Callout 12"/>
          <p:cNvSpPr/>
          <p:nvPr/>
        </p:nvSpPr>
        <p:spPr>
          <a:xfrm>
            <a:off x="7140216" y="1854209"/>
            <a:ext cx="2666482" cy="838200"/>
          </a:xfrm>
          <a:prstGeom prst="leftArrowCallout">
            <a:avLst>
              <a:gd name="adj1" fmla="val 25000"/>
              <a:gd name="adj2" fmla="val 25000"/>
              <a:gd name="adj3" fmla="val 25000"/>
              <a:gd name="adj4" fmla="val 83924"/>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i="1" dirty="0">
                <a:solidFill>
                  <a:prstClr val="black"/>
                </a:solidFill>
                <a:latin typeface="Calibri" pitchFamily="34" charset="0"/>
              </a:rPr>
              <a:t>Cacheable map/reduce tasks </a:t>
            </a:r>
          </a:p>
          <a:p>
            <a:pPr algn="ctr"/>
            <a:r>
              <a:rPr lang="en-US" i="1" dirty="0">
                <a:solidFill>
                  <a:prstClr val="black"/>
                </a:solidFill>
                <a:latin typeface="Calibri" pitchFamily="34" charset="0"/>
              </a:rPr>
              <a:t>(in memory)</a:t>
            </a:r>
          </a:p>
        </p:txBody>
      </p:sp>
      <p:sp>
        <p:nvSpPr>
          <p:cNvPr id="14" name="TextBox 13"/>
          <p:cNvSpPr txBox="1"/>
          <p:nvPr/>
        </p:nvSpPr>
        <p:spPr>
          <a:xfrm>
            <a:off x="4537471" y="1903977"/>
            <a:ext cx="1828800" cy="369332"/>
          </a:xfrm>
          <a:prstGeom prst="rect">
            <a:avLst/>
          </a:prstGeom>
          <a:solidFill>
            <a:srgbClr val="CCFFFF"/>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b="1" dirty="0">
                <a:solidFill>
                  <a:prstClr val="black"/>
                </a:solidFill>
                <a:latin typeface="Candara" pitchFamily="34" charset="0"/>
                <a:cs typeface="Courier New" pitchFamily="49" charset="0"/>
              </a:rPr>
              <a:t>Configure()</a:t>
            </a:r>
          </a:p>
        </p:txBody>
      </p:sp>
      <p:cxnSp>
        <p:nvCxnSpPr>
          <p:cNvPr id="15" name="Straight Arrow Connector 14"/>
          <p:cNvCxnSpPr/>
          <p:nvPr/>
        </p:nvCxnSpPr>
        <p:spPr>
          <a:xfrm rot="5400000">
            <a:off x="5185965" y="2474683"/>
            <a:ext cx="381000" cy="1588"/>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927871" y="4191000"/>
            <a:ext cx="3158729" cy="369332"/>
          </a:xfrm>
          <a:prstGeom prst="rect">
            <a:avLst/>
          </a:prstGeom>
          <a:solidFill>
            <a:srgbClr val="CCFFFF"/>
          </a:solidFill>
          <a:ln/>
        </p:spPr>
        <p:style>
          <a:lnRef idx="1">
            <a:schemeClr val="accent5"/>
          </a:lnRef>
          <a:fillRef idx="2">
            <a:schemeClr val="accent5"/>
          </a:fillRef>
          <a:effectRef idx="1">
            <a:schemeClr val="accent5"/>
          </a:effectRef>
          <a:fontRef idx="minor">
            <a:schemeClr val="dk1"/>
          </a:fontRef>
        </p:style>
        <p:txBody>
          <a:bodyPr wrap="square" rtlCol="0">
            <a:spAutoFit/>
          </a:bodyPr>
          <a:lstStyle>
            <a:defPPr>
              <a:defRPr lang="en-US"/>
            </a:defPPr>
            <a:lvl1pPr>
              <a:defRPr b="1">
                <a:solidFill>
                  <a:schemeClr val="tx1"/>
                </a:solidFill>
                <a:latin typeface="Candara" pitchFamily="34" charset="0"/>
                <a:cs typeface="Courier New" pitchFamily="49" charset="0"/>
              </a:defRPr>
            </a:lvl1pPr>
          </a:lstStyle>
          <a:p>
            <a:r>
              <a:rPr lang="en-US" dirty="0">
                <a:solidFill>
                  <a:prstClr val="black"/>
                </a:solidFill>
              </a:rPr>
              <a:t>Combine(Map&lt;</a:t>
            </a:r>
            <a:r>
              <a:rPr lang="en-US" dirty="0" err="1">
                <a:solidFill>
                  <a:prstClr val="black"/>
                </a:solidFill>
              </a:rPr>
              <a:t>Key,Value</a:t>
            </a:r>
            <a:r>
              <a:rPr lang="en-US" dirty="0">
                <a:solidFill>
                  <a:prstClr val="black"/>
                </a:solidFill>
              </a:rPr>
              <a:t>&gt;)</a:t>
            </a:r>
          </a:p>
        </p:txBody>
      </p:sp>
      <p:cxnSp>
        <p:nvCxnSpPr>
          <p:cNvPr id="17" name="Straight Arrow Connector 16"/>
          <p:cNvCxnSpPr/>
          <p:nvPr/>
        </p:nvCxnSpPr>
        <p:spPr>
          <a:xfrm rot="5400000">
            <a:off x="5185965" y="3999706"/>
            <a:ext cx="381000" cy="1588"/>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18" name="Title 2"/>
          <p:cNvSpPr txBox="1">
            <a:spLocks/>
          </p:cNvSpPr>
          <p:nvPr/>
        </p:nvSpPr>
        <p:spPr>
          <a:xfrm>
            <a:off x="1559608" y="15329"/>
            <a:ext cx="9148590" cy="506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eaLnBrk="0" fontAlgn="base" hangingPunct="0">
              <a:spcBef>
                <a:spcPct val="0"/>
              </a:spcBef>
              <a:spcAft>
                <a:spcPct val="0"/>
              </a:spcAft>
              <a:defRPr sz="4000" b="1">
                <a:solidFill>
                  <a:srgbClr val="B30838"/>
                </a:solidFill>
                <a:latin typeface="+mj-lt"/>
                <a:ea typeface="+mj-ea"/>
                <a:cs typeface="ＭＳ Ｐゴシック" pitchFamily="-107" charset="-128"/>
              </a:defRPr>
            </a:lvl1pPr>
            <a:lvl2pPr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2pPr>
            <a:lvl3pPr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3pPr>
            <a:lvl4pPr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4pPr>
            <a:lvl5pPr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5pPr>
            <a:lvl6pPr marL="457200" fontAlgn="base">
              <a:spcBef>
                <a:spcPct val="0"/>
              </a:spcBef>
              <a:spcAft>
                <a:spcPct val="0"/>
              </a:spcAft>
              <a:defRPr sz="3400" b="1">
                <a:solidFill>
                  <a:schemeClr val="accent1"/>
                </a:solidFill>
                <a:latin typeface="Arial" charset="0"/>
                <a:ea typeface="ＭＳ Ｐゴシック" charset="-128"/>
              </a:defRPr>
            </a:lvl6pPr>
            <a:lvl7pPr marL="914400" fontAlgn="base">
              <a:spcBef>
                <a:spcPct val="0"/>
              </a:spcBef>
              <a:spcAft>
                <a:spcPct val="0"/>
              </a:spcAft>
              <a:defRPr sz="3400" b="1">
                <a:solidFill>
                  <a:schemeClr val="accent1"/>
                </a:solidFill>
                <a:latin typeface="Arial" charset="0"/>
                <a:ea typeface="ＭＳ Ｐゴシック" charset="-128"/>
              </a:defRPr>
            </a:lvl7pPr>
            <a:lvl8pPr marL="1371600" fontAlgn="base">
              <a:spcBef>
                <a:spcPct val="0"/>
              </a:spcBef>
              <a:spcAft>
                <a:spcPct val="0"/>
              </a:spcAft>
              <a:defRPr sz="3400" b="1">
                <a:solidFill>
                  <a:schemeClr val="accent1"/>
                </a:solidFill>
                <a:latin typeface="Arial" charset="0"/>
                <a:ea typeface="ＭＳ Ｐゴシック" charset="-128"/>
              </a:defRPr>
            </a:lvl8pPr>
            <a:lvl9pPr marL="1828800" fontAlgn="base">
              <a:spcBef>
                <a:spcPct val="0"/>
              </a:spcBef>
              <a:spcAft>
                <a:spcPct val="0"/>
              </a:spcAft>
              <a:defRPr sz="3400" b="1">
                <a:solidFill>
                  <a:schemeClr val="accent1"/>
                </a:solidFill>
                <a:latin typeface="Arial" charset="0"/>
                <a:ea typeface="ＭＳ Ｐゴシック" charset="-128"/>
              </a:defRPr>
            </a:lvl9pPr>
          </a:lstStyle>
          <a:p>
            <a:pPr algn="ctr"/>
            <a:r>
              <a:rPr lang="en-US" sz="3200" dirty="0"/>
              <a:t>Programming Model for Iterative MapReduce</a:t>
            </a:r>
          </a:p>
        </p:txBody>
      </p:sp>
      <p:sp>
        <p:nvSpPr>
          <p:cNvPr id="19" name="Content Placeholder 3"/>
          <p:cNvSpPr>
            <a:spLocks noGrp="1"/>
          </p:cNvSpPr>
          <p:nvPr>
            <p:ph idx="1"/>
          </p:nvPr>
        </p:nvSpPr>
        <p:spPr>
          <a:xfrm>
            <a:off x="2209028" y="5125944"/>
            <a:ext cx="8298858" cy="1050636"/>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62500" lnSpcReduction="20000"/>
          </a:bodyPr>
          <a:lstStyle/>
          <a:p>
            <a:r>
              <a:rPr lang="en-US" b="1" dirty="0"/>
              <a:t>Distinction on loop invariant data and variable data (data flow vs. </a:t>
            </a:r>
            <a:r>
              <a:rPr lang="el-GR" b="1" dirty="0"/>
              <a:t>δ </a:t>
            </a:r>
            <a:r>
              <a:rPr lang="en-US" b="1" dirty="0"/>
              <a:t>flow)</a:t>
            </a:r>
          </a:p>
          <a:p>
            <a:r>
              <a:rPr lang="en-US" b="1" dirty="0"/>
              <a:t>Cacheable map/reduce tasks (</a:t>
            </a:r>
            <a:r>
              <a:rPr lang="en-US" b="1" dirty="0"/>
              <a:t>in-memory</a:t>
            </a:r>
            <a:r>
              <a:rPr lang="en-US" b="1" dirty="0"/>
              <a:t>)</a:t>
            </a:r>
          </a:p>
          <a:p>
            <a:r>
              <a:rPr lang="en-US" b="1" dirty="0"/>
              <a:t>Combine operation</a:t>
            </a:r>
          </a:p>
          <a:p>
            <a:endParaRPr lang="en-US" b="1" dirty="0"/>
          </a:p>
        </p:txBody>
      </p:sp>
      <p:sp>
        <p:nvSpPr>
          <p:cNvPr id="21" name="TextBox 20"/>
          <p:cNvSpPr txBox="1"/>
          <p:nvPr/>
        </p:nvSpPr>
        <p:spPr>
          <a:xfrm>
            <a:off x="1743737" y="2421966"/>
            <a:ext cx="1596912" cy="369332"/>
          </a:xfrm>
          <a:prstGeom prst="rect">
            <a:avLst/>
          </a:prstGeom>
          <a:noFill/>
        </p:spPr>
        <p:txBody>
          <a:bodyPr wrap="none" rtlCol="0">
            <a:spAutoFit/>
          </a:bodyPr>
          <a:lstStyle/>
          <a:p>
            <a:r>
              <a:rPr lang="en-US" b="1" dirty="0">
                <a:solidFill>
                  <a:prstClr val="black"/>
                </a:solidFill>
                <a:latin typeface="Candara" pitchFamily="34" charset="0"/>
              </a:rPr>
              <a:t>Main Program</a:t>
            </a:r>
            <a:endParaRPr lang="en-US" dirty="0">
              <a:solidFill>
                <a:prstClr val="black"/>
              </a:solidFill>
            </a:endParaRPr>
          </a:p>
        </p:txBody>
      </p:sp>
      <p:sp>
        <p:nvSpPr>
          <p:cNvPr id="22" name="Rounded Rectangle 21"/>
          <p:cNvSpPr/>
          <p:nvPr/>
        </p:nvSpPr>
        <p:spPr>
          <a:xfrm>
            <a:off x="1787562" y="2773017"/>
            <a:ext cx="2117887" cy="1184289"/>
          </a:xfrm>
          <a:prstGeom prst="roundRect">
            <a:avLst>
              <a:gd name="adj" fmla="val 9894"/>
            </a:avLst>
          </a:prstGeom>
          <a:ln>
            <a:solidFill>
              <a:schemeClr val="tx1"/>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solidFill>
                <a:prstClr val="black"/>
              </a:solidFill>
            </a:endParaRPr>
          </a:p>
        </p:txBody>
      </p:sp>
      <p:sp>
        <p:nvSpPr>
          <p:cNvPr id="23" name="TextBox 22"/>
          <p:cNvSpPr txBox="1"/>
          <p:nvPr/>
        </p:nvSpPr>
        <p:spPr>
          <a:xfrm>
            <a:off x="1787181" y="2773016"/>
            <a:ext cx="2117887" cy="1231106"/>
          </a:xfrm>
          <a:prstGeom prst="rect">
            <a:avLst/>
          </a:prstGeom>
          <a:solidFill>
            <a:srgbClr val="CCFFFF"/>
          </a:solidFill>
        </p:spPr>
        <p:txBody>
          <a:bodyPr wrap="none" rtlCol="0">
            <a:spAutoFit/>
          </a:bodyPr>
          <a:lstStyle/>
          <a:p>
            <a:r>
              <a:rPr lang="en-US" sz="1400" b="1" dirty="0">
                <a:solidFill>
                  <a:prstClr val="black"/>
                </a:solidFill>
                <a:latin typeface="Courier New" pitchFamily="49" charset="0"/>
                <a:cs typeface="Courier New" pitchFamily="49" charset="0"/>
              </a:rPr>
              <a:t>while(..)</a:t>
            </a:r>
          </a:p>
          <a:p>
            <a:r>
              <a:rPr lang="en-US" sz="1400" b="1" dirty="0">
                <a:solidFill>
                  <a:prstClr val="black"/>
                </a:solidFill>
                <a:latin typeface="Courier New" pitchFamily="49" charset="0"/>
                <a:cs typeface="Courier New" pitchFamily="49" charset="0"/>
              </a:rPr>
              <a:t>{</a:t>
            </a:r>
          </a:p>
          <a:p>
            <a:r>
              <a:rPr lang="en-US" sz="1400" b="1" dirty="0">
                <a:solidFill>
                  <a:prstClr val="black"/>
                </a:solidFill>
                <a:latin typeface="Courier New" pitchFamily="49" charset="0"/>
                <a:cs typeface="Courier New" pitchFamily="49" charset="0"/>
              </a:rPr>
              <a:t>  </a:t>
            </a:r>
            <a:r>
              <a:rPr lang="en-US" sz="1400" b="1" dirty="0" err="1">
                <a:solidFill>
                  <a:prstClr val="black"/>
                </a:solidFill>
                <a:latin typeface="Courier New" pitchFamily="49" charset="0"/>
                <a:cs typeface="Courier New" pitchFamily="49" charset="0"/>
              </a:rPr>
              <a:t>runMapReduce</a:t>
            </a:r>
            <a:r>
              <a:rPr lang="en-US" sz="1400" b="1" dirty="0">
                <a:solidFill>
                  <a:prstClr val="black"/>
                </a:solidFill>
                <a:latin typeface="Courier New" pitchFamily="49" charset="0"/>
                <a:cs typeface="Courier New" pitchFamily="49" charset="0"/>
              </a:rPr>
              <a:t>(..)</a:t>
            </a:r>
          </a:p>
          <a:p>
            <a:r>
              <a:rPr lang="en-US" sz="1400" b="1" dirty="0">
                <a:solidFill>
                  <a:prstClr val="black"/>
                </a:solidFill>
                <a:latin typeface="Courier New" pitchFamily="49" charset="0"/>
                <a:cs typeface="Courier New" pitchFamily="49" charset="0"/>
              </a:rPr>
              <a:t>}</a:t>
            </a:r>
          </a:p>
          <a:p>
            <a:endParaRPr lang="en-US" dirty="0">
              <a:solidFill>
                <a:prstClr val="black"/>
              </a:solidFill>
            </a:endParaRPr>
          </a:p>
        </p:txBody>
      </p:sp>
      <p:sp>
        <p:nvSpPr>
          <p:cNvPr id="2" name="Right Arrow Callout 1"/>
          <p:cNvSpPr/>
          <p:nvPr/>
        </p:nvSpPr>
        <p:spPr>
          <a:xfrm>
            <a:off x="1787180" y="2011083"/>
            <a:ext cx="1929519" cy="410883"/>
          </a:xfrm>
          <a:prstGeom prst="rightArrowCallout">
            <a:avLst>
              <a:gd name="adj1" fmla="val 50000"/>
              <a:gd name="adj2" fmla="val 46163"/>
              <a:gd name="adj3" fmla="val 57615"/>
              <a:gd name="adj4" fmla="val 82129"/>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i="1" dirty="0">
                <a:solidFill>
                  <a:prstClr val="black"/>
                </a:solidFill>
                <a:latin typeface="Calibri" pitchFamily="34" charset="0"/>
              </a:rPr>
              <a:t>Variable data</a:t>
            </a:r>
          </a:p>
        </p:txBody>
      </p:sp>
    </p:spTree>
    <p:extLst>
      <p:ext uri="{BB962C8B-B14F-4D97-AF65-F5344CB8AC3E}">
        <p14:creationId xmlns:p14="http://schemas.microsoft.com/office/powerpoint/2010/main" val="15799499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2514600" y="1351129"/>
            <a:ext cx="7368492" cy="3716627"/>
            <a:chOff x="990600" y="1617373"/>
            <a:chExt cx="7368492" cy="3716627"/>
          </a:xfrm>
        </p:grpSpPr>
        <p:sp>
          <p:nvSpPr>
            <p:cNvPr id="90" name="Rounded Rectangle 89"/>
            <p:cNvSpPr/>
            <p:nvPr/>
          </p:nvSpPr>
          <p:spPr>
            <a:xfrm>
              <a:off x="5234892" y="1617373"/>
              <a:ext cx="3124200" cy="3716627"/>
            </a:xfrm>
            <a:prstGeom prst="roundRect">
              <a:avLst>
                <a:gd name="adj" fmla="val 10785"/>
              </a:avLst>
            </a:prstGeom>
            <a:gradFill flip="none" rotWithShape="1">
              <a:gsLst>
                <a:gs pos="0">
                  <a:srgbClr val="0070C0"/>
                </a:gs>
                <a:gs pos="35000">
                  <a:srgbClr val="00B0F0"/>
                </a:gs>
                <a:gs pos="100000">
                  <a:srgbClr val="CCFFFF"/>
                </a:gs>
              </a:gsLst>
              <a:lin ang="5400000" scaled="1"/>
              <a:tileRect/>
            </a:gradFill>
            <a:ln>
              <a:solidFill>
                <a:schemeClr val="tx1"/>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400" b="1" dirty="0">
                <a:solidFill>
                  <a:prstClr val="black"/>
                </a:solidFill>
              </a:endParaRPr>
            </a:p>
          </p:txBody>
        </p:sp>
        <p:grpSp>
          <p:nvGrpSpPr>
            <p:cNvPr id="11" name="Group 10"/>
            <p:cNvGrpSpPr/>
            <p:nvPr/>
          </p:nvGrpSpPr>
          <p:grpSpPr>
            <a:xfrm>
              <a:off x="990600" y="2937485"/>
              <a:ext cx="1558135" cy="1367878"/>
              <a:chOff x="250389" y="2970760"/>
              <a:chExt cx="1558135" cy="1367878"/>
            </a:xfrm>
          </p:grpSpPr>
          <p:sp>
            <p:nvSpPr>
              <p:cNvPr id="223" name="Rounded Rectangle 222"/>
              <p:cNvSpPr/>
              <p:nvPr/>
            </p:nvSpPr>
            <p:spPr>
              <a:xfrm>
                <a:off x="250389" y="2970760"/>
                <a:ext cx="1558135" cy="1367878"/>
              </a:xfrm>
              <a:prstGeom prst="roundRect">
                <a:avLst>
                  <a:gd name="adj" fmla="val 10785"/>
                </a:avLst>
              </a:prstGeom>
              <a:gradFill>
                <a:gsLst>
                  <a:gs pos="0">
                    <a:srgbClr val="0070C0"/>
                  </a:gs>
                  <a:gs pos="35000">
                    <a:srgbClr val="00B0F0"/>
                  </a:gs>
                  <a:gs pos="100000">
                    <a:srgbClr val="CCFFFF"/>
                  </a:gs>
                </a:gsLst>
              </a:gradFill>
              <a:ln>
                <a:solidFill>
                  <a:schemeClr val="tx1"/>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400" b="1" dirty="0">
                  <a:solidFill>
                    <a:prstClr val="black"/>
                  </a:solidFill>
                </a:endParaRPr>
              </a:p>
            </p:txBody>
          </p:sp>
          <p:sp>
            <p:nvSpPr>
              <p:cNvPr id="224" name="Rectangle 223"/>
              <p:cNvSpPr/>
              <p:nvPr/>
            </p:nvSpPr>
            <p:spPr>
              <a:xfrm>
                <a:off x="437365" y="3361582"/>
                <a:ext cx="1184183" cy="846782"/>
              </a:xfrm>
              <a:prstGeom prst="rect">
                <a:avLst/>
              </a:prstGeom>
              <a:solidFill>
                <a:srgbClr val="CCFFFF"/>
              </a:solidFill>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solidFill>
                    <a:prstClr val="black"/>
                  </a:solidFill>
                </a:endParaRPr>
              </a:p>
            </p:txBody>
          </p:sp>
          <p:sp>
            <p:nvSpPr>
              <p:cNvPr id="225" name="TextBox 224"/>
              <p:cNvSpPr txBox="1"/>
              <p:nvPr/>
            </p:nvSpPr>
            <p:spPr>
              <a:xfrm>
                <a:off x="457200" y="3045023"/>
                <a:ext cx="1155124" cy="307777"/>
              </a:xfrm>
              <a:prstGeom prst="rect">
                <a:avLst/>
              </a:prstGeom>
              <a:noFill/>
            </p:spPr>
            <p:txBody>
              <a:bodyPr wrap="none" rtlCol="0">
                <a:spAutoFit/>
              </a:bodyPr>
              <a:lstStyle/>
              <a:p>
                <a:r>
                  <a:rPr lang="en-US" sz="1400" b="1" dirty="0">
                    <a:solidFill>
                      <a:prstClr val="black"/>
                    </a:solidFill>
                  </a:rPr>
                  <a:t>Master Node</a:t>
                </a:r>
              </a:p>
            </p:txBody>
          </p:sp>
          <p:grpSp>
            <p:nvGrpSpPr>
              <p:cNvPr id="226" name="Group 8"/>
              <p:cNvGrpSpPr/>
              <p:nvPr/>
            </p:nvGrpSpPr>
            <p:grpSpPr>
              <a:xfrm>
                <a:off x="624341" y="3426719"/>
                <a:ext cx="833602" cy="523220"/>
                <a:chOff x="6553200" y="1463467"/>
                <a:chExt cx="1019175" cy="612084"/>
              </a:xfrm>
            </p:grpSpPr>
            <p:sp>
              <p:nvSpPr>
                <p:cNvPr id="228" name="Rounded Rectangle 227"/>
                <p:cNvSpPr/>
                <p:nvPr/>
              </p:nvSpPr>
              <p:spPr>
                <a:xfrm>
                  <a:off x="6553200" y="1463467"/>
                  <a:ext cx="1019175" cy="609600"/>
                </a:xfrm>
                <a:prstGeom prst="roundRect">
                  <a:avLst/>
                </a:prstGeom>
                <a:solidFill>
                  <a:srgbClr val="00CCFF"/>
                </a:solidFill>
                <a:ln>
                  <a:solidFill>
                    <a:schemeClr val="tx1"/>
                  </a:solidFill>
                  <a:prstDash val="sysDash"/>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400" b="1" dirty="0">
                    <a:solidFill>
                      <a:prstClr val="black"/>
                    </a:solidFill>
                  </a:endParaRPr>
                </a:p>
              </p:txBody>
            </p:sp>
            <p:sp>
              <p:nvSpPr>
                <p:cNvPr id="229" name="TextBox 228"/>
                <p:cNvSpPr txBox="1"/>
                <p:nvPr/>
              </p:nvSpPr>
              <p:spPr>
                <a:xfrm>
                  <a:off x="6576337" y="1463467"/>
                  <a:ext cx="941358" cy="612084"/>
                </a:xfrm>
                <a:prstGeom prst="rect">
                  <a:avLst/>
                </a:prstGeom>
                <a:noFill/>
              </p:spPr>
              <p:txBody>
                <a:bodyPr wrap="none" rtlCol="0">
                  <a:spAutoFit/>
                </a:bodyPr>
                <a:lstStyle/>
                <a:p>
                  <a:pPr algn="ctr"/>
                  <a:r>
                    <a:rPr lang="en-US" sz="1400" b="1" dirty="0">
                      <a:solidFill>
                        <a:prstClr val="black"/>
                      </a:solidFill>
                    </a:rPr>
                    <a:t>Twister </a:t>
                  </a:r>
                </a:p>
                <a:p>
                  <a:pPr algn="ctr"/>
                  <a:r>
                    <a:rPr lang="en-US" sz="1400" b="1" dirty="0">
                      <a:solidFill>
                        <a:prstClr val="black"/>
                      </a:solidFill>
                    </a:rPr>
                    <a:t>Driver</a:t>
                  </a:r>
                </a:p>
              </p:txBody>
            </p:sp>
          </p:grpSp>
          <p:sp>
            <p:nvSpPr>
              <p:cNvPr id="227" name="TextBox 226"/>
              <p:cNvSpPr txBox="1"/>
              <p:nvPr/>
            </p:nvSpPr>
            <p:spPr>
              <a:xfrm>
                <a:off x="412861" y="3947816"/>
                <a:ext cx="1256562" cy="307777"/>
              </a:xfrm>
              <a:prstGeom prst="rect">
                <a:avLst/>
              </a:prstGeom>
              <a:noFill/>
            </p:spPr>
            <p:txBody>
              <a:bodyPr wrap="none" rtlCol="0">
                <a:spAutoFit/>
              </a:bodyPr>
              <a:lstStyle/>
              <a:p>
                <a:pPr algn="ctr"/>
                <a:r>
                  <a:rPr lang="en-US" sz="1400" b="1" dirty="0">
                    <a:solidFill>
                      <a:prstClr val="black"/>
                    </a:solidFill>
                  </a:rPr>
                  <a:t>Twister-MDS</a:t>
                </a:r>
              </a:p>
            </p:txBody>
          </p:sp>
        </p:grpSp>
        <p:sp>
          <p:nvSpPr>
            <p:cNvPr id="4" name="Left-Right Arrow Callout 3"/>
            <p:cNvSpPr/>
            <p:nvPr/>
          </p:nvSpPr>
          <p:spPr>
            <a:xfrm>
              <a:off x="2645211" y="3035339"/>
              <a:ext cx="2446860" cy="1273746"/>
            </a:xfrm>
            <a:prstGeom prst="leftRightArrowCallou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400" b="1" dirty="0">
                  <a:solidFill>
                    <a:prstClr val="black"/>
                  </a:solidFill>
                </a:rPr>
                <a:t>ActiveMQ</a:t>
              </a:r>
            </a:p>
            <a:p>
              <a:pPr algn="ctr"/>
              <a:r>
                <a:rPr lang="en-US" sz="1400" b="1" dirty="0">
                  <a:solidFill>
                    <a:prstClr val="black"/>
                  </a:solidFill>
                </a:rPr>
                <a:t>Broker</a:t>
              </a:r>
            </a:p>
          </p:txBody>
        </p:sp>
        <p:grpSp>
          <p:nvGrpSpPr>
            <p:cNvPr id="6" name="Group 5"/>
            <p:cNvGrpSpPr/>
            <p:nvPr/>
          </p:nvGrpSpPr>
          <p:grpSpPr>
            <a:xfrm>
              <a:off x="5716712" y="3222765"/>
              <a:ext cx="2215166" cy="862453"/>
              <a:chOff x="4979108" y="1701931"/>
              <a:chExt cx="1676400" cy="862453"/>
            </a:xfrm>
          </p:grpSpPr>
          <p:sp>
            <p:nvSpPr>
              <p:cNvPr id="93" name="Rectangle 92"/>
              <p:cNvSpPr/>
              <p:nvPr/>
            </p:nvSpPr>
            <p:spPr>
              <a:xfrm>
                <a:off x="4979108" y="1701931"/>
                <a:ext cx="1676400" cy="862453"/>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solidFill>
                    <a:prstClr val="black"/>
                  </a:solidFill>
                </a:endParaRPr>
              </a:p>
            </p:txBody>
          </p:sp>
          <p:sp>
            <p:nvSpPr>
              <p:cNvPr id="94" name="TextBox 93"/>
              <p:cNvSpPr txBox="1"/>
              <p:nvPr/>
            </p:nvSpPr>
            <p:spPr>
              <a:xfrm>
                <a:off x="5105399" y="1997794"/>
                <a:ext cx="1423817" cy="307777"/>
              </a:xfrm>
              <a:prstGeom prst="rect">
                <a:avLst/>
              </a:prstGeom>
              <a:noFill/>
            </p:spPr>
            <p:txBody>
              <a:bodyPr wrap="square" rtlCol="0">
                <a:spAutoFit/>
              </a:bodyPr>
              <a:lstStyle/>
              <a:p>
                <a:pPr algn="ctr"/>
                <a:r>
                  <a:rPr lang="en-US" sz="1400" b="1" dirty="0">
                    <a:solidFill>
                      <a:prstClr val="black"/>
                    </a:solidFill>
                  </a:rPr>
                  <a:t>MDS Monitor</a:t>
                </a:r>
              </a:p>
            </p:txBody>
          </p:sp>
        </p:grpSp>
        <p:grpSp>
          <p:nvGrpSpPr>
            <p:cNvPr id="5" name="Group 4"/>
            <p:cNvGrpSpPr/>
            <p:nvPr/>
          </p:nvGrpSpPr>
          <p:grpSpPr>
            <a:xfrm>
              <a:off x="5956109" y="1738275"/>
              <a:ext cx="1736376" cy="1747323"/>
              <a:chOff x="5638798" y="4267200"/>
              <a:chExt cx="2132746" cy="1801929"/>
            </a:xfrm>
          </p:grpSpPr>
          <p:sp>
            <p:nvSpPr>
              <p:cNvPr id="91" name="Rectangle 90"/>
              <p:cNvSpPr/>
              <p:nvPr/>
            </p:nvSpPr>
            <p:spPr>
              <a:xfrm>
                <a:off x="5638798" y="4291091"/>
                <a:ext cx="2132746" cy="1778038"/>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dirty="0">
                  <a:solidFill>
                    <a:prstClr val="black"/>
                  </a:solidFill>
                </a:endParaRPr>
              </a:p>
            </p:txBody>
          </p:sp>
          <p:pic>
            <p:nvPicPr>
              <p:cNvPr id="1027" name="Picture 3" descr="C:\Users\zhangbj\Pictures\Picasa\Exports\Pictures\MD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4267200"/>
                <a:ext cx="1382386" cy="133853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pic>
            <p:nvPicPr>
              <p:cNvPr id="234" name="Picture 3" descr="C:\Users\zhangbj\Pictures\Picasa\Exports\Pictures\MD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3771" y="4448783"/>
                <a:ext cx="1382386" cy="133853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pic>
            <p:nvPicPr>
              <p:cNvPr id="235" name="Picture 3" descr="C:\Users\zhangbj\Pictures\Picasa\Exports\Pictures\MD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0727" y="4611564"/>
                <a:ext cx="1382386" cy="133853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grpSp>
        <p:sp>
          <p:nvSpPr>
            <p:cNvPr id="38" name="TextBox 37"/>
            <p:cNvSpPr txBox="1"/>
            <p:nvPr/>
          </p:nvSpPr>
          <p:spPr>
            <a:xfrm>
              <a:off x="6511214" y="4151474"/>
              <a:ext cx="707245" cy="307777"/>
            </a:xfrm>
            <a:prstGeom prst="rect">
              <a:avLst/>
            </a:prstGeom>
            <a:noFill/>
          </p:spPr>
          <p:txBody>
            <a:bodyPr wrap="none" rtlCol="0">
              <a:spAutoFit/>
            </a:bodyPr>
            <a:lstStyle/>
            <a:p>
              <a:r>
                <a:rPr lang="en-US" sz="1400" b="1" dirty="0" err="1">
                  <a:solidFill>
                    <a:prstClr val="black"/>
                  </a:solidFill>
                </a:rPr>
                <a:t>PlotViz</a:t>
              </a:r>
              <a:endParaRPr lang="en-US" sz="1400" b="1" dirty="0">
                <a:solidFill>
                  <a:prstClr val="black"/>
                </a:solidFill>
              </a:endParaRPr>
            </a:p>
          </p:txBody>
        </p:sp>
        <p:sp>
          <p:nvSpPr>
            <p:cNvPr id="98" name="Curved Right Arrow 97"/>
            <p:cNvSpPr/>
            <p:nvPr/>
          </p:nvSpPr>
          <p:spPr>
            <a:xfrm rot="5654083" flipV="1">
              <a:off x="3535566" y="355449"/>
              <a:ext cx="845791" cy="4458563"/>
            </a:xfrm>
            <a:prstGeom prst="curved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solidFill>
                  <a:prstClr val="black"/>
                </a:solidFill>
              </a:endParaRPr>
            </a:p>
          </p:txBody>
        </p:sp>
        <p:sp>
          <p:nvSpPr>
            <p:cNvPr id="99" name="Curved Right Arrow 98"/>
            <p:cNvSpPr/>
            <p:nvPr/>
          </p:nvSpPr>
          <p:spPr>
            <a:xfrm rot="16030576" flipV="1">
              <a:off x="3401325" y="2418667"/>
              <a:ext cx="949227" cy="4653350"/>
            </a:xfrm>
            <a:prstGeom prst="curved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solidFill>
                  <a:prstClr val="black"/>
                </a:solidFill>
              </a:endParaRPr>
            </a:p>
          </p:txBody>
        </p:sp>
        <p:sp>
          <p:nvSpPr>
            <p:cNvPr id="100" name="TextBox 99"/>
            <p:cNvSpPr txBox="1"/>
            <p:nvPr/>
          </p:nvSpPr>
          <p:spPr>
            <a:xfrm>
              <a:off x="2797611" y="4537685"/>
              <a:ext cx="1772876" cy="523220"/>
            </a:xfrm>
            <a:prstGeom prst="rect">
              <a:avLst/>
            </a:prstGeom>
            <a:noFill/>
          </p:spPr>
          <p:txBody>
            <a:bodyPr wrap="square" rtlCol="0">
              <a:spAutoFit/>
            </a:bodyPr>
            <a:lstStyle/>
            <a:p>
              <a:pPr algn="ctr"/>
              <a:r>
                <a:rPr lang="en-US" sz="1400" b="1" dirty="0">
                  <a:solidFill>
                    <a:prstClr val="black"/>
                  </a:solidFill>
                </a:rPr>
                <a:t>I. Send message to start the job</a:t>
              </a:r>
            </a:p>
          </p:txBody>
        </p:sp>
        <p:sp>
          <p:nvSpPr>
            <p:cNvPr id="101" name="TextBox 100"/>
            <p:cNvSpPr txBox="1"/>
            <p:nvPr/>
          </p:nvSpPr>
          <p:spPr>
            <a:xfrm>
              <a:off x="2873811" y="2337025"/>
              <a:ext cx="1772876" cy="523220"/>
            </a:xfrm>
            <a:prstGeom prst="rect">
              <a:avLst/>
            </a:prstGeom>
            <a:noFill/>
          </p:spPr>
          <p:txBody>
            <a:bodyPr wrap="square" rtlCol="0">
              <a:spAutoFit/>
            </a:bodyPr>
            <a:lstStyle/>
            <a:p>
              <a:pPr algn="ctr"/>
              <a:r>
                <a:rPr lang="en-US" sz="1400" b="1" dirty="0">
                  <a:solidFill>
                    <a:prstClr val="black"/>
                  </a:solidFill>
                </a:rPr>
                <a:t>II. Send intermediate results</a:t>
              </a:r>
            </a:p>
          </p:txBody>
        </p:sp>
        <p:sp>
          <p:nvSpPr>
            <p:cNvPr id="108" name="TextBox 107"/>
            <p:cNvSpPr txBox="1"/>
            <p:nvPr/>
          </p:nvSpPr>
          <p:spPr>
            <a:xfrm>
              <a:off x="6355596" y="4953183"/>
              <a:ext cx="1056636" cy="307777"/>
            </a:xfrm>
            <a:prstGeom prst="rect">
              <a:avLst/>
            </a:prstGeom>
            <a:noFill/>
          </p:spPr>
          <p:txBody>
            <a:bodyPr wrap="none" rtlCol="0">
              <a:spAutoFit/>
            </a:bodyPr>
            <a:lstStyle/>
            <a:p>
              <a:r>
                <a:rPr lang="en-US" sz="1400" b="1" dirty="0">
                  <a:solidFill>
                    <a:prstClr val="black"/>
                  </a:solidFill>
                </a:rPr>
                <a:t>Client Node</a:t>
              </a:r>
            </a:p>
          </p:txBody>
        </p:sp>
      </p:grpSp>
      <p:sp>
        <p:nvSpPr>
          <p:cNvPr id="29" name="Title 1"/>
          <p:cNvSpPr txBox="1">
            <a:spLocks/>
          </p:cNvSpPr>
          <p:nvPr/>
        </p:nvSpPr>
        <p:spPr>
          <a:xfrm>
            <a:off x="187626" y="-98481"/>
            <a:ext cx="11813722" cy="833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eaLnBrk="0" fontAlgn="base" hangingPunct="0">
              <a:spcBef>
                <a:spcPct val="0"/>
              </a:spcBef>
              <a:spcAft>
                <a:spcPct val="0"/>
              </a:spcAft>
              <a:defRPr sz="4000" b="1">
                <a:solidFill>
                  <a:srgbClr val="B30838"/>
                </a:solidFill>
                <a:latin typeface="+mj-lt"/>
                <a:ea typeface="+mj-ea"/>
                <a:cs typeface="ＭＳ Ｐゴシック" pitchFamily="-107" charset="-128"/>
              </a:defRPr>
            </a:lvl1pPr>
            <a:lvl2pPr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2pPr>
            <a:lvl3pPr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3pPr>
            <a:lvl4pPr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4pPr>
            <a:lvl5pPr eaLnBrk="0" fontAlgn="base" hangingPunct="0">
              <a:spcBef>
                <a:spcPct val="0"/>
              </a:spcBef>
              <a:spcAft>
                <a:spcPct val="0"/>
              </a:spcAft>
              <a:defRPr sz="3400" b="1">
                <a:solidFill>
                  <a:srgbClr val="B30838"/>
                </a:solidFill>
                <a:latin typeface="Arial" charset="0"/>
                <a:ea typeface="ＭＳ Ｐゴシック" charset="-128"/>
                <a:cs typeface="ＭＳ Ｐゴシック" pitchFamily="-107" charset="-128"/>
              </a:defRPr>
            </a:lvl5pPr>
            <a:lvl6pPr marL="457200" fontAlgn="base">
              <a:spcBef>
                <a:spcPct val="0"/>
              </a:spcBef>
              <a:spcAft>
                <a:spcPct val="0"/>
              </a:spcAft>
              <a:defRPr sz="3400" b="1">
                <a:solidFill>
                  <a:schemeClr val="accent1"/>
                </a:solidFill>
                <a:latin typeface="Arial" charset="0"/>
                <a:ea typeface="ＭＳ Ｐゴシック" charset="-128"/>
              </a:defRPr>
            </a:lvl6pPr>
            <a:lvl7pPr marL="914400" fontAlgn="base">
              <a:spcBef>
                <a:spcPct val="0"/>
              </a:spcBef>
              <a:spcAft>
                <a:spcPct val="0"/>
              </a:spcAft>
              <a:defRPr sz="3400" b="1">
                <a:solidFill>
                  <a:schemeClr val="accent1"/>
                </a:solidFill>
                <a:latin typeface="Arial" charset="0"/>
                <a:ea typeface="ＭＳ Ｐゴシック" charset="-128"/>
              </a:defRPr>
            </a:lvl7pPr>
            <a:lvl8pPr marL="1371600" fontAlgn="base">
              <a:spcBef>
                <a:spcPct val="0"/>
              </a:spcBef>
              <a:spcAft>
                <a:spcPct val="0"/>
              </a:spcAft>
              <a:defRPr sz="3400" b="1">
                <a:solidFill>
                  <a:schemeClr val="accent1"/>
                </a:solidFill>
                <a:latin typeface="Arial" charset="0"/>
                <a:ea typeface="ＭＳ Ｐゴシック" charset="-128"/>
              </a:defRPr>
            </a:lvl8pPr>
            <a:lvl9pPr marL="1828800" fontAlgn="base">
              <a:spcBef>
                <a:spcPct val="0"/>
              </a:spcBef>
              <a:spcAft>
                <a:spcPct val="0"/>
              </a:spcAft>
              <a:defRPr sz="3400" b="1">
                <a:solidFill>
                  <a:schemeClr val="accent1"/>
                </a:solidFill>
                <a:latin typeface="Arial" charset="0"/>
                <a:ea typeface="ＭＳ Ｐゴシック" charset="-128"/>
              </a:defRPr>
            </a:lvl9pPr>
          </a:lstStyle>
          <a:p>
            <a:pPr algn="ctr"/>
            <a:r>
              <a:rPr lang="en-US" sz="3200" dirty="0"/>
              <a:t>Demo of Multi-Dimensional Scaling using Iterative </a:t>
            </a:r>
            <a:r>
              <a:rPr lang="en-US" sz="3200" dirty="0" err="1" smtClean="0"/>
              <a:t>MapReduce</a:t>
            </a:r>
            <a:endParaRPr lang="en-US" sz="3200" dirty="0"/>
          </a:p>
        </p:txBody>
      </p:sp>
      <p:sp>
        <p:nvSpPr>
          <p:cNvPr id="2" name="TextBox 1"/>
          <p:cNvSpPr txBox="1"/>
          <p:nvPr/>
        </p:nvSpPr>
        <p:spPr>
          <a:xfrm>
            <a:off x="2670864" y="5181049"/>
            <a:ext cx="6947736" cy="1285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eaLnBrk="0" fontAlgn="base" hangingPunct="0">
              <a:spcBef>
                <a:spcPct val="20000"/>
              </a:spcBef>
              <a:spcAft>
                <a:spcPct val="0"/>
              </a:spcAft>
              <a:buChar char="•"/>
              <a:defRPr sz="2000" b="1">
                <a:cs typeface="ＭＳ Ｐゴシック" pitchFamily="-107" charset="-128"/>
              </a:defRPr>
            </a:lvl1pPr>
            <a:lvl2pPr marL="742950" lvl="1" indent="-285750" eaLnBrk="0" fontAlgn="base" hangingPunct="0">
              <a:spcBef>
                <a:spcPct val="20000"/>
              </a:spcBef>
              <a:spcAft>
                <a:spcPct val="0"/>
              </a:spcAft>
              <a:buChar char="–"/>
              <a:defRPr sz="2000"/>
            </a:lvl2pPr>
            <a:lvl3pPr marL="1143000" indent="-228600" eaLnBrk="0" fontAlgn="base" hangingPunct="0">
              <a:spcBef>
                <a:spcPct val="20000"/>
              </a:spcBef>
              <a:spcAft>
                <a:spcPct val="0"/>
              </a:spcAft>
              <a:buChar char="•"/>
              <a:defRPr sz="1600"/>
            </a:lvl3pPr>
            <a:lvl4pPr marL="1600200" indent="-228600" eaLnBrk="0" fontAlgn="base" hangingPunct="0">
              <a:spcBef>
                <a:spcPct val="20000"/>
              </a:spcBef>
              <a:spcAft>
                <a:spcPct val="0"/>
              </a:spcAft>
              <a:buChar char="–"/>
              <a:defRPr sz="1600"/>
            </a:lvl4pPr>
            <a:lvl5pPr marL="2057400" indent="-228600" eaLnBrk="0" fontAlgn="base" hangingPunct="0">
              <a:spcBef>
                <a:spcPct val="20000"/>
              </a:spcBef>
              <a:spcAft>
                <a:spcPct val="0"/>
              </a:spcAft>
              <a:buChar char="»"/>
              <a:defRPr sz="1600"/>
            </a:lvl5pPr>
            <a:lvl6pPr marL="2514600" indent="-228600" fontAlgn="base">
              <a:spcBef>
                <a:spcPct val="20000"/>
              </a:spcBef>
              <a:spcAft>
                <a:spcPct val="0"/>
              </a:spcAft>
              <a:buChar char="»"/>
              <a:defRPr sz="2000"/>
            </a:lvl6pPr>
            <a:lvl7pPr marL="2971800" indent="-228600" fontAlgn="base">
              <a:spcBef>
                <a:spcPct val="20000"/>
              </a:spcBef>
              <a:spcAft>
                <a:spcPct val="0"/>
              </a:spcAft>
              <a:buChar char="»"/>
              <a:defRPr sz="2000"/>
            </a:lvl7pPr>
            <a:lvl8pPr marL="3429000" indent="-228600" fontAlgn="base">
              <a:spcBef>
                <a:spcPct val="20000"/>
              </a:spcBef>
              <a:spcAft>
                <a:spcPct val="0"/>
              </a:spcAft>
              <a:buChar char="»"/>
              <a:defRPr sz="2000"/>
            </a:lvl8pPr>
            <a:lvl9pPr marL="3886200" indent="-228600" fontAlgn="base">
              <a:spcBef>
                <a:spcPct val="20000"/>
              </a:spcBef>
              <a:spcAft>
                <a:spcPct val="0"/>
              </a:spcAft>
              <a:buChar char="»"/>
              <a:defRPr sz="2000"/>
            </a:lvl9pPr>
          </a:lstStyle>
          <a:p>
            <a:pPr lvl="1">
              <a:buFont typeface="Arial" pitchFamily="34" charset="0"/>
              <a:buChar char="•"/>
            </a:pPr>
            <a:r>
              <a:rPr lang="en-US" dirty="0"/>
              <a:t>Input: </a:t>
            </a:r>
            <a:r>
              <a:rPr lang="en-US" dirty="0" smtClean="0"/>
              <a:t>30K </a:t>
            </a:r>
            <a:r>
              <a:rPr lang="en-US" dirty="0" err="1"/>
              <a:t>metagenomics</a:t>
            </a:r>
            <a:r>
              <a:rPr lang="en-US" dirty="0"/>
              <a:t> data</a:t>
            </a:r>
          </a:p>
          <a:p>
            <a:pPr lvl="1">
              <a:buFont typeface="Arial" pitchFamily="34" charset="0"/>
              <a:buChar char="•"/>
            </a:pPr>
            <a:r>
              <a:rPr lang="en-US" dirty="0"/>
              <a:t>MDS reads pairwise distance matrix of all sequences</a:t>
            </a:r>
          </a:p>
          <a:p>
            <a:pPr lvl="1">
              <a:buFont typeface="Arial" pitchFamily="34" charset="0"/>
              <a:buChar char="•"/>
            </a:pPr>
            <a:r>
              <a:rPr lang="en-US" dirty="0"/>
              <a:t>Output: </a:t>
            </a:r>
            <a:r>
              <a:rPr lang="en-US" dirty="0" smtClean="0"/>
              <a:t>3D </a:t>
            </a:r>
            <a:r>
              <a:rPr lang="en-US" dirty="0"/>
              <a:t>coordinates visualized in </a:t>
            </a:r>
            <a:r>
              <a:rPr lang="en-US" dirty="0" err="1"/>
              <a:t>PlotViz</a:t>
            </a:r>
            <a:endParaRPr lang="en-US" dirty="0"/>
          </a:p>
          <a:p>
            <a:pPr lvl="1">
              <a:buFont typeface="Arial" pitchFamily="34" charset="0"/>
              <a:buChar char="•"/>
            </a:pPr>
            <a:endParaRPr lang="en-US" dirty="0"/>
          </a:p>
          <a:p>
            <a:pPr>
              <a:buFont typeface="Arial" pitchFamily="34" charset="0"/>
              <a:buChar char="•"/>
            </a:pPr>
            <a:endParaRPr lang="en-US" dirty="0"/>
          </a:p>
        </p:txBody>
      </p:sp>
    </p:spTree>
    <p:extLst>
      <p:ext uri="{BB962C8B-B14F-4D97-AF65-F5344CB8AC3E}">
        <p14:creationId xmlns:p14="http://schemas.microsoft.com/office/powerpoint/2010/main" val="341698477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VIDEO_FILES_RECORD" val="&lt;Videos&gt;&lt;Video Name=&quot;Twister MDS_353_1_81811.mp4&quot; Position=&quot;1&quot; SlideID=&quot;353&quot;/&gt;&lt;/Videos&gt;&#10;"/>
  <p:tag name="MMPROD_UIDATA" val="&lt;database version=&quot;8.0&quot;&gt;&lt;object type=&quot;1&quot; unique_id=&quot;10001&quot;&gt;&lt;property id=&quot;20226&quot; value=&quot;C:\Users\wigginst\Desktop\QiuTalk_July9_2015_4.pptx&quot;/&gt;&lt;object type=&quot;2&quot; unique_id=&quot;152845&quot;&gt;&lt;object type=&quot;3&quot; unique_id=&quot;520333&quot;&gt;&lt;property id=&quot;20148&quot; value=&quot;5&quot;/&gt;&lt;property id=&quot;20300&quot; value=&quot;Slide 1 - &amp;quot;Towards HPC-ABDS: An Initial Experience Optimizing Hadoop for Scalable High Performance Data Analytics&amp;quot;&quot;/&gt;&lt;property id=&quot;20307&quot; value=&quot;378&quot;/&gt;&lt;/object&gt;&lt;object type=&quot;3&quot; unique_id=&quot;520336&quot;&gt;&lt;property id=&quot;20148&quot; value=&quot;5&quot;/&gt;&lt;property id=&quot;20300&quot; value=&quot;Slide 32 - &amp;quot;Large-Scale Data Analysis and Applications&amp;quot;&quot;/&gt;&lt;property id=&quot;20307&quot; value=&quot;380&quot;/&gt;&lt;/object&gt;&lt;object type=&quot;3&quot; unique_id=&quot;520546&quot;&gt;&lt;property id=&quot;20148&quot; value=&quot;5&quot;/&gt;&lt;property id=&quot;20300&quot; value=&quot;Slide 31&quot;/&gt;&lt;property id=&quot;20307&quot; value=&quot;393&quot;/&gt;&lt;/object&gt;&lt;object type=&quot;3&quot; unique_id=&quot;520552&quot;&gt;&lt;property id=&quot;20148&quot; value=&quot;5&quot;/&gt;&lt;property id=&quot;20300&quot; value=&quot;Slide 35 - &amp;quot;Collective Communication Abstractions&amp;quot;&quot;/&gt;&lt;property id=&quot;20307&quot; value=&quot;388&quot;/&gt;&lt;/object&gt;&lt;object type=&quot;3&quot; unique_id=&quot;520553&quot;&gt;&lt;property id=&quot;20148&quot; value=&quot;5&quot;/&gt;&lt;property id=&quot;20300&quot; value=&quot;Slide 36 - &amp;quot;Hierarchical Data Abstractions&amp;quot;&quot;/&gt;&lt;property id=&quot;20307&quot; value=&quot;389&quot;/&gt;&lt;/object&gt;&lt;object type=&quot;3&quot; unique_id=&quot;520554&quot;&gt;&lt;property id=&quot;20148&quot; value=&quot;5&quot;/&gt;&lt;property id=&quot;20300&quot; value=&quot;Slide 40 - &amp;quot;Harp-LDA&amp;quot;&quot;/&gt;&lt;property id=&quot;20307&quot; value=&quot;390&quot;/&gt;&lt;/object&gt;&lt;object type=&quot;3&quot; unique_id=&quot;520555&quot;&gt;&lt;property id=&quot;20148&quot; value=&quot;5&quot;/&gt;&lt;property id=&quot;20300&quot; value=&quot;Slide 41 - &amp;quot;Harp-LDA Execution Flow&amp;quot;&quot;/&gt;&lt;property id=&quot;20307&quot; value=&quot;391&quot;/&gt;&lt;/object&gt;&lt;object type=&quot;3&quot; unique_id=&quot;520816&quot;&gt;&lt;property id=&quot;20148&quot; value=&quot;5&quot;/&gt;&lt;property id=&quot;20300&quot; value=&quot;Slide 29 - &amp;quot;Big Data Ogres1&amp;quot;&quot;/&gt;&lt;property id=&quot;20307&quot; value=&quot;397&quot;/&gt;&lt;/object&gt;&lt;object type=&quot;3&quot; unique_id=&quot;520817&quot;&gt;&lt;property id=&quot;20148&quot; value=&quot;5&quot;/&gt;&lt;property id=&quot;20300&quot; value=&quot;Slide 30 - &amp;quot;Ogre Views&amp;quot;&quot;/&gt;&lt;property id=&quot;20307&quot; value=&quot;398&quot;/&gt;&lt;/object&gt;&lt;object type=&quot;3&quot; unique_id=&quot;530468&quot;&gt;&lt;property id=&quot;20148&quot; value=&quot;5&quot;/&gt;&lt;property id=&quot;20300&quot; value=&quot;Slide 34 - &amp;quot;Iterative MapReduce vs. Map-Collective&amp;quot;&quot;/&gt;&lt;property id=&quot;20307&quot; value=&quot;405&quot;/&gt;&lt;/object&gt;&lt;object type=&quot;3&quot; unique_id=&quot;530471&quot;&gt;&lt;property id=&quot;20148&quot; value=&quot;5&quot;/&gt;&lt;property id=&quot;20300&quot; value=&quot;Slide 33&quot;/&gt;&lt;property id=&quot;20307&quot; value=&quot;408&quot;/&gt;&lt;/object&gt;&lt;object type=&quot;3&quot; unique_id=&quot;530472&quot;&gt;&lt;property id=&quot;20148&quot; value=&quot;5&quot;/&gt;&lt;property id=&quot;20300&quot; value=&quot;Slide 42 - &amp;quot;Parallel Tweet Clustering with Storm&amp;quot;&quot;/&gt;&lt;property id=&quot;20307&quot; value=&quot;400&quot;/&gt;&lt;/object&gt;&lt;object type=&quot;3&quot; unique_id=&quot;530473&quot;&gt;&lt;property id=&quot;20148&quot; value=&quot;5&quot;/&gt;&lt;property id=&quot;20300&quot; value=&quot;Slide 43 - &amp;quot;Parallel Tweet Clustering with Storm&amp;quot;&quot;/&gt;&lt;property id=&quot;20307&quot; value=&quot;401&quot;/&gt;&lt;/object&gt;&lt;object type=&quot;3&quot; unique_id=&quot;530474&quot;&gt;&lt;property id=&quot;20148&quot; value=&quot;5&quot;/&gt;&lt;property id=&quot;20300&quot; value=&quot;Slide 45 - &amp;quot;Summary of Insights&amp;quot;&quot;/&gt;&lt;property id=&quot;20307&quot; value=&quot;402&quot;/&gt;&lt;/object&gt;&lt;object type=&quot;3&quot; unique_id=&quot;530476&quot;&gt;&lt;property id=&quot;20148&quot; value=&quot;5&quot;/&gt;&lt;property id=&quot;20300&quot; value=&quot;Slide 2 - &amp;quot;Important Trends&amp;quot;&quot;/&gt;&lt;property id=&quot;20307&quot; value=&quot;411&quot;/&gt;&lt;/object&gt;&lt;object type=&quot;3&quot; unique_id=&quot;530477&quot;&gt;&lt;property id=&quot;20148&quot; value=&quot;5&quot;/&gt;&lt;property id=&quot;20300&quot; value=&quot;Slide 3 - &amp;quot;Challenges and Opportunities&amp;quot;&quot;/&gt;&lt;property id=&quot;20307&quot; value=&quot;413&quot;/&gt;&lt;/object&gt;&lt;object type=&quot;3&quot; unique_id=&quot;530478&quot;&gt;&lt;property id=&quot;20148&quot; value=&quot;5&quot;/&gt;&lt;property id=&quot;20300&quot; value=&quot;Slide 4 - &amp;quot;What Could Happen in 5 years?&amp;quot;&quot;/&gt;&lt;property id=&quot;20307&quot; value=&quot;414&quot;/&gt;&lt;/object&gt;&lt;object type=&quot;3&quot; unique_id=&quot;530479&quot;&gt;&lt;property id=&quot;20148&quot; value=&quot;5&quot;/&gt;&lt;property id=&quot;20300&quot; value=&quot;Slide 5&quot;/&gt;&lt;property id=&quot;20307&quot; value=&quot;449&quot;/&gt;&lt;/object&gt;&lt;object type=&quot;3&quot; unique_id=&quot;530480&quot;&gt;&lt;property id=&quot;20148&quot; value=&quot;5&quot;/&gt;&lt;property id=&quot;20300&quot; value=&quot;Slide 6 - &amp;quot;Applications and Computation Models&amp;quot;&quot;/&gt;&lt;property id=&quot;20307&quot; value=&quot;429&quot;/&gt;&lt;/object&gt;&lt;object type=&quot;3&quot; unique_id=&quot;530481&quot;&gt;&lt;property id=&quot;20148&quot; value=&quot;5&quot;/&gt;&lt;property id=&quot;20300&quot; value=&quot;Slide 7 - &amp;quot;Large Scale Data Analysis Applications&amp;quot;&quot;/&gt;&lt;property id=&quot;20307&quot; value=&quot;430&quot;/&gt;&lt;/object&gt;&lt;object type=&quot;3&quot; unique_id=&quot;530482&quot;&gt;&lt;property id=&quot;20148&quot; value=&quot;5&quot;/&gt;&lt;property id=&quot;20300&quot; value=&quot;Slide 8&quot;/&gt;&lt;property id=&quot;20307&quot; value=&quot;421&quot;/&gt;&lt;/object&gt;&lt;object type=&quot;3&quot; unique_id=&quot;530483&quot;&gt;&lt;property id=&quot;20148&quot; value=&quot;5&quot;/&gt;&lt;property id=&quot;20300&quot; value=&quot;Slide 9&quot;/&gt;&lt;property id=&quot;20307&quot; value=&quot;427&quot;/&gt;&lt;/object&gt;&lt;object type=&quot;3&quot; unique_id=&quot;530484&quot;&gt;&lt;property id=&quot;20148&quot; value=&quot;5&quot;/&gt;&lt;property id=&quot;20300&quot; value=&quot;Slide 10&quot;/&gt;&lt;property id=&quot;20307&quot; value=&quot;428&quot;/&gt;&lt;/object&gt;&lt;object type=&quot;3&quot; unique_id=&quot;530485&quot;&gt;&lt;property id=&quot;20148&quot; value=&quot;5&quot;/&gt;&lt;property id=&quot;20300&quot; value=&quot;Slide 11&quot;/&gt;&lt;property id=&quot;20307&quot; value=&quot;448&quot;/&gt;&lt;/object&gt;&lt;object type=&quot;3&quot; unique_id=&quot;530486&quot;&gt;&lt;property id=&quot;20148&quot; value=&quot;5&quot;/&gt;&lt;property id=&quot;20300&quot; value=&quot;Slide 12 - &amp;quot;Why Collective Communications For Big Data Processing?&amp;quot;&quot;/&gt;&lt;property id=&quot;20307&quot; value=&quot;445&quot;/&gt;&lt;/object&gt;&lt;object type=&quot;3&quot; unique_id=&quot;530487&quot;&gt;&lt;property id=&quot;20148&quot; value=&quot;5&quot;/&gt;&lt;property id=&quot;20300&quot; value=&quot;Slide 13 - &amp;quot;Motivation&amp;quot;&quot;/&gt;&lt;property id=&quot;20307&quot; value=&quot;446&quot;/&gt;&lt;/object&gt;&lt;object type=&quot;3&quot; unique_id=&quot;530488&quot;&gt;&lt;property id=&quot;20148&quot; value=&quot;5&quot;/&gt;&lt;property id=&quot;20300&quot; value=&quot;Slide 14 - &amp;quot;Component Layers&amp;quot;&quot;/&gt;&lt;property id=&quot;20307&quot; value=&quot;453&quot;/&gt;&lt;/object&gt;&lt;object type=&quot;3&quot; unique_id=&quot;530489&quot;&gt;&lt;property id=&quot;20148&quot; value=&quot;5&quot;/&gt;&lt;property id=&quot;20300&quot; value=&quot;Slide 15 - &amp;quot;Contributions&amp;quot;&quot;/&gt;&lt;property id=&quot;20307&quot; value=&quot;454&quot;/&gt;&lt;/object&gt;&lt;object type=&quot;3&quot; unique_id=&quot;530490&quot;&gt;&lt;property id=&quot;20148&quot; value=&quot;5&quot;/&gt;&lt;property id=&quot;20300&quot; value=&quot;Slide 16 - &amp;quot;The Harp Library&amp;quot;&quot;/&gt;&lt;property id=&quot;20307&quot; value=&quot;452&quot;/&gt;&lt;/object&gt;&lt;object type=&quot;3&quot; unique_id=&quot;530491&quot;&gt;&lt;property id=&quot;20148&quot; value=&quot;5&quot;/&gt;&lt;property id=&quot;20300&quot; value=&quot;Slide 17 - &amp;quot;MapCollective Programming Model&amp;quot;&quot;/&gt;&lt;property id=&quot;20307&quot; value=&quot;451&quot;/&gt;&lt;/object&gt;&lt;object type=&quot;3&quot; unique_id=&quot;530492&quot;&gt;&lt;property id=&quot;20148&quot; value=&quot;5&quot;/&gt;&lt;property id=&quot;20300&quot; value=&quot;Slide 18 - &amp;quot;A MapCollective Job&amp;quot;&quot;/&gt;&lt;property id=&quot;20307&quot; value=&quot;439&quot;/&gt;&lt;/object&gt;&lt;object type=&quot;3&quot; unique_id=&quot;530493&quot;&gt;&lt;property id=&quot;20148&quot; value=&quot;5&quot;/&gt;&lt;property id=&quot;20300&quot; value=&quot;Slide 19 - &amp;quot;Experiments&amp;quot;&quot;/&gt;&lt;property id=&quot;20307&quot; value=&quot;440&quot;/&gt;&lt;/object&gt;&lt;object type=&quot;3&quot; unique_id=&quot;530494&quot;&gt;&lt;property id=&quot;20148&quot; value=&quot;5&quot;/&gt;&lt;property id=&quot;20300&quot; value=&quot;Slide 20 - &amp;quot;Operations&amp;quot;&quot;/&gt;&lt;property id=&quot;20307&quot; value=&quot;435&quot;/&gt;&lt;/object&gt;&lt;object type=&quot;3&quot; unique_id=&quot;530495&quot;&gt;&lt;property id=&quot;20148&quot; value=&quot;5&quot;/&gt;&lt;property id=&quot;20300&quot; value=&quot;Slide 21 - &amp;quot;K-means Clustering&amp;quot;&quot;/&gt;&lt;property id=&quot;20307&quot; value=&quot;441&quot;/&gt;&lt;/object&gt;&lt;object type=&quot;3&quot; unique_id=&quot;530496&quot;&gt;&lt;property id=&quot;20148&quot; value=&quot;5&quot;/&gt;&lt;property id=&quot;20300&quot; value=&quot;Slide 22 - &amp;quot;Force-directed Graph Drawing Algorithm&amp;quot;&quot;/&gt;&lt;property id=&quot;20307&quot; value=&quot;442&quot;/&gt;&lt;/object&gt;&lt;object type=&quot;3&quot; unique_id=&quot;530497&quot;&gt;&lt;property id=&quot;20148&quot; value=&quot;5&quot;/&gt;&lt;property id=&quot;20300&quot; value=&quot;Slide 23 - &amp;quot;WDA SMACOF&amp;quot;&quot;/&gt;&lt;property id=&quot;20307&quot; value=&quot;455&quot;/&gt;&lt;/object&gt;&lt;object type=&quot;3&quot; unique_id=&quot;530498&quot;&gt;&lt;property id=&quot;20148&quot; value=&quot;5&quot;/&gt;&lt;property id=&quot;20300&quot; value=&quot;Slide 24 - &amp;quot;WDA-SMACOF&amp;quot;&quot;/&gt;&lt;property id=&quot;20307&quot; value=&quot;443&quot;/&gt;&lt;/object&gt;&lt;object type=&quot;3&quot; unique_id=&quot;530499&quot;&gt;&lt;property id=&quot;20148&quot; value=&quot;5&quot;/&gt;&lt;property id=&quot;20300&quot; value=&quot;Slide 25 - &amp;quot;Conclusions&amp;quot;&quot;/&gt;&lt;property id=&quot;20307&quot; value=&quot;444&quot;/&gt;&lt;/object&gt;&lt;object type=&quot;3&quot; unique_id=&quot;530500&quot;&gt;&lt;property id=&quot;20148&quot; value=&quot;5&quot;/&gt;&lt;property id=&quot;20300&quot; value=&quot;Slide 26 - &amp;quot;The Models of Contemporary Big Data Tools&amp;quot;&quot;/&gt;&lt;property id=&quot;20307&quot; value=&quot;432&quot;/&gt;&lt;/object&gt;&lt;object type=&quot;3&quot; unique_id=&quot;530501&quot;&gt;&lt;property id=&quot;20148&quot; value=&quot;5&quot;/&gt;&lt;property id=&quot;20300&quot; value=&quot;Slide 27 - &amp;quot;K-means Clustering Parallel Efficiency&amp;quot;&quot;/&gt;&lt;property id=&quot;20307&quot; value=&quot;423&quot;/&gt;&lt;/object&gt;&lt;object type=&quot;3&quot; unique_id=&quot;530502&quot;&gt;&lt;property id=&quot;20148&quot; value=&quot;5&quot;/&gt;&lt;property id=&quot;20300&quot; value=&quot;Slide 28 - &amp;quot;Comparison of current Data Analytics stack from Cloud and HPC infrastructure&amp;quot;&quot;/&gt;&lt;property id=&quot;20307&quot; value=&quot;433&quot;/&gt;&lt;/object&gt;&lt;object type=&quot;3&quot; unique_id=&quot;530503&quot;&gt;&lt;property id=&quot;20148&quot; value=&quot;5&quot;/&gt;&lt;property id=&quot;20300&quot; value=&quot;Slide 37 - &amp;quot;LDA and Topic Models&amp;quot;&quot;/&gt;&lt;property id=&quot;20307&quot; value=&quot;456&quot;/&gt;&lt;/object&gt;&lt;object type=&quot;3&quot; unique_id=&quot;530504&quot;&gt;&lt;property id=&quot;20148&quot; value=&quot;5&quot;/&gt;&lt;property id=&quot;20300&quot; value=&quot;Slide 38 - &amp;quot;Inference Algorithm for LDA&amp;quot;&quot;/&gt;&lt;property id=&quot;20307&quot; value=&quot;457&quot;/&gt;&lt;/object&gt;&lt;object type=&quot;3&quot; unique_id=&quot;530505&quot;&gt;&lt;property id=&quot;20148&quot; value=&quot;5&quot;/&gt;&lt;property id=&quot;20300&quot; value=&quot;Slide 39 - &amp;quot;Challenges in large scale LDA&amp;quot;&quot;/&gt;&lt;property id=&quot;20307&quot; value=&quot;458&quot;/&gt;&lt;/object&gt;&lt;object type=&quot;3&quot; unique_id=&quot;530506&quot;&gt;&lt;property id=&quot;20148&quot; value=&quot;5&quot;/&gt;&lt;property id=&quot;20300&quot; value=&quot;Slide 44 - &amp;quot;Six Computation Models for Data Analytics&amp;quot;&quot;/&gt;&lt;property id=&quot;20307&quot; value=&quot;434&quot;/&gt;&lt;/object&gt;&lt;/object&gt;&lt;object type=&quot;8&quot; unique_id=&quot;152923&quot;&gt;&lt;/object&gt;&lt;/object&gt;&lt;/database&gt;"/>
  <p:tag name="SECTOMILLISECCONVERTED" val="1"/>
</p:tagLst>
</file>

<file path=ppt/theme/theme1.xml><?xml version="1.0" encoding="utf-8"?>
<a:theme xmlns:a="http://schemas.openxmlformats.org/drawingml/2006/main" name="Blank Presentation">
  <a:themeElements>
    <a:clrScheme name="Custom 1">
      <a:dk1>
        <a:srgbClr val="000000"/>
      </a:dk1>
      <a:lt1>
        <a:srgbClr val="FFFFFF"/>
      </a:lt1>
      <a:dk2>
        <a:srgbClr val="F8F3D2"/>
      </a:dk2>
      <a:lt2>
        <a:srgbClr val="B0B2B4"/>
      </a:lt2>
      <a:accent1>
        <a:srgbClr val="7D110C"/>
      </a:accent1>
      <a:accent2>
        <a:srgbClr val="6D6E70"/>
      </a:accent2>
      <a:accent3>
        <a:srgbClr val="FFFFFF"/>
      </a:accent3>
      <a:accent4>
        <a:srgbClr val="000000"/>
      </a:accent4>
      <a:accent5>
        <a:srgbClr val="BFAAAA"/>
      </a:accent5>
      <a:accent6>
        <a:srgbClr val="626365"/>
      </a:accent6>
      <a:hlink>
        <a:srgbClr val="7D110C"/>
      </a:hlink>
      <a:folHlink>
        <a:srgbClr val="6D6E7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Blank Presentation 1">
        <a:dk1>
          <a:srgbClr val="000000"/>
        </a:dk1>
        <a:lt1>
          <a:srgbClr val="FFFFFF"/>
        </a:lt1>
        <a:dk2>
          <a:srgbClr val="F8F3D2"/>
        </a:dk2>
        <a:lt2>
          <a:srgbClr val="B0B2B4"/>
        </a:lt2>
        <a:accent1>
          <a:srgbClr val="7D110C"/>
        </a:accent1>
        <a:accent2>
          <a:srgbClr val="6D6E70"/>
        </a:accent2>
        <a:accent3>
          <a:srgbClr val="FFFFFF"/>
        </a:accent3>
        <a:accent4>
          <a:srgbClr val="000000"/>
        </a:accent4>
        <a:accent5>
          <a:srgbClr val="BFAAAA"/>
        </a:accent5>
        <a:accent6>
          <a:srgbClr val="626365"/>
        </a:accent6>
        <a:hlink>
          <a:srgbClr val="7D110C"/>
        </a:hlink>
        <a:folHlink>
          <a:srgbClr val="6D6E7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9F3D3"/>
        </a:lt1>
        <a:dk2>
          <a:srgbClr val="F8F3D2"/>
        </a:dk2>
        <a:lt2>
          <a:srgbClr val="B0B2B4"/>
        </a:lt2>
        <a:accent1>
          <a:srgbClr val="7D110C"/>
        </a:accent1>
        <a:accent2>
          <a:srgbClr val="6D6E70"/>
        </a:accent2>
        <a:accent3>
          <a:srgbClr val="FBF8E6"/>
        </a:accent3>
        <a:accent4>
          <a:srgbClr val="000000"/>
        </a:accent4>
        <a:accent5>
          <a:srgbClr val="BFAAAA"/>
        </a:accent5>
        <a:accent6>
          <a:srgbClr val="626365"/>
        </a:accent6>
        <a:hlink>
          <a:srgbClr val="7D110C"/>
        </a:hlink>
        <a:folHlink>
          <a:srgbClr val="6D6E7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1">
      <a:dk1>
        <a:srgbClr val="000000"/>
      </a:dk1>
      <a:lt1>
        <a:srgbClr val="FFFFFF"/>
      </a:lt1>
      <a:dk2>
        <a:srgbClr val="F8F3D2"/>
      </a:dk2>
      <a:lt2>
        <a:srgbClr val="B0B2B4"/>
      </a:lt2>
      <a:accent1>
        <a:srgbClr val="7D110C"/>
      </a:accent1>
      <a:accent2>
        <a:srgbClr val="6D6E70"/>
      </a:accent2>
      <a:accent3>
        <a:srgbClr val="FFFFFF"/>
      </a:accent3>
      <a:accent4>
        <a:srgbClr val="000000"/>
      </a:accent4>
      <a:accent5>
        <a:srgbClr val="BFAAAA"/>
      </a:accent5>
      <a:accent6>
        <a:srgbClr val="626365"/>
      </a:accent6>
      <a:hlink>
        <a:srgbClr val="7D110C"/>
      </a:hlink>
      <a:folHlink>
        <a:srgbClr val="6D6E7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ustom Design">
  <a:themeElements>
    <a:clrScheme name="Custom 1">
      <a:dk1>
        <a:srgbClr val="000000"/>
      </a:dk1>
      <a:lt1>
        <a:srgbClr val="FFFFFF"/>
      </a:lt1>
      <a:dk2>
        <a:srgbClr val="F8F3D2"/>
      </a:dk2>
      <a:lt2>
        <a:srgbClr val="B0B2B4"/>
      </a:lt2>
      <a:accent1>
        <a:srgbClr val="7D110C"/>
      </a:accent1>
      <a:accent2>
        <a:srgbClr val="6D6E70"/>
      </a:accent2>
      <a:accent3>
        <a:srgbClr val="FFFFFF"/>
      </a:accent3>
      <a:accent4>
        <a:srgbClr val="000000"/>
      </a:accent4>
      <a:accent5>
        <a:srgbClr val="BFAAAA"/>
      </a:accent5>
      <a:accent6>
        <a:srgbClr val="626365"/>
      </a:accent6>
      <a:hlink>
        <a:srgbClr val="7D110C"/>
      </a:hlink>
      <a:folHlink>
        <a:srgbClr val="6D6E7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
    <a:dk1>
      <a:srgbClr val="000000"/>
    </a:dk1>
    <a:lt1>
      <a:srgbClr val="FFFFFF"/>
    </a:lt1>
    <a:dk2>
      <a:srgbClr val="000000"/>
    </a:dk2>
    <a:lt2>
      <a:srgbClr val="808080"/>
    </a:lt2>
    <a:accent1>
      <a:srgbClr val="7DB6EF"/>
    </a:accent1>
    <a:accent2>
      <a:srgbClr val="C0504D"/>
    </a:accent2>
    <a:accent3>
      <a:srgbClr val="FFFFFF"/>
    </a:accent3>
    <a:accent4>
      <a:srgbClr val="000000"/>
    </a:accent4>
    <a:accent5>
      <a:srgbClr val="BFD7F6"/>
    </a:accent5>
    <a:accent6>
      <a:srgbClr val="AE4845"/>
    </a:accent6>
    <a:hlink>
      <a:srgbClr val="0066CC"/>
    </a:hlink>
    <a:folHlink>
      <a:srgbClr val="800080"/>
    </a:folHlink>
  </a:clrScheme>
</a:themeOverride>
</file>

<file path=ppt/theme/themeOverride6.xml><?xml version="1.0" encoding="utf-8"?>
<a:themeOverride xmlns:a="http://schemas.openxmlformats.org/drawingml/2006/main">
  <a:clrScheme name="">
    <a:dk1>
      <a:srgbClr val="000000"/>
    </a:dk1>
    <a:lt1>
      <a:srgbClr val="FFFFFF"/>
    </a:lt1>
    <a:dk2>
      <a:srgbClr val="000000"/>
    </a:dk2>
    <a:lt2>
      <a:srgbClr val="808080"/>
    </a:lt2>
    <a:accent1>
      <a:srgbClr val="7DB6EF"/>
    </a:accent1>
    <a:accent2>
      <a:srgbClr val="C0504D"/>
    </a:accent2>
    <a:accent3>
      <a:srgbClr val="FFFFFF"/>
    </a:accent3>
    <a:accent4>
      <a:srgbClr val="000000"/>
    </a:accent4>
    <a:accent5>
      <a:srgbClr val="BFD7F6"/>
    </a:accent5>
    <a:accent6>
      <a:srgbClr val="AE4845"/>
    </a:accent6>
    <a:hlink>
      <a:srgbClr val="0066CC"/>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8163</TotalTime>
  <Words>2767</Words>
  <Application>Microsoft Office PowerPoint</Application>
  <PresentationFormat>Custom</PresentationFormat>
  <Paragraphs>726</Paragraphs>
  <Slides>45</Slides>
  <Notes>21</Notes>
  <HiddenSlides>0</HiddenSlides>
  <MMClips>1</MMClips>
  <ScaleCrop>false</ScaleCrop>
  <HeadingPairs>
    <vt:vector size="4" baseType="variant">
      <vt:variant>
        <vt:lpstr>Theme</vt:lpstr>
      </vt:variant>
      <vt:variant>
        <vt:i4>5</vt:i4>
      </vt:variant>
      <vt:variant>
        <vt:lpstr>Slide Titles</vt:lpstr>
      </vt:variant>
      <vt:variant>
        <vt:i4>45</vt:i4>
      </vt:variant>
    </vt:vector>
  </HeadingPairs>
  <TitlesOfParts>
    <vt:vector size="50" baseType="lpstr">
      <vt:lpstr>Blank Presentation</vt:lpstr>
      <vt:lpstr>Custom Design</vt:lpstr>
      <vt:lpstr>1_Custom Design</vt:lpstr>
      <vt:lpstr>2_Custom Design</vt:lpstr>
      <vt:lpstr>3_Custom Design</vt:lpstr>
      <vt:lpstr>Towards HPC-ABDS: An Initial Experience Optimizing Hadoop for Scalable High Performance Data Analytics</vt:lpstr>
      <vt:lpstr>Important Trends</vt:lpstr>
      <vt:lpstr>Challenges and Opportunities</vt:lpstr>
      <vt:lpstr>What Could Happen in 5 years?</vt:lpstr>
      <vt:lpstr>PowerPoint Presentation</vt:lpstr>
      <vt:lpstr>Applications and Computation Models</vt:lpstr>
      <vt:lpstr>Large Scale Data Analysis Applications</vt:lpstr>
      <vt:lpstr>PowerPoint Presentation</vt:lpstr>
      <vt:lpstr>PowerPoint Presentation</vt:lpstr>
      <vt:lpstr>PowerPoint Presentation</vt:lpstr>
      <vt:lpstr>PowerPoint Presentation</vt:lpstr>
      <vt:lpstr>Why Collective Communications For Big Data Processing?</vt:lpstr>
      <vt:lpstr>Motivation</vt:lpstr>
      <vt:lpstr>Component Layers</vt:lpstr>
      <vt:lpstr>Contributions</vt:lpstr>
      <vt:lpstr>The Harp Library</vt:lpstr>
      <vt:lpstr>MapCollective Programming Model</vt:lpstr>
      <vt:lpstr>A MapCollective Job</vt:lpstr>
      <vt:lpstr>Experiments</vt:lpstr>
      <vt:lpstr>Operations</vt:lpstr>
      <vt:lpstr>K-means Clustering</vt:lpstr>
      <vt:lpstr>Force-directed Graph Drawing Algorithm</vt:lpstr>
      <vt:lpstr>WDA SMACOF</vt:lpstr>
      <vt:lpstr>WDA-SMACOF</vt:lpstr>
      <vt:lpstr>Conclusions</vt:lpstr>
      <vt:lpstr>The Models of Contemporary Big Data Tools</vt:lpstr>
      <vt:lpstr>K-means Clustering Parallel Efficiency</vt:lpstr>
      <vt:lpstr>Comparison of current Data Analytics stack from Cloud and HPC infrastructure</vt:lpstr>
      <vt:lpstr>Big Data Ogres1</vt:lpstr>
      <vt:lpstr>Ogre Views</vt:lpstr>
      <vt:lpstr>PowerPoint Presentation</vt:lpstr>
      <vt:lpstr>Large-Scale Data Analysis and Applications</vt:lpstr>
      <vt:lpstr>PowerPoint Presentation</vt:lpstr>
      <vt:lpstr>Iterative MapReduce vs. Map-Collective</vt:lpstr>
      <vt:lpstr>Collective Communication Abstractions</vt:lpstr>
      <vt:lpstr>Hierarchical Data Abstractions</vt:lpstr>
      <vt:lpstr>LDA and Topic Models</vt:lpstr>
      <vt:lpstr>Inference Algorithm for LDA</vt:lpstr>
      <vt:lpstr>Challenges in large scale LDA</vt:lpstr>
      <vt:lpstr>Harp-LDA</vt:lpstr>
      <vt:lpstr>Harp-LDA Execution Flow</vt:lpstr>
      <vt:lpstr>Parallel Tweet Clustering with Storm</vt:lpstr>
      <vt:lpstr>Parallel Tweet Clustering with Storm</vt:lpstr>
      <vt:lpstr>Six Computation Models for Data Analytics</vt:lpstr>
      <vt:lpstr>Summary of Insights</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zhangbj</dc:creator>
  <cp:lastModifiedBy>Wiggins, Thomas Bruce</cp:lastModifiedBy>
  <cp:revision>762</cp:revision>
  <dcterms:created xsi:type="dcterms:W3CDTF">2014-03-26T02:42:24Z</dcterms:created>
  <dcterms:modified xsi:type="dcterms:W3CDTF">2015-07-08T21:24:19Z</dcterms:modified>
</cp:coreProperties>
</file>