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2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3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4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5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6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7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8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19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20.xml" ContentType="application/vnd.openxmlformats-officedocument.theme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21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8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725" r:id="rId5"/>
    <p:sldMasterId id="2147483738" r:id="rId6"/>
    <p:sldMasterId id="2147483764" r:id="rId7"/>
    <p:sldMasterId id="2147483790" r:id="rId8"/>
    <p:sldMasterId id="2147483803" r:id="rId9"/>
    <p:sldMasterId id="2147483815" r:id="rId10"/>
    <p:sldMasterId id="2147483827" r:id="rId11"/>
    <p:sldMasterId id="2147483840" r:id="rId12"/>
    <p:sldMasterId id="2147483853" r:id="rId13"/>
    <p:sldMasterId id="2147483866" r:id="rId14"/>
    <p:sldMasterId id="2147483879" r:id="rId15"/>
    <p:sldMasterId id="2147483892" r:id="rId16"/>
    <p:sldMasterId id="2147483905" r:id="rId17"/>
    <p:sldMasterId id="2147483918" r:id="rId18"/>
    <p:sldMasterId id="2147483931" r:id="rId19"/>
    <p:sldMasterId id="2147483944" r:id="rId20"/>
    <p:sldMasterId id="2147483957" r:id="rId21"/>
    <p:sldMasterId id="2147483970" r:id="rId22"/>
  </p:sldMasterIdLst>
  <p:notesMasterIdLst>
    <p:notesMasterId r:id="rId138"/>
  </p:notesMasterIdLst>
  <p:sldIdLst>
    <p:sldId id="257" r:id="rId23"/>
    <p:sldId id="357" r:id="rId24"/>
    <p:sldId id="360" r:id="rId25"/>
    <p:sldId id="396" r:id="rId26"/>
    <p:sldId id="358" r:id="rId27"/>
    <p:sldId id="359" r:id="rId28"/>
    <p:sldId id="290" r:id="rId29"/>
    <p:sldId id="258" r:id="rId30"/>
    <p:sldId id="362" r:id="rId31"/>
    <p:sldId id="293" r:id="rId32"/>
    <p:sldId id="292" r:id="rId33"/>
    <p:sldId id="364" r:id="rId34"/>
    <p:sldId id="389" r:id="rId35"/>
    <p:sldId id="295" r:id="rId36"/>
    <p:sldId id="365" r:id="rId37"/>
    <p:sldId id="368" r:id="rId38"/>
    <p:sldId id="385" r:id="rId39"/>
    <p:sldId id="373" r:id="rId40"/>
    <p:sldId id="375" r:id="rId41"/>
    <p:sldId id="374" r:id="rId42"/>
    <p:sldId id="376" r:id="rId43"/>
    <p:sldId id="377" r:id="rId44"/>
    <p:sldId id="366" r:id="rId45"/>
    <p:sldId id="308" r:id="rId46"/>
    <p:sldId id="382" r:id="rId47"/>
    <p:sldId id="384" r:id="rId48"/>
    <p:sldId id="329" r:id="rId49"/>
    <p:sldId id="387" r:id="rId50"/>
    <p:sldId id="397" r:id="rId51"/>
    <p:sldId id="388" r:id="rId52"/>
    <p:sldId id="392" r:id="rId53"/>
    <p:sldId id="386" r:id="rId54"/>
    <p:sldId id="398" r:id="rId55"/>
    <p:sldId id="393" r:id="rId56"/>
    <p:sldId id="391" r:id="rId57"/>
    <p:sldId id="330" r:id="rId58"/>
    <p:sldId id="331" r:id="rId59"/>
    <p:sldId id="332" r:id="rId60"/>
    <p:sldId id="399" r:id="rId61"/>
    <p:sldId id="336" r:id="rId62"/>
    <p:sldId id="337" r:id="rId63"/>
    <p:sldId id="338" r:id="rId64"/>
    <p:sldId id="400" r:id="rId65"/>
    <p:sldId id="340" r:id="rId66"/>
    <p:sldId id="401" r:id="rId67"/>
    <p:sldId id="403" r:id="rId68"/>
    <p:sldId id="402" r:id="rId69"/>
    <p:sldId id="404" r:id="rId70"/>
    <p:sldId id="260" r:id="rId71"/>
    <p:sldId id="261" r:id="rId72"/>
    <p:sldId id="262" r:id="rId73"/>
    <p:sldId id="263" r:id="rId74"/>
    <p:sldId id="264" r:id="rId75"/>
    <p:sldId id="408" r:id="rId76"/>
    <p:sldId id="409" r:id="rId77"/>
    <p:sldId id="410" r:id="rId78"/>
    <p:sldId id="412" r:id="rId79"/>
    <p:sldId id="414" r:id="rId80"/>
    <p:sldId id="416" r:id="rId81"/>
    <p:sldId id="415" r:id="rId82"/>
    <p:sldId id="411" r:id="rId83"/>
    <p:sldId id="413" r:id="rId84"/>
    <p:sldId id="417" r:id="rId85"/>
    <p:sldId id="418" r:id="rId86"/>
    <p:sldId id="419" r:id="rId87"/>
    <p:sldId id="420" r:id="rId88"/>
    <p:sldId id="422" r:id="rId89"/>
    <p:sldId id="421" r:id="rId90"/>
    <p:sldId id="423" r:id="rId91"/>
    <p:sldId id="424" r:id="rId92"/>
    <p:sldId id="425" r:id="rId93"/>
    <p:sldId id="426" r:id="rId94"/>
    <p:sldId id="441" r:id="rId95"/>
    <p:sldId id="427" r:id="rId96"/>
    <p:sldId id="428" r:id="rId97"/>
    <p:sldId id="429" r:id="rId98"/>
    <p:sldId id="265" r:id="rId99"/>
    <p:sldId id="430" r:id="rId100"/>
    <p:sldId id="431" r:id="rId101"/>
    <p:sldId id="436" r:id="rId102"/>
    <p:sldId id="432" r:id="rId103"/>
    <p:sldId id="434" r:id="rId104"/>
    <p:sldId id="271" r:id="rId105"/>
    <p:sldId id="433" r:id="rId106"/>
    <p:sldId id="437" r:id="rId107"/>
    <p:sldId id="435" r:id="rId108"/>
    <p:sldId id="438" r:id="rId109"/>
    <p:sldId id="439" r:id="rId110"/>
    <p:sldId id="440" r:id="rId111"/>
    <p:sldId id="442" r:id="rId112"/>
    <p:sldId id="443" r:id="rId113"/>
    <p:sldId id="266" r:id="rId114"/>
    <p:sldId id="267" r:id="rId115"/>
    <p:sldId id="268" r:id="rId116"/>
    <p:sldId id="285" r:id="rId117"/>
    <p:sldId id="286" r:id="rId118"/>
    <p:sldId id="287" r:id="rId119"/>
    <p:sldId id="272" r:id="rId120"/>
    <p:sldId id="288" r:id="rId121"/>
    <p:sldId id="274" r:id="rId122"/>
    <p:sldId id="275" r:id="rId123"/>
    <p:sldId id="276" r:id="rId124"/>
    <p:sldId id="278" r:id="rId125"/>
    <p:sldId id="283" r:id="rId126"/>
    <p:sldId id="344" r:id="rId127"/>
    <p:sldId id="345" r:id="rId128"/>
    <p:sldId id="346" r:id="rId129"/>
    <p:sldId id="348" r:id="rId130"/>
    <p:sldId id="350" r:id="rId131"/>
    <p:sldId id="352" r:id="rId132"/>
    <p:sldId id="353" r:id="rId133"/>
    <p:sldId id="380" r:id="rId134"/>
    <p:sldId id="405" r:id="rId135"/>
    <p:sldId id="406" r:id="rId136"/>
    <p:sldId id="407" r:id="rId137"/>
  </p:sldIdLst>
  <p:sldSz cx="9144000" cy="6858000" type="screen4x3"/>
  <p:notesSz cx="6858000" cy="9144000"/>
  <p:defaultTextStyle>
    <a:defPPr>
      <a:defRPr lang="en-US"/>
    </a:defPPr>
    <a:lvl1pPr marL="0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1430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2854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54280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05717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57141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08563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59998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11425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4937" autoAdjust="0"/>
  </p:normalViewPr>
  <p:slideViewPr>
    <p:cSldViewPr>
      <p:cViewPr varScale="1">
        <p:scale>
          <a:sx n="107" d="100"/>
          <a:sy n="107" d="100"/>
        </p:scale>
        <p:origin x="73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6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95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0.xml"/><Relationship Id="rId63" Type="http://schemas.openxmlformats.org/officeDocument/2006/relationships/slide" Target="slides/slide41.xml"/><Relationship Id="rId84" Type="http://schemas.openxmlformats.org/officeDocument/2006/relationships/slide" Target="slides/slide62.xml"/><Relationship Id="rId138" Type="http://schemas.openxmlformats.org/officeDocument/2006/relationships/notesMaster" Target="notesMasters/notesMaster1.xml"/><Relationship Id="rId107" Type="http://schemas.openxmlformats.org/officeDocument/2006/relationships/slide" Target="slides/slide85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53" Type="http://schemas.openxmlformats.org/officeDocument/2006/relationships/slide" Target="slides/slide31.xml"/><Relationship Id="rId58" Type="http://schemas.openxmlformats.org/officeDocument/2006/relationships/slide" Target="slides/slide36.xml"/><Relationship Id="rId74" Type="http://schemas.openxmlformats.org/officeDocument/2006/relationships/slide" Target="slides/slide52.xml"/><Relationship Id="rId79" Type="http://schemas.openxmlformats.org/officeDocument/2006/relationships/slide" Target="slides/slide57.xml"/><Relationship Id="rId102" Type="http://schemas.openxmlformats.org/officeDocument/2006/relationships/slide" Target="slides/slide80.xml"/><Relationship Id="rId123" Type="http://schemas.openxmlformats.org/officeDocument/2006/relationships/slide" Target="slides/slide101.xml"/><Relationship Id="rId128" Type="http://schemas.openxmlformats.org/officeDocument/2006/relationships/slide" Target="slides/slide106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68.xml"/><Relationship Id="rId95" Type="http://schemas.openxmlformats.org/officeDocument/2006/relationships/slide" Target="slides/slide73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64" Type="http://schemas.openxmlformats.org/officeDocument/2006/relationships/slide" Target="slides/slide42.xml"/><Relationship Id="rId69" Type="http://schemas.openxmlformats.org/officeDocument/2006/relationships/slide" Target="slides/slide47.xml"/><Relationship Id="rId113" Type="http://schemas.openxmlformats.org/officeDocument/2006/relationships/slide" Target="slides/slide91.xml"/><Relationship Id="rId118" Type="http://schemas.openxmlformats.org/officeDocument/2006/relationships/slide" Target="slides/slide96.xml"/><Relationship Id="rId134" Type="http://schemas.openxmlformats.org/officeDocument/2006/relationships/slide" Target="slides/slide112.xml"/><Relationship Id="rId139" Type="http://schemas.openxmlformats.org/officeDocument/2006/relationships/presProps" Target="presProps.xml"/><Relationship Id="rId80" Type="http://schemas.openxmlformats.org/officeDocument/2006/relationships/slide" Target="slides/slide58.xml"/><Relationship Id="rId85" Type="http://schemas.openxmlformats.org/officeDocument/2006/relationships/slide" Target="slides/slide6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59" Type="http://schemas.openxmlformats.org/officeDocument/2006/relationships/slide" Target="slides/slide37.xml"/><Relationship Id="rId103" Type="http://schemas.openxmlformats.org/officeDocument/2006/relationships/slide" Target="slides/slide81.xml"/><Relationship Id="rId108" Type="http://schemas.openxmlformats.org/officeDocument/2006/relationships/slide" Target="slides/slide86.xml"/><Relationship Id="rId124" Type="http://schemas.openxmlformats.org/officeDocument/2006/relationships/slide" Target="slides/slide102.xml"/><Relationship Id="rId129" Type="http://schemas.openxmlformats.org/officeDocument/2006/relationships/slide" Target="slides/slide107.xml"/><Relationship Id="rId54" Type="http://schemas.openxmlformats.org/officeDocument/2006/relationships/slide" Target="slides/slide32.xml"/><Relationship Id="rId70" Type="http://schemas.openxmlformats.org/officeDocument/2006/relationships/slide" Target="slides/slide48.xml"/><Relationship Id="rId75" Type="http://schemas.openxmlformats.org/officeDocument/2006/relationships/slide" Target="slides/slide53.xml"/><Relationship Id="rId91" Type="http://schemas.openxmlformats.org/officeDocument/2006/relationships/slide" Target="slides/slide69.xml"/><Relationship Id="rId96" Type="http://schemas.openxmlformats.org/officeDocument/2006/relationships/slide" Target="slides/slide74.xml"/><Relationship Id="rId14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49" Type="http://schemas.openxmlformats.org/officeDocument/2006/relationships/slide" Target="slides/slide27.xml"/><Relationship Id="rId114" Type="http://schemas.openxmlformats.org/officeDocument/2006/relationships/slide" Target="slides/slide92.xml"/><Relationship Id="rId119" Type="http://schemas.openxmlformats.org/officeDocument/2006/relationships/slide" Target="slides/slide97.xml"/><Relationship Id="rId44" Type="http://schemas.openxmlformats.org/officeDocument/2006/relationships/slide" Target="slides/slide22.xml"/><Relationship Id="rId60" Type="http://schemas.openxmlformats.org/officeDocument/2006/relationships/slide" Target="slides/slide38.xml"/><Relationship Id="rId65" Type="http://schemas.openxmlformats.org/officeDocument/2006/relationships/slide" Target="slides/slide43.xml"/><Relationship Id="rId81" Type="http://schemas.openxmlformats.org/officeDocument/2006/relationships/slide" Target="slides/slide59.xml"/><Relationship Id="rId86" Type="http://schemas.openxmlformats.org/officeDocument/2006/relationships/slide" Target="slides/slide64.xml"/><Relationship Id="rId130" Type="http://schemas.openxmlformats.org/officeDocument/2006/relationships/slide" Target="slides/slide108.xml"/><Relationship Id="rId135" Type="http://schemas.openxmlformats.org/officeDocument/2006/relationships/slide" Target="slides/slide113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7.xml"/><Relationship Id="rId109" Type="http://schemas.openxmlformats.org/officeDocument/2006/relationships/slide" Target="slides/slide87.xml"/><Relationship Id="rId34" Type="http://schemas.openxmlformats.org/officeDocument/2006/relationships/slide" Target="slides/slide12.xml"/><Relationship Id="rId50" Type="http://schemas.openxmlformats.org/officeDocument/2006/relationships/slide" Target="slides/slide28.xml"/><Relationship Id="rId55" Type="http://schemas.openxmlformats.org/officeDocument/2006/relationships/slide" Target="slides/slide33.xml"/><Relationship Id="rId76" Type="http://schemas.openxmlformats.org/officeDocument/2006/relationships/slide" Target="slides/slide54.xml"/><Relationship Id="rId97" Type="http://schemas.openxmlformats.org/officeDocument/2006/relationships/slide" Target="slides/slide75.xml"/><Relationship Id="rId104" Type="http://schemas.openxmlformats.org/officeDocument/2006/relationships/slide" Target="slides/slide82.xml"/><Relationship Id="rId120" Type="http://schemas.openxmlformats.org/officeDocument/2006/relationships/slide" Target="slides/slide98.xml"/><Relationship Id="rId125" Type="http://schemas.openxmlformats.org/officeDocument/2006/relationships/slide" Target="slides/slide103.xml"/><Relationship Id="rId14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9.xml"/><Relationship Id="rId92" Type="http://schemas.openxmlformats.org/officeDocument/2006/relationships/slide" Target="slides/slide7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7.xml"/><Relationship Id="rId24" Type="http://schemas.openxmlformats.org/officeDocument/2006/relationships/slide" Target="slides/slide2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66" Type="http://schemas.openxmlformats.org/officeDocument/2006/relationships/slide" Target="slides/slide44.xml"/><Relationship Id="rId87" Type="http://schemas.openxmlformats.org/officeDocument/2006/relationships/slide" Target="slides/slide65.xml"/><Relationship Id="rId110" Type="http://schemas.openxmlformats.org/officeDocument/2006/relationships/slide" Target="slides/slide88.xml"/><Relationship Id="rId115" Type="http://schemas.openxmlformats.org/officeDocument/2006/relationships/slide" Target="slides/slide93.xml"/><Relationship Id="rId131" Type="http://schemas.openxmlformats.org/officeDocument/2006/relationships/slide" Target="slides/slide109.xml"/><Relationship Id="rId136" Type="http://schemas.openxmlformats.org/officeDocument/2006/relationships/slide" Target="slides/slide114.xml"/><Relationship Id="rId61" Type="http://schemas.openxmlformats.org/officeDocument/2006/relationships/slide" Target="slides/slide39.xml"/><Relationship Id="rId82" Type="http://schemas.openxmlformats.org/officeDocument/2006/relationships/slide" Target="slides/slide60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56" Type="http://schemas.openxmlformats.org/officeDocument/2006/relationships/slide" Target="slides/slide34.xml"/><Relationship Id="rId77" Type="http://schemas.openxmlformats.org/officeDocument/2006/relationships/slide" Target="slides/slide55.xml"/><Relationship Id="rId100" Type="http://schemas.openxmlformats.org/officeDocument/2006/relationships/slide" Target="slides/slide78.xml"/><Relationship Id="rId105" Type="http://schemas.openxmlformats.org/officeDocument/2006/relationships/slide" Target="slides/slide83.xml"/><Relationship Id="rId126" Type="http://schemas.openxmlformats.org/officeDocument/2006/relationships/slide" Target="slides/slide10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72" Type="http://schemas.openxmlformats.org/officeDocument/2006/relationships/slide" Target="slides/slide50.xml"/><Relationship Id="rId93" Type="http://schemas.openxmlformats.org/officeDocument/2006/relationships/slide" Target="slides/slide71.xml"/><Relationship Id="rId98" Type="http://schemas.openxmlformats.org/officeDocument/2006/relationships/slide" Target="slides/slide76.xml"/><Relationship Id="rId121" Type="http://schemas.openxmlformats.org/officeDocument/2006/relationships/slide" Target="slides/slide99.xml"/><Relationship Id="rId14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3.xml"/><Relationship Id="rId46" Type="http://schemas.openxmlformats.org/officeDocument/2006/relationships/slide" Target="slides/slide24.xml"/><Relationship Id="rId67" Type="http://schemas.openxmlformats.org/officeDocument/2006/relationships/slide" Target="slides/slide45.xml"/><Relationship Id="rId116" Type="http://schemas.openxmlformats.org/officeDocument/2006/relationships/slide" Target="slides/slide94.xml"/><Relationship Id="rId137" Type="http://schemas.openxmlformats.org/officeDocument/2006/relationships/slide" Target="slides/slide115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9.xml"/><Relationship Id="rId62" Type="http://schemas.openxmlformats.org/officeDocument/2006/relationships/slide" Target="slides/slide40.xml"/><Relationship Id="rId83" Type="http://schemas.openxmlformats.org/officeDocument/2006/relationships/slide" Target="slides/slide61.xml"/><Relationship Id="rId88" Type="http://schemas.openxmlformats.org/officeDocument/2006/relationships/slide" Target="slides/slide66.xml"/><Relationship Id="rId111" Type="http://schemas.openxmlformats.org/officeDocument/2006/relationships/slide" Target="slides/slide89.xml"/><Relationship Id="rId132" Type="http://schemas.openxmlformats.org/officeDocument/2006/relationships/slide" Target="slides/slide110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14.xml"/><Relationship Id="rId57" Type="http://schemas.openxmlformats.org/officeDocument/2006/relationships/slide" Target="slides/slide35.xml"/><Relationship Id="rId106" Type="http://schemas.openxmlformats.org/officeDocument/2006/relationships/slide" Target="slides/slide84.xml"/><Relationship Id="rId127" Type="http://schemas.openxmlformats.org/officeDocument/2006/relationships/slide" Target="slides/slide10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9.xml"/><Relationship Id="rId52" Type="http://schemas.openxmlformats.org/officeDocument/2006/relationships/slide" Target="slides/slide30.xml"/><Relationship Id="rId73" Type="http://schemas.openxmlformats.org/officeDocument/2006/relationships/slide" Target="slides/slide51.xml"/><Relationship Id="rId78" Type="http://schemas.openxmlformats.org/officeDocument/2006/relationships/slide" Target="slides/slide56.xml"/><Relationship Id="rId94" Type="http://schemas.openxmlformats.org/officeDocument/2006/relationships/slide" Target="slides/slide72.xml"/><Relationship Id="rId99" Type="http://schemas.openxmlformats.org/officeDocument/2006/relationships/slide" Target="slides/slide77.xml"/><Relationship Id="rId101" Type="http://schemas.openxmlformats.org/officeDocument/2006/relationships/slide" Target="slides/slide79.xml"/><Relationship Id="rId122" Type="http://schemas.openxmlformats.org/officeDocument/2006/relationships/slide" Target="slides/slide10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4.xml"/><Relationship Id="rId47" Type="http://schemas.openxmlformats.org/officeDocument/2006/relationships/slide" Target="slides/slide25.xml"/><Relationship Id="rId68" Type="http://schemas.openxmlformats.org/officeDocument/2006/relationships/slide" Target="slides/slide46.xml"/><Relationship Id="rId89" Type="http://schemas.openxmlformats.org/officeDocument/2006/relationships/slide" Target="slides/slide67.xml"/><Relationship Id="rId112" Type="http://schemas.openxmlformats.org/officeDocument/2006/relationships/slide" Target="slides/slide90.xml"/><Relationship Id="rId133" Type="http://schemas.openxmlformats.org/officeDocument/2006/relationships/slide" Target="slides/slide111.xml"/><Relationship Id="rId16" Type="http://schemas.openxmlformats.org/officeDocument/2006/relationships/slideMaster" Target="slideMasters/slideMaster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image" Target="../media/image1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image" Target="../media/image120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image" Target="../media/image122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image" Target="../media/image124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image" Target="../media/image12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emf"/><Relationship Id="rId2" Type="http://schemas.openxmlformats.org/officeDocument/2006/relationships/image" Target="../media/image150.emf"/><Relationship Id="rId1" Type="http://schemas.openxmlformats.org/officeDocument/2006/relationships/image" Target="../media/image149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emf"/><Relationship Id="rId7" Type="http://schemas.openxmlformats.org/officeDocument/2006/relationships/image" Target="../media/image158.emf"/><Relationship Id="rId2" Type="http://schemas.openxmlformats.org/officeDocument/2006/relationships/image" Target="../media/image153.emf"/><Relationship Id="rId1" Type="http://schemas.openxmlformats.org/officeDocument/2006/relationships/image" Target="../media/image152.emf"/><Relationship Id="rId6" Type="http://schemas.openxmlformats.org/officeDocument/2006/relationships/image" Target="../media/image157.emf"/><Relationship Id="rId5" Type="http://schemas.openxmlformats.org/officeDocument/2006/relationships/image" Target="../media/image156.emf"/><Relationship Id="rId4" Type="http://schemas.openxmlformats.org/officeDocument/2006/relationships/image" Target="../media/image15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9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emf"/><Relationship Id="rId2" Type="http://schemas.openxmlformats.org/officeDocument/2006/relationships/image" Target="../media/image161.emf"/><Relationship Id="rId1" Type="http://schemas.openxmlformats.org/officeDocument/2006/relationships/image" Target="../media/image16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7.e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emf"/><Relationship Id="rId3" Type="http://schemas.openxmlformats.org/officeDocument/2006/relationships/image" Target="../media/image180.emf"/><Relationship Id="rId7" Type="http://schemas.openxmlformats.org/officeDocument/2006/relationships/image" Target="../media/image184.emf"/><Relationship Id="rId2" Type="http://schemas.openxmlformats.org/officeDocument/2006/relationships/image" Target="../media/image179.emf"/><Relationship Id="rId1" Type="http://schemas.openxmlformats.org/officeDocument/2006/relationships/image" Target="../media/image178.emf"/><Relationship Id="rId6" Type="http://schemas.openxmlformats.org/officeDocument/2006/relationships/image" Target="../media/image183.emf"/><Relationship Id="rId11" Type="http://schemas.openxmlformats.org/officeDocument/2006/relationships/image" Target="../media/image188.emf"/><Relationship Id="rId5" Type="http://schemas.openxmlformats.org/officeDocument/2006/relationships/image" Target="../media/image182.emf"/><Relationship Id="rId10" Type="http://schemas.openxmlformats.org/officeDocument/2006/relationships/image" Target="../media/image187.emf"/><Relationship Id="rId4" Type="http://schemas.openxmlformats.org/officeDocument/2006/relationships/image" Target="../media/image181.emf"/><Relationship Id="rId9" Type="http://schemas.openxmlformats.org/officeDocument/2006/relationships/image" Target="../media/image18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8B07A-BB46-4C22-952A-6E88950E3AF7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ECDC3-27EE-4B44-B05A-CDA51A5114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7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1430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2854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54280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05717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57141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08563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59998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1425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C6EF0-6B3A-4E5F-A966-FA74745FAA10}" type="slidenum">
              <a:rPr lang="es-ES" smtClean="0">
                <a:solidFill>
                  <a:prstClr val="white"/>
                </a:solidFill>
              </a:rPr>
              <a:pPr/>
              <a:t>7</a:t>
            </a:fld>
            <a:endParaRPr lang="es-ES" smtClean="0">
              <a:solidFill>
                <a:prstClr val="white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06336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55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EDBC25-CC39-4004-89DC-BE37D78BCD74}" type="slidenum">
              <a:rPr lang="es-ES" smtClean="0">
                <a:solidFill>
                  <a:prstClr val="white"/>
                </a:solidFill>
              </a:rPr>
              <a:pPr/>
              <a:t>113</a:t>
            </a:fld>
            <a:endParaRPr lang="es-ES" smtClean="0">
              <a:solidFill>
                <a:prstClr val="white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761375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D2F9C-AF42-4193-9625-526E517D8DAE}" type="slidenum">
              <a:rPr lang="es-ES" smtClean="0">
                <a:solidFill>
                  <a:prstClr val="white"/>
                </a:solidFill>
              </a:rPr>
              <a:pPr/>
              <a:t>114</a:t>
            </a:fld>
            <a:endParaRPr lang="es-ES" smtClean="0">
              <a:solidFill>
                <a:prstClr val="white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664501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C772DF-689E-4A1F-884B-2828D57F56C8}" type="slidenum">
              <a:rPr lang="es-ES" smtClean="0">
                <a:solidFill>
                  <a:prstClr val="white"/>
                </a:solidFill>
              </a:rPr>
              <a:pPr/>
              <a:t>21</a:t>
            </a:fld>
            <a:endParaRPr lang="es-ES" smtClean="0">
              <a:solidFill>
                <a:prstClr val="white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925878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A29FD9-F8C9-4538-B7AE-B8D6935BFDB4}" type="slidenum">
              <a:rPr lang="es-ES" smtClean="0">
                <a:solidFill>
                  <a:prstClr val="white"/>
                </a:solidFill>
              </a:rPr>
              <a:pPr/>
              <a:t>24</a:t>
            </a:fld>
            <a:endParaRPr lang="es-ES" smtClean="0">
              <a:solidFill>
                <a:prstClr val="white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416059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A29FD9-F8C9-4538-B7AE-B8D6935BFDB4}" type="slidenum">
              <a:rPr lang="es-ES" smtClean="0"/>
              <a:pPr/>
              <a:t>43</a:t>
            </a:fld>
            <a:endParaRPr lang="es-E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615269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A29FD9-F8C9-4538-B7AE-B8D6935BFDB4}" type="slidenum">
              <a:rPr lang="es-ES" smtClean="0"/>
              <a:pPr/>
              <a:t>45</a:t>
            </a:fld>
            <a:endParaRPr lang="es-E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763230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16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21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23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C772DF-689E-4A1F-884B-2828D57F56C8}" type="slidenum">
              <a:rPr lang="es-ES" smtClean="0">
                <a:solidFill>
                  <a:srgbClr val="000000"/>
                </a:solidFill>
              </a:rPr>
              <a:pPr/>
              <a:t>84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527897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9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2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4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7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8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9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18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6290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9368-407C-4F3D-AF55-93CA94A0656F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7134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07AD3-1C5E-4D29-BB4E-AED975D8B8CF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194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91029-C786-429D-8D86-9DE498CA72FE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992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30398-892E-4996-AF2A-152B8F285584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65195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8273D-9289-40C3-ACFD-6108F6DD082A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080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BBB80-0128-4EF8-B870-140FE17758E2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0445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1A281-DF5C-4577-AAE8-9C1CFFF6618C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550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59803-5D89-46F3-8F4F-A22A565D7B37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6110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BB6CE-EAE5-49A5-8CF4-959F7846C074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998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CD781-BD6C-41E8-86C9-4E59E04C4E9D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54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209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99156-CD63-45D8-AD02-AC417693D230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95797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9368-407C-4F3D-AF55-93CA94A0656F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0024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07AD3-1C5E-4D29-BB4E-AED975D8B8CF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3747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91029-C786-429D-8D86-9DE498CA72FE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19979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30398-892E-4996-AF2A-152B8F285584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64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8273D-9289-40C3-ACFD-6108F6DD082A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63227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BBB80-0128-4EF8-B870-140FE17758E2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522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1A281-DF5C-4577-AAE8-9C1CFFF6618C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4359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529" y="2130976"/>
            <a:ext cx="7772943" cy="147008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057" y="3886153"/>
            <a:ext cx="6401886" cy="1752295"/>
          </a:xfrm>
        </p:spPr>
        <p:txBody>
          <a:bodyPr/>
          <a:lstStyle>
            <a:lvl1pPr marL="0" indent="0" algn="ctr">
              <a:buNone/>
              <a:defRPr/>
            </a:lvl1pPr>
            <a:lvl2pPr marL="390952" indent="0" algn="ctr">
              <a:buNone/>
              <a:defRPr/>
            </a:lvl2pPr>
            <a:lvl3pPr marL="781903" indent="0" algn="ctr">
              <a:buNone/>
              <a:defRPr/>
            </a:lvl3pPr>
            <a:lvl4pPr marL="1172855" indent="0" algn="ctr">
              <a:buNone/>
              <a:defRPr/>
            </a:lvl4pPr>
            <a:lvl5pPr marL="1563807" indent="0" algn="ctr">
              <a:buNone/>
              <a:defRPr/>
            </a:lvl5pPr>
            <a:lvl6pPr marL="1954759" indent="0" algn="ctr">
              <a:buNone/>
              <a:defRPr/>
            </a:lvl6pPr>
            <a:lvl7pPr marL="2345710" indent="0" algn="ctr">
              <a:buNone/>
              <a:defRPr/>
            </a:lvl7pPr>
            <a:lvl8pPr marL="2736662" indent="0" algn="ctr">
              <a:buNone/>
              <a:defRPr/>
            </a:lvl8pPr>
            <a:lvl9pPr marL="3127614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DE653-239F-4CB2-A43D-7CE77C1325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7923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CA30-03F0-4595-8BD2-6936093372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643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601" y="2130976"/>
            <a:ext cx="7772943" cy="147008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057" y="3886157"/>
            <a:ext cx="6401886" cy="1752295"/>
          </a:xfrm>
        </p:spPr>
        <p:txBody>
          <a:bodyPr/>
          <a:lstStyle>
            <a:lvl1pPr marL="0" indent="0" algn="ctr">
              <a:buNone/>
              <a:defRPr/>
            </a:lvl1pPr>
            <a:lvl2pPr marL="395649" indent="0" algn="ctr">
              <a:buNone/>
              <a:defRPr/>
            </a:lvl2pPr>
            <a:lvl3pPr marL="791341" indent="0" algn="ctr">
              <a:buNone/>
              <a:defRPr/>
            </a:lvl3pPr>
            <a:lvl4pPr marL="1187028" indent="0" algn="ctr">
              <a:buNone/>
              <a:defRPr/>
            </a:lvl4pPr>
            <a:lvl5pPr marL="1582706" indent="0" algn="ctr">
              <a:buNone/>
              <a:defRPr/>
            </a:lvl5pPr>
            <a:lvl6pPr marL="1978387" indent="0" algn="ctr">
              <a:buNone/>
              <a:defRPr/>
            </a:lvl6pPr>
            <a:lvl7pPr marL="2374066" indent="0" algn="ctr">
              <a:buNone/>
              <a:defRPr/>
            </a:lvl7pPr>
            <a:lvl8pPr marL="2769738" indent="0" algn="ctr">
              <a:buNone/>
              <a:defRPr/>
            </a:lvl8pPr>
            <a:lvl9pPr marL="3165414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DE653-239F-4CB2-A43D-7CE77C1325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7620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181" y="4407378"/>
            <a:ext cx="7772943" cy="1362097"/>
          </a:xfrm>
        </p:spPr>
        <p:txBody>
          <a:bodyPr anchor="t"/>
          <a:lstStyle>
            <a:lvl1pPr algn="l">
              <a:defRPr sz="342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181" y="2907056"/>
            <a:ext cx="7772943" cy="1500322"/>
          </a:xfrm>
        </p:spPr>
        <p:txBody>
          <a:bodyPr anchor="b"/>
          <a:lstStyle>
            <a:lvl1pPr marL="0" indent="0">
              <a:buNone/>
              <a:defRPr sz="1710"/>
            </a:lvl1pPr>
            <a:lvl2pPr marL="390952" indent="0">
              <a:buNone/>
              <a:defRPr sz="1539"/>
            </a:lvl2pPr>
            <a:lvl3pPr marL="781903" indent="0">
              <a:buNone/>
              <a:defRPr sz="1368"/>
            </a:lvl3pPr>
            <a:lvl4pPr marL="1172855" indent="0">
              <a:buNone/>
              <a:defRPr sz="1197"/>
            </a:lvl4pPr>
            <a:lvl5pPr marL="1563807" indent="0">
              <a:buNone/>
              <a:defRPr sz="1197"/>
            </a:lvl5pPr>
            <a:lvl6pPr marL="1954759" indent="0">
              <a:buNone/>
              <a:defRPr sz="1197"/>
            </a:lvl6pPr>
            <a:lvl7pPr marL="2345710" indent="0">
              <a:buNone/>
              <a:defRPr sz="1197"/>
            </a:lvl7pPr>
            <a:lvl8pPr marL="2736662" indent="0">
              <a:buNone/>
              <a:defRPr sz="1197"/>
            </a:lvl8pPr>
            <a:lvl9pPr marL="3127614" indent="0">
              <a:buNone/>
              <a:defRPr sz="119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C3690-899F-4ABC-BE09-C4F122DBA5F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3869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529" y="1981232"/>
            <a:ext cx="3821312" cy="4115088"/>
          </a:xfrm>
        </p:spPr>
        <p:txBody>
          <a:bodyPr/>
          <a:lstStyle>
            <a:lvl1pPr>
              <a:defRPr sz="2394"/>
            </a:lvl1pPr>
            <a:lvl2pPr>
              <a:defRPr sz="2052"/>
            </a:lvl2pPr>
            <a:lvl3pPr>
              <a:defRPr sz="1710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7159" y="1981232"/>
            <a:ext cx="3821313" cy="4115088"/>
          </a:xfrm>
        </p:spPr>
        <p:txBody>
          <a:bodyPr/>
          <a:lstStyle>
            <a:lvl1pPr>
              <a:defRPr sz="2394"/>
            </a:lvl1pPr>
            <a:lvl2pPr>
              <a:defRPr sz="2052"/>
            </a:lvl2pPr>
            <a:lvl3pPr>
              <a:defRPr sz="1710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5A48-95E0-42FE-AD34-D12A60683D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5867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472" y="275012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472" y="1534879"/>
            <a:ext cx="4039867" cy="639293"/>
          </a:xfrm>
        </p:spPr>
        <p:txBody>
          <a:bodyPr anchor="b"/>
          <a:lstStyle>
            <a:lvl1pPr marL="0" indent="0">
              <a:buNone/>
              <a:defRPr sz="2052" b="1"/>
            </a:lvl1pPr>
            <a:lvl2pPr marL="390952" indent="0">
              <a:buNone/>
              <a:defRPr sz="1710" b="1"/>
            </a:lvl2pPr>
            <a:lvl3pPr marL="781903" indent="0">
              <a:buNone/>
              <a:defRPr sz="1539" b="1"/>
            </a:lvl3pPr>
            <a:lvl4pPr marL="1172855" indent="0">
              <a:buNone/>
              <a:defRPr sz="1368" b="1"/>
            </a:lvl4pPr>
            <a:lvl5pPr marL="1563807" indent="0">
              <a:buNone/>
              <a:defRPr sz="1368" b="1"/>
            </a:lvl5pPr>
            <a:lvl6pPr marL="1954759" indent="0">
              <a:buNone/>
              <a:defRPr sz="1368" b="1"/>
            </a:lvl6pPr>
            <a:lvl7pPr marL="2345710" indent="0">
              <a:buNone/>
              <a:defRPr sz="1368" b="1"/>
            </a:lvl7pPr>
            <a:lvl8pPr marL="2736662" indent="0">
              <a:buNone/>
              <a:defRPr sz="1368" b="1"/>
            </a:lvl8pPr>
            <a:lvl9pPr marL="3127614" indent="0">
              <a:buNone/>
              <a:defRPr sz="136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472" y="2174172"/>
            <a:ext cx="4039867" cy="3952385"/>
          </a:xfrm>
        </p:spPr>
        <p:txBody>
          <a:bodyPr/>
          <a:lstStyle>
            <a:lvl1pPr>
              <a:defRPr sz="2052"/>
            </a:lvl1pPr>
            <a:lvl2pPr>
              <a:defRPr sz="1710"/>
            </a:lvl2pPr>
            <a:lvl3pPr>
              <a:defRPr sz="1539"/>
            </a:lvl3pPr>
            <a:lvl4pPr>
              <a:defRPr sz="1368"/>
            </a:lvl4pPr>
            <a:lvl5pPr>
              <a:defRPr sz="1368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304" y="1534879"/>
            <a:ext cx="4041225" cy="639293"/>
          </a:xfrm>
        </p:spPr>
        <p:txBody>
          <a:bodyPr anchor="b"/>
          <a:lstStyle>
            <a:lvl1pPr marL="0" indent="0">
              <a:buNone/>
              <a:defRPr sz="2052" b="1"/>
            </a:lvl1pPr>
            <a:lvl2pPr marL="390952" indent="0">
              <a:buNone/>
              <a:defRPr sz="1710" b="1"/>
            </a:lvl2pPr>
            <a:lvl3pPr marL="781903" indent="0">
              <a:buNone/>
              <a:defRPr sz="1539" b="1"/>
            </a:lvl3pPr>
            <a:lvl4pPr marL="1172855" indent="0">
              <a:buNone/>
              <a:defRPr sz="1368" b="1"/>
            </a:lvl4pPr>
            <a:lvl5pPr marL="1563807" indent="0">
              <a:buNone/>
              <a:defRPr sz="1368" b="1"/>
            </a:lvl5pPr>
            <a:lvl6pPr marL="1954759" indent="0">
              <a:buNone/>
              <a:defRPr sz="1368" b="1"/>
            </a:lvl6pPr>
            <a:lvl7pPr marL="2345710" indent="0">
              <a:buNone/>
              <a:defRPr sz="1368" b="1"/>
            </a:lvl7pPr>
            <a:lvl8pPr marL="2736662" indent="0">
              <a:buNone/>
              <a:defRPr sz="1368" b="1"/>
            </a:lvl8pPr>
            <a:lvl9pPr marL="3127614" indent="0">
              <a:buNone/>
              <a:defRPr sz="136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304" y="2174172"/>
            <a:ext cx="4041225" cy="3952385"/>
          </a:xfrm>
        </p:spPr>
        <p:txBody>
          <a:bodyPr/>
          <a:lstStyle>
            <a:lvl1pPr>
              <a:defRPr sz="2052"/>
            </a:lvl1pPr>
            <a:lvl2pPr>
              <a:defRPr sz="1710"/>
            </a:lvl2pPr>
            <a:lvl3pPr>
              <a:defRPr sz="1539"/>
            </a:lvl3pPr>
            <a:lvl4pPr>
              <a:defRPr sz="1368"/>
            </a:lvl4pPr>
            <a:lvl5pPr>
              <a:defRPr sz="1368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292A-3A60-4E70-95C7-FFA05FA46C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2702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16A68-D6E8-40A2-AB24-CC43AD93E1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76264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0E11-E106-4142-9785-64C8C7DDA4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2032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472" y="273572"/>
            <a:ext cx="3008181" cy="1161958"/>
          </a:xfrm>
        </p:spPr>
        <p:txBody>
          <a:bodyPr anchor="b"/>
          <a:lstStyle>
            <a:lvl1pPr algn="l">
              <a:defRPr sz="171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608" y="273571"/>
            <a:ext cx="5110921" cy="5852986"/>
          </a:xfrm>
        </p:spPr>
        <p:txBody>
          <a:bodyPr/>
          <a:lstStyle>
            <a:lvl1pPr>
              <a:defRPr sz="2736"/>
            </a:lvl1pPr>
            <a:lvl2pPr>
              <a:defRPr sz="2394"/>
            </a:lvl2pPr>
            <a:lvl3pPr>
              <a:defRPr sz="2052"/>
            </a:lvl3pPr>
            <a:lvl4pPr>
              <a:defRPr sz="1710"/>
            </a:lvl4pPr>
            <a:lvl5pPr>
              <a:defRPr sz="1710"/>
            </a:lvl5pPr>
            <a:lvl6pPr>
              <a:defRPr sz="1710"/>
            </a:lvl6pPr>
            <a:lvl7pPr>
              <a:defRPr sz="1710"/>
            </a:lvl7pPr>
            <a:lvl8pPr>
              <a:defRPr sz="1710"/>
            </a:lvl8pPr>
            <a:lvl9pPr>
              <a:defRPr sz="171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472" y="1435530"/>
            <a:ext cx="3008181" cy="4691027"/>
          </a:xfrm>
        </p:spPr>
        <p:txBody>
          <a:bodyPr/>
          <a:lstStyle>
            <a:lvl1pPr marL="0" indent="0">
              <a:buNone/>
              <a:defRPr sz="1197"/>
            </a:lvl1pPr>
            <a:lvl2pPr marL="390952" indent="0">
              <a:buNone/>
              <a:defRPr sz="1026"/>
            </a:lvl2pPr>
            <a:lvl3pPr marL="781903" indent="0">
              <a:buNone/>
              <a:defRPr sz="855"/>
            </a:lvl3pPr>
            <a:lvl4pPr marL="1172855" indent="0">
              <a:buNone/>
              <a:defRPr sz="770"/>
            </a:lvl4pPr>
            <a:lvl5pPr marL="1563807" indent="0">
              <a:buNone/>
              <a:defRPr sz="770"/>
            </a:lvl5pPr>
            <a:lvl6pPr marL="1954759" indent="0">
              <a:buNone/>
              <a:defRPr sz="770"/>
            </a:lvl6pPr>
            <a:lvl7pPr marL="2345710" indent="0">
              <a:buNone/>
              <a:defRPr sz="770"/>
            </a:lvl7pPr>
            <a:lvl8pPr marL="2736662" indent="0">
              <a:buNone/>
              <a:defRPr sz="770"/>
            </a:lvl8pPr>
            <a:lvl9pPr marL="3127614" indent="0">
              <a:buNone/>
              <a:defRPr sz="7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C5765-873B-4C3C-AAA4-AC744D54C4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4135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1877" y="4800456"/>
            <a:ext cx="5486943" cy="567300"/>
          </a:xfrm>
        </p:spPr>
        <p:txBody>
          <a:bodyPr anchor="b"/>
          <a:lstStyle>
            <a:lvl1pPr algn="l">
              <a:defRPr sz="171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1877" y="613376"/>
            <a:ext cx="5486943" cy="4113648"/>
          </a:xfrm>
        </p:spPr>
        <p:txBody>
          <a:bodyPr/>
          <a:lstStyle>
            <a:lvl1pPr marL="0" indent="0">
              <a:buNone/>
              <a:defRPr sz="2736"/>
            </a:lvl1pPr>
            <a:lvl2pPr marL="390952" indent="0">
              <a:buNone/>
              <a:defRPr sz="2394"/>
            </a:lvl2pPr>
            <a:lvl3pPr marL="781903" indent="0">
              <a:buNone/>
              <a:defRPr sz="2052"/>
            </a:lvl3pPr>
            <a:lvl4pPr marL="1172855" indent="0">
              <a:buNone/>
              <a:defRPr sz="1710"/>
            </a:lvl4pPr>
            <a:lvl5pPr marL="1563807" indent="0">
              <a:buNone/>
              <a:defRPr sz="1710"/>
            </a:lvl5pPr>
            <a:lvl6pPr marL="1954759" indent="0">
              <a:buNone/>
              <a:defRPr sz="1710"/>
            </a:lvl6pPr>
            <a:lvl7pPr marL="2345710" indent="0">
              <a:buNone/>
              <a:defRPr sz="1710"/>
            </a:lvl7pPr>
            <a:lvl8pPr marL="2736662" indent="0">
              <a:buNone/>
              <a:defRPr sz="1710"/>
            </a:lvl8pPr>
            <a:lvl9pPr marL="3127614" indent="0">
              <a:buNone/>
              <a:defRPr sz="171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1877" y="5367757"/>
            <a:ext cx="5486943" cy="804876"/>
          </a:xfrm>
        </p:spPr>
        <p:txBody>
          <a:bodyPr/>
          <a:lstStyle>
            <a:lvl1pPr marL="0" indent="0">
              <a:buNone/>
              <a:defRPr sz="1197"/>
            </a:lvl1pPr>
            <a:lvl2pPr marL="390952" indent="0">
              <a:buNone/>
              <a:defRPr sz="1026"/>
            </a:lvl2pPr>
            <a:lvl3pPr marL="781903" indent="0">
              <a:buNone/>
              <a:defRPr sz="855"/>
            </a:lvl3pPr>
            <a:lvl4pPr marL="1172855" indent="0">
              <a:buNone/>
              <a:defRPr sz="770"/>
            </a:lvl4pPr>
            <a:lvl5pPr marL="1563807" indent="0">
              <a:buNone/>
              <a:defRPr sz="770"/>
            </a:lvl5pPr>
            <a:lvl6pPr marL="1954759" indent="0">
              <a:buNone/>
              <a:defRPr sz="770"/>
            </a:lvl6pPr>
            <a:lvl7pPr marL="2345710" indent="0">
              <a:buNone/>
              <a:defRPr sz="770"/>
            </a:lvl7pPr>
            <a:lvl8pPr marL="2736662" indent="0">
              <a:buNone/>
              <a:defRPr sz="770"/>
            </a:lvl8pPr>
            <a:lvl9pPr marL="3127614" indent="0">
              <a:buNone/>
              <a:defRPr sz="7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085C-B357-4C4A-9F24-939E323C22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9392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E87C-9ED4-47E9-AE16-64979A20C5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9790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915" y="609057"/>
            <a:ext cx="1942557" cy="54872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529" y="609057"/>
            <a:ext cx="5700067" cy="54872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260B-D7CD-4460-8041-60CC9C1EE38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1603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529" y="609057"/>
            <a:ext cx="7772943" cy="54872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C0A0-74BA-44C0-8BEF-282940D252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88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CA30-03F0-4595-8BD2-6936093372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2593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529" y="2130976"/>
            <a:ext cx="7772943" cy="147008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057" y="3886153"/>
            <a:ext cx="6401886" cy="1752295"/>
          </a:xfrm>
        </p:spPr>
        <p:txBody>
          <a:bodyPr/>
          <a:lstStyle>
            <a:lvl1pPr marL="0" indent="0" algn="ctr">
              <a:buNone/>
              <a:defRPr/>
            </a:lvl1pPr>
            <a:lvl2pPr marL="390952" indent="0" algn="ctr">
              <a:buNone/>
              <a:defRPr/>
            </a:lvl2pPr>
            <a:lvl3pPr marL="781903" indent="0" algn="ctr">
              <a:buNone/>
              <a:defRPr/>
            </a:lvl3pPr>
            <a:lvl4pPr marL="1172855" indent="0" algn="ctr">
              <a:buNone/>
              <a:defRPr/>
            </a:lvl4pPr>
            <a:lvl5pPr marL="1563807" indent="0" algn="ctr">
              <a:buNone/>
              <a:defRPr/>
            </a:lvl5pPr>
            <a:lvl6pPr marL="1954759" indent="0" algn="ctr">
              <a:buNone/>
              <a:defRPr/>
            </a:lvl6pPr>
            <a:lvl7pPr marL="2345710" indent="0" algn="ctr">
              <a:buNone/>
              <a:defRPr/>
            </a:lvl7pPr>
            <a:lvl8pPr marL="2736662" indent="0" algn="ctr">
              <a:buNone/>
              <a:defRPr/>
            </a:lvl8pPr>
            <a:lvl9pPr marL="3127614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DE653-239F-4CB2-A43D-7CE77C1325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19752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CA30-03F0-4595-8BD2-6936093372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1948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181" y="4407378"/>
            <a:ext cx="7772943" cy="1362097"/>
          </a:xfrm>
        </p:spPr>
        <p:txBody>
          <a:bodyPr anchor="t"/>
          <a:lstStyle>
            <a:lvl1pPr algn="l">
              <a:defRPr sz="342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181" y="2907056"/>
            <a:ext cx="7772943" cy="1500322"/>
          </a:xfrm>
        </p:spPr>
        <p:txBody>
          <a:bodyPr anchor="b"/>
          <a:lstStyle>
            <a:lvl1pPr marL="0" indent="0">
              <a:buNone/>
              <a:defRPr sz="1710"/>
            </a:lvl1pPr>
            <a:lvl2pPr marL="390952" indent="0">
              <a:buNone/>
              <a:defRPr sz="1539"/>
            </a:lvl2pPr>
            <a:lvl3pPr marL="781903" indent="0">
              <a:buNone/>
              <a:defRPr sz="1368"/>
            </a:lvl3pPr>
            <a:lvl4pPr marL="1172855" indent="0">
              <a:buNone/>
              <a:defRPr sz="1197"/>
            </a:lvl4pPr>
            <a:lvl5pPr marL="1563807" indent="0">
              <a:buNone/>
              <a:defRPr sz="1197"/>
            </a:lvl5pPr>
            <a:lvl6pPr marL="1954759" indent="0">
              <a:buNone/>
              <a:defRPr sz="1197"/>
            </a:lvl6pPr>
            <a:lvl7pPr marL="2345710" indent="0">
              <a:buNone/>
              <a:defRPr sz="1197"/>
            </a:lvl7pPr>
            <a:lvl8pPr marL="2736662" indent="0">
              <a:buNone/>
              <a:defRPr sz="1197"/>
            </a:lvl8pPr>
            <a:lvl9pPr marL="3127614" indent="0">
              <a:buNone/>
              <a:defRPr sz="119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C3690-899F-4ABC-BE09-C4F122DBA5F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7126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529" y="1981232"/>
            <a:ext cx="3821312" cy="4115088"/>
          </a:xfrm>
        </p:spPr>
        <p:txBody>
          <a:bodyPr/>
          <a:lstStyle>
            <a:lvl1pPr>
              <a:defRPr sz="2394"/>
            </a:lvl1pPr>
            <a:lvl2pPr>
              <a:defRPr sz="2052"/>
            </a:lvl2pPr>
            <a:lvl3pPr>
              <a:defRPr sz="1710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7159" y="1981232"/>
            <a:ext cx="3821313" cy="4115088"/>
          </a:xfrm>
        </p:spPr>
        <p:txBody>
          <a:bodyPr/>
          <a:lstStyle>
            <a:lvl1pPr>
              <a:defRPr sz="2394"/>
            </a:lvl1pPr>
            <a:lvl2pPr>
              <a:defRPr sz="2052"/>
            </a:lvl2pPr>
            <a:lvl3pPr>
              <a:defRPr sz="1710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5A48-95E0-42FE-AD34-D12A60683D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4666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472" y="275012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472" y="1534879"/>
            <a:ext cx="4039867" cy="639293"/>
          </a:xfrm>
        </p:spPr>
        <p:txBody>
          <a:bodyPr anchor="b"/>
          <a:lstStyle>
            <a:lvl1pPr marL="0" indent="0">
              <a:buNone/>
              <a:defRPr sz="2052" b="1"/>
            </a:lvl1pPr>
            <a:lvl2pPr marL="390952" indent="0">
              <a:buNone/>
              <a:defRPr sz="1710" b="1"/>
            </a:lvl2pPr>
            <a:lvl3pPr marL="781903" indent="0">
              <a:buNone/>
              <a:defRPr sz="1539" b="1"/>
            </a:lvl3pPr>
            <a:lvl4pPr marL="1172855" indent="0">
              <a:buNone/>
              <a:defRPr sz="1368" b="1"/>
            </a:lvl4pPr>
            <a:lvl5pPr marL="1563807" indent="0">
              <a:buNone/>
              <a:defRPr sz="1368" b="1"/>
            </a:lvl5pPr>
            <a:lvl6pPr marL="1954759" indent="0">
              <a:buNone/>
              <a:defRPr sz="1368" b="1"/>
            </a:lvl6pPr>
            <a:lvl7pPr marL="2345710" indent="0">
              <a:buNone/>
              <a:defRPr sz="1368" b="1"/>
            </a:lvl7pPr>
            <a:lvl8pPr marL="2736662" indent="0">
              <a:buNone/>
              <a:defRPr sz="1368" b="1"/>
            </a:lvl8pPr>
            <a:lvl9pPr marL="3127614" indent="0">
              <a:buNone/>
              <a:defRPr sz="136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472" y="2174172"/>
            <a:ext cx="4039867" cy="3952385"/>
          </a:xfrm>
        </p:spPr>
        <p:txBody>
          <a:bodyPr/>
          <a:lstStyle>
            <a:lvl1pPr>
              <a:defRPr sz="2052"/>
            </a:lvl1pPr>
            <a:lvl2pPr>
              <a:defRPr sz="1710"/>
            </a:lvl2pPr>
            <a:lvl3pPr>
              <a:defRPr sz="1539"/>
            </a:lvl3pPr>
            <a:lvl4pPr>
              <a:defRPr sz="1368"/>
            </a:lvl4pPr>
            <a:lvl5pPr>
              <a:defRPr sz="1368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304" y="1534879"/>
            <a:ext cx="4041225" cy="639293"/>
          </a:xfrm>
        </p:spPr>
        <p:txBody>
          <a:bodyPr anchor="b"/>
          <a:lstStyle>
            <a:lvl1pPr marL="0" indent="0">
              <a:buNone/>
              <a:defRPr sz="2052" b="1"/>
            </a:lvl1pPr>
            <a:lvl2pPr marL="390952" indent="0">
              <a:buNone/>
              <a:defRPr sz="1710" b="1"/>
            </a:lvl2pPr>
            <a:lvl3pPr marL="781903" indent="0">
              <a:buNone/>
              <a:defRPr sz="1539" b="1"/>
            </a:lvl3pPr>
            <a:lvl4pPr marL="1172855" indent="0">
              <a:buNone/>
              <a:defRPr sz="1368" b="1"/>
            </a:lvl4pPr>
            <a:lvl5pPr marL="1563807" indent="0">
              <a:buNone/>
              <a:defRPr sz="1368" b="1"/>
            </a:lvl5pPr>
            <a:lvl6pPr marL="1954759" indent="0">
              <a:buNone/>
              <a:defRPr sz="1368" b="1"/>
            </a:lvl6pPr>
            <a:lvl7pPr marL="2345710" indent="0">
              <a:buNone/>
              <a:defRPr sz="1368" b="1"/>
            </a:lvl7pPr>
            <a:lvl8pPr marL="2736662" indent="0">
              <a:buNone/>
              <a:defRPr sz="1368" b="1"/>
            </a:lvl8pPr>
            <a:lvl9pPr marL="3127614" indent="0">
              <a:buNone/>
              <a:defRPr sz="136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304" y="2174172"/>
            <a:ext cx="4041225" cy="3952385"/>
          </a:xfrm>
        </p:spPr>
        <p:txBody>
          <a:bodyPr/>
          <a:lstStyle>
            <a:lvl1pPr>
              <a:defRPr sz="2052"/>
            </a:lvl1pPr>
            <a:lvl2pPr>
              <a:defRPr sz="1710"/>
            </a:lvl2pPr>
            <a:lvl3pPr>
              <a:defRPr sz="1539"/>
            </a:lvl3pPr>
            <a:lvl4pPr>
              <a:defRPr sz="1368"/>
            </a:lvl4pPr>
            <a:lvl5pPr>
              <a:defRPr sz="1368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292A-3A60-4E70-95C7-FFA05FA46C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3498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16A68-D6E8-40A2-AB24-CC43AD93E1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59737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0E11-E106-4142-9785-64C8C7DDA4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6698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472" y="273572"/>
            <a:ext cx="3008181" cy="1161958"/>
          </a:xfrm>
        </p:spPr>
        <p:txBody>
          <a:bodyPr anchor="b"/>
          <a:lstStyle>
            <a:lvl1pPr algn="l">
              <a:defRPr sz="171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608" y="273571"/>
            <a:ext cx="5110921" cy="5852986"/>
          </a:xfrm>
        </p:spPr>
        <p:txBody>
          <a:bodyPr/>
          <a:lstStyle>
            <a:lvl1pPr>
              <a:defRPr sz="2736"/>
            </a:lvl1pPr>
            <a:lvl2pPr>
              <a:defRPr sz="2394"/>
            </a:lvl2pPr>
            <a:lvl3pPr>
              <a:defRPr sz="2052"/>
            </a:lvl3pPr>
            <a:lvl4pPr>
              <a:defRPr sz="1710"/>
            </a:lvl4pPr>
            <a:lvl5pPr>
              <a:defRPr sz="1710"/>
            </a:lvl5pPr>
            <a:lvl6pPr>
              <a:defRPr sz="1710"/>
            </a:lvl6pPr>
            <a:lvl7pPr>
              <a:defRPr sz="1710"/>
            </a:lvl7pPr>
            <a:lvl8pPr>
              <a:defRPr sz="1710"/>
            </a:lvl8pPr>
            <a:lvl9pPr>
              <a:defRPr sz="171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472" y="1435530"/>
            <a:ext cx="3008181" cy="4691027"/>
          </a:xfrm>
        </p:spPr>
        <p:txBody>
          <a:bodyPr/>
          <a:lstStyle>
            <a:lvl1pPr marL="0" indent="0">
              <a:buNone/>
              <a:defRPr sz="1197"/>
            </a:lvl1pPr>
            <a:lvl2pPr marL="390952" indent="0">
              <a:buNone/>
              <a:defRPr sz="1026"/>
            </a:lvl2pPr>
            <a:lvl3pPr marL="781903" indent="0">
              <a:buNone/>
              <a:defRPr sz="855"/>
            </a:lvl3pPr>
            <a:lvl4pPr marL="1172855" indent="0">
              <a:buNone/>
              <a:defRPr sz="770"/>
            </a:lvl4pPr>
            <a:lvl5pPr marL="1563807" indent="0">
              <a:buNone/>
              <a:defRPr sz="770"/>
            </a:lvl5pPr>
            <a:lvl6pPr marL="1954759" indent="0">
              <a:buNone/>
              <a:defRPr sz="770"/>
            </a:lvl6pPr>
            <a:lvl7pPr marL="2345710" indent="0">
              <a:buNone/>
              <a:defRPr sz="770"/>
            </a:lvl7pPr>
            <a:lvl8pPr marL="2736662" indent="0">
              <a:buNone/>
              <a:defRPr sz="770"/>
            </a:lvl8pPr>
            <a:lvl9pPr marL="3127614" indent="0">
              <a:buNone/>
              <a:defRPr sz="7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C5765-873B-4C3C-AAA4-AC744D54C4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4090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1877" y="4800456"/>
            <a:ext cx="5486943" cy="567300"/>
          </a:xfrm>
        </p:spPr>
        <p:txBody>
          <a:bodyPr anchor="b"/>
          <a:lstStyle>
            <a:lvl1pPr algn="l">
              <a:defRPr sz="171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1877" y="613376"/>
            <a:ext cx="5486943" cy="4113648"/>
          </a:xfrm>
        </p:spPr>
        <p:txBody>
          <a:bodyPr/>
          <a:lstStyle>
            <a:lvl1pPr marL="0" indent="0">
              <a:buNone/>
              <a:defRPr sz="2736"/>
            </a:lvl1pPr>
            <a:lvl2pPr marL="390952" indent="0">
              <a:buNone/>
              <a:defRPr sz="2394"/>
            </a:lvl2pPr>
            <a:lvl3pPr marL="781903" indent="0">
              <a:buNone/>
              <a:defRPr sz="2052"/>
            </a:lvl3pPr>
            <a:lvl4pPr marL="1172855" indent="0">
              <a:buNone/>
              <a:defRPr sz="1710"/>
            </a:lvl4pPr>
            <a:lvl5pPr marL="1563807" indent="0">
              <a:buNone/>
              <a:defRPr sz="1710"/>
            </a:lvl5pPr>
            <a:lvl6pPr marL="1954759" indent="0">
              <a:buNone/>
              <a:defRPr sz="1710"/>
            </a:lvl6pPr>
            <a:lvl7pPr marL="2345710" indent="0">
              <a:buNone/>
              <a:defRPr sz="1710"/>
            </a:lvl7pPr>
            <a:lvl8pPr marL="2736662" indent="0">
              <a:buNone/>
              <a:defRPr sz="1710"/>
            </a:lvl8pPr>
            <a:lvl9pPr marL="3127614" indent="0">
              <a:buNone/>
              <a:defRPr sz="171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1877" y="5367757"/>
            <a:ext cx="5486943" cy="804876"/>
          </a:xfrm>
        </p:spPr>
        <p:txBody>
          <a:bodyPr/>
          <a:lstStyle>
            <a:lvl1pPr marL="0" indent="0">
              <a:buNone/>
              <a:defRPr sz="1197"/>
            </a:lvl1pPr>
            <a:lvl2pPr marL="390952" indent="0">
              <a:buNone/>
              <a:defRPr sz="1026"/>
            </a:lvl2pPr>
            <a:lvl3pPr marL="781903" indent="0">
              <a:buNone/>
              <a:defRPr sz="855"/>
            </a:lvl3pPr>
            <a:lvl4pPr marL="1172855" indent="0">
              <a:buNone/>
              <a:defRPr sz="770"/>
            </a:lvl4pPr>
            <a:lvl5pPr marL="1563807" indent="0">
              <a:buNone/>
              <a:defRPr sz="770"/>
            </a:lvl5pPr>
            <a:lvl6pPr marL="1954759" indent="0">
              <a:buNone/>
              <a:defRPr sz="770"/>
            </a:lvl6pPr>
            <a:lvl7pPr marL="2345710" indent="0">
              <a:buNone/>
              <a:defRPr sz="770"/>
            </a:lvl7pPr>
            <a:lvl8pPr marL="2736662" indent="0">
              <a:buNone/>
              <a:defRPr sz="770"/>
            </a:lvl8pPr>
            <a:lvl9pPr marL="3127614" indent="0">
              <a:buNone/>
              <a:defRPr sz="7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085C-B357-4C4A-9F24-939E323C22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0795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E87C-9ED4-47E9-AE16-64979A20C5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74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253" y="4407450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253" y="2907058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395649" indent="0">
              <a:buNone/>
              <a:defRPr sz="1600"/>
            </a:lvl2pPr>
            <a:lvl3pPr marL="791341" indent="0">
              <a:buNone/>
              <a:defRPr sz="1400"/>
            </a:lvl3pPr>
            <a:lvl4pPr marL="1187028" indent="0">
              <a:buNone/>
              <a:defRPr sz="1200"/>
            </a:lvl4pPr>
            <a:lvl5pPr marL="1582706" indent="0">
              <a:buNone/>
              <a:defRPr sz="1200"/>
            </a:lvl5pPr>
            <a:lvl6pPr marL="1978387" indent="0">
              <a:buNone/>
              <a:defRPr sz="1200"/>
            </a:lvl6pPr>
            <a:lvl7pPr marL="2374066" indent="0">
              <a:buNone/>
              <a:defRPr sz="1200"/>
            </a:lvl7pPr>
            <a:lvl8pPr marL="2769738" indent="0">
              <a:buNone/>
              <a:defRPr sz="1200"/>
            </a:lvl8pPr>
            <a:lvl9pPr marL="3165414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C3690-899F-4ABC-BE09-C4F122DBA5F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2594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915" y="609057"/>
            <a:ext cx="1942557" cy="54872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529" y="609057"/>
            <a:ext cx="5700067" cy="54872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260B-D7CD-4460-8041-60CC9C1EE38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5093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529" y="609057"/>
            <a:ext cx="7772943" cy="54872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C0A0-74BA-44C0-8BEF-282940D252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87190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529" y="2130976"/>
            <a:ext cx="7772943" cy="147008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057" y="3886153"/>
            <a:ext cx="6401886" cy="1752295"/>
          </a:xfrm>
        </p:spPr>
        <p:txBody>
          <a:bodyPr/>
          <a:lstStyle>
            <a:lvl1pPr marL="0" indent="0" algn="ctr">
              <a:buNone/>
              <a:defRPr/>
            </a:lvl1pPr>
            <a:lvl2pPr marL="390952" indent="0" algn="ctr">
              <a:buNone/>
              <a:defRPr/>
            </a:lvl2pPr>
            <a:lvl3pPr marL="781903" indent="0" algn="ctr">
              <a:buNone/>
              <a:defRPr/>
            </a:lvl3pPr>
            <a:lvl4pPr marL="1172855" indent="0" algn="ctr">
              <a:buNone/>
              <a:defRPr/>
            </a:lvl4pPr>
            <a:lvl5pPr marL="1563807" indent="0" algn="ctr">
              <a:buNone/>
              <a:defRPr/>
            </a:lvl5pPr>
            <a:lvl6pPr marL="1954759" indent="0" algn="ctr">
              <a:buNone/>
              <a:defRPr/>
            </a:lvl6pPr>
            <a:lvl7pPr marL="2345710" indent="0" algn="ctr">
              <a:buNone/>
              <a:defRPr/>
            </a:lvl7pPr>
            <a:lvl8pPr marL="2736662" indent="0" algn="ctr">
              <a:buNone/>
              <a:defRPr/>
            </a:lvl8pPr>
            <a:lvl9pPr marL="3127614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DE653-239F-4CB2-A43D-7CE77C1325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4673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CA30-03F0-4595-8BD2-6936093372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7854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181" y="4407378"/>
            <a:ext cx="7772943" cy="1362097"/>
          </a:xfrm>
        </p:spPr>
        <p:txBody>
          <a:bodyPr anchor="t"/>
          <a:lstStyle>
            <a:lvl1pPr algn="l">
              <a:defRPr sz="342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181" y="2907056"/>
            <a:ext cx="7772943" cy="1500322"/>
          </a:xfrm>
        </p:spPr>
        <p:txBody>
          <a:bodyPr anchor="b"/>
          <a:lstStyle>
            <a:lvl1pPr marL="0" indent="0">
              <a:buNone/>
              <a:defRPr sz="1710"/>
            </a:lvl1pPr>
            <a:lvl2pPr marL="390952" indent="0">
              <a:buNone/>
              <a:defRPr sz="1539"/>
            </a:lvl2pPr>
            <a:lvl3pPr marL="781903" indent="0">
              <a:buNone/>
              <a:defRPr sz="1368"/>
            </a:lvl3pPr>
            <a:lvl4pPr marL="1172855" indent="0">
              <a:buNone/>
              <a:defRPr sz="1197"/>
            </a:lvl4pPr>
            <a:lvl5pPr marL="1563807" indent="0">
              <a:buNone/>
              <a:defRPr sz="1197"/>
            </a:lvl5pPr>
            <a:lvl6pPr marL="1954759" indent="0">
              <a:buNone/>
              <a:defRPr sz="1197"/>
            </a:lvl6pPr>
            <a:lvl7pPr marL="2345710" indent="0">
              <a:buNone/>
              <a:defRPr sz="1197"/>
            </a:lvl7pPr>
            <a:lvl8pPr marL="2736662" indent="0">
              <a:buNone/>
              <a:defRPr sz="1197"/>
            </a:lvl8pPr>
            <a:lvl9pPr marL="3127614" indent="0">
              <a:buNone/>
              <a:defRPr sz="119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C3690-899F-4ABC-BE09-C4F122DBA5F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3985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529" y="1981232"/>
            <a:ext cx="3821312" cy="4115088"/>
          </a:xfrm>
        </p:spPr>
        <p:txBody>
          <a:bodyPr/>
          <a:lstStyle>
            <a:lvl1pPr>
              <a:defRPr sz="2394"/>
            </a:lvl1pPr>
            <a:lvl2pPr>
              <a:defRPr sz="2052"/>
            </a:lvl2pPr>
            <a:lvl3pPr>
              <a:defRPr sz="1710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7159" y="1981232"/>
            <a:ext cx="3821313" cy="4115088"/>
          </a:xfrm>
        </p:spPr>
        <p:txBody>
          <a:bodyPr/>
          <a:lstStyle>
            <a:lvl1pPr>
              <a:defRPr sz="2394"/>
            </a:lvl1pPr>
            <a:lvl2pPr>
              <a:defRPr sz="2052"/>
            </a:lvl2pPr>
            <a:lvl3pPr>
              <a:defRPr sz="1710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5A48-95E0-42FE-AD34-D12A60683D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7350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472" y="275012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472" y="1534879"/>
            <a:ext cx="4039867" cy="639293"/>
          </a:xfrm>
        </p:spPr>
        <p:txBody>
          <a:bodyPr anchor="b"/>
          <a:lstStyle>
            <a:lvl1pPr marL="0" indent="0">
              <a:buNone/>
              <a:defRPr sz="2052" b="1"/>
            </a:lvl1pPr>
            <a:lvl2pPr marL="390952" indent="0">
              <a:buNone/>
              <a:defRPr sz="1710" b="1"/>
            </a:lvl2pPr>
            <a:lvl3pPr marL="781903" indent="0">
              <a:buNone/>
              <a:defRPr sz="1539" b="1"/>
            </a:lvl3pPr>
            <a:lvl4pPr marL="1172855" indent="0">
              <a:buNone/>
              <a:defRPr sz="1368" b="1"/>
            </a:lvl4pPr>
            <a:lvl5pPr marL="1563807" indent="0">
              <a:buNone/>
              <a:defRPr sz="1368" b="1"/>
            </a:lvl5pPr>
            <a:lvl6pPr marL="1954759" indent="0">
              <a:buNone/>
              <a:defRPr sz="1368" b="1"/>
            </a:lvl6pPr>
            <a:lvl7pPr marL="2345710" indent="0">
              <a:buNone/>
              <a:defRPr sz="1368" b="1"/>
            </a:lvl7pPr>
            <a:lvl8pPr marL="2736662" indent="0">
              <a:buNone/>
              <a:defRPr sz="1368" b="1"/>
            </a:lvl8pPr>
            <a:lvl9pPr marL="3127614" indent="0">
              <a:buNone/>
              <a:defRPr sz="136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472" y="2174172"/>
            <a:ext cx="4039867" cy="3952385"/>
          </a:xfrm>
        </p:spPr>
        <p:txBody>
          <a:bodyPr/>
          <a:lstStyle>
            <a:lvl1pPr>
              <a:defRPr sz="2052"/>
            </a:lvl1pPr>
            <a:lvl2pPr>
              <a:defRPr sz="1710"/>
            </a:lvl2pPr>
            <a:lvl3pPr>
              <a:defRPr sz="1539"/>
            </a:lvl3pPr>
            <a:lvl4pPr>
              <a:defRPr sz="1368"/>
            </a:lvl4pPr>
            <a:lvl5pPr>
              <a:defRPr sz="1368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304" y="1534879"/>
            <a:ext cx="4041225" cy="639293"/>
          </a:xfrm>
        </p:spPr>
        <p:txBody>
          <a:bodyPr anchor="b"/>
          <a:lstStyle>
            <a:lvl1pPr marL="0" indent="0">
              <a:buNone/>
              <a:defRPr sz="2052" b="1"/>
            </a:lvl1pPr>
            <a:lvl2pPr marL="390952" indent="0">
              <a:buNone/>
              <a:defRPr sz="1710" b="1"/>
            </a:lvl2pPr>
            <a:lvl3pPr marL="781903" indent="0">
              <a:buNone/>
              <a:defRPr sz="1539" b="1"/>
            </a:lvl3pPr>
            <a:lvl4pPr marL="1172855" indent="0">
              <a:buNone/>
              <a:defRPr sz="1368" b="1"/>
            </a:lvl4pPr>
            <a:lvl5pPr marL="1563807" indent="0">
              <a:buNone/>
              <a:defRPr sz="1368" b="1"/>
            </a:lvl5pPr>
            <a:lvl6pPr marL="1954759" indent="0">
              <a:buNone/>
              <a:defRPr sz="1368" b="1"/>
            </a:lvl6pPr>
            <a:lvl7pPr marL="2345710" indent="0">
              <a:buNone/>
              <a:defRPr sz="1368" b="1"/>
            </a:lvl7pPr>
            <a:lvl8pPr marL="2736662" indent="0">
              <a:buNone/>
              <a:defRPr sz="1368" b="1"/>
            </a:lvl8pPr>
            <a:lvl9pPr marL="3127614" indent="0">
              <a:buNone/>
              <a:defRPr sz="136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304" y="2174172"/>
            <a:ext cx="4041225" cy="3952385"/>
          </a:xfrm>
        </p:spPr>
        <p:txBody>
          <a:bodyPr/>
          <a:lstStyle>
            <a:lvl1pPr>
              <a:defRPr sz="2052"/>
            </a:lvl1pPr>
            <a:lvl2pPr>
              <a:defRPr sz="1710"/>
            </a:lvl2pPr>
            <a:lvl3pPr>
              <a:defRPr sz="1539"/>
            </a:lvl3pPr>
            <a:lvl4pPr>
              <a:defRPr sz="1368"/>
            </a:lvl4pPr>
            <a:lvl5pPr>
              <a:defRPr sz="1368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292A-3A60-4E70-95C7-FFA05FA46C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08114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16A68-D6E8-40A2-AB24-CC43AD93E1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0918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0E11-E106-4142-9785-64C8C7DDA4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9015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472" y="273572"/>
            <a:ext cx="3008181" cy="1161958"/>
          </a:xfrm>
        </p:spPr>
        <p:txBody>
          <a:bodyPr anchor="b"/>
          <a:lstStyle>
            <a:lvl1pPr algn="l">
              <a:defRPr sz="171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608" y="273571"/>
            <a:ext cx="5110921" cy="5852986"/>
          </a:xfrm>
        </p:spPr>
        <p:txBody>
          <a:bodyPr/>
          <a:lstStyle>
            <a:lvl1pPr>
              <a:defRPr sz="2736"/>
            </a:lvl1pPr>
            <a:lvl2pPr>
              <a:defRPr sz="2394"/>
            </a:lvl2pPr>
            <a:lvl3pPr>
              <a:defRPr sz="2052"/>
            </a:lvl3pPr>
            <a:lvl4pPr>
              <a:defRPr sz="1710"/>
            </a:lvl4pPr>
            <a:lvl5pPr>
              <a:defRPr sz="1710"/>
            </a:lvl5pPr>
            <a:lvl6pPr>
              <a:defRPr sz="1710"/>
            </a:lvl6pPr>
            <a:lvl7pPr>
              <a:defRPr sz="1710"/>
            </a:lvl7pPr>
            <a:lvl8pPr>
              <a:defRPr sz="1710"/>
            </a:lvl8pPr>
            <a:lvl9pPr>
              <a:defRPr sz="171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472" y="1435530"/>
            <a:ext cx="3008181" cy="4691027"/>
          </a:xfrm>
        </p:spPr>
        <p:txBody>
          <a:bodyPr/>
          <a:lstStyle>
            <a:lvl1pPr marL="0" indent="0">
              <a:buNone/>
              <a:defRPr sz="1197"/>
            </a:lvl1pPr>
            <a:lvl2pPr marL="390952" indent="0">
              <a:buNone/>
              <a:defRPr sz="1026"/>
            </a:lvl2pPr>
            <a:lvl3pPr marL="781903" indent="0">
              <a:buNone/>
              <a:defRPr sz="855"/>
            </a:lvl3pPr>
            <a:lvl4pPr marL="1172855" indent="0">
              <a:buNone/>
              <a:defRPr sz="770"/>
            </a:lvl4pPr>
            <a:lvl5pPr marL="1563807" indent="0">
              <a:buNone/>
              <a:defRPr sz="770"/>
            </a:lvl5pPr>
            <a:lvl6pPr marL="1954759" indent="0">
              <a:buNone/>
              <a:defRPr sz="770"/>
            </a:lvl6pPr>
            <a:lvl7pPr marL="2345710" indent="0">
              <a:buNone/>
              <a:defRPr sz="770"/>
            </a:lvl7pPr>
            <a:lvl8pPr marL="2736662" indent="0">
              <a:buNone/>
              <a:defRPr sz="770"/>
            </a:lvl8pPr>
            <a:lvl9pPr marL="3127614" indent="0">
              <a:buNone/>
              <a:defRPr sz="7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C5765-873B-4C3C-AAA4-AC744D54C4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631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529" y="1981232"/>
            <a:ext cx="3821312" cy="41150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7231" y="1981232"/>
            <a:ext cx="3821313" cy="41150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5A48-95E0-42FE-AD34-D12A60683D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57186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1877" y="4800456"/>
            <a:ext cx="5486943" cy="567300"/>
          </a:xfrm>
        </p:spPr>
        <p:txBody>
          <a:bodyPr anchor="b"/>
          <a:lstStyle>
            <a:lvl1pPr algn="l">
              <a:defRPr sz="171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1877" y="613376"/>
            <a:ext cx="5486943" cy="4113648"/>
          </a:xfrm>
        </p:spPr>
        <p:txBody>
          <a:bodyPr/>
          <a:lstStyle>
            <a:lvl1pPr marL="0" indent="0">
              <a:buNone/>
              <a:defRPr sz="2736"/>
            </a:lvl1pPr>
            <a:lvl2pPr marL="390952" indent="0">
              <a:buNone/>
              <a:defRPr sz="2394"/>
            </a:lvl2pPr>
            <a:lvl3pPr marL="781903" indent="0">
              <a:buNone/>
              <a:defRPr sz="2052"/>
            </a:lvl3pPr>
            <a:lvl4pPr marL="1172855" indent="0">
              <a:buNone/>
              <a:defRPr sz="1710"/>
            </a:lvl4pPr>
            <a:lvl5pPr marL="1563807" indent="0">
              <a:buNone/>
              <a:defRPr sz="1710"/>
            </a:lvl5pPr>
            <a:lvl6pPr marL="1954759" indent="0">
              <a:buNone/>
              <a:defRPr sz="1710"/>
            </a:lvl6pPr>
            <a:lvl7pPr marL="2345710" indent="0">
              <a:buNone/>
              <a:defRPr sz="1710"/>
            </a:lvl7pPr>
            <a:lvl8pPr marL="2736662" indent="0">
              <a:buNone/>
              <a:defRPr sz="1710"/>
            </a:lvl8pPr>
            <a:lvl9pPr marL="3127614" indent="0">
              <a:buNone/>
              <a:defRPr sz="171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1877" y="5367757"/>
            <a:ext cx="5486943" cy="804876"/>
          </a:xfrm>
        </p:spPr>
        <p:txBody>
          <a:bodyPr/>
          <a:lstStyle>
            <a:lvl1pPr marL="0" indent="0">
              <a:buNone/>
              <a:defRPr sz="1197"/>
            </a:lvl1pPr>
            <a:lvl2pPr marL="390952" indent="0">
              <a:buNone/>
              <a:defRPr sz="1026"/>
            </a:lvl2pPr>
            <a:lvl3pPr marL="781903" indent="0">
              <a:buNone/>
              <a:defRPr sz="855"/>
            </a:lvl3pPr>
            <a:lvl4pPr marL="1172855" indent="0">
              <a:buNone/>
              <a:defRPr sz="770"/>
            </a:lvl4pPr>
            <a:lvl5pPr marL="1563807" indent="0">
              <a:buNone/>
              <a:defRPr sz="770"/>
            </a:lvl5pPr>
            <a:lvl6pPr marL="1954759" indent="0">
              <a:buNone/>
              <a:defRPr sz="770"/>
            </a:lvl6pPr>
            <a:lvl7pPr marL="2345710" indent="0">
              <a:buNone/>
              <a:defRPr sz="770"/>
            </a:lvl7pPr>
            <a:lvl8pPr marL="2736662" indent="0">
              <a:buNone/>
              <a:defRPr sz="770"/>
            </a:lvl8pPr>
            <a:lvl9pPr marL="3127614" indent="0">
              <a:buNone/>
              <a:defRPr sz="7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085C-B357-4C4A-9F24-939E323C22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1492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E87C-9ED4-47E9-AE16-64979A20C5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8547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915" y="609057"/>
            <a:ext cx="1942557" cy="54872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529" y="609057"/>
            <a:ext cx="5700067" cy="54872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260B-D7CD-4460-8041-60CC9C1EE38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4540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529" y="609057"/>
            <a:ext cx="7772943" cy="54872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C0A0-74BA-44C0-8BEF-282940D252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3654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529" y="2130976"/>
            <a:ext cx="7772943" cy="147008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057" y="3886153"/>
            <a:ext cx="6401886" cy="1752295"/>
          </a:xfrm>
        </p:spPr>
        <p:txBody>
          <a:bodyPr/>
          <a:lstStyle>
            <a:lvl1pPr marL="0" indent="0" algn="ctr">
              <a:buNone/>
              <a:defRPr/>
            </a:lvl1pPr>
            <a:lvl2pPr marL="390952" indent="0" algn="ctr">
              <a:buNone/>
              <a:defRPr/>
            </a:lvl2pPr>
            <a:lvl3pPr marL="781903" indent="0" algn="ctr">
              <a:buNone/>
              <a:defRPr/>
            </a:lvl3pPr>
            <a:lvl4pPr marL="1172855" indent="0" algn="ctr">
              <a:buNone/>
              <a:defRPr/>
            </a:lvl4pPr>
            <a:lvl5pPr marL="1563807" indent="0" algn="ctr">
              <a:buNone/>
              <a:defRPr/>
            </a:lvl5pPr>
            <a:lvl6pPr marL="1954759" indent="0" algn="ctr">
              <a:buNone/>
              <a:defRPr/>
            </a:lvl6pPr>
            <a:lvl7pPr marL="2345710" indent="0" algn="ctr">
              <a:buNone/>
              <a:defRPr/>
            </a:lvl7pPr>
            <a:lvl8pPr marL="2736662" indent="0" algn="ctr">
              <a:buNone/>
              <a:defRPr/>
            </a:lvl8pPr>
            <a:lvl9pPr marL="3127614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DE653-239F-4CB2-A43D-7CE77C1325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64732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CA30-03F0-4595-8BD2-6936093372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5453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181" y="4407378"/>
            <a:ext cx="7772943" cy="1362097"/>
          </a:xfrm>
        </p:spPr>
        <p:txBody>
          <a:bodyPr anchor="t"/>
          <a:lstStyle>
            <a:lvl1pPr algn="l">
              <a:defRPr sz="342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181" y="2907056"/>
            <a:ext cx="7772943" cy="1500322"/>
          </a:xfrm>
        </p:spPr>
        <p:txBody>
          <a:bodyPr anchor="b"/>
          <a:lstStyle>
            <a:lvl1pPr marL="0" indent="0">
              <a:buNone/>
              <a:defRPr sz="1710"/>
            </a:lvl1pPr>
            <a:lvl2pPr marL="390952" indent="0">
              <a:buNone/>
              <a:defRPr sz="1539"/>
            </a:lvl2pPr>
            <a:lvl3pPr marL="781903" indent="0">
              <a:buNone/>
              <a:defRPr sz="1368"/>
            </a:lvl3pPr>
            <a:lvl4pPr marL="1172855" indent="0">
              <a:buNone/>
              <a:defRPr sz="1197"/>
            </a:lvl4pPr>
            <a:lvl5pPr marL="1563807" indent="0">
              <a:buNone/>
              <a:defRPr sz="1197"/>
            </a:lvl5pPr>
            <a:lvl6pPr marL="1954759" indent="0">
              <a:buNone/>
              <a:defRPr sz="1197"/>
            </a:lvl6pPr>
            <a:lvl7pPr marL="2345710" indent="0">
              <a:buNone/>
              <a:defRPr sz="1197"/>
            </a:lvl7pPr>
            <a:lvl8pPr marL="2736662" indent="0">
              <a:buNone/>
              <a:defRPr sz="1197"/>
            </a:lvl8pPr>
            <a:lvl9pPr marL="3127614" indent="0">
              <a:buNone/>
              <a:defRPr sz="119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C3690-899F-4ABC-BE09-C4F122DBA5F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8981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529" y="1981232"/>
            <a:ext cx="3821312" cy="4115088"/>
          </a:xfrm>
        </p:spPr>
        <p:txBody>
          <a:bodyPr/>
          <a:lstStyle>
            <a:lvl1pPr>
              <a:defRPr sz="2394"/>
            </a:lvl1pPr>
            <a:lvl2pPr>
              <a:defRPr sz="2052"/>
            </a:lvl2pPr>
            <a:lvl3pPr>
              <a:defRPr sz="1710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7159" y="1981232"/>
            <a:ext cx="3821313" cy="4115088"/>
          </a:xfrm>
        </p:spPr>
        <p:txBody>
          <a:bodyPr/>
          <a:lstStyle>
            <a:lvl1pPr>
              <a:defRPr sz="2394"/>
            </a:lvl1pPr>
            <a:lvl2pPr>
              <a:defRPr sz="2052"/>
            </a:lvl2pPr>
            <a:lvl3pPr>
              <a:defRPr sz="1710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5A48-95E0-42FE-AD34-D12A60683D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5909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472" y="275012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472" y="1534879"/>
            <a:ext cx="4039867" cy="639293"/>
          </a:xfrm>
        </p:spPr>
        <p:txBody>
          <a:bodyPr anchor="b"/>
          <a:lstStyle>
            <a:lvl1pPr marL="0" indent="0">
              <a:buNone/>
              <a:defRPr sz="2052" b="1"/>
            </a:lvl1pPr>
            <a:lvl2pPr marL="390952" indent="0">
              <a:buNone/>
              <a:defRPr sz="1710" b="1"/>
            </a:lvl2pPr>
            <a:lvl3pPr marL="781903" indent="0">
              <a:buNone/>
              <a:defRPr sz="1539" b="1"/>
            </a:lvl3pPr>
            <a:lvl4pPr marL="1172855" indent="0">
              <a:buNone/>
              <a:defRPr sz="1368" b="1"/>
            </a:lvl4pPr>
            <a:lvl5pPr marL="1563807" indent="0">
              <a:buNone/>
              <a:defRPr sz="1368" b="1"/>
            </a:lvl5pPr>
            <a:lvl6pPr marL="1954759" indent="0">
              <a:buNone/>
              <a:defRPr sz="1368" b="1"/>
            </a:lvl6pPr>
            <a:lvl7pPr marL="2345710" indent="0">
              <a:buNone/>
              <a:defRPr sz="1368" b="1"/>
            </a:lvl7pPr>
            <a:lvl8pPr marL="2736662" indent="0">
              <a:buNone/>
              <a:defRPr sz="1368" b="1"/>
            </a:lvl8pPr>
            <a:lvl9pPr marL="3127614" indent="0">
              <a:buNone/>
              <a:defRPr sz="136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472" y="2174172"/>
            <a:ext cx="4039867" cy="3952385"/>
          </a:xfrm>
        </p:spPr>
        <p:txBody>
          <a:bodyPr/>
          <a:lstStyle>
            <a:lvl1pPr>
              <a:defRPr sz="2052"/>
            </a:lvl1pPr>
            <a:lvl2pPr>
              <a:defRPr sz="1710"/>
            </a:lvl2pPr>
            <a:lvl3pPr>
              <a:defRPr sz="1539"/>
            </a:lvl3pPr>
            <a:lvl4pPr>
              <a:defRPr sz="1368"/>
            </a:lvl4pPr>
            <a:lvl5pPr>
              <a:defRPr sz="1368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304" y="1534879"/>
            <a:ext cx="4041225" cy="639293"/>
          </a:xfrm>
        </p:spPr>
        <p:txBody>
          <a:bodyPr anchor="b"/>
          <a:lstStyle>
            <a:lvl1pPr marL="0" indent="0">
              <a:buNone/>
              <a:defRPr sz="2052" b="1"/>
            </a:lvl1pPr>
            <a:lvl2pPr marL="390952" indent="0">
              <a:buNone/>
              <a:defRPr sz="1710" b="1"/>
            </a:lvl2pPr>
            <a:lvl3pPr marL="781903" indent="0">
              <a:buNone/>
              <a:defRPr sz="1539" b="1"/>
            </a:lvl3pPr>
            <a:lvl4pPr marL="1172855" indent="0">
              <a:buNone/>
              <a:defRPr sz="1368" b="1"/>
            </a:lvl4pPr>
            <a:lvl5pPr marL="1563807" indent="0">
              <a:buNone/>
              <a:defRPr sz="1368" b="1"/>
            </a:lvl5pPr>
            <a:lvl6pPr marL="1954759" indent="0">
              <a:buNone/>
              <a:defRPr sz="1368" b="1"/>
            </a:lvl6pPr>
            <a:lvl7pPr marL="2345710" indent="0">
              <a:buNone/>
              <a:defRPr sz="1368" b="1"/>
            </a:lvl7pPr>
            <a:lvl8pPr marL="2736662" indent="0">
              <a:buNone/>
              <a:defRPr sz="1368" b="1"/>
            </a:lvl8pPr>
            <a:lvl9pPr marL="3127614" indent="0">
              <a:buNone/>
              <a:defRPr sz="136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304" y="2174172"/>
            <a:ext cx="4041225" cy="3952385"/>
          </a:xfrm>
        </p:spPr>
        <p:txBody>
          <a:bodyPr/>
          <a:lstStyle>
            <a:lvl1pPr>
              <a:defRPr sz="2052"/>
            </a:lvl1pPr>
            <a:lvl2pPr>
              <a:defRPr sz="1710"/>
            </a:lvl2pPr>
            <a:lvl3pPr>
              <a:defRPr sz="1539"/>
            </a:lvl3pPr>
            <a:lvl4pPr>
              <a:defRPr sz="1368"/>
            </a:lvl4pPr>
            <a:lvl5pPr>
              <a:defRPr sz="1368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292A-3A60-4E70-95C7-FFA05FA46C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314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16A68-D6E8-40A2-AB24-CC43AD93E1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12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544" y="275017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474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649" indent="0">
              <a:buNone/>
              <a:defRPr sz="1800" b="1"/>
            </a:lvl2pPr>
            <a:lvl3pPr marL="791341" indent="0">
              <a:buNone/>
              <a:defRPr sz="1600" b="1"/>
            </a:lvl3pPr>
            <a:lvl4pPr marL="1187028" indent="0">
              <a:buNone/>
              <a:defRPr sz="1400" b="1"/>
            </a:lvl4pPr>
            <a:lvl5pPr marL="1582706" indent="0">
              <a:buNone/>
              <a:defRPr sz="1400" b="1"/>
            </a:lvl5pPr>
            <a:lvl6pPr marL="1978387" indent="0">
              <a:buNone/>
              <a:defRPr sz="1400" b="1"/>
            </a:lvl6pPr>
            <a:lvl7pPr marL="2374066" indent="0">
              <a:buNone/>
              <a:defRPr sz="1400" b="1"/>
            </a:lvl7pPr>
            <a:lvl8pPr marL="2769738" indent="0">
              <a:buNone/>
              <a:defRPr sz="1400" b="1"/>
            </a:lvl8pPr>
            <a:lvl9pPr marL="3165414" indent="0">
              <a:buNone/>
              <a:defRPr sz="1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474" y="2174174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307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649" indent="0">
              <a:buNone/>
              <a:defRPr sz="1800" b="1"/>
            </a:lvl2pPr>
            <a:lvl3pPr marL="791341" indent="0">
              <a:buNone/>
              <a:defRPr sz="1600" b="1"/>
            </a:lvl3pPr>
            <a:lvl4pPr marL="1187028" indent="0">
              <a:buNone/>
              <a:defRPr sz="1400" b="1"/>
            </a:lvl4pPr>
            <a:lvl5pPr marL="1582706" indent="0">
              <a:buNone/>
              <a:defRPr sz="1400" b="1"/>
            </a:lvl5pPr>
            <a:lvl6pPr marL="1978387" indent="0">
              <a:buNone/>
              <a:defRPr sz="1400" b="1"/>
            </a:lvl6pPr>
            <a:lvl7pPr marL="2374066" indent="0">
              <a:buNone/>
              <a:defRPr sz="1400" b="1"/>
            </a:lvl7pPr>
            <a:lvl8pPr marL="2769738" indent="0">
              <a:buNone/>
              <a:defRPr sz="1400" b="1"/>
            </a:lvl8pPr>
            <a:lvl9pPr marL="3165414" indent="0">
              <a:buNone/>
              <a:defRPr sz="1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307" y="2174174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292A-3A60-4E70-95C7-FFA05FA46C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42655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0E11-E106-4142-9785-64C8C7DDA4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3253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472" y="273572"/>
            <a:ext cx="3008181" cy="1161958"/>
          </a:xfrm>
        </p:spPr>
        <p:txBody>
          <a:bodyPr anchor="b"/>
          <a:lstStyle>
            <a:lvl1pPr algn="l">
              <a:defRPr sz="171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608" y="273571"/>
            <a:ext cx="5110921" cy="5852986"/>
          </a:xfrm>
        </p:spPr>
        <p:txBody>
          <a:bodyPr/>
          <a:lstStyle>
            <a:lvl1pPr>
              <a:defRPr sz="2736"/>
            </a:lvl1pPr>
            <a:lvl2pPr>
              <a:defRPr sz="2394"/>
            </a:lvl2pPr>
            <a:lvl3pPr>
              <a:defRPr sz="2052"/>
            </a:lvl3pPr>
            <a:lvl4pPr>
              <a:defRPr sz="1710"/>
            </a:lvl4pPr>
            <a:lvl5pPr>
              <a:defRPr sz="1710"/>
            </a:lvl5pPr>
            <a:lvl6pPr>
              <a:defRPr sz="1710"/>
            </a:lvl6pPr>
            <a:lvl7pPr>
              <a:defRPr sz="1710"/>
            </a:lvl7pPr>
            <a:lvl8pPr>
              <a:defRPr sz="1710"/>
            </a:lvl8pPr>
            <a:lvl9pPr>
              <a:defRPr sz="171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472" y="1435530"/>
            <a:ext cx="3008181" cy="4691027"/>
          </a:xfrm>
        </p:spPr>
        <p:txBody>
          <a:bodyPr/>
          <a:lstStyle>
            <a:lvl1pPr marL="0" indent="0">
              <a:buNone/>
              <a:defRPr sz="1197"/>
            </a:lvl1pPr>
            <a:lvl2pPr marL="390952" indent="0">
              <a:buNone/>
              <a:defRPr sz="1026"/>
            </a:lvl2pPr>
            <a:lvl3pPr marL="781903" indent="0">
              <a:buNone/>
              <a:defRPr sz="855"/>
            </a:lvl3pPr>
            <a:lvl4pPr marL="1172855" indent="0">
              <a:buNone/>
              <a:defRPr sz="770"/>
            </a:lvl4pPr>
            <a:lvl5pPr marL="1563807" indent="0">
              <a:buNone/>
              <a:defRPr sz="770"/>
            </a:lvl5pPr>
            <a:lvl6pPr marL="1954759" indent="0">
              <a:buNone/>
              <a:defRPr sz="770"/>
            </a:lvl6pPr>
            <a:lvl7pPr marL="2345710" indent="0">
              <a:buNone/>
              <a:defRPr sz="770"/>
            </a:lvl7pPr>
            <a:lvl8pPr marL="2736662" indent="0">
              <a:buNone/>
              <a:defRPr sz="770"/>
            </a:lvl8pPr>
            <a:lvl9pPr marL="3127614" indent="0">
              <a:buNone/>
              <a:defRPr sz="7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C5765-873B-4C3C-AAA4-AC744D54C4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86817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1877" y="4800456"/>
            <a:ext cx="5486943" cy="567300"/>
          </a:xfrm>
        </p:spPr>
        <p:txBody>
          <a:bodyPr anchor="b"/>
          <a:lstStyle>
            <a:lvl1pPr algn="l">
              <a:defRPr sz="171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1877" y="613376"/>
            <a:ext cx="5486943" cy="4113648"/>
          </a:xfrm>
        </p:spPr>
        <p:txBody>
          <a:bodyPr/>
          <a:lstStyle>
            <a:lvl1pPr marL="0" indent="0">
              <a:buNone/>
              <a:defRPr sz="2736"/>
            </a:lvl1pPr>
            <a:lvl2pPr marL="390952" indent="0">
              <a:buNone/>
              <a:defRPr sz="2394"/>
            </a:lvl2pPr>
            <a:lvl3pPr marL="781903" indent="0">
              <a:buNone/>
              <a:defRPr sz="2052"/>
            </a:lvl3pPr>
            <a:lvl4pPr marL="1172855" indent="0">
              <a:buNone/>
              <a:defRPr sz="1710"/>
            </a:lvl4pPr>
            <a:lvl5pPr marL="1563807" indent="0">
              <a:buNone/>
              <a:defRPr sz="1710"/>
            </a:lvl5pPr>
            <a:lvl6pPr marL="1954759" indent="0">
              <a:buNone/>
              <a:defRPr sz="1710"/>
            </a:lvl6pPr>
            <a:lvl7pPr marL="2345710" indent="0">
              <a:buNone/>
              <a:defRPr sz="1710"/>
            </a:lvl7pPr>
            <a:lvl8pPr marL="2736662" indent="0">
              <a:buNone/>
              <a:defRPr sz="1710"/>
            </a:lvl8pPr>
            <a:lvl9pPr marL="3127614" indent="0">
              <a:buNone/>
              <a:defRPr sz="171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1877" y="5367757"/>
            <a:ext cx="5486943" cy="804876"/>
          </a:xfrm>
        </p:spPr>
        <p:txBody>
          <a:bodyPr/>
          <a:lstStyle>
            <a:lvl1pPr marL="0" indent="0">
              <a:buNone/>
              <a:defRPr sz="1197"/>
            </a:lvl1pPr>
            <a:lvl2pPr marL="390952" indent="0">
              <a:buNone/>
              <a:defRPr sz="1026"/>
            </a:lvl2pPr>
            <a:lvl3pPr marL="781903" indent="0">
              <a:buNone/>
              <a:defRPr sz="855"/>
            </a:lvl3pPr>
            <a:lvl4pPr marL="1172855" indent="0">
              <a:buNone/>
              <a:defRPr sz="770"/>
            </a:lvl4pPr>
            <a:lvl5pPr marL="1563807" indent="0">
              <a:buNone/>
              <a:defRPr sz="770"/>
            </a:lvl5pPr>
            <a:lvl6pPr marL="1954759" indent="0">
              <a:buNone/>
              <a:defRPr sz="770"/>
            </a:lvl6pPr>
            <a:lvl7pPr marL="2345710" indent="0">
              <a:buNone/>
              <a:defRPr sz="770"/>
            </a:lvl7pPr>
            <a:lvl8pPr marL="2736662" indent="0">
              <a:buNone/>
              <a:defRPr sz="770"/>
            </a:lvl8pPr>
            <a:lvl9pPr marL="3127614" indent="0">
              <a:buNone/>
              <a:defRPr sz="7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085C-B357-4C4A-9F24-939E323C22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40627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E87C-9ED4-47E9-AE16-64979A20C5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1651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915" y="609057"/>
            <a:ext cx="1942557" cy="54872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529" y="609057"/>
            <a:ext cx="5700067" cy="54872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260B-D7CD-4460-8041-60CC9C1EE38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0241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529" y="609057"/>
            <a:ext cx="7772943" cy="54872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C0A0-74BA-44C0-8BEF-282940D252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683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529" y="2130976"/>
            <a:ext cx="7772943" cy="147008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057" y="3886153"/>
            <a:ext cx="6401886" cy="1752295"/>
          </a:xfrm>
        </p:spPr>
        <p:txBody>
          <a:bodyPr/>
          <a:lstStyle>
            <a:lvl1pPr marL="0" indent="0" algn="ctr">
              <a:buNone/>
              <a:defRPr/>
            </a:lvl1pPr>
            <a:lvl2pPr marL="390952" indent="0" algn="ctr">
              <a:buNone/>
              <a:defRPr/>
            </a:lvl2pPr>
            <a:lvl3pPr marL="781903" indent="0" algn="ctr">
              <a:buNone/>
              <a:defRPr/>
            </a:lvl3pPr>
            <a:lvl4pPr marL="1172855" indent="0" algn="ctr">
              <a:buNone/>
              <a:defRPr/>
            </a:lvl4pPr>
            <a:lvl5pPr marL="1563807" indent="0" algn="ctr">
              <a:buNone/>
              <a:defRPr/>
            </a:lvl5pPr>
            <a:lvl6pPr marL="1954759" indent="0" algn="ctr">
              <a:buNone/>
              <a:defRPr/>
            </a:lvl6pPr>
            <a:lvl7pPr marL="2345710" indent="0" algn="ctr">
              <a:buNone/>
              <a:defRPr/>
            </a:lvl7pPr>
            <a:lvl8pPr marL="2736662" indent="0" algn="ctr">
              <a:buNone/>
              <a:defRPr/>
            </a:lvl8pPr>
            <a:lvl9pPr marL="3127614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DE653-239F-4CB2-A43D-7CE77C1325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36844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CA30-03F0-4595-8BD2-6936093372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9126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181" y="4407378"/>
            <a:ext cx="7772943" cy="1362097"/>
          </a:xfrm>
        </p:spPr>
        <p:txBody>
          <a:bodyPr anchor="t"/>
          <a:lstStyle>
            <a:lvl1pPr algn="l">
              <a:defRPr sz="342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181" y="2907056"/>
            <a:ext cx="7772943" cy="1500322"/>
          </a:xfrm>
        </p:spPr>
        <p:txBody>
          <a:bodyPr anchor="b"/>
          <a:lstStyle>
            <a:lvl1pPr marL="0" indent="0">
              <a:buNone/>
              <a:defRPr sz="1710"/>
            </a:lvl1pPr>
            <a:lvl2pPr marL="390952" indent="0">
              <a:buNone/>
              <a:defRPr sz="1539"/>
            </a:lvl2pPr>
            <a:lvl3pPr marL="781903" indent="0">
              <a:buNone/>
              <a:defRPr sz="1368"/>
            </a:lvl3pPr>
            <a:lvl4pPr marL="1172855" indent="0">
              <a:buNone/>
              <a:defRPr sz="1197"/>
            </a:lvl4pPr>
            <a:lvl5pPr marL="1563807" indent="0">
              <a:buNone/>
              <a:defRPr sz="1197"/>
            </a:lvl5pPr>
            <a:lvl6pPr marL="1954759" indent="0">
              <a:buNone/>
              <a:defRPr sz="1197"/>
            </a:lvl6pPr>
            <a:lvl7pPr marL="2345710" indent="0">
              <a:buNone/>
              <a:defRPr sz="1197"/>
            </a:lvl7pPr>
            <a:lvl8pPr marL="2736662" indent="0">
              <a:buNone/>
              <a:defRPr sz="1197"/>
            </a:lvl8pPr>
            <a:lvl9pPr marL="3127614" indent="0">
              <a:buNone/>
              <a:defRPr sz="119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C3690-899F-4ABC-BE09-C4F122DBA5F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48777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529" y="1981232"/>
            <a:ext cx="3821312" cy="4115088"/>
          </a:xfrm>
        </p:spPr>
        <p:txBody>
          <a:bodyPr/>
          <a:lstStyle>
            <a:lvl1pPr>
              <a:defRPr sz="2394"/>
            </a:lvl1pPr>
            <a:lvl2pPr>
              <a:defRPr sz="2052"/>
            </a:lvl2pPr>
            <a:lvl3pPr>
              <a:defRPr sz="1710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7159" y="1981232"/>
            <a:ext cx="3821313" cy="4115088"/>
          </a:xfrm>
        </p:spPr>
        <p:txBody>
          <a:bodyPr/>
          <a:lstStyle>
            <a:lvl1pPr>
              <a:defRPr sz="2394"/>
            </a:lvl1pPr>
            <a:lvl2pPr>
              <a:defRPr sz="2052"/>
            </a:lvl2pPr>
            <a:lvl3pPr>
              <a:defRPr sz="1710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5A48-95E0-42FE-AD34-D12A60683D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16A68-D6E8-40A2-AB24-CC43AD93E1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4333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472" y="275012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472" y="1534879"/>
            <a:ext cx="4039867" cy="639293"/>
          </a:xfrm>
        </p:spPr>
        <p:txBody>
          <a:bodyPr anchor="b"/>
          <a:lstStyle>
            <a:lvl1pPr marL="0" indent="0">
              <a:buNone/>
              <a:defRPr sz="2052" b="1"/>
            </a:lvl1pPr>
            <a:lvl2pPr marL="390952" indent="0">
              <a:buNone/>
              <a:defRPr sz="1710" b="1"/>
            </a:lvl2pPr>
            <a:lvl3pPr marL="781903" indent="0">
              <a:buNone/>
              <a:defRPr sz="1539" b="1"/>
            </a:lvl3pPr>
            <a:lvl4pPr marL="1172855" indent="0">
              <a:buNone/>
              <a:defRPr sz="1368" b="1"/>
            </a:lvl4pPr>
            <a:lvl5pPr marL="1563807" indent="0">
              <a:buNone/>
              <a:defRPr sz="1368" b="1"/>
            </a:lvl5pPr>
            <a:lvl6pPr marL="1954759" indent="0">
              <a:buNone/>
              <a:defRPr sz="1368" b="1"/>
            </a:lvl6pPr>
            <a:lvl7pPr marL="2345710" indent="0">
              <a:buNone/>
              <a:defRPr sz="1368" b="1"/>
            </a:lvl7pPr>
            <a:lvl8pPr marL="2736662" indent="0">
              <a:buNone/>
              <a:defRPr sz="1368" b="1"/>
            </a:lvl8pPr>
            <a:lvl9pPr marL="3127614" indent="0">
              <a:buNone/>
              <a:defRPr sz="136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472" y="2174172"/>
            <a:ext cx="4039867" cy="3952385"/>
          </a:xfrm>
        </p:spPr>
        <p:txBody>
          <a:bodyPr/>
          <a:lstStyle>
            <a:lvl1pPr>
              <a:defRPr sz="2052"/>
            </a:lvl1pPr>
            <a:lvl2pPr>
              <a:defRPr sz="1710"/>
            </a:lvl2pPr>
            <a:lvl3pPr>
              <a:defRPr sz="1539"/>
            </a:lvl3pPr>
            <a:lvl4pPr>
              <a:defRPr sz="1368"/>
            </a:lvl4pPr>
            <a:lvl5pPr>
              <a:defRPr sz="1368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304" y="1534879"/>
            <a:ext cx="4041225" cy="639293"/>
          </a:xfrm>
        </p:spPr>
        <p:txBody>
          <a:bodyPr anchor="b"/>
          <a:lstStyle>
            <a:lvl1pPr marL="0" indent="0">
              <a:buNone/>
              <a:defRPr sz="2052" b="1"/>
            </a:lvl1pPr>
            <a:lvl2pPr marL="390952" indent="0">
              <a:buNone/>
              <a:defRPr sz="1710" b="1"/>
            </a:lvl2pPr>
            <a:lvl3pPr marL="781903" indent="0">
              <a:buNone/>
              <a:defRPr sz="1539" b="1"/>
            </a:lvl3pPr>
            <a:lvl4pPr marL="1172855" indent="0">
              <a:buNone/>
              <a:defRPr sz="1368" b="1"/>
            </a:lvl4pPr>
            <a:lvl5pPr marL="1563807" indent="0">
              <a:buNone/>
              <a:defRPr sz="1368" b="1"/>
            </a:lvl5pPr>
            <a:lvl6pPr marL="1954759" indent="0">
              <a:buNone/>
              <a:defRPr sz="1368" b="1"/>
            </a:lvl6pPr>
            <a:lvl7pPr marL="2345710" indent="0">
              <a:buNone/>
              <a:defRPr sz="1368" b="1"/>
            </a:lvl7pPr>
            <a:lvl8pPr marL="2736662" indent="0">
              <a:buNone/>
              <a:defRPr sz="1368" b="1"/>
            </a:lvl8pPr>
            <a:lvl9pPr marL="3127614" indent="0">
              <a:buNone/>
              <a:defRPr sz="136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304" y="2174172"/>
            <a:ext cx="4041225" cy="3952385"/>
          </a:xfrm>
        </p:spPr>
        <p:txBody>
          <a:bodyPr/>
          <a:lstStyle>
            <a:lvl1pPr>
              <a:defRPr sz="2052"/>
            </a:lvl1pPr>
            <a:lvl2pPr>
              <a:defRPr sz="1710"/>
            </a:lvl2pPr>
            <a:lvl3pPr>
              <a:defRPr sz="1539"/>
            </a:lvl3pPr>
            <a:lvl4pPr>
              <a:defRPr sz="1368"/>
            </a:lvl4pPr>
            <a:lvl5pPr>
              <a:defRPr sz="1368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292A-3A60-4E70-95C7-FFA05FA46C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48084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16A68-D6E8-40A2-AB24-CC43AD93E1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579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0E11-E106-4142-9785-64C8C7DDA4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1017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472" y="273572"/>
            <a:ext cx="3008181" cy="1161958"/>
          </a:xfrm>
        </p:spPr>
        <p:txBody>
          <a:bodyPr anchor="b"/>
          <a:lstStyle>
            <a:lvl1pPr algn="l">
              <a:defRPr sz="171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608" y="273571"/>
            <a:ext cx="5110921" cy="5852986"/>
          </a:xfrm>
        </p:spPr>
        <p:txBody>
          <a:bodyPr/>
          <a:lstStyle>
            <a:lvl1pPr>
              <a:defRPr sz="2736"/>
            </a:lvl1pPr>
            <a:lvl2pPr>
              <a:defRPr sz="2394"/>
            </a:lvl2pPr>
            <a:lvl3pPr>
              <a:defRPr sz="2052"/>
            </a:lvl3pPr>
            <a:lvl4pPr>
              <a:defRPr sz="1710"/>
            </a:lvl4pPr>
            <a:lvl5pPr>
              <a:defRPr sz="1710"/>
            </a:lvl5pPr>
            <a:lvl6pPr>
              <a:defRPr sz="1710"/>
            </a:lvl6pPr>
            <a:lvl7pPr>
              <a:defRPr sz="1710"/>
            </a:lvl7pPr>
            <a:lvl8pPr>
              <a:defRPr sz="1710"/>
            </a:lvl8pPr>
            <a:lvl9pPr>
              <a:defRPr sz="171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472" y="1435530"/>
            <a:ext cx="3008181" cy="4691027"/>
          </a:xfrm>
        </p:spPr>
        <p:txBody>
          <a:bodyPr/>
          <a:lstStyle>
            <a:lvl1pPr marL="0" indent="0">
              <a:buNone/>
              <a:defRPr sz="1197"/>
            </a:lvl1pPr>
            <a:lvl2pPr marL="390952" indent="0">
              <a:buNone/>
              <a:defRPr sz="1026"/>
            </a:lvl2pPr>
            <a:lvl3pPr marL="781903" indent="0">
              <a:buNone/>
              <a:defRPr sz="855"/>
            </a:lvl3pPr>
            <a:lvl4pPr marL="1172855" indent="0">
              <a:buNone/>
              <a:defRPr sz="770"/>
            </a:lvl4pPr>
            <a:lvl5pPr marL="1563807" indent="0">
              <a:buNone/>
              <a:defRPr sz="770"/>
            </a:lvl5pPr>
            <a:lvl6pPr marL="1954759" indent="0">
              <a:buNone/>
              <a:defRPr sz="770"/>
            </a:lvl6pPr>
            <a:lvl7pPr marL="2345710" indent="0">
              <a:buNone/>
              <a:defRPr sz="770"/>
            </a:lvl7pPr>
            <a:lvl8pPr marL="2736662" indent="0">
              <a:buNone/>
              <a:defRPr sz="770"/>
            </a:lvl8pPr>
            <a:lvl9pPr marL="3127614" indent="0">
              <a:buNone/>
              <a:defRPr sz="7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C5765-873B-4C3C-AAA4-AC744D54C4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02552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1877" y="4800456"/>
            <a:ext cx="5486943" cy="567300"/>
          </a:xfrm>
        </p:spPr>
        <p:txBody>
          <a:bodyPr anchor="b"/>
          <a:lstStyle>
            <a:lvl1pPr algn="l">
              <a:defRPr sz="171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1877" y="613376"/>
            <a:ext cx="5486943" cy="4113648"/>
          </a:xfrm>
        </p:spPr>
        <p:txBody>
          <a:bodyPr/>
          <a:lstStyle>
            <a:lvl1pPr marL="0" indent="0">
              <a:buNone/>
              <a:defRPr sz="2736"/>
            </a:lvl1pPr>
            <a:lvl2pPr marL="390952" indent="0">
              <a:buNone/>
              <a:defRPr sz="2394"/>
            </a:lvl2pPr>
            <a:lvl3pPr marL="781903" indent="0">
              <a:buNone/>
              <a:defRPr sz="2052"/>
            </a:lvl3pPr>
            <a:lvl4pPr marL="1172855" indent="0">
              <a:buNone/>
              <a:defRPr sz="1710"/>
            </a:lvl4pPr>
            <a:lvl5pPr marL="1563807" indent="0">
              <a:buNone/>
              <a:defRPr sz="1710"/>
            </a:lvl5pPr>
            <a:lvl6pPr marL="1954759" indent="0">
              <a:buNone/>
              <a:defRPr sz="1710"/>
            </a:lvl6pPr>
            <a:lvl7pPr marL="2345710" indent="0">
              <a:buNone/>
              <a:defRPr sz="1710"/>
            </a:lvl7pPr>
            <a:lvl8pPr marL="2736662" indent="0">
              <a:buNone/>
              <a:defRPr sz="1710"/>
            </a:lvl8pPr>
            <a:lvl9pPr marL="3127614" indent="0">
              <a:buNone/>
              <a:defRPr sz="171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1877" y="5367757"/>
            <a:ext cx="5486943" cy="804876"/>
          </a:xfrm>
        </p:spPr>
        <p:txBody>
          <a:bodyPr/>
          <a:lstStyle>
            <a:lvl1pPr marL="0" indent="0">
              <a:buNone/>
              <a:defRPr sz="1197"/>
            </a:lvl1pPr>
            <a:lvl2pPr marL="390952" indent="0">
              <a:buNone/>
              <a:defRPr sz="1026"/>
            </a:lvl2pPr>
            <a:lvl3pPr marL="781903" indent="0">
              <a:buNone/>
              <a:defRPr sz="855"/>
            </a:lvl3pPr>
            <a:lvl4pPr marL="1172855" indent="0">
              <a:buNone/>
              <a:defRPr sz="770"/>
            </a:lvl4pPr>
            <a:lvl5pPr marL="1563807" indent="0">
              <a:buNone/>
              <a:defRPr sz="770"/>
            </a:lvl5pPr>
            <a:lvl6pPr marL="1954759" indent="0">
              <a:buNone/>
              <a:defRPr sz="770"/>
            </a:lvl6pPr>
            <a:lvl7pPr marL="2345710" indent="0">
              <a:buNone/>
              <a:defRPr sz="770"/>
            </a:lvl7pPr>
            <a:lvl8pPr marL="2736662" indent="0">
              <a:buNone/>
              <a:defRPr sz="770"/>
            </a:lvl8pPr>
            <a:lvl9pPr marL="3127614" indent="0">
              <a:buNone/>
              <a:defRPr sz="7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085C-B357-4C4A-9F24-939E323C22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0830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E87C-9ED4-47E9-AE16-64979A20C5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2660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915" y="609057"/>
            <a:ext cx="1942557" cy="54872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529" y="609057"/>
            <a:ext cx="5700067" cy="54872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260B-D7CD-4460-8041-60CC9C1EE38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5357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529" y="609057"/>
            <a:ext cx="7772943" cy="54872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C0A0-74BA-44C0-8BEF-282940D252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7066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529" y="2130976"/>
            <a:ext cx="7772943" cy="147008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057" y="3886153"/>
            <a:ext cx="6401886" cy="1752295"/>
          </a:xfrm>
        </p:spPr>
        <p:txBody>
          <a:bodyPr/>
          <a:lstStyle>
            <a:lvl1pPr marL="0" indent="0" algn="ctr">
              <a:buNone/>
              <a:defRPr/>
            </a:lvl1pPr>
            <a:lvl2pPr marL="390952" indent="0" algn="ctr">
              <a:buNone/>
              <a:defRPr/>
            </a:lvl2pPr>
            <a:lvl3pPr marL="781903" indent="0" algn="ctr">
              <a:buNone/>
              <a:defRPr/>
            </a:lvl3pPr>
            <a:lvl4pPr marL="1172855" indent="0" algn="ctr">
              <a:buNone/>
              <a:defRPr/>
            </a:lvl4pPr>
            <a:lvl5pPr marL="1563807" indent="0" algn="ctr">
              <a:buNone/>
              <a:defRPr/>
            </a:lvl5pPr>
            <a:lvl6pPr marL="1954759" indent="0" algn="ctr">
              <a:buNone/>
              <a:defRPr/>
            </a:lvl6pPr>
            <a:lvl7pPr marL="2345710" indent="0" algn="ctr">
              <a:buNone/>
              <a:defRPr/>
            </a:lvl7pPr>
            <a:lvl8pPr marL="2736662" indent="0" algn="ctr">
              <a:buNone/>
              <a:defRPr/>
            </a:lvl8pPr>
            <a:lvl9pPr marL="3127614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DE653-239F-4CB2-A43D-7CE77C1325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5975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CA30-03F0-4595-8BD2-6936093372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14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0E11-E106-4142-9785-64C8C7DDA4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59400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181" y="4407378"/>
            <a:ext cx="7772943" cy="1362097"/>
          </a:xfrm>
        </p:spPr>
        <p:txBody>
          <a:bodyPr anchor="t"/>
          <a:lstStyle>
            <a:lvl1pPr algn="l">
              <a:defRPr sz="342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181" y="2907056"/>
            <a:ext cx="7772943" cy="1500322"/>
          </a:xfrm>
        </p:spPr>
        <p:txBody>
          <a:bodyPr anchor="b"/>
          <a:lstStyle>
            <a:lvl1pPr marL="0" indent="0">
              <a:buNone/>
              <a:defRPr sz="1710"/>
            </a:lvl1pPr>
            <a:lvl2pPr marL="390952" indent="0">
              <a:buNone/>
              <a:defRPr sz="1539"/>
            </a:lvl2pPr>
            <a:lvl3pPr marL="781903" indent="0">
              <a:buNone/>
              <a:defRPr sz="1368"/>
            </a:lvl3pPr>
            <a:lvl4pPr marL="1172855" indent="0">
              <a:buNone/>
              <a:defRPr sz="1197"/>
            </a:lvl4pPr>
            <a:lvl5pPr marL="1563807" indent="0">
              <a:buNone/>
              <a:defRPr sz="1197"/>
            </a:lvl5pPr>
            <a:lvl6pPr marL="1954759" indent="0">
              <a:buNone/>
              <a:defRPr sz="1197"/>
            </a:lvl6pPr>
            <a:lvl7pPr marL="2345710" indent="0">
              <a:buNone/>
              <a:defRPr sz="1197"/>
            </a:lvl7pPr>
            <a:lvl8pPr marL="2736662" indent="0">
              <a:buNone/>
              <a:defRPr sz="1197"/>
            </a:lvl8pPr>
            <a:lvl9pPr marL="3127614" indent="0">
              <a:buNone/>
              <a:defRPr sz="119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C3690-899F-4ABC-BE09-C4F122DBA5F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7455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529" y="1981232"/>
            <a:ext cx="3821312" cy="4115088"/>
          </a:xfrm>
        </p:spPr>
        <p:txBody>
          <a:bodyPr/>
          <a:lstStyle>
            <a:lvl1pPr>
              <a:defRPr sz="2394"/>
            </a:lvl1pPr>
            <a:lvl2pPr>
              <a:defRPr sz="2052"/>
            </a:lvl2pPr>
            <a:lvl3pPr>
              <a:defRPr sz="1710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7159" y="1981232"/>
            <a:ext cx="3821313" cy="4115088"/>
          </a:xfrm>
        </p:spPr>
        <p:txBody>
          <a:bodyPr/>
          <a:lstStyle>
            <a:lvl1pPr>
              <a:defRPr sz="2394"/>
            </a:lvl1pPr>
            <a:lvl2pPr>
              <a:defRPr sz="2052"/>
            </a:lvl2pPr>
            <a:lvl3pPr>
              <a:defRPr sz="1710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5A48-95E0-42FE-AD34-D12A60683D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7340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472" y="275012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472" y="1534879"/>
            <a:ext cx="4039867" cy="639293"/>
          </a:xfrm>
        </p:spPr>
        <p:txBody>
          <a:bodyPr anchor="b"/>
          <a:lstStyle>
            <a:lvl1pPr marL="0" indent="0">
              <a:buNone/>
              <a:defRPr sz="2052" b="1"/>
            </a:lvl1pPr>
            <a:lvl2pPr marL="390952" indent="0">
              <a:buNone/>
              <a:defRPr sz="1710" b="1"/>
            </a:lvl2pPr>
            <a:lvl3pPr marL="781903" indent="0">
              <a:buNone/>
              <a:defRPr sz="1539" b="1"/>
            </a:lvl3pPr>
            <a:lvl4pPr marL="1172855" indent="0">
              <a:buNone/>
              <a:defRPr sz="1368" b="1"/>
            </a:lvl4pPr>
            <a:lvl5pPr marL="1563807" indent="0">
              <a:buNone/>
              <a:defRPr sz="1368" b="1"/>
            </a:lvl5pPr>
            <a:lvl6pPr marL="1954759" indent="0">
              <a:buNone/>
              <a:defRPr sz="1368" b="1"/>
            </a:lvl6pPr>
            <a:lvl7pPr marL="2345710" indent="0">
              <a:buNone/>
              <a:defRPr sz="1368" b="1"/>
            </a:lvl7pPr>
            <a:lvl8pPr marL="2736662" indent="0">
              <a:buNone/>
              <a:defRPr sz="1368" b="1"/>
            </a:lvl8pPr>
            <a:lvl9pPr marL="3127614" indent="0">
              <a:buNone/>
              <a:defRPr sz="136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472" y="2174172"/>
            <a:ext cx="4039867" cy="3952385"/>
          </a:xfrm>
        </p:spPr>
        <p:txBody>
          <a:bodyPr/>
          <a:lstStyle>
            <a:lvl1pPr>
              <a:defRPr sz="2052"/>
            </a:lvl1pPr>
            <a:lvl2pPr>
              <a:defRPr sz="1710"/>
            </a:lvl2pPr>
            <a:lvl3pPr>
              <a:defRPr sz="1539"/>
            </a:lvl3pPr>
            <a:lvl4pPr>
              <a:defRPr sz="1368"/>
            </a:lvl4pPr>
            <a:lvl5pPr>
              <a:defRPr sz="1368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304" y="1534879"/>
            <a:ext cx="4041225" cy="639293"/>
          </a:xfrm>
        </p:spPr>
        <p:txBody>
          <a:bodyPr anchor="b"/>
          <a:lstStyle>
            <a:lvl1pPr marL="0" indent="0">
              <a:buNone/>
              <a:defRPr sz="2052" b="1"/>
            </a:lvl1pPr>
            <a:lvl2pPr marL="390952" indent="0">
              <a:buNone/>
              <a:defRPr sz="1710" b="1"/>
            </a:lvl2pPr>
            <a:lvl3pPr marL="781903" indent="0">
              <a:buNone/>
              <a:defRPr sz="1539" b="1"/>
            </a:lvl3pPr>
            <a:lvl4pPr marL="1172855" indent="0">
              <a:buNone/>
              <a:defRPr sz="1368" b="1"/>
            </a:lvl4pPr>
            <a:lvl5pPr marL="1563807" indent="0">
              <a:buNone/>
              <a:defRPr sz="1368" b="1"/>
            </a:lvl5pPr>
            <a:lvl6pPr marL="1954759" indent="0">
              <a:buNone/>
              <a:defRPr sz="1368" b="1"/>
            </a:lvl6pPr>
            <a:lvl7pPr marL="2345710" indent="0">
              <a:buNone/>
              <a:defRPr sz="1368" b="1"/>
            </a:lvl7pPr>
            <a:lvl8pPr marL="2736662" indent="0">
              <a:buNone/>
              <a:defRPr sz="1368" b="1"/>
            </a:lvl8pPr>
            <a:lvl9pPr marL="3127614" indent="0">
              <a:buNone/>
              <a:defRPr sz="136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304" y="2174172"/>
            <a:ext cx="4041225" cy="3952385"/>
          </a:xfrm>
        </p:spPr>
        <p:txBody>
          <a:bodyPr/>
          <a:lstStyle>
            <a:lvl1pPr>
              <a:defRPr sz="2052"/>
            </a:lvl1pPr>
            <a:lvl2pPr>
              <a:defRPr sz="1710"/>
            </a:lvl2pPr>
            <a:lvl3pPr>
              <a:defRPr sz="1539"/>
            </a:lvl3pPr>
            <a:lvl4pPr>
              <a:defRPr sz="1368"/>
            </a:lvl4pPr>
            <a:lvl5pPr>
              <a:defRPr sz="1368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292A-3A60-4E70-95C7-FFA05FA46C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724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16A68-D6E8-40A2-AB24-CC43AD93E1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6728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0E11-E106-4142-9785-64C8C7DDA4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5677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472" y="273572"/>
            <a:ext cx="3008181" cy="1161958"/>
          </a:xfrm>
        </p:spPr>
        <p:txBody>
          <a:bodyPr anchor="b"/>
          <a:lstStyle>
            <a:lvl1pPr algn="l">
              <a:defRPr sz="171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608" y="273571"/>
            <a:ext cx="5110921" cy="5852986"/>
          </a:xfrm>
        </p:spPr>
        <p:txBody>
          <a:bodyPr/>
          <a:lstStyle>
            <a:lvl1pPr>
              <a:defRPr sz="2736"/>
            </a:lvl1pPr>
            <a:lvl2pPr>
              <a:defRPr sz="2394"/>
            </a:lvl2pPr>
            <a:lvl3pPr>
              <a:defRPr sz="2052"/>
            </a:lvl3pPr>
            <a:lvl4pPr>
              <a:defRPr sz="1710"/>
            </a:lvl4pPr>
            <a:lvl5pPr>
              <a:defRPr sz="1710"/>
            </a:lvl5pPr>
            <a:lvl6pPr>
              <a:defRPr sz="1710"/>
            </a:lvl6pPr>
            <a:lvl7pPr>
              <a:defRPr sz="1710"/>
            </a:lvl7pPr>
            <a:lvl8pPr>
              <a:defRPr sz="1710"/>
            </a:lvl8pPr>
            <a:lvl9pPr>
              <a:defRPr sz="171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472" y="1435530"/>
            <a:ext cx="3008181" cy="4691027"/>
          </a:xfrm>
        </p:spPr>
        <p:txBody>
          <a:bodyPr/>
          <a:lstStyle>
            <a:lvl1pPr marL="0" indent="0">
              <a:buNone/>
              <a:defRPr sz="1197"/>
            </a:lvl1pPr>
            <a:lvl2pPr marL="390952" indent="0">
              <a:buNone/>
              <a:defRPr sz="1026"/>
            </a:lvl2pPr>
            <a:lvl3pPr marL="781903" indent="0">
              <a:buNone/>
              <a:defRPr sz="855"/>
            </a:lvl3pPr>
            <a:lvl4pPr marL="1172855" indent="0">
              <a:buNone/>
              <a:defRPr sz="770"/>
            </a:lvl4pPr>
            <a:lvl5pPr marL="1563807" indent="0">
              <a:buNone/>
              <a:defRPr sz="770"/>
            </a:lvl5pPr>
            <a:lvl6pPr marL="1954759" indent="0">
              <a:buNone/>
              <a:defRPr sz="770"/>
            </a:lvl6pPr>
            <a:lvl7pPr marL="2345710" indent="0">
              <a:buNone/>
              <a:defRPr sz="770"/>
            </a:lvl7pPr>
            <a:lvl8pPr marL="2736662" indent="0">
              <a:buNone/>
              <a:defRPr sz="770"/>
            </a:lvl8pPr>
            <a:lvl9pPr marL="3127614" indent="0">
              <a:buNone/>
              <a:defRPr sz="7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C5765-873B-4C3C-AAA4-AC744D54C4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55332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1877" y="4800456"/>
            <a:ext cx="5486943" cy="567300"/>
          </a:xfrm>
        </p:spPr>
        <p:txBody>
          <a:bodyPr anchor="b"/>
          <a:lstStyle>
            <a:lvl1pPr algn="l">
              <a:defRPr sz="171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1877" y="613376"/>
            <a:ext cx="5486943" cy="4113648"/>
          </a:xfrm>
        </p:spPr>
        <p:txBody>
          <a:bodyPr/>
          <a:lstStyle>
            <a:lvl1pPr marL="0" indent="0">
              <a:buNone/>
              <a:defRPr sz="2736"/>
            </a:lvl1pPr>
            <a:lvl2pPr marL="390952" indent="0">
              <a:buNone/>
              <a:defRPr sz="2394"/>
            </a:lvl2pPr>
            <a:lvl3pPr marL="781903" indent="0">
              <a:buNone/>
              <a:defRPr sz="2052"/>
            </a:lvl3pPr>
            <a:lvl4pPr marL="1172855" indent="0">
              <a:buNone/>
              <a:defRPr sz="1710"/>
            </a:lvl4pPr>
            <a:lvl5pPr marL="1563807" indent="0">
              <a:buNone/>
              <a:defRPr sz="1710"/>
            </a:lvl5pPr>
            <a:lvl6pPr marL="1954759" indent="0">
              <a:buNone/>
              <a:defRPr sz="1710"/>
            </a:lvl6pPr>
            <a:lvl7pPr marL="2345710" indent="0">
              <a:buNone/>
              <a:defRPr sz="1710"/>
            </a:lvl7pPr>
            <a:lvl8pPr marL="2736662" indent="0">
              <a:buNone/>
              <a:defRPr sz="1710"/>
            </a:lvl8pPr>
            <a:lvl9pPr marL="3127614" indent="0">
              <a:buNone/>
              <a:defRPr sz="171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1877" y="5367757"/>
            <a:ext cx="5486943" cy="804876"/>
          </a:xfrm>
        </p:spPr>
        <p:txBody>
          <a:bodyPr/>
          <a:lstStyle>
            <a:lvl1pPr marL="0" indent="0">
              <a:buNone/>
              <a:defRPr sz="1197"/>
            </a:lvl1pPr>
            <a:lvl2pPr marL="390952" indent="0">
              <a:buNone/>
              <a:defRPr sz="1026"/>
            </a:lvl2pPr>
            <a:lvl3pPr marL="781903" indent="0">
              <a:buNone/>
              <a:defRPr sz="855"/>
            </a:lvl3pPr>
            <a:lvl4pPr marL="1172855" indent="0">
              <a:buNone/>
              <a:defRPr sz="770"/>
            </a:lvl4pPr>
            <a:lvl5pPr marL="1563807" indent="0">
              <a:buNone/>
              <a:defRPr sz="770"/>
            </a:lvl5pPr>
            <a:lvl6pPr marL="1954759" indent="0">
              <a:buNone/>
              <a:defRPr sz="770"/>
            </a:lvl6pPr>
            <a:lvl7pPr marL="2345710" indent="0">
              <a:buNone/>
              <a:defRPr sz="770"/>
            </a:lvl7pPr>
            <a:lvl8pPr marL="2736662" indent="0">
              <a:buNone/>
              <a:defRPr sz="770"/>
            </a:lvl8pPr>
            <a:lvl9pPr marL="3127614" indent="0">
              <a:buNone/>
              <a:defRPr sz="7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085C-B357-4C4A-9F24-939E323C22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3574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E87C-9ED4-47E9-AE16-64979A20C5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7033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915" y="609057"/>
            <a:ext cx="1942557" cy="54872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529" y="609057"/>
            <a:ext cx="5700067" cy="54872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260B-D7CD-4460-8041-60CC9C1EE38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47995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529" y="609057"/>
            <a:ext cx="7772943" cy="54872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C0A0-74BA-44C0-8BEF-282940D252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3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544" y="273576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611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544" y="1435602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395649" indent="0">
              <a:buNone/>
              <a:defRPr sz="1100"/>
            </a:lvl2pPr>
            <a:lvl3pPr marL="791341" indent="0">
              <a:buNone/>
              <a:defRPr sz="900"/>
            </a:lvl3pPr>
            <a:lvl4pPr marL="1187028" indent="0">
              <a:buNone/>
              <a:defRPr sz="800"/>
            </a:lvl4pPr>
            <a:lvl5pPr marL="1582706" indent="0">
              <a:buNone/>
              <a:defRPr sz="800"/>
            </a:lvl5pPr>
            <a:lvl6pPr marL="1978387" indent="0">
              <a:buNone/>
              <a:defRPr sz="800"/>
            </a:lvl6pPr>
            <a:lvl7pPr marL="2374066" indent="0">
              <a:buNone/>
              <a:defRPr sz="800"/>
            </a:lvl7pPr>
            <a:lvl8pPr marL="2769738" indent="0">
              <a:buNone/>
              <a:defRPr sz="800"/>
            </a:lvl8pPr>
            <a:lvl9pPr marL="3165414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C5765-873B-4C3C-AAA4-AC744D54C4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297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529" y="2130976"/>
            <a:ext cx="7772943" cy="147008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057" y="3886153"/>
            <a:ext cx="6401886" cy="1752295"/>
          </a:xfrm>
        </p:spPr>
        <p:txBody>
          <a:bodyPr/>
          <a:lstStyle>
            <a:lvl1pPr marL="0" indent="0" algn="ctr">
              <a:buNone/>
              <a:defRPr/>
            </a:lvl1pPr>
            <a:lvl2pPr marL="390952" indent="0" algn="ctr">
              <a:buNone/>
              <a:defRPr/>
            </a:lvl2pPr>
            <a:lvl3pPr marL="781903" indent="0" algn="ctr">
              <a:buNone/>
              <a:defRPr/>
            </a:lvl3pPr>
            <a:lvl4pPr marL="1172855" indent="0" algn="ctr">
              <a:buNone/>
              <a:defRPr/>
            </a:lvl4pPr>
            <a:lvl5pPr marL="1563807" indent="0" algn="ctr">
              <a:buNone/>
              <a:defRPr/>
            </a:lvl5pPr>
            <a:lvl6pPr marL="1954759" indent="0" algn="ctr">
              <a:buNone/>
              <a:defRPr/>
            </a:lvl6pPr>
            <a:lvl7pPr marL="2345710" indent="0" algn="ctr">
              <a:buNone/>
              <a:defRPr/>
            </a:lvl7pPr>
            <a:lvl8pPr marL="2736662" indent="0" algn="ctr">
              <a:buNone/>
              <a:defRPr/>
            </a:lvl8pPr>
            <a:lvl9pPr marL="3127614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DE653-239F-4CB2-A43D-7CE77C1325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19063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CA30-03F0-4595-8BD2-6936093372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2856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181" y="4407378"/>
            <a:ext cx="7772943" cy="1362097"/>
          </a:xfrm>
        </p:spPr>
        <p:txBody>
          <a:bodyPr anchor="t"/>
          <a:lstStyle>
            <a:lvl1pPr algn="l">
              <a:defRPr sz="342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181" y="2907056"/>
            <a:ext cx="7772943" cy="1500322"/>
          </a:xfrm>
        </p:spPr>
        <p:txBody>
          <a:bodyPr anchor="b"/>
          <a:lstStyle>
            <a:lvl1pPr marL="0" indent="0">
              <a:buNone/>
              <a:defRPr sz="1710"/>
            </a:lvl1pPr>
            <a:lvl2pPr marL="390952" indent="0">
              <a:buNone/>
              <a:defRPr sz="1539"/>
            </a:lvl2pPr>
            <a:lvl3pPr marL="781903" indent="0">
              <a:buNone/>
              <a:defRPr sz="1368"/>
            </a:lvl3pPr>
            <a:lvl4pPr marL="1172855" indent="0">
              <a:buNone/>
              <a:defRPr sz="1197"/>
            </a:lvl4pPr>
            <a:lvl5pPr marL="1563807" indent="0">
              <a:buNone/>
              <a:defRPr sz="1197"/>
            </a:lvl5pPr>
            <a:lvl6pPr marL="1954759" indent="0">
              <a:buNone/>
              <a:defRPr sz="1197"/>
            </a:lvl6pPr>
            <a:lvl7pPr marL="2345710" indent="0">
              <a:buNone/>
              <a:defRPr sz="1197"/>
            </a:lvl7pPr>
            <a:lvl8pPr marL="2736662" indent="0">
              <a:buNone/>
              <a:defRPr sz="1197"/>
            </a:lvl8pPr>
            <a:lvl9pPr marL="3127614" indent="0">
              <a:buNone/>
              <a:defRPr sz="119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C3690-899F-4ABC-BE09-C4F122DBA5F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65325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529" y="1981232"/>
            <a:ext cx="3821312" cy="4115088"/>
          </a:xfrm>
        </p:spPr>
        <p:txBody>
          <a:bodyPr/>
          <a:lstStyle>
            <a:lvl1pPr>
              <a:defRPr sz="2394"/>
            </a:lvl1pPr>
            <a:lvl2pPr>
              <a:defRPr sz="2052"/>
            </a:lvl2pPr>
            <a:lvl3pPr>
              <a:defRPr sz="1710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7159" y="1981232"/>
            <a:ext cx="3821313" cy="4115088"/>
          </a:xfrm>
        </p:spPr>
        <p:txBody>
          <a:bodyPr/>
          <a:lstStyle>
            <a:lvl1pPr>
              <a:defRPr sz="2394"/>
            </a:lvl1pPr>
            <a:lvl2pPr>
              <a:defRPr sz="2052"/>
            </a:lvl2pPr>
            <a:lvl3pPr>
              <a:defRPr sz="1710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5A48-95E0-42FE-AD34-D12A60683D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825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472" y="275012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472" y="1534879"/>
            <a:ext cx="4039867" cy="639293"/>
          </a:xfrm>
        </p:spPr>
        <p:txBody>
          <a:bodyPr anchor="b"/>
          <a:lstStyle>
            <a:lvl1pPr marL="0" indent="0">
              <a:buNone/>
              <a:defRPr sz="2052" b="1"/>
            </a:lvl1pPr>
            <a:lvl2pPr marL="390952" indent="0">
              <a:buNone/>
              <a:defRPr sz="1710" b="1"/>
            </a:lvl2pPr>
            <a:lvl3pPr marL="781903" indent="0">
              <a:buNone/>
              <a:defRPr sz="1539" b="1"/>
            </a:lvl3pPr>
            <a:lvl4pPr marL="1172855" indent="0">
              <a:buNone/>
              <a:defRPr sz="1368" b="1"/>
            </a:lvl4pPr>
            <a:lvl5pPr marL="1563807" indent="0">
              <a:buNone/>
              <a:defRPr sz="1368" b="1"/>
            </a:lvl5pPr>
            <a:lvl6pPr marL="1954759" indent="0">
              <a:buNone/>
              <a:defRPr sz="1368" b="1"/>
            </a:lvl6pPr>
            <a:lvl7pPr marL="2345710" indent="0">
              <a:buNone/>
              <a:defRPr sz="1368" b="1"/>
            </a:lvl7pPr>
            <a:lvl8pPr marL="2736662" indent="0">
              <a:buNone/>
              <a:defRPr sz="1368" b="1"/>
            </a:lvl8pPr>
            <a:lvl9pPr marL="3127614" indent="0">
              <a:buNone/>
              <a:defRPr sz="136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472" y="2174172"/>
            <a:ext cx="4039867" cy="3952385"/>
          </a:xfrm>
        </p:spPr>
        <p:txBody>
          <a:bodyPr/>
          <a:lstStyle>
            <a:lvl1pPr>
              <a:defRPr sz="2052"/>
            </a:lvl1pPr>
            <a:lvl2pPr>
              <a:defRPr sz="1710"/>
            </a:lvl2pPr>
            <a:lvl3pPr>
              <a:defRPr sz="1539"/>
            </a:lvl3pPr>
            <a:lvl4pPr>
              <a:defRPr sz="1368"/>
            </a:lvl4pPr>
            <a:lvl5pPr>
              <a:defRPr sz="1368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304" y="1534879"/>
            <a:ext cx="4041225" cy="639293"/>
          </a:xfrm>
        </p:spPr>
        <p:txBody>
          <a:bodyPr anchor="b"/>
          <a:lstStyle>
            <a:lvl1pPr marL="0" indent="0">
              <a:buNone/>
              <a:defRPr sz="2052" b="1"/>
            </a:lvl1pPr>
            <a:lvl2pPr marL="390952" indent="0">
              <a:buNone/>
              <a:defRPr sz="1710" b="1"/>
            </a:lvl2pPr>
            <a:lvl3pPr marL="781903" indent="0">
              <a:buNone/>
              <a:defRPr sz="1539" b="1"/>
            </a:lvl3pPr>
            <a:lvl4pPr marL="1172855" indent="0">
              <a:buNone/>
              <a:defRPr sz="1368" b="1"/>
            </a:lvl4pPr>
            <a:lvl5pPr marL="1563807" indent="0">
              <a:buNone/>
              <a:defRPr sz="1368" b="1"/>
            </a:lvl5pPr>
            <a:lvl6pPr marL="1954759" indent="0">
              <a:buNone/>
              <a:defRPr sz="1368" b="1"/>
            </a:lvl6pPr>
            <a:lvl7pPr marL="2345710" indent="0">
              <a:buNone/>
              <a:defRPr sz="1368" b="1"/>
            </a:lvl7pPr>
            <a:lvl8pPr marL="2736662" indent="0">
              <a:buNone/>
              <a:defRPr sz="1368" b="1"/>
            </a:lvl8pPr>
            <a:lvl9pPr marL="3127614" indent="0">
              <a:buNone/>
              <a:defRPr sz="136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304" y="2174172"/>
            <a:ext cx="4041225" cy="3952385"/>
          </a:xfrm>
        </p:spPr>
        <p:txBody>
          <a:bodyPr/>
          <a:lstStyle>
            <a:lvl1pPr>
              <a:defRPr sz="2052"/>
            </a:lvl1pPr>
            <a:lvl2pPr>
              <a:defRPr sz="1710"/>
            </a:lvl2pPr>
            <a:lvl3pPr>
              <a:defRPr sz="1539"/>
            </a:lvl3pPr>
            <a:lvl4pPr>
              <a:defRPr sz="1368"/>
            </a:lvl4pPr>
            <a:lvl5pPr>
              <a:defRPr sz="1368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292A-3A60-4E70-95C7-FFA05FA46C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83736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16A68-D6E8-40A2-AB24-CC43AD93E1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3722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0E11-E106-4142-9785-64C8C7DDA4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2024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472" y="273572"/>
            <a:ext cx="3008181" cy="1161958"/>
          </a:xfrm>
        </p:spPr>
        <p:txBody>
          <a:bodyPr anchor="b"/>
          <a:lstStyle>
            <a:lvl1pPr algn="l">
              <a:defRPr sz="171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608" y="273571"/>
            <a:ext cx="5110921" cy="5852986"/>
          </a:xfrm>
        </p:spPr>
        <p:txBody>
          <a:bodyPr/>
          <a:lstStyle>
            <a:lvl1pPr>
              <a:defRPr sz="2736"/>
            </a:lvl1pPr>
            <a:lvl2pPr>
              <a:defRPr sz="2394"/>
            </a:lvl2pPr>
            <a:lvl3pPr>
              <a:defRPr sz="2052"/>
            </a:lvl3pPr>
            <a:lvl4pPr>
              <a:defRPr sz="1710"/>
            </a:lvl4pPr>
            <a:lvl5pPr>
              <a:defRPr sz="1710"/>
            </a:lvl5pPr>
            <a:lvl6pPr>
              <a:defRPr sz="1710"/>
            </a:lvl6pPr>
            <a:lvl7pPr>
              <a:defRPr sz="1710"/>
            </a:lvl7pPr>
            <a:lvl8pPr>
              <a:defRPr sz="1710"/>
            </a:lvl8pPr>
            <a:lvl9pPr>
              <a:defRPr sz="171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472" y="1435530"/>
            <a:ext cx="3008181" cy="4691027"/>
          </a:xfrm>
        </p:spPr>
        <p:txBody>
          <a:bodyPr/>
          <a:lstStyle>
            <a:lvl1pPr marL="0" indent="0">
              <a:buNone/>
              <a:defRPr sz="1197"/>
            </a:lvl1pPr>
            <a:lvl2pPr marL="390952" indent="0">
              <a:buNone/>
              <a:defRPr sz="1026"/>
            </a:lvl2pPr>
            <a:lvl3pPr marL="781903" indent="0">
              <a:buNone/>
              <a:defRPr sz="855"/>
            </a:lvl3pPr>
            <a:lvl4pPr marL="1172855" indent="0">
              <a:buNone/>
              <a:defRPr sz="770"/>
            </a:lvl4pPr>
            <a:lvl5pPr marL="1563807" indent="0">
              <a:buNone/>
              <a:defRPr sz="770"/>
            </a:lvl5pPr>
            <a:lvl6pPr marL="1954759" indent="0">
              <a:buNone/>
              <a:defRPr sz="770"/>
            </a:lvl6pPr>
            <a:lvl7pPr marL="2345710" indent="0">
              <a:buNone/>
              <a:defRPr sz="770"/>
            </a:lvl7pPr>
            <a:lvl8pPr marL="2736662" indent="0">
              <a:buNone/>
              <a:defRPr sz="770"/>
            </a:lvl8pPr>
            <a:lvl9pPr marL="3127614" indent="0">
              <a:buNone/>
              <a:defRPr sz="7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C5765-873B-4C3C-AAA4-AC744D54C4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1626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1877" y="4800456"/>
            <a:ext cx="5486943" cy="567300"/>
          </a:xfrm>
        </p:spPr>
        <p:txBody>
          <a:bodyPr anchor="b"/>
          <a:lstStyle>
            <a:lvl1pPr algn="l">
              <a:defRPr sz="171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1877" y="613376"/>
            <a:ext cx="5486943" cy="4113648"/>
          </a:xfrm>
        </p:spPr>
        <p:txBody>
          <a:bodyPr/>
          <a:lstStyle>
            <a:lvl1pPr marL="0" indent="0">
              <a:buNone/>
              <a:defRPr sz="2736"/>
            </a:lvl1pPr>
            <a:lvl2pPr marL="390952" indent="0">
              <a:buNone/>
              <a:defRPr sz="2394"/>
            </a:lvl2pPr>
            <a:lvl3pPr marL="781903" indent="0">
              <a:buNone/>
              <a:defRPr sz="2052"/>
            </a:lvl3pPr>
            <a:lvl4pPr marL="1172855" indent="0">
              <a:buNone/>
              <a:defRPr sz="1710"/>
            </a:lvl4pPr>
            <a:lvl5pPr marL="1563807" indent="0">
              <a:buNone/>
              <a:defRPr sz="1710"/>
            </a:lvl5pPr>
            <a:lvl6pPr marL="1954759" indent="0">
              <a:buNone/>
              <a:defRPr sz="1710"/>
            </a:lvl6pPr>
            <a:lvl7pPr marL="2345710" indent="0">
              <a:buNone/>
              <a:defRPr sz="1710"/>
            </a:lvl7pPr>
            <a:lvl8pPr marL="2736662" indent="0">
              <a:buNone/>
              <a:defRPr sz="1710"/>
            </a:lvl8pPr>
            <a:lvl9pPr marL="3127614" indent="0">
              <a:buNone/>
              <a:defRPr sz="171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1877" y="5367757"/>
            <a:ext cx="5486943" cy="804876"/>
          </a:xfrm>
        </p:spPr>
        <p:txBody>
          <a:bodyPr/>
          <a:lstStyle>
            <a:lvl1pPr marL="0" indent="0">
              <a:buNone/>
              <a:defRPr sz="1197"/>
            </a:lvl1pPr>
            <a:lvl2pPr marL="390952" indent="0">
              <a:buNone/>
              <a:defRPr sz="1026"/>
            </a:lvl2pPr>
            <a:lvl3pPr marL="781903" indent="0">
              <a:buNone/>
              <a:defRPr sz="855"/>
            </a:lvl3pPr>
            <a:lvl4pPr marL="1172855" indent="0">
              <a:buNone/>
              <a:defRPr sz="770"/>
            </a:lvl4pPr>
            <a:lvl5pPr marL="1563807" indent="0">
              <a:buNone/>
              <a:defRPr sz="770"/>
            </a:lvl5pPr>
            <a:lvl6pPr marL="1954759" indent="0">
              <a:buNone/>
              <a:defRPr sz="770"/>
            </a:lvl6pPr>
            <a:lvl7pPr marL="2345710" indent="0">
              <a:buNone/>
              <a:defRPr sz="770"/>
            </a:lvl7pPr>
            <a:lvl8pPr marL="2736662" indent="0">
              <a:buNone/>
              <a:defRPr sz="770"/>
            </a:lvl8pPr>
            <a:lvl9pPr marL="3127614" indent="0">
              <a:buNone/>
              <a:defRPr sz="7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085C-B357-4C4A-9F24-939E323C22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5155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E87C-9ED4-47E9-AE16-64979A20C5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0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29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1949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1949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395649" indent="0">
              <a:buNone/>
              <a:defRPr sz="2500"/>
            </a:lvl2pPr>
            <a:lvl3pPr marL="791341" indent="0">
              <a:buNone/>
              <a:defRPr sz="2100"/>
            </a:lvl3pPr>
            <a:lvl4pPr marL="1187028" indent="0">
              <a:buNone/>
              <a:defRPr sz="1800"/>
            </a:lvl4pPr>
            <a:lvl5pPr marL="1582706" indent="0">
              <a:buNone/>
              <a:defRPr sz="1800"/>
            </a:lvl5pPr>
            <a:lvl6pPr marL="1978387" indent="0">
              <a:buNone/>
              <a:defRPr sz="1800"/>
            </a:lvl6pPr>
            <a:lvl7pPr marL="2374066" indent="0">
              <a:buNone/>
              <a:defRPr sz="1800"/>
            </a:lvl7pPr>
            <a:lvl8pPr marL="2769738" indent="0">
              <a:buNone/>
              <a:defRPr sz="1800"/>
            </a:lvl8pPr>
            <a:lvl9pPr marL="3165414" indent="0">
              <a:buNone/>
              <a:defRPr sz="18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1949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395649" indent="0">
              <a:buNone/>
              <a:defRPr sz="1100"/>
            </a:lvl2pPr>
            <a:lvl3pPr marL="791341" indent="0">
              <a:buNone/>
              <a:defRPr sz="900"/>
            </a:lvl3pPr>
            <a:lvl4pPr marL="1187028" indent="0">
              <a:buNone/>
              <a:defRPr sz="800"/>
            </a:lvl4pPr>
            <a:lvl5pPr marL="1582706" indent="0">
              <a:buNone/>
              <a:defRPr sz="800"/>
            </a:lvl5pPr>
            <a:lvl6pPr marL="1978387" indent="0">
              <a:buNone/>
              <a:defRPr sz="800"/>
            </a:lvl6pPr>
            <a:lvl7pPr marL="2374066" indent="0">
              <a:buNone/>
              <a:defRPr sz="800"/>
            </a:lvl7pPr>
            <a:lvl8pPr marL="2769738" indent="0">
              <a:buNone/>
              <a:defRPr sz="800"/>
            </a:lvl8pPr>
            <a:lvl9pPr marL="3165414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085C-B357-4C4A-9F24-939E323C22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7500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915" y="609057"/>
            <a:ext cx="1942557" cy="54872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529" y="609057"/>
            <a:ext cx="5700067" cy="54872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260B-D7CD-4460-8041-60CC9C1EE38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806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529" y="609057"/>
            <a:ext cx="7772943" cy="54872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C0A0-74BA-44C0-8BEF-282940D252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5061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529" y="2130976"/>
            <a:ext cx="7772943" cy="147008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057" y="3886153"/>
            <a:ext cx="6401886" cy="1752295"/>
          </a:xfrm>
        </p:spPr>
        <p:txBody>
          <a:bodyPr/>
          <a:lstStyle>
            <a:lvl1pPr marL="0" indent="0" algn="ctr">
              <a:buNone/>
              <a:defRPr/>
            </a:lvl1pPr>
            <a:lvl2pPr marL="390952" indent="0" algn="ctr">
              <a:buNone/>
              <a:defRPr/>
            </a:lvl2pPr>
            <a:lvl3pPr marL="781903" indent="0" algn="ctr">
              <a:buNone/>
              <a:defRPr/>
            </a:lvl3pPr>
            <a:lvl4pPr marL="1172855" indent="0" algn="ctr">
              <a:buNone/>
              <a:defRPr/>
            </a:lvl4pPr>
            <a:lvl5pPr marL="1563807" indent="0" algn="ctr">
              <a:buNone/>
              <a:defRPr/>
            </a:lvl5pPr>
            <a:lvl6pPr marL="1954759" indent="0" algn="ctr">
              <a:buNone/>
              <a:defRPr/>
            </a:lvl6pPr>
            <a:lvl7pPr marL="2345710" indent="0" algn="ctr">
              <a:buNone/>
              <a:defRPr/>
            </a:lvl7pPr>
            <a:lvl8pPr marL="2736662" indent="0" algn="ctr">
              <a:buNone/>
              <a:defRPr/>
            </a:lvl8pPr>
            <a:lvl9pPr marL="3127614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DE653-239F-4CB2-A43D-7CE77C1325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0793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CA30-03F0-4595-8BD2-6936093372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2370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181" y="4407378"/>
            <a:ext cx="7772943" cy="1362097"/>
          </a:xfrm>
        </p:spPr>
        <p:txBody>
          <a:bodyPr anchor="t"/>
          <a:lstStyle>
            <a:lvl1pPr algn="l">
              <a:defRPr sz="342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181" y="2907056"/>
            <a:ext cx="7772943" cy="1500322"/>
          </a:xfrm>
        </p:spPr>
        <p:txBody>
          <a:bodyPr anchor="b"/>
          <a:lstStyle>
            <a:lvl1pPr marL="0" indent="0">
              <a:buNone/>
              <a:defRPr sz="1710"/>
            </a:lvl1pPr>
            <a:lvl2pPr marL="390952" indent="0">
              <a:buNone/>
              <a:defRPr sz="1539"/>
            </a:lvl2pPr>
            <a:lvl3pPr marL="781903" indent="0">
              <a:buNone/>
              <a:defRPr sz="1368"/>
            </a:lvl3pPr>
            <a:lvl4pPr marL="1172855" indent="0">
              <a:buNone/>
              <a:defRPr sz="1197"/>
            </a:lvl4pPr>
            <a:lvl5pPr marL="1563807" indent="0">
              <a:buNone/>
              <a:defRPr sz="1197"/>
            </a:lvl5pPr>
            <a:lvl6pPr marL="1954759" indent="0">
              <a:buNone/>
              <a:defRPr sz="1197"/>
            </a:lvl6pPr>
            <a:lvl7pPr marL="2345710" indent="0">
              <a:buNone/>
              <a:defRPr sz="1197"/>
            </a:lvl7pPr>
            <a:lvl8pPr marL="2736662" indent="0">
              <a:buNone/>
              <a:defRPr sz="1197"/>
            </a:lvl8pPr>
            <a:lvl9pPr marL="3127614" indent="0">
              <a:buNone/>
              <a:defRPr sz="119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C3690-899F-4ABC-BE09-C4F122DBA5F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0684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529" y="1981232"/>
            <a:ext cx="3821312" cy="4115088"/>
          </a:xfrm>
        </p:spPr>
        <p:txBody>
          <a:bodyPr/>
          <a:lstStyle>
            <a:lvl1pPr>
              <a:defRPr sz="2394"/>
            </a:lvl1pPr>
            <a:lvl2pPr>
              <a:defRPr sz="2052"/>
            </a:lvl2pPr>
            <a:lvl3pPr>
              <a:defRPr sz="1710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7159" y="1981232"/>
            <a:ext cx="3821313" cy="4115088"/>
          </a:xfrm>
        </p:spPr>
        <p:txBody>
          <a:bodyPr/>
          <a:lstStyle>
            <a:lvl1pPr>
              <a:defRPr sz="2394"/>
            </a:lvl1pPr>
            <a:lvl2pPr>
              <a:defRPr sz="2052"/>
            </a:lvl2pPr>
            <a:lvl3pPr>
              <a:defRPr sz="1710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5A48-95E0-42FE-AD34-D12A60683D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6283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472" y="275012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472" y="1534879"/>
            <a:ext cx="4039867" cy="639293"/>
          </a:xfrm>
        </p:spPr>
        <p:txBody>
          <a:bodyPr anchor="b"/>
          <a:lstStyle>
            <a:lvl1pPr marL="0" indent="0">
              <a:buNone/>
              <a:defRPr sz="2052" b="1"/>
            </a:lvl1pPr>
            <a:lvl2pPr marL="390952" indent="0">
              <a:buNone/>
              <a:defRPr sz="1710" b="1"/>
            </a:lvl2pPr>
            <a:lvl3pPr marL="781903" indent="0">
              <a:buNone/>
              <a:defRPr sz="1539" b="1"/>
            </a:lvl3pPr>
            <a:lvl4pPr marL="1172855" indent="0">
              <a:buNone/>
              <a:defRPr sz="1368" b="1"/>
            </a:lvl4pPr>
            <a:lvl5pPr marL="1563807" indent="0">
              <a:buNone/>
              <a:defRPr sz="1368" b="1"/>
            </a:lvl5pPr>
            <a:lvl6pPr marL="1954759" indent="0">
              <a:buNone/>
              <a:defRPr sz="1368" b="1"/>
            </a:lvl6pPr>
            <a:lvl7pPr marL="2345710" indent="0">
              <a:buNone/>
              <a:defRPr sz="1368" b="1"/>
            </a:lvl7pPr>
            <a:lvl8pPr marL="2736662" indent="0">
              <a:buNone/>
              <a:defRPr sz="1368" b="1"/>
            </a:lvl8pPr>
            <a:lvl9pPr marL="3127614" indent="0">
              <a:buNone/>
              <a:defRPr sz="136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472" y="2174172"/>
            <a:ext cx="4039867" cy="3952385"/>
          </a:xfrm>
        </p:spPr>
        <p:txBody>
          <a:bodyPr/>
          <a:lstStyle>
            <a:lvl1pPr>
              <a:defRPr sz="2052"/>
            </a:lvl1pPr>
            <a:lvl2pPr>
              <a:defRPr sz="1710"/>
            </a:lvl2pPr>
            <a:lvl3pPr>
              <a:defRPr sz="1539"/>
            </a:lvl3pPr>
            <a:lvl4pPr>
              <a:defRPr sz="1368"/>
            </a:lvl4pPr>
            <a:lvl5pPr>
              <a:defRPr sz="1368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304" y="1534879"/>
            <a:ext cx="4041225" cy="639293"/>
          </a:xfrm>
        </p:spPr>
        <p:txBody>
          <a:bodyPr anchor="b"/>
          <a:lstStyle>
            <a:lvl1pPr marL="0" indent="0">
              <a:buNone/>
              <a:defRPr sz="2052" b="1"/>
            </a:lvl1pPr>
            <a:lvl2pPr marL="390952" indent="0">
              <a:buNone/>
              <a:defRPr sz="1710" b="1"/>
            </a:lvl2pPr>
            <a:lvl3pPr marL="781903" indent="0">
              <a:buNone/>
              <a:defRPr sz="1539" b="1"/>
            </a:lvl3pPr>
            <a:lvl4pPr marL="1172855" indent="0">
              <a:buNone/>
              <a:defRPr sz="1368" b="1"/>
            </a:lvl4pPr>
            <a:lvl5pPr marL="1563807" indent="0">
              <a:buNone/>
              <a:defRPr sz="1368" b="1"/>
            </a:lvl5pPr>
            <a:lvl6pPr marL="1954759" indent="0">
              <a:buNone/>
              <a:defRPr sz="1368" b="1"/>
            </a:lvl6pPr>
            <a:lvl7pPr marL="2345710" indent="0">
              <a:buNone/>
              <a:defRPr sz="1368" b="1"/>
            </a:lvl7pPr>
            <a:lvl8pPr marL="2736662" indent="0">
              <a:buNone/>
              <a:defRPr sz="1368" b="1"/>
            </a:lvl8pPr>
            <a:lvl9pPr marL="3127614" indent="0">
              <a:buNone/>
              <a:defRPr sz="136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304" y="2174172"/>
            <a:ext cx="4041225" cy="3952385"/>
          </a:xfrm>
        </p:spPr>
        <p:txBody>
          <a:bodyPr/>
          <a:lstStyle>
            <a:lvl1pPr>
              <a:defRPr sz="2052"/>
            </a:lvl1pPr>
            <a:lvl2pPr>
              <a:defRPr sz="1710"/>
            </a:lvl2pPr>
            <a:lvl3pPr>
              <a:defRPr sz="1539"/>
            </a:lvl3pPr>
            <a:lvl4pPr>
              <a:defRPr sz="1368"/>
            </a:lvl4pPr>
            <a:lvl5pPr>
              <a:defRPr sz="1368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292A-3A60-4E70-95C7-FFA05FA46C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81926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16A68-D6E8-40A2-AB24-CC43AD93E1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2214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0E11-E106-4142-9785-64C8C7DDA4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9414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472" y="273572"/>
            <a:ext cx="3008181" cy="1161958"/>
          </a:xfrm>
        </p:spPr>
        <p:txBody>
          <a:bodyPr anchor="b"/>
          <a:lstStyle>
            <a:lvl1pPr algn="l">
              <a:defRPr sz="171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608" y="273571"/>
            <a:ext cx="5110921" cy="5852986"/>
          </a:xfrm>
        </p:spPr>
        <p:txBody>
          <a:bodyPr/>
          <a:lstStyle>
            <a:lvl1pPr>
              <a:defRPr sz="2736"/>
            </a:lvl1pPr>
            <a:lvl2pPr>
              <a:defRPr sz="2394"/>
            </a:lvl2pPr>
            <a:lvl3pPr>
              <a:defRPr sz="2052"/>
            </a:lvl3pPr>
            <a:lvl4pPr>
              <a:defRPr sz="1710"/>
            </a:lvl4pPr>
            <a:lvl5pPr>
              <a:defRPr sz="1710"/>
            </a:lvl5pPr>
            <a:lvl6pPr>
              <a:defRPr sz="1710"/>
            </a:lvl6pPr>
            <a:lvl7pPr>
              <a:defRPr sz="1710"/>
            </a:lvl7pPr>
            <a:lvl8pPr>
              <a:defRPr sz="1710"/>
            </a:lvl8pPr>
            <a:lvl9pPr>
              <a:defRPr sz="171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472" y="1435530"/>
            <a:ext cx="3008181" cy="4691027"/>
          </a:xfrm>
        </p:spPr>
        <p:txBody>
          <a:bodyPr/>
          <a:lstStyle>
            <a:lvl1pPr marL="0" indent="0">
              <a:buNone/>
              <a:defRPr sz="1197"/>
            </a:lvl1pPr>
            <a:lvl2pPr marL="390952" indent="0">
              <a:buNone/>
              <a:defRPr sz="1026"/>
            </a:lvl2pPr>
            <a:lvl3pPr marL="781903" indent="0">
              <a:buNone/>
              <a:defRPr sz="855"/>
            </a:lvl3pPr>
            <a:lvl4pPr marL="1172855" indent="0">
              <a:buNone/>
              <a:defRPr sz="770"/>
            </a:lvl4pPr>
            <a:lvl5pPr marL="1563807" indent="0">
              <a:buNone/>
              <a:defRPr sz="770"/>
            </a:lvl5pPr>
            <a:lvl6pPr marL="1954759" indent="0">
              <a:buNone/>
              <a:defRPr sz="770"/>
            </a:lvl6pPr>
            <a:lvl7pPr marL="2345710" indent="0">
              <a:buNone/>
              <a:defRPr sz="770"/>
            </a:lvl7pPr>
            <a:lvl8pPr marL="2736662" indent="0">
              <a:buNone/>
              <a:defRPr sz="770"/>
            </a:lvl8pPr>
            <a:lvl9pPr marL="3127614" indent="0">
              <a:buNone/>
              <a:defRPr sz="7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C5765-873B-4C3C-AAA4-AC744D54C4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82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E87C-9ED4-47E9-AE16-64979A20C5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1336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1877" y="4800456"/>
            <a:ext cx="5486943" cy="567300"/>
          </a:xfrm>
        </p:spPr>
        <p:txBody>
          <a:bodyPr anchor="b"/>
          <a:lstStyle>
            <a:lvl1pPr algn="l">
              <a:defRPr sz="171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1877" y="613376"/>
            <a:ext cx="5486943" cy="4113648"/>
          </a:xfrm>
        </p:spPr>
        <p:txBody>
          <a:bodyPr/>
          <a:lstStyle>
            <a:lvl1pPr marL="0" indent="0">
              <a:buNone/>
              <a:defRPr sz="2736"/>
            </a:lvl1pPr>
            <a:lvl2pPr marL="390952" indent="0">
              <a:buNone/>
              <a:defRPr sz="2394"/>
            </a:lvl2pPr>
            <a:lvl3pPr marL="781903" indent="0">
              <a:buNone/>
              <a:defRPr sz="2052"/>
            </a:lvl3pPr>
            <a:lvl4pPr marL="1172855" indent="0">
              <a:buNone/>
              <a:defRPr sz="1710"/>
            </a:lvl4pPr>
            <a:lvl5pPr marL="1563807" indent="0">
              <a:buNone/>
              <a:defRPr sz="1710"/>
            </a:lvl5pPr>
            <a:lvl6pPr marL="1954759" indent="0">
              <a:buNone/>
              <a:defRPr sz="1710"/>
            </a:lvl6pPr>
            <a:lvl7pPr marL="2345710" indent="0">
              <a:buNone/>
              <a:defRPr sz="1710"/>
            </a:lvl7pPr>
            <a:lvl8pPr marL="2736662" indent="0">
              <a:buNone/>
              <a:defRPr sz="1710"/>
            </a:lvl8pPr>
            <a:lvl9pPr marL="3127614" indent="0">
              <a:buNone/>
              <a:defRPr sz="171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1877" y="5367757"/>
            <a:ext cx="5486943" cy="804876"/>
          </a:xfrm>
        </p:spPr>
        <p:txBody>
          <a:bodyPr/>
          <a:lstStyle>
            <a:lvl1pPr marL="0" indent="0">
              <a:buNone/>
              <a:defRPr sz="1197"/>
            </a:lvl1pPr>
            <a:lvl2pPr marL="390952" indent="0">
              <a:buNone/>
              <a:defRPr sz="1026"/>
            </a:lvl2pPr>
            <a:lvl3pPr marL="781903" indent="0">
              <a:buNone/>
              <a:defRPr sz="855"/>
            </a:lvl3pPr>
            <a:lvl4pPr marL="1172855" indent="0">
              <a:buNone/>
              <a:defRPr sz="770"/>
            </a:lvl4pPr>
            <a:lvl5pPr marL="1563807" indent="0">
              <a:buNone/>
              <a:defRPr sz="770"/>
            </a:lvl5pPr>
            <a:lvl6pPr marL="1954759" indent="0">
              <a:buNone/>
              <a:defRPr sz="770"/>
            </a:lvl6pPr>
            <a:lvl7pPr marL="2345710" indent="0">
              <a:buNone/>
              <a:defRPr sz="770"/>
            </a:lvl7pPr>
            <a:lvl8pPr marL="2736662" indent="0">
              <a:buNone/>
              <a:defRPr sz="770"/>
            </a:lvl8pPr>
            <a:lvl9pPr marL="3127614" indent="0">
              <a:buNone/>
              <a:defRPr sz="7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085C-B357-4C4A-9F24-939E323C22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3953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E87C-9ED4-47E9-AE16-64979A20C5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0588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915" y="609057"/>
            <a:ext cx="1942557" cy="54872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529" y="609057"/>
            <a:ext cx="5700067" cy="54872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260B-D7CD-4460-8041-60CC9C1EE38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6630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529" y="609057"/>
            <a:ext cx="7772943" cy="54872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C0A0-74BA-44C0-8BEF-282940D252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4848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529" y="2130976"/>
            <a:ext cx="7772943" cy="147008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057" y="3886153"/>
            <a:ext cx="6401886" cy="1752295"/>
          </a:xfrm>
        </p:spPr>
        <p:txBody>
          <a:bodyPr/>
          <a:lstStyle>
            <a:lvl1pPr marL="0" indent="0" algn="ctr">
              <a:buNone/>
              <a:defRPr/>
            </a:lvl1pPr>
            <a:lvl2pPr marL="390952" indent="0" algn="ctr">
              <a:buNone/>
              <a:defRPr/>
            </a:lvl2pPr>
            <a:lvl3pPr marL="781903" indent="0" algn="ctr">
              <a:buNone/>
              <a:defRPr/>
            </a:lvl3pPr>
            <a:lvl4pPr marL="1172855" indent="0" algn="ctr">
              <a:buNone/>
              <a:defRPr/>
            </a:lvl4pPr>
            <a:lvl5pPr marL="1563807" indent="0" algn="ctr">
              <a:buNone/>
              <a:defRPr/>
            </a:lvl5pPr>
            <a:lvl6pPr marL="1954759" indent="0" algn="ctr">
              <a:buNone/>
              <a:defRPr/>
            </a:lvl6pPr>
            <a:lvl7pPr marL="2345710" indent="0" algn="ctr">
              <a:buNone/>
              <a:defRPr/>
            </a:lvl7pPr>
            <a:lvl8pPr marL="2736662" indent="0" algn="ctr">
              <a:buNone/>
              <a:defRPr/>
            </a:lvl8pPr>
            <a:lvl9pPr marL="3127614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DE653-239F-4CB2-A43D-7CE77C1325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2172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CA30-03F0-4595-8BD2-6936093372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55299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181" y="4407378"/>
            <a:ext cx="7772943" cy="1362097"/>
          </a:xfrm>
        </p:spPr>
        <p:txBody>
          <a:bodyPr anchor="t"/>
          <a:lstStyle>
            <a:lvl1pPr algn="l">
              <a:defRPr sz="342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181" y="2907056"/>
            <a:ext cx="7772943" cy="1500322"/>
          </a:xfrm>
        </p:spPr>
        <p:txBody>
          <a:bodyPr anchor="b"/>
          <a:lstStyle>
            <a:lvl1pPr marL="0" indent="0">
              <a:buNone/>
              <a:defRPr sz="1710"/>
            </a:lvl1pPr>
            <a:lvl2pPr marL="390952" indent="0">
              <a:buNone/>
              <a:defRPr sz="1539"/>
            </a:lvl2pPr>
            <a:lvl3pPr marL="781903" indent="0">
              <a:buNone/>
              <a:defRPr sz="1368"/>
            </a:lvl3pPr>
            <a:lvl4pPr marL="1172855" indent="0">
              <a:buNone/>
              <a:defRPr sz="1197"/>
            </a:lvl4pPr>
            <a:lvl5pPr marL="1563807" indent="0">
              <a:buNone/>
              <a:defRPr sz="1197"/>
            </a:lvl5pPr>
            <a:lvl6pPr marL="1954759" indent="0">
              <a:buNone/>
              <a:defRPr sz="1197"/>
            </a:lvl6pPr>
            <a:lvl7pPr marL="2345710" indent="0">
              <a:buNone/>
              <a:defRPr sz="1197"/>
            </a:lvl7pPr>
            <a:lvl8pPr marL="2736662" indent="0">
              <a:buNone/>
              <a:defRPr sz="1197"/>
            </a:lvl8pPr>
            <a:lvl9pPr marL="3127614" indent="0">
              <a:buNone/>
              <a:defRPr sz="119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C3690-899F-4ABC-BE09-C4F122DBA5F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865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529" y="1981232"/>
            <a:ext cx="3821312" cy="4115088"/>
          </a:xfrm>
        </p:spPr>
        <p:txBody>
          <a:bodyPr/>
          <a:lstStyle>
            <a:lvl1pPr>
              <a:defRPr sz="2394"/>
            </a:lvl1pPr>
            <a:lvl2pPr>
              <a:defRPr sz="2052"/>
            </a:lvl2pPr>
            <a:lvl3pPr>
              <a:defRPr sz="1710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7159" y="1981232"/>
            <a:ext cx="3821313" cy="4115088"/>
          </a:xfrm>
        </p:spPr>
        <p:txBody>
          <a:bodyPr/>
          <a:lstStyle>
            <a:lvl1pPr>
              <a:defRPr sz="2394"/>
            </a:lvl1pPr>
            <a:lvl2pPr>
              <a:defRPr sz="2052"/>
            </a:lvl2pPr>
            <a:lvl3pPr>
              <a:defRPr sz="1710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5A48-95E0-42FE-AD34-D12A60683D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6203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472" y="275012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472" y="1534879"/>
            <a:ext cx="4039867" cy="639293"/>
          </a:xfrm>
        </p:spPr>
        <p:txBody>
          <a:bodyPr anchor="b"/>
          <a:lstStyle>
            <a:lvl1pPr marL="0" indent="0">
              <a:buNone/>
              <a:defRPr sz="2052" b="1"/>
            </a:lvl1pPr>
            <a:lvl2pPr marL="390952" indent="0">
              <a:buNone/>
              <a:defRPr sz="1710" b="1"/>
            </a:lvl2pPr>
            <a:lvl3pPr marL="781903" indent="0">
              <a:buNone/>
              <a:defRPr sz="1539" b="1"/>
            </a:lvl3pPr>
            <a:lvl4pPr marL="1172855" indent="0">
              <a:buNone/>
              <a:defRPr sz="1368" b="1"/>
            </a:lvl4pPr>
            <a:lvl5pPr marL="1563807" indent="0">
              <a:buNone/>
              <a:defRPr sz="1368" b="1"/>
            </a:lvl5pPr>
            <a:lvl6pPr marL="1954759" indent="0">
              <a:buNone/>
              <a:defRPr sz="1368" b="1"/>
            </a:lvl6pPr>
            <a:lvl7pPr marL="2345710" indent="0">
              <a:buNone/>
              <a:defRPr sz="1368" b="1"/>
            </a:lvl7pPr>
            <a:lvl8pPr marL="2736662" indent="0">
              <a:buNone/>
              <a:defRPr sz="1368" b="1"/>
            </a:lvl8pPr>
            <a:lvl9pPr marL="3127614" indent="0">
              <a:buNone/>
              <a:defRPr sz="136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472" y="2174172"/>
            <a:ext cx="4039867" cy="3952385"/>
          </a:xfrm>
        </p:spPr>
        <p:txBody>
          <a:bodyPr/>
          <a:lstStyle>
            <a:lvl1pPr>
              <a:defRPr sz="2052"/>
            </a:lvl1pPr>
            <a:lvl2pPr>
              <a:defRPr sz="1710"/>
            </a:lvl2pPr>
            <a:lvl3pPr>
              <a:defRPr sz="1539"/>
            </a:lvl3pPr>
            <a:lvl4pPr>
              <a:defRPr sz="1368"/>
            </a:lvl4pPr>
            <a:lvl5pPr>
              <a:defRPr sz="1368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304" y="1534879"/>
            <a:ext cx="4041225" cy="639293"/>
          </a:xfrm>
        </p:spPr>
        <p:txBody>
          <a:bodyPr anchor="b"/>
          <a:lstStyle>
            <a:lvl1pPr marL="0" indent="0">
              <a:buNone/>
              <a:defRPr sz="2052" b="1"/>
            </a:lvl1pPr>
            <a:lvl2pPr marL="390952" indent="0">
              <a:buNone/>
              <a:defRPr sz="1710" b="1"/>
            </a:lvl2pPr>
            <a:lvl3pPr marL="781903" indent="0">
              <a:buNone/>
              <a:defRPr sz="1539" b="1"/>
            </a:lvl3pPr>
            <a:lvl4pPr marL="1172855" indent="0">
              <a:buNone/>
              <a:defRPr sz="1368" b="1"/>
            </a:lvl4pPr>
            <a:lvl5pPr marL="1563807" indent="0">
              <a:buNone/>
              <a:defRPr sz="1368" b="1"/>
            </a:lvl5pPr>
            <a:lvl6pPr marL="1954759" indent="0">
              <a:buNone/>
              <a:defRPr sz="1368" b="1"/>
            </a:lvl6pPr>
            <a:lvl7pPr marL="2345710" indent="0">
              <a:buNone/>
              <a:defRPr sz="1368" b="1"/>
            </a:lvl7pPr>
            <a:lvl8pPr marL="2736662" indent="0">
              <a:buNone/>
              <a:defRPr sz="1368" b="1"/>
            </a:lvl8pPr>
            <a:lvl9pPr marL="3127614" indent="0">
              <a:buNone/>
              <a:defRPr sz="136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304" y="2174172"/>
            <a:ext cx="4041225" cy="3952385"/>
          </a:xfrm>
        </p:spPr>
        <p:txBody>
          <a:bodyPr/>
          <a:lstStyle>
            <a:lvl1pPr>
              <a:defRPr sz="2052"/>
            </a:lvl1pPr>
            <a:lvl2pPr>
              <a:defRPr sz="1710"/>
            </a:lvl2pPr>
            <a:lvl3pPr>
              <a:defRPr sz="1539"/>
            </a:lvl3pPr>
            <a:lvl4pPr>
              <a:defRPr sz="1368"/>
            </a:lvl4pPr>
            <a:lvl5pPr>
              <a:defRPr sz="1368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292A-3A60-4E70-95C7-FFA05FA46C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88573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16A68-D6E8-40A2-AB24-CC43AD93E1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1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915" y="609057"/>
            <a:ext cx="1942557" cy="54872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532" y="609057"/>
            <a:ext cx="5700067" cy="54872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260B-D7CD-4460-8041-60CC9C1EE38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1285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0E11-E106-4142-9785-64C8C7DDA4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6940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472" y="273572"/>
            <a:ext cx="3008181" cy="1161958"/>
          </a:xfrm>
        </p:spPr>
        <p:txBody>
          <a:bodyPr anchor="b"/>
          <a:lstStyle>
            <a:lvl1pPr algn="l">
              <a:defRPr sz="171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608" y="273571"/>
            <a:ext cx="5110921" cy="5852986"/>
          </a:xfrm>
        </p:spPr>
        <p:txBody>
          <a:bodyPr/>
          <a:lstStyle>
            <a:lvl1pPr>
              <a:defRPr sz="2736"/>
            </a:lvl1pPr>
            <a:lvl2pPr>
              <a:defRPr sz="2394"/>
            </a:lvl2pPr>
            <a:lvl3pPr>
              <a:defRPr sz="2052"/>
            </a:lvl3pPr>
            <a:lvl4pPr>
              <a:defRPr sz="1710"/>
            </a:lvl4pPr>
            <a:lvl5pPr>
              <a:defRPr sz="1710"/>
            </a:lvl5pPr>
            <a:lvl6pPr>
              <a:defRPr sz="1710"/>
            </a:lvl6pPr>
            <a:lvl7pPr>
              <a:defRPr sz="1710"/>
            </a:lvl7pPr>
            <a:lvl8pPr>
              <a:defRPr sz="1710"/>
            </a:lvl8pPr>
            <a:lvl9pPr>
              <a:defRPr sz="171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472" y="1435530"/>
            <a:ext cx="3008181" cy="4691027"/>
          </a:xfrm>
        </p:spPr>
        <p:txBody>
          <a:bodyPr/>
          <a:lstStyle>
            <a:lvl1pPr marL="0" indent="0">
              <a:buNone/>
              <a:defRPr sz="1197"/>
            </a:lvl1pPr>
            <a:lvl2pPr marL="390952" indent="0">
              <a:buNone/>
              <a:defRPr sz="1026"/>
            </a:lvl2pPr>
            <a:lvl3pPr marL="781903" indent="0">
              <a:buNone/>
              <a:defRPr sz="855"/>
            </a:lvl3pPr>
            <a:lvl4pPr marL="1172855" indent="0">
              <a:buNone/>
              <a:defRPr sz="770"/>
            </a:lvl4pPr>
            <a:lvl5pPr marL="1563807" indent="0">
              <a:buNone/>
              <a:defRPr sz="770"/>
            </a:lvl5pPr>
            <a:lvl6pPr marL="1954759" indent="0">
              <a:buNone/>
              <a:defRPr sz="770"/>
            </a:lvl6pPr>
            <a:lvl7pPr marL="2345710" indent="0">
              <a:buNone/>
              <a:defRPr sz="770"/>
            </a:lvl7pPr>
            <a:lvl8pPr marL="2736662" indent="0">
              <a:buNone/>
              <a:defRPr sz="770"/>
            </a:lvl8pPr>
            <a:lvl9pPr marL="3127614" indent="0">
              <a:buNone/>
              <a:defRPr sz="7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C5765-873B-4C3C-AAA4-AC744D54C4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0190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1877" y="4800456"/>
            <a:ext cx="5486943" cy="567300"/>
          </a:xfrm>
        </p:spPr>
        <p:txBody>
          <a:bodyPr anchor="b"/>
          <a:lstStyle>
            <a:lvl1pPr algn="l">
              <a:defRPr sz="171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1877" y="613376"/>
            <a:ext cx="5486943" cy="4113648"/>
          </a:xfrm>
        </p:spPr>
        <p:txBody>
          <a:bodyPr/>
          <a:lstStyle>
            <a:lvl1pPr marL="0" indent="0">
              <a:buNone/>
              <a:defRPr sz="2736"/>
            </a:lvl1pPr>
            <a:lvl2pPr marL="390952" indent="0">
              <a:buNone/>
              <a:defRPr sz="2394"/>
            </a:lvl2pPr>
            <a:lvl3pPr marL="781903" indent="0">
              <a:buNone/>
              <a:defRPr sz="2052"/>
            </a:lvl3pPr>
            <a:lvl4pPr marL="1172855" indent="0">
              <a:buNone/>
              <a:defRPr sz="1710"/>
            </a:lvl4pPr>
            <a:lvl5pPr marL="1563807" indent="0">
              <a:buNone/>
              <a:defRPr sz="1710"/>
            </a:lvl5pPr>
            <a:lvl6pPr marL="1954759" indent="0">
              <a:buNone/>
              <a:defRPr sz="1710"/>
            </a:lvl6pPr>
            <a:lvl7pPr marL="2345710" indent="0">
              <a:buNone/>
              <a:defRPr sz="1710"/>
            </a:lvl7pPr>
            <a:lvl8pPr marL="2736662" indent="0">
              <a:buNone/>
              <a:defRPr sz="1710"/>
            </a:lvl8pPr>
            <a:lvl9pPr marL="3127614" indent="0">
              <a:buNone/>
              <a:defRPr sz="171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1877" y="5367757"/>
            <a:ext cx="5486943" cy="804876"/>
          </a:xfrm>
        </p:spPr>
        <p:txBody>
          <a:bodyPr/>
          <a:lstStyle>
            <a:lvl1pPr marL="0" indent="0">
              <a:buNone/>
              <a:defRPr sz="1197"/>
            </a:lvl1pPr>
            <a:lvl2pPr marL="390952" indent="0">
              <a:buNone/>
              <a:defRPr sz="1026"/>
            </a:lvl2pPr>
            <a:lvl3pPr marL="781903" indent="0">
              <a:buNone/>
              <a:defRPr sz="855"/>
            </a:lvl3pPr>
            <a:lvl4pPr marL="1172855" indent="0">
              <a:buNone/>
              <a:defRPr sz="770"/>
            </a:lvl4pPr>
            <a:lvl5pPr marL="1563807" indent="0">
              <a:buNone/>
              <a:defRPr sz="770"/>
            </a:lvl5pPr>
            <a:lvl6pPr marL="1954759" indent="0">
              <a:buNone/>
              <a:defRPr sz="770"/>
            </a:lvl6pPr>
            <a:lvl7pPr marL="2345710" indent="0">
              <a:buNone/>
              <a:defRPr sz="770"/>
            </a:lvl7pPr>
            <a:lvl8pPr marL="2736662" indent="0">
              <a:buNone/>
              <a:defRPr sz="770"/>
            </a:lvl8pPr>
            <a:lvl9pPr marL="3127614" indent="0">
              <a:buNone/>
              <a:defRPr sz="7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085C-B357-4C4A-9F24-939E323C22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6231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E87C-9ED4-47E9-AE16-64979A20C5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2376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915" y="609057"/>
            <a:ext cx="1942557" cy="54872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529" y="609057"/>
            <a:ext cx="5700067" cy="54872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260B-D7CD-4460-8041-60CC9C1EE38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97261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529" y="609057"/>
            <a:ext cx="7772943" cy="54872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C0A0-74BA-44C0-8BEF-282940D252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4539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529" y="2130976"/>
            <a:ext cx="7772943" cy="147008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057" y="3886153"/>
            <a:ext cx="6401886" cy="1752295"/>
          </a:xfrm>
        </p:spPr>
        <p:txBody>
          <a:bodyPr/>
          <a:lstStyle>
            <a:lvl1pPr marL="0" indent="0" algn="ctr">
              <a:buNone/>
              <a:defRPr/>
            </a:lvl1pPr>
            <a:lvl2pPr marL="390952" indent="0" algn="ctr">
              <a:buNone/>
              <a:defRPr/>
            </a:lvl2pPr>
            <a:lvl3pPr marL="781903" indent="0" algn="ctr">
              <a:buNone/>
              <a:defRPr/>
            </a:lvl3pPr>
            <a:lvl4pPr marL="1172855" indent="0" algn="ctr">
              <a:buNone/>
              <a:defRPr/>
            </a:lvl4pPr>
            <a:lvl5pPr marL="1563807" indent="0" algn="ctr">
              <a:buNone/>
              <a:defRPr/>
            </a:lvl5pPr>
            <a:lvl6pPr marL="1954759" indent="0" algn="ctr">
              <a:buNone/>
              <a:defRPr/>
            </a:lvl6pPr>
            <a:lvl7pPr marL="2345710" indent="0" algn="ctr">
              <a:buNone/>
              <a:defRPr/>
            </a:lvl7pPr>
            <a:lvl8pPr marL="2736662" indent="0" algn="ctr">
              <a:buNone/>
              <a:defRPr/>
            </a:lvl8pPr>
            <a:lvl9pPr marL="3127614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DE653-239F-4CB2-A43D-7CE77C1325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96897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CA30-03F0-4595-8BD2-6936093372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4429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181" y="4407378"/>
            <a:ext cx="7772943" cy="1362097"/>
          </a:xfrm>
        </p:spPr>
        <p:txBody>
          <a:bodyPr anchor="t"/>
          <a:lstStyle>
            <a:lvl1pPr algn="l">
              <a:defRPr sz="342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181" y="2907056"/>
            <a:ext cx="7772943" cy="1500322"/>
          </a:xfrm>
        </p:spPr>
        <p:txBody>
          <a:bodyPr anchor="b"/>
          <a:lstStyle>
            <a:lvl1pPr marL="0" indent="0">
              <a:buNone/>
              <a:defRPr sz="1710"/>
            </a:lvl1pPr>
            <a:lvl2pPr marL="390952" indent="0">
              <a:buNone/>
              <a:defRPr sz="1539"/>
            </a:lvl2pPr>
            <a:lvl3pPr marL="781903" indent="0">
              <a:buNone/>
              <a:defRPr sz="1368"/>
            </a:lvl3pPr>
            <a:lvl4pPr marL="1172855" indent="0">
              <a:buNone/>
              <a:defRPr sz="1197"/>
            </a:lvl4pPr>
            <a:lvl5pPr marL="1563807" indent="0">
              <a:buNone/>
              <a:defRPr sz="1197"/>
            </a:lvl5pPr>
            <a:lvl6pPr marL="1954759" indent="0">
              <a:buNone/>
              <a:defRPr sz="1197"/>
            </a:lvl6pPr>
            <a:lvl7pPr marL="2345710" indent="0">
              <a:buNone/>
              <a:defRPr sz="1197"/>
            </a:lvl7pPr>
            <a:lvl8pPr marL="2736662" indent="0">
              <a:buNone/>
              <a:defRPr sz="1197"/>
            </a:lvl8pPr>
            <a:lvl9pPr marL="3127614" indent="0">
              <a:buNone/>
              <a:defRPr sz="119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C3690-899F-4ABC-BE09-C4F122DBA5F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2321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529" y="1981232"/>
            <a:ext cx="3821312" cy="4115088"/>
          </a:xfrm>
        </p:spPr>
        <p:txBody>
          <a:bodyPr/>
          <a:lstStyle>
            <a:lvl1pPr>
              <a:defRPr sz="2394"/>
            </a:lvl1pPr>
            <a:lvl2pPr>
              <a:defRPr sz="2052"/>
            </a:lvl2pPr>
            <a:lvl3pPr>
              <a:defRPr sz="1710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7159" y="1981232"/>
            <a:ext cx="3821313" cy="4115088"/>
          </a:xfrm>
        </p:spPr>
        <p:txBody>
          <a:bodyPr/>
          <a:lstStyle>
            <a:lvl1pPr>
              <a:defRPr sz="2394"/>
            </a:lvl1pPr>
            <a:lvl2pPr>
              <a:defRPr sz="2052"/>
            </a:lvl2pPr>
            <a:lvl3pPr>
              <a:defRPr sz="1710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5A48-95E0-42FE-AD34-D12A60683D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70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601" y="609057"/>
            <a:ext cx="7772943" cy="54872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C0A0-74BA-44C0-8BEF-282940D252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22669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472" y="275012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472" y="1534879"/>
            <a:ext cx="4039867" cy="639293"/>
          </a:xfrm>
        </p:spPr>
        <p:txBody>
          <a:bodyPr anchor="b"/>
          <a:lstStyle>
            <a:lvl1pPr marL="0" indent="0">
              <a:buNone/>
              <a:defRPr sz="2052" b="1"/>
            </a:lvl1pPr>
            <a:lvl2pPr marL="390952" indent="0">
              <a:buNone/>
              <a:defRPr sz="1710" b="1"/>
            </a:lvl2pPr>
            <a:lvl3pPr marL="781903" indent="0">
              <a:buNone/>
              <a:defRPr sz="1539" b="1"/>
            </a:lvl3pPr>
            <a:lvl4pPr marL="1172855" indent="0">
              <a:buNone/>
              <a:defRPr sz="1368" b="1"/>
            </a:lvl4pPr>
            <a:lvl5pPr marL="1563807" indent="0">
              <a:buNone/>
              <a:defRPr sz="1368" b="1"/>
            </a:lvl5pPr>
            <a:lvl6pPr marL="1954759" indent="0">
              <a:buNone/>
              <a:defRPr sz="1368" b="1"/>
            </a:lvl6pPr>
            <a:lvl7pPr marL="2345710" indent="0">
              <a:buNone/>
              <a:defRPr sz="1368" b="1"/>
            </a:lvl7pPr>
            <a:lvl8pPr marL="2736662" indent="0">
              <a:buNone/>
              <a:defRPr sz="1368" b="1"/>
            </a:lvl8pPr>
            <a:lvl9pPr marL="3127614" indent="0">
              <a:buNone/>
              <a:defRPr sz="136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472" y="2174172"/>
            <a:ext cx="4039867" cy="3952385"/>
          </a:xfrm>
        </p:spPr>
        <p:txBody>
          <a:bodyPr/>
          <a:lstStyle>
            <a:lvl1pPr>
              <a:defRPr sz="2052"/>
            </a:lvl1pPr>
            <a:lvl2pPr>
              <a:defRPr sz="1710"/>
            </a:lvl2pPr>
            <a:lvl3pPr>
              <a:defRPr sz="1539"/>
            </a:lvl3pPr>
            <a:lvl4pPr>
              <a:defRPr sz="1368"/>
            </a:lvl4pPr>
            <a:lvl5pPr>
              <a:defRPr sz="1368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304" y="1534879"/>
            <a:ext cx="4041225" cy="639293"/>
          </a:xfrm>
        </p:spPr>
        <p:txBody>
          <a:bodyPr anchor="b"/>
          <a:lstStyle>
            <a:lvl1pPr marL="0" indent="0">
              <a:buNone/>
              <a:defRPr sz="2052" b="1"/>
            </a:lvl1pPr>
            <a:lvl2pPr marL="390952" indent="0">
              <a:buNone/>
              <a:defRPr sz="1710" b="1"/>
            </a:lvl2pPr>
            <a:lvl3pPr marL="781903" indent="0">
              <a:buNone/>
              <a:defRPr sz="1539" b="1"/>
            </a:lvl3pPr>
            <a:lvl4pPr marL="1172855" indent="0">
              <a:buNone/>
              <a:defRPr sz="1368" b="1"/>
            </a:lvl4pPr>
            <a:lvl5pPr marL="1563807" indent="0">
              <a:buNone/>
              <a:defRPr sz="1368" b="1"/>
            </a:lvl5pPr>
            <a:lvl6pPr marL="1954759" indent="0">
              <a:buNone/>
              <a:defRPr sz="1368" b="1"/>
            </a:lvl6pPr>
            <a:lvl7pPr marL="2345710" indent="0">
              <a:buNone/>
              <a:defRPr sz="1368" b="1"/>
            </a:lvl7pPr>
            <a:lvl8pPr marL="2736662" indent="0">
              <a:buNone/>
              <a:defRPr sz="1368" b="1"/>
            </a:lvl8pPr>
            <a:lvl9pPr marL="3127614" indent="0">
              <a:buNone/>
              <a:defRPr sz="136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304" y="2174172"/>
            <a:ext cx="4041225" cy="3952385"/>
          </a:xfrm>
        </p:spPr>
        <p:txBody>
          <a:bodyPr/>
          <a:lstStyle>
            <a:lvl1pPr>
              <a:defRPr sz="2052"/>
            </a:lvl1pPr>
            <a:lvl2pPr>
              <a:defRPr sz="1710"/>
            </a:lvl2pPr>
            <a:lvl3pPr>
              <a:defRPr sz="1539"/>
            </a:lvl3pPr>
            <a:lvl4pPr>
              <a:defRPr sz="1368"/>
            </a:lvl4pPr>
            <a:lvl5pPr>
              <a:defRPr sz="1368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292A-3A60-4E70-95C7-FFA05FA46C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39988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16A68-D6E8-40A2-AB24-CC43AD93E1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1163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0E11-E106-4142-9785-64C8C7DDA4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6894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472" y="273572"/>
            <a:ext cx="3008181" cy="1161958"/>
          </a:xfrm>
        </p:spPr>
        <p:txBody>
          <a:bodyPr anchor="b"/>
          <a:lstStyle>
            <a:lvl1pPr algn="l">
              <a:defRPr sz="171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608" y="273571"/>
            <a:ext cx="5110921" cy="5852986"/>
          </a:xfrm>
        </p:spPr>
        <p:txBody>
          <a:bodyPr/>
          <a:lstStyle>
            <a:lvl1pPr>
              <a:defRPr sz="2736"/>
            </a:lvl1pPr>
            <a:lvl2pPr>
              <a:defRPr sz="2394"/>
            </a:lvl2pPr>
            <a:lvl3pPr>
              <a:defRPr sz="2052"/>
            </a:lvl3pPr>
            <a:lvl4pPr>
              <a:defRPr sz="1710"/>
            </a:lvl4pPr>
            <a:lvl5pPr>
              <a:defRPr sz="1710"/>
            </a:lvl5pPr>
            <a:lvl6pPr>
              <a:defRPr sz="1710"/>
            </a:lvl6pPr>
            <a:lvl7pPr>
              <a:defRPr sz="1710"/>
            </a:lvl7pPr>
            <a:lvl8pPr>
              <a:defRPr sz="1710"/>
            </a:lvl8pPr>
            <a:lvl9pPr>
              <a:defRPr sz="171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472" y="1435530"/>
            <a:ext cx="3008181" cy="4691027"/>
          </a:xfrm>
        </p:spPr>
        <p:txBody>
          <a:bodyPr/>
          <a:lstStyle>
            <a:lvl1pPr marL="0" indent="0">
              <a:buNone/>
              <a:defRPr sz="1197"/>
            </a:lvl1pPr>
            <a:lvl2pPr marL="390952" indent="0">
              <a:buNone/>
              <a:defRPr sz="1026"/>
            </a:lvl2pPr>
            <a:lvl3pPr marL="781903" indent="0">
              <a:buNone/>
              <a:defRPr sz="855"/>
            </a:lvl3pPr>
            <a:lvl4pPr marL="1172855" indent="0">
              <a:buNone/>
              <a:defRPr sz="770"/>
            </a:lvl4pPr>
            <a:lvl5pPr marL="1563807" indent="0">
              <a:buNone/>
              <a:defRPr sz="770"/>
            </a:lvl5pPr>
            <a:lvl6pPr marL="1954759" indent="0">
              <a:buNone/>
              <a:defRPr sz="770"/>
            </a:lvl6pPr>
            <a:lvl7pPr marL="2345710" indent="0">
              <a:buNone/>
              <a:defRPr sz="770"/>
            </a:lvl7pPr>
            <a:lvl8pPr marL="2736662" indent="0">
              <a:buNone/>
              <a:defRPr sz="770"/>
            </a:lvl8pPr>
            <a:lvl9pPr marL="3127614" indent="0">
              <a:buNone/>
              <a:defRPr sz="7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C5765-873B-4C3C-AAA4-AC744D54C4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2604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1877" y="4800456"/>
            <a:ext cx="5486943" cy="567300"/>
          </a:xfrm>
        </p:spPr>
        <p:txBody>
          <a:bodyPr anchor="b"/>
          <a:lstStyle>
            <a:lvl1pPr algn="l">
              <a:defRPr sz="171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1877" y="613376"/>
            <a:ext cx="5486943" cy="4113648"/>
          </a:xfrm>
        </p:spPr>
        <p:txBody>
          <a:bodyPr/>
          <a:lstStyle>
            <a:lvl1pPr marL="0" indent="0">
              <a:buNone/>
              <a:defRPr sz="2736"/>
            </a:lvl1pPr>
            <a:lvl2pPr marL="390952" indent="0">
              <a:buNone/>
              <a:defRPr sz="2394"/>
            </a:lvl2pPr>
            <a:lvl3pPr marL="781903" indent="0">
              <a:buNone/>
              <a:defRPr sz="2052"/>
            </a:lvl3pPr>
            <a:lvl4pPr marL="1172855" indent="0">
              <a:buNone/>
              <a:defRPr sz="1710"/>
            </a:lvl4pPr>
            <a:lvl5pPr marL="1563807" indent="0">
              <a:buNone/>
              <a:defRPr sz="1710"/>
            </a:lvl5pPr>
            <a:lvl6pPr marL="1954759" indent="0">
              <a:buNone/>
              <a:defRPr sz="1710"/>
            </a:lvl6pPr>
            <a:lvl7pPr marL="2345710" indent="0">
              <a:buNone/>
              <a:defRPr sz="1710"/>
            </a:lvl7pPr>
            <a:lvl8pPr marL="2736662" indent="0">
              <a:buNone/>
              <a:defRPr sz="1710"/>
            </a:lvl8pPr>
            <a:lvl9pPr marL="3127614" indent="0">
              <a:buNone/>
              <a:defRPr sz="171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1877" y="5367757"/>
            <a:ext cx="5486943" cy="804876"/>
          </a:xfrm>
        </p:spPr>
        <p:txBody>
          <a:bodyPr/>
          <a:lstStyle>
            <a:lvl1pPr marL="0" indent="0">
              <a:buNone/>
              <a:defRPr sz="1197"/>
            </a:lvl1pPr>
            <a:lvl2pPr marL="390952" indent="0">
              <a:buNone/>
              <a:defRPr sz="1026"/>
            </a:lvl2pPr>
            <a:lvl3pPr marL="781903" indent="0">
              <a:buNone/>
              <a:defRPr sz="855"/>
            </a:lvl3pPr>
            <a:lvl4pPr marL="1172855" indent="0">
              <a:buNone/>
              <a:defRPr sz="770"/>
            </a:lvl4pPr>
            <a:lvl5pPr marL="1563807" indent="0">
              <a:buNone/>
              <a:defRPr sz="770"/>
            </a:lvl5pPr>
            <a:lvl6pPr marL="1954759" indent="0">
              <a:buNone/>
              <a:defRPr sz="770"/>
            </a:lvl6pPr>
            <a:lvl7pPr marL="2345710" indent="0">
              <a:buNone/>
              <a:defRPr sz="770"/>
            </a:lvl7pPr>
            <a:lvl8pPr marL="2736662" indent="0">
              <a:buNone/>
              <a:defRPr sz="770"/>
            </a:lvl8pPr>
            <a:lvl9pPr marL="3127614" indent="0">
              <a:buNone/>
              <a:defRPr sz="7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085C-B357-4C4A-9F24-939E323C22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1902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E87C-9ED4-47E9-AE16-64979A20C5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139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915" y="609057"/>
            <a:ext cx="1942557" cy="54872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529" y="609057"/>
            <a:ext cx="5700067" cy="54872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260B-D7CD-4460-8041-60CC9C1EE38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0106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529" y="609057"/>
            <a:ext cx="7772943" cy="54872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C0A0-74BA-44C0-8BEF-282940D252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8868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529" y="2130976"/>
            <a:ext cx="7772943" cy="147008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057" y="3886153"/>
            <a:ext cx="6401886" cy="1752295"/>
          </a:xfrm>
        </p:spPr>
        <p:txBody>
          <a:bodyPr/>
          <a:lstStyle>
            <a:lvl1pPr marL="0" indent="0" algn="ctr">
              <a:buNone/>
              <a:defRPr/>
            </a:lvl1pPr>
            <a:lvl2pPr marL="390952" indent="0" algn="ctr">
              <a:buNone/>
              <a:defRPr/>
            </a:lvl2pPr>
            <a:lvl3pPr marL="781903" indent="0" algn="ctr">
              <a:buNone/>
              <a:defRPr/>
            </a:lvl3pPr>
            <a:lvl4pPr marL="1172855" indent="0" algn="ctr">
              <a:buNone/>
              <a:defRPr/>
            </a:lvl4pPr>
            <a:lvl5pPr marL="1563807" indent="0" algn="ctr">
              <a:buNone/>
              <a:defRPr/>
            </a:lvl5pPr>
            <a:lvl6pPr marL="1954759" indent="0" algn="ctr">
              <a:buNone/>
              <a:defRPr/>
            </a:lvl6pPr>
            <a:lvl7pPr marL="2345710" indent="0" algn="ctr">
              <a:buNone/>
              <a:defRPr/>
            </a:lvl7pPr>
            <a:lvl8pPr marL="2736662" indent="0" algn="ctr">
              <a:buNone/>
              <a:defRPr/>
            </a:lvl8pPr>
            <a:lvl9pPr marL="3127614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DE653-239F-4CB2-A43D-7CE77C1325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50204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CA30-03F0-4595-8BD2-6936093372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103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600" y="2130976"/>
            <a:ext cx="7772943" cy="147008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057" y="3886157"/>
            <a:ext cx="6401886" cy="1752295"/>
          </a:xfrm>
        </p:spPr>
        <p:txBody>
          <a:bodyPr/>
          <a:lstStyle>
            <a:lvl1pPr marL="0" indent="0" algn="ctr">
              <a:buNone/>
              <a:defRPr/>
            </a:lvl1pPr>
            <a:lvl2pPr marL="395718" indent="0" algn="ctr">
              <a:buNone/>
              <a:defRPr/>
            </a:lvl2pPr>
            <a:lvl3pPr marL="791481" indent="0" algn="ctr">
              <a:buNone/>
              <a:defRPr/>
            </a:lvl3pPr>
            <a:lvl4pPr marL="1187238" indent="0" algn="ctr">
              <a:buNone/>
              <a:defRPr/>
            </a:lvl4pPr>
            <a:lvl5pPr marL="1582985" indent="0" algn="ctr">
              <a:buNone/>
              <a:defRPr/>
            </a:lvl5pPr>
            <a:lvl6pPr marL="1978736" indent="0" algn="ctr">
              <a:buNone/>
              <a:defRPr/>
            </a:lvl6pPr>
            <a:lvl7pPr marL="2374485" indent="0" algn="ctr">
              <a:buNone/>
              <a:defRPr/>
            </a:lvl7pPr>
            <a:lvl8pPr marL="2770227" indent="0" algn="ctr">
              <a:buNone/>
              <a:defRPr/>
            </a:lvl8pPr>
            <a:lvl9pPr marL="3165973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DE653-239F-4CB2-A43D-7CE77C1325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46385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181" y="4407378"/>
            <a:ext cx="7772943" cy="1362097"/>
          </a:xfrm>
        </p:spPr>
        <p:txBody>
          <a:bodyPr anchor="t"/>
          <a:lstStyle>
            <a:lvl1pPr algn="l">
              <a:defRPr sz="342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181" y="2907056"/>
            <a:ext cx="7772943" cy="1500322"/>
          </a:xfrm>
        </p:spPr>
        <p:txBody>
          <a:bodyPr anchor="b"/>
          <a:lstStyle>
            <a:lvl1pPr marL="0" indent="0">
              <a:buNone/>
              <a:defRPr sz="1710"/>
            </a:lvl1pPr>
            <a:lvl2pPr marL="390952" indent="0">
              <a:buNone/>
              <a:defRPr sz="1539"/>
            </a:lvl2pPr>
            <a:lvl3pPr marL="781903" indent="0">
              <a:buNone/>
              <a:defRPr sz="1368"/>
            </a:lvl3pPr>
            <a:lvl4pPr marL="1172855" indent="0">
              <a:buNone/>
              <a:defRPr sz="1197"/>
            </a:lvl4pPr>
            <a:lvl5pPr marL="1563807" indent="0">
              <a:buNone/>
              <a:defRPr sz="1197"/>
            </a:lvl5pPr>
            <a:lvl6pPr marL="1954759" indent="0">
              <a:buNone/>
              <a:defRPr sz="1197"/>
            </a:lvl6pPr>
            <a:lvl7pPr marL="2345710" indent="0">
              <a:buNone/>
              <a:defRPr sz="1197"/>
            </a:lvl7pPr>
            <a:lvl8pPr marL="2736662" indent="0">
              <a:buNone/>
              <a:defRPr sz="1197"/>
            </a:lvl8pPr>
            <a:lvl9pPr marL="3127614" indent="0">
              <a:buNone/>
              <a:defRPr sz="119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C3690-899F-4ABC-BE09-C4F122DBA5F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3432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529" y="1981232"/>
            <a:ext cx="3821312" cy="4115088"/>
          </a:xfrm>
        </p:spPr>
        <p:txBody>
          <a:bodyPr/>
          <a:lstStyle>
            <a:lvl1pPr>
              <a:defRPr sz="2394"/>
            </a:lvl1pPr>
            <a:lvl2pPr>
              <a:defRPr sz="2052"/>
            </a:lvl2pPr>
            <a:lvl3pPr>
              <a:defRPr sz="1710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7159" y="1981232"/>
            <a:ext cx="3821313" cy="4115088"/>
          </a:xfrm>
        </p:spPr>
        <p:txBody>
          <a:bodyPr/>
          <a:lstStyle>
            <a:lvl1pPr>
              <a:defRPr sz="2394"/>
            </a:lvl1pPr>
            <a:lvl2pPr>
              <a:defRPr sz="2052"/>
            </a:lvl2pPr>
            <a:lvl3pPr>
              <a:defRPr sz="1710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5A48-95E0-42FE-AD34-D12A60683D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2344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472" y="275012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472" y="1534879"/>
            <a:ext cx="4039867" cy="639293"/>
          </a:xfrm>
        </p:spPr>
        <p:txBody>
          <a:bodyPr anchor="b"/>
          <a:lstStyle>
            <a:lvl1pPr marL="0" indent="0">
              <a:buNone/>
              <a:defRPr sz="2052" b="1"/>
            </a:lvl1pPr>
            <a:lvl2pPr marL="390952" indent="0">
              <a:buNone/>
              <a:defRPr sz="1710" b="1"/>
            </a:lvl2pPr>
            <a:lvl3pPr marL="781903" indent="0">
              <a:buNone/>
              <a:defRPr sz="1539" b="1"/>
            </a:lvl3pPr>
            <a:lvl4pPr marL="1172855" indent="0">
              <a:buNone/>
              <a:defRPr sz="1368" b="1"/>
            </a:lvl4pPr>
            <a:lvl5pPr marL="1563807" indent="0">
              <a:buNone/>
              <a:defRPr sz="1368" b="1"/>
            </a:lvl5pPr>
            <a:lvl6pPr marL="1954759" indent="0">
              <a:buNone/>
              <a:defRPr sz="1368" b="1"/>
            </a:lvl6pPr>
            <a:lvl7pPr marL="2345710" indent="0">
              <a:buNone/>
              <a:defRPr sz="1368" b="1"/>
            </a:lvl7pPr>
            <a:lvl8pPr marL="2736662" indent="0">
              <a:buNone/>
              <a:defRPr sz="1368" b="1"/>
            </a:lvl8pPr>
            <a:lvl9pPr marL="3127614" indent="0">
              <a:buNone/>
              <a:defRPr sz="136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472" y="2174172"/>
            <a:ext cx="4039867" cy="3952385"/>
          </a:xfrm>
        </p:spPr>
        <p:txBody>
          <a:bodyPr/>
          <a:lstStyle>
            <a:lvl1pPr>
              <a:defRPr sz="2052"/>
            </a:lvl1pPr>
            <a:lvl2pPr>
              <a:defRPr sz="1710"/>
            </a:lvl2pPr>
            <a:lvl3pPr>
              <a:defRPr sz="1539"/>
            </a:lvl3pPr>
            <a:lvl4pPr>
              <a:defRPr sz="1368"/>
            </a:lvl4pPr>
            <a:lvl5pPr>
              <a:defRPr sz="1368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304" y="1534879"/>
            <a:ext cx="4041225" cy="639293"/>
          </a:xfrm>
        </p:spPr>
        <p:txBody>
          <a:bodyPr anchor="b"/>
          <a:lstStyle>
            <a:lvl1pPr marL="0" indent="0">
              <a:buNone/>
              <a:defRPr sz="2052" b="1"/>
            </a:lvl1pPr>
            <a:lvl2pPr marL="390952" indent="0">
              <a:buNone/>
              <a:defRPr sz="1710" b="1"/>
            </a:lvl2pPr>
            <a:lvl3pPr marL="781903" indent="0">
              <a:buNone/>
              <a:defRPr sz="1539" b="1"/>
            </a:lvl3pPr>
            <a:lvl4pPr marL="1172855" indent="0">
              <a:buNone/>
              <a:defRPr sz="1368" b="1"/>
            </a:lvl4pPr>
            <a:lvl5pPr marL="1563807" indent="0">
              <a:buNone/>
              <a:defRPr sz="1368" b="1"/>
            </a:lvl5pPr>
            <a:lvl6pPr marL="1954759" indent="0">
              <a:buNone/>
              <a:defRPr sz="1368" b="1"/>
            </a:lvl6pPr>
            <a:lvl7pPr marL="2345710" indent="0">
              <a:buNone/>
              <a:defRPr sz="1368" b="1"/>
            </a:lvl7pPr>
            <a:lvl8pPr marL="2736662" indent="0">
              <a:buNone/>
              <a:defRPr sz="1368" b="1"/>
            </a:lvl8pPr>
            <a:lvl9pPr marL="3127614" indent="0">
              <a:buNone/>
              <a:defRPr sz="136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304" y="2174172"/>
            <a:ext cx="4041225" cy="3952385"/>
          </a:xfrm>
        </p:spPr>
        <p:txBody>
          <a:bodyPr/>
          <a:lstStyle>
            <a:lvl1pPr>
              <a:defRPr sz="2052"/>
            </a:lvl1pPr>
            <a:lvl2pPr>
              <a:defRPr sz="1710"/>
            </a:lvl2pPr>
            <a:lvl3pPr>
              <a:defRPr sz="1539"/>
            </a:lvl3pPr>
            <a:lvl4pPr>
              <a:defRPr sz="1368"/>
            </a:lvl4pPr>
            <a:lvl5pPr>
              <a:defRPr sz="1368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292A-3A60-4E70-95C7-FFA05FA46C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61812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16A68-D6E8-40A2-AB24-CC43AD93E1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2282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0E11-E106-4142-9785-64C8C7DDA4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7303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472" y="273572"/>
            <a:ext cx="3008181" cy="1161958"/>
          </a:xfrm>
        </p:spPr>
        <p:txBody>
          <a:bodyPr anchor="b"/>
          <a:lstStyle>
            <a:lvl1pPr algn="l">
              <a:defRPr sz="171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608" y="273571"/>
            <a:ext cx="5110921" cy="5852986"/>
          </a:xfrm>
        </p:spPr>
        <p:txBody>
          <a:bodyPr/>
          <a:lstStyle>
            <a:lvl1pPr>
              <a:defRPr sz="2736"/>
            </a:lvl1pPr>
            <a:lvl2pPr>
              <a:defRPr sz="2394"/>
            </a:lvl2pPr>
            <a:lvl3pPr>
              <a:defRPr sz="2052"/>
            </a:lvl3pPr>
            <a:lvl4pPr>
              <a:defRPr sz="1710"/>
            </a:lvl4pPr>
            <a:lvl5pPr>
              <a:defRPr sz="1710"/>
            </a:lvl5pPr>
            <a:lvl6pPr>
              <a:defRPr sz="1710"/>
            </a:lvl6pPr>
            <a:lvl7pPr>
              <a:defRPr sz="1710"/>
            </a:lvl7pPr>
            <a:lvl8pPr>
              <a:defRPr sz="1710"/>
            </a:lvl8pPr>
            <a:lvl9pPr>
              <a:defRPr sz="171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472" y="1435530"/>
            <a:ext cx="3008181" cy="4691027"/>
          </a:xfrm>
        </p:spPr>
        <p:txBody>
          <a:bodyPr/>
          <a:lstStyle>
            <a:lvl1pPr marL="0" indent="0">
              <a:buNone/>
              <a:defRPr sz="1197"/>
            </a:lvl1pPr>
            <a:lvl2pPr marL="390952" indent="0">
              <a:buNone/>
              <a:defRPr sz="1026"/>
            </a:lvl2pPr>
            <a:lvl3pPr marL="781903" indent="0">
              <a:buNone/>
              <a:defRPr sz="855"/>
            </a:lvl3pPr>
            <a:lvl4pPr marL="1172855" indent="0">
              <a:buNone/>
              <a:defRPr sz="770"/>
            </a:lvl4pPr>
            <a:lvl5pPr marL="1563807" indent="0">
              <a:buNone/>
              <a:defRPr sz="770"/>
            </a:lvl5pPr>
            <a:lvl6pPr marL="1954759" indent="0">
              <a:buNone/>
              <a:defRPr sz="770"/>
            </a:lvl6pPr>
            <a:lvl7pPr marL="2345710" indent="0">
              <a:buNone/>
              <a:defRPr sz="770"/>
            </a:lvl7pPr>
            <a:lvl8pPr marL="2736662" indent="0">
              <a:buNone/>
              <a:defRPr sz="770"/>
            </a:lvl8pPr>
            <a:lvl9pPr marL="3127614" indent="0">
              <a:buNone/>
              <a:defRPr sz="7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C5765-873B-4C3C-AAA4-AC744D54C4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60022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1877" y="4800456"/>
            <a:ext cx="5486943" cy="567300"/>
          </a:xfrm>
        </p:spPr>
        <p:txBody>
          <a:bodyPr anchor="b"/>
          <a:lstStyle>
            <a:lvl1pPr algn="l">
              <a:defRPr sz="171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1877" y="613376"/>
            <a:ext cx="5486943" cy="4113648"/>
          </a:xfrm>
        </p:spPr>
        <p:txBody>
          <a:bodyPr/>
          <a:lstStyle>
            <a:lvl1pPr marL="0" indent="0">
              <a:buNone/>
              <a:defRPr sz="2736"/>
            </a:lvl1pPr>
            <a:lvl2pPr marL="390952" indent="0">
              <a:buNone/>
              <a:defRPr sz="2394"/>
            </a:lvl2pPr>
            <a:lvl3pPr marL="781903" indent="0">
              <a:buNone/>
              <a:defRPr sz="2052"/>
            </a:lvl3pPr>
            <a:lvl4pPr marL="1172855" indent="0">
              <a:buNone/>
              <a:defRPr sz="1710"/>
            </a:lvl4pPr>
            <a:lvl5pPr marL="1563807" indent="0">
              <a:buNone/>
              <a:defRPr sz="1710"/>
            </a:lvl5pPr>
            <a:lvl6pPr marL="1954759" indent="0">
              <a:buNone/>
              <a:defRPr sz="1710"/>
            </a:lvl6pPr>
            <a:lvl7pPr marL="2345710" indent="0">
              <a:buNone/>
              <a:defRPr sz="1710"/>
            </a:lvl7pPr>
            <a:lvl8pPr marL="2736662" indent="0">
              <a:buNone/>
              <a:defRPr sz="1710"/>
            </a:lvl8pPr>
            <a:lvl9pPr marL="3127614" indent="0">
              <a:buNone/>
              <a:defRPr sz="171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1877" y="5367757"/>
            <a:ext cx="5486943" cy="804876"/>
          </a:xfrm>
        </p:spPr>
        <p:txBody>
          <a:bodyPr/>
          <a:lstStyle>
            <a:lvl1pPr marL="0" indent="0">
              <a:buNone/>
              <a:defRPr sz="1197"/>
            </a:lvl1pPr>
            <a:lvl2pPr marL="390952" indent="0">
              <a:buNone/>
              <a:defRPr sz="1026"/>
            </a:lvl2pPr>
            <a:lvl3pPr marL="781903" indent="0">
              <a:buNone/>
              <a:defRPr sz="855"/>
            </a:lvl3pPr>
            <a:lvl4pPr marL="1172855" indent="0">
              <a:buNone/>
              <a:defRPr sz="770"/>
            </a:lvl4pPr>
            <a:lvl5pPr marL="1563807" indent="0">
              <a:buNone/>
              <a:defRPr sz="770"/>
            </a:lvl5pPr>
            <a:lvl6pPr marL="1954759" indent="0">
              <a:buNone/>
              <a:defRPr sz="770"/>
            </a:lvl6pPr>
            <a:lvl7pPr marL="2345710" indent="0">
              <a:buNone/>
              <a:defRPr sz="770"/>
            </a:lvl7pPr>
            <a:lvl8pPr marL="2736662" indent="0">
              <a:buNone/>
              <a:defRPr sz="770"/>
            </a:lvl8pPr>
            <a:lvl9pPr marL="3127614" indent="0">
              <a:buNone/>
              <a:defRPr sz="7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085C-B357-4C4A-9F24-939E323C22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0331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E87C-9ED4-47E9-AE16-64979A20C5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1463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915" y="609057"/>
            <a:ext cx="1942557" cy="54872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529" y="609057"/>
            <a:ext cx="5700067" cy="54872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260B-D7CD-4460-8041-60CC9C1EE38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4740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529" y="609057"/>
            <a:ext cx="7772943" cy="54872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C0A0-74BA-44C0-8BEF-282940D252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34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CA30-03F0-4595-8BD2-6936093372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82134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529" y="2130976"/>
            <a:ext cx="7772943" cy="147008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057" y="3886153"/>
            <a:ext cx="6401886" cy="1752295"/>
          </a:xfrm>
        </p:spPr>
        <p:txBody>
          <a:bodyPr/>
          <a:lstStyle>
            <a:lvl1pPr marL="0" indent="0" algn="ctr">
              <a:buNone/>
              <a:defRPr/>
            </a:lvl1pPr>
            <a:lvl2pPr marL="390952" indent="0" algn="ctr">
              <a:buNone/>
              <a:defRPr/>
            </a:lvl2pPr>
            <a:lvl3pPr marL="781903" indent="0" algn="ctr">
              <a:buNone/>
              <a:defRPr/>
            </a:lvl3pPr>
            <a:lvl4pPr marL="1172855" indent="0" algn="ctr">
              <a:buNone/>
              <a:defRPr/>
            </a:lvl4pPr>
            <a:lvl5pPr marL="1563807" indent="0" algn="ctr">
              <a:buNone/>
              <a:defRPr/>
            </a:lvl5pPr>
            <a:lvl6pPr marL="1954759" indent="0" algn="ctr">
              <a:buNone/>
              <a:defRPr/>
            </a:lvl6pPr>
            <a:lvl7pPr marL="2345710" indent="0" algn="ctr">
              <a:buNone/>
              <a:defRPr/>
            </a:lvl7pPr>
            <a:lvl8pPr marL="2736662" indent="0" algn="ctr">
              <a:buNone/>
              <a:defRPr/>
            </a:lvl8pPr>
            <a:lvl9pPr marL="3127614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DE653-239F-4CB2-A43D-7CE77C1325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761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CA30-03F0-4595-8BD2-6936093372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38193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181" y="4407378"/>
            <a:ext cx="7772943" cy="1362097"/>
          </a:xfrm>
        </p:spPr>
        <p:txBody>
          <a:bodyPr anchor="t"/>
          <a:lstStyle>
            <a:lvl1pPr algn="l">
              <a:defRPr sz="342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181" y="2907056"/>
            <a:ext cx="7772943" cy="1500322"/>
          </a:xfrm>
        </p:spPr>
        <p:txBody>
          <a:bodyPr anchor="b"/>
          <a:lstStyle>
            <a:lvl1pPr marL="0" indent="0">
              <a:buNone/>
              <a:defRPr sz="1710"/>
            </a:lvl1pPr>
            <a:lvl2pPr marL="390952" indent="0">
              <a:buNone/>
              <a:defRPr sz="1539"/>
            </a:lvl2pPr>
            <a:lvl3pPr marL="781903" indent="0">
              <a:buNone/>
              <a:defRPr sz="1368"/>
            </a:lvl3pPr>
            <a:lvl4pPr marL="1172855" indent="0">
              <a:buNone/>
              <a:defRPr sz="1197"/>
            </a:lvl4pPr>
            <a:lvl5pPr marL="1563807" indent="0">
              <a:buNone/>
              <a:defRPr sz="1197"/>
            </a:lvl5pPr>
            <a:lvl6pPr marL="1954759" indent="0">
              <a:buNone/>
              <a:defRPr sz="1197"/>
            </a:lvl6pPr>
            <a:lvl7pPr marL="2345710" indent="0">
              <a:buNone/>
              <a:defRPr sz="1197"/>
            </a:lvl7pPr>
            <a:lvl8pPr marL="2736662" indent="0">
              <a:buNone/>
              <a:defRPr sz="1197"/>
            </a:lvl8pPr>
            <a:lvl9pPr marL="3127614" indent="0">
              <a:buNone/>
              <a:defRPr sz="119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C3690-899F-4ABC-BE09-C4F122DBA5F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35255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529" y="1981232"/>
            <a:ext cx="3821312" cy="4115088"/>
          </a:xfrm>
        </p:spPr>
        <p:txBody>
          <a:bodyPr/>
          <a:lstStyle>
            <a:lvl1pPr>
              <a:defRPr sz="2394"/>
            </a:lvl1pPr>
            <a:lvl2pPr>
              <a:defRPr sz="2052"/>
            </a:lvl2pPr>
            <a:lvl3pPr>
              <a:defRPr sz="1710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7159" y="1981232"/>
            <a:ext cx="3821313" cy="4115088"/>
          </a:xfrm>
        </p:spPr>
        <p:txBody>
          <a:bodyPr/>
          <a:lstStyle>
            <a:lvl1pPr>
              <a:defRPr sz="2394"/>
            </a:lvl1pPr>
            <a:lvl2pPr>
              <a:defRPr sz="2052"/>
            </a:lvl2pPr>
            <a:lvl3pPr>
              <a:defRPr sz="1710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5A48-95E0-42FE-AD34-D12A60683D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2603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472" y="275012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472" y="1534879"/>
            <a:ext cx="4039867" cy="639293"/>
          </a:xfrm>
        </p:spPr>
        <p:txBody>
          <a:bodyPr anchor="b"/>
          <a:lstStyle>
            <a:lvl1pPr marL="0" indent="0">
              <a:buNone/>
              <a:defRPr sz="2052" b="1"/>
            </a:lvl1pPr>
            <a:lvl2pPr marL="390952" indent="0">
              <a:buNone/>
              <a:defRPr sz="1710" b="1"/>
            </a:lvl2pPr>
            <a:lvl3pPr marL="781903" indent="0">
              <a:buNone/>
              <a:defRPr sz="1539" b="1"/>
            </a:lvl3pPr>
            <a:lvl4pPr marL="1172855" indent="0">
              <a:buNone/>
              <a:defRPr sz="1368" b="1"/>
            </a:lvl4pPr>
            <a:lvl5pPr marL="1563807" indent="0">
              <a:buNone/>
              <a:defRPr sz="1368" b="1"/>
            </a:lvl5pPr>
            <a:lvl6pPr marL="1954759" indent="0">
              <a:buNone/>
              <a:defRPr sz="1368" b="1"/>
            </a:lvl6pPr>
            <a:lvl7pPr marL="2345710" indent="0">
              <a:buNone/>
              <a:defRPr sz="1368" b="1"/>
            </a:lvl7pPr>
            <a:lvl8pPr marL="2736662" indent="0">
              <a:buNone/>
              <a:defRPr sz="1368" b="1"/>
            </a:lvl8pPr>
            <a:lvl9pPr marL="3127614" indent="0">
              <a:buNone/>
              <a:defRPr sz="136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472" y="2174172"/>
            <a:ext cx="4039867" cy="3952385"/>
          </a:xfrm>
        </p:spPr>
        <p:txBody>
          <a:bodyPr/>
          <a:lstStyle>
            <a:lvl1pPr>
              <a:defRPr sz="2052"/>
            </a:lvl1pPr>
            <a:lvl2pPr>
              <a:defRPr sz="1710"/>
            </a:lvl2pPr>
            <a:lvl3pPr>
              <a:defRPr sz="1539"/>
            </a:lvl3pPr>
            <a:lvl4pPr>
              <a:defRPr sz="1368"/>
            </a:lvl4pPr>
            <a:lvl5pPr>
              <a:defRPr sz="1368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304" y="1534879"/>
            <a:ext cx="4041225" cy="639293"/>
          </a:xfrm>
        </p:spPr>
        <p:txBody>
          <a:bodyPr anchor="b"/>
          <a:lstStyle>
            <a:lvl1pPr marL="0" indent="0">
              <a:buNone/>
              <a:defRPr sz="2052" b="1"/>
            </a:lvl1pPr>
            <a:lvl2pPr marL="390952" indent="0">
              <a:buNone/>
              <a:defRPr sz="1710" b="1"/>
            </a:lvl2pPr>
            <a:lvl3pPr marL="781903" indent="0">
              <a:buNone/>
              <a:defRPr sz="1539" b="1"/>
            </a:lvl3pPr>
            <a:lvl4pPr marL="1172855" indent="0">
              <a:buNone/>
              <a:defRPr sz="1368" b="1"/>
            </a:lvl4pPr>
            <a:lvl5pPr marL="1563807" indent="0">
              <a:buNone/>
              <a:defRPr sz="1368" b="1"/>
            </a:lvl5pPr>
            <a:lvl6pPr marL="1954759" indent="0">
              <a:buNone/>
              <a:defRPr sz="1368" b="1"/>
            </a:lvl6pPr>
            <a:lvl7pPr marL="2345710" indent="0">
              <a:buNone/>
              <a:defRPr sz="1368" b="1"/>
            </a:lvl7pPr>
            <a:lvl8pPr marL="2736662" indent="0">
              <a:buNone/>
              <a:defRPr sz="1368" b="1"/>
            </a:lvl8pPr>
            <a:lvl9pPr marL="3127614" indent="0">
              <a:buNone/>
              <a:defRPr sz="136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304" y="2174172"/>
            <a:ext cx="4041225" cy="3952385"/>
          </a:xfrm>
        </p:spPr>
        <p:txBody>
          <a:bodyPr/>
          <a:lstStyle>
            <a:lvl1pPr>
              <a:defRPr sz="2052"/>
            </a:lvl1pPr>
            <a:lvl2pPr>
              <a:defRPr sz="1710"/>
            </a:lvl2pPr>
            <a:lvl3pPr>
              <a:defRPr sz="1539"/>
            </a:lvl3pPr>
            <a:lvl4pPr>
              <a:defRPr sz="1368"/>
            </a:lvl4pPr>
            <a:lvl5pPr>
              <a:defRPr sz="1368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292A-3A60-4E70-95C7-FFA05FA46C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1354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16A68-D6E8-40A2-AB24-CC43AD93E1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8132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0E11-E106-4142-9785-64C8C7DDA4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57950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472" y="273572"/>
            <a:ext cx="3008181" cy="1161958"/>
          </a:xfrm>
        </p:spPr>
        <p:txBody>
          <a:bodyPr anchor="b"/>
          <a:lstStyle>
            <a:lvl1pPr algn="l">
              <a:defRPr sz="171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608" y="273571"/>
            <a:ext cx="5110921" cy="5852986"/>
          </a:xfrm>
        </p:spPr>
        <p:txBody>
          <a:bodyPr/>
          <a:lstStyle>
            <a:lvl1pPr>
              <a:defRPr sz="2736"/>
            </a:lvl1pPr>
            <a:lvl2pPr>
              <a:defRPr sz="2394"/>
            </a:lvl2pPr>
            <a:lvl3pPr>
              <a:defRPr sz="2052"/>
            </a:lvl3pPr>
            <a:lvl4pPr>
              <a:defRPr sz="1710"/>
            </a:lvl4pPr>
            <a:lvl5pPr>
              <a:defRPr sz="1710"/>
            </a:lvl5pPr>
            <a:lvl6pPr>
              <a:defRPr sz="1710"/>
            </a:lvl6pPr>
            <a:lvl7pPr>
              <a:defRPr sz="1710"/>
            </a:lvl7pPr>
            <a:lvl8pPr>
              <a:defRPr sz="1710"/>
            </a:lvl8pPr>
            <a:lvl9pPr>
              <a:defRPr sz="171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472" y="1435530"/>
            <a:ext cx="3008181" cy="4691027"/>
          </a:xfrm>
        </p:spPr>
        <p:txBody>
          <a:bodyPr/>
          <a:lstStyle>
            <a:lvl1pPr marL="0" indent="0">
              <a:buNone/>
              <a:defRPr sz="1197"/>
            </a:lvl1pPr>
            <a:lvl2pPr marL="390952" indent="0">
              <a:buNone/>
              <a:defRPr sz="1026"/>
            </a:lvl2pPr>
            <a:lvl3pPr marL="781903" indent="0">
              <a:buNone/>
              <a:defRPr sz="855"/>
            </a:lvl3pPr>
            <a:lvl4pPr marL="1172855" indent="0">
              <a:buNone/>
              <a:defRPr sz="770"/>
            </a:lvl4pPr>
            <a:lvl5pPr marL="1563807" indent="0">
              <a:buNone/>
              <a:defRPr sz="770"/>
            </a:lvl5pPr>
            <a:lvl6pPr marL="1954759" indent="0">
              <a:buNone/>
              <a:defRPr sz="770"/>
            </a:lvl6pPr>
            <a:lvl7pPr marL="2345710" indent="0">
              <a:buNone/>
              <a:defRPr sz="770"/>
            </a:lvl7pPr>
            <a:lvl8pPr marL="2736662" indent="0">
              <a:buNone/>
              <a:defRPr sz="770"/>
            </a:lvl8pPr>
            <a:lvl9pPr marL="3127614" indent="0">
              <a:buNone/>
              <a:defRPr sz="7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C5765-873B-4C3C-AAA4-AC744D54C4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47218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1877" y="4800456"/>
            <a:ext cx="5486943" cy="567300"/>
          </a:xfrm>
        </p:spPr>
        <p:txBody>
          <a:bodyPr anchor="b"/>
          <a:lstStyle>
            <a:lvl1pPr algn="l">
              <a:defRPr sz="171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1877" y="613376"/>
            <a:ext cx="5486943" cy="4113648"/>
          </a:xfrm>
        </p:spPr>
        <p:txBody>
          <a:bodyPr/>
          <a:lstStyle>
            <a:lvl1pPr marL="0" indent="0">
              <a:buNone/>
              <a:defRPr sz="2736"/>
            </a:lvl1pPr>
            <a:lvl2pPr marL="390952" indent="0">
              <a:buNone/>
              <a:defRPr sz="2394"/>
            </a:lvl2pPr>
            <a:lvl3pPr marL="781903" indent="0">
              <a:buNone/>
              <a:defRPr sz="2052"/>
            </a:lvl3pPr>
            <a:lvl4pPr marL="1172855" indent="0">
              <a:buNone/>
              <a:defRPr sz="1710"/>
            </a:lvl4pPr>
            <a:lvl5pPr marL="1563807" indent="0">
              <a:buNone/>
              <a:defRPr sz="1710"/>
            </a:lvl5pPr>
            <a:lvl6pPr marL="1954759" indent="0">
              <a:buNone/>
              <a:defRPr sz="1710"/>
            </a:lvl6pPr>
            <a:lvl7pPr marL="2345710" indent="0">
              <a:buNone/>
              <a:defRPr sz="1710"/>
            </a:lvl7pPr>
            <a:lvl8pPr marL="2736662" indent="0">
              <a:buNone/>
              <a:defRPr sz="1710"/>
            </a:lvl8pPr>
            <a:lvl9pPr marL="3127614" indent="0">
              <a:buNone/>
              <a:defRPr sz="171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1877" y="5367757"/>
            <a:ext cx="5486943" cy="804876"/>
          </a:xfrm>
        </p:spPr>
        <p:txBody>
          <a:bodyPr/>
          <a:lstStyle>
            <a:lvl1pPr marL="0" indent="0">
              <a:buNone/>
              <a:defRPr sz="1197"/>
            </a:lvl1pPr>
            <a:lvl2pPr marL="390952" indent="0">
              <a:buNone/>
              <a:defRPr sz="1026"/>
            </a:lvl2pPr>
            <a:lvl3pPr marL="781903" indent="0">
              <a:buNone/>
              <a:defRPr sz="855"/>
            </a:lvl3pPr>
            <a:lvl4pPr marL="1172855" indent="0">
              <a:buNone/>
              <a:defRPr sz="770"/>
            </a:lvl4pPr>
            <a:lvl5pPr marL="1563807" indent="0">
              <a:buNone/>
              <a:defRPr sz="770"/>
            </a:lvl5pPr>
            <a:lvl6pPr marL="1954759" indent="0">
              <a:buNone/>
              <a:defRPr sz="770"/>
            </a:lvl6pPr>
            <a:lvl7pPr marL="2345710" indent="0">
              <a:buNone/>
              <a:defRPr sz="770"/>
            </a:lvl7pPr>
            <a:lvl8pPr marL="2736662" indent="0">
              <a:buNone/>
              <a:defRPr sz="770"/>
            </a:lvl8pPr>
            <a:lvl9pPr marL="3127614" indent="0">
              <a:buNone/>
              <a:defRPr sz="7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085C-B357-4C4A-9F24-939E323C22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95937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E87C-9ED4-47E9-AE16-64979A20C5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834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252" y="4407449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252" y="2907058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395718" indent="0">
              <a:buNone/>
              <a:defRPr sz="1600"/>
            </a:lvl2pPr>
            <a:lvl3pPr marL="791481" indent="0">
              <a:buNone/>
              <a:defRPr sz="1400"/>
            </a:lvl3pPr>
            <a:lvl4pPr marL="1187238" indent="0">
              <a:buNone/>
              <a:defRPr sz="1200"/>
            </a:lvl4pPr>
            <a:lvl5pPr marL="1582985" indent="0">
              <a:buNone/>
              <a:defRPr sz="1200"/>
            </a:lvl5pPr>
            <a:lvl6pPr marL="1978736" indent="0">
              <a:buNone/>
              <a:defRPr sz="1200"/>
            </a:lvl6pPr>
            <a:lvl7pPr marL="2374485" indent="0">
              <a:buNone/>
              <a:defRPr sz="1200"/>
            </a:lvl7pPr>
            <a:lvl8pPr marL="2770227" indent="0">
              <a:buNone/>
              <a:defRPr sz="1200"/>
            </a:lvl8pPr>
            <a:lvl9pPr marL="3165973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C3690-899F-4ABC-BE09-C4F122DBA5F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7838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915" y="609057"/>
            <a:ext cx="1942557" cy="54872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529" y="609057"/>
            <a:ext cx="5700067" cy="54872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260B-D7CD-4460-8041-60CC9C1EE38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56253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529" y="609057"/>
            <a:ext cx="7772943" cy="54872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C0A0-74BA-44C0-8BEF-282940D252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47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529" y="1981232"/>
            <a:ext cx="3821312" cy="41150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7230" y="1981232"/>
            <a:ext cx="3821313" cy="41150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5A48-95E0-42FE-AD34-D12A60683D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18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543" y="275017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474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718" indent="0">
              <a:buNone/>
              <a:defRPr sz="1800" b="1"/>
            </a:lvl2pPr>
            <a:lvl3pPr marL="791481" indent="0">
              <a:buNone/>
              <a:defRPr sz="1600" b="1"/>
            </a:lvl3pPr>
            <a:lvl4pPr marL="1187238" indent="0">
              <a:buNone/>
              <a:defRPr sz="1400" b="1"/>
            </a:lvl4pPr>
            <a:lvl5pPr marL="1582985" indent="0">
              <a:buNone/>
              <a:defRPr sz="1400" b="1"/>
            </a:lvl5pPr>
            <a:lvl6pPr marL="1978736" indent="0">
              <a:buNone/>
              <a:defRPr sz="1400" b="1"/>
            </a:lvl6pPr>
            <a:lvl7pPr marL="2374485" indent="0">
              <a:buNone/>
              <a:defRPr sz="1400" b="1"/>
            </a:lvl7pPr>
            <a:lvl8pPr marL="2770227" indent="0">
              <a:buNone/>
              <a:defRPr sz="1400" b="1"/>
            </a:lvl8pPr>
            <a:lvl9pPr marL="3165973" indent="0">
              <a:buNone/>
              <a:defRPr sz="1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474" y="2174174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307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718" indent="0">
              <a:buNone/>
              <a:defRPr sz="1800" b="1"/>
            </a:lvl2pPr>
            <a:lvl3pPr marL="791481" indent="0">
              <a:buNone/>
              <a:defRPr sz="1600" b="1"/>
            </a:lvl3pPr>
            <a:lvl4pPr marL="1187238" indent="0">
              <a:buNone/>
              <a:defRPr sz="1400" b="1"/>
            </a:lvl4pPr>
            <a:lvl5pPr marL="1582985" indent="0">
              <a:buNone/>
              <a:defRPr sz="1400" b="1"/>
            </a:lvl5pPr>
            <a:lvl6pPr marL="1978736" indent="0">
              <a:buNone/>
              <a:defRPr sz="1400" b="1"/>
            </a:lvl6pPr>
            <a:lvl7pPr marL="2374485" indent="0">
              <a:buNone/>
              <a:defRPr sz="1400" b="1"/>
            </a:lvl7pPr>
            <a:lvl8pPr marL="2770227" indent="0">
              <a:buNone/>
              <a:defRPr sz="1400" b="1"/>
            </a:lvl8pPr>
            <a:lvl9pPr marL="3165973" indent="0">
              <a:buNone/>
              <a:defRPr sz="1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307" y="2174174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292A-3A60-4E70-95C7-FFA05FA46C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84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16A68-D6E8-40A2-AB24-CC43AD93E1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53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7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14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28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4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05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571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08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599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114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224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0E11-E106-4142-9785-64C8C7DDA4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77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543" y="273576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611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543" y="1435601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395718" indent="0">
              <a:buNone/>
              <a:defRPr sz="1100"/>
            </a:lvl2pPr>
            <a:lvl3pPr marL="791481" indent="0">
              <a:buNone/>
              <a:defRPr sz="900"/>
            </a:lvl3pPr>
            <a:lvl4pPr marL="1187238" indent="0">
              <a:buNone/>
              <a:defRPr sz="800"/>
            </a:lvl4pPr>
            <a:lvl5pPr marL="1582985" indent="0">
              <a:buNone/>
              <a:defRPr sz="800"/>
            </a:lvl5pPr>
            <a:lvl6pPr marL="1978736" indent="0">
              <a:buNone/>
              <a:defRPr sz="800"/>
            </a:lvl6pPr>
            <a:lvl7pPr marL="2374485" indent="0">
              <a:buNone/>
              <a:defRPr sz="800"/>
            </a:lvl7pPr>
            <a:lvl8pPr marL="2770227" indent="0">
              <a:buNone/>
              <a:defRPr sz="800"/>
            </a:lvl8pPr>
            <a:lvl9pPr marL="3165973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C5765-873B-4C3C-AAA4-AC744D54C4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837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1948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1948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395718" indent="0">
              <a:buNone/>
              <a:defRPr sz="2500"/>
            </a:lvl2pPr>
            <a:lvl3pPr marL="791481" indent="0">
              <a:buNone/>
              <a:defRPr sz="2100"/>
            </a:lvl3pPr>
            <a:lvl4pPr marL="1187238" indent="0">
              <a:buNone/>
              <a:defRPr sz="1800"/>
            </a:lvl4pPr>
            <a:lvl5pPr marL="1582985" indent="0">
              <a:buNone/>
              <a:defRPr sz="1800"/>
            </a:lvl5pPr>
            <a:lvl6pPr marL="1978736" indent="0">
              <a:buNone/>
              <a:defRPr sz="1800"/>
            </a:lvl6pPr>
            <a:lvl7pPr marL="2374485" indent="0">
              <a:buNone/>
              <a:defRPr sz="1800"/>
            </a:lvl7pPr>
            <a:lvl8pPr marL="2770227" indent="0">
              <a:buNone/>
              <a:defRPr sz="1800"/>
            </a:lvl8pPr>
            <a:lvl9pPr marL="3165973" indent="0">
              <a:buNone/>
              <a:defRPr sz="18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1948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395718" indent="0">
              <a:buNone/>
              <a:defRPr sz="1100"/>
            </a:lvl2pPr>
            <a:lvl3pPr marL="791481" indent="0">
              <a:buNone/>
              <a:defRPr sz="900"/>
            </a:lvl3pPr>
            <a:lvl4pPr marL="1187238" indent="0">
              <a:buNone/>
              <a:defRPr sz="800"/>
            </a:lvl4pPr>
            <a:lvl5pPr marL="1582985" indent="0">
              <a:buNone/>
              <a:defRPr sz="800"/>
            </a:lvl5pPr>
            <a:lvl6pPr marL="1978736" indent="0">
              <a:buNone/>
              <a:defRPr sz="800"/>
            </a:lvl6pPr>
            <a:lvl7pPr marL="2374485" indent="0">
              <a:buNone/>
              <a:defRPr sz="800"/>
            </a:lvl7pPr>
            <a:lvl8pPr marL="2770227" indent="0">
              <a:buNone/>
              <a:defRPr sz="800"/>
            </a:lvl8pPr>
            <a:lvl9pPr marL="3165973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085C-B357-4C4A-9F24-939E323C22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697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E87C-9ED4-47E9-AE16-64979A20C5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314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915" y="609057"/>
            <a:ext cx="1942557" cy="54872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532" y="609057"/>
            <a:ext cx="5700067" cy="54872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260B-D7CD-4460-8041-60CC9C1EE38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4376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600" y="609057"/>
            <a:ext cx="7772943" cy="54872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C0A0-74BA-44C0-8BEF-282940D252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675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597" y="2130976"/>
            <a:ext cx="7772943" cy="147008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057" y="3886157"/>
            <a:ext cx="6401886" cy="1752295"/>
          </a:xfrm>
        </p:spPr>
        <p:txBody>
          <a:bodyPr/>
          <a:lstStyle>
            <a:lvl1pPr marL="0" indent="0" algn="ctr">
              <a:buNone/>
              <a:defRPr/>
            </a:lvl1pPr>
            <a:lvl2pPr marL="395928" indent="0" algn="ctr">
              <a:buNone/>
              <a:defRPr/>
            </a:lvl2pPr>
            <a:lvl3pPr marL="791900" indent="0" algn="ctr">
              <a:buNone/>
              <a:defRPr/>
            </a:lvl3pPr>
            <a:lvl4pPr marL="1187866" indent="0" algn="ctr">
              <a:buNone/>
              <a:defRPr/>
            </a:lvl4pPr>
            <a:lvl5pPr marL="1583823" indent="0" algn="ctr">
              <a:buNone/>
              <a:defRPr/>
            </a:lvl5pPr>
            <a:lvl6pPr marL="1979784" indent="0" algn="ctr">
              <a:buNone/>
              <a:defRPr/>
            </a:lvl6pPr>
            <a:lvl7pPr marL="2375742" indent="0" algn="ctr">
              <a:buNone/>
              <a:defRPr/>
            </a:lvl7pPr>
            <a:lvl8pPr marL="2771694" indent="0" algn="ctr">
              <a:buNone/>
              <a:defRPr/>
            </a:lvl8pPr>
            <a:lvl9pPr marL="316765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DE653-239F-4CB2-A43D-7CE77C1325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410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CA30-03F0-4595-8BD2-6936093372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2308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249" y="4407446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249" y="2907058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395928" indent="0">
              <a:buNone/>
              <a:defRPr sz="1600"/>
            </a:lvl2pPr>
            <a:lvl3pPr marL="791900" indent="0">
              <a:buNone/>
              <a:defRPr sz="1400"/>
            </a:lvl3pPr>
            <a:lvl4pPr marL="1187866" indent="0">
              <a:buNone/>
              <a:defRPr sz="1200"/>
            </a:lvl4pPr>
            <a:lvl5pPr marL="1583823" indent="0">
              <a:buNone/>
              <a:defRPr sz="1200"/>
            </a:lvl5pPr>
            <a:lvl6pPr marL="1979784" indent="0">
              <a:buNone/>
              <a:defRPr sz="1200"/>
            </a:lvl6pPr>
            <a:lvl7pPr marL="2375742" indent="0">
              <a:buNone/>
              <a:defRPr sz="1200"/>
            </a:lvl7pPr>
            <a:lvl8pPr marL="2771694" indent="0">
              <a:buNone/>
              <a:defRPr sz="1200"/>
            </a:lvl8pPr>
            <a:lvl9pPr marL="3167650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C3690-899F-4ABC-BE09-C4F122DBA5F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856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529" y="1981232"/>
            <a:ext cx="3821312" cy="41150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7227" y="1981232"/>
            <a:ext cx="3821313" cy="41150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5A48-95E0-42FE-AD34-D12A60683D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5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674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540" y="275017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474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928" indent="0">
              <a:buNone/>
              <a:defRPr sz="1800" b="1"/>
            </a:lvl2pPr>
            <a:lvl3pPr marL="791900" indent="0">
              <a:buNone/>
              <a:defRPr sz="1600" b="1"/>
            </a:lvl3pPr>
            <a:lvl4pPr marL="1187866" indent="0">
              <a:buNone/>
              <a:defRPr sz="1400" b="1"/>
            </a:lvl4pPr>
            <a:lvl5pPr marL="1583823" indent="0">
              <a:buNone/>
              <a:defRPr sz="1400" b="1"/>
            </a:lvl5pPr>
            <a:lvl6pPr marL="1979784" indent="0">
              <a:buNone/>
              <a:defRPr sz="1400" b="1"/>
            </a:lvl6pPr>
            <a:lvl7pPr marL="2375742" indent="0">
              <a:buNone/>
              <a:defRPr sz="1400" b="1"/>
            </a:lvl7pPr>
            <a:lvl8pPr marL="2771694" indent="0">
              <a:buNone/>
              <a:defRPr sz="1400" b="1"/>
            </a:lvl8pPr>
            <a:lvl9pPr marL="3167650" indent="0">
              <a:buNone/>
              <a:defRPr sz="1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474" y="2174174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307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928" indent="0">
              <a:buNone/>
              <a:defRPr sz="1800" b="1"/>
            </a:lvl2pPr>
            <a:lvl3pPr marL="791900" indent="0">
              <a:buNone/>
              <a:defRPr sz="1600" b="1"/>
            </a:lvl3pPr>
            <a:lvl4pPr marL="1187866" indent="0">
              <a:buNone/>
              <a:defRPr sz="1400" b="1"/>
            </a:lvl4pPr>
            <a:lvl5pPr marL="1583823" indent="0">
              <a:buNone/>
              <a:defRPr sz="1400" b="1"/>
            </a:lvl5pPr>
            <a:lvl6pPr marL="1979784" indent="0">
              <a:buNone/>
              <a:defRPr sz="1400" b="1"/>
            </a:lvl6pPr>
            <a:lvl7pPr marL="2375742" indent="0">
              <a:buNone/>
              <a:defRPr sz="1400" b="1"/>
            </a:lvl7pPr>
            <a:lvl8pPr marL="2771694" indent="0">
              <a:buNone/>
              <a:defRPr sz="1400" b="1"/>
            </a:lvl8pPr>
            <a:lvl9pPr marL="3167650" indent="0">
              <a:buNone/>
              <a:defRPr sz="1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307" y="2174174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292A-3A60-4E70-95C7-FFA05FA46C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637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16A68-D6E8-40A2-AB24-CC43AD93E1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658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0E11-E106-4142-9785-64C8C7DDA4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0544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540" y="273576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611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540" y="1435598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395928" indent="0">
              <a:buNone/>
              <a:defRPr sz="1100"/>
            </a:lvl2pPr>
            <a:lvl3pPr marL="791900" indent="0">
              <a:buNone/>
              <a:defRPr sz="900"/>
            </a:lvl3pPr>
            <a:lvl4pPr marL="1187866" indent="0">
              <a:buNone/>
              <a:defRPr sz="800"/>
            </a:lvl4pPr>
            <a:lvl5pPr marL="1583823" indent="0">
              <a:buNone/>
              <a:defRPr sz="800"/>
            </a:lvl5pPr>
            <a:lvl6pPr marL="1979784" indent="0">
              <a:buNone/>
              <a:defRPr sz="800"/>
            </a:lvl6pPr>
            <a:lvl7pPr marL="2375742" indent="0">
              <a:buNone/>
              <a:defRPr sz="800"/>
            </a:lvl7pPr>
            <a:lvl8pPr marL="2771694" indent="0">
              <a:buNone/>
              <a:defRPr sz="800"/>
            </a:lvl8pPr>
            <a:lvl9pPr marL="3167650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C5765-873B-4C3C-AAA4-AC744D54C4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6973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1945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1945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395928" indent="0">
              <a:buNone/>
              <a:defRPr sz="2500"/>
            </a:lvl2pPr>
            <a:lvl3pPr marL="791900" indent="0">
              <a:buNone/>
              <a:defRPr sz="2100"/>
            </a:lvl3pPr>
            <a:lvl4pPr marL="1187866" indent="0">
              <a:buNone/>
              <a:defRPr sz="1800"/>
            </a:lvl4pPr>
            <a:lvl5pPr marL="1583823" indent="0">
              <a:buNone/>
              <a:defRPr sz="1800"/>
            </a:lvl5pPr>
            <a:lvl6pPr marL="1979784" indent="0">
              <a:buNone/>
              <a:defRPr sz="1800"/>
            </a:lvl6pPr>
            <a:lvl7pPr marL="2375742" indent="0">
              <a:buNone/>
              <a:defRPr sz="1800"/>
            </a:lvl7pPr>
            <a:lvl8pPr marL="2771694" indent="0">
              <a:buNone/>
              <a:defRPr sz="1800"/>
            </a:lvl8pPr>
            <a:lvl9pPr marL="3167650" indent="0">
              <a:buNone/>
              <a:defRPr sz="18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1945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395928" indent="0">
              <a:buNone/>
              <a:defRPr sz="1100"/>
            </a:lvl2pPr>
            <a:lvl3pPr marL="791900" indent="0">
              <a:buNone/>
              <a:defRPr sz="900"/>
            </a:lvl3pPr>
            <a:lvl4pPr marL="1187866" indent="0">
              <a:buNone/>
              <a:defRPr sz="800"/>
            </a:lvl4pPr>
            <a:lvl5pPr marL="1583823" indent="0">
              <a:buNone/>
              <a:defRPr sz="800"/>
            </a:lvl5pPr>
            <a:lvl6pPr marL="1979784" indent="0">
              <a:buNone/>
              <a:defRPr sz="800"/>
            </a:lvl6pPr>
            <a:lvl7pPr marL="2375742" indent="0">
              <a:buNone/>
              <a:defRPr sz="800"/>
            </a:lvl7pPr>
            <a:lvl8pPr marL="2771694" indent="0">
              <a:buNone/>
              <a:defRPr sz="800"/>
            </a:lvl8pPr>
            <a:lvl9pPr marL="3167650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085C-B357-4C4A-9F24-939E323C22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828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E87C-9ED4-47E9-AE16-64979A20C5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979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915" y="609057"/>
            <a:ext cx="1942557" cy="54872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532" y="609057"/>
            <a:ext cx="5700067" cy="54872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260B-D7CD-4460-8041-60CC9C1EE38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049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597" y="609057"/>
            <a:ext cx="7772943" cy="54872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C0A0-74BA-44C0-8BEF-282940D252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6785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582" y="2130976"/>
            <a:ext cx="7772943" cy="147008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057" y="3886157"/>
            <a:ext cx="6401886" cy="1752295"/>
          </a:xfrm>
        </p:spPr>
        <p:txBody>
          <a:bodyPr/>
          <a:lstStyle>
            <a:lvl1pPr marL="0" indent="0" algn="ctr">
              <a:buNone/>
              <a:defRPr/>
            </a:lvl1pPr>
            <a:lvl2pPr marL="396978" indent="0" algn="ctr">
              <a:buNone/>
              <a:defRPr/>
            </a:lvl2pPr>
            <a:lvl3pPr marL="793999" indent="0" algn="ctr">
              <a:buNone/>
              <a:defRPr/>
            </a:lvl3pPr>
            <a:lvl4pPr marL="1191014" indent="0" algn="ctr">
              <a:buNone/>
              <a:defRPr/>
            </a:lvl4pPr>
            <a:lvl5pPr marL="1588021" indent="0" algn="ctr">
              <a:buNone/>
              <a:defRPr/>
            </a:lvl5pPr>
            <a:lvl6pPr marL="1985029" indent="0" algn="ctr">
              <a:buNone/>
              <a:defRPr/>
            </a:lvl6pPr>
            <a:lvl7pPr marL="2382034" indent="0" algn="ctr">
              <a:buNone/>
              <a:defRPr/>
            </a:lvl7pPr>
            <a:lvl8pPr marL="2779040" indent="0" algn="ctr">
              <a:buNone/>
              <a:defRPr/>
            </a:lvl8pPr>
            <a:lvl9pPr marL="3176045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DE653-239F-4CB2-A43D-7CE77C1325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589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CA30-03F0-4595-8BD2-6936093372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42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430" indent="0">
              <a:buNone/>
              <a:defRPr sz="2000" b="1"/>
            </a:lvl2pPr>
            <a:lvl3pPr marL="902854" indent="0">
              <a:buNone/>
              <a:defRPr sz="1800" b="1"/>
            </a:lvl3pPr>
            <a:lvl4pPr marL="1354280" indent="0">
              <a:buNone/>
              <a:defRPr sz="1600" b="1"/>
            </a:lvl4pPr>
            <a:lvl5pPr marL="1805717" indent="0">
              <a:buNone/>
              <a:defRPr sz="1600" b="1"/>
            </a:lvl5pPr>
            <a:lvl6pPr marL="2257141" indent="0">
              <a:buNone/>
              <a:defRPr sz="1600" b="1"/>
            </a:lvl6pPr>
            <a:lvl7pPr marL="2708563" indent="0">
              <a:buNone/>
              <a:defRPr sz="1600" b="1"/>
            </a:lvl7pPr>
            <a:lvl8pPr marL="3159998" indent="0">
              <a:buNone/>
              <a:defRPr sz="1600" b="1"/>
            </a:lvl8pPr>
            <a:lvl9pPr marL="3611425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9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430" indent="0">
              <a:buNone/>
              <a:defRPr sz="2000" b="1"/>
            </a:lvl2pPr>
            <a:lvl3pPr marL="902854" indent="0">
              <a:buNone/>
              <a:defRPr sz="1800" b="1"/>
            </a:lvl3pPr>
            <a:lvl4pPr marL="1354280" indent="0">
              <a:buNone/>
              <a:defRPr sz="1600" b="1"/>
            </a:lvl4pPr>
            <a:lvl5pPr marL="1805717" indent="0">
              <a:buNone/>
              <a:defRPr sz="1600" b="1"/>
            </a:lvl5pPr>
            <a:lvl6pPr marL="2257141" indent="0">
              <a:buNone/>
              <a:defRPr sz="1600" b="1"/>
            </a:lvl6pPr>
            <a:lvl7pPr marL="2708563" indent="0">
              <a:buNone/>
              <a:defRPr sz="1600" b="1"/>
            </a:lvl7pPr>
            <a:lvl8pPr marL="3159998" indent="0">
              <a:buNone/>
              <a:defRPr sz="1600" b="1"/>
            </a:lvl8pPr>
            <a:lvl9pPr marL="3611425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9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405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234" y="4407431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234" y="2907058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396978" indent="0">
              <a:buNone/>
              <a:defRPr sz="1600"/>
            </a:lvl2pPr>
            <a:lvl3pPr marL="793999" indent="0">
              <a:buNone/>
              <a:defRPr sz="1400"/>
            </a:lvl3pPr>
            <a:lvl4pPr marL="1191014" indent="0">
              <a:buNone/>
              <a:defRPr sz="1200"/>
            </a:lvl4pPr>
            <a:lvl5pPr marL="1588021" indent="0">
              <a:buNone/>
              <a:defRPr sz="1200"/>
            </a:lvl5pPr>
            <a:lvl6pPr marL="1985029" indent="0">
              <a:buNone/>
              <a:defRPr sz="1200"/>
            </a:lvl6pPr>
            <a:lvl7pPr marL="2382034" indent="0">
              <a:buNone/>
              <a:defRPr sz="1200"/>
            </a:lvl7pPr>
            <a:lvl8pPr marL="2779040" indent="0">
              <a:buNone/>
              <a:defRPr sz="1200"/>
            </a:lvl8pPr>
            <a:lvl9pPr marL="3176045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C3690-899F-4ABC-BE09-C4F122DBA5F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118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529" y="1981232"/>
            <a:ext cx="3821312" cy="41150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7212" y="1981232"/>
            <a:ext cx="3821313" cy="41150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5A48-95E0-42FE-AD34-D12A60683D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498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525" y="275017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474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978" indent="0">
              <a:buNone/>
              <a:defRPr sz="1800" b="1"/>
            </a:lvl2pPr>
            <a:lvl3pPr marL="793999" indent="0">
              <a:buNone/>
              <a:defRPr sz="1600" b="1"/>
            </a:lvl3pPr>
            <a:lvl4pPr marL="1191014" indent="0">
              <a:buNone/>
              <a:defRPr sz="1400" b="1"/>
            </a:lvl4pPr>
            <a:lvl5pPr marL="1588021" indent="0">
              <a:buNone/>
              <a:defRPr sz="1400" b="1"/>
            </a:lvl5pPr>
            <a:lvl6pPr marL="1985029" indent="0">
              <a:buNone/>
              <a:defRPr sz="1400" b="1"/>
            </a:lvl6pPr>
            <a:lvl7pPr marL="2382034" indent="0">
              <a:buNone/>
              <a:defRPr sz="1400" b="1"/>
            </a:lvl7pPr>
            <a:lvl8pPr marL="2779040" indent="0">
              <a:buNone/>
              <a:defRPr sz="1400" b="1"/>
            </a:lvl8pPr>
            <a:lvl9pPr marL="3176045" indent="0">
              <a:buNone/>
              <a:defRPr sz="1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474" y="2174174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307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978" indent="0">
              <a:buNone/>
              <a:defRPr sz="1800" b="1"/>
            </a:lvl2pPr>
            <a:lvl3pPr marL="793999" indent="0">
              <a:buNone/>
              <a:defRPr sz="1600" b="1"/>
            </a:lvl3pPr>
            <a:lvl4pPr marL="1191014" indent="0">
              <a:buNone/>
              <a:defRPr sz="1400" b="1"/>
            </a:lvl4pPr>
            <a:lvl5pPr marL="1588021" indent="0">
              <a:buNone/>
              <a:defRPr sz="1400" b="1"/>
            </a:lvl5pPr>
            <a:lvl6pPr marL="1985029" indent="0">
              <a:buNone/>
              <a:defRPr sz="1400" b="1"/>
            </a:lvl6pPr>
            <a:lvl7pPr marL="2382034" indent="0">
              <a:buNone/>
              <a:defRPr sz="1400" b="1"/>
            </a:lvl7pPr>
            <a:lvl8pPr marL="2779040" indent="0">
              <a:buNone/>
              <a:defRPr sz="1400" b="1"/>
            </a:lvl8pPr>
            <a:lvl9pPr marL="3176045" indent="0">
              <a:buNone/>
              <a:defRPr sz="1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307" y="2174174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292A-3A60-4E70-95C7-FFA05FA46C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6132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16A68-D6E8-40A2-AB24-CC43AD93E1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650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0E11-E106-4142-9785-64C8C7DDA4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716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525" y="273576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611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525" y="1435583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396978" indent="0">
              <a:buNone/>
              <a:defRPr sz="1100"/>
            </a:lvl2pPr>
            <a:lvl3pPr marL="793999" indent="0">
              <a:buNone/>
              <a:defRPr sz="900"/>
            </a:lvl3pPr>
            <a:lvl4pPr marL="1191014" indent="0">
              <a:buNone/>
              <a:defRPr sz="800"/>
            </a:lvl4pPr>
            <a:lvl5pPr marL="1588021" indent="0">
              <a:buNone/>
              <a:defRPr sz="800"/>
            </a:lvl5pPr>
            <a:lvl6pPr marL="1985029" indent="0">
              <a:buNone/>
              <a:defRPr sz="800"/>
            </a:lvl6pPr>
            <a:lvl7pPr marL="2382034" indent="0">
              <a:buNone/>
              <a:defRPr sz="800"/>
            </a:lvl7pPr>
            <a:lvl8pPr marL="2779040" indent="0">
              <a:buNone/>
              <a:defRPr sz="800"/>
            </a:lvl8pPr>
            <a:lvl9pPr marL="3176045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C5765-873B-4C3C-AAA4-AC744D54C4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911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1930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1930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396978" indent="0">
              <a:buNone/>
              <a:defRPr sz="2500"/>
            </a:lvl2pPr>
            <a:lvl3pPr marL="793999" indent="0">
              <a:buNone/>
              <a:defRPr sz="2100"/>
            </a:lvl3pPr>
            <a:lvl4pPr marL="1191014" indent="0">
              <a:buNone/>
              <a:defRPr sz="1800"/>
            </a:lvl4pPr>
            <a:lvl5pPr marL="1588021" indent="0">
              <a:buNone/>
              <a:defRPr sz="1800"/>
            </a:lvl5pPr>
            <a:lvl6pPr marL="1985029" indent="0">
              <a:buNone/>
              <a:defRPr sz="1800"/>
            </a:lvl6pPr>
            <a:lvl7pPr marL="2382034" indent="0">
              <a:buNone/>
              <a:defRPr sz="1800"/>
            </a:lvl7pPr>
            <a:lvl8pPr marL="2779040" indent="0">
              <a:buNone/>
              <a:defRPr sz="1800"/>
            </a:lvl8pPr>
            <a:lvl9pPr marL="3176045" indent="0">
              <a:buNone/>
              <a:defRPr sz="18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1930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396978" indent="0">
              <a:buNone/>
              <a:defRPr sz="1100"/>
            </a:lvl2pPr>
            <a:lvl3pPr marL="793999" indent="0">
              <a:buNone/>
              <a:defRPr sz="900"/>
            </a:lvl3pPr>
            <a:lvl4pPr marL="1191014" indent="0">
              <a:buNone/>
              <a:defRPr sz="800"/>
            </a:lvl4pPr>
            <a:lvl5pPr marL="1588021" indent="0">
              <a:buNone/>
              <a:defRPr sz="800"/>
            </a:lvl5pPr>
            <a:lvl6pPr marL="1985029" indent="0">
              <a:buNone/>
              <a:defRPr sz="800"/>
            </a:lvl6pPr>
            <a:lvl7pPr marL="2382034" indent="0">
              <a:buNone/>
              <a:defRPr sz="800"/>
            </a:lvl7pPr>
            <a:lvl8pPr marL="2779040" indent="0">
              <a:buNone/>
              <a:defRPr sz="800"/>
            </a:lvl8pPr>
            <a:lvl9pPr marL="3176045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085C-B357-4C4A-9F24-939E323C22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807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E87C-9ED4-47E9-AE16-64979A20C5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1190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915" y="609057"/>
            <a:ext cx="1942557" cy="54872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532" y="609057"/>
            <a:ext cx="5700067" cy="54872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260B-D7CD-4460-8041-60CC9C1EE38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290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582" y="609057"/>
            <a:ext cx="7772943" cy="54872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C0A0-74BA-44C0-8BEF-282940D252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2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446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575" y="2130976"/>
            <a:ext cx="7772943" cy="147008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057" y="3886157"/>
            <a:ext cx="6401886" cy="1752295"/>
          </a:xfrm>
        </p:spPr>
        <p:txBody>
          <a:bodyPr/>
          <a:lstStyle>
            <a:lvl1pPr marL="0" indent="0" algn="ctr">
              <a:buNone/>
              <a:defRPr/>
            </a:lvl1pPr>
            <a:lvl2pPr marL="397473" indent="0" algn="ctr">
              <a:buNone/>
              <a:defRPr/>
            </a:lvl2pPr>
            <a:lvl3pPr marL="794981" indent="0" algn="ctr">
              <a:buNone/>
              <a:defRPr/>
            </a:lvl3pPr>
            <a:lvl4pPr marL="1192485" indent="0" algn="ctr">
              <a:buNone/>
              <a:defRPr/>
            </a:lvl4pPr>
            <a:lvl5pPr marL="1589984" indent="0" algn="ctr">
              <a:buNone/>
              <a:defRPr/>
            </a:lvl5pPr>
            <a:lvl6pPr marL="1987482" indent="0" algn="ctr">
              <a:buNone/>
              <a:defRPr/>
            </a:lvl6pPr>
            <a:lvl7pPr marL="2384978" indent="0" algn="ctr">
              <a:buNone/>
              <a:defRPr/>
            </a:lvl7pPr>
            <a:lvl8pPr marL="2782473" indent="0" algn="ctr">
              <a:buNone/>
              <a:defRPr/>
            </a:lvl8pPr>
            <a:lvl9pPr marL="3179972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DE653-239F-4CB2-A43D-7CE77C1325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046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CA30-03F0-4595-8BD2-6936093372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2648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227" y="4407424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227" y="2907058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397473" indent="0">
              <a:buNone/>
              <a:defRPr sz="1600"/>
            </a:lvl2pPr>
            <a:lvl3pPr marL="794981" indent="0">
              <a:buNone/>
              <a:defRPr sz="1400"/>
            </a:lvl3pPr>
            <a:lvl4pPr marL="1192485" indent="0">
              <a:buNone/>
              <a:defRPr sz="1200"/>
            </a:lvl4pPr>
            <a:lvl5pPr marL="1589984" indent="0">
              <a:buNone/>
              <a:defRPr sz="1200"/>
            </a:lvl5pPr>
            <a:lvl6pPr marL="1987482" indent="0">
              <a:buNone/>
              <a:defRPr sz="1200"/>
            </a:lvl6pPr>
            <a:lvl7pPr marL="2384978" indent="0">
              <a:buNone/>
              <a:defRPr sz="1200"/>
            </a:lvl7pPr>
            <a:lvl8pPr marL="2782473" indent="0">
              <a:buNone/>
              <a:defRPr sz="1200"/>
            </a:lvl8pPr>
            <a:lvl9pPr marL="3179972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C3690-899F-4ABC-BE09-C4F122DBA5F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154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529" y="1981232"/>
            <a:ext cx="3821312" cy="41150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7205" y="1981232"/>
            <a:ext cx="3821313" cy="41150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5A48-95E0-42FE-AD34-D12A60683D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3235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518" y="275017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474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7473" indent="0">
              <a:buNone/>
              <a:defRPr sz="1800" b="1"/>
            </a:lvl2pPr>
            <a:lvl3pPr marL="794981" indent="0">
              <a:buNone/>
              <a:defRPr sz="1600" b="1"/>
            </a:lvl3pPr>
            <a:lvl4pPr marL="1192485" indent="0">
              <a:buNone/>
              <a:defRPr sz="1400" b="1"/>
            </a:lvl4pPr>
            <a:lvl5pPr marL="1589984" indent="0">
              <a:buNone/>
              <a:defRPr sz="1400" b="1"/>
            </a:lvl5pPr>
            <a:lvl6pPr marL="1987482" indent="0">
              <a:buNone/>
              <a:defRPr sz="1400" b="1"/>
            </a:lvl6pPr>
            <a:lvl7pPr marL="2384978" indent="0">
              <a:buNone/>
              <a:defRPr sz="1400" b="1"/>
            </a:lvl7pPr>
            <a:lvl8pPr marL="2782473" indent="0">
              <a:buNone/>
              <a:defRPr sz="1400" b="1"/>
            </a:lvl8pPr>
            <a:lvl9pPr marL="3179972" indent="0">
              <a:buNone/>
              <a:defRPr sz="1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474" y="2174174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307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7473" indent="0">
              <a:buNone/>
              <a:defRPr sz="1800" b="1"/>
            </a:lvl2pPr>
            <a:lvl3pPr marL="794981" indent="0">
              <a:buNone/>
              <a:defRPr sz="1600" b="1"/>
            </a:lvl3pPr>
            <a:lvl4pPr marL="1192485" indent="0">
              <a:buNone/>
              <a:defRPr sz="1400" b="1"/>
            </a:lvl4pPr>
            <a:lvl5pPr marL="1589984" indent="0">
              <a:buNone/>
              <a:defRPr sz="1400" b="1"/>
            </a:lvl5pPr>
            <a:lvl6pPr marL="1987482" indent="0">
              <a:buNone/>
              <a:defRPr sz="1400" b="1"/>
            </a:lvl6pPr>
            <a:lvl7pPr marL="2384978" indent="0">
              <a:buNone/>
              <a:defRPr sz="1400" b="1"/>
            </a:lvl7pPr>
            <a:lvl8pPr marL="2782473" indent="0">
              <a:buNone/>
              <a:defRPr sz="1400" b="1"/>
            </a:lvl8pPr>
            <a:lvl9pPr marL="3179972" indent="0">
              <a:buNone/>
              <a:defRPr sz="1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307" y="2174174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292A-3A60-4E70-95C7-FFA05FA46C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927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16A68-D6E8-40A2-AB24-CC43AD93E1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54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0E11-E106-4142-9785-64C8C7DDA4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800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518" y="273576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611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518" y="1435576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397473" indent="0">
              <a:buNone/>
              <a:defRPr sz="1100"/>
            </a:lvl2pPr>
            <a:lvl3pPr marL="794981" indent="0">
              <a:buNone/>
              <a:defRPr sz="900"/>
            </a:lvl3pPr>
            <a:lvl4pPr marL="1192485" indent="0">
              <a:buNone/>
              <a:defRPr sz="800"/>
            </a:lvl4pPr>
            <a:lvl5pPr marL="1589984" indent="0">
              <a:buNone/>
              <a:defRPr sz="800"/>
            </a:lvl5pPr>
            <a:lvl6pPr marL="1987482" indent="0">
              <a:buNone/>
              <a:defRPr sz="800"/>
            </a:lvl6pPr>
            <a:lvl7pPr marL="2384978" indent="0">
              <a:buNone/>
              <a:defRPr sz="800"/>
            </a:lvl7pPr>
            <a:lvl8pPr marL="2782473" indent="0">
              <a:buNone/>
              <a:defRPr sz="800"/>
            </a:lvl8pPr>
            <a:lvl9pPr marL="3179972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C5765-873B-4C3C-AAA4-AC744D54C4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51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1923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1923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397473" indent="0">
              <a:buNone/>
              <a:defRPr sz="2500"/>
            </a:lvl2pPr>
            <a:lvl3pPr marL="794981" indent="0">
              <a:buNone/>
              <a:defRPr sz="2100"/>
            </a:lvl3pPr>
            <a:lvl4pPr marL="1192485" indent="0">
              <a:buNone/>
              <a:defRPr sz="1800"/>
            </a:lvl4pPr>
            <a:lvl5pPr marL="1589984" indent="0">
              <a:buNone/>
              <a:defRPr sz="1800"/>
            </a:lvl5pPr>
            <a:lvl6pPr marL="1987482" indent="0">
              <a:buNone/>
              <a:defRPr sz="1800"/>
            </a:lvl6pPr>
            <a:lvl7pPr marL="2384978" indent="0">
              <a:buNone/>
              <a:defRPr sz="1800"/>
            </a:lvl7pPr>
            <a:lvl8pPr marL="2782473" indent="0">
              <a:buNone/>
              <a:defRPr sz="1800"/>
            </a:lvl8pPr>
            <a:lvl9pPr marL="3179972" indent="0">
              <a:buNone/>
              <a:defRPr sz="18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1923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397473" indent="0">
              <a:buNone/>
              <a:defRPr sz="1100"/>
            </a:lvl2pPr>
            <a:lvl3pPr marL="794981" indent="0">
              <a:buNone/>
              <a:defRPr sz="900"/>
            </a:lvl3pPr>
            <a:lvl4pPr marL="1192485" indent="0">
              <a:buNone/>
              <a:defRPr sz="800"/>
            </a:lvl4pPr>
            <a:lvl5pPr marL="1589984" indent="0">
              <a:buNone/>
              <a:defRPr sz="800"/>
            </a:lvl5pPr>
            <a:lvl6pPr marL="1987482" indent="0">
              <a:buNone/>
              <a:defRPr sz="800"/>
            </a:lvl6pPr>
            <a:lvl7pPr marL="2384978" indent="0">
              <a:buNone/>
              <a:defRPr sz="800"/>
            </a:lvl7pPr>
            <a:lvl8pPr marL="2782473" indent="0">
              <a:buNone/>
              <a:defRPr sz="800"/>
            </a:lvl8pPr>
            <a:lvl9pPr marL="3179972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085C-B357-4C4A-9F24-939E323C22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6747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E87C-9ED4-47E9-AE16-64979A20C5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60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006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915" y="609057"/>
            <a:ext cx="1942557" cy="54872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532" y="609057"/>
            <a:ext cx="5700067" cy="54872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260B-D7CD-4460-8041-60CC9C1EE38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500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575" y="609057"/>
            <a:ext cx="7772943" cy="54872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C0A0-74BA-44C0-8BEF-282940D252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224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559" y="2130976"/>
            <a:ext cx="7772943" cy="147008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057" y="3886157"/>
            <a:ext cx="6401886" cy="1752295"/>
          </a:xfrm>
        </p:spPr>
        <p:txBody>
          <a:bodyPr/>
          <a:lstStyle>
            <a:lvl1pPr marL="0" indent="0" algn="ctr">
              <a:buNone/>
              <a:defRPr/>
            </a:lvl1pPr>
            <a:lvl2pPr marL="398609" indent="0" algn="ctr">
              <a:buNone/>
              <a:defRPr/>
            </a:lvl2pPr>
            <a:lvl3pPr marL="797231" indent="0" algn="ctr">
              <a:buNone/>
              <a:defRPr/>
            </a:lvl3pPr>
            <a:lvl4pPr marL="1195858" indent="0" algn="ctr">
              <a:buNone/>
              <a:defRPr/>
            </a:lvl4pPr>
            <a:lvl5pPr marL="1594478" indent="0" algn="ctr">
              <a:buNone/>
              <a:defRPr/>
            </a:lvl5pPr>
            <a:lvl6pPr marL="1993101" indent="0" algn="ctr">
              <a:buNone/>
              <a:defRPr/>
            </a:lvl6pPr>
            <a:lvl7pPr marL="2391721" indent="0" algn="ctr">
              <a:buNone/>
              <a:defRPr/>
            </a:lvl7pPr>
            <a:lvl8pPr marL="2790340" indent="0" algn="ctr">
              <a:buNone/>
              <a:defRPr/>
            </a:lvl8pPr>
            <a:lvl9pPr marL="318896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DE653-239F-4CB2-A43D-7CE77C1325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6021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CA30-03F0-4595-8BD2-6936093372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389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211" y="4407408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211" y="2907058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398609" indent="0">
              <a:buNone/>
              <a:defRPr sz="1600"/>
            </a:lvl2pPr>
            <a:lvl3pPr marL="797231" indent="0">
              <a:buNone/>
              <a:defRPr sz="1400"/>
            </a:lvl3pPr>
            <a:lvl4pPr marL="1195858" indent="0">
              <a:buNone/>
              <a:defRPr sz="1200"/>
            </a:lvl4pPr>
            <a:lvl5pPr marL="1594478" indent="0">
              <a:buNone/>
              <a:defRPr sz="1200"/>
            </a:lvl5pPr>
            <a:lvl6pPr marL="1993101" indent="0">
              <a:buNone/>
              <a:defRPr sz="1200"/>
            </a:lvl6pPr>
            <a:lvl7pPr marL="2391721" indent="0">
              <a:buNone/>
              <a:defRPr sz="1200"/>
            </a:lvl7pPr>
            <a:lvl8pPr marL="2790340" indent="0">
              <a:buNone/>
              <a:defRPr sz="1200"/>
            </a:lvl8pPr>
            <a:lvl9pPr marL="3188960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C3690-899F-4ABC-BE09-C4F122DBA5F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9886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529" y="1981232"/>
            <a:ext cx="3821312" cy="41150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7189" y="1981232"/>
            <a:ext cx="3821313" cy="41150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5A48-95E0-42FE-AD34-D12A60683D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712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502" y="275017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474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8609" indent="0">
              <a:buNone/>
              <a:defRPr sz="1800" b="1"/>
            </a:lvl2pPr>
            <a:lvl3pPr marL="797231" indent="0">
              <a:buNone/>
              <a:defRPr sz="1600" b="1"/>
            </a:lvl3pPr>
            <a:lvl4pPr marL="1195858" indent="0">
              <a:buNone/>
              <a:defRPr sz="1400" b="1"/>
            </a:lvl4pPr>
            <a:lvl5pPr marL="1594478" indent="0">
              <a:buNone/>
              <a:defRPr sz="1400" b="1"/>
            </a:lvl5pPr>
            <a:lvl6pPr marL="1993101" indent="0">
              <a:buNone/>
              <a:defRPr sz="1400" b="1"/>
            </a:lvl6pPr>
            <a:lvl7pPr marL="2391721" indent="0">
              <a:buNone/>
              <a:defRPr sz="1400" b="1"/>
            </a:lvl7pPr>
            <a:lvl8pPr marL="2790340" indent="0">
              <a:buNone/>
              <a:defRPr sz="1400" b="1"/>
            </a:lvl8pPr>
            <a:lvl9pPr marL="3188960" indent="0">
              <a:buNone/>
              <a:defRPr sz="1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474" y="2174174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307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8609" indent="0">
              <a:buNone/>
              <a:defRPr sz="1800" b="1"/>
            </a:lvl2pPr>
            <a:lvl3pPr marL="797231" indent="0">
              <a:buNone/>
              <a:defRPr sz="1600" b="1"/>
            </a:lvl3pPr>
            <a:lvl4pPr marL="1195858" indent="0">
              <a:buNone/>
              <a:defRPr sz="1400" b="1"/>
            </a:lvl4pPr>
            <a:lvl5pPr marL="1594478" indent="0">
              <a:buNone/>
              <a:defRPr sz="1400" b="1"/>
            </a:lvl5pPr>
            <a:lvl6pPr marL="1993101" indent="0">
              <a:buNone/>
              <a:defRPr sz="1400" b="1"/>
            </a:lvl6pPr>
            <a:lvl7pPr marL="2391721" indent="0">
              <a:buNone/>
              <a:defRPr sz="1400" b="1"/>
            </a:lvl7pPr>
            <a:lvl8pPr marL="2790340" indent="0">
              <a:buNone/>
              <a:defRPr sz="1400" b="1"/>
            </a:lvl8pPr>
            <a:lvl9pPr marL="3188960" indent="0">
              <a:buNone/>
              <a:defRPr sz="1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307" y="2174174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292A-3A60-4E70-95C7-FFA05FA46C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170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16A68-D6E8-40A2-AB24-CC43AD93E1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080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0E11-E106-4142-9785-64C8C7DDA4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895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502" y="273576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611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502" y="1435560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398609" indent="0">
              <a:buNone/>
              <a:defRPr sz="1100"/>
            </a:lvl2pPr>
            <a:lvl3pPr marL="797231" indent="0">
              <a:buNone/>
              <a:defRPr sz="900"/>
            </a:lvl3pPr>
            <a:lvl4pPr marL="1195858" indent="0">
              <a:buNone/>
              <a:defRPr sz="800"/>
            </a:lvl4pPr>
            <a:lvl5pPr marL="1594478" indent="0">
              <a:buNone/>
              <a:defRPr sz="800"/>
            </a:lvl5pPr>
            <a:lvl6pPr marL="1993101" indent="0">
              <a:buNone/>
              <a:defRPr sz="800"/>
            </a:lvl6pPr>
            <a:lvl7pPr marL="2391721" indent="0">
              <a:buNone/>
              <a:defRPr sz="800"/>
            </a:lvl7pPr>
            <a:lvl8pPr marL="2790340" indent="0">
              <a:buNone/>
              <a:defRPr sz="800"/>
            </a:lvl8pPr>
            <a:lvl9pPr marL="3188960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C5765-873B-4C3C-AAA4-AC744D54C4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7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7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7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430" indent="0">
              <a:buNone/>
              <a:defRPr sz="1200"/>
            </a:lvl2pPr>
            <a:lvl3pPr marL="902854" indent="0">
              <a:buNone/>
              <a:defRPr sz="1000"/>
            </a:lvl3pPr>
            <a:lvl4pPr marL="1354280" indent="0">
              <a:buNone/>
              <a:defRPr sz="900"/>
            </a:lvl4pPr>
            <a:lvl5pPr marL="1805717" indent="0">
              <a:buNone/>
              <a:defRPr sz="900"/>
            </a:lvl5pPr>
            <a:lvl6pPr marL="2257141" indent="0">
              <a:buNone/>
              <a:defRPr sz="900"/>
            </a:lvl6pPr>
            <a:lvl7pPr marL="2708563" indent="0">
              <a:buNone/>
              <a:defRPr sz="900"/>
            </a:lvl7pPr>
            <a:lvl8pPr marL="3159998" indent="0">
              <a:buNone/>
              <a:defRPr sz="900"/>
            </a:lvl8pPr>
            <a:lvl9pPr marL="3611425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727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1907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1907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398609" indent="0">
              <a:buNone/>
              <a:defRPr sz="2500"/>
            </a:lvl2pPr>
            <a:lvl3pPr marL="797231" indent="0">
              <a:buNone/>
              <a:defRPr sz="2100"/>
            </a:lvl3pPr>
            <a:lvl4pPr marL="1195858" indent="0">
              <a:buNone/>
              <a:defRPr sz="1800"/>
            </a:lvl4pPr>
            <a:lvl5pPr marL="1594478" indent="0">
              <a:buNone/>
              <a:defRPr sz="1800"/>
            </a:lvl5pPr>
            <a:lvl6pPr marL="1993101" indent="0">
              <a:buNone/>
              <a:defRPr sz="1800"/>
            </a:lvl6pPr>
            <a:lvl7pPr marL="2391721" indent="0">
              <a:buNone/>
              <a:defRPr sz="1800"/>
            </a:lvl7pPr>
            <a:lvl8pPr marL="2790340" indent="0">
              <a:buNone/>
              <a:defRPr sz="1800"/>
            </a:lvl8pPr>
            <a:lvl9pPr marL="3188960" indent="0">
              <a:buNone/>
              <a:defRPr sz="18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1907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398609" indent="0">
              <a:buNone/>
              <a:defRPr sz="1100"/>
            </a:lvl2pPr>
            <a:lvl3pPr marL="797231" indent="0">
              <a:buNone/>
              <a:defRPr sz="900"/>
            </a:lvl3pPr>
            <a:lvl4pPr marL="1195858" indent="0">
              <a:buNone/>
              <a:defRPr sz="800"/>
            </a:lvl4pPr>
            <a:lvl5pPr marL="1594478" indent="0">
              <a:buNone/>
              <a:defRPr sz="800"/>
            </a:lvl5pPr>
            <a:lvl6pPr marL="1993101" indent="0">
              <a:buNone/>
              <a:defRPr sz="800"/>
            </a:lvl6pPr>
            <a:lvl7pPr marL="2391721" indent="0">
              <a:buNone/>
              <a:defRPr sz="800"/>
            </a:lvl7pPr>
            <a:lvl8pPr marL="2790340" indent="0">
              <a:buNone/>
              <a:defRPr sz="800"/>
            </a:lvl8pPr>
            <a:lvl9pPr marL="3188960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085C-B357-4C4A-9F24-939E323C22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4260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E87C-9ED4-47E9-AE16-64979A20C5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850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915" y="609057"/>
            <a:ext cx="1942557" cy="54872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532" y="609057"/>
            <a:ext cx="5700067" cy="54872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260B-D7CD-4460-8041-60CC9C1EE38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564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559" y="609057"/>
            <a:ext cx="7772943" cy="54872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C0A0-74BA-44C0-8BEF-282940D252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595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529" y="2130976"/>
            <a:ext cx="7772943" cy="147008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057" y="3886153"/>
            <a:ext cx="6401886" cy="1752295"/>
          </a:xfrm>
        </p:spPr>
        <p:txBody>
          <a:bodyPr/>
          <a:lstStyle>
            <a:lvl1pPr marL="0" indent="0" algn="ctr">
              <a:buNone/>
              <a:defRPr/>
            </a:lvl1pPr>
            <a:lvl2pPr marL="400736" indent="0" algn="ctr">
              <a:buNone/>
              <a:defRPr/>
            </a:lvl2pPr>
            <a:lvl3pPr marL="801472" indent="0" algn="ctr">
              <a:buNone/>
              <a:defRPr/>
            </a:lvl3pPr>
            <a:lvl4pPr marL="1202207" indent="0" algn="ctr">
              <a:buNone/>
              <a:defRPr/>
            </a:lvl4pPr>
            <a:lvl5pPr marL="1602943" indent="0" algn="ctr">
              <a:buNone/>
              <a:defRPr/>
            </a:lvl5pPr>
            <a:lvl6pPr marL="2003679" indent="0" algn="ctr">
              <a:buNone/>
              <a:defRPr/>
            </a:lvl6pPr>
            <a:lvl7pPr marL="2404415" indent="0" algn="ctr">
              <a:buNone/>
              <a:defRPr/>
            </a:lvl7pPr>
            <a:lvl8pPr marL="2805151" indent="0" algn="ctr">
              <a:buNone/>
              <a:defRPr/>
            </a:lvl8pPr>
            <a:lvl9pPr marL="3205886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DE653-239F-4CB2-A43D-7CE77C1325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114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CA30-03F0-4595-8BD2-6936093372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18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181" y="4407378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181" y="2907056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736" indent="0">
              <a:buNone/>
              <a:defRPr sz="1600"/>
            </a:lvl2pPr>
            <a:lvl3pPr marL="801472" indent="0">
              <a:buNone/>
              <a:defRPr sz="1400"/>
            </a:lvl3pPr>
            <a:lvl4pPr marL="1202207" indent="0">
              <a:buNone/>
              <a:defRPr sz="1200"/>
            </a:lvl4pPr>
            <a:lvl5pPr marL="1602943" indent="0">
              <a:buNone/>
              <a:defRPr sz="1200"/>
            </a:lvl5pPr>
            <a:lvl6pPr marL="2003679" indent="0">
              <a:buNone/>
              <a:defRPr sz="1200"/>
            </a:lvl6pPr>
            <a:lvl7pPr marL="2404415" indent="0">
              <a:buNone/>
              <a:defRPr sz="1200"/>
            </a:lvl7pPr>
            <a:lvl8pPr marL="2805151" indent="0">
              <a:buNone/>
              <a:defRPr sz="1200"/>
            </a:lvl8pPr>
            <a:lvl9pPr marL="3205886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C3690-899F-4ABC-BE09-C4F122DBA5F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529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529" y="1981232"/>
            <a:ext cx="3821312" cy="41150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7159" y="1981232"/>
            <a:ext cx="3821313" cy="41150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5A48-95E0-42FE-AD34-D12A60683D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803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472" y="275012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472" y="1534879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472" y="2174172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304" y="1534879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304" y="2174172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292A-3A60-4E70-95C7-FFA05FA46C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1205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16A68-D6E8-40A2-AB24-CC43AD93E1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37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430" indent="0">
              <a:buNone/>
              <a:defRPr sz="2800"/>
            </a:lvl2pPr>
            <a:lvl3pPr marL="902854" indent="0">
              <a:buNone/>
              <a:defRPr sz="2400"/>
            </a:lvl3pPr>
            <a:lvl4pPr marL="1354280" indent="0">
              <a:buNone/>
              <a:defRPr sz="2000"/>
            </a:lvl4pPr>
            <a:lvl5pPr marL="1805717" indent="0">
              <a:buNone/>
              <a:defRPr sz="2000"/>
            </a:lvl5pPr>
            <a:lvl6pPr marL="2257141" indent="0">
              <a:buNone/>
              <a:defRPr sz="2000"/>
            </a:lvl6pPr>
            <a:lvl7pPr marL="2708563" indent="0">
              <a:buNone/>
              <a:defRPr sz="2000"/>
            </a:lvl7pPr>
            <a:lvl8pPr marL="3159998" indent="0">
              <a:buNone/>
              <a:defRPr sz="2000"/>
            </a:lvl8pPr>
            <a:lvl9pPr marL="361142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430" indent="0">
              <a:buNone/>
              <a:defRPr sz="1200"/>
            </a:lvl2pPr>
            <a:lvl3pPr marL="902854" indent="0">
              <a:buNone/>
              <a:defRPr sz="1000"/>
            </a:lvl3pPr>
            <a:lvl4pPr marL="1354280" indent="0">
              <a:buNone/>
              <a:defRPr sz="900"/>
            </a:lvl4pPr>
            <a:lvl5pPr marL="1805717" indent="0">
              <a:buNone/>
              <a:defRPr sz="900"/>
            </a:lvl5pPr>
            <a:lvl6pPr marL="2257141" indent="0">
              <a:buNone/>
              <a:defRPr sz="900"/>
            </a:lvl6pPr>
            <a:lvl7pPr marL="2708563" indent="0">
              <a:buNone/>
              <a:defRPr sz="900"/>
            </a:lvl7pPr>
            <a:lvl8pPr marL="3159998" indent="0">
              <a:buNone/>
              <a:defRPr sz="900"/>
            </a:lvl8pPr>
            <a:lvl9pPr marL="3611425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16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0E11-E106-4142-9785-64C8C7DDA4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044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472" y="273572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608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472" y="1435530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C5765-873B-4C3C-AAA4-AC744D54C4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3769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1877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1877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736" indent="0">
              <a:buNone/>
              <a:defRPr sz="2500"/>
            </a:lvl2pPr>
            <a:lvl3pPr marL="801472" indent="0">
              <a:buNone/>
              <a:defRPr sz="2100"/>
            </a:lvl3pPr>
            <a:lvl4pPr marL="1202207" indent="0">
              <a:buNone/>
              <a:defRPr sz="1800"/>
            </a:lvl4pPr>
            <a:lvl5pPr marL="1602943" indent="0">
              <a:buNone/>
              <a:defRPr sz="1800"/>
            </a:lvl5pPr>
            <a:lvl6pPr marL="2003679" indent="0">
              <a:buNone/>
              <a:defRPr sz="1800"/>
            </a:lvl6pPr>
            <a:lvl7pPr marL="2404415" indent="0">
              <a:buNone/>
              <a:defRPr sz="1800"/>
            </a:lvl7pPr>
            <a:lvl8pPr marL="2805151" indent="0">
              <a:buNone/>
              <a:defRPr sz="1800"/>
            </a:lvl8pPr>
            <a:lvl9pPr marL="3205886" indent="0">
              <a:buNone/>
              <a:defRPr sz="18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1877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085C-B357-4C4A-9F24-939E323C22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3164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E87C-9ED4-47E9-AE16-64979A20C5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326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915" y="609057"/>
            <a:ext cx="1942557" cy="54872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529" y="609057"/>
            <a:ext cx="5700067" cy="54872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260B-D7CD-4460-8041-60CC9C1EE38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217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529" y="609057"/>
            <a:ext cx="7772943" cy="54872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C0A0-74BA-44C0-8BEF-282940D252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6929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59803-5D89-46F3-8F4F-A22A565D7B37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452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BB6CE-EAE5-49A5-8CF4-959F7846C074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48479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CD781-BD6C-41E8-86C9-4E59E04C4E9D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9332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99156-CD63-45D8-AD02-AC417693D230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9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slideLayout" Target="../slideLayouts/slideLayout225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27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5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0.xml"/><Relationship Id="rId7" Type="http://schemas.openxmlformats.org/officeDocument/2006/relationships/slideLayout" Target="../slideLayouts/slideLayout244.xml"/><Relationship Id="rId12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39.xml"/><Relationship Id="rId1" Type="http://schemas.openxmlformats.org/officeDocument/2006/relationships/slideLayout" Target="../slideLayouts/slideLayout238.xml"/><Relationship Id="rId6" Type="http://schemas.openxmlformats.org/officeDocument/2006/relationships/slideLayout" Target="../slideLayouts/slideLayout243.xml"/><Relationship Id="rId11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42.xml"/><Relationship Id="rId10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41.xml"/><Relationship Id="rId9" Type="http://schemas.openxmlformats.org/officeDocument/2006/relationships/slideLayout" Target="../slideLayouts/slideLayout246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7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256.xml"/><Relationship Id="rId12" Type="http://schemas.openxmlformats.org/officeDocument/2006/relationships/slideLayout" Target="../slideLayouts/slideLayout261.xml"/><Relationship Id="rId2" Type="http://schemas.openxmlformats.org/officeDocument/2006/relationships/slideLayout" Target="../slideLayouts/slideLayout251.xml"/><Relationship Id="rId1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5.xml"/><Relationship Id="rId11" Type="http://schemas.openxmlformats.org/officeDocument/2006/relationships/slideLayout" Target="../slideLayouts/slideLayout260.xml"/><Relationship Id="rId5" Type="http://schemas.openxmlformats.org/officeDocument/2006/relationships/slideLayout" Target="../slideLayouts/slideLayout254.xml"/><Relationship Id="rId10" Type="http://schemas.openxmlformats.org/officeDocument/2006/relationships/slideLayout" Target="../slideLayouts/slideLayout259.xml"/><Relationship Id="rId4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8E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0288" tIns="45144" rIns="90288" bIns="45144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0288" tIns="45144" rIns="90288" bIns="4514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1" y="6356422"/>
            <a:ext cx="2133600" cy="365125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070E7-A23A-493E-BF76-F680AF6B543E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3" y="6356422"/>
            <a:ext cx="2895600" cy="365125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422"/>
            <a:ext cx="2133600" cy="365125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9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028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566" indent="-338566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3573" indent="-282151" algn="l" defTabSz="9028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8576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0001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421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2852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4285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85706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7138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430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2854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280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5717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141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8563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9998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1425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2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AB14E97-C006-4D50-BCE3-DF86D248ED03}" type="slidenum">
              <a:rPr lang="en-GB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3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529" y="609057"/>
            <a:ext cx="7772943" cy="11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529" y="1981232"/>
            <a:ext cx="7772943" cy="41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529" y="6248943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8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781903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567" y="6248943"/>
            <a:ext cx="2896867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8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algn="ctr" defTabSz="781903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67" y="6248943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8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781903" fontAlgn="base">
              <a:spcBef>
                <a:spcPct val="0"/>
              </a:spcBef>
              <a:spcAft>
                <a:spcPct val="0"/>
              </a:spcAft>
              <a:defRPr/>
            </a:pPr>
            <a:fld id="{220CF13C-4D41-48AC-BB23-5718315C45FF}" type="slidenum">
              <a:rPr lang="en-GB" smtClean="0">
                <a:solidFill>
                  <a:srgbClr val="000000"/>
                </a:solidFill>
              </a:rPr>
              <a:pPr defTabSz="7819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06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xStyles>
    <p:titleStyle>
      <a:lvl1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+mj-lt"/>
          <a:ea typeface="+mj-ea"/>
          <a:cs typeface="+mj-cs"/>
        </a:defRPr>
      </a:lvl1pPr>
      <a:lvl2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2pPr>
      <a:lvl3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3pPr>
      <a:lvl4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4pPr>
      <a:lvl5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5pPr>
      <a:lvl6pPr marL="390952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6pPr>
      <a:lvl7pPr marL="781903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7pPr>
      <a:lvl8pPr marL="1172855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8pPr>
      <a:lvl9pPr marL="1563807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9pPr>
    </p:titleStyle>
    <p:bodyStyle>
      <a:lvl1pPr marL="319006" indent="-319006" algn="l" defTabSz="851135" rtl="0" eaLnBrk="0" fontAlgn="base" hangingPunct="0">
        <a:spcBef>
          <a:spcPct val="20000"/>
        </a:spcBef>
        <a:spcAft>
          <a:spcPct val="0"/>
        </a:spcAft>
        <a:buChar char="•"/>
        <a:defRPr sz="2993">
          <a:solidFill>
            <a:schemeClr val="tx1"/>
          </a:solidFill>
          <a:latin typeface="+mn-lt"/>
          <a:ea typeface="+mn-ea"/>
          <a:cs typeface="+mn-cs"/>
        </a:defRPr>
      </a:lvl1pPr>
      <a:lvl2pPr marL="692310" indent="-266064" algn="l" defTabSz="851135" rtl="0" eaLnBrk="0" fontAlgn="base" hangingPunct="0">
        <a:spcBef>
          <a:spcPct val="20000"/>
        </a:spcBef>
        <a:spcAft>
          <a:spcPct val="0"/>
        </a:spcAft>
        <a:buChar char="–"/>
        <a:defRPr sz="2565">
          <a:solidFill>
            <a:schemeClr val="tx1"/>
          </a:solidFill>
          <a:latin typeface="+mn-lt"/>
        </a:defRPr>
      </a:lvl2pPr>
      <a:lvl3pPr marL="1064257" indent="-213123" algn="l" defTabSz="851135" rtl="0" eaLnBrk="0" fontAlgn="base" hangingPunct="0">
        <a:spcBef>
          <a:spcPct val="20000"/>
        </a:spcBef>
        <a:spcAft>
          <a:spcPct val="0"/>
        </a:spcAft>
        <a:buChar char="•"/>
        <a:defRPr sz="2223">
          <a:solidFill>
            <a:schemeClr val="tx1"/>
          </a:solidFill>
          <a:latin typeface="+mn-lt"/>
        </a:defRPr>
      </a:lvl3pPr>
      <a:lvl4pPr marL="1490503" indent="-213123" algn="l" defTabSz="851135" rtl="0" eaLnBrk="0" fontAlgn="base" hangingPunct="0">
        <a:spcBef>
          <a:spcPct val="20000"/>
        </a:spcBef>
        <a:spcAft>
          <a:spcPct val="0"/>
        </a:spcAft>
        <a:buChar char="–"/>
        <a:defRPr sz="1881">
          <a:solidFill>
            <a:schemeClr val="tx1"/>
          </a:solidFill>
          <a:latin typeface="+mn-lt"/>
        </a:defRPr>
      </a:lvl4pPr>
      <a:lvl5pPr marL="1915392" indent="-213123" algn="l" defTabSz="851135" rtl="0" eaLnBrk="0" fontAlgn="base" hangingPunct="0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5pPr>
      <a:lvl6pPr marL="2306344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6pPr>
      <a:lvl7pPr marL="2697296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7pPr>
      <a:lvl8pPr marL="3088248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8pPr>
      <a:lvl9pPr marL="3479199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529" y="609057"/>
            <a:ext cx="7772943" cy="11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529" y="1981232"/>
            <a:ext cx="7772943" cy="41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529" y="6248943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8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781903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567" y="6248943"/>
            <a:ext cx="2896867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8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algn="ctr" defTabSz="781903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67" y="6248943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8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781903" fontAlgn="base">
              <a:spcBef>
                <a:spcPct val="0"/>
              </a:spcBef>
              <a:spcAft>
                <a:spcPct val="0"/>
              </a:spcAft>
              <a:defRPr/>
            </a:pPr>
            <a:fld id="{220CF13C-4D41-48AC-BB23-5718315C45FF}" type="slidenum">
              <a:rPr lang="en-GB" smtClean="0">
                <a:solidFill>
                  <a:srgbClr val="000000"/>
                </a:solidFill>
              </a:rPr>
              <a:pPr defTabSz="7819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0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xStyles>
    <p:titleStyle>
      <a:lvl1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+mj-lt"/>
          <a:ea typeface="+mj-ea"/>
          <a:cs typeface="+mj-cs"/>
        </a:defRPr>
      </a:lvl1pPr>
      <a:lvl2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2pPr>
      <a:lvl3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3pPr>
      <a:lvl4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4pPr>
      <a:lvl5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5pPr>
      <a:lvl6pPr marL="390952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6pPr>
      <a:lvl7pPr marL="781903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7pPr>
      <a:lvl8pPr marL="1172855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8pPr>
      <a:lvl9pPr marL="1563807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9pPr>
    </p:titleStyle>
    <p:bodyStyle>
      <a:lvl1pPr marL="319006" indent="-319006" algn="l" defTabSz="851135" rtl="0" eaLnBrk="0" fontAlgn="base" hangingPunct="0">
        <a:spcBef>
          <a:spcPct val="20000"/>
        </a:spcBef>
        <a:spcAft>
          <a:spcPct val="0"/>
        </a:spcAft>
        <a:buChar char="•"/>
        <a:defRPr sz="2993">
          <a:solidFill>
            <a:schemeClr val="tx1"/>
          </a:solidFill>
          <a:latin typeface="+mn-lt"/>
          <a:ea typeface="+mn-ea"/>
          <a:cs typeface="+mn-cs"/>
        </a:defRPr>
      </a:lvl1pPr>
      <a:lvl2pPr marL="692310" indent="-266064" algn="l" defTabSz="851135" rtl="0" eaLnBrk="0" fontAlgn="base" hangingPunct="0">
        <a:spcBef>
          <a:spcPct val="20000"/>
        </a:spcBef>
        <a:spcAft>
          <a:spcPct val="0"/>
        </a:spcAft>
        <a:buChar char="–"/>
        <a:defRPr sz="2565">
          <a:solidFill>
            <a:schemeClr val="tx1"/>
          </a:solidFill>
          <a:latin typeface="+mn-lt"/>
        </a:defRPr>
      </a:lvl2pPr>
      <a:lvl3pPr marL="1064257" indent="-213123" algn="l" defTabSz="851135" rtl="0" eaLnBrk="0" fontAlgn="base" hangingPunct="0">
        <a:spcBef>
          <a:spcPct val="20000"/>
        </a:spcBef>
        <a:spcAft>
          <a:spcPct val="0"/>
        </a:spcAft>
        <a:buChar char="•"/>
        <a:defRPr sz="2223">
          <a:solidFill>
            <a:schemeClr val="tx1"/>
          </a:solidFill>
          <a:latin typeface="+mn-lt"/>
        </a:defRPr>
      </a:lvl3pPr>
      <a:lvl4pPr marL="1490503" indent="-213123" algn="l" defTabSz="851135" rtl="0" eaLnBrk="0" fontAlgn="base" hangingPunct="0">
        <a:spcBef>
          <a:spcPct val="20000"/>
        </a:spcBef>
        <a:spcAft>
          <a:spcPct val="0"/>
        </a:spcAft>
        <a:buChar char="–"/>
        <a:defRPr sz="1881">
          <a:solidFill>
            <a:schemeClr val="tx1"/>
          </a:solidFill>
          <a:latin typeface="+mn-lt"/>
        </a:defRPr>
      </a:lvl4pPr>
      <a:lvl5pPr marL="1915392" indent="-213123" algn="l" defTabSz="851135" rtl="0" eaLnBrk="0" fontAlgn="base" hangingPunct="0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5pPr>
      <a:lvl6pPr marL="2306344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6pPr>
      <a:lvl7pPr marL="2697296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7pPr>
      <a:lvl8pPr marL="3088248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8pPr>
      <a:lvl9pPr marL="3479199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529" y="609057"/>
            <a:ext cx="7772943" cy="11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529" y="1981232"/>
            <a:ext cx="7772943" cy="41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529" y="6248943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8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781903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567" y="6248943"/>
            <a:ext cx="2896867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8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algn="ctr" defTabSz="781903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67" y="6248943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8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781903" fontAlgn="base">
              <a:spcBef>
                <a:spcPct val="0"/>
              </a:spcBef>
              <a:spcAft>
                <a:spcPct val="0"/>
              </a:spcAft>
              <a:defRPr/>
            </a:pPr>
            <a:fld id="{220CF13C-4D41-48AC-BB23-5718315C45FF}" type="slidenum">
              <a:rPr lang="en-GB" smtClean="0">
                <a:solidFill>
                  <a:srgbClr val="000000"/>
                </a:solidFill>
              </a:rPr>
              <a:pPr defTabSz="7819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txStyles>
    <p:titleStyle>
      <a:lvl1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+mj-lt"/>
          <a:ea typeface="+mj-ea"/>
          <a:cs typeface="+mj-cs"/>
        </a:defRPr>
      </a:lvl1pPr>
      <a:lvl2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2pPr>
      <a:lvl3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3pPr>
      <a:lvl4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4pPr>
      <a:lvl5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5pPr>
      <a:lvl6pPr marL="390952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6pPr>
      <a:lvl7pPr marL="781903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7pPr>
      <a:lvl8pPr marL="1172855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8pPr>
      <a:lvl9pPr marL="1563807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9pPr>
    </p:titleStyle>
    <p:bodyStyle>
      <a:lvl1pPr marL="319006" indent="-319006" algn="l" defTabSz="851135" rtl="0" eaLnBrk="0" fontAlgn="base" hangingPunct="0">
        <a:spcBef>
          <a:spcPct val="20000"/>
        </a:spcBef>
        <a:spcAft>
          <a:spcPct val="0"/>
        </a:spcAft>
        <a:buChar char="•"/>
        <a:defRPr sz="2993">
          <a:solidFill>
            <a:schemeClr val="tx1"/>
          </a:solidFill>
          <a:latin typeface="+mn-lt"/>
          <a:ea typeface="+mn-ea"/>
          <a:cs typeface="+mn-cs"/>
        </a:defRPr>
      </a:lvl1pPr>
      <a:lvl2pPr marL="692310" indent="-266064" algn="l" defTabSz="851135" rtl="0" eaLnBrk="0" fontAlgn="base" hangingPunct="0">
        <a:spcBef>
          <a:spcPct val="20000"/>
        </a:spcBef>
        <a:spcAft>
          <a:spcPct val="0"/>
        </a:spcAft>
        <a:buChar char="–"/>
        <a:defRPr sz="2565">
          <a:solidFill>
            <a:schemeClr val="tx1"/>
          </a:solidFill>
          <a:latin typeface="+mn-lt"/>
        </a:defRPr>
      </a:lvl2pPr>
      <a:lvl3pPr marL="1064257" indent="-213123" algn="l" defTabSz="851135" rtl="0" eaLnBrk="0" fontAlgn="base" hangingPunct="0">
        <a:spcBef>
          <a:spcPct val="20000"/>
        </a:spcBef>
        <a:spcAft>
          <a:spcPct val="0"/>
        </a:spcAft>
        <a:buChar char="•"/>
        <a:defRPr sz="2223">
          <a:solidFill>
            <a:schemeClr val="tx1"/>
          </a:solidFill>
          <a:latin typeface="+mn-lt"/>
        </a:defRPr>
      </a:lvl3pPr>
      <a:lvl4pPr marL="1490503" indent="-213123" algn="l" defTabSz="851135" rtl="0" eaLnBrk="0" fontAlgn="base" hangingPunct="0">
        <a:spcBef>
          <a:spcPct val="20000"/>
        </a:spcBef>
        <a:spcAft>
          <a:spcPct val="0"/>
        </a:spcAft>
        <a:buChar char="–"/>
        <a:defRPr sz="1881">
          <a:solidFill>
            <a:schemeClr val="tx1"/>
          </a:solidFill>
          <a:latin typeface="+mn-lt"/>
        </a:defRPr>
      </a:lvl4pPr>
      <a:lvl5pPr marL="1915392" indent="-213123" algn="l" defTabSz="851135" rtl="0" eaLnBrk="0" fontAlgn="base" hangingPunct="0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5pPr>
      <a:lvl6pPr marL="2306344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6pPr>
      <a:lvl7pPr marL="2697296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7pPr>
      <a:lvl8pPr marL="3088248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8pPr>
      <a:lvl9pPr marL="3479199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529" y="609057"/>
            <a:ext cx="7772943" cy="11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529" y="1981232"/>
            <a:ext cx="7772943" cy="41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529" y="6248943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8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781903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567" y="6248943"/>
            <a:ext cx="2896867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8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algn="ctr" defTabSz="781903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67" y="6248943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8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781903" fontAlgn="base">
              <a:spcBef>
                <a:spcPct val="0"/>
              </a:spcBef>
              <a:spcAft>
                <a:spcPct val="0"/>
              </a:spcAft>
              <a:defRPr/>
            </a:pPr>
            <a:fld id="{220CF13C-4D41-48AC-BB23-5718315C45FF}" type="slidenum">
              <a:rPr lang="en-GB" smtClean="0">
                <a:solidFill>
                  <a:srgbClr val="000000"/>
                </a:solidFill>
              </a:rPr>
              <a:pPr defTabSz="7819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09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txStyles>
    <p:titleStyle>
      <a:lvl1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+mj-lt"/>
          <a:ea typeface="+mj-ea"/>
          <a:cs typeface="+mj-cs"/>
        </a:defRPr>
      </a:lvl1pPr>
      <a:lvl2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2pPr>
      <a:lvl3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3pPr>
      <a:lvl4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4pPr>
      <a:lvl5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5pPr>
      <a:lvl6pPr marL="390952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6pPr>
      <a:lvl7pPr marL="781903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7pPr>
      <a:lvl8pPr marL="1172855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8pPr>
      <a:lvl9pPr marL="1563807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9pPr>
    </p:titleStyle>
    <p:bodyStyle>
      <a:lvl1pPr marL="319006" indent="-319006" algn="l" defTabSz="851135" rtl="0" eaLnBrk="0" fontAlgn="base" hangingPunct="0">
        <a:spcBef>
          <a:spcPct val="20000"/>
        </a:spcBef>
        <a:spcAft>
          <a:spcPct val="0"/>
        </a:spcAft>
        <a:buChar char="•"/>
        <a:defRPr sz="2993">
          <a:solidFill>
            <a:schemeClr val="tx1"/>
          </a:solidFill>
          <a:latin typeface="+mn-lt"/>
          <a:ea typeface="+mn-ea"/>
          <a:cs typeface="+mn-cs"/>
        </a:defRPr>
      </a:lvl1pPr>
      <a:lvl2pPr marL="692310" indent="-266064" algn="l" defTabSz="851135" rtl="0" eaLnBrk="0" fontAlgn="base" hangingPunct="0">
        <a:spcBef>
          <a:spcPct val="20000"/>
        </a:spcBef>
        <a:spcAft>
          <a:spcPct val="0"/>
        </a:spcAft>
        <a:buChar char="–"/>
        <a:defRPr sz="2565">
          <a:solidFill>
            <a:schemeClr val="tx1"/>
          </a:solidFill>
          <a:latin typeface="+mn-lt"/>
        </a:defRPr>
      </a:lvl2pPr>
      <a:lvl3pPr marL="1064257" indent="-213123" algn="l" defTabSz="851135" rtl="0" eaLnBrk="0" fontAlgn="base" hangingPunct="0">
        <a:spcBef>
          <a:spcPct val="20000"/>
        </a:spcBef>
        <a:spcAft>
          <a:spcPct val="0"/>
        </a:spcAft>
        <a:buChar char="•"/>
        <a:defRPr sz="2223">
          <a:solidFill>
            <a:schemeClr val="tx1"/>
          </a:solidFill>
          <a:latin typeface="+mn-lt"/>
        </a:defRPr>
      </a:lvl3pPr>
      <a:lvl4pPr marL="1490503" indent="-213123" algn="l" defTabSz="851135" rtl="0" eaLnBrk="0" fontAlgn="base" hangingPunct="0">
        <a:spcBef>
          <a:spcPct val="20000"/>
        </a:spcBef>
        <a:spcAft>
          <a:spcPct val="0"/>
        </a:spcAft>
        <a:buChar char="–"/>
        <a:defRPr sz="1881">
          <a:solidFill>
            <a:schemeClr val="tx1"/>
          </a:solidFill>
          <a:latin typeface="+mn-lt"/>
        </a:defRPr>
      </a:lvl4pPr>
      <a:lvl5pPr marL="1915392" indent="-213123" algn="l" defTabSz="851135" rtl="0" eaLnBrk="0" fontAlgn="base" hangingPunct="0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5pPr>
      <a:lvl6pPr marL="2306344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6pPr>
      <a:lvl7pPr marL="2697296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7pPr>
      <a:lvl8pPr marL="3088248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8pPr>
      <a:lvl9pPr marL="3479199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529" y="609057"/>
            <a:ext cx="7772943" cy="11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529" y="1981232"/>
            <a:ext cx="7772943" cy="41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529" y="6248943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8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781903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567" y="6248943"/>
            <a:ext cx="2896867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8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algn="ctr" defTabSz="781903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67" y="6248943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8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781903" fontAlgn="base">
              <a:spcBef>
                <a:spcPct val="0"/>
              </a:spcBef>
              <a:spcAft>
                <a:spcPct val="0"/>
              </a:spcAft>
              <a:defRPr/>
            </a:pPr>
            <a:fld id="{220CF13C-4D41-48AC-BB23-5718315C45FF}" type="slidenum">
              <a:rPr lang="en-GB" smtClean="0">
                <a:solidFill>
                  <a:srgbClr val="000000"/>
                </a:solidFill>
              </a:rPr>
              <a:pPr defTabSz="7819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3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</p:sldLayoutIdLst>
  <p:txStyles>
    <p:titleStyle>
      <a:lvl1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+mj-lt"/>
          <a:ea typeface="+mj-ea"/>
          <a:cs typeface="+mj-cs"/>
        </a:defRPr>
      </a:lvl1pPr>
      <a:lvl2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2pPr>
      <a:lvl3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3pPr>
      <a:lvl4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4pPr>
      <a:lvl5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5pPr>
      <a:lvl6pPr marL="390952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6pPr>
      <a:lvl7pPr marL="781903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7pPr>
      <a:lvl8pPr marL="1172855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8pPr>
      <a:lvl9pPr marL="1563807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9pPr>
    </p:titleStyle>
    <p:bodyStyle>
      <a:lvl1pPr marL="319006" indent="-319006" algn="l" defTabSz="851135" rtl="0" eaLnBrk="0" fontAlgn="base" hangingPunct="0">
        <a:spcBef>
          <a:spcPct val="20000"/>
        </a:spcBef>
        <a:spcAft>
          <a:spcPct val="0"/>
        </a:spcAft>
        <a:buChar char="•"/>
        <a:defRPr sz="2993">
          <a:solidFill>
            <a:schemeClr val="tx1"/>
          </a:solidFill>
          <a:latin typeface="+mn-lt"/>
          <a:ea typeface="+mn-ea"/>
          <a:cs typeface="+mn-cs"/>
        </a:defRPr>
      </a:lvl1pPr>
      <a:lvl2pPr marL="692310" indent="-266064" algn="l" defTabSz="851135" rtl="0" eaLnBrk="0" fontAlgn="base" hangingPunct="0">
        <a:spcBef>
          <a:spcPct val="20000"/>
        </a:spcBef>
        <a:spcAft>
          <a:spcPct val="0"/>
        </a:spcAft>
        <a:buChar char="–"/>
        <a:defRPr sz="2565">
          <a:solidFill>
            <a:schemeClr val="tx1"/>
          </a:solidFill>
          <a:latin typeface="+mn-lt"/>
        </a:defRPr>
      </a:lvl2pPr>
      <a:lvl3pPr marL="1064257" indent="-213123" algn="l" defTabSz="851135" rtl="0" eaLnBrk="0" fontAlgn="base" hangingPunct="0">
        <a:spcBef>
          <a:spcPct val="20000"/>
        </a:spcBef>
        <a:spcAft>
          <a:spcPct val="0"/>
        </a:spcAft>
        <a:buChar char="•"/>
        <a:defRPr sz="2223">
          <a:solidFill>
            <a:schemeClr val="tx1"/>
          </a:solidFill>
          <a:latin typeface="+mn-lt"/>
        </a:defRPr>
      </a:lvl3pPr>
      <a:lvl4pPr marL="1490503" indent="-213123" algn="l" defTabSz="851135" rtl="0" eaLnBrk="0" fontAlgn="base" hangingPunct="0">
        <a:spcBef>
          <a:spcPct val="20000"/>
        </a:spcBef>
        <a:spcAft>
          <a:spcPct val="0"/>
        </a:spcAft>
        <a:buChar char="–"/>
        <a:defRPr sz="1881">
          <a:solidFill>
            <a:schemeClr val="tx1"/>
          </a:solidFill>
          <a:latin typeface="+mn-lt"/>
        </a:defRPr>
      </a:lvl4pPr>
      <a:lvl5pPr marL="1915392" indent="-213123" algn="l" defTabSz="851135" rtl="0" eaLnBrk="0" fontAlgn="base" hangingPunct="0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5pPr>
      <a:lvl6pPr marL="2306344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6pPr>
      <a:lvl7pPr marL="2697296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7pPr>
      <a:lvl8pPr marL="3088248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8pPr>
      <a:lvl9pPr marL="3479199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529" y="609057"/>
            <a:ext cx="7772943" cy="11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529" y="1981232"/>
            <a:ext cx="7772943" cy="41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529" y="6248943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8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781903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567" y="6248943"/>
            <a:ext cx="2896867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8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algn="ctr" defTabSz="781903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67" y="6248943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8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781903" fontAlgn="base">
              <a:spcBef>
                <a:spcPct val="0"/>
              </a:spcBef>
              <a:spcAft>
                <a:spcPct val="0"/>
              </a:spcAft>
              <a:defRPr/>
            </a:pPr>
            <a:fld id="{220CF13C-4D41-48AC-BB23-5718315C45FF}" type="slidenum">
              <a:rPr lang="en-GB" smtClean="0">
                <a:solidFill>
                  <a:srgbClr val="000000"/>
                </a:solidFill>
              </a:rPr>
              <a:pPr defTabSz="7819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1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</p:sldLayoutIdLst>
  <p:txStyles>
    <p:titleStyle>
      <a:lvl1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+mj-lt"/>
          <a:ea typeface="+mj-ea"/>
          <a:cs typeface="+mj-cs"/>
        </a:defRPr>
      </a:lvl1pPr>
      <a:lvl2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2pPr>
      <a:lvl3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3pPr>
      <a:lvl4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4pPr>
      <a:lvl5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5pPr>
      <a:lvl6pPr marL="390952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6pPr>
      <a:lvl7pPr marL="781903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7pPr>
      <a:lvl8pPr marL="1172855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8pPr>
      <a:lvl9pPr marL="1563807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9pPr>
    </p:titleStyle>
    <p:bodyStyle>
      <a:lvl1pPr marL="319006" indent="-319006" algn="l" defTabSz="851135" rtl="0" eaLnBrk="0" fontAlgn="base" hangingPunct="0">
        <a:spcBef>
          <a:spcPct val="20000"/>
        </a:spcBef>
        <a:spcAft>
          <a:spcPct val="0"/>
        </a:spcAft>
        <a:buChar char="•"/>
        <a:defRPr sz="2993">
          <a:solidFill>
            <a:schemeClr val="tx1"/>
          </a:solidFill>
          <a:latin typeface="+mn-lt"/>
          <a:ea typeface="+mn-ea"/>
          <a:cs typeface="+mn-cs"/>
        </a:defRPr>
      </a:lvl1pPr>
      <a:lvl2pPr marL="692310" indent="-266064" algn="l" defTabSz="851135" rtl="0" eaLnBrk="0" fontAlgn="base" hangingPunct="0">
        <a:spcBef>
          <a:spcPct val="20000"/>
        </a:spcBef>
        <a:spcAft>
          <a:spcPct val="0"/>
        </a:spcAft>
        <a:buChar char="–"/>
        <a:defRPr sz="2565">
          <a:solidFill>
            <a:schemeClr val="tx1"/>
          </a:solidFill>
          <a:latin typeface="+mn-lt"/>
        </a:defRPr>
      </a:lvl2pPr>
      <a:lvl3pPr marL="1064257" indent="-213123" algn="l" defTabSz="851135" rtl="0" eaLnBrk="0" fontAlgn="base" hangingPunct="0">
        <a:spcBef>
          <a:spcPct val="20000"/>
        </a:spcBef>
        <a:spcAft>
          <a:spcPct val="0"/>
        </a:spcAft>
        <a:buChar char="•"/>
        <a:defRPr sz="2223">
          <a:solidFill>
            <a:schemeClr val="tx1"/>
          </a:solidFill>
          <a:latin typeface="+mn-lt"/>
        </a:defRPr>
      </a:lvl3pPr>
      <a:lvl4pPr marL="1490503" indent="-213123" algn="l" defTabSz="851135" rtl="0" eaLnBrk="0" fontAlgn="base" hangingPunct="0">
        <a:spcBef>
          <a:spcPct val="20000"/>
        </a:spcBef>
        <a:spcAft>
          <a:spcPct val="0"/>
        </a:spcAft>
        <a:buChar char="–"/>
        <a:defRPr sz="1881">
          <a:solidFill>
            <a:schemeClr val="tx1"/>
          </a:solidFill>
          <a:latin typeface="+mn-lt"/>
        </a:defRPr>
      </a:lvl4pPr>
      <a:lvl5pPr marL="1915392" indent="-213123" algn="l" defTabSz="851135" rtl="0" eaLnBrk="0" fontAlgn="base" hangingPunct="0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5pPr>
      <a:lvl6pPr marL="2306344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6pPr>
      <a:lvl7pPr marL="2697296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7pPr>
      <a:lvl8pPr marL="3088248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8pPr>
      <a:lvl9pPr marL="3479199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529" y="609057"/>
            <a:ext cx="7772943" cy="11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529" y="1981232"/>
            <a:ext cx="7772943" cy="41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529" y="6248943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8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781903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567" y="6248943"/>
            <a:ext cx="2896867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8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algn="ctr" defTabSz="781903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67" y="6248943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8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781903" fontAlgn="base">
              <a:spcBef>
                <a:spcPct val="0"/>
              </a:spcBef>
              <a:spcAft>
                <a:spcPct val="0"/>
              </a:spcAft>
              <a:defRPr/>
            </a:pPr>
            <a:fld id="{220CF13C-4D41-48AC-BB23-5718315C45FF}" type="slidenum">
              <a:rPr lang="en-GB" smtClean="0">
                <a:solidFill>
                  <a:srgbClr val="000000"/>
                </a:solidFill>
              </a:rPr>
              <a:pPr defTabSz="7819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56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</p:sldLayoutIdLst>
  <p:txStyles>
    <p:titleStyle>
      <a:lvl1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+mj-lt"/>
          <a:ea typeface="+mj-ea"/>
          <a:cs typeface="+mj-cs"/>
        </a:defRPr>
      </a:lvl1pPr>
      <a:lvl2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2pPr>
      <a:lvl3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3pPr>
      <a:lvl4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4pPr>
      <a:lvl5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5pPr>
      <a:lvl6pPr marL="390952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6pPr>
      <a:lvl7pPr marL="781903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7pPr>
      <a:lvl8pPr marL="1172855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8pPr>
      <a:lvl9pPr marL="1563807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9pPr>
    </p:titleStyle>
    <p:bodyStyle>
      <a:lvl1pPr marL="319006" indent="-319006" algn="l" defTabSz="851135" rtl="0" eaLnBrk="0" fontAlgn="base" hangingPunct="0">
        <a:spcBef>
          <a:spcPct val="20000"/>
        </a:spcBef>
        <a:spcAft>
          <a:spcPct val="0"/>
        </a:spcAft>
        <a:buChar char="•"/>
        <a:defRPr sz="2993">
          <a:solidFill>
            <a:schemeClr val="tx1"/>
          </a:solidFill>
          <a:latin typeface="+mn-lt"/>
          <a:ea typeface="+mn-ea"/>
          <a:cs typeface="+mn-cs"/>
        </a:defRPr>
      </a:lvl1pPr>
      <a:lvl2pPr marL="692310" indent="-266064" algn="l" defTabSz="851135" rtl="0" eaLnBrk="0" fontAlgn="base" hangingPunct="0">
        <a:spcBef>
          <a:spcPct val="20000"/>
        </a:spcBef>
        <a:spcAft>
          <a:spcPct val="0"/>
        </a:spcAft>
        <a:buChar char="–"/>
        <a:defRPr sz="2565">
          <a:solidFill>
            <a:schemeClr val="tx1"/>
          </a:solidFill>
          <a:latin typeface="+mn-lt"/>
        </a:defRPr>
      </a:lvl2pPr>
      <a:lvl3pPr marL="1064257" indent="-213123" algn="l" defTabSz="851135" rtl="0" eaLnBrk="0" fontAlgn="base" hangingPunct="0">
        <a:spcBef>
          <a:spcPct val="20000"/>
        </a:spcBef>
        <a:spcAft>
          <a:spcPct val="0"/>
        </a:spcAft>
        <a:buChar char="•"/>
        <a:defRPr sz="2223">
          <a:solidFill>
            <a:schemeClr val="tx1"/>
          </a:solidFill>
          <a:latin typeface="+mn-lt"/>
        </a:defRPr>
      </a:lvl3pPr>
      <a:lvl4pPr marL="1490503" indent="-213123" algn="l" defTabSz="851135" rtl="0" eaLnBrk="0" fontAlgn="base" hangingPunct="0">
        <a:spcBef>
          <a:spcPct val="20000"/>
        </a:spcBef>
        <a:spcAft>
          <a:spcPct val="0"/>
        </a:spcAft>
        <a:buChar char="–"/>
        <a:defRPr sz="1881">
          <a:solidFill>
            <a:schemeClr val="tx1"/>
          </a:solidFill>
          <a:latin typeface="+mn-lt"/>
        </a:defRPr>
      </a:lvl4pPr>
      <a:lvl5pPr marL="1915392" indent="-213123" algn="l" defTabSz="851135" rtl="0" eaLnBrk="0" fontAlgn="base" hangingPunct="0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5pPr>
      <a:lvl6pPr marL="2306344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6pPr>
      <a:lvl7pPr marL="2697296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7pPr>
      <a:lvl8pPr marL="3088248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8pPr>
      <a:lvl9pPr marL="3479199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529" y="609057"/>
            <a:ext cx="7772943" cy="11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529" y="1981232"/>
            <a:ext cx="7772943" cy="41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529" y="6248943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8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781903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567" y="6248943"/>
            <a:ext cx="2896867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8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algn="ctr" defTabSz="781903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67" y="6248943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8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781903" fontAlgn="base">
              <a:spcBef>
                <a:spcPct val="0"/>
              </a:spcBef>
              <a:spcAft>
                <a:spcPct val="0"/>
              </a:spcAft>
              <a:defRPr/>
            </a:pPr>
            <a:fld id="{220CF13C-4D41-48AC-BB23-5718315C45FF}" type="slidenum">
              <a:rPr lang="en-GB" smtClean="0">
                <a:solidFill>
                  <a:srgbClr val="000000"/>
                </a:solidFill>
              </a:rPr>
              <a:pPr defTabSz="7819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74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</p:sldLayoutIdLst>
  <p:txStyles>
    <p:titleStyle>
      <a:lvl1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+mj-lt"/>
          <a:ea typeface="+mj-ea"/>
          <a:cs typeface="+mj-cs"/>
        </a:defRPr>
      </a:lvl1pPr>
      <a:lvl2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2pPr>
      <a:lvl3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3pPr>
      <a:lvl4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4pPr>
      <a:lvl5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5pPr>
      <a:lvl6pPr marL="390952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6pPr>
      <a:lvl7pPr marL="781903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7pPr>
      <a:lvl8pPr marL="1172855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8pPr>
      <a:lvl9pPr marL="1563807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9pPr>
    </p:titleStyle>
    <p:bodyStyle>
      <a:lvl1pPr marL="319006" indent="-319006" algn="l" defTabSz="851135" rtl="0" eaLnBrk="0" fontAlgn="base" hangingPunct="0">
        <a:spcBef>
          <a:spcPct val="20000"/>
        </a:spcBef>
        <a:spcAft>
          <a:spcPct val="0"/>
        </a:spcAft>
        <a:buChar char="•"/>
        <a:defRPr sz="2993">
          <a:solidFill>
            <a:schemeClr val="tx1"/>
          </a:solidFill>
          <a:latin typeface="+mn-lt"/>
          <a:ea typeface="+mn-ea"/>
          <a:cs typeface="+mn-cs"/>
        </a:defRPr>
      </a:lvl1pPr>
      <a:lvl2pPr marL="692310" indent="-266064" algn="l" defTabSz="851135" rtl="0" eaLnBrk="0" fontAlgn="base" hangingPunct="0">
        <a:spcBef>
          <a:spcPct val="20000"/>
        </a:spcBef>
        <a:spcAft>
          <a:spcPct val="0"/>
        </a:spcAft>
        <a:buChar char="–"/>
        <a:defRPr sz="2565">
          <a:solidFill>
            <a:schemeClr val="tx1"/>
          </a:solidFill>
          <a:latin typeface="+mn-lt"/>
        </a:defRPr>
      </a:lvl2pPr>
      <a:lvl3pPr marL="1064257" indent="-213123" algn="l" defTabSz="851135" rtl="0" eaLnBrk="0" fontAlgn="base" hangingPunct="0">
        <a:spcBef>
          <a:spcPct val="20000"/>
        </a:spcBef>
        <a:spcAft>
          <a:spcPct val="0"/>
        </a:spcAft>
        <a:buChar char="•"/>
        <a:defRPr sz="2223">
          <a:solidFill>
            <a:schemeClr val="tx1"/>
          </a:solidFill>
          <a:latin typeface="+mn-lt"/>
        </a:defRPr>
      </a:lvl3pPr>
      <a:lvl4pPr marL="1490503" indent="-213123" algn="l" defTabSz="851135" rtl="0" eaLnBrk="0" fontAlgn="base" hangingPunct="0">
        <a:spcBef>
          <a:spcPct val="20000"/>
        </a:spcBef>
        <a:spcAft>
          <a:spcPct val="0"/>
        </a:spcAft>
        <a:buChar char="–"/>
        <a:defRPr sz="1881">
          <a:solidFill>
            <a:schemeClr val="tx1"/>
          </a:solidFill>
          <a:latin typeface="+mn-lt"/>
        </a:defRPr>
      </a:lvl4pPr>
      <a:lvl5pPr marL="1915392" indent="-213123" algn="l" defTabSz="851135" rtl="0" eaLnBrk="0" fontAlgn="base" hangingPunct="0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5pPr>
      <a:lvl6pPr marL="2306344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6pPr>
      <a:lvl7pPr marL="2697296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7pPr>
      <a:lvl8pPr marL="3088248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8pPr>
      <a:lvl9pPr marL="3479199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529" y="609057"/>
            <a:ext cx="7772943" cy="11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529" y="1981232"/>
            <a:ext cx="7772943" cy="41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529" y="6248943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8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781903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567" y="6248943"/>
            <a:ext cx="2896867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8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algn="ctr" defTabSz="781903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67" y="6248943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8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781903" fontAlgn="base">
              <a:spcBef>
                <a:spcPct val="0"/>
              </a:spcBef>
              <a:spcAft>
                <a:spcPct val="0"/>
              </a:spcAft>
              <a:defRPr/>
            </a:pPr>
            <a:fld id="{220CF13C-4D41-48AC-BB23-5718315C45FF}" type="slidenum">
              <a:rPr lang="en-GB" smtClean="0">
                <a:solidFill>
                  <a:srgbClr val="000000"/>
                </a:solidFill>
              </a:rPr>
              <a:pPr defTabSz="7819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8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</p:sldLayoutIdLst>
  <p:txStyles>
    <p:titleStyle>
      <a:lvl1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+mj-lt"/>
          <a:ea typeface="+mj-ea"/>
          <a:cs typeface="+mj-cs"/>
        </a:defRPr>
      </a:lvl1pPr>
      <a:lvl2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2pPr>
      <a:lvl3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3pPr>
      <a:lvl4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4pPr>
      <a:lvl5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5pPr>
      <a:lvl6pPr marL="390952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6pPr>
      <a:lvl7pPr marL="781903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7pPr>
      <a:lvl8pPr marL="1172855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8pPr>
      <a:lvl9pPr marL="1563807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9pPr>
    </p:titleStyle>
    <p:bodyStyle>
      <a:lvl1pPr marL="319006" indent="-319006" algn="l" defTabSz="851135" rtl="0" eaLnBrk="0" fontAlgn="base" hangingPunct="0">
        <a:spcBef>
          <a:spcPct val="20000"/>
        </a:spcBef>
        <a:spcAft>
          <a:spcPct val="0"/>
        </a:spcAft>
        <a:buChar char="•"/>
        <a:defRPr sz="2993">
          <a:solidFill>
            <a:schemeClr val="tx1"/>
          </a:solidFill>
          <a:latin typeface="+mn-lt"/>
          <a:ea typeface="+mn-ea"/>
          <a:cs typeface="+mn-cs"/>
        </a:defRPr>
      </a:lvl1pPr>
      <a:lvl2pPr marL="692310" indent="-266064" algn="l" defTabSz="851135" rtl="0" eaLnBrk="0" fontAlgn="base" hangingPunct="0">
        <a:spcBef>
          <a:spcPct val="20000"/>
        </a:spcBef>
        <a:spcAft>
          <a:spcPct val="0"/>
        </a:spcAft>
        <a:buChar char="–"/>
        <a:defRPr sz="2565">
          <a:solidFill>
            <a:schemeClr val="tx1"/>
          </a:solidFill>
          <a:latin typeface="+mn-lt"/>
        </a:defRPr>
      </a:lvl2pPr>
      <a:lvl3pPr marL="1064257" indent="-213123" algn="l" defTabSz="851135" rtl="0" eaLnBrk="0" fontAlgn="base" hangingPunct="0">
        <a:spcBef>
          <a:spcPct val="20000"/>
        </a:spcBef>
        <a:spcAft>
          <a:spcPct val="0"/>
        </a:spcAft>
        <a:buChar char="•"/>
        <a:defRPr sz="2223">
          <a:solidFill>
            <a:schemeClr val="tx1"/>
          </a:solidFill>
          <a:latin typeface="+mn-lt"/>
        </a:defRPr>
      </a:lvl3pPr>
      <a:lvl4pPr marL="1490503" indent="-213123" algn="l" defTabSz="851135" rtl="0" eaLnBrk="0" fontAlgn="base" hangingPunct="0">
        <a:spcBef>
          <a:spcPct val="20000"/>
        </a:spcBef>
        <a:spcAft>
          <a:spcPct val="0"/>
        </a:spcAft>
        <a:buChar char="–"/>
        <a:defRPr sz="1881">
          <a:solidFill>
            <a:schemeClr val="tx1"/>
          </a:solidFill>
          <a:latin typeface="+mn-lt"/>
        </a:defRPr>
      </a:lvl4pPr>
      <a:lvl5pPr marL="1915392" indent="-213123" algn="l" defTabSz="851135" rtl="0" eaLnBrk="0" fontAlgn="base" hangingPunct="0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5pPr>
      <a:lvl6pPr marL="2306344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6pPr>
      <a:lvl7pPr marL="2697296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7pPr>
      <a:lvl8pPr marL="3088248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8pPr>
      <a:lvl9pPr marL="3479199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601" y="609061"/>
            <a:ext cx="7772943" cy="11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178" tIns="43126" rIns="86178" bIns="431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601" y="1981232"/>
            <a:ext cx="7772943" cy="41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178" tIns="43126" rIns="86178" bIns="431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531" y="6249015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78" tIns="43126" rIns="86178" bIns="4312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639" y="6249015"/>
            <a:ext cx="2896867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78" tIns="43126" rIns="86178" bIns="4312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69" y="6249015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78" tIns="43126" rIns="86178" bIns="4312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0CF13C-4D41-48AC-BB23-5718315C45FF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1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86142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6142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ctr" defTabSz="86142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ctr" defTabSz="86142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ctr" defTabSz="86142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395649" algn="ctr" defTabSz="86142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791341" algn="ctr" defTabSz="86142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187028" algn="ctr" defTabSz="86142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582706" algn="ctr" defTabSz="86142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22875" indent="-322875" algn="l" defTabSz="861420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00674" indent="-269279" algn="l" defTabSz="861420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077112" indent="-215702" algn="l" defTabSz="861420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08510" indent="-215702" algn="l" defTabSz="861420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1938539" indent="-215702" algn="l" defTabSz="86142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334216" indent="-215702" algn="l" defTabSz="861420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729888" indent="-215702" algn="l" defTabSz="861420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125568" indent="-215702" algn="l" defTabSz="861420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521249" indent="-215702" algn="l" defTabSz="861420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7913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5649" algn="l" defTabSz="7913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1341" algn="l" defTabSz="7913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028" algn="l" defTabSz="7913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2706" algn="l" defTabSz="7913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8387" algn="l" defTabSz="7913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4066" algn="l" defTabSz="7913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9738" algn="l" defTabSz="7913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5414" algn="l" defTabSz="7913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529" y="609057"/>
            <a:ext cx="7772943" cy="11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529" y="1981232"/>
            <a:ext cx="7772943" cy="41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529" y="6248943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8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781903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567" y="6248943"/>
            <a:ext cx="2896867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8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algn="ctr" defTabSz="781903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67" y="6248943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8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781903" fontAlgn="base">
              <a:spcBef>
                <a:spcPct val="0"/>
              </a:spcBef>
              <a:spcAft>
                <a:spcPct val="0"/>
              </a:spcAft>
              <a:defRPr/>
            </a:pPr>
            <a:fld id="{220CF13C-4D41-48AC-BB23-5718315C45FF}" type="slidenum">
              <a:rPr lang="en-GB" smtClean="0">
                <a:solidFill>
                  <a:srgbClr val="000000"/>
                </a:solidFill>
              </a:rPr>
              <a:pPr defTabSz="7819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0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</p:sldLayoutIdLst>
  <p:txStyles>
    <p:titleStyle>
      <a:lvl1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+mj-lt"/>
          <a:ea typeface="+mj-ea"/>
          <a:cs typeface="+mj-cs"/>
        </a:defRPr>
      </a:lvl1pPr>
      <a:lvl2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2pPr>
      <a:lvl3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3pPr>
      <a:lvl4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4pPr>
      <a:lvl5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5pPr>
      <a:lvl6pPr marL="390952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6pPr>
      <a:lvl7pPr marL="781903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7pPr>
      <a:lvl8pPr marL="1172855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8pPr>
      <a:lvl9pPr marL="1563807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9pPr>
    </p:titleStyle>
    <p:bodyStyle>
      <a:lvl1pPr marL="319006" indent="-319006" algn="l" defTabSz="851135" rtl="0" eaLnBrk="0" fontAlgn="base" hangingPunct="0">
        <a:spcBef>
          <a:spcPct val="20000"/>
        </a:spcBef>
        <a:spcAft>
          <a:spcPct val="0"/>
        </a:spcAft>
        <a:buChar char="•"/>
        <a:defRPr sz="2993">
          <a:solidFill>
            <a:schemeClr val="tx1"/>
          </a:solidFill>
          <a:latin typeface="+mn-lt"/>
          <a:ea typeface="+mn-ea"/>
          <a:cs typeface="+mn-cs"/>
        </a:defRPr>
      </a:lvl1pPr>
      <a:lvl2pPr marL="692310" indent="-266064" algn="l" defTabSz="851135" rtl="0" eaLnBrk="0" fontAlgn="base" hangingPunct="0">
        <a:spcBef>
          <a:spcPct val="20000"/>
        </a:spcBef>
        <a:spcAft>
          <a:spcPct val="0"/>
        </a:spcAft>
        <a:buChar char="–"/>
        <a:defRPr sz="2565">
          <a:solidFill>
            <a:schemeClr val="tx1"/>
          </a:solidFill>
          <a:latin typeface="+mn-lt"/>
        </a:defRPr>
      </a:lvl2pPr>
      <a:lvl3pPr marL="1064257" indent="-213123" algn="l" defTabSz="851135" rtl="0" eaLnBrk="0" fontAlgn="base" hangingPunct="0">
        <a:spcBef>
          <a:spcPct val="20000"/>
        </a:spcBef>
        <a:spcAft>
          <a:spcPct val="0"/>
        </a:spcAft>
        <a:buChar char="•"/>
        <a:defRPr sz="2223">
          <a:solidFill>
            <a:schemeClr val="tx1"/>
          </a:solidFill>
          <a:latin typeface="+mn-lt"/>
        </a:defRPr>
      </a:lvl3pPr>
      <a:lvl4pPr marL="1490503" indent="-213123" algn="l" defTabSz="851135" rtl="0" eaLnBrk="0" fontAlgn="base" hangingPunct="0">
        <a:spcBef>
          <a:spcPct val="20000"/>
        </a:spcBef>
        <a:spcAft>
          <a:spcPct val="0"/>
        </a:spcAft>
        <a:buChar char="–"/>
        <a:defRPr sz="1881">
          <a:solidFill>
            <a:schemeClr val="tx1"/>
          </a:solidFill>
          <a:latin typeface="+mn-lt"/>
        </a:defRPr>
      </a:lvl4pPr>
      <a:lvl5pPr marL="1915392" indent="-213123" algn="l" defTabSz="851135" rtl="0" eaLnBrk="0" fontAlgn="base" hangingPunct="0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5pPr>
      <a:lvl6pPr marL="2306344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6pPr>
      <a:lvl7pPr marL="2697296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7pPr>
      <a:lvl8pPr marL="3088248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8pPr>
      <a:lvl9pPr marL="3479199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529" y="609057"/>
            <a:ext cx="7772943" cy="11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529" y="1981232"/>
            <a:ext cx="7772943" cy="41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529" y="6248943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8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781903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567" y="6248943"/>
            <a:ext cx="2896867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8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algn="ctr" defTabSz="781903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67" y="6248943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8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781903" fontAlgn="base">
              <a:spcBef>
                <a:spcPct val="0"/>
              </a:spcBef>
              <a:spcAft>
                <a:spcPct val="0"/>
              </a:spcAft>
              <a:defRPr/>
            </a:pPr>
            <a:fld id="{220CF13C-4D41-48AC-BB23-5718315C45FF}" type="slidenum">
              <a:rPr lang="en-GB" smtClean="0">
                <a:solidFill>
                  <a:srgbClr val="000000"/>
                </a:solidFill>
              </a:rPr>
              <a:pPr defTabSz="7819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1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</p:sldLayoutIdLst>
  <p:txStyles>
    <p:titleStyle>
      <a:lvl1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+mj-lt"/>
          <a:ea typeface="+mj-ea"/>
          <a:cs typeface="+mj-cs"/>
        </a:defRPr>
      </a:lvl1pPr>
      <a:lvl2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2pPr>
      <a:lvl3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3pPr>
      <a:lvl4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4pPr>
      <a:lvl5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5pPr>
      <a:lvl6pPr marL="390952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6pPr>
      <a:lvl7pPr marL="781903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7pPr>
      <a:lvl8pPr marL="1172855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8pPr>
      <a:lvl9pPr marL="1563807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9pPr>
    </p:titleStyle>
    <p:bodyStyle>
      <a:lvl1pPr marL="319006" indent="-319006" algn="l" defTabSz="851135" rtl="0" eaLnBrk="0" fontAlgn="base" hangingPunct="0">
        <a:spcBef>
          <a:spcPct val="20000"/>
        </a:spcBef>
        <a:spcAft>
          <a:spcPct val="0"/>
        </a:spcAft>
        <a:buChar char="•"/>
        <a:defRPr sz="2993">
          <a:solidFill>
            <a:schemeClr val="tx1"/>
          </a:solidFill>
          <a:latin typeface="+mn-lt"/>
          <a:ea typeface="+mn-ea"/>
          <a:cs typeface="+mn-cs"/>
        </a:defRPr>
      </a:lvl1pPr>
      <a:lvl2pPr marL="692310" indent="-266064" algn="l" defTabSz="851135" rtl="0" eaLnBrk="0" fontAlgn="base" hangingPunct="0">
        <a:spcBef>
          <a:spcPct val="20000"/>
        </a:spcBef>
        <a:spcAft>
          <a:spcPct val="0"/>
        </a:spcAft>
        <a:buChar char="–"/>
        <a:defRPr sz="2565">
          <a:solidFill>
            <a:schemeClr val="tx1"/>
          </a:solidFill>
          <a:latin typeface="+mn-lt"/>
        </a:defRPr>
      </a:lvl2pPr>
      <a:lvl3pPr marL="1064257" indent="-213123" algn="l" defTabSz="851135" rtl="0" eaLnBrk="0" fontAlgn="base" hangingPunct="0">
        <a:spcBef>
          <a:spcPct val="20000"/>
        </a:spcBef>
        <a:spcAft>
          <a:spcPct val="0"/>
        </a:spcAft>
        <a:buChar char="•"/>
        <a:defRPr sz="2223">
          <a:solidFill>
            <a:schemeClr val="tx1"/>
          </a:solidFill>
          <a:latin typeface="+mn-lt"/>
        </a:defRPr>
      </a:lvl3pPr>
      <a:lvl4pPr marL="1490503" indent="-213123" algn="l" defTabSz="851135" rtl="0" eaLnBrk="0" fontAlgn="base" hangingPunct="0">
        <a:spcBef>
          <a:spcPct val="20000"/>
        </a:spcBef>
        <a:spcAft>
          <a:spcPct val="0"/>
        </a:spcAft>
        <a:buChar char="–"/>
        <a:defRPr sz="1881">
          <a:solidFill>
            <a:schemeClr val="tx1"/>
          </a:solidFill>
          <a:latin typeface="+mn-lt"/>
        </a:defRPr>
      </a:lvl4pPr>
      <a:lvl5pPr marL="1915392" indent="-213123" algn="l" defTabSz="851135" rtl="0" eaLnBrk="0" fontAlgn="base" hangingPunct="0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5pPr>
      <a:lvl6pPr marL="2306344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6pPr>
      <a:lvl7pPr marL="2697296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7pPr>
      <a:lvl8pPr marL="3088248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8pPr>
      <a:lvl9pPr marL="3479199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529" y="609057"/>
            <a:ext cx="7772943" cy="11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529" y="1981232"/>
            <a:ext cx="7772943" cy="41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529" y="6248943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8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781903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567" y="6248943"/>
            <a:ext cx="2896867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8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algn="ctr" defTabSz="781903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67" y="6248943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8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781903" fontAlgn="base">
              <a:spcBef>
                <a:spcPct val="0"/>
              </a:spcBef>
              <a:spcAft>
                <a:spcPct val="0"/>
              </a:spcAft>
              <a:defRPr/>
            </a:pPr>
            <a:fld id="{220CF13C-4D41-48AC-BB23-5718315C45FF}" type="slidenum">
              <a:rPr lang="en-GB" smtClean="0">
                <a:solidFill>
                  <a:srgbClr val="000000"/>
                </a:solidFill>
              </a:rPr>
              <a:pPr defTabSz="7819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3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</p:sldLayoutIdLst>
  <p:txStyles>
    <p:titleStyle>
      <a:lvl1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+mj-lt"/>
          <a:ea typeface="+mj-ea"/>
          <a:cs typeface="+mj-cs"/>
        </a:defRPr>
      </a:lvl1pPr>
      <a:lvl2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2pPr>
      <a:lvl3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3pPr>
      <a:lvl4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4pPr>
      <a:lvl5pPr algn="ctr" defTabSz="851135" rtl="0" eaLnBrk="0" fontAlgn="base" hangingPunct="0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5pPr>
      <a:lvl6pPr marL="390952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6pPr>
      <a:lvl7pPr marL="781903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7pPr>
      <a:lvl8pPr marL="1172855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8pPr>
      <a:lvl9pPr marL="1563807" algn="ctr" defTabSz="851135" rtl="0" fontAlgn="base">
        <a:spcBef>
          <a:spcPct val="0"/>
        </a:spcBef>
        <a:spcAft>
          <a:spcPct val="0"/>
        </a:spcAft>
        <a:defRPr sz="4104">
          <a:solidFill>
            <a:schemeClr val="tx2"/>
          </a:solidFill>
          <a:latin typeface="Times New Roman" pitchFamily="18" charset="0"/>
        </a:defRPr>
      </a:lvl9pPr>
    </p:titleStyle>
    <p:bodyStyle>
      <a:lvl1pPr marL="319006" indent="-319006" algn="l" defTabSz="851135" rtl="0" eaLnBrk="0" fontAlgn="base" hangingPunct="0">
        <a:spcBef>
          <a:spcPct val="20000"/>
        </a:spcBef>
        <a:spcAft>
          <a:spcPct val="0"/>
        </a:spcAft>
        <a:buChar char="•"/>
        <a:defRPr sz="2993">
          <a:solidFill>
            <a:schemeClr val="tx1"/>
          </a:solidFill>
          <a:latin typeface="+mn-lt"/>
          <a:ea typeface="+mn-ea"/>
          <a:cs typeface="+mn-cs"/>
        </a:defRPr>
      </a:lvl1pPr>
      <a:lvl2pPr marL="692310" indent="-266064" algn="l" defTabSz="851135" rtl="0" eaLnBrk="0" fontAlgn="base" hangingPunct="0">
        <a:spcBef>
          <a:spcPct val="20000"/>
        </a:spcBef>
        <a:spcAft>
          <a:spcPct val="0"/>
        </a:spcAft>
        <a:buChar char="–"/>
        <a:defRPr sz="2565">
          <a:solidFill>
            <a:schemeClr val="tx1"/>
          </a:solidFill>
          <a:latin typeface="+mn-lt"/>
        </a:defRPr>
      </a:lvl2pPr>
      <a:lvl3pPr marL="1064257" indent="-213123" algn="l" defTabSz="851135" rtl="0" eaLnBrk="0" fontAlgn="base" hangingPunct="0">
        <a:spcBef>
          <a:spcPct val="20000"/>
        </a:spcBef>
        <a:spcAft>
          <a:spcPct val="0"/>
        </a:spcAft>
        <a:buChar char="•"/>
        <a:defRPr sz="2223">
          <a:solidFill>
            <a:schemeClr val="tx1"/>
          </a:solidFill>
          <a:latin typeface="+mn-lt"/>
        </a:defRPr>
      </a:lvl3pPr>
      <a:lvl4pPr marL="1490503" indent="-213123" algn="l" defTabSz="851135" rtl="0" eaLnBrk="0" fontAlgn="base" hangingPunct="0">
        <a:spcBef>
          <a:spcPct val="20000"/>
        </a:spcBef>
        <a:spcAft>
          <a:spcPct val="0"/>
        </a:spcAft>
        <a:buChar char="–"/>
        <a:defRPr sz="1881">
          <a:solidFill>
            <a:schemeClr val="tx1"/>
          </a:solidFill>
          <a:latin typeface="+mn-lt"/>
        </a:defRPr>
      </a:lvl4pPr>
      <a:lvl5pPr marL="1915392" indent="-213123" algn="l" defTabSz="851135" rtl="0" eaLnBrk="0" fontAlgn="base" hangingPunct="0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5pPr>
      <a:lvl6pPr marL="2306344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6pPr>
      <a:lvl7pPr marL="2697296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7pPr>
      <a:lvl8pPr marL="3088248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8pPr>
      <a:lvl9pPr marL="3479199" indent="-213123" algn="l" defTabSz="851135" rtl="0" fontAlgn="base">
        <a:spcBef>
          <a:spcPct val="20000"/>
        </a:spcBef>
        <a:spcAft>
          <a:spcPct val="0"/>
        </a:spcAft>
        <a:buChar char="»"/>
        <a:defRPr sz="1881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600" y="609061"/>
            <a:ext cx="7772943" cy="11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194" tIns="43133" rIns="86194" bIns="431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600" y="1981232"/>
            <a:ext cx="7772943" cy="41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194" tIns="43133" rIns="86194" bIns="43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531" y="6249014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94" tIns="43133" rIns="86194" bIns="4313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903013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638" y="6249014"/>
            <a:ext cx="2896867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94" tIns="43133" rIns="86194" bIns="4313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algn="ctr" defTabSz="903013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69" y="6249014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94" tIns="43133" rIns="86194" bIns="4313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903013" fontAlgn="base">
              <a:spcBef>
                <a:spcPct val="0"/>
              </a:spcBef>
              <a:spcAft>
                <a:spcPct val="0"/>
              </a:spcAft>
              <a:defRPr/>
            </a:pPr>
            <a:fld id="{220CF13C-4D41-48AC-BB23-5718315C45FF}" type="slidenum">
              <a:rPr lang="en-GB" smtClean="0">
                <a:solidFill>
                  <a:srgbClr val="000000"/>
                </a:solidFill>
              </a:rPr>
              <a:pPr defTabSz="9030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6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861572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61572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ctr" defTabSz="861572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ctr" defTabSz="861572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ctr" defTabSz="861572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395718" algn="ctr" defTabSz="861572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791481" algn="ctr" defTabSz="861572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187238" algn="ctr" defTabSz="861572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582985" algn="ctr" defTabSz="861572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22932" indent="-322932" algn="l" defTabSz="861572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00798" indent="-269327" algn="l" defTabSz="861572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077302" indent="-215740" algn="l" defTabSz="861572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08776" indent="-215740" algn="l" defTabSz="861572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1938881" indent="-215740" algn="l" defTabSz="861572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334628" indent="-215740" algn="l" defTabSz="861572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730370" indent="-215740" algn="l" defTabSz="861572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126120" indent="-215740" algn="l" defTabSz="861572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521871" indent="-215740" algn="l" defTabSz="861572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791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5718" algn="l" defTabSz="791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1481" algn="l" defTabSz="791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238" algn="l" defTabSz="791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2985" algn="l" defTabSz="791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8736" algn="l" defTabSz="791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4485" algn="l" defTabSz="791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0227" algn="l" defTabSz="791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5973" algn="l" defTabSz="791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597" y="609061"/>
            <a:ext cx="7772943" cy="11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239" tIns="43154" rIns="86239" bIns="431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597" y="1981232"/>
            <a:ext cx="7772943" cy="41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239" tIns="43154" rIns="86239" bIns="43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531" y="6249011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39" tIns="43154" rIns="86239" bIns="43154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903492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635" y="6249011"/>
            <a:ext cx="2896867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39" tIns="43154" rIns="86239" bIns="4315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algn="ctr" defTabSz="903492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69" y="6249011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39" tIns="43154" rIns="86239" bIns="4315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903492" fontAlgn="base">
              <a:spcBef>
                <a:spcPct val="0"/>
              </a:spcBef>
              <a:spcAft>
                <a:spcPct val="0"/>
              </a:spcAft>
              <a:defRPr/>
            </a:pPr>
            <a:fld id="{220CF13C-4D41-48AC-BB23-5718315C45FF}" type="slidenum">
              <a:rPr lang="en-GB" smtClean="0">
                <a:solidFill>
                  <a:srgbClr val="000000"/>
                </a:solidFill>
              </a:rPr>
              <a:pPr defTabSz="903492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9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862029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62029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ctr" defTabSz="862029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ctr" defTabSz="862029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ctr" defTabSz="862029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395928" algn="ctr" defTabSz="862029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791900" algn="ctr" defTabSz="862029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187866" algn="ctr" defTabSz="862029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583823" algn="ctr" defTabSz="862029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23103" indent="-323103" algn="l" defTabSz="862029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01169" indent="-269469" algn="l" defTabSz="862029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077872" indent="-215854" algn="l" defTabSz="862029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09575" indent="-215854" algn="l" defTabSz="862029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1939907" indent="-215854" algn="l" defTabSz="862029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335864" indent="-215854" algn="l" defTabSz="862029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731816" indent="-215854" algn="l" defTabSz="862029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127775" indent="-215854" algn="l" defTabSz="862029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523735" indent="-215854" algn="l" defTabSz="862029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7919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5928" algn="l" defTabSz="7919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1900" algn="l" defTabSz="7919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866" algn="l" defTabSz="7919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3823" algn="l" defTabSz="7919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9784" algn="l" defTabSz="7919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5742" algn="l" defTabSz="7919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1694" algn="l" defTabSz="7919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7650" algn="l" defTabSz="7919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582" y="609061"/>
            <a:ext cx="7772943" cy="11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66" tIns="43261" rIns="86466" bIns="4326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582" y="1981232"/>
            <a:ext cx="7772943" cy="41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66" tIns="43261" rIns="86466" bIns="432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531" y="6248996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466" tIns="43261" rIns="86466" bIns="4326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905886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620" y="6248996"/>
            <a:ext cx="2896867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466" tIns="43261" rIns="86466" bIns="4326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algn="ctr" defTabSz="905886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69" y="6248996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466" tIns="43261" rIns="86466" bIns="4326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905886" fontAlgn="base">
              <a:spcBef>
                <a:spcPct val="0"/>
              </a:spcBef>
              <a:spcAft>
                <a:spcPct val="0"/>
              </a:spcAft>
              <a:defRPr/>
            </a:pPr>
            <a:fld id="{220CF13C-4D41-48AC-BB23-5718315C45FF}" type="slidenum">
              <a:rPr lang="en-GB" smtClean="0">
                <a:solidFill>
                  <a:srgbClr val="000000"/>
                </a:solidFill>
              </a:rPr>
              <a:pPr defTabSz="905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defTabSz="86431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6431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ctr" defTabSz="86431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ctr" defTabSz="86431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ctr" defTabSz="86431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396978" algn="ctr" defTabSz="864315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793999" algn="ctr" defTabSz="864315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191014" algn="ctr" defTabSz="864315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588021" algn="ctr" defTabSz="864315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23958" indent="-323958" algn="l" defTabSz="864315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03028" indent="-270185" algn="l" defTabSz="864315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080732" indent="-216425" algn="l" defTabSz="864315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13576" indent="-216425" algn="l" defTabSz="864315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1945050" indent="-216425" algn="l" defTabSz="864315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342054" indent="-216425" algn="l" defTabSz="864315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739061" indent="-216425" algn="l" defTabSz="864315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136066" indent="-216425" algn="l" defTabSz="864315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533074" indent="-216425" algn="l" defTabSz="864315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7939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978" algn="l" defTabSz="7939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999" algn="l" defTabSz="7939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1014" algn="l" defTabSz="7939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8021" algn="l" defTabSz="7939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5029" algn="l" defTabSz="7939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2034" algn="l" defTabSz="7939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9040" algn="l" defTabSz="7939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6045" algn="l" defTabSz="7939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575" y="609061"/>
            <a:ext cx="7772943" cy="11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72" tIns="43310" rIns="86572" bIns="433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575" y="1981232"/>
            <a:ext cx="7772943" cy="41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72" tIns="43310" rIns="86572" bIns="433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531" y="6248989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572" tIns="43310" rIns="86572" bIns="4331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907005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613" y="6248989"/>
            <a:ext cx="2896867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572" tIns="43310" rIns="86572" bIns="4331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algn="ctr" defTabSz="907005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69" y="6248989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572" tIns="43310" rIns="86572" bIns="4331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907005" fontAlgn="base">
              <a:spcBef>
                <a:spcPct val="0"/>
              </a:spcBef>
              <a:spcAft>
                <a:spcPct val="0"/>
              </a:spcAft>
              <a:defRPr/>
            </a:pPr>
            <a:fld id="{220CF13C-4D41-48AC-BB23-5718315C45FF}" type="slidenum">
              <a:rPr lang="en-GB" smtClean="0">
                <a:solidFill>
                  <a:srgbClr val="000000"/>
                </a:solidFill>
              </a:rPr>
              <a:pPr defTabSz="907005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4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defTabSz="865382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65382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ctr" defTabSz="865382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ctr" defTabSz="865382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ctr" defTabSz="865382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397473" algn="ctr" defTabSz="865382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794981" algn="ctr" defTabSz="865382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192485" algn="ctr" defTabSz="865382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589984" algn="ctr" defTabSz="865382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24357" indent="-324357" algn="l" defTabSz="865382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03897" indent="-270519" algn="l" defTabSz="865382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082068" indent="-216692" algn="l" defTabSz="865382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15447" indent="-216692" algn="l" defTabSz="865382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1947453" indent="-216692" algn="l" defTabSz="865382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344950" indent="-216692" algn="l" defTabSz="865382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742446" indent="-216692" algn="l" defTabSz="865382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139944" indent="-216692" algn="l" defTabSz="865382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537441" indent="-216692" algn="l" defTabSz="865382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7949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7473" algn="l" defTabSz="7949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4981" algn="l" defTabSz="7949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2485" algn="l" defTabSz="7949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9984" algn="l" defTabSz="7949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7482" algn="l" defTabSz="7949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4978" algn="l" defTabSz="7949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2473" algn="l" defTabSz="7949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9972" algn="l" defTabSz="7949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559" y="609061"/>
            <a:ext cx="7772943" cy="11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814" tIns="43424" rIns="86814" bIns="434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559" y="1981232"/>
            <a:ext cx="7772943" cy="41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814" tIns="43424" rIns="86814" bIns="434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531" y="6248973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814" tIns="43424" rIns="86814" bIns="43424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90957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597" y="6248973"/>
            <a:ext cx="2896867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814" tIns="43424" rIns="86814" bIns="434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algn="ctr" defTabSz="90957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69" y="6248973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814" tIns="43424" rIns="86814" bIns="434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909570" fontAlgn="base">
              <a:spcBef>
                <a:spcPct val="0"/>
              </a:spcBef>
              <a:spcAft>
                <a:spcPct val="0"/>
              </a:spcAft>
              <a:defRPr/>
            </a:pPr>
            <a:fld id="{220CF13C-4D41-48AC-BB23-5718315C45FF}" type="slidenum">
              <a:rPr lang="en-GB" smtClean="0">
                <a:solidFill>
                  <a:srgbClr val="000000"/>
                </a:solidFill>
              </a:rPr>
              <a:pPr defTabSz="9095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7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ctr" defTabSz="86783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6783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ctr" defTabSz="86783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ctr" defTabSz="86783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ctr" defTabSz="86783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398609" algn="ctr" defTabSz="86783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797231" algn="ctr" defTabSz="86783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195858" algn="ctr" defTabSz="86783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594478" algn="ctr" defTabSz="86783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25271" indent="-325271" algn="l" defTabSz="867830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05889" indent="-271284" algn="l" defTabSz="867830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085132" indent="-217305" algn="l" defTabSz="867830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19733" indent="-217305" algn="l" defTabSz="867830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1952959" indent="-217305" algn="l" defTabSz="86783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351579" indent="-217305" algn="l" defTabSz="867830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750199" indent="-217305" algn="l" defTabSz="867830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148822" indent="-217305" algn="l" defTabSz="867830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547442" indent="-217305" algn="l" defTabSz="867830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7972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8609" algn="l" defTabSz="7972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7231" algn="l" defTabSz="7972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5858" algn="l" defTabSz="7972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4478" algn="l" defTabSz="7972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3101" algn="l" defTabSz="7972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1721" algn="l" defTabSz="7972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0340" algn="l" defTabSz="7972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88960" algn="l" defTabSz="7972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529" y="609057"/>
            <a:ext cx="7772943" cy="11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72" tIns="43637" rIns="87272" bIns="436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529" y="1981232"/>
            <a:ext cx="7772943" cy="41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72" tIns="43637" rIns="87272" bIns="436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529" y="6248943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72" tIns="43637" rIns="87272" bIns="43637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567" y="6248943"/>
            <a:ext cx="2896867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72" tIns="43637" rIns="87272" bIns="4363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67" y="6248943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72" tIns="43637" rIns="87272" bIns="4363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20CF13C-4D41-48AC-BB23-5718315C45FF}" type="slidenum">
              <a:rPr lang="en-GB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>
      <a:lvl1pPr algn="ctr" defTabSz="872436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72436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ctr" defTabSz="872436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ctr" defTabSz="872436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ctr" defTabSz="872436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00736" algn="ctr" defTabSz="872436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801472" algn="ctr" defTabSz="872436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202207" algn="ctr" defTabSz="872436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602943" algn="ctr" defTabSz="872436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26990" indent="-326990" algn="l" defTabSz="872436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09636" indent="-272723" algn="l" defTabSz="872436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090892" indent="-218457" algn="l" defTabSz="872436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27805" indent="-218457" algn="l" defTabSz="872436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1963328" indent="-218457" algn="l" defTabSz="872436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364063" indent="-218457" algn="l" defTabSz="872436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764799" indent="-218457" algn="l" defTabSz="872436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165535" indent="-218457" algn="l" defTabSz="872436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566271" indent="-218457" algn="l" defTabSz="872436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2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AB14E97-C006-4D50-BCE3-DF86D248ED03}" type="slidenum">
              <a:rPr lang="en-GB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32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7.jpeg"/><Relationship Id="rId4" Type="http://schemas.openxmlformats.org/officeDocument/2006/relationships/image" Target="../media/image166.jpe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jpeg"/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1.jpeg"/><Relationship Id="rId4" Type="http://schemas.openxmlformats.org/officeDocument/2006/relationships/image" Target="../media/image170.jpe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eg"/><Relationship Id="rId7" Type="http://schemas.openxmlformats.org/officeDocument/2006/relationships/image" Target="../media/image176.jpeg"/><Relationship Id="rId2" Type="http://schemas.openxmlformats.org/officeDocument/2006/relationships/slideLayout" Target="../slideLayouts/slideLayout78.xml"/><Relationship Id="rId1" Type="http://schemas.openxmlformats.org/officeDocument/2006/relationships/tags" Target="../tags/tag32.xml"/><Relationship Id="rId6" Type="http://schemas.openxmlformats.org/officeDocument/2006/relationships/image" Target="../media/image175.jpeg"/><Relationship Id="rId5" Type="http://schemas.openxmlformats.org/officeDocument/2006/relationships/image" Target="../media/image174.jpeg"/><Relationship Id="rId4" Type="http://schemas.openxmlformats.org/officeDocument/2006/relationships/image" Target="../media/image173.jpe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8.xml"/><Relationship Id="rId1" Type="http://schemas.openxmlformats.org/officeDocument/2006/relationships/tags" Target="../tags/tag3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8.xml"/><Relationship Id="rId1" Type="http://schemas.openxmlformats.org/officeDocument/2006/relationships/tags" Target="../tags/tag3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8.xml"/><Relationship Id="rId1" Type="http://schemas.openxmlformats.org/officeDocument/2006/relationships/tags" Target="../tags/tag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8.xml"/><Relationship Id="rId1" Type="http://schemas.openxmlformats.org/officeDocument/2006/relationships/tags" Target="../tags/tag3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8.xml"/><Relationship Id="rId1" Type="http://schemas.openxmlformats.org/officeDocument/2006/relationships/tags" Target="../tags/tag3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3.xml"/><Relationship Id="rId1" Type="http://schemas.openxmlformats.org/officeDocument/2006/relationships/tags" Target="../tags/tag38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7" Type="http://schemas.openxmlformats.org/officeDocument/2006/relationships/image" Target="../media/image177.emf"/><Relationship Id="rId2" Type="http://schemas.openxmlformats.org/officeDocument/2006/relationships/tags" Target="../tags/tag39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182.emf"/><Relationship Id="rId18" Type="http://schemas.openxmlformats.org/officeDocument/2006/relationships/oleObject" Target="../embeddings/oleObject61.bin"/><Relationship Id="rId26" Type="http://schemas.openxmlformats.org/officeDocument/2006/relationships/image" Target="../media/image188.emf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186.emf"/><Relationship Id="rId7" Type="http://schemas.openxmlformats.org/officeDocument/2006/relationships/image" Target="../media/image179.emf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184.emf"/><Relationship Id="rId25" Type="http://schemas.openxmlformats.org/officeDocument/2006/relationships/oleObject" Target="../embeddings/oleObject64.bin"/><Relationship Id="rId2" Type="http://schemas.openxmlformats.org/officeDocument/2006/relationships/slideLayout" Target="../slideLayouts/slideLayout78.xml"/><Relationship Id="rId16" Type="http://schemas.openxmlformats.org/officeDocument/2006/relationships/oleObject" Target="../embeddings/oleObject60.bin"/><Relationship Id="rId20" Type="http://schemas.openxmlformats.org/officeDocument/2006/relationships/oleObject" Target="../embeddings/oleObject62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181.emf"/><Relationship Id="rId24" Type="http://schemas.openxmlformats.org/officeDocument/2006/relationships/image" Target="../media/image187.emf"/><Relationship Id="rId5" Type="http://schemas.openxmlformats.org/officeDocument/2006/relationships/image" Target="../media/image178.emf"/><Relationship Id="rId15" Type="http://schemas.openxmlformats.org/officeDocument/2006/relationships/image" Target="../media/image183.emf"/><Relationship Id="rId23" Type="http://schemas.openxmlformats.org/officeDocument/2006/relationships/oleObject" Target="../embeddings/oleObject63.bin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185.e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180.emf"/><Relationship Id="rId14" Type="http://schemas.openxmlformats.org/officeDocument/2006/relationships/oleObject" Target="../embeddings/oleObject59.bin"/><Relationship Id="rId22" Type="http://schemas.openxmlformats.org/officeDocument/2006/relationships/image" Target="../media/image2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8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5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5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9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10.xml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11.xml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6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0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9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slideLayout" Target="../slideLayouts/slideLayout49.xml"/><Relationship Id="rId7" Type="http://schemas.openxmlformats.org/officeDocument/2006/relationships/image" Target="../media/image63.emf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62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64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slideLayout" Target="../slideLayouts/slideLayout63.xml"/><Relationship Id="rId7" Type="http://schemas.openxmlformats.org/officeDocument/2006/relationships/image" Target="../media/image66.emf"/><Relationship Id="rId2" Type="http://schemas.openxmlformats.org/officeDocument/2006/relationships/tags" Target="../tags/tag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65.e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67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slideLayout" Target="../slideLayouts/slideLayout61.xml"/><Relationship Id="rId7" Type="http://schemas.openxmlformats.org/officeDocument/2006/relationships/image" Target="../media/image69.emf"/><Relationship Id="rId2" Type="http://schemas.openxmlformats.org/officeDocument/2006/relationships/tags" Target="../tags/tag1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68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70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slideLayout" Target="../slideLayouts/slideLayout61.xml"/><Relationship Id="rId7" Type="http://schemas.openxmlformats.org/officeDocument/2006/relationships/image" Target="../media/image72.emf"/><Relationship Id="rId2" Type="http://schemas.openxmlformats.org/officeDocument/2006/relationships/tags" Target="../tags/tag15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71.e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7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16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7" Type="http://schemas.openxmlformats.org/officeDocument/2006/relationships/image" Target="../media/image77.emf"/><Relationship Id="rId2" Type="http://schemas.openxmlformats.org/officeDocument/2006/relationships/tags" Target="../tags/tag1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76.emf"/><Relationship Id="rId4" Type="http://schemas.openxmlformats.org/officeDocument/2006/relationships/oleObject" Target="../embeddings/oleObject24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18.xml"/><Relationship Id="rId5" Type="http://schemas.openxmlformats.org/officeDocument/2006/relationships/image" Target="../media/image78.jpeg"/><Relationship Id="rId4" Type="http://schemas.openxmlformats.org/officeDocument/2006/relationships/image" Target="../media/image24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6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g"/><Relationship Id="rId4" Type="http://schemas.openxmlformats.org/officeDocument/2006/relationships/image" Target="../media/image87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g"/><Relationship Id="rId5" Type="http://schemas.openxmlformats.org/officeDocument/2006/relationships/image" Target="../media/image92.jpg"/><Relationship Id="rId4" Type="http://schemas.openxmlformats.org/officeDocument/2006/relationships/image" Target="../media/image91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jpg"/><Relationship Id="rId4" Type="http://schemas.openxmlformats.org/officeDocument/2006/relationships/image" Target="../media/image94.jp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5" Type="http://schemas.openxmlformats.org/officeDocument/2006/relationships/image" Target="../media/image21.jpeg"/><Relationship Id="rId4" Type="http://schemas.openxmlformats.org/officeDocument/2006/relationships/image" Target="../media/image19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jpeg"/><Relationship Id="rId4" Type="http://schemas.openxmlformats.org/officeDocument/2006/relationships/image" Target="../media/image6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1.xml"/><Relationship Id="rId4" Type="http://schemas.openxmlformats.org/officeDocument/2006/relationships/image" Target="../media/image10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19.xml"/><Relationship Id="rId1" Type="http://schemas.openxmlformats.org/officeDocument/2006/relationships/tags" Target="../tags/tag1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slideLayout" Target="../slideLayouts/slideLayout143.xml"/><Relationship Id="rId1" Type="http://schemas.openxmlformats.org/officeDocument/2006/relationships/tags" Target="../tags/tag20.xml"/><Relationship Id="rId4" Type="http://schemas.openxmlformats.org/officeDocument/2006/relationships/image" Target="../media/image106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5.xml"/><Relationship Id="rId1" Type="http://schemas.openxmlformats.org/officeDocument/2006/relationships/tags" Target="../tags/tag2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55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55.xml"/><Relationship Id="rId4" Type="http://schemas.openxmlformats.org/officeDocument/2006/relationships/image" Target="../media/image10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67.xml"/><Relationship Id="rId1" Type="http://schemas.openxmlformats.org/officeDocument/2006/relationships/tags" Target="../tags/tag2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slideLayout" Target="../slideLayouts/slideLayout155.xml"/><Relationship Id="rId1" Type="http://schemas.openxmlformats.org/officeDocument/2006/relationships/tags" Target="../tags/tag23.xml"/><Relationship Id="rId5" Type="http://schemas.openxmlformats.org/officeDocument/2006/relationships/image" Target="../media/image112.png"/><Relationship Id="rId4" Type="http://schemas.openxmlformats.org/officeDocument/2006/relationships/image" Target="../media/image111.jpe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emf"/><Relationship Id="rId3" Type="http://schemas.openxmlformats.org/officeDocument/2006/relationships/slideLayout" Target="../slideLayouts/slideLayout179.xml"/><Relationship Id="rId7" Type="http://schemas.openxmlformats.org/officeDocument/2006/relationships/oleObject" Target="../embeddings/oleObject28.bin"/><Relationship Id="rId2" Type="http://schemas.openxmlformats.org/officeDocument/2006/relationships/tags" Target="../tags/tag2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3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.png"/><Relationship Id="rId9" Type="http://schemas.openxmlformats.org/officeDocument/2006/relationships/image" Target="../media/image1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1.xml"/><Relationship Id="rId1" Type="http://schemas.openxmlformats.org/officeDocument/2006/relationships/tags" Target="../tags/tag2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slideLayout" Target="../slideLayouts/slideLayout191.xml"/><Relationship Id="rId1" Type="http://schemas.openxmlformats.org/officeDocument/2006/relationships/tags" Target="../tags/tag26.xml"/><Relationship Id="rId4" Type="http://schemas.openxmlformats.org/officeDocument/2006/relationships/image" Target="../media/image106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slideLayout" Target="../slideLayouts/slideLayout191.xml"/><Relationship Id="rId1" Type="http://schemas.openxmlformats.org/officeDocument/2006/relationships/tags" Target="../tags/tag27.xml"/><Relationship Id="rId5" Type="http://schemas.openxmlformats.org/officeDocument/2006/relationships/image" Target="../media/image118.png"/><Relationship Id="rId4" Type="http://schemas.openxmlformats.org/officeDocument/2006/relationships/image" Target="../media/image117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4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9.emf"/><Relationship Id="rId5" Type="http://schemas.openxmlformats.org/officeDocument/2006/relationships/oleObject" Target="../embeddings/oleObject29.bin"/><Relationship Id="rId4" Type="http://schemas.openxmlformats.org/officeDocument/2006/relationships/notesSlide" Target="../notesSlides/notesSlide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1.emf"/><Relationship Id="rId2" Type="http://schemas.openxmlformats.org/officeDocument/2006/relationships/slideLayout" Target="../slideLayouts/slideLayout20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120.emf"/><Relationship Id="rId4" Type="http://schemas.openxmlformats.org/officeDocument/2006/relationships/oleObject" Target="../embeddings/oleObject30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3.xml"/><Relationship Id="rId7" Type="http://schemas.openxmlformats.org/officeDocument/2006/relationships/image" Target="../media/image123.emf"/><Relationship Id="rId2" Type="http://schemas.openxmlformats.org/officeDocument/2006/relationships/tags" Target="../tags/tag29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122.emf"/><Relationship Id="rId4" Type="http://schemas.openxmlformats.org/officeDocument/2006/relationships/oleObject" Target="../embeddings/oleObject32.bin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emf"/><Relationship Id="rId3" Type="http://schemas.openxmlformats.org/officeDocument/2006/relationships/slideLayout" Target="../slideLayouts/slideLayout215.xml"/><Relationship Id="rId7" Type="http://schemas.openxmlformats.org/officeDocument/2006/relationships/oleObject" Target="../embeddings/oleObject35.bin"/><Relationship Id="rId2" Type="http://schemas.openxmlformats.org/officeDocument/2006/relationships/tags" Target="../tags/tag30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24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oleObject" Target="../embeddings/oleObject36.bin"/><Relationship Id="rId7" Type="http://schemas.openxmlformats.org/officeDocument/2006/relationships/image" Target="../media/image12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128.jpeg"/><Relationship Id="rId4" Type="http://schemas.openxmlformats.org/officeDocument/2006/relationships/image" Target="../media/image126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emf"/><Relationship Id="rId5" Type="http://schemas.openxmlformats.org/officeDocument/2006/relationships/image" Target="../media/image138.emf"/><Relationship Id="rId4" Type="http://schemas.openxmlformats.org/officeDocument/2006/relationships/image" Target="../media/image137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2.xml"/><Relationship Id="rId6" Type="http://schemas.openxmlformats.org/officeDocument/2006/relationships/image" Target="../media/image141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2.xml"/><Relationship Id="rId4" Type="http://schemas.openxmlformats.org/officeDocument/2006/relationships/image" Target="../media/image143.jp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g"/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23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23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1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48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2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e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50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149.emf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emf"/><Relationship Id="rId13" Type="http://schemas.openxmlformats.org/officeDocument/2006/relationships/oleObject" Target="../embeddings/oleObject47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156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8.e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53.e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8.bin"/><Relationship Id="rId10" Type="http://schemas.openxmlformats.org/officeDocument/2006/relationships/image" Target="../media/image155.emf"/><Relationship Id="rId4" Type="http://schemas.openxmlformats.org/officeDocument/2006/relationships/image" Target="../media/image152.e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157.e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59.emf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e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61.e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160.emf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811320" y="266787"/>
            <a:ext cx="7164288" cy="36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8052" tIns="49030" rIns="98052" bIns="49030">
            <a:spAutoFit/>
          </a:bodyPr>
          <a:lstStyle/>
          <a:p>
            <a:pPr defTabSz="980200"/>
            <a:r>
              <a:rPr lang="es-ES_tradnl" sz="1700" dirty="0">
                <a:solidFill>
                  <a:schemeClr val="bg1"/>
                </a:solidFill>
              </a:rPr>
              <a:t>Departamento de Física Teórica II. Universidad Complutense de Madrid</a:t>
            </a:r>
            <a:endParaRPr lang="es-ES_tradnl" sz="2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56260" y="3751518"/>
            <a:ext cx="1550184" cy="46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052" tIns="49030" rIns="98052" bIns="49030">
            <a:spAutoFit/>
          </a:bodyPr>
          <a:lstStyle/>
          <a:p>
            <a:pPr defTabSz="980200"/>
            <a:r>
              <a:rPr lang="es-ES_tradnl" sz="2400" dirty="0">
                <a:solidFill>
                  <a:srgbClr val="00B0F0"/>
                </a:solidFill>
              </a:rPr>
              <a:t>J. R. Peláez</a:t>
            </a:r>
          </a:p>
        </p:txBody>
      </p:sp>
      <p:pic>
        <p:nvPicPr>
          <p:cNvPr id="6" name="Picture 5" descr="escu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693"/>
            <a:ext cx="1501775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899864" y="2276944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952" tIns="43019" rIns="85952" bIns="43019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defTabSz="85914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Dispersive analysis of </a:t>
            </a:r>
            <a:r>
              <a:rPr lang="el-GR" sz="32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ππ</a:t>
            </a:r>
            <a:r>
              <a:rPr lang="en-US" sz="32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and </a:t>
            </a:r>
            <a:r>
              <a:rPr lang="el-GR" sz="3200" b="1" kern="0" dirty="0">
                <a:solidFill>
                  <a:schemeClr val="bg1"/>
                </a:solidFill>
              </a:rPr>
              <a:t>π</a:t>
            </a:r>
            <a:r>
              <a:rPr lang="en-US" sz="32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 interactions: </a:t>
            </a:r>
            <a:r>
              <a:rPr lang="en-US" sz="29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Resonance poles and Regge behavior</a:t>
            </a:r>
            <a:endParaRPr lang="en-US" sz="32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61800" y="6023361"/>
            <a:ext cx="6048673" cy="45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52" tIns="43019" rIns="85952" bIns="43019">
            <a:spAutoFit/>
          </a:bodyPr>
          <a:lstStyle/>
          <a:p>
            <a:pPr algn="ctr" defTabSz="859142"/>
            <a:r>
              <a:rPr lang="en-US" sz="1200" dirty="0">
                <a:solidFill>
                  <a:schemeClr val="bg1"/>
                </a:solidFill>
              </a:rPr>
              <a:t> 2017 International Summer Workshop on Reaction Theory</a:t>
            </a:r>
          </a:p>
          <a:p>
            <a:pPr algn="ctr" defTabSz="859142"/>
            <a:r>
              <a:rPr lang="en-US" sz="1200" dirty="0">
                <a:solidFill>
                  <a:schemeClr val="bg1"/>
                </a:solidFill>
              </a:rPr>
              <a:t>June 12-22, 2017, Bloomington, Indiana, USA </a:t>
            </a:r>
            <a:endParaRPr lang="es-ES_tradn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0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1512264" y="-50354"/>
            <a:ext cx="4559855" cy="36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178" tIns="43126" rIns="86178" bIns="43126">
            <a:spAutoFit/>
          </a:bodyPr>
          <a:lstStyle/>
          <a:p>
            <a:pPr defTabSz="861420" fontAlgn="base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Roy Eqs. vs. Forward Dispersion Relations</a:t>
            </a:r>
            <a:endParaRPr lang="en-GB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8675" name="Line 5"/>
          <p:cNvSpPr>
            <a:spLocks noChangeShapeType="1"/>
          </p:cNvSpPr>
          <p:nvPr/>
        </p:nvSpPr>
        <p:spPr bwMode="auto">
          <a:xfrm>
            <a:off x="-35295" y="328286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138" tIns="39570" rIns="79138" bIns="39570"/>
          <a:lstStyle/>
          <a:p>
            <a:pPr algn="ctr" defTabSz="79148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323392" y="1143161"/>
            <a:ext cx="8677250" cy="171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178" tIns="43126" rIns="86178" bIns="43126">
            <a:spAutoFit/>
          </a:bodyPr>
          <a:lstStyle/>
          <a:p>
            <a:pPr defTabSz="861420" fontAlgn="base">
              <a:spcBef>
                <a:spcPct val="0"/>
              </a:spcBef>
              <a:spcAft>
                <a:spcPct val="0"/>
              </a:spcAft>
            </a:pPr>
            <a:r>
              <a:rPr lang="es-ES_tradnl" sz="1900" u="sng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FORWARD DISPERSION RELATIONS (</a:t>
            </a:r>
            <a:r>
              <a:rPr lang="es-ES_tradnl" sz="1900" u="sng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FDRs</a:t>
            </a:r>
            <a:r>
              <a:rPr lang="es-ES_tradnl" sz="1900" u="sng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).</a:t>
            </a:r>
          </a:p>
          <a:p>
            <a:pPr defTabSz="861420" fontAlgn="base">
              <a:spcBef>
                <a:spcPct val="0"/>
              </a:spcBef>
              <a:spcAft>
                <a:spcPct val="0"/>
              </a:spcAft>
            </a:pPr>
            <a:r>
              <a:rPr lang="es-ES_tradnl" sz="1100" dirty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(</a:t>
            </a:r>
            <a:r>
              <a:rPr lang="es-ES_tradnl" sz="1100" dirty="0" err="1">
                <a:solidFill>
                  <a:srgbClr val="FFFF00"/>
                </a:solidFill>
                <a:latin typeface="Arial" charset="0"/>
                <a:sym typeface="Symbol" pitchFamily="18" charset="2"/>
              </a:rPr>
              <a:t>Kaminski</a:t>
            </a:r>
            <a:r>
              <a:rPr lang="es-ES_tradnl" sz="1100" dirty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_tradnl" sz="1100" dirty="0" err="1">
                <a:solidFill>
                  <a:srgbClr val="FFFF00"/>
                </a:solidFill>
                <a:latin typeface="Arial" charset="0"/>
                <a:sym typeface="Symbol" pitchFamily="18" charset="2"/>
              </a:rPr>
              <a:t>Pelaez</a:t>
            </a:r>
            <a:r>
              <a:rPr lang="es-ES_tradnl" sz="1100" dirty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 , </a:t>
            </a:r>
            <a:r>
              <a:rPr lang="es-ES_tradnl" sz="1100" dirty="0" err="1">
                <a:solidFill>
                  <a:srgbClr val="FFFF00"/>
                </a:solidFill>
                <a:latin typeface="Arial" charset="0"/>
                <a:sym typeface="Symbol" pitchFamily="18" charset="2"/>
              </a:rPr>
              <a:t>Yndurain</a:t>
            </a:r>
            <a:r>
              <a:rPr lang="es-ES_tradnl" sz="1100" dirty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_tradnl" sz="1100" dirty="0" err="1">
                <a:solidFill>
                  <a:srgbClr val="FFFF00"/>
                </a:solidFill>
                <a:latin typeface="Arial" charset="0"/>
                <a:sym typeface="Symbol" pitchFamily="18" charset="2"/>
              </a:rPr>
              <a:t>Garcia</a:t>
            </a:r>
            <a:r>
              <a:rPr lang="es-ES_tradnl" sz="1100" dirty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 Martin, Ruiz de Elvira, Rodas )</a:t>
            </a:r>
            <a:endParaRPr lang="es-ES_tradnl" sz="1100" u="sng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9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One</a:t>
            </a:r>
            <a:r>
              <a:rPr lang="es-ES_tradnl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9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equation</a:t>
            </a:r>
            <a:r>
              <a:rPr lang="es-ES_tradnl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per </a:t>
            </a:r>
            <a:r>
              <a:rPr lang="es-ES_tradnl" sz="19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amplitude</a:t>
            </a:r>
            <a:r>
              <a:rPr lang="es-ES_tradnl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. </a:t>
            </a:r>
          </a:p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High </a:t>
            </a:r>
            <a:r>
              <a:rPr lang="es-ES_tradnl" sz="19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Energy</a:t>
            </a:r>
            <a:r>
              <a:rPr lang="es-ES_tradnl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9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part</a:t>
            </a:r>
            <a:r>
              <a:rPr lang="es-ES_tradnl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9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very</a:t>
            </a:r>
            <a:r>
              <a:rPr lang="es-ES_tradnl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9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well</a:t>
            </a:r>
            <a:r>
              <a:rPr lang="es-ES_tradnl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9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known</a:t>
            </a:r>
            <a:r>
              <a:rPr lang="es-ES_tradnl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9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since</a:t>
            </a:r>
            <a:r>
              <a:rPr lang="es-ES_tradnl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Forward </a:t>
            </a:r>
            <a:r>
              <a:rPr lang="es-ES_tradnl" sz="19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Amplitude</a:t>
            </a:r>
            <a:r>
              <a:rPr lang="es-ES_tradnl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~ Total </a:t>
            </a:r>
            <a:r>
              <a:rPr lang="es-ES_tradnl" sz="19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cross</a:t>
            </a:r>
            <a:r>
              <a:rPr lang="es-ES_tradnl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9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section</a:t>
            </a:r>
            <a:endParaRPr lang="es-ES_tradnl" sz="1900" dirty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9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Positivity</a:t>
            </a:r>
            <a:r>
              <a:rPr lang="es-ES_tradnl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in </a:t>
            </a:r>
            <a:r>
              <a:rPr lang="es-ES_tradnl" sz="19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9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integrand</a:t>
            </a:r>
            <a:r>
              <a:rPr lang="es-ES_tradnl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9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contributions</a:t>
            </a:r>
            <a:r>
              <a:rPr lang="es-ES_tradnl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_tradnl" sz="19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good</a:t>
            </a:r>
            <a:r>
              <a:rPr lang="es-ES_tradnl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9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for</a:t>
            </a:r>
            <a:r>
              <a:rPr lang="es-ES_tradnl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9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precision</a:t>
            </a:r>
            <a:r>
              <a:rPr lang="es-ES_tradnl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.</a:t>
            </a:r>
          </a:p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9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Calculated</a:t>
            </a:r>
            <a:r>
              <a:rPr lang="es-ES_tradnl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up to 1400 </a:t>
            </a:r>
            <a:r>
              <a:rPr lang="es-ES_tradnl" sz="19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MeV</a:t>
            </a:r>
            <a:r>
              <a:rPr lang="es-ES_tradnl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(</a:t>
            </a:r>
            <a:r>
              <a:rPr lang="el-GR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ππ</a:t>
            </a:r>
            <a:r>
              <a:rPr lang="es-ES_tradnl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) </a:t>
            </a:r>
            <a:r>
              <a:rPr lang="es-ES_tradnl" sz="19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or</a:t>
            </a:r>
            <a:r>
              <a:rPr lang="es-ES_tradnl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1.7 GeV (</a:t>
            </a:r>
            <a:r>
              <a:rPr lang="el-GR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K</a:t>
            </a:r>
            <a:r>
              <a:rPr lang="es-ES_tradnl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)</a:t>
            </a:r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251174" y="620615"/>
            <a:ext cx="4859617" cy="37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178" tIns="43126" rIns="86178" bIns="43126">
            <a:spAutoFit/>
          </a:bodyPr>
          <a:lstStyle/>
          <a:p>
            <a:pPr defTabSz="861420" fontAlgn="base">
              <a:spcBef>
                <a:spcPct val="0"/>
              </a:spcBef>
              <a:spcAft>
                <a:spcPct val="0"/>
              </a:spcAft>
            </a:pPr>
            <a:r>
              <a:rPr lang="es-ES_tradnl" sz="1900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They both cover the complete isospin basis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4703491"/>
      </p:ext>
    </p:extLst>
  </p:cSld>
  <p:clrMapOvr>
    <a:masterClrMapping/>
  </p:clrMapOvr>
  <p:transition advTm="119886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Jose Ramon\Mis documentos\Jose\transparencias power point\figuras\dib1cudelldin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01752"/>
            <a:ext cx="7315200" cy="51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9247" y="13584"/>
            <a:ext cx="4038267" cy="36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 anchor="ctr">
            <a:spAutoFit/>
          </a:bodyPr>
          <a:lstStyle/>
          <a:p>
            <a:pPr eaLnBrk="0" hangingPunct="0"/>
            <a:r>
              <a:rPr lang="es-ES_tradnl" altLang="en-US">
                <a:solidFill>
                  <a:schemeClr val="bg1"/>
                </a:solidFill>
                <a:latin typeface="Arial" charset="0"/>
              </a:rPr>
              <a:t>Our fit: Total pp and pp cross sections</a:t>
            </a: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88" tIns="45144" rIns="90288" bIns="45144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81048" y="682655"/>
            <a:ext cx="6710409" cy="39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r>
              <a:rPr lang="es-ES_tradnl" alt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The fit extends from Kinetic energies </a:t>
            </a:r>
            <a:r>
              <a:rPr lang="es-ES_tradnl" altLang="en-US" sz="2000">
                <a:solidFill>
                  <a:srgbClr val="00FFFF"/>
                </a:solidFill>
                <a:latin typeface="Arial" charset="0"/>
                <a:cs typeface="Arial" charset="0"/>
                <a:sym typeface="Symbol" pitchFamily="18" charset="2"/>
              </a:rPr>
              <a:t>~</a:t>
            </a:r>
            <a:r>
              <a:rPr lang="es-ES_tradnl" alt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1 GeV to 30 TeV !!</a:t>
            </a:r>
            <a:endParaRPr lang="en-GB" altLang="en-US" sz="2000">
              <a:solidFill>
                <a:srgbClr val="00FFFF"/>
              </a:solidFill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2287626" y="-199990"/>
            <a:ext cx="302565" cy="52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r>
              <a:rPr lang="es-ES_tradnl" altLang="en-US" sz="2800">
                <a:solidFill>
                  <a:schemeClr val="bg1"/>
                </a:solidFill>
                <a:latin typeface="Arial" charset="0"/>
              </a:rPr>
              <a:t>-</a:t>
            </a:r>
            <a:endParaRPr lang="en-GB" altLang="en-US" sz="280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38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Jose Ramon\Mis documentos\Jose\transparencias power point\figuras\dib2cud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72" y="3689350"/>
            <a:ext cx="4117975" cy="26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C:\Documents and Settings\Jose Ramon\Mis documentos\Jose\transparencias power point\figuras\dib3cud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72" y="3689350"/>
            <a:ext cx="4117975" cy="26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C:\Documents and Settings\Jose Ramon\Mis documentos\Jose\transparencias power point\figuras\dib4cude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72" y="838200"/>
            <a:ext cx="4117975" cy="26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C:\Documents and Settings\Jose Ramon\Mis documentos\Jose\transparencias power point\figuras\dib5cude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9"/>
          <a:stretch>
            <a:fillRect/>
          </a:stretch>
        </p:blipFill>
        <p:spPr bwMode="auto">
          <a:xfrm>
            <a:off x="304800" y="838200"/>
            <a:ext cx="41148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9244" y="13584"/>
            <a:ext cx="3012345" cy="36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 anchor="ctr">
            <a:spAutoFit/>
          </a:bodyPr>
          <a:lstStyle/>
          <a:p>
            <a:pPr eaLnBrk="0" hangingPunct="0"/>
            <a:r>
              <a:rPr lang="es-ES_tradnl" altLang="en-US">
                <a:solidFill>
                  <a:schemeClr val="bg1"/>
                </a:solidFill>
                <a:latin typeface="Arial" charset="0"/>
              </a:rPr>
              <a:t>Our fit : Total cross sections</a:t>
            </a: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88" tIns="45144" rIns="90288" bIns="4514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2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Jose Ramon\Mis documentos\Jose\transparencias power point\figuras\dib9cud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36638"/>
            <a:ext cx="3817938" cy="269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C:\Documents and Settings\Jose Ramon\Mis documentos\Jose\transparencias power point\figuras\dib8cud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36638"/>
            <a:ext cx="3817938" cy="269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C:\Documents and Settings\Jose Ramon\Mis documentos\Jose\transparencias power point\figuras\dib7cude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32238"/>
            <a:ext cx="3817938" cy="269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C:\Documents and Settings\Jose Ramon\Mis documentos\Jose\transparencias power point\figuras\dib6cude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32238"/>
            <a:ext cx="3817938" cy="269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9258" y="13584"/>
            <a:ext cx="810717" cy="36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 anchor="ctr">
            <a:spAutoFit/>
          </a:bodyPr>
          <a:lstStyle/>
          <a:p>
            <a:pPr eaLnBrk="0" hangingPunct="0"/>
            <a:r>
              <a:rPr lang="es-ES_tradnl" altLang="en-US">
                <a:solidFill>
                  <a:schemeClr val="bg1"/>
                </a:solidFill>
                <a:latin typeface="Arial" charset="0"/>
              </a:rPr>
              <a:t>Our fit</a:t>
            </a: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88" tIns="45144" rIns="90288" bIns="45144"/>
          <a:lstStyle/>
          <a:p>
            <a:endParaRPr lang="en-US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381045" y="536613"/>
            <a:ext cx="3826157" cy="39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r>
              <a:rPr lang="es-ES_tradnl" alt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We have also included ReT/ImT</a:t>
            </a:r>
            <a:endParaRPr lang="en-GB" altLang="en-US" sz="2000">
              <a:solidFill>
                <a:srgbClr val="00FFFF"/>
              </a:solidFill>
              <a:latin typeface="Arial" charset="0"/>
              <a:cs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706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9247" y="13584"/>
            <a:ext cx="8830541" cy="36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 anchor="ctr">
            <a:spAutoFit/>
          </a:bodyPr>
          <a:lstStyle/>
          <a:p>
            <a:pPr eaLnBrk="0" hangingPunct="0"/>
            <a:r>
              <a:rPr lang="es-ES_tradnl" altLang="en-US">
                <a:solidFill>
                  <a:schemeClr val="bg1"/>
                </a:solidFill>
                <a:latin typeface="Arial" charset="0"/>
                <a:sym typeface="Symbol" pitchFamily="18" charset="2"/>
              </a:rPr>
              <a:t></a:t>
            </a:r>
            <a:r>
              <a:rPr lang="es-ES_tradnl" altLang="en-US" baseline="30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2</a:t>
            </a:r>
            <a:r>
              <a:rPr lang="es-ES_tradnl" altLang="en-US">
                <a:solidFill>
                  <a:schemeClr val="bg1"/>
                </a:solidFill>
                <a:latin typeface="Arial" charset="0"/>
              </a:rPr>
              <a:t> /d.o.f. improvement:                                                  first suggestion: </a:t>
            </a:r>
            <a:r>
              <a:rPr lang="es-ES_tradnl" altLang="en-US">
                <a:solidFill>
                  <a:schemeClr val="bg1"/>
                </a:solidFill>
                <a:latin typeface="Arial" charset="0"/>
                <a:sym typeface="Symbol" pitchFamily="18" charset="2"/>
              </a:rPr>
              <a:t>=s-u powers</a:t>
            </a:r>
            <a:r>
              <a:rPr lang="es-ES_tradnl" altLang="en-US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88" tIns="45144" rIns="90288" bIns="45144"/>
          <a:lstStyle/>
          <a:p>
            <a:endParaRPr lang="en-US"/>
          </a:p>
        </p:txBody>
      </p:sp>
      <p:graphicFrame>
        <p:nvGraphicFramePr>
          <p:cNvPr id="23624" name="Group 72"/>
          <p:cNvGraphicFramePr>
            <a:graphicFrameLocks noGrp="1"/>
          </p:cNvGraphicFramePr>
          <p:nvPr/>
        </p:nvGraphicFramePr>
        <p:xfrm>
          <a:off x="254000" y="3044825"/>
          <a:ext cx="8737600" cy="2073277"/>
        </p:xfrm>
        <a:graphic>
          <a:graphicData uri="http://schemas.openxmlformats.org/drawingml/2006/table">
            <a:tbl>
              <a:tblPr/>
              <a:tblGrid>
                <a:gridCol w="2362200"/>
                <a:gridCol w="1454150"/>
                <a:gridCol w="1365250"/>
                <a:gridCol w="1643063"/>
                <a:gridCol w="1912937"/>
              </a:tblGrid>
              <a:tr h="442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E</a:t>
                      </a:r>
                      <a:r>
                        <a:rPr kumimoji="0" lang="en-US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kin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min</a:t>
                      </a:r>
                      <a:endParaRPr kumimoji="0" lang="en-GB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1-1.3 GeV</a:t>
                      </a:r>
                      <a:endParaRPr kumimoji="0" lang="en-GB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1.5 GeV</a:t>
                      </a:r>
                      <a:endParaRPr kumimoji="0" lang="en-GB" alt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 GeV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 GeV</a:t>
                      </a:r>
                      <a:endParaRPr kumimoji="0" lang="en-GB" alt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# data points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1186</a:t>
                      </a:r>
                      <a:endParaRPr kumimoji="0" lang="en-GB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1002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895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768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</a:t>
                      </a:r>
                      <a:r>
                        <a:rPr kumimoji="0" lang="en-US" alt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2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/d.o.f.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Our parametrization</a:t>
                      </a:r>
                      <a:endParaRPr kumimoji="0" lang="en-GB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0.99</a:t>
                      </a:r>
                      <a:endParaRPr kumimoji="0" lang="en-GB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0.71</a:t>
                      </a:r>
                      <a:endParaRPr kumimoji="0" lang="en-GB" alt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0.68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0.63</a:t>
                      </a:r>
                      <a:endParaRPr kumimoji="0" lang="en-GB" alt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s instead of  powers</a:t>
                      </a:r>
                      <a:endParaRPr kumimoji="0" lang="en-GB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1.73</a:t>
                      </a:r>
                      <a:endParaRPr kumimoji="0" lang="en-GB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1.24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1.09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0.87</a:t>
                      </a:r>
                      <a:endParaRPr kumimoji="0" lang="en-GB" alt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25" name="Rectangle 73"/>
          <p:cNvSpPr>
            <a:spLocks noChangeArrowheads="1"/>
          </p:cNvSpPr>
          <p:nvPr/>
        </p:nvSpPr>
        <p:spPr bwMode="auto">
          <a:xfrm>
            <a:off x="263567" y="822361"/>
            <a:ext cx="6022080" cy="70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r>
              <a:rPr lang="es-ES_tradnl" alt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Only affects the intermediate/low energy. </a:t>
            </a:r>
          </a:p>
          <a:p>
            <a:r>
              <a:rPr lang="es-ES_tradnl" alt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The fits are similar to existing ones at high energies</a:t>
            </a:r>
            <a:endParaRPr lang="en-GB" altLang="en-US" sz="20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3628" name="Rectangle 76"/>
          <p:cNvSpPr>
            <a:spLocks noChangeArrowheads="1"/>
          </p:cNvSpPr>
          <p:nvPr/>
        </p:nvSpPr>
        <p:spPr bwMode="auto">
          <a:xfrm>
            <a:off x="263566" y="1905042"/>
            <a:ext cx="6838521" cy="70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r>
              <a:rPr lang="es-ES_tradnl" altLang="en-US" sz="2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Larger  </a:t>
            </a:r>
            <a:r>
              <a:rPr lang="es-ES_tradnl" altLang="en-US">
                <a:solidFill>
                  <a:schemeClr val="bg1"/>
                </a:solidFill>
                <a:latin typeface="Arial" charset="0"/>
                <a:sym typeface="Symbol" pitchFamily="18" charset="2"/>
              </a:rPr>
              <a:t></a:t>
            </a:r>
            <a:r>
              <a:rPr lang="es-ES_tradnl" altLang="en-US" baseline="30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2</a:t>
            </a:r>
            <a:r>
              <a:rPr lang="es-ES_tradnl" altLang="en-US">
                <a:solidFill>
                  <a:schemeClr val="bg1"/>
                </a:solidFill>
                <a:latin typeface="Arial" charset="0"/>
              </a:rPr>
              <a:t> /d.o.f.</a:t>
            </a:r>
            <a:r>
              <a:rPr lang="es-ES_tradnl" altLang="en-US" sz="2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if using s</a:t>
            </a:r>
            <a:r>
              <a:rPr lang="es-ES_tradnl" alt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, but fits are good if  E</a:t>
            </a:r>
            <a:r>
              <a:rPr lang="es-ES_tradnl" altLang="en-US" sz="2000" baseline="-25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kin</a:t>
            </a:r>
            <a:r>
              <a:rPr lang="es-ES_tradnl" alt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&gt; 3 GeV, </a:t>
            </a:r>
          </a:p>
          <a:p>
            <a:r>
              <a:rPr lang="es-ES_tradnl" alt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as it is already known </a:t>
            </a:r>
            <a:r>
              <a:rPr lang="es-ES_tradnl" altLang="en-US" sz="16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(COMPAS, COMPETE, PDG...)</a:t>
            </a:r>
            <a:endParaRPr lang="en-GB" altLang="en-US" sz="16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8651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743239" y="-694"/>
            <a:ext cx="2977977" cy="36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 anchor="ctr">
            <a:spAutoFit/>
          </a:bodyPr>
          <a:lstStyle/>
          <a:p>
            <a:pPr eaLnBrk="0" hangingPunct="0"/>
            <a:r>
              <a:rPr lang="es-ES_tradnl" altLang="en-US">
                <a:solidFill>
                  <a:schemeClr val="bg1"/>
                </a:solidFill>
                <a:latin typeface="Arial" charset="0"/>
              </a:rPr>
              <a:t>Sub-subleading trajectories</a:t>
            </a:r>
          </a:p>
        </p:txBody>
      </p:sp>
      <p:sp>
        <p:nvSpPr>
          <p:cNvPr id="41987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88" tIns="45144" rIns="90288" bIns="45144"/>
          <a:lstStyle/>
          <a:p>
            <a:endParaRPr lang="en-US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81036" y="760126"/>
            <a:ext cx="4965700" cy="64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 anchor="ctr">
            <a:spAutoFit/>
          </a:bodyPr>
          <a:lstStyle/>
          <a:p>
            <a:pPr eaLnBrk="0" hangingPunct="0"/>
            <a:r>
              <a:rPr lang="es-ES_tradnl" altLang="en-US">
                <a:solidFill>
                  <a:schemeClr val="bg1"/>
                </a:solidFill>
                <a:latin typeface="Arial" charset="0"/>
              </a:rPr>
              <a:t>Reaching so low in energies...</a:t>
            </a:r>
          </a:p>
          <a:p>
            <a:pPr eaLnBrk="0" hangingPunct="0"/>
            <a:r>
              <a:rPr lang="es-ES_tradnl" altLang="en-US">
                <a:solidFill>
                  <a:schemeClr val="bg1"/>
                </a:solidFill>
                <a:latin typeface="Arial" charset="0"/>
              </a:rPr>
              <a:t>What about other sub-subleading trajectories? 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57231" y="2513905"/>
            <a:ext cx="7045821" cy="36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 anchor="ctr">
            <a:spAutoFit/>
          </a:bodyPr>
          <a:lstStyle/>
          <a:p>
            <a:pPr eaLnBrk="0" hangingPunct="0"/>
            <a:r>
              <a:rPr lang="es-ES_tradnl" altLang="en-US">
                <a:solidFill>
                  <a:schemeClr val="bg1"/>
                </a:solidFill>
                <a:latin typeface="Arial" charset="0"/>
              </a:rPr>
              <a:t>Still, we are studying the effect of another two f’ and </a:t>
            </a:r>
            <a:r>
              <a:rPr lang="es-ES_tradnl" altLang="en-US" b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 </a:t>
            </a:r>
            <a:r>
              <a:rPr lang="es-ES_tradnl" altLang="en-US">
                <a:solidFill>
                  <a:schemeClr val="bg1"/>
                </a:solidFill>
                <a:latin typeface="Arial" charset="0"/>
                <a:sym typeface="Symbol" pitchFamily="18" charset="2"/>
              </a:rPr>
              <a:t>trajectories...</a:t>
            </a:r>
            <a:endParaRPr lang="es-ES_tradnl" alt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417205" y="1674532"/>
            <a:ext cx="6703355" cy="64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 anchor="ctr">
            <a:spAutoFit/>
          </a:bodyPr>
          <a:lstStyle/>
          <a:p>
            <a:pPr algn="ctr" eaLnBrk="0" hangingPunct="0"/>
            <a:r>
              <a:rPr lang="es-ES_tradnl" altLang="en-US">
                <a:solidFill>
                  <a:schemeClr val="bg1"/>
                </a:solidFill>
                <a:latin typeface="Arial" charset="0"/>
              </a:rPr>
              <a:t>Since the </a:t>
            </a:r>
            <a:r>
              <a:rPr lang="es-ES_tradnl" altLang="en-US">
                <a:solidFill>
                  <a:schemeClr val="bg1"/>
                </a:solidFill>
                <a:latin typeface="Arial" charset="0"/>
                <a:sym typeface="Symbol" pitchFamily="18" charset="2"/>
              </a:rPr>
              <a:t></a:t>
            </a:r>
            <a:r>
              <a:rPr lang="es-ES_tradnl" altLang="en-US" baseline="30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2</a:t>
            </a:r>
            <a:r>
              <a:rPr lang="es-ES_tradnl" altLang="en-US">
                <a:solidFill>
                  <a:schemeClr val="bg1"/>
                </a:solidFill>
                <a:latin typeface="Arial" charset="0"/>
                <a:sym typeface="Symbol" pitchFamily="18" charset="2"/>
              </a:rPr>
              <a:t>/dof was already pretty good, thr\ey are not needed </a:t>
            </a:r>
          </a:p>
          <a:p>
            <a:pPr algn="ctr" eaLnBrk="0" hangingPunct="0"/>
            <a:r>
              <a:rPr lang="es-ES_tradnl" altLang="en-US">
                <a:solidFill>
                  <a:schemeClr val="bg1"/>
                </a:solidFill>
                <a:latin typeface="Arial" charset="0"/>
                <a:sym typeface="Symbol" pitchFamily="18" charset="2"/>
              </a:rPr>
              <a:t>from the statistics point of view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57237" y="3124240"/>
            <a:ext cx="4452739" cy="36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pPr eaLnBrk="0" hangingPunct="0"/>
            <a:r>
              <a:rPr lang="es-ES_tradnl" altLang="en-US">
                <a:solidFill>
                  <a:schemeClr val="bg1"/>
                </a:solidFill>
                <a:latin typeface="Arial" charset="0"/>
                <a:sym typeface="Symbol" pitchFamily="18" charset="2"/>
              </a:rPr>
              <a:t>The price to pay are 5-6 more parameters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533427" y="3884649"/>
            <a:ext cx="8801366" cy="175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pPr eaLnBrk="0" hangingPunct="0"/>
            <a:r>
              <a:rPr lang="es-ES_tradnl" altLang="en-US">
                <a:solidFill>
                  <a:schemeClr val="bg1"/>
                </a:solidFill>
                <a:latin typeface="Arial" charset="0"/>
                <a:sym typeface="Symbol" pitchFamily="18" charset="2"/>
              </a:rPr>
              <a:t>We have checked they could help restoring degeneracy.</a:t>
            </a:r>
          </a:p>
          <a:p>
            <a:pPr eaLnBrk="0" hangingPunct="0"/>
            <a:endParaRPr lang="es-ES_tradnl" altLang="en-US">
              <a:solidFill>
                <a:schemeClr val="bg1"/>
              </a:solidFill>
              <a:latin typeface="Arial" charset="0"/>
              <a:sym typeface="Symbol" pitchFamily="18" charset="2"/>
            </a:endParaRPr>
          </a:p>
          <a:p>
            <a:pPr eaLnBrk="0" hangingPunct="0"/>
            <a:r>
              <a:rPr lang="es-ES_tradnl" altLang="en-US">
                <a:solidFill>
                  <a:schemeClr val="bg1"/>
                </a:solidFill>
                <a:latin typeface="Arial" charset="0"/>
                <a:sym typeface="Symbol" pitchFamily="18" charset="2"/>
              </a:rPr>
              <a:t>           	Imposing </a:t>
            </a:r>
            <a:r>
              <a:rPr lang="es-ES_tradnl" altLang="en-US" i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exact </a:t>
            </a:r>
            <a:r>
              <a:rPr lang="es-ES_tradnl" altLang="en-US">
                <a:solidFill>
                  <a:schemeClr val="bg1"/>
                </a:solidFill>
                <a:latin typeface="Arial" charset="0"/>
                <a:sym typeface="Symbol" pitchFamily="18" charset="2"/>
              </a:rPr>
              <a:t>degeneracy (extreme case) for the 4 subleading trajectories</a:t>
            </a:r>
          </a:p>
          <a:p>
            <a:pPr eaLnBrk="0" hangingPunct="0"/>
            <a:r>
              <a:rPr lang="es-ES_tradnl" altLang="en-US">
                <a:solidFill>
                  <a:schemeClr val="bg1"/>
                </a:solidFill>
                <a:latin typeface="Arial" charset="0"/>
                <a:sym typeface="Symbol" pitchFamily="18" charset="2"/>
              </a:rPr>
              <a:t>	</a:t>
            </a:r>
            <a:r>
              <a:rPr lang="es-ES_tradnl" altLang="en-US" baseline="30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2</a:t>
            </a:r>
            <a:r>
              <a:rPr lang="es-ES_tradnl" altLang="en-US">
                <a:solidFill>
                  <a:schemeClr val="bg1"/>
                </a:solidFill>
                <a:latin typeface="Arial" charset="0"/>
                <a:sym typeface="Symbol" pitchFamily="18" charset="2"/>
              </a:rPr>
              <a:t>/dof =1.02 down to E</a:t>
            </a:r>
            <a:r>
              <a:rPr lang="es-ES_tradnl" altLang="en-US" baseline="-25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kin</a:t>
            </a:r>
            <a:r>
              <a:rPr lang="es-ES_tradnl" altLang="en-US">
                <a:solidFill>
                  <a:schemeClr val="bg1"/>
                </a:solidFill>
                <a:latin typeface="Arial" charset="0"/>
                <a:sym typeface="Symbol" pitchFamily="18" charset="2"/>
              </a:rPr>
              <a:t>&gt;1 GeV</a:t>
            </a:r>
          </a:p>
          <a:p>
            <a:pPr eaLnBrk="0" hangingPunct="0"/>
            <a:r>
              <a:rPr lang="es-ES_tradnl" altLang="en-US">
                <a:solidFill>
                  <a:schemeClr val="bg1"/>
                </a:solidFill>
                <a:latin typeface="Arial" charset="0"/>
                <a:sym typeface="Symbol" pitchFamily="18" charset="2"/>
              </a:rPr>
              <a:t>	The sub-subleading trajectories come with a natural intercept </a:t>
            </a:r>
            <a:r>
              <a:rPr lang="es-ES_tradnl" altLang="en-US">
                <a:solidFill>
                  <a:schemeClr val="bg1"/>
                </a:solidFill>
                <a:latin typeface="Arial" charset="0"/>
                <a:cs typeface="Arial" charset="0"/>
                <a:sym typeface="Symbol" pitchFamily="18" charset="2"/>
              </a:rPr>
              <a:t>~</a:t>
            </a:r>
            <a:r>
              <a:rPr lang="es-ES_tradnl" altLang="en-US">
                <a:solidFill>
                  <a:schemeClr val="bg1"/>
                </a:solidFill>
                <a:latin typeface="Arial" charset="0"/>
                <a:sym typeface="Symbol" pitchFamily="18" charset="2"/>
              </a:rPr>
              <a:t>0.25.</a:t>
            </a:r>
          </a:p>
          <a:p>
            <a:pPr eaLnBrk="0" hangingPunct="0"/>
            <a:r>
              <a:rPr lang="es-ES_tradnl" altLang="en-US">
                <a:solidFill>
                  <a:schemeClr val="bg1"/>
                </a:solidFill>
                <a:latin typeface="Arial" charset="0"/>
                <a:sym typeface="Symbol" pitchFamily="18" charset="2"/>
              </a:rPr>
              <a:t>	Still, 4 more parameters...</a:t>
            </a:r>
          </a:p>
        </p:txBody>
      </p:sp>
    </p:spTree>
    <p:extLst>
      <p:ext uri="{BB962C8B-B14F-4D97-AF65-F5344CB8AC3E}">
        <p14:creationId xmlns:p14="http://schemas.microsoft.com/office/powerpoint/2010/main" val="21657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 bwMode="auto">
          <a:xfrm>
            <a:off x="754379" y="153502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784" tIns="43410" rIns="86784" bIns="4341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defTabSz="86752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200" kern="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lang="es-ES_tradnl" sz="32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3200" kern="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_tradnl" sz="32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use of </a:t>
            </a:r>
            <a:r>
              <a:rPr lang="es-ES_tradnl" sz="3200" kern="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Breit-Wigner</a:t>
            </a:r>
            <a:r>
              <a:rPr lang="es-ES_tradnl" sz="32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3200" kern="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forms</a:t>
            </a:r>
            <a:endParaRPr lang="es-ES_tradnl" sz="3200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defTabSz="86752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200" kern="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es-ES_tradnl" sz="32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3200" kern="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_tradnl" sz="32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f0(500)</a:t>
            </a:r>
            <a:endParaRPr lang="en-US" sz="3200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835968" y="429312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784" tIns="43410" rIns="86784" bIns="4341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defTabSz="86752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 sz="3200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815953" y="4408691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784" tIns="43410" rIns="86784" bIns="4341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defTabSz="86752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5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es-ES_tradnl" sz="2500" kern="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es-ES_tradnl" sz="25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500" kern="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how</a:t>
            </a:r>
            <a:r>
              <a:rPr lang="es-ES_tradnl" sz="25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s-ES_tradnl" sz="2500" kern="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make</a:t>
            </a:r>
            <a:r>
              <a:rPr lang="es-ES_tradnl" sz="25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500" kern="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friends</a:t>
            </a:r>
            <a:r>
              <a:rPr lang="es-ES_tradnl" sz="25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500" kern="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es-ES_tradnl" sz="25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500" kern="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experimentalists</a:t>
            </a:r>
            <a:r>
              <a:rPr lang="es-ES_tradnl" sz="25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2444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858119" y="13"/>
            <a:ext cx="7352261" cy="36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28" tIns="45464" rIns="90928" bIns="45464">
            <a:spAutoFit/>
          </a:bodyPr>
          <a:lstStyle/>
          <a:p>
            <a:pPr algn="ctr" defTabSz="7972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 err="1">
                <a:solidFill>
                  <a:srgbClr val="FFFFFF"/>
                </a:solidFill>
                <a:latin typeface="Arial" charset="0"/>
              </a:rPr>
              <a:t>The</a:t>
            </a:r>
            <a:r>
              <a:rPr lang="es-ES_tradnl" dirty="0">
                <a:solidFill>
                  <a:srgbClr val="FFFFFF"/>
                </a:solidFill>
                <a:latin typeface="Arial" charset="0"/>
              </a:rPr>
              <a:t> PDG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</a:rPr>
              <a:t>still</a:t>
            </a:r>
            <a:r>
              <a:rPr lang="es-ES_tradnl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</a:rPr>
              <a:t>quotes</a:t>
            </a:r>
            <a:r>
              <a:rPr lang="es-ES_tradnl" dirty="0">
                <a:solidFill>
                  <a:srgbClr val="FFFFFF"/>
                </a:solidFill>
                <a:latin typeface="Arial" charset="0"/>
              </a:rPr>
              <a:t>  “</a:t>
            </a:r>
            <a:r>
              <a:rPr lang="es-ES_tradnl" dirty="0" err="1">
                <a:solidFill>
                  <a:srgbClr val="FFFFFF"/>
                </a:solidFill>
                <a:latin typeface="Arial" charset="0"/>
              </a:rPr>
              <a:t>Breit-Wigner</a:t>
            </a:r>
            <a:r>
              <a:rPr lang="es-ES_tradnl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</a:rPr>
              <a:t>parameters</a:t>
            </a:r>
            <a:r>
              <a:rPr lang="es-ES_tradnl" dirty="0">
                <a:solidFill>
                  <a:srgbClr val="FFFFFF"/>
                </a:solidFill>
                <a:latin typeface="Arial" charset="0"/>
              </a:rPr>
              <a:t>”,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</a:rPr>
              <a:t>which</a:t>
            </a:r>
            <a:r>
              <a:rPr lang="es-ES_tradnl" dirty="0">
                <a:solidFill>
                  <a:srgbClr val="FFFFFF"/>
                </a:solidFill>
                <a:latin typeface="Arial" charset="0"/>
              </a:rPr>
              <a:t> are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</a:rPr>
              <a:t>used</a:t>
            </a:r>
            <a:r>
              <a:rPr lang="es-ES_tradnl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</a:rPr>
              <a:t>often</a:t>
            </a:r>
            <a:endParaRPr lang="es-ES_tradnl" dirty="0">
              <a:solidFill>
                <a:srgbClr val="00FFFF"/>
              </a:solidFill>
              <a:latin typeface="Arial" charset="0"/>
            </a:endParaRPr>
          </a:p>
        </p:txBody>
      </p:sp>
      <p:pic>
        <p:nvPicPr>
          <p:cNvPr id="347139" name="Picture 3" descr="C:\Users\jrpelaez\Desktop\PhysRevD.87.052001 1.jpg"/>
          <p:cNvPicPr>
            <a:picLocks noChangeAspect="1" noChangeArrowheads="1"/>
          </p:cNvPicPr>
          <p:nvPr/>
        </p:nvPicPr>
        <p:blipFill>
          <a:blip r:embed="rId3" cstate="print"/>
          <a:srcRect t="13529"/>
          <a:stretch>
            <a:fillRect/>
          </a:stretch>
        </p:blipFill>
        <p:spPr bwMode="auto">
          <a:xfrm>
            <a:off x="631230" y="424742"/>
            <a:ext cx="8215572" cy="1694239"/>
          </a:xfrm>
          <a:prstGeom prst="rect">
            <a:avLst/>
          </a:prstGeom>
          <a:noFill/>
        </p:spPr>
      </p:pic>
      <p:pic>
        <p:nvPicPr>
          <p:cNvPr id="347140" name="Picture 4" descr="C:\Users\jrpelaez\Desktop\PhysRevD.87.052001 2.jpg"/>
          <p:cNvPicPr>
            <a:picLocks noChangeAspect="1" noChangeArrowheads="1"/>
          </p:cNvPicPr>
          <p:nvPr/>
        </p:nvPicPr>
        <p:blipFill>
          <a:blip r:embed="rId4" cstate="print"/>
          <a:srcRect b="19871"/>
          <a:stretch>
            <a:fillRect/>
          </a:stretch>
        </p:blipFill>
        <p:spPr bwMode="auto">
          <a:xfrm>
            <a:off x="0" y="947195"/>
            <a:ext cx="5386998" cy="1988633"/>
          </a:xfrm>
          <a:prstGeom prst="rect">
            <a:avLst/>
          </a:prstGeom>
          <a:noFill/>
        </p:spPr>
      </p:pic>
      <p:pic>
        <p:nvPicPr>
          <p:cNvPr id="347141" name="Picture 5" descr="C:\Users\jrpelaez\Desktop\PhysRevD.87.052001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0895" y="1796234"/>
            <a:ext cx="4264127" cy="1232919"/>
          </a:xfrm>
          <a:prstGeom prst="rect">
            <a:avLst/>
          </a:prstGeom>
          <a:noFill/>
        </p:spPr>
      </p:pic>
      <p:pic>
        <p:nvPicPr>
          <p:cNvPr id="347142" name="Picture 6" descr="C:\Users\jrpelaez\Desktop\Páginas desdePhysRevD.87.052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3154" y="3102447"/>
            <a:ext cx="5132797" cy="3672337"/>
          </a:xfrm>
          <a:prstGeom prst="rect">
            <a:avLst/>
          </a:prstGeom>
          <a:noFill/>
        </p:spPr>
      </p:pic>
      <p:pic>
        <p:nvPicPr>
          <p:cNvPr id="347143" name="Picture 7" descr="C:\Users\jrpelaez\Desktop\Páginas desdePhysRevD.87.052001.jpg"/>
          <p:cNvPicPr>
            <a:picLocks noChangeAspect="1" noChangeArrowheads="1"/>
          </p:cNvPicPr>
          <p:nvPr/>
        </p:nvPicPr>
        <p:blipFill>
          <a:blip r:embed="rId7" cstate="print"/>
          <a:srcRect b="53565"/>
          <a:stretch>
            <a:fillRect/>
          </a:stretch>
        </p:blipFill>
        <p:spPr bwMode="auto">
          <a:xfrm>
            <a:off x="2416891" y="4931175"/>
            <a:ext cx="5972730" cy="1700523"/>
          </a:xfrm>
          <a:prstGeom prst="rect">
            <a:avLst/>
          </a:prstGeom>
          <a:noFill/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485" y="3363704"/>
            <a:ext cx="2216682" cy="203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28" tIns="45464" rIns="90928" bIns="45464">
            <a:spAutoFit/>
          </a:bodyPr>
          <a:lstStyle/>
          <a:p>
            <a:pPr algn="ctr" defTabSz="7972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 err="1">
                <a:solidFill>
                  <a:srgbClr val="00FFFF"/>
                </a:solidFill>
                <a:latin typeface="Arial" charset="0"/>
              </a:rPr>
              <a:t>There</a:t>
            </a:r>
            <a:r>
              <a:rPr lang="es-ES_tradnl" dirty="0">
                <a:solidFill>
                  <a:srgbClr val="00FFFF"/>
                </a:solidFill>
                <a:latin typeface="Arial" charset="0"/>
              </a:rPr>
              <a:t> are </a:t>
            </a:r>
            <a:r>
              <a:rPr lang="es-ES_tradnl" dirty="0" err="1">
                <a:solidFill>
                  <a:srgbClr val="00FFFF"/>
                </a:solidFill>
                <a:latin typeface="Arial" charset="0"/>
              </a:rPr>
              <a:t>problems</a:t>
            </a:r>
            <a:endParaRPr lang="es-ES_tradnl" dirty="0">
              <a:solidFill>
                <a:srgbClr val="00FFFF"/>
              </a:solidFill>
              <a:latin typeface="Arial" charset="0"/>
            </a:endParaRPr>
          </a:p>
          <a:p>
            <a:pPr algn="ctr" defTabSz="7972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 err="1">
                <a:solidFill>
                  <a:srgbClr val="00FFFF"/>
                </a:solidFill>
                <a:latin typeface="Arial" charset="0"/>
              </a:rPr>
              <a:t>with</a:t>
            </a:r>
            <a:r>
              <a:rPr lang="es-ES_tradnl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dirty="0" err="1">
                <a:solidFill>
                  <a:srgbClr val="00FFFF"/>
                </a:solidFill>
                <a:latin typeface="Arial" charset="0"/>
              </a:rPr>
              <a:t>isobar</a:t>
            </a:r>
            <a:r>
              <a:rPr lang="es-ES_tradnl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dirty="0" err="1">
                <a:solidFill>
                  <a:srgbClr val="00FFFF"/>
                </a:solidFill>
                <a:latin typeface="Arial" charset="0"/>
              </a:rPr>
              <a:t>models</a:t>
            </a:r>
            <a:endParaRPr lang="es-ES_tradnl" dirty="0">
              <a:solidFill>
                <a:srgbClr val="00FFFF"/>
              </a:solidFill>
              <a:latin typeface="Arial" charset="0"/>
            </a:endParaRPr>
          </a:p>
          <a:p>
            <a:pPr algn="ctr" defTabSz="7972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00FFFF"/>
                </a:solidFill>
                <a:latin typeface="Arial" charset="0"/>
              </a:rPr>
              <a:t>and </a:t>
            </a:r>
            <a:r>
              <a:rPr lang="es-ES_tradnl" dirty="0" err="1">
                <a:solidFill>
                  <a:srgbClr val="00FFFF"/>
                </a:solidFill>
                <a:latin typeface="Arial" charset="0"/>
              </a:rPr>
              <a:t>the</a:t>
            </a:r>
            <a:r>
              <a:rPr lang="es-ES_tradnl" dirty="0">
                <a:solidFill>
                  <a:srgbClr val="00FFFF"/>
                </a:solidFill>
                <a:latin typeface="Arial" charset="0"/>
              </a:rPr>
              <a:t> BW formula</a:t>
            </a:r>
          </a:p>
          <a:p>
            <a:pPr algn="ctr" defTabSz="7972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FFFFFF"/>
                </a:solidFill>
                <a:latin typeface="Arial" charset="0"/>
              </a:rPr>
              <a:t>WHEN GOING TO COMPLEX s</a:t>
            </a:r>
          </a:p>
          <a:p>
            <a:pPr algn="ctr" defTabSz="7972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 err="1">
                <a:solidFill>
                  <a:srgbClr val="FFFFFF"/>
                </a:solidFill>
                <a:latin typeface="Arial" charset="0"/>
              </a:rPr>
              <a:t>or</a:t>
            </a:r>
            <a:r>
              <a:rPr lang="es-ES_tradnl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</a:rPr>
              <a:t>interpreting</a:t>
            </a:r>
            <a:endParaRPr lang="es-ES_tradnl" dirty="0">
              <a:solidFill>
                <a:srgbClr val="FFFFFF"/>
              </a:solidFill>
              <a:latin typeface="Arial" charset="0"/>
            </a:endParaRPr>
          </a:p>
          <a:p>
            <a:pPr algn="ctr" defTabSz="7972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 err="1">
                <a:solidFill>
                  <a:srgbClr val="FFFFFF"/>
                </a:solidFill>
                <a:latin typeface="Arial" charset="0"/>
              </a:rPr>
              <a:t>the</a:t>
            </a:r>
            <a:r>
              <a:rPr lang="es-ES_tradnl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</a:rPr>
              <a:t>Mass</a:t>
            </a:r>
            <a:r>
              <a:rPr lang="es-ES_tradnl" dirty="0">
                <a:solidFill>
                  <a:srgbClr val="FFFFFF"/>
                </a:solidFill>
                <a:latin typeface="Arial" charset="0"/>
              </a:rPr>
              <a:t> and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</a:rPr>
              <a:t>Width</a:t>
            </a:r>
            <a:endParaRPr lang="es-ES_tradnl" dirty="0">
              <a:solidFill>
                <a:srgbClr val="FFFFFF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1088229"/>
      </p:ext>
    </p:extLst>
  </p:cSld>
  <p:clrMapOvr>
    <a:masterClrMapping/>
  </p:clrMapOvr>
  <p:transition advTm="9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4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048478" y="13248"/>
            <a:ext cx="5043937" cy="36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28" tIns="45464" rIns="90928" bIns="45464" anchor="ctr">
            <a:spAutoFit/>
          </a:bodyPr>
          <a:lstStyle/>
          <a:p>
            <a:pPr algn="ctr" defTabSz="7972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 err="1">
                <a:solidFill>
                  <a:srgbClr val="FFFFFF"/>
                </a:solidFill>
                <a:latin typeface="Arial" charset="0"/>
              </a:rPr>
              <a:t>Problems</a:t>
            </a:r>
            <a:r>
              <a:rPr lang="es-ES_tradnl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</a:rPr>
              <a:t>with</a:t>
            </a:r>
            <a:r>
              <a:rPr lang="es-ES_tradnl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</a:rPr>
              <a:t>isobar</a:t>
            </a:r>
            <a:r>
              <a:rPr lang="es-ES_tradnl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</a:rPr>
              <a:t>models</a:t>
            </a:r>
            <a:r>
              <a:rPr lang="es-ES_tradnl" dirty="0">
                <a:solidFill>
                  <a:srgbClr val="FFFFFF"/>
                </a:solidFill>
                <a:latin typeface="Arial" charset="0"/>
              </a:rPr>
              <a:t> and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</a:rPr>
              <a:t>Breit-Wigners</a:t>
            </a:r>
            <a:endParaRPr lang="es-ES_tradnl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0" y="333375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90928" tIns="45464" rIns="90928" bIns="45464" anchor="ctr"/>
          <a:lstStyle/>
          <a:p>
            <a:pPr algn="ctr" defTabSz="79723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84954" y="751276"/>
            <a:ext cx="9455401" cy="64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28" tIns="45464" rIns="90928" bIns="45464">
            <a:spAutoFit/>
          </a:bodyPr>
          <a:lstStyle/>
          <a:p>
            <a:pPr marL="398538" indent="-398538" defTabSz="7972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FF"/>
                </a:solidFill>
                <a:latin typeface="Arial" charset="0"/>
              </a:rPr>
              <a:t>1)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Isobar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models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violate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subenergy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unitarity and/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or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3-body unitarity and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analyticity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</a:p>
          <a:p>
            <a:pPr marL="398538" indent="-398538" defTabSz="7972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00FFFF"/>
                </a:solidFill>
                <a:latin typeface="Arial" charset="0"/>
              </a:rPr>
              <a:t>In usual cases of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narrow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well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separated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resonances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this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might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not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be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a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big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problem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,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but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… </a:t>
            </a:r>
            <a:endParaRPr lang="es-ES_tradnl" sz="1100" dirty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84945" y="1971248"/>
            <a:ext cx="8090284" cy="36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28" tIns="45464" rIns="90928" bIns="45464">
            <a:spAutoFit/>
          </a:bodyPr>
          <a:lstStyle/>
          <a:p>
            <a:pPr defTabSz="7972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FFFFFF"/>
                </a:solidFill>
                <a:latin typeface="Arial" charset="0"/>
              </a:rPr>
              <a:t>2)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The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BW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form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is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a NARROW WIDTH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approximation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.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Only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keeps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LO in </a:t>
            </a:r>
            <a:r>
              <a:rPr lang="el-GR" dirty="0">
                <a:solidFill>
                  <a:srgbClr val="FFFFFF"/>
                </a:solidFill>
                <a:latin typeface="Arial" charset="0"/>
              </a:rPr>
              <a:t>Γ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/M.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84931" y="2939973"/>
            <a:ext cx="8004690" cy="64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28" tIns="45464" rIns="90928" bIns="45464">
            <a:spAutoFit/>
          </a:bodyPr>
          <a:lstStyle/>
          <a:p>
            <a:pPr defTabSz="7972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FFFFFF"/>
                </a:solidFill>
                <a:latin typeface="Arial" charset="0"/>
              </a:rPr>
              <a:t>3)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The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BW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form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violates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chiral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symmetry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(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Even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in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the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rho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channel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) </a:t>
            </a:r>
          </a:p>
          <a:p>
            <a:pPr defTabSz="7972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err="1">
                <a:solidFill>
                  <a:srgbClr val="00FFFF"/>
                </a:solidFill>
                <a:latin typeface="Arial" charset="0"/>
              </a:rPr>
              <a:t>The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low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energy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region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is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ESSENTIAL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for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the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sigma pole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determination</a:t>
            </a:r>
            <a:endParaRPr lang="es-ES" dirty="0">
              <a:solidFill>
                <a:srgbClr val="00FFFF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4640919"/>
      </p:ext>
    </p:extLst>
  </p:cSld>
  <p:clrMapOvr>
    <a:masterClrMapping/>
  </p:clrMapOvr>
  <p:transition advTm="9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048478" y="13248"/>
            <a:ext cx="5043937" cy="36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28" tIns="45464" rIns="90928" bIns="45464" anchor="ctr">
            <a:spAutoFit/>
          </a:bodyPr>
          <a:lstStyle/>
          <a:p>
            <a:pPr algn="ctr" defTabSz="7972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 err="1">
                <a:solidFill>
                  <a:srgbClr val="FFFFFF"/>
                </a:solidFill>
                <a:latin typeface="Arial" charset="0"/>
              </a:rPr>
              <a:t>Problems</a:t>
            </a:r>
            <a:r>
              <a:rPr lang="es-ES_tradnl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</a:rPr>
              <a:t>with</a:t>
            </a:r>
            <a:r>
              <a:rPr lang="es-ES_tradnl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</a:rPr>
              <a:t>isobar</a:t>
            </a:r>
            <a:r>
              <a:rPr lang="es-ES_tradnl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</a:rPr>
              <a:t>models</a:t>
            </a:r>
            <a:r>
              <a:rPr lang="es-ES_tradnl" dirty="0">
                <a:solidFill>
                  <a:srgbClr val="FFFFFF"/>
                </a:solidFill>
                <a:latin typeface="Arial" charset="0"/>
              </a:rPr>
              <a:t> and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</a:rPr>
              <a:t>Breit-Wigners</a:t>
            </a:r>
            <a:endParaRPr lang="es-ES_tradnl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0" y="333375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90928" tIns="45464" rIns="90928" bIns="45464" anchor="ctr"/>
          <a:lstStyle/>
          <a:p>
            <a:pPr algn="ctr" defTabSz="79723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84954" y="751276"/>
            <a:ext cx="9455401" cy="64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28" tIns="45464" rIns="90928" bIns="45464">
            <a:spAutoFit/>
          </a:bodyPr>
          <a:lstStyle/>
          <a:p>
            <a:pPr marL="398538" indent="-398538" defTabSz="7972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FF"/>
                </a:solidFill>
                <a:latin typeface="Arial" charset="0"/>
              </a:rPr>
              <a:t>1)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Isobar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models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violate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subenergy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unitarity and/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or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3-body unitarity and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analyticity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</a:p>
          <a:p>
            <a:pPr marL="398538" indent="-398538" defTabSz="7972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00FFFF"/>
                </a:solidFill>
                <a:latin typeface="Arial" charset="0"/>
              </a:rPr>
              <a:t>In usual cases of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narrow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well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separated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resonances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this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might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not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be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a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big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problem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,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but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… </a:t>
            </a:r>
            <a:endParaRPr lang="es-ES_tradnl" sz="1100" dirty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84945" y="1971248"/>
            <a:ext cx="8090284" cy="36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28" tIns="45464" rIns="90928" bIns="45464">
            <a:spAutoFit/>
          </a:bodyPr>
          <a:lstStyle/>
          <a:p>
            <a:pPr defTabSz="7972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FFFFFF"/>
                </a:solidFill>
                <a:latin typeface="Arial" charset="0"/>
              </a:rPr>
              <a:t>2)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The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BW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form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is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a NARROW WIDTH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approximation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.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Only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keeps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LO in </a:t>
            </a:r>
            <a:r>
              <a:rPr lang="el-GR" dirty="0">
                <a:solidFill>
                  <a:srgbClr val="FFFFFF"/>
                </a:solidFill>
                <a:latin typeface="Arial" charset="0"/>
              </a:rPr>
              <a:t>Γ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/M.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84931" y="2939973"/>
            <a:ext cx="8004690" cy="64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28" tIns="45464" rIns="90928" bIns="45464">
            <a:spAutoFit/>
          </a:bodyPr>
          <a:lstStyle/>
          <a:p>
            <a:pPr defTabSz="7972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FFFFFF"/>
                </a:solidFill>
                <a:latin typeface="Arial" charset="0"/>
              </a:rPr>
              <a:t>3)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The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BW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form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violates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chiral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symmetry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(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Even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in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the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rho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channel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) </a:t>
            </a:r>
          </a:p>
          <a:p>
            <a:pPr defTabSz="7972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err="1">
                <a:solidFill>
                  <a:srgbClr val="00FFFF"/>
                </a:solidFill>
                <a:latin typeface="Arial" charset="0"/>
              </a:rPr>
              <a:t>The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low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energy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region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is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ESSENTIAL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for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the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sigma pole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determination</a:t>
            </a:r>
            <a:endParaRPr lang="es-ES" dirty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84944" y="4187858"/>
            <a:ext cx="8922243" cy="9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28" tIns="45464" rIns="90928" bIns="45464">
            <a:spAutoFit/>
          </a:bodyPr>
          <a:lstStyle/>
          <a:p>
            <a:pPr defTabSz="7972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FFFFFF"/>
                </a:solidFill>
                <a:latin typeface="Arial" charset="0"/>
              </a:rPr>
              <a:t>4)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Changing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l-GR" dirty="0">
                <a:solidFill>
                  <a:srgbClr val="00FFFF"/>
                </a:solidFill>
                <a:latin typeface="Arial" charset="0"/>
              </a:rPr>
              <a:t>Γ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to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l-GR" dirty="0">
                <a:solidFill>
                  <a:srgbClr val="00FFFF"/>
                </a:solidFill>
                <a:latin typeface="Arial" charset="0"/>
              </a:rPr>
              <a:t>Γ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(s)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with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Blatt-Weiskopf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barrier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factors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is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just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the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NLO of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square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well</a:t>
            </a:r>
            <a:endParaRPr lang="es-ES" dirty="0">
              <a:solidFill>
                <a:srgbClr val="00FFFF"/>
              </a:solidFill>
              <a:latin typeface="Arial" charset="0"/>
            </a:endParaRPr>
          </a:p>
          <a:p>
            <a:pPr defTabSz="79723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srgbClr val="FFFFFF"/>
              </a:solidFill>
              <a:latin typeface="Arial" charset="0"/>
            </a:endParaRPr>
          </a:p>
          <a:p>
            <a:pPr defTabSz="7972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00FFFF"/>
                </a:solidFill>
                <a:latin typeface="Arial" charset="0"/>
              </a:rPr>
              <a:t>In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addition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it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has 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SPURIOUS SINGULARITIES 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at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threshold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. (As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the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K-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matrix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does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) </a:t>
            </a:r>
            <a:endParaRPr lang="es-ES_tradnl" sz="1200" dirty="0">
              <a:solidFill>
                <a:srgbClr val="00FFFF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6779029"/>
      </p:ext>
    </p:extLst>
  </p:cSld>
  <p:clrMapOvr>
    <a:masterClrMapping/>
  </p:clrMapOvr>
  <p:transition advTm="9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048478" y="13248"/>
            <a:ext cx="5043937" cy="36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28" tIns="45464" rIns="90928" bIns="45464" anchor="ctr">
            <a:spAutoFit/>
          </a:bodyPr>
          <a:lstStyle/>
          <a:p>
            <a:pPr algn="ctr" defTabSz="7972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 err="1">
                <a:solidFill>
                  <a:srgbClr val="FFFFFF"/>
                </a:solidFill>
                <a:latin typeface="Arial" charset="0"/>
              </a:rPr>
              <a:t>Problems</a:t>
            </a:r>
            <a:r>
              <a:rPr lang="es-ES_tradnl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</a:rPr>
              <a:t>with</a:t>
            </a:r>
            <a:r>
              <a:rPr lang="es-ES_tradnl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</a:rPr>
              <a:t>isobar</a:t>
            </a:r>
            <a:r>
              <a:rPr lang="es-ES_tradnl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</a:rPr>
              <a:t>models</a:t>
            </a:r>
            <a:r>
              <a:rPr lang="es-ES_tradnl" dirty="0">
                <a:solidFill>
                  <a:srgbClr val="FFFFFF"/>
                </a:solidFill>
                <a:latin typeface="Arial" charset="0"/>
              </a:rPr>
              <a:t> and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</a:rPr>
              <a:t>Breit-Wigners</a:t>
            </a:r>
            <a:endParaRPr lang="es-ES_tradnl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0" y="333375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90928" tIns="45464" rIns="90928" bIns="45464" anchor="ctr"/>
          <a:lstStyle/>
          <a:p>
            <a:pPr algn="ctr" defTabSz="79723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41083" y="751276"/>
            <a:ext cx="8435536" cy="11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28" tIns="45464" rIns="90928" bIns="45464">
            <a:spAutoFit/>
          </a:bodyPr>
          <a:lstStyle/>
          <a:p>
            <a:pPr marL="398538" indent="-398538" defTabSz="7972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FF"/>
                </a:solidFill>
                <a:latin typeface="Arial" charset="0"/>
              </a:rPr>
              <a:t>1)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Isobar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models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violate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subenergy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unitarity and/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or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3-body unitarity and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analyticity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</a:p>
          <a:p>
            <a:pPr marL="398538" indent="-398538" defTabSz="7972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00FFFF"/>
                </a:solidFill>
                <a:latin typeface="Arial" charset="0"/>
              </a:rPr>
              <a:t>In usual cases of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narrow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well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separated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resonances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this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might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not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be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a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big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problem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,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but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… </a:t>
            </a:r>
            <a:endParaRPr lang="es-ES_tradnl" sz="1100" dirty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79521" y="5714890"/>
            <a:ext cx="8993736" cy="36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28" tIns="45464" rIns="90928" bIns="45464">
            <a:spAutoFit/>
          </a:bodyPr>
          <a:lstStyle/>
          <a:p>
            <a:pPr defTabSz="7972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FFFFFF"/>
                </a:solidFill>
                <a:latin typeface="Arial" charset="0"/>
              </a:rPr>
              <a:t>5) In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</a:rPr>
              <a:t>elastic</a:t>
            </a:r>
            <a:r>
              <a:rPr lang="es-ES_tradnl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</a:rPr>
              <a:t>region</a:t>
            </a:r>
            <a:r>
              <a:rPr lang="es-ES_tradnl" dirty="0">
                <a:solidFill>
                  <a:srgbClr val="FFFFFF"/>
                </a:solidFill>
                <a:latin typeface="Arial" charset="0"/>
              </a:rPr>
              <a:t>,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the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strong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phase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in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production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should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be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the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same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as in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scattering</a:t>
            </a:r>
            <a:endParaRPr lang="es-ES_tradnl" sz="1200" dirty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41094" y="1971248"/>
            <a:ext cx="8090284" cy="36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28" tIns="45464" rIns="90928" bIns="45464">
            <a:spAutoFit/>
          </a:bodyPr>
          <a:lstStyle/>
          <a:p>
            <a:pPr defTabSz="7972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FFFFFF"/>
                </a:solidFill>
                <a:latin typeface="Arial" charset="0"/>
              </a:rPr>
              <a:t>2)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The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BW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form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is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a NARROW WIDTH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approximation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.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Only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keeps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LO in </a:t>
            </a:r>
            <a:r>
              <a:rPr lang="el-GR" dirty="0">
                <a:solidFill>
                  <a:srgbClr val="FFFFFF"/>
                </a:solidFill>
                <a:latin typeface="Arial" charset="0"/>
              </a:rPr>
              <a:t>Γ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/M.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41077" y="2939973"/>
            <a:ext cx="8004690" cy="64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28" tIns="45464" rIns="90928" bIns="45464">
            <a:spAutoFit/>
          </a:bodyPr>
          <a:lstStyle/>
          <a:p>
            <a:pPr defTabSz="7972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FFFFFF"/>
                </a:solidFill>
                <a:latin typeface="Arial" charset="0"/>
              </a:rPr>
              <a:t>3)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The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BW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form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violates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chiral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symmetry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(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Even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in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the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rho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channel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) </a:t>
            </a:r>
          </a:p>
          <a:p>
            <a:pPr defTabSz="7972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err="1">
                <a:solidFill>
                  <a:srgbClr val="00FFFF"/>
                </a:solidFill>
                <a:latin typeface="Arial" charset="0"/>
              </a:rPr>
              <a:t>The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low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energy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region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is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ESSENTIAL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for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the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sigma pole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determination</a:t>
            </a:r>
            <a:endParaRPr lang="es-ES" dirty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41091" y="4187858"/>
            <a:ext cx="8922243" cy="9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28" tIns="45464" rIns="90928" bIns="45464">
            <a:spAutoFit/>
          </a:bodyPr>
          <a:lstStyle/>
          <a:p>
            <a:pPr defTabSz="7972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FFFFFF"/>
                </a:solidFill>
                <a:latin typeface="Arial" charset="0"/>
              </a:rPr>
              <a:t>4)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Changing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l-GR" dirty="0">
                <a:solidFill>
                  <a:srgbClr val="00FFFF"/>
                </a:solidFill>
                <a:latin typeface="Arial" charset="0"/>
              </a:rPr>
              <a:t>Γ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to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l-GR" dirty="0">
                <a:solidFill>
                  <a:srgbClr val="00FFFF"/>
                </a:solidFill>
                <a:latin typeface="Arial" charset="0"/>
              </a:rPr>
              <a:t>Γ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(s)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with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Blatt-Weiskopf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barrier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factors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is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just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the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NLO of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square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well</a:t>
            </a:r>
            <a:endParaRPr lang="es-ES" dirty="0">
              <a:solidFill>
                <a:srgbClr val="00FFFF"/>
              </a:solidFill>
              <a:latin typeface="Arial" charset="0"/>
            </a:endParaRPr>
          </a:p>
          <a:p>
            <a:pPr defTabSz="79723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srgbClr val="FFFFFF"/>
              </a:solidFill>
              <a:latin typeface="Arial" charset="0"/>
            </a:endParaRPr>
          </a:p>
          <a:p>
            <a:pPr defTabSz="7972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00FFFF"/>
                </a:solidFill>
                <a:latin typeface="Arial" charset="0"/>
              </a:rPr>
              <a:t>In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addition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it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has 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SPURIOUS SINGULARITIES 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at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threshold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. (As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the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K-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matrix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does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) </a:t>
            </a:r>
            <a:endParaRPr lang="es-ES_tradnl" sz="1200" dirty="0">
              <a:solidFill>
                <a:srgbClr val="00FFFF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2023689"/>
      </p:ext>
    </p:extLst>
  </p:cSld>
  <p:clrMapOvr>
    <a:masterClrMapping/>
  </p:clrMapOvr>
  <p:transition advTm="9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  <a:effectLst/>
        </p:spPr>
        <p:txBody>
          <a:bodyPr lIns="90272" tIns="45136" rIns="90272" bIns="45136"/>
          <a:lstStyle/>
          <a:p>
            <a:pPr algn="ctr" defTabSz="79148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0827" y="-685"/>
            <a:ext cx="3208777" cy="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272" tIns="45136" rIns="90272" bIns="45136" anchor="ctr">
            <a:spAutoFit/>
          </a:bodyPr>
          <a:lstStyle/>
          <a:p>
            <a:pPr algn="ctr" defTabSz="79148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Forward </a:t>
            </a:r>
            <a:r>
              <a:rPr lang="es-ES_tradnl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dispersion</a:t>
            </a:r>
            <a:r>
              <a:rPr lang="es-ES_tradnl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relations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.</a:t>
            </a:r>
            <a:endParaRPr lang="es-ES_tradnl" dirty="0">
              <a:solidFill>
                <a:srgbClr val="66FFFF"/>
              </a:solidFill>
              <a:latin typeface="Arial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45731" y="620772"/>
            <a:ext cx="6183950" cy="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272" tIns="45136" rIns="90272" bIns="45136" anchor="ctr">
            <a:spAutoFit/>
          </a:bodyPr>
          <a:lstStyle/>
          <a:p>
            <a:pPr algn="ctr" defTabSz="79148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Complete 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isospin set </a:t>
            </a: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of 3 forward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dispersion</a:t>
            </a: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relations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for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: </a:t>
            </a:r>
            <a:endParaRPr lang="es-ES_tradnl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03231" y="1282601"/>
            <a:ext cx="7121098" cy="2546350"/>
            <a:chOff x="254" y="1031"/>
            <a:chExt cx="4713" cy="1604"/>
          </a:xfrm>
        </p:grpSpPr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396" y="1031"/>
              <a:ext cx="4488" cy="5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 err="1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Two</a:t>
              </a:r>
              <a:r>
                <a:rPr lang="es-ES_tradnl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s-u </a:t>
              </a:r>
              <a:r>
                <a:rPr lang="es-ES_tradnl" dirty="0" err="1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symmetric</a:t>
              </a:r>
              <a:r>
                <a:rPr lang="es-ES_tradnl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amplitudes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. F</a:t>
              </a:r>
              <a:r>
                <a:rPr lang="es-ES_tradnl" baseline="-250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s-ES_tradnl" baseline="-250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+</a:t>
              </a:r>
              <a:r>
                <a:rPr lang="es-ES_tradnl" sz="19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</a:t>
              </a:r>
              <a:r>
                <a:rPr lang="es-ES_tradnl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</a:t>
              </a:r>
              <a:r>
                <a:rPr lang="es-ES_tradnl" baseline="300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</a:t>
              </a:r>
              <a:r>
                <a:rPr lang="es-ES_tradnl" baseline="300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+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</a:t>
              </a:r>
              <a:r>
                <a:rPr lang="es-ES_tradnl" baseline="300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</a:t>
              </a:r>
              <a:r>
                <a:rPr lang="es-ES_tradnl" baseline="300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+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F</a:t>
              </a:r>
              <a:r>
                <a:rPr lang="es-ES_tradnl" baseline="-250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00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</a:t>
              </a:r>
              <a:r>
                <a:rPr lang="es-ES_tradnl" baseline="300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</a:t>
              </a:r>
              <a:r>
                <a:rPr lang="es-ES_tradnl" baseline="300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</a:t>
              </a:r>
              <a:r>
                <a:rPr lang="es-ES_tradnl" baseline="300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</a:t>
              </a:r>
              <a:r>
                <a:rPr lang="es-ES_tradnl" baseline="300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0</a:t>
              </a:r>
            </a:p>
            <a:p>
              <a:pPr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ONE SUBTRACTION</a:t>
              </a:r>
            </a:p>
            <a:p>
              <a:pPr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 err="1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Only</a:t>
              </a:r>
              <a:r>
                <a:rPr lang="es-ES_tradnl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depend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on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two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isospin </a:t>
              </a:r>
              <a:r>
                <a:rPr lang="es-ES_tradnl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states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. </a:t>
              </a:r>
              <a:r>
                <a:rPr lang="es-ES_tradnl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Positivity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of </a:t>
              </a:r>
              <a:r>
                <a:rPr lang="es-ES_tradnl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imaginary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part</a:t>
              </a:r>
              <a:endParaRPr lang="es-ES_tradnl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</p:txBody>
        </p:sp>
        <p:pic>
          <p:nvPicPr>
            <p:cNvPr id="14344" name="Picture 8" descr="ballgree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4" y="1087"/>
              <a:ext cx="120" cy="120"/>
            </a:xfrm>
            <a:prstGeom prst="rect">
              <a:avLst/>
            </a:prstGeom>
            <a:noFill/>
          </p:spPr>
        </p:pic>
        <p:graphicFrame>
          <p:nvGraphicFramePr>
            <p:cNvPr id="14345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2036251"/>
                </p:ext>
              </p:extLst>
            </p:nvPr>
          </p:nvGraphicFramePr>
          <p:xfrm>
            <a:off x="484" y="1706"/>
            <a:ext cx="4483" cy="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8" name="Ecuación" r:id="rId4" imgW="4635360" imgH="507960" progId="Equation.3">
                    <p:embed/>
                  </p:oleObj>
                </mc:Choice>
                <mc:Fallback>
                  <p:oleObj name="Ecuación" r:id="rId4" imgW="4635360" imgH="507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" y="1706"/>
                          <a:ext cx="4483" cy="53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274" y="2461"/>
              <a:ext cx="4012" cy="1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2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Additional</a:t>
              </a:r>
              <a:r>
                <a:rPr lang="es-ES_tradnl" sz="12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sum </a:t>
              </a:r>
              <a:r>
                <a:rPr lang="es-ES_tradnl" sz="12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rules SRJ</a:t>
              </a:r>
              <a:r>
                <a:rPr lang="es-ES_tradnl" sz="12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_tradnl" sz="12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SRK  </a:t>
              </a:r>
              <a:r>
                <a:rPr lang="es-ES_tradnl" sz="12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if</a:t>
              </a:r>
              <a:r>
                <a:rPr lang="es-ES_tradnl" sz="12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2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evaluated</a:t>
              </a:r>
              <a:r>
                <a:rPr lang="es-ES_tradnl" sz="12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at s=2M</a:t>
              </a:r>
              <a:r>
                <a:rPr lang="es-ES_tradnl" sz="1200" baseline="-250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</a:t>
              </a:r>
              <a:r>
                <a:rPr lang="es-ES_tradnl" sz="1200" baseline="300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2 </a:t>
              </a:r>
              <a:r>
                <a:rPr lang="es-ES_tradnl" sz="11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(Adler </a:t>
              </a:r>
              <a:r>
                <a:rPr lang="es-ES_tradnl" sz="11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Zeros</a:t>
              </a:r>
              <a:r>
                <a:rPr lang="es-ES_tradnl" sz="11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),</a:t>
              </a:r>
              <a:endParaRPr lang="es-ES" sz="1200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92188" y="4504368"/>
            <a:ext cx="4511860" cy="1874839"/>
            <a:chOff x="310" y="2942"/>
            <a:chExt cx="3422" cy="1181"/>
          </a:xfrm>
        </p:grpSpPr>
        <p:pic>
          <p:nvPicPr>
            <p:cNvPr id="14348" name="Picture 12" descr="ballgree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0" y="3005"/>
              <a:ext cx="120" cy="120"/>
            </a:xfrm>
            <a:prstGeom prst="rect">
              <a:avLst/>
            </a:prstGeom>
            <a:noFill/>
          </p:spPr>
        </p:pic>
        <p:sp>
          <p:nvSpPr>
            <p:cNvPr id="14349" name="Rectangle 13"/>
            <p:cNvSpPr>
              <a:spLocks noChangeArrowheads="1"/>
            </p:cNvSpPr>
            <p:nvPr/>
          </p:nvSpPr>
          <p:spPr bwMode="auto">
            <a:xfrm>
              <a:off x="420" y="2942"/>
              <a:ext cx="2998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 err="1">
                  <a:solidFill>
                    <a:srgbClr val="66FFFF"/>
                  </a:solidFill>
                  <a:latin typeface="Arial" charset="0"/>
                  <a:sym typeface="Symbol" pitchFamily="18" charset="2"/>
                </a:rPr>
                <a:t>The</a:t>
              </a:r>
              <a:r>
                <a:rPr lang="es-ES_tradnl" dirty="0">
                  <a:solidFill>
                    <a:srgbClr val="66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I</a:t>
              </a:r>
              <a:r>
                <a:rPr lang="es-ES_tradnl" baseline="-25000" dirty="0" err="1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t</a:t>
              </a:r>
              <a:r>
                <a:rPr lang="es-ES_tradnl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=1 s-u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antisymmetric</a:t>
              </a:r>
              <a:r>
                <a:rPr lang="es-ES_tradnl" dirty="0">
                  <a:solidFill>
                    <a:srgbClr val="66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66FFFF"/>
                  </a:solidFill>
                  <a:latin typeface="Arial" charset="0"/>
                  <a:sym typeface="Symbol" pitchFamily="18" charset="2"/>
                </a:rPr>
                <a:t>amplitude</a:t>
              </a:r>
              <a:endParaRPr lang="es-ES_tradnl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</p:txBody>
        </p:sp>
        <p:graphicFrame>
          <p:nvGraphicFramePr>
            <p:cNvPr id="14350" name="Object 14"/>
            <p:cNvGraphicFramePr>
              <a:graphicFrameLocks noChangeAspect="1"/>
            </p:cNvGraphicFramePr>
            <p:nvPr/>
          </p:nvGraphicFramePr>
          <p:xfrm>
            <a:off x="484" y="3249"/>
            <a:ext cx="3248" cy="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9" name="Ecuación" r:id="rId6" imgW="3111480" imgH="507960" progId="Equation.3">
                    <p:embed/>
                  </p:oleObj>
                </mc:Choice>
                <mc:Fallback>
                  <p:oleObj name="Ecuación" r:id="rId6" imgW="3111480" imgH="507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" y="3249"/>
                          <a:ext cx="3248" cy="5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1" name="Rectangle 15"/>
            <p:cNvSpPr>
              <a:spLocks noChangeArrowheads="1"/>
            </p:cNvSpPr>
            <p:nvPr/>
          </p:nvSpPr>
          <p:spPr bwMode="auto">
            <a:xfrm>
              <a:off x="335" y="3929"/>
              <a:ext cx="2246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4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At </a:t>
              </a:r>
              <a:r>
                <a:rPr lang="es-ES_tradnl" sz="14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threshold</a:t>
              </a:r>
              <a:r>
                <a:rPr lang="es-ES_tradnl" sz="14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4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is</a:t>
              </a:r>
              <a:r>
                <a:rPr lang="es-ES_tradnl" sz="14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4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the</a:t>
              </a:r>
              <a:r>
                <a:rPr lang="es-ES_tradnl" sz="14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4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Olsson</a:t>
              </a:r>
              <a:r>
                <a:rPr lang="es-ES_tradnl" sz="14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4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sum</a:t>
              </a:r>
              <a:r>
                <a:rPr lang="es-ES_tradnl" sz="14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rule</a:t>
              </a:r>
              <a:endParaRPr lang="es-ES" sz="1400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660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048478" y="13248"/>
            <a:ext cx="5043937" cy="36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28" tIns="45464" rIns="90928" bIns="45464" anchor="ctr">
            <a:spAutoFit/>
          </a:bodyPr>
          <a:lstStyle/>
          <a:p>
            <a:pPr algn="ctr" defTabSz="7972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 err="1">
                <a:solidFill>
                  <a:srgbClr val="FFFFFF"/>
                </a:solidFill>
                <a:latin typeface="Arial" charset="0"/>
              </a:rPr>
              <a:t>Problems</a:t>
            </a:r>
            <a:r>
              <a:rPr lang="es-ES_tradnl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</a:rPr>
              <a:t>with</a:t>
            </a:r>
            <a:r>
              <a:rPr lang="es-ES_tradnl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</a:rPr>
              <a:t>isobar</a:t>
            </a:r>
            <a:r>
              <a:rPr lang="es-ES_tradnl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</a:rPr>
              <a:t>models</a:t>
            </a:r>
            <a:r>
              <a:rPr lang="es-ES_tradnl" dirty="0">
                <a:solidFill>
                  <a:srgbClr val="FFFFFF"/>
                </a:solidFill>
                <a:latin typeface="Arial" charset="0"/>
              </a:rPr>
              <a:t> and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</a:rPr>
              <a:t>Breit-Wigners</a:t>
            </a:r>
            <a:endParaRPr lang="es-ES_tradnl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0" y="333375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90928" tIns="45464" rIns="90928" bIns="45464" anchor="ctr"/>
          <a:lstStyle/>
          <a:p>
            <a:pPr algn="ctr" defTabSz="79723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08112" y="1926868"/>
            <a:ext cx="7722213" cy="258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28" tIns="45464" rIns="90928" bIns="45464">
            <a:spAutoFit/>
          </a:bodyPr>
          <a:lstStyle/>
          <a:p>
            <a:pPr algn="just" defTabSz="7972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FF"/>
                </a:solidFill>
                <a:latin typeface="Arial" charset="0"/>
              </a:rPr>
              <a:t>2) As a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result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, BW “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determinations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” produce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poles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above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500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MeV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and at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least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100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MeV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narrower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“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widths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”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than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rigorous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dispersive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calculations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.</a:t>
            </a:r>
          </a:p>
          <a:p>
            <a:pPr algn="just" defTabSz="79723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srgbClr val="FFFFFF"/>
              </a:solidFill>
              <a:latin typeface="Arial" charset="0"/>
            </a:endParaRPr>
          </a:p>
          <a:p>
            <a:pPr algn="just" defTabSz="7972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err="1">
                <a:solidFill>
                  <a:srgbClr val="00FFFF"/>
                </a:solidFill>
                <a:latin typeface="Arial" charset="0"/>
              </a:rPr>
              <a:t>Thus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the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APPARENT DISCREPANCY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between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production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and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scattering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and </a:t>
            </a:r>
          </a:p>
          <a:p>
            <a:pPr algn="just" defTabSz="7972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err="1">
                <a:solidFill>
                  <a:srgbClr val="00FFFF"/>
                </a:solidFill>
                <a:latin typeface="Arial" charset="0"/>
              </a:rPr>
              <a:t>misleading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conclusions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when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using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those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BW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values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for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mass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and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width</a:t>
            </a:r>
            <a:endParaRPr lang="es-ES" dirty="0">
              <a:solidFill>
                <a:srgbClr val="00FFFF"/>
              </a:solidFill>
              <a:latin typeface="Arial" charset="0"/>
            </a:endParaRPr>
          </a:p>
          <a:p>
            <a:pPr algn="just" defTabSz="79723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srgbClr val="00FFFF"/>
              </a:solidFill>
              <a:latin typeface="Arial" charset="0"/>
            </a:endParaRPr>
          </a:p>
          <a:p>
            <a:pPr algn="just" defTabSz="7972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err="1">
                <a:solidFill>
                  <a:srgbClr val="00FFFF"/>
                </a:solidFill>
                <a:latin typeface="Arial" charset="0"/>
              </a:rPr>
              <a:t>The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BW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parameters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CANNOT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be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interpreted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the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 sigma MASS and WIDTH</a:t>
            </a:r>
            <a:endParaRPr lang="es-ES_tradnl" sz="1200" dirty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46537" y="4408677"/>
            <a:ext cx="7722213" cy="230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28" tIns="45464" rIns="90928" bIns="45464">
            <a:spAutoFit/>
          </a:bodyPr>
          <a:lstStyle/>
          <a:p>
            <a:pPr algn="just" defTabSz="7972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FF"/>
                </a:solidFill>
                <a:latin typeface="Arial" charset="0"/>
              </a:rPr>
              <a:t>3)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Other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experiments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,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like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BES,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have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tried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BW,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with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M=</a:t>
            </a:r>
          </a:p>
          <a:p>
            <a:pPr algn="just" defTabSz="7972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err="1">
                <a:solidFill>
                  <a:srgbClr val="FFFFFF"/>
                </a:solidFill>
                <a:latin typeface="Arial" charset="0"/>
              </a:rPr>
              <a:t>better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analytic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propoerties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(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The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Chiral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Unitary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approach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,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ask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Oset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) and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found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a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good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description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of data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with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more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reasonable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poles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.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Thre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are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also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phase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parameterizations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in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the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literature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that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satisfy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dispersion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relations</a:t>
            </a:r>
            <a:endParaRPr lang="es-ES" dirty="0">
              <a:solidFill>
                <a:srgbClr val="FFFFFF"/>
              </a:solidFill>
              <a:latin typeface="Arial" charset="0"/>
            </a:endParaRPr>
          </a:p>
          <a:p>
            <a:pPr algn="just" defTabSz="79723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srgbClr val="FFFFFF"/>
              </a:solidFill>
              <a:latin typeface="Arial" charset="0"/>
            </a:endParaRPr>
          </a:p>
          <a:p>
            <a:pPr algn="just" defTabSz="79723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srgbClr val="FFFFFF"/>
              </a:solidFill>
              <a:latin typeface="Arial" charset="0"/>
            </a:endParaRPr>
          </a:p>
          <a:p>
            <a:pPr algn="ctr" defTabSz="7972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FF"/>
                </a:solidFill>
                <a:latin typeface="Arial" charset="0"/>
              </a:rPr>
              <a:t>IT IS FEASIBLE and NOT TOO COMPLICATED</a:t>
            </a:r>
            <a:endParaRPr lang="es-ES_tradnl" sz="1200" dirty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08081" y="685969"/>
            <a:ext cx="8250988" cy="9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28" tIns="45464" rIns="90928" bIns="45464">
            <a:spAutoFit/>
          </a:bodyPr>
          <a:lstStyle/>
          <a:p>
            <a:pPr algn="just" defTabSz="7972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FF"/>
                </a:solidFill>
                <a:latin typeface="Arial" charset="0"/>
              </a:rPr>
              <a:t>1)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On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the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real axis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it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might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be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OK…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The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problem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is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the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search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for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poles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in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the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COMPLEX s-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plane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and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the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INTERPRETATION of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the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pole as a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mass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and 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width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endParaRPr lang="es-ES_tradnl" sz="1200" dirty="0">
              <a:solidFill>
                <a:srgbClr val="00FFFF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44276"/>
      </p:ext>
    </p:extLst>
  </p:cSld>
  <p:clrMapOvr>
    <a:masterClrMapping/>
  </p:clrMapOvr>
  <p:transition advTm="9312"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048478" y="13248"/>
            <a:ext cx="5043937" cy="36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28" tIns="45464" rIns="90928" bIns="45464" anchor="ctr">
            <a:spAutoFit/>
          </a:bodyPr>
          <a:lstStyle/>
          <a:p>
            <a:pPr algn="ctr" defTabSz="7972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 err="1">
                <a:solidFill>
                  <a:srgbClr val="FFFFFF"/>
                </a:solidFill>
                <a:latin typeface="Arial" charset="0"/>
              </a:rPr>
              <a:t>Problems</a:t>
            </a:r>
            <a:r>
              <a:rPr lang="es-ES_tradnl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</a:rPr>
              <a:t>with</a:t>
            </a:r>
            <a:r>
              <a:rPr lang="es-ES_tradnl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</a:rPr>
              <a:t>isobar</a:t>
            </a:r>
            <a:r>
              <a:rPr lang="es-ES_tradnl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</a:rPr>
              <a:t>models</a:t>
            </a:r>
            <a:r>
              <a:rPr lang="es-ES_tradnl" dirty="0">
                <a:solidFill>
                  <a:srgbClr val="FFFFFF"/>
                </a:solidFill>
                <a:latin typeface="Arial" charset="0"/>
              </a:rPr>
              <a:t> and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</a:rPr>
              <a:t>Breit-Wigners</a:t>
            </a:r>
            <a:endParaRPr lang="es-ES_tradnl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27200" y="-218993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90928" tIns="45464" rIns="90928" bIns="45464" anchor="ctr"/>
          <a:lstStyle/>
          <a:p>
            <a:pPr algn="ctr" defTabSz="79723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432868" y="352503"/>
            <a:ext cx="2278258" cy="64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28" tIns="45464" rIns="90928" bIns="45464">
            <a:spAutoFit/>
          </a:bodyPr>
          <a:lstStyle/>
          <a:p>
            <a:pPr algn="ctr" defTabSz="7972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00FFFF"/>
                </a:solidFill>
                <a:latin typeface="Arial" charset="0"/>
              </a:rPr>
              <a:t>NOT COMPLAINING</a:t>
            </a:r>
            <a:endParaRPr lang="es-ES_tradnl" sz="1200" dirty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121" y="939574"/>
            <a:ext cx="6403752" cy="64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28" tIns="45464" rIns="90928" bIns="45464">
            <a:spAutoFit/>
          </a:bodyPr>
          <a:lstStyle/>
          <a:p>
            <a:pPr algn="ctr" defTabSz="7972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err="1">
                <a:solidFill>
                  <a:srgbClr val="FFFFFF"/>
                </a:solidFill>
                <a:latin typeface="Arial" charset="0"/>
              </a:rPr>
              <a:t>About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BW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or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ANY OTHER PARAMETERIZATION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to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fit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or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describe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an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amplitude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at PHYSICAL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values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of s</a:t>
            </a:r>
            <a:endParaRPr lang="es-ES_tradnl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217357" y="2027612"/>
            <a:ext cx="2709280" cy="36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28" tIns="45464" rIns="90928" bIns="45464">
            <a:spAutoFit/>
          </a:bodyPr>
          <a:lstStyle/>
          <a:p>
            <a:pPr algn="ctr" defTabSz="7972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00FFFF"/>
                </a:solidFill>
                <a:latin typeface="Arial" charset="0"/>
              </a:rPr>
              <a:t>COMPLAINING ABOUT</a:t>
            </a:r>
            <a:endParaRPr lang="es-ES_tradnl" sz="1200" dirty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88751" y="2467594"/>
            <a:ext cx="7566499" cy="415462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0928" tIns="45464" rIns="90928" bIns="45464">
            <a:spAutoFit/>
          </a:bodyPr>
          <a:lstStyle/>
          <a:p>
            <a:pPr algn="just" defTabSz="79723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ES" dirty="0">
              <a:solidFill>
                <a:srgbClr val="FFFFFF"/>
              </a:solidFill>
              <a:latin typeface="Arial" charset="0"/>
            </a:endParaRPr>
          </a:p>
          <a:p>
            <a:pPr algn="just" defTabSz="79723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dirty="0" err="1">
                <a:solidFill>
                  <a:srgbClr val="FFFFFF"/>
                </a:solidFill>
                <a:latin typeface="Arial" charset="0"/>
              </a:rPr>
              <a:t>Extending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BW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or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other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parameterrizations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to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complex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s-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plane</a:t>
            </a:r>
            <a:endParaRPr lang="es-ES" dirty="0">
              <a:solidFill>
                <a:srgbClr val="FFFFFF"/>
              </a:solidFill>
              <a:latin typeface="Arial" charset="0"/>
            </a:endParaRPr>
          </a:p>
          <a:p>
            <a:pPr algn="just" defTabSz="79723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ES" dirty="0">
              <a:solidFill>
                <a:srgbClr val="FFFFFF"/>
              </a:solidFill>
              <a:latin typeface="Arial" charset="0"/>
            </a:endParaRPr>
          </a:p>
          <a:p>
            <a:pPr algn="just" defTabSz="79723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dirty="0" err="1">
                <a:solidFill>
                  <a:srgbClr val="FFFFFF"/>
                </a:solidFill>
                <a:latin typeface="Arial" charset="0"/>
              </a:rPr>
              <a:t>Believing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that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the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pole in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your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parameterization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is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a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good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approximation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to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the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actual pole of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the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analytic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amplitude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.</a:t>
            </a:r>
          </a:p>
          <a:p>
            <a:pPr algn="just" defTabSz="79723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ES" dirty="0">
              <a:solidFill>
                <a:srgbClr val="00FFFF"/>
              </a:solidFill>
              <a:latin typeface="Arial" charset="0"/>
            </a:endParaRPr>
          </a:p>
          <a:p>
            <a:pPr algn="just" defTabSz="79723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dirty="0" err="1">
                <a:solidFill>
                  <a:srgbClr val="FFFFFF"/>
                </a:solidFill>
                <a:latin typeface="Arial" charset="0"/>
              </a:rPr>
              <a:t>That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paramaterization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and pole CANNOT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be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used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to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describe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some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other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processes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.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Like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scattering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.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This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is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one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of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the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main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interests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of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poles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.</a:t>
            </a:r>
          </a:p>
          <a:p>
            <a:pPr algn="just" defTabSz="79723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ES" dirty="0">
              <a:solidFill>
                <a:srgbClr val="FFFFFF"/>
              </a:solidFill>
              <a:latin typeface="Arial" charset="0"/>
            </a:endParaRPr>
          </a:p>
          <a:p>
            <a:pPr algn="just" defTabSz="79723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dirty="0" err="1">
                <a:solidFill>
                  <a:srgbClr val="FFFFFF"/>
                </a:solidFill>
                <a:latin typeface="Arial" charset="0"/>
              </a:rPr>
              <a:t>Believing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that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your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definition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of M and </a:t>
            </a:r>
            <a:r>
              <a:rPr lang="el-GR" dirty="0">
                <a:solidFill>
                  <a:srgbClr val="FFFFFF"/>
                </a:solidFill>
                <a:latin typeface="Arial" charset="0"/>
              </a:rPr>
              <a:t>Γ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 are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the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actual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mass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or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widths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of a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resonance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and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deriving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theoretical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consequences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from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</a:rPr>
              <a:t>it</a:t>
            </a:r>
            <a:r>
              <a:rPr lang="es-ES" dirty="0">
                <a:solidFill>
                  <a:srgbClr val="FFFFFF"/>
                </a:solidFill>
                <a:latin typeface="Arial" charset="0"/>
              </a:rPr>
              <a:t>. </a:t>
            </a:r>
            <a:r>
              <a:rPr lang="es-ES" dirty="0" err="1">
                <a:solidFill>
                  <a:srgbClr val="00FFFF"/>
                </a:solidFill>
                <a:latin typeface="Arial" charset="0"/>
              </a:rPr>
              <a:t>Example</a:t>
            </a:r>
            <a:r>
              <a:rPr lang="es-ES" dirty="0">
                <a:solidFill>
                  <a:srgbClr val="00FFFF"/>
                </a:solidFill>
                <a:latin typeface="Arial" charset="0"/>
              </a:rPr>
              <a:t>…</a:t>
            </a:r>
          </a:p>
          <a:p>
            <a:pPr algn="just" defTabSz="79723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ES" dirty="0">
              <a:solidFill>
                <a:srgbClr val="FFFFFF"/>
              </a:solidFill>
              <a:latin typeface="Arial" charset="0"/>
            </a:endParaRPr>
          </a:p>
          <a:p>
            <a:pPr algn="just" defTabSz="79723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ES_tradnl" sz="1200" dirty="0">
              <a:solidFill>
                <a:srgbClr val="00FFFF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1107481"/>
      </p:ext>
    </p:extLst>
  </p:cSld>
  <p:clrMapOvr>
    <a:masterClrMapping/>
  </p:clrMapOvr>
  <p:transition advTm="9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985567" y="5213"/>
            <a:ext cx="5787499" cy="31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178" tIns="43126" rIns="86178" bIns="43126" anchor="ctr">
            <a:spAutoFit/>
          </a:bodyPr>
          <a:lstStyle/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5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NEW ROY-LIKE  EQS. WITH ONE SUBTRACTION, (GKPY EQS)</a:t>
            </a:r>
            <a:endParaRPr lang="es-ES_tradnl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9699" name="Line 5"/>
          <p:cNvSpPr>
            <a:spLocks noChangeShapeType="1"/>
          </p:cNvSpPr>
          <p:nvPr/>
        </p:nvSpPr>
        <p:spPr bwMode="auto">
          <a:xfrm>
            <a:off x="46154" y="334045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138" tIns="39570" rIns="79138" bIns="39570"/>
          <a:lstStyle/>
          <a:p>
            <a:pPr algn="ctr" defTabSz="79148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323115" y="690262"/>
            <a:ext cx="7518037" cy="64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178" tIns="43126" rIns="86178" bIns="43126" anchor="ctr">
            <a:spAutoFit/>
          </a:bodyPr>
          <a:lstStyle/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When S.M.Roy derived his equations he used. 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TWO SUBTRACTIONS</a:t>
            </a: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. </a:t>
            </a:r>
          </a:p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Very good for low energy region:</a:t>
            </a:r>
            <a:endParaRPr lang="es-ES_tradnl" sz="19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2161142" y="1874210"/>
            <a:ext cx="5867906" cy="121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178" tIns="43126" rIns="86178" bIns="43126" anchor="ctr">
            <a:spAutoFit/>
          </a:bodyPr>
          <a:lstStyle/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In fixed-t dispersion relations </a:t>
            </a:r>
            <a:r>
              <a:rPr lang="es-ES_tradnl" sz="19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at high energies</a:t>
            </a:r>
            <a:r>
              <a:rPr lang="es-ES_tradnl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: </a:t>
            </a:r>
          </a:p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if symmetric the u and s cut (Pomeron) 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growth</a:t>
            </a: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 cancels. </a:t>
            </a:r>
          </a:p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if antisymmetric dominated by rho exchange (softer).</a:t>
            </a:r>
          </a:p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2531706" y="4082015"/>
            <a:ext cx="4186475" cy="81036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86178" tIns="43126" rIns="86178" bIns="43126">
            <a:spAutoFit/>
          </a:bodyPr>
          <a:lstStyle/>
          <a:p>
            <a:pPr algn="ctr"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ONE SUBTRACTION also allowed</a:t>
            </a:r>
          </a:p>
          <a:p>
            <a:pPr algn="ctr"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800" b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GKPY Eqs.</a:t>
            </a:r>
          </a:p>
        </p:txBody>
      </p:sp>
      <p:sp>
        <p:nvSpPr>
          <p:cNvPr id="21512" name="AutoShape 10"/>
          <p:cNvSpPr>
            <a:spLocks noChangeArrowheads="1"/>
          </p:cNvSpPr>
          <p:nvPr/>
        </p:nvSpPr>
        <p:spPr bwMode="auto">
          <a:xfrm rot="5400000" flipV="1">
            <a:off x="4266379" y="3025093"/>
            <a:ext cx="718484" cy="741582"/>
          </a:xfrm>
          <a:prstGeom prst="rightArrow">
            <a:avLst>
              <a:gd name="adj1" fmla="val 50000"/>
              <a:gd name="adj2" fmla="val 26602"/>
            </a:avLst>
          </a:pr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0" scaled="1"/>
          </a:gradFill>
          <a:ln w="28575" algn="ctr">
            <a:noFill/>
            <a:miter lim="800000"/>
            <a:headEnd/>
            <a:tailEnd/>
          </a:ln>
        </p:spPr>
        <p:txBody>
          <a:bodyPr lIns="79138" tIns="39570" rIns="79138" bIns="39570" anchor="ctr">
            <a:spAutoFit/>
          </a:bodyPr>
          <a:lstStyle/>
          <a:p>
            <a:pPr algn="ctr" defTabSz="79148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" name="11 Grupo"/>
          <p:cNvGrpSpPr>
            <a:grpSpLocks/>
          </p:cNvGrpSpPr>
          <p:nvPr/>
        </p:nvGrpSpPr>
        <p:grpSpPr bwMode="auto">
          <a:xfrm>
            <a:off x="1336323" y="5678764"/>
            <a:ext cx="6578596" cy="966755"/>
            <a:chOff x="1562755" y="6260841"/>
            <a:chExt cx="7693302" cy="1066150"/>
          </a:xfrm>
        </p:grpSpPr>
        <p:sp>
          <p:nvSpPr>
            <p:cNvPr id="29706" name="Text Box 8"/>
            <p:cNvSpPr txBox="1">
              <a:spLocks noChangeArrowheads="1"/>
            </p:cNvSpPr>
            <p:nvPr/>
          </p:nvSpPr>
          <p:spPr bwMode="auto">
            <a:xfrm>
              <a:off x="3050118" y="6661840"/>
              <a:ext cx="4718578" cy="314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569" tIns="49785" rIns="99569" bIns="49785" anchor="ctr">
              <a:spAutoFit/>
            </a:bodyPr>
            <a:lstStyle/>
            <a:p>
              <a:pPr algn="ctr" defTabSz="8614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20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R. Garcia Martin, R. Kaminski, J.R.Pelaez, F.J. Yndurain</a:t>
              </a:r>
            </a:p>
          </p:txBody>
        </p:sp>
        <p:sp>
          <p:nvSpPr>
            <p:cNvPr id="29707" name="5 Rectángulo"/>
            <p:cNvSpPr>
              <a:spLocks noChangeArrowheads="1"/>
            </p:cNvSpPr>
            <p:nvPr/>
          </p:nvSpPr>
          <p:spPr bwMode="auto">
            <a:xfrm>
              <a:off x="1562755" y="7021513"/>
              <a:ext cx="7693302" cy="305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200" b="1">
                  <a:solidFill>
                    <a:srgbClr val="FFFFFF"/>
                  </a:solidFill>
                  <a:latin typeface="Arial" charset="0"/>
                </a:rPr>
                <a:t>Int.J.Mod.Phys.A24, AIP Conf.Proc.1030, Int.J.Mod.Phys.A24, Nucl.Phys.Proc.Suppl.186</a:t>
              </a:r>
              <a:endParaRPr lang="es-ES" sz="12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9708" name="11 CuadroTexto"/>
            <p:cNvSpPr txBox="1">
              <a:spLocks noChangeArrowheads="1"/>
            </p:cNvSpPr>
            <p:nvPr/>
          </p:nvSpPr>
          <p:spPr bwMode="auto">
            <a:xfrm>
              <a:off x="2658493" y="6260841"/>
              <a:ext cx="5501825" cy="415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>
                  <a:solidFill>
                    <a:srgbClr val="FFFFFF"/>
                  </a:solidFill>
                  <a:latin typeface="Arial" charset="0"/>
                </a:rPr>
                <a:t>Already introduced  in Montpellier in QCD 08</a:t>
              </a:r>
            </a:p>
          </p:txBody>
        </p:sp>
      </p:grp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2170650" y="1534913"/>
            <a:ext cx="1980833" cy="35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138" tIns="39570" rIns="79138" bIns="39570">
            <a:spAutoFit/>
          </a:bodyPr>
          <a:lstStyle/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But no need for it!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6998299"/>
      </p:ext>
    </p:extLst>
  </p:cSld>
  <p:clrMapOvr>
    <a:masterClrMapping/>
  </p:clrMapOvr>
  <p:transition advTm="68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1" grpId="0"/>
      <p:bldP spid="21512" grpId="0" animBg="1"/>
      <p:bldP spid="11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801401" y="660"/>
            <a:ext cx="4535037" cy="36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557" tIns="43303" rIns="86557" bIns="43303" anchor="ctr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 Analytic continuation to the complex plane</a:t>
            </a:r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>
            <a:off x="14933" y="334045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488" tIns="39745" rIns="79488" bIns="39745"/>
          <a:lstStyle/>
          <a:p>
            <a:pPr algn="ctr" defTabSz="79498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" name="29 Grupo"/>
          <p:cNvGrpSpPr>
            <a:grpSpLocks/>
          </p:cNvGrpSpPr>
          <p:nvPr/>
        </p:nvGrpSpPr>
        <p:grpSpPr bwMode="auto">
          <a:xfrm>
            <a:off x="260638" y="2594093"/>
            <a:ext cx="7820455" cy="931539"/>
            <a:chOff x="450850" y="612775"/>
            <a:chExt cx="9145588" cy="1028158"/>
          </a:xfrm>
        </p:grpSpPr>
        <p:pic>
          <p:nvPicPr>
            <p:cNvPr id="39957" name="Picture 5" descr="ballorange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0850" y="755650"/>
              <a:ext cx="22225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58" name="Rectangle 6"/>
            <p:cNvSpPr>
              <a:spLocks noChangeArrowheads="1"/>
            </p:cNvSpPr>
            <p:nvPr/>
          </p:nvSpPr>
          <p:spPr bwMode="auto">
            <a:xfrm>
              <a:off x="809625" y="612775"/>
              <a:ext cx="8786813" cy="1028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9569" tIns="49785" rIns="99569" bIns="49785">
              <a:spAutoFit/>
            </a:bodyPr>
            <a:lstStyle/>
            <a:p>
              <a:pPr defTabSz="865229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_tradnl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We do </a:t>
              </a:r>
              <a:r>
                <a:rPr lang="es-ES_tradnl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NOT obtain </a:t>
              </a:r>
              <a:r>
                <a:rPr lang="es-ES_tradnl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the poles directly from </a:t>
              </a:r>
              <a:r>
                <a:rPr lang="es-ES_tradnl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the constrained  parametrizations</a:t>
              </a:r>
              <a:r>
                <a:rPr lang="es-ES_tradnl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which  are used only as an </a:t>
              </a:r>
              <a:r>
                <a:rPr lang="es-ES_tradnl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input</a:t>
              </a:r>
              <a:r>
                <a:rPr lang="es-ES_tradnl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for the dispersive relations. </a:t>
              </a:r>
            </a:p>
          </p:txBody>
        </p:sp>
      </p:grpSp>
      <p:sp>
        <p:nvSpPr>
          <p:cNvPr id="31766" name="Rectangle 8"/>
          <p:cNvSpPr>
            <a:spLocks noChangeArrowheads="1"/>
          </p:cNvSpPr>
          <p:nvPr/>
        </p:nvSpPr>
        <p:spPr bwMode="auto">
          <a:xfrm>
            <a:off x="568786" y="3363244"/>
            <a:ext cx="7881542" cy="92870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lIns="86557" tIns="43303" rIns="86557" bIns="43303">
            <a:spAutoFit/>
          </a:bodyPr>
          <a:lstStyle/>
          <a:p>
            <a:pPr algn="ctr" defTabSz="865229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210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sz="21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l-GR" sz="21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σ</a:t>
            </a:r>
            <a:r>
              <a:rPr lang="es-ES" sz="21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and </a:t>
            </a:r>
            <a:r>
              <a:rPr lang="es-ES_tradnl" sz="21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f0(980) </a:t>
            </a:r>
            <a:r>
              <a:rPr lang="es-ES_tradnl" sz="210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poles</a:t>
            </a:r>
            <a:r>
              <a:rPr lang="es-ES_tradnl" sz="21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and </a:t>
            </a:r>
            <a:r>
              <a:rPr lang="es-ES_tradnl" sz="210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residues</a:t>
            </a:r>
            <a:r>
              <a:rPr lang="es-ES_tradnl" sz="21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are </a:t>
            </a:r>
            <a:r>
              <a:rPr lang="es-ES_tradnl" sz="210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obtained</a:t>
            </a:r>
            <a:r>
              <a:rPr lang="es-ES_tradnl" sz="21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210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_tradnl" sz="21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210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the</a:t>
            </a:r>
            <a:endParaRPr lang="es-ES_tradnl" sz="21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algn="ctr" defTabSz="865229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21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21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DISPERSION RELATIONS extended </a:t>
            </a:r>
            <a:r>
              <a:rPr lang="es-ES_tradnl" sz="21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to</a:t>
            </a:r>
            <a:r>
              <a:rPr lang="es-ES_tradnl" sz="21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21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sz="21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21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complex</a:t>
            </a:r>
            <a:r>
              <a:rPr lang="es-ES_tradnl" sz="21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21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plane</a:t>
            </a:r>
            <a:r>
              <a:rPr lang="es-ES_tradnl" sz="21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.</a:t>
            </a:r>
          </a:p>
        </p:txBody>
      </p:sp>
      <p:grpSp>
        <p:nvGrpSpPr>
          <p:cNvPr id="3" name="27 Grupo"/>
          <p:cNvGrpSpPr>
            <a:grpSpLocks/>
          </p:cNvGrpSpPr>
          <p:nvPr/>
        </p:nvGrpSpPr>
        <p:grpSpPr bwMode="auto">
          <a:xfrm>
            <a:off x="279642" y="5185538"/>
            <a:ext cx="4977888" cy="669962"/>
            <a:chOff x="522288" y="2154449"/>
            <a:chExt cx="5819754" cy="737345"/>
          </a:xfrm>
        </p:grpSpPr>
        <p:sp>
          <p:nvSpPr>
            <p:cNvPr id="39955" name="Rectangle 9"/>
            <p:cNvSpPr>
              <a:spLocks noChangeArrowheads="1"/>
            </p:cNvSpPr>
            <p:nvPr/>
          </p:nvSpPr>
          <p:spPr bwMode="auto">
            <a:xfrm>
              <a:off x="789343" y="2154449"/>
              <a:ext cx="5552699" cy="73734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65229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_tradnl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This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is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parametrization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and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model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independent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.</a:t>
              </a:r>
            </a:p>
          </p:txBody>
        </p:sp>
        <p:pic>
          <p:nvPicPr>
            <p:cNvPr id="39956" name="Picture 10" descr="ballorange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2288" y="2268538"/>
              <a:ext cx="22225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27 Grupo"/>
          <p:cNvGrpSpPr>
            <a:grpSpLocks/>
          </p:cNvGrpSpPr>
          <p:nvPr/>
        </p:nvGrpSpPr>
        <p:grpSpPr bwMode="auto">
          <a:xfrm>
            <a:off x="267424" y="359401"/>
            <a:ext cx="6890580" cy="669962"/>
            <a:chOff x="522288" y="2124220"/>
            <a:chExt cx="8055391" cy="736869"/>
          </a:xfrm>
        </p:grpSpPr>
        <p:sp>
          <p:nvSpPr>
            <p:cNvPr id="39953" name="Rectangle 9"/>
            <p:cNvSpPr>
              <a:spLocks noChangeArrowheads="1"/>
            </p:cNvSpPr>
            <p:nvPr/>
          </p:nvSpPr>
          <p:spPr bwMode="auto">
            <a:xfrm>
              <a:off x="666255" y="2124220"/>
              <a:ext cx="7911424" cy="73686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65229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_tradnl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In previous works dispersion relations well satisfied</a:t>
              </a:r>
              <a:r>
                <a:rPr lang="es-ES_tradnl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below 932 MeV</a:t>
              </a:r>
            </a:p>
          </p:txBody>
        </p:sp>
        <p:pic>
          <p:nvPicPr>
            <p:cNvPr id="39954" name="Picture 10" descr="ballorange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2288" y="2268538"/>
              <a:ext cx="22225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27 Grupo"/>
          <p:cNvGrpSpPr>
            <a:grpSpLocks/>
          </p:cNvGrpSpPr>
          <p:nvPr/>
        </p:nvGrpSpPr>
        <p:grpSpPr bwMode="auto">
          <a:xfrm>
            <a:off x="97742" y="985735"/>
            <a:ext cx="4843496" cy="376853"/>
            <a:chOff x="330721" y="2094662"/>
            <a:chExt cx="5662947" cy="415918"/>
          </a:xfrm>
        </p:grpSpPr>
        <p:sp>
          <p:nvSpPr>
            <p:cNvPr id="39951" name="Rectangle 9"/>
            <p:cNvSpPr>
              <a:spLocks noChangeArrowheads="1"/>
            </p:cNvSpPr>
            <p:nvPr/>
          </p:nvSpPr>
          <p:spPr bwMode="auto">
            <a:xfrm>
              <a:off x="330721" y="2094662"/>
              <a:ext cx="5662947" cy="41591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65229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_tradnl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Now, good description up to 1100 MeV.</a:t>
              </a:r>
            </a:p>
          </p:txBody>
        </p:sp>
        <p:pic>
          <p:nvPicPr>
            <p:cNvPr id="39952" name="Picture 10" descr="ballorange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2288" y="2268538"/>
              <a:ext cx="22225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16 Grupo"/>
          <p:cNvGrpSpPr>
            <a:grpSpLocks/>
          </p:cNvGrpSpPr>
          <p:nvPr/>
        </p:nvGrpSpPr>
        <p:grpSpPr bwMode="auto">
          <a:xfrm>
            <a:off x="754763" y="1403290"/>
            <a:ext cx="6342157" cy="431955"/>
            <a:chOff x="882204" y="1260351"/>
            <a:chExt cx="7415718" cy="476250"/>
          </a:xfrm>
        </p:grpSpPr>
        <p:sp>
          <p:nvSpPr>
            <p:cNvPr id="39949" name="Text Box 15"/>
            <p:cNvSpPr txBox="1">
              <a:spLocks noChangeArrowheads="1"/>
            </p:cNvSpPr>
            <p:nvPr/>
          </p:nvSpPr>
          <p:spPr bwMode="auto">
            <a:xfrm>
              <a:off x="1098229" y="1260351"/>
              <a:ext cx="7199693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569" tIns="49785" rIns="99569" bIns="49785" anchor="ctr"/>
            <a:lstStyle/>
            <a:p>
              <a:pPr defTabSz="86522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We can calculate in the f0(980) region.</a:t>
              </a:r>
            </a:p>
          </p:txBody>
        </p:sp>
        <p:pic>
          <p:nvPicPr>
            <p:cNvPr id="39950" name="Picture 5" descr="ballorange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882204" y="1404367"/>
              <a:ext cx="153835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16 Grupo"/>
          <p:cNvGrpSpPr>
            <a:grpSpLocks/>
          </p:cNvGrpSpPr>
          <p:nvPr/>
        </p:nvGrpSpPr>
        <p:grpSpPr bwMode="auto">
          <a:xfrm>
            <a:off x="754763" y="1925955"/>
            <a:ext cx="6342157" cy="431955"/>
            <a:chOff x="882204" y="1260351"/>
            <a:chExt cx="7415718" cy="476250"/>
          </a:xfrm>
        </p:grpSpPr>
        <p:sp>
          <p:nvSpPr>
            <p:cNvPr id="39947" name="Text Box 15"/>
            <p:cNvSpPr txBox="1">
              <a:spLocks noChangeArrowheads="1"/>
            </p:cNvSpPr>
            <p:nvPr/>
          </p:nvSpPr>
          <p:spPr bwMode="auto">
            <a:xfrm>
              <a:off x="1098229" y="1260351"/>
              <a:ext cx="7199693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569" tIns="49785" rIns="99569" bIns="49785" anchor="ctr"/>
            <a:lstStyle/>
            <a:p>
              <a:pPr defTabSz="86522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Effect of the f0(980) on the f0(600) under control.</a:t>
              </a:r>
            </a:p>
          </p:txBody>
        </p:sp>
        <p:pic>
          <p:nvPicPr>
            <p:cNvPr id="39948" name="Picture 5" descr="ballorange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882204" y="1404367"/>
              <a:ext cx="153835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27 Grupo"/>
          <p:cNvGrpSpPr>
            <a:grpSpLocks/>
          </p:cNvGrpSpPr>
          <p:nvPr/>
        </p:nvGrpSpPr>
        <p:grpSpPr bwMode="auto">
          <a:xfrm>
            <a:off x="261783" y="5708022"/>
            <a:ext cx="8066264" cy="923330"/>
            <a:chOff x="522288" y="2122508"/>
            <a:chExt cx="9430441" cy="1016197"/>
          </a:xfrm>
        </p:grpSpPr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738252" y="2122508"/>
              <a:ext cx="9214477" cy="101619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865229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_tradnl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Remember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this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is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an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isospin </a:t>
              </a:r>
              <a:r>
                <a:rPr lang="es-ES_tradnl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symmetric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formalism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.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We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have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added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a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systematic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uncertainty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as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the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difference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of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using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M</a:t>
              </a:r>
              <a:r>
                <a:rPr lang="es-ES_tradnl" baseline="-25000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K+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or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M</a:t>
              </a:r>
              <a:r>
                <a:rPr lang="es-ES_tradnl" baseline="-25000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K-.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It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is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only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relevant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for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th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f0(980)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with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yielding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an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additional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±4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MeV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uncertainty</a:t>
              </a:r>
              <a:endPara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</p:txBody>
        </p:sp>
        <p:pic>
          <p:nvPicPr>
            <p:cNvPr id="25" name="Picture 10" descr="ballorange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2288" y="2268538"/>
              <a:ext cx="22225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27 Grupo"/>
          <p:cNvGrpSpPr>
            <a:grpSpLocks/>
          </p:cNvGrpSpPr>
          <p:nvPr/>
        </p:nvGrpSpPr>
        <p:grpSpPr bwMode="auto">
          <a:xfrm>
            <a:off x="261782" y="4604595"/>
            <a:ext cx="7881541" cy="376853"/>
            <a:chOff x="522288" y="2154449"/>
            <a:chExt cx="8562397" cy="414756"/>
          </a:xfrm>
        </p:grpSpPr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789343" y="2154449"/>
              <a:ext cx="8295342" cy="414756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865229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_tradnl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Residues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from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:                                                         </a:t>
              </a:r>
              <a:r>
                <a:rPr lang="es-ES_tradnl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or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residue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theorem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endPara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</p:txBody>
        </p:sp>
        <p:pic>
          <p:nvPicPr>
            <p:cNvPr id="28" name="Picture 10" descr="ballorange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2288" y="2268538"/>
              <a:ext cx="22225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60417" name="Object 1"/>
          <p:cNvGraphicFramePr>
            <a:graphicFrameLocks noChangeAspect="1"/>
          </p:cNvGraphicFramePr>
          <p:nvPr/>
        </p:nvGraphicFramePr>
        <p:xfrm>
          <a:off x="2293742" y="4604594"/>
          <a:ext cx="2832430" cy="474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2" name="Acrobat Document" r:id="rId6" imgW="8019915" imgH="5667285" progId="AcroExch.Document.7">
                  <p:embed/>
                </p:oleObj>
              </mc:Choice>
              <mc:Fallback>
                <p:oleObj name="Acrobat Document" r:id="rId6" imgW="8019915" imgH="5667285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8113" b="41290"/>
                      <a:stretch>
                        <a:fillRect/>
                      </a:stretch>
                    </p:blipFill>
                    <p:spPr bwMode="auto">
                      <a:xfrm>
                        <a:off x="2293742" y="4604594"/>
                        <a:ext cx="2832430" cy="4747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091969200"/>
      </p:ext>
    </p:extLst>
  </p:cSld>
  <p:clrMapOvr>
    <a:masterClrMapping/>
  </p:clrMapOvr>
  <p:transition advTm="673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6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Text Box 2"/>
          <p:cNvSpPr txBox="1">
            <a:spLocks noChangeArrowheads="1"/>
          </p:cNvSpPr>
          <p:nvPr/>
        </p:nvSpPr>
        <p:spPr bwMode="auto">
          <a:xfrm>
            <a:off x="1801165" y="596"/>
            <a:ext cx="5817684" cy="36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678" tIns="43360" rIns="86678" bIns="43360" anchor="ctr">
            <a:spAutoFit/>
          </a:bodyPr>
          <a:lstStyle/>
          <a:p>
            <a:pPr defTabSz="8664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Final </a:t>
            </a:r>
            <a:r>
              <a:rPr lang="es-ES_tradnl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Result</a:t>
            </a:r>
            <a:r>
              <a:rPr lang="es-ES_tradnl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: </a:t>
            </a:r>
            <a:r>
              <a:rPr lang="es-ES_tradnl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Analytic</a:t>
            </a:r>
            <a:r>
              <a:rPr lang="es-ES_tradnl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continuation</a:t>
            </a:r>
            <a:r>
              <a:rPr lang="es-ES_tradnl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to</a:t>
            </a:r>
            <a:r>
              <a:rPr lang="es-ES_tradnl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complex</a:t>
            </a:r>
            <a:r>
              <a:rPr lang="es-ES_tradnl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plane</a:t>
            </a:r>
            <a:endParaRPr lang="es-ES_tradnl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8442" name="Line 3"/>
          <p:cNvSpPr>
            <a:spLocks noChangeShapeType="1"/>
          </p:cNvSpPr>
          <p:nvPr/>
        </p:nvSpPr>
        <p:spPr bwMode="auto">
          <a:xfrm>
            <a:off x="14933" y="334045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600" tIns="39801" rIns="79600" bIns="39801"/>
          <a:lstStyle/>
          <a:p>
            <a:pPr algn="ctr" defTabSz="796106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446" name="Rectangle 11"/>
          <p:cNvSpPr>
            <a:spLocks noChangeArrowheads="1"/>
          </p:cNvSpPr>
          <p:nvPr/>
        </p:nvSpPr>
        <p:spPr bwMode="auto">
          <a:xfrm>
            <a:off x="507700" y="1315077"/>
            <a:ext cx="2032342" cy="81134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79600" tIns="39801" rIns="79600" bIns="39801">
            <a:spAutoFit/>
          </a:bodyPr>
          <a:lstStyle/>
          <a:p>
            <a:pPr algn="r" defTabSz="866453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19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Roy </a:t>
            </a:r>
            <a:r>
              <a:rPr lang="es-ES_tradnl" sz="190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Eqs</a:t>
            </a:r>
            <a:r>
              <a:rPr lang="es-ES_tradnl" sz="19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. Pole:</a:t>
            </a:r>
          </a:p>
          <a:p>
            <a:pPr algn="r" defTabSz="866453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190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Residue</a:t>
            </a:r>
            <a:r>
              <a:rPr lang="es-ES_tradnl" sz="19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:</a:t>
            </a:r>
            <a:endParaRPr lang="es-ES_tradnl" sz="1900" dirty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8447" name="Rectangle 12"/>
          <p:cNvSpPr>
            <a:spLocks noChangeArrowheads="1"/>
          </p:cNvSpPr>
          <p:nvPr/>
        </p:nvSpPr>
        <p:spPr bwMode="auto">
          <a:xfrm>
            <a:off x="623332" y="3084154"/>
            <a:ext cx="1983754" cy="81134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79600" tIns="39801" rIns="79600" bIns="39801">
            <a:spAutoFit/>
          </a:bodyPr>
          <a:lstStyle/>
          <a:p>
            <a:pPr algn="r" defTabSz="866453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19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GKPY </a:t>
            </a:r>
            <a:r>
              <a:rPr lang="es-ES_tradnl" sz="190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Eqs</a:t>
            </a:r>
            <a:r>
              <a:rPr lang="es-ES_tradnl" sz="19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. pole:</a:t>
            </a:r>
          </a:p>
          <a:p>
            <a:pPr algn="r" defTabSz="866453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190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Residue</a:t>
            </a:r>
            <a:r>
              <a:rPr lang="es-ES_tradnl" sz="19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:</a:t>
            </a:r>
            <a:endParaRPr lang="es-ES_tradnl" sz="1900" dirty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18435" name="Object 14"/>
          <p:cNvGraphicFramePr>
            <a:graphicFrameLocks noChangeAspect="1"/>
          </p:cNvGraphicFramePr>
          <p:nvPr/>
        </p:nvGraphicFramePr>
        <p:xfrm>
          <a:off x="2617227" y="2971825"/>
          <a:ext cx="2803201" cy="60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7" name="Ecuación" r:id="rId4" imgW="1523880" imgH="241200" progId="Equation.3">
                  <p:embed/>
                </p:oleObj>
              </mc:Choice>
              <mc:Fallback>
                <p:oleObj name="Ecuación" r:id="rId4" imgW="1523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227" y="2971825"/>
                        <a:ext cx="2803201" cy="604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8" name="26 CuadroTexto"/>
          <p:cNvSpPr txBox="1">
            <a:spLocks noChangeArrowheads="1"/>
          </p:cNvSpPr>
          <p:nvPr/>
        </p:nvSpPr>
        <p:spPr bwMode="auto">
          <a:xfrm>
            <a:off x="3580406" y="570667"/>
            <a:ext cx="936609" cy="37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600" tIns="39801" rIns="79600" bIns="39801">
            <a:spAutoFit/>
          </a:bodyPr>
          <a:lstStyle/>
          <a:p>
            <a:pPr algn="ctr" defTabSz="7961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900" dirty="0">
                <a:solidFill>
                  <a:srgbClr val="FFFFFF"/>
                </a:solidFill>
                <a:latin typeface="Arial" charset="0"/>
              </a:rPr>
              <a:t>f0(600)</a:t>
            </a:r>
          </a:p>
        </p:txBody>
      </p:sp>
      <p:sp>
        <p:nvSpPr>
          <p:cNvPr id="18449" name="27 CuadroTexto"/>
          <p:cNvSpPr txBox="1">
            <a:spLocks noChangeArrowheads="1"/>
          </p:cNvSpPr>
          <p:nvPr/>
        </p:nvSpPr>
        <p:spPr bwMode="auto">
          <a:xfrm>
            <a:off x="6874341" y="567790"/>
            <a:ext cx="936609" cy="37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600" tIns="39801" rIns="79600" bIns="39801">
            <a:spAutoFit/>
          </a:bodyPr>
          <a:lstStyle/>
          <a:p>
            <a:pPr algn="ctr" defTabSz="7961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900" dirty="0">
                <a:solidFill>
                  <a:srgbClr val="FFFFFF"/>
                </a:solidFill>
                <a:latin typeface="Arial" charset="0"/>
              </a:rPr>
              <a:t>f0(980)</a:t>
            </a:r>
          </a:p>
        </p:txBody>
      </p:sp>
      <p:graphicFrame>
        <p:nvGraphicFramePr>
          <p:cNvPr id="18436" name="Object 24"/>
          <p:cNvGraphicFramePr>
            <a:graphicFrameLocks noChangeAspect="1"/>
          </p:cNvGraphicFramePr>
          <p:nvPr/>
        </p:nvGraphicFramePr>
        <p:xfrm>
          <a:off x="5848034" y="2973304"/>
          <a:ext cx="2674240" cy="586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8" name="Ecuación" r:id="rId6" imgW="1498320" imgH="241200" progId="Equation.3">
                  <p:embed/>
                </p:oleObj>
              </mc:Choice>
              <mc:Fallback>
                <p:oleObj name="Ecuación" r:id="rId6" imgW="1498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8034" y="2973304"/>
                        <a:ext cx="2674240" cy="586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8"/>
          <p:cNvGraphicFramePr>
            <a:graphicFrameLocks noChangeAspect="1"/>
          </p:cNvGraphicFramePr>
          <p:nvPr/>
        </p:nvGraphicFramePr>
        <p:xfrm>
          <a:off x="1001822" y="490022"/>
          <a:ext cx="552496" cy="64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9" name="Ecuación" r:id="rId8" imgW="406080" imgH="279360" progId="Equation.3">
                  <p:embed/>
                </p:oleObj>
              </mc:Choice>
              <mc:Fallback>
                <p:oleObj name="Ecuación" r:id="rId8" imgW="4060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822" y="490022"/>
                        <a:ext cx="552496" cy="647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27"/>
          <p:cNvGraphicFramePr>
            <a:graphicFrameLocks noChangeAspect="1"/>
          </p:cNvGraphicFramePr>
          <p:nvPr/>
        </p:nvGraphicFramePr>
        <p:xfrm>
          <a:off x="2594149" y="1232983"/>
          <a:ext cx="2909084" cy="541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80" name="Ecuación" r:id="rId10" imgW="1612800" imgH="241200" progId="Equation.3">
                  <p:embed/>
                </p:oleObj>
              </mc:Choice>
              <mc:Fallback>
                <p:oleObj name="Ecuación" r:id="rId10" imgW="1612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4149" y="1232983"/>
                        <a:ext cx="2909084" cy="5413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29"/>
          <p:cNvGraphicFramePr>
            <a:graphicFrameLocks noChangeAspect="1"/>
          </p:cNvGraphicFramePr>
          <p:nvPr/>
        </p:nvGraphicFramePr>
        <p:xfrm>
          <a:off x="6051695" y="1179708"/>
          <a:ext cx="2581931" cy="598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81" name="Ecuación" r:id="rId12" imgW="1447560" imgH="241200" progId="Equation.3">
                  <p:embed/>
                </p:oleObj>
              </mc:Choice>
              <mc:Fallback>
                <p:oleObj name="Ecuación" r:id="rId12" imgW="1447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1695" y="1179708"/>
                        <a:ext cx="2581931" cy="5989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4"/>
          <p:cNvGraphicFramePr>
            <a:graphicFrameLocks noChangeAspect="1"/>
          </p:cNvGraphicFramePr>
          <p:nvPr/>
        </p:nvGraphicFramePr>
        <p:xfrm>
          <a:off x="2963386" y="3485508"/>
          <a:ext cx="2079663" cy="63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82" name="Ecuación" r:id="rId14" imgW="1130040" imgH="253800" progId="Equation.3">
                  <p:embed/>
                </p:oleObj>
              </mc:Choice>
              <mc:Fallback>
                <p:oleObj name="Ecuación" r:id="rId14" imgW="1130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386" y="3485508"/>
                        <a:ext cx="2079663" cy="63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4"/>
          <p:cNvGraphicFramePr>
            <a:graphicFrameLocks noChangeAspect="1"/>
          </p:cNvGraphicFramePr>
          <p:nvPr/>
        </p:nvGraphicFramePr>
        <p:xfrm>
          <a:off x="6207766" y="3517185"/>
          <a:ext cx="2128532" cy="63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83" name="Ecuación" r:id="rId16" imgW="1155600" imgH="253800" progId="Equation.3">
                  <p:embed/>
                </p:oleObj>
              </mc:Choice>
              <mc:Fallback>
                <p:oleObj name="Ecuación" r:id="rId16" imgW="1155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766" y="3517185"/>
                        <a:ext cx="2128532" cy="63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4"/>
          <p:cNvGraphicFramePr>
            <a:graphicFrameLocks noChangeAspect="1"/>
          </p:cNvGraphicFramePr>
          <p:nvPr/>
        </p:nvGraphicFramePr>
        <p:xfrm>
          <a:off x="3265425" y="1800323"/>
          <a:ext cx="1566534" cy="63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84" name="Ecuación" r:id="rId18" imgW="850680" imgH="253800" progId="Equation.3">
                  <p:embed/>
                </p:oleObj>
              </mc:Choice>
              <mc:Fallback>
                <p:oleObj name="Ecuación" r:id="rId18" imgW="850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425" y="1800323"/>
                        <a:ext cx="1566534" cy="63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6699174" y="1735529"/>
          <a:ext cx="1286893" cy="63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85" name="Ecuación" r:id="rId20" imgW="698400" imgH="253800" progId="Equation.3">
                  <p:embed/>
                </p:oleObj>
              </mc:Choice>
              <mc:Fallback>
                <p:oleObj name="Ecuación" r:id="rId20" imgW="6984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174" y="1735529"/>
                        <a:ext cx="1286893" cy="63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31 Grupo"/>
          <p:cNvGrpSpPr>
            <a:grpSpLocks/>
          </p:cNvGrpSpPr>
          <p:nvPr/>
        </p:nvGrpSpPr>
        <p:grpSpPr bwMode="auto">
          <a:xfrm>
            <a:off x="446506" y="5197600"/>
            <a:ext cx="6659808" cy="387319"/>
            <a:chOff x="522288" y="6156325"/>
            <a:chExt cx="7788275" cy="427038"/>
          </a:xfrm>
        </p:grpSpPr>
        <p:sp>
          <p:nvSpPr>
            <p:cNvPr id="31" name="Rectangle 18"/>
            <p:cNvSpPr>
              <a:spLocks noChangeArrowheads="1"/>
            </p:cNvSpPr>
            <p:nvPr/>
          </p:nvSpPr>
          <p:spPr bwMode="auto">
            <a:xfrm>
              <a:off x="954088" y="6156325"/>
              <a:ext cx="7356475" cy="42703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866453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_tradnl" sz="19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We</a:t>
              </a:r>
              <a:r>
                <a:rPr lang="es-ES_tradnl" sz="19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9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also</a:t>
              </a:r>
              <a:r>
                <a:rPr lang="es-ES_tradnl" sz="19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9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obtain</a:t>
              </a:r>
              <a:r>
                <a:rPr lang="es-ES_tradnl" sz="19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9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the</a:t>
              </a:r>
              <a:r>
                <a:rPr lang="es-ES_tradnl" sz="19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l-GR" sz="19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ρ</a:t>
              </a:r>
              <a:r>
                <a:rPr lang="es-ES_tradnl" sz="19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pole:</a:t>
              </a:r>
              <a:endParaRPr lang="es-ES_tradnl" sz="1900" dirty="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</p:txBody>
        </p:sp>
        <p:pic>
          <p:nvPicPr>
            <p:cNvPr id="32" name="Picture 19" descr="ballorange1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522288" y="6229350"/>
              <a:ext cx="22225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3" name="Object 21"/>
          <p:cNvGraphicFramePr>
            <a:graphicFrameLocks noChangeAspect="1"/>
          </p:cNvGraphicFramePr>
          <p:nvPr/>
        </p:nvGraphicFramePr>
        <p:xfrm>
          <a:off x="1000677" y="5780182"/>
          <a:ext cx="3769164" cy="653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86" name="Ecuación" r:id="rId23" imgW="1828800" imgH="253800" progId="Equation.3">
                  <p:embed/>
                </p:oleObj>
              </mc:Choice>
              <mc:Fallback>
                <p:oleObj name="Ecuación" r:id="rId23" imgW="1828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677" y="5780182"/>
                        <a:ext cx="3769164" cy="653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4"/>
          <p:cNvGraphicFramePr>
            <a:graphicFrameLocks noChangeAspect="1"/>
          </p:cNvGraphicFramePr>
          <p:nvPr/>
        </p:nvGraphicFramePr>
        <p:xfrm>
          <a:off x="5372509" y="5763529"/>
          <a:ext cx="1495945" cy="63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87" name="Ecuación" r:id="rId25" imgW="812520" imgH="253800" progId="Equation.3">
                  <p:embed/>
                </p:oleObj>
              </mc:Choice>
              <mc:Fallback>
                <p:oleObj name="Ecuación" r:id="rId25" imgW="8125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509" y="5763529"/>
                        <a:ext cx="1495945" cy="63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19" descr="ballorange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46507" y="816574"/>
            <a:ext cx="190048" cy="19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1031541"/>
      </p:ext>
    </p:extLst>
  </p:cSld>
  <p:clrMapOvr>
    <a:masterClrMapping/>
  </p:clrMapOvr>
  <p:transition advTm="38564"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5692" y="1000986"/>
            <a:ext cx="8928308" cy="664691"/>
          </a:xfrm>
        </p:spPr>
        <p:txBody>
          <a:bodyPr>
            <a:normAutofit fontScale="90000"/>
          </a:bodyPr>
          <a:lstStyle/>
          <a:p>
            <a:pPr algn="l"/>
            <a:r>
              <a:rPr lang="es-E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</a:t>
            </a:r>
            <a:r>
              <a:rPr lang="es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can </a:t>
            </a:r>
            <a:r>
              <a:rPr lang="es-E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now</a:t>
            </a:r>
            <a:r>
              <a:rPr lang="es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use </a:t>
            </a:r>
            <a:r>
              <a:rPr lang="es-E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sum</a:t>
            </a:r>
            <a:r>
              <a:rPr lang="es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rules </a:t>
            </a:r>
            <a:r>
              <a:rPr lang="es-E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s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obtain</a:t>
            </a:r>
            <a:r>
              <a:rPr lang="es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threshold</a:t>
            </a:r>
            <a:r>
              <a:rPr lang="es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parameters</a:t>
            </a:r>
            <a:r>
              <a:rPr lang="es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es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E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</a:t>
            </a:r>
            <a:r>
              <a:rPr lang="es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use </a:t>
            </a:r>
            <a:r>
              <a:rPr lang="es-E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Froissart</a:t>
            </a:r>
            <a:r>
              <a:rPr lang="es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Gribov</a:t>
            </a:r>
            <a:r>
              <a:rPr lang="es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representantion</a:t>
            </a:r>
            <a:r>
              <a:rPr lang="es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Olsson</a:t>
            </a:r>
            <a:r>
              <a:rPr lang="es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sum</a:t>
            </a:r>
            <a:r>
              <a:rPr lang="es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rule, and a </a:t>
            </a:r>
            <a:r>
              <a:rPr lang="es-E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couple</a:t>
            </a:r>
            <a:r>
              <a:rPr lang="es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s-E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other</a:t>
            </a:r>
            <a:r>
              <a:rPr lang="es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sum</a:t>
            </a:r>
            <a:r>
              <a:rPr lang="es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rules </a:t>
            </a:r>
            <a:r>
              <a:rPr lang="es-E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</a:t>
            </a:r>
            <a:r>
              <a:rPr lang="es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have</a:t>
            </a:r>
            <a:r>
              <a:rPr lang="es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derived</a:t>
            </a:r>
            <a:endParaRPr lang="es-E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127125" y="1926855"/>
          <a:ext cx="8939819" cy="4571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9" name="Acrobat Document" r:id="rId3" imgW="8019915" imgH="5667285" progId="AcroExch.Document.7">
                  <p:embed/>
                </p:oleObj>
              </mc:Choice>
              <mc:Fallback>
                <p:oleObj name="Acrobat Document" r:id="rId3" imgW="8019915" imgH="5667285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352" b="25409"/>
                      <a:stretch>
                        <a:fillRect/>
                      </a:stretch>
                    </p:blipFill>
                    <p:spPr bwMode="auto">
                      <a:xfrm>
                        <a:off x="127125" y="1926855"/>
                        <a:ext cx="8939819" cy="45717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939378" y="97943"/>
            <a:ext cx="7019222" cy="3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300" tIns="43183" rIns="86300" bIns="43183">
            <a:spAutoFit/>
          </a:bodyPr>
          <a:lstStyle/>
          <a:p>
            <a:pPr defTabSz="862638"/>
            <a:r>
              <a:rPr lang="es-ES_tradnl" dirty="0" err="1">
                <a:solidFill>
                  <a:srgbClr val="66FFFF"/>
                </a:solidFill>
                <a:sym typeface="Symbol" pitchFamily="18" charset="2"/>
              </a:rPr>
              <a:t>Threshold</a:t>
            </a:r>
            <a:r>
              <a:rPr lang="es-ES_tradnl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66FFFF"/>
                </a:solidFill>
                <a:sym typeface="Symbol" pitchFamily="18" charset="2"/>
              </a:rPr>
              <a:t>parameters</a:t>
            </a:r>
            <a:endParaRPr lang="en-GB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0" y="457872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250" tIns="39626" rIns="79250" bIns="39626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823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1512264" y="-50354"/>
            <a:ext cx="4559855" cy="36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178" tIns="43126" rIns="86178" bIns="43126">
            <a:spAutoFit/>
          </a:bodyPr>
          <a:lstStyle/>
          <a:p>
            <a:pPr defTabSz="86142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Roy </a:t>
            </a:r>
            <a:r>
              <a:rPr lang="en-US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Eqs</a:t>
            </a:r>
            <a:r>
              <a:rPr lang="en-US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. vs. Forward Dispersion Relations</a:t>
            </a:r>
            <a:endParaRPr lang="en-US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8675" name="Line 5"/>
          <p:cNvSpPr>
            <a:spLocks noChangeShapeType="1"/>
          </p:cNvSpPr>
          <p:nvPr/>
        </p:nvSpPr>
        <p:spPr bwMode="auto">
          <a:xfrm>
            <a:off x="-35295" y="328286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138" tIns="39570" rIns="79138" bIns="39570"/>
          <a:lstStyle/>
          <a:p>
            <a:pPr algn="ctr" defTabSz="79148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323392" y="1143160"/>
            <a:ext cx="8677250" cy="18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178" tIns="43126" rIns="86178" bIns="43126">
            <a:spAutoFit/>
          </a:bodyPr>
          <a:lstStyle/>
          <a:p>
            <a:pPr defTabSz="861420" fontAlgn="base">
              <a:spcBef>
                <a:spcPct val="0"/>
              </a:spcBef>
              <a:spcAft>
                <a:spcPct val="0"/>
              </a:spcAft>
            </a:pPr>
            <a:r>
              <a:rPr lang="en-US" sz="1900" u="sng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FORWARD DISPERSION RELATIONS (FDRs).</a:t>
            </a:r>
          </a:p>
          <a:p>
            <a:pPr defTabSz="86142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(Kaminski, </a:t>
            </a:r>
            <a:r>
              <a:rPr lang="en-US" sz="1100" dirty="0" err="1" smtClean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Pelaez</a:t>
            </a:r>
            <a:r>
              <a:rPr lang="en-US" sz="1100" dirty="0" smtClean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 , </a:t>
            </a:r>
            <a:r>
              <a:rPr lang="en-US" sz="1100" dirty="0" err="1" smtClean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Yndurain</a:t>
            </a:r>
            <a:r>
              <a:rPr lang="en-US" sz="1100" dirty="0" smtClean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, Garcia Martin, Ruiz de Elvira, </a:t>
            </a:r>
            <a:r>
              <a:rPr lang="en-US" sz="1100" dirty="0" err="1" smtClean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Rodas</a:t>
            </a:r>
            <a:r>
              <a:rPr lang="en-US" sz="1100" dirty="0" smtClean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 )</a:t>
            </a:r>
          </a:p>
          <a:p>
            <a:pPr defTabSz="861420" fontAlgn="base">
              <a:spcBef>
                <a:spcPct val="0"/>
              </a:spcBef>
              <a:spcAft>
                <a:spcPct val="0"/>
              </a:spcAft>
            </a:pPr>
            <a:endParaRPr lang="en-US" sz="1100" u="sng" dirty="0" smtClean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One equation per amplitude. </a:t>
            </a:r>
          </a:p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High Energy part very well known since Forward Amplitude~ Total cross section</a:t>
            </a:r>
          </a:p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Positivity in the integrand contributions, good for precision.</a:t>
            </a:r>
          </a:p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Calculated up to 1400 MeV (ππ) or 1.7 GeV (πK)</a:t>
            </a:r>
            <a:endParaRPr lang="en-US" sz="1900" dirty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323393" y="3755589"/>
            <a:ext cx="8921627" cy="279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178" tIns="43126" rIns="86178" bIns="43126">
            <a:spAutoFit/>
          </a:bodyPr>
          <a:lstStyle/>
          <a:p>
            <a:pPr defTabSz="861420" fontAlgn="base">
              <a:spcBef>
                <a:spcPct val="0"/>
              </a:spcBef>
              <a:spcAft>
                <a:spcPct val="0"/>
              </a:spcAft>
            </a:pPr>
            <a:r>
              <a:rPr lang="en-US" sz="1900" u="sng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ROY-like EQS (1972)</a:t>
            </a:r>
            <a:r>
              <a:rPr lang="en-US" sz="2100" dirty="0" smtClean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 </a:t>
            </a:r>
          </a:p>
          <a:p>
            <a:pPr defTabSz="86142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(Roy, M. Pennington, </a:t>
            </a:r>
            <a:r>
              <a:rPr lang="en-US" sz="1100" dirty="0" err="1" smtClean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Caprini</a:t>
            </a:r>
            <a:r>
              <a:rPr lang="en-US" sz="1100" dirty="0" smtClean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 et al. , </a:t>
            </a:r>
            <a:r>
              <a:rPr lang="en-US" sz="1100" dirty="0" err="1" smtClean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Ananthanarayan</a:t>
            </a:r>
            <a:r>
              <a:rPr lang="en-US" sz="1100" dirty="0" smtClean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 et al.  Gasser et </a:t>
            </a:r>
            <a:r>
              <a:rPr lang="en-US" sz="1100" dirty="0" err="1" smtClean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al.,Stern</a:t>
            </a:r>
            <a:r>
              <a:rPr lang="en-US" sz="1100" dirty="0" smtClean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 et al. , Kaminski . </a:t>
            </a:r>
            <a:r>
              <a:rPr lang="en-US" sz="1100" dirty="0" err="1" smtClean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Pelaez</a:t>
            </a:r>
            <a:r>
              <a:rPr lang="en-US" sz="1100" dirty="0" smtClean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,,</a:t>
            </a:r>
            <a:r>
              <a:rPr lang="en-US" sz="1100" dirty="0" err="1" smtClean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Yndurain</a:t>
            </a:r>
            <a:r>
              <a:rPr lang="en-US" sz="1100" dirty="0" smtClean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, </a:t>
            </a:r>
            <a:r>
              <a:rPr lang="en-US" sz="1100" dirty="0" err="1" smtClean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Descotes-Mousasallam</a:t>
            </a:r>
            <a:r>
              <a:rPr lang="en-US" sz="1100" dirty="0" smtClean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,)</a:t>
            </a:r>
          </a:p>
          <a:p>
            <a:pPr defTabSz="86142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 </a:t>
            </a:r>
          </a:p>
          <a:p>
            <a:pPr defTabSz="861420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Coupled equations for all partial waves.</a:t>
            </a:r>
          </a:p>
          <a:p>
            <a:pPr defTabSz="861420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Limited to </a:t>
            </a:r>
            <a:r>
              <a:rPr lang="en-US" sz="1900" dirty="0" smtClean="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~ O(1) GeV.</a:t>
            </a:r>
            <a:endParaRPr lang="en-US" sz="1100" dirty="0" smtClean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  <a:p>
            <a:pPr defTabSz="861420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Good at low energies, interesting for ChPT and for resonance determination, </a:t>
            </a:r>
          </a:p>
          <a:p>
            <a:pPr defTabSz="861420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particularly light scalars f</a:t>
            </a:r>
            <a:r>
              <a:rPr lang="en-US" sz="1900" baseline="-250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n-US" sz="19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(500),K</a:t>
            </a:r>
            <a:r>
              <a:rPr lang="en-US" sz="1900" baseline="-250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n-US" sz="19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*(800), f</a:t>
            </a:r>
            <a:r>
              <a:rPr lang="en-US" sz="1900" baseline="-250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n-US" sz="19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(980).</a:t>
            </a:r>
          </a:p>
          <a:p>
            <a:pPr defTabSz="861420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ππ 2 subtractions: Roy </a:t>
            </a:r>
            <a:r>
              <a:rPr lang="en-US" sz="1900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Eqs</a:t>
            </a:r>
            <a:r>
              <a:rPr lang="en-US" sz="19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.</a:t>
            </a:r>
          </a:p>
          <a:p>
            <a:pPr defTabSz="861420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ππ 1 subtraction: GKPY </a:t>
            </a:r>
            <a:r>
              <a:rPr lang="en-US" sz="1900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eqs</a:t>
            </a:r>
            <a:r>
              <a:rPr lang="en-US" sz="19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. </a:t>
            </a:r>
          </a:p>
          <a:p>
            <a:pPr defTabSz="861420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πK: Roy-Steiner </a:t>
            </a:r>
            <a:r>
              <a:rPr lang="en-US" sz="1900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Eqs</a:t>
            </a:r>
            <a:r>
              <a:rPr lang="en-US" sz="19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sz="14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(also for πN and </a:t>
            </a:r>
            <a:r>
              <a:rPr lang="en-US" sz="14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γγ</a:t>
            </a:r>
            <a:r>
              <a:rPr lang="en-US" sz="14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→ππ)</a:t>
            </a:r>
            <a:endParaRPr lang="en-US" sz="14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251174" y="620615"/>
            <a:ext cx="4859617" cy="37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178" tIns="43126" rIns="86178" bIns="43126">
            <a:spAutoFit/>
          </a:bodyPr>
          <a:lstStyle/>
          <a:p>
            <a:pPr defTabSz="861420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They both cover the complete isospin basis</a:t>
            </a:r>
            <a:endParaRPr lang="en-US" sz="1900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064260"/>
      </p:ext>
    </p:extLst>
  </p:cSld>
  <p:clrMapOvr>
    <a:masterClrMapping/>
  </p:clrMapOvr>
  <p:transition advTm="1198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699792" y="-31437"/>
            <a:ext cx="3418517" cy="36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178" tIns="43126" rIns="86178" bIns="43126">
            <a:spAutoFit/>
          </a:bodyPr>
          <a:lstStyle/>
          <a:p>
            <a:pPr defTabSz="86142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Brief </a:t>
            </a:r>
            <a:r>
              <a:rPr lang="en-US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r</a:t>
            </a:r>
            <a:r>
              <a:rPr lang="en-US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eminder of partial waves. </a:t>
            </a:r>
            <a:endParaRPr lang="en-US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-35295" y="328286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138" tIns="39570" rIns="79138" bIns="39570"/>
          <a:lstStyle/>
          <a:p>
            <a:pPr algn="ctr" defTabSz="79148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139469" y="1014547"/>
            <a:ext cx="1479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N=1or 2 </a:t>
            </a:r>
          </a:p>
          <a:p>
            <a:r>
              <a:rPr lang="en-US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if identical particles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79512" y="1700808"/>
            <a:ext cx="60452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kern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ππ</a:t>
            </a:r>
            <a:r>
              <a:rPr lang="es-ES" b="1" kern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:</a:t>
            </a:r>
          </a:p>
          <a:p>
            <a:r>
              <a:rPr lang="es-ES" kern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Identical for strong interactions. </a:t>
            </a:r>
          </a:p>
          <a:p>
            <a:r>
              <a:rPr lang="es-ES" kern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Bose symmetry IJ=00,11,02,22,20….=S0,P1,S2,D2,D0</a:t>
            </a:r>
            <a:r>
              <a:rPr lang="es-ES" b="1" kern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08076" y="2797003"/>
            <a:ext cx="24737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kern="0" smtClean="0">
                <a:solidFill>
                  <a:schemeClr val="bg1"/>
                </a:solidFill>
              </a:rPr>
              <a:t>K</a:t>
            </a:r>
            <a:r>
              <a:rPr lang="el-GR" b="1" kern="0" smtClean="0">
                <a:solidFill>
                  <a:schemeClr val="bg1"/>
                </a:solidFill>
              </a:rPr>
              <a:t>π</a:t>
            </a:r>
            <a:r>
              <a:rPr lang="es-ES" b="1" kern="0" smtClean="0">
                <a:solidFill>
                  <a:schemeClr val="bg1"/>
                </a:solidFill>
              </a:rPr>
              <a:t>:</a:t>
            </a:r>
          </a:p>
          <a:p>
            <a:r>
              <a:rPr lang="es-ES" kern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IJ=1/2 0,1/2 1, 3/2 0…</a:t>
            </a:r>
            <a:endParaRPr lang="en-US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uadroTexto 10"/>
              <p:cNvSpPr txBox="1"/>
              <p:nvPr/>
            </p:nvSpPr>
            <p:spPr>
              <a:xfrm>
                <a:off x="3419872" y="3629463"/>
                <a:ext cx="3203121" cy="70705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E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  <m:sup>
                          <m:r>
                            <a:rPr lang="es-E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bSup>
                      <m:d>
                        <m:dPr>
                          <m:ctrlPr>
                            <a:rPr lang="es-E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s-ES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s-ES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ES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rad>
                        </m:num>
                        <m:den>
                          <m:r>
                            <a:rPr lang="es-E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s-ES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s-E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ES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e>
                            <m:sub>
                              <m:r>
                                <a:rPr lang="es-ES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  <m:sup>
                              <m:r>
                                <a:rPr lang="es-ES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bSup>
                          <m:d>
                            <m:dPr>
                              <m:ctrlPr>
                                <a:rPr lang="es-ES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p>
                            <m:sSupPr>
                              <m:ctrlPr>
                                <a:rPr lang="es-ES" sz="2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S" sz="2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ES" sz="2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Sup>
                                <m:sSubSupPr>
                                  <m:ctrlPr>
                                    <a:rPr lang="es-ES" sz="20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s-ES" sz="20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  <m:sup>
                                  <m:r>
                                    <a:rPr lang="es-ES" sz="20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s-ES" sz="20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20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sup>
                          </m:sSup>
                          <m:r>
                            <a:rPr lang="es-E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s-E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s-E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200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3629463"/>
                <a:ext cx="3203121" cy="70705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uadroTexto 11"/>
              <p:cNvSpPr txBox="1"/>
              <p:nvPr/>
            </p:nvSpPr>
            <p:spPr>
              <a:xfrm>
                <a:off x="279391" y="812313"/>
                <a:ext cx="5153655" cy="68948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20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ES" sz="2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  <m:sup>
                          <m:r>
                            <a:rPr lang="es-ES" sz="2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bSup>
                      <m:d>
                        <m:dPr>
                          <m:ctrlPr>
                            <a:rPr lang="es-ES" sz="2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s-ES" sz="2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0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 lang="es-E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E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s-ES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trlPr>
                            <a:rPr lang="es-E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s-E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s-E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s-E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s-ES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  <m:r>
                            <a:rPr lang="es-E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s-ES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s-ES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p>
                          <m:r>
                            <a:rPr lang="es-E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s-E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es-ES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s-ES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E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s-ES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s-ES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E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/>
              </a:p>
            </p:txBody>
          </p:sp>
        </mc:Choice>
        <mc:Fallback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91" y="812313"/>
                <a:ext cx="5153655" cy="6894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ángulo 12"/>
          <p:cNvSpPr/>
          <p:nvPr/>
        </p:nvSpPr>
        <p:spPr>
          <a:xfrm>
            <a:off x="208076" y="3761455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Phase shift and inelasticity: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79512" y="4863870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Elastic unitarity: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uadroTexto 14"/>
              <p:cNvSpPr txBox="1"/>
              <p:nvPr/>
            </p:nvSpPr>
            <p:spPr>
              <a:xfrm>
                <a:off x="1981149" y="4851001"/>
                <a:ext cx="2948619" cy="41710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20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𝐼𝑚</m:t>
                          </m:r>
                          <m:r>
                            <a:rPr lang="es-ES" sz="2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ES" sz="2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  <m:sup>
                          <m:r>
                            <a:rPr lang="es-ES" sz="2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bSup>
                      <m:d>
                        <m:dPr>
                          <m:ctrlPr>
                            <a:rPr lang="es-ES" sz="2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s-ES" sz="2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0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s-ES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ES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s-ES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s-E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s-ES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s-ES" sz="20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20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s-ES" sz="20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  <m:sup>
                                  <m:r>
                                    <a:rPr lang="es-ES" sz="20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s-ES" sz="20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20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s-E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149" y="4851001"/>
                <a:ext cx="2948619" cy="41710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uadroTexto 15"/>
              <p:cNvSpPr txBox="1"/>
              <p:nvPr/>
            </p:nvSpPr>
            <p:spPr>
              <a:xfrm>
                <a:off x="5148064" y="4759642"/>
                <a:ext cx="1553156" cy="577787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s-E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s-E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s-E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s-E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E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759642"/>
                <a:ext cx="1553156" cy="5777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ángulo 16"/>
          <p:cNvSpPr/>
          <p:nvPr/>
        </p:nvSpPr>
        <p:spPr>
          <a:xfrm>
            <a:off x="179512" y="5966285"/>
            <a:ext cx="5096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Elastic partial waves only depend on phase shift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uadroTexto 17"/>
              <p:cNvSpPr txBox="1"/>
              <p:nvPr/>
            </p:nvSpPr>
            <p:spPr>
              <a:xfrm>
                <a:off x="5364088" y="5733256"/>
                <a:ext cx="2827762" cy="76168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E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  <m:sup>
                          <m:r>
                            <a:rPr lang="es-E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bSup>
                      <m:d>
                        <m:dPr>
                          <m:ctrlPr>
                            <a:rPr lang="es-E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s-ES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2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S" sz="2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Sup>
                                <m:sSubSupPr>
                                  <m:ctrlPr>
                                    <a:rPr lang="es-ES" sz="20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s-ES" sz="20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  <m:sup>
                                  <m:r>
                                    <a:rPr lang="es-ES" sz="20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s-ES" sz="20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20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sup>
                          </m:sSup>
                          <m:r>
                            <m:rPr>
                              <m:sty m:val="p"/>
                            </m:rPr>
                            <a:rPr lang="es-ES" sz="2000" b="0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s-E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sSubSup>
                            <m:sSubSupPr>
                              <m:ctrlPr>
                                <a:rPr lang="es-ES" sz="2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s-ES" sz="2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  <m:sup>
                              <m:r>
                                <a:rPr lang="es-ES" sz="2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bSup>
                          <m:d>
                            <m:dPr>
                              <m:ctrlPr>
                                <a:rPr lang="es-ES" sz="2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s-E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s-E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s-ES" sz="2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s-ES" sz="2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s-ES" sz="2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733256"/>
                <a:ext cx="2827762" cy="76168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0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128633"/>
              </p:ext>
            </p:extLst>
          </p:nvPr>
        </p:nvGraphicFramePr>
        <p:xfrm>
          <a:off x="755576" y="1268760"/>
          <a:ext cx="7372996" cy="1036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Ecuación" r:id="rId4" imgW="4038480" imgH="507960" progId="Equation.3">
                  <p:embed/>
                </p:oleObj>
              </mc:Choice>
              <mc:Fallback>
                <p:oleObj name="Ecuación" r:id="rId4" imgW="40384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268760"/>
                        <a:ext cx="7372996" cy="103669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25361" y="72"/>
            <a:ext cx="2882858" cy="31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178" tIns="43126" rIns="86178" bIns="43126" anchor="ctr">
            <a:spAutoFit/>
          </a:bodyPr>
          <a:lstStyle/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50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Structure</a:t>
            </a:r>
            <a:r>
              <a:rPr lang="es-ES_tradnl" sz="15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of Roy vs. GKPY </a:t>
            </a:r>
            <a:r>
              <a:rPr lang="es-ES_tradnl" sz="150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Eqs</a:t>
            </a:r>
            <a:r>
              <a:rPr lang="es-ES_tradnl" sz="15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.</a:t>
            </a:r>
            <a:endParaRPr lang="es-ES_tradnl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0" y="334045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138" tIns="39570" rIns="79138" bIns="39570"/>
          <a:lstStyle/>
          <a:p>
            <a:pPr algn="ctr" defTabSz="79148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53" name="6 Rectángulo"/>
          <p:cNvSpPr>
            <a:spLocks noChangeArrowheads="1"/>
          </p:cNvSpPr>
          <p:nvPr/>
        </p:nvSpPr>
        <p:spPr bwMode="auto">
          <a:xfrm>
            <a:off x="34040" y="424796"/>
            <a:ext cx="6764194" cy="78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138" tIns="39570" rIns="79138" bIns="39570">
            <a:spAutoFit/>
          </a:bodyPr>
          <a:lstStyle/>
          <a:p>
            <a:pPr algn="ctr" defTabSz="79148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Both</a:t>
            </a:r>
            <a:r>
              <a:rPr lang="es-ES_tradnl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are </a:t>
            </a:r>
            <a:r>
              <a:rPr lang="es-ES_tradnl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coupled</a:t>
            </a:r>
            <a:r>
              <a:rPr lang="es-ES_tradnl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channel</a:t>
            </a:r>
            <a:r>
              <a:rPr lang="es-ES_tradnl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equations</a:t>
            </a:r>
            <a:r>
              <a:rPr lang="es-ES_tradnl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for</a:t>
            </a:r>
            <a:r>
              <a:rPr lang="es-ES_tradnl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infinite</a:t>
            </a:r>
            <a:r>
              <a:rPr lang="es-ES_tradnl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partial</a:t>
            </a:r>
            <a:r>
              <a:rPr lang="es-ES_tradnl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waves</a:t>
            </a:r>
            <a:r>
              <a:rPr lang="es-ES_tradnl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:</a:t>
            </a:r>
          </a:p>
          <a:p>
            <a:pPr algn="ctr" defTabSz="79148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I=isospin 0,1,2 , </a:t>
            </a:r>
            <a:r>
              <a:rPr lang="es-ES_tradnl" sz="2800" dirty="0">
                <a:solidFill>
                  <a:srgbClr val="00FFFF"/>
                </a:solidFill>
                <a:latin typeface="Brush Script MT" pitchFamily="66" charset="0"/>
                <a:sym typeface="Symbol" pitchFamily="18" charset="2"/>
              </a:rPr>
              <a:t>l </a:t>
            </a:r>
            <a:r>
              <a:rPr lang="es-ES_tradnl" dirty="0">
                <a:solidFill>
                  <a:srgbClr val="00FFFF"/>
                </a:solidFill>
                <a:latin typeface="Arial" charset="0"/>
                <a:cs typeface="Arial" charset="0"/>
                <a:sym typeface="Symbol" pitchFamily="18" charset="2"/>
              </a:rPr>
              <a:t>=angular </a:t>
            </a:r>
            <a:r>
              <a:rPr lang="es-ES_tradnl" dirty="0" err="1">
                <a:solidFill>
                  <a:srgbClr val="00FFFF"/>
                </a:solidFill>
                <a:latin typeface="Arial" charset="0"/>
                <a:cs typeface="Arial" charset="0"/>
                <a:sym typeface="Symbol" pitchFamily="18" charset="2"/>
              </a:rPr>
              <a:t>momentum</a:t>
            </a:r>
            <a:r>
              <a:rPr lang="es-ES_tradnl" dirty="0">
                <a:solidFill>
                  <a:srgbClr val="00FFFF"/>
                </a:solidFill>
                <a:latin typeface="Arial" charset="0"/>
                <a:cs typeface="Arial" charset="0"/>
                <a:sym typeface="Symbol" pitchFamily="18" charset="2"/>
              </a:rPr>
              <a:t> 1,2,3….</a:t>
            </a:r>
            <a:endParaRPr lang="es-ES" i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49 Grupo"/>
          <p:cNvGrpSpPr>
            <a:grpSpLocks/>
          </p:cNvGrpSpPr>
          <p:nvPr/>
        </p:nvGrpSpPr>
        <p:grpSpPr bwMode="auto">
          <a:xfrm>
            <a:off x="157581" y="2122345"/>
            <a:ext cx="1441420" cy="3797632"/>
            <a:chOff x="184038" y="2556495"/>
            <a:chExt cx="1685626" cy="4186144"/>
          </a:xfrm>
        </p:grpSpPr>
        <p:cxnSp>
          <p:nvCxnSpPr>
            <p:cNvPr id="2081" name="8 Conector recto de flecha"/>
            <p:cNvCxnSpPr>
              <a:cxnSpLocks noChangeShapeType="1"/>
            </p:cNvCxnSpPr>
            <p:nvPr/>
          </p:nvCxnSpPr>
          <p:spPr bwMode="auto">
            <a:xfrm rot="5400000">
              <a:off x="-593166" y="4103873"/>
              <a:ext cx="3096344" cy="158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2082" name="16 Rectángulo"/>
            <p:cNvSpPr>
              <a:spLocks noChangeArrowheads="1"/>
            </p:cNvSpPr>
            <p:nvPr/>
          </p:nvSpPr>
          <p:spPr bwMode="auto">
            <a:xfrm>
              <a:off x="184038" y="5724849"/>
              <a:ext cx="1685626" cy="1017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Partial wave</a:t>
              </a:r>
            </a:p>
            <a:p>
              <a:pPr algn="ctr"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on</a:t>
              </a:r>
            </a:p>
            <a:p>
              <a:pPr algn="ctr"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real axis</a:t>
              </a:r>
            </a:p>
          </p:txBody>
        </p:sp>
      </p:grpSp>
      <p:grpSp>
        <p:nvGrpSpPr>
          <p:cNvPr id="3" name="30 Grupo"/>
          <p:cNvGrpSpPr>
            <a:grpSpLocks/>
          </p:cNvGrpSpPr>
          <p:nvPr/>
        </p:nvGrpSpPr>
        <p:grpSpPr bwMode="auto">
          <a:xfrm>
            <a:off x="1696482" y="2122354"/>
            <a:ext cx="1838965" cy="2164703"/>
            <a:chOff x="1695375" y="2556495"/>
            <a:chExt cx="2151318" cy="2385781"/>
          </a:xfrm>
        </p:grpSpPr>
        <p:cxnSp>
          <p:nvCxnSpPr>
            <p:cNvPr id="2079" name="9 Conector recto de flecha"/>
            <p:cNvCxnSpPr>
              <a:cxnSpLocks noChangeShapeType="1"/>
            </p:cNvCxnSpPr>
            <p:nvPr/>
          </p:nvCxnSpPr>
          <p:spPr bwMode="auto">
            <a:xfrm rot="5400000">
              <a:off x="2141550" y="3239777"/>
              <a:ext cx="1368152" cy="158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2080" name="17 Rectángulo"/>
            <p:cNvSpPr>
              <a:spLocks noChangeArrowheads="1"/>
            </p:cNvSpPr>
            <p:nvPr/>
          </p:nvSpPr>
          <p:spPr bwMode="auto">
            <a:xfrm>
              <a:off x="1695375" y="3924647"/>
              <a:ext cx="2151318" cy="101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SUBTRACTION</a:t>
              </a:r>
            </a:p>
            <a:p>
              <a:pPr algn="ctr"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TERMS</a:t>
              </a:r>
            </a:p>
            <a:p>
              <a:pPr algn="ctr"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(polynomials)</a:t>
              </a:r>
              <a:endParaRPr lang="es-ES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5" name="33 Grupo"/>
          <p:cNvGrpSpPr>
            <a:grpSpLocks/>
          </p:cNvGrpSpPr>
          <p:nvPr/>
        </p:nvGrpSpPr>
        <p:grpSpPr bwMode="auto">
          <a:xfrm>
            <a:off x="2161987" y="4409105"/>
            <a:ext cx="1300356" cy="957238"/>
            <a:chOff x="2096290" y="5724847"/>
            <a:chExt cx="1520171" cy="1055200"/>
          </a:xfrm>
        </p:grpSpPr>
        <p:sp>
          <p:nvSpPr>
            <p:cNvPr id="2074" name="21 Rectángulo"/>
            <p:cNvSpPr>
              <a:spLocks noChangeArrowheads="1"/>
            </p:cNvSpPr>
            <p:nvPr/>
          </p:nvSpPr>
          <p:spPr bwMode="auto">
            <a:xfrm>
              <a:off x="2096290" y="5724847"/>
              <a:ext cx="1520171" cy="407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2nd </a:t>
              </a:r>
              <a:r>
                <a:rPr lang="es-ES_tradnl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order </a:t>
              </a:r>
              <a:endParaRPr lang="es-E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75" name="22 Rectángulo"/>
            <p:cNvSpPr>
              <a:spLocks noChangeArrowheads="1"/>
            </p:cNvSpPr>
            <p:nvPr/>
          </p:nvSpPr>
          <p:spPr bwMode="auto">
            <a:xfrm>
              <a:off x="2186334" y="6372918"/>
              <a:ext cx="1355261" cy="407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1st order </a:t>
              </a:r>
              <a:endParaRPr lang="es-ES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6" name="34 Grupo"/>
          <p:cNvGrpSpPr>
            <a:grpSpLocks/>
          </p:cNvGrpSpPr>
          <p:nvPr/>
        </p:nvGrpSpPr>
        <p:grpSpPr bwMode="auto">
          <a:xfrm>
            <a:off x="3899279" y="4420588"/>
            <a:ext cx="2736648" cy="957238"/>
            <a:chOff x="4106508" y="5724847"/>
            <a:chExt cx="3200101" cy="1055200"/>
          </a:xfrm>
        </p:grpSpPr>
        <p:sp>
          <p:nvSpPr>
            <p:cNvPr id="2072" name="23 Rectángulo"/>
            <p:cNvSpPr>
              <a:spLocks noChangeArrowheads="1"/>
            </p:cNvSpPr>
            <p:nvPr/>
          </p:nvSpPr>
          <p:spPr bwMode="auto">
            <a:xfrm>
              <a:off x="4106508" y="5724847"/>
              <a:ext cx="3200101" cy="407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More energy suppressed</a:t>
              </a:r>
              <a:endParaRPr lang="es-E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73" name="24 Rectángulo"/>
            <p:cNvSpPr>
              <a:spLocks noChangeArrowheads="1"/>
            </p:cNvSpPr>
            <p:nvPr/>
          </p:nvSpPr>
          <p:spPr bwMode="auto">
            <a:xfrm>
              <a:off x="4109766" y="6372918"/>
              <a:ext cx="3155113" cy="407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Less energy suppressed</a:t>
              </a:r>
              <a:endParaRPr lang="es-ES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7" name="35 Grupo"/>
          <p:cNvGrpSpPr>
            <a:grpSpLocks/>
          </p:cNvGrpSpPr>
          <p:nvPr/>
        </p:nvGrpSpPr>
        <p:grpSpPr bwMode="auto">
          <a:xfrm>
            <a:off x="7067686" y="4409105"/>
            <a:ext cx="1249125" cy="957238"/>
            <a:chOff x="8180276" y="5724847"/>
            <a:chExt cx="1460506" cy="1055200"/>
          </a:xfrm>
        </p:grpSpPr>
        <p:sp>
          <p:nvSpPr>
            <p:cNvPr id="2070" name="25 Rectángulo"/>
            <p:cNvSpPr>
              <a:spLocks noChangeArrowheads="1"/>
            </p:cNvSpPr>
            <p:nvPr/>
          </p:nvSpPr>
          <p:spPr bwMode="auto">
            <a:xfrm>
              <a:off x="8180276" y="5724847"/>
              <a:ext cx="1460506" cy="407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Very small</a:t>
              </a:r>
              <a:endParaRPr lang="es-E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71" name="26 Rectángulo"/>
            <p:cNvSpPr>
              <a:spLocks noChangeArrowheads="1"/>
            </p:cNvSpPr>
            <p:nvPr/>
          </p:nvSpPr>
          <p:spPr bwMode="auto">
            <a:xfrm>
              <a:off x="8500743" y="6372918"/>
              <a:ext cx="845671" cy="407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small</a:t>
              </a:r>
              <a:endParaRPr lang="es-ES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8" name="32 Grupo"/>
          <p:cNvGrpSpPr>
            <a:grpSpLocks/>
          </p:cNvGrpSpPr>
          <p:nvPr/>
        </p:nvGrpSpPr>
        <p:grpSpPr bwMode="auto">
          <a:xfrm>
            <a:off x="1541275" y="4409105"/>
            <a:ext cx="877228" cy="957238"/>
            <a:chOff x="350541" y="5724847"/>
            <a:chExt cx="1025100" cy="1055200"/>
          </a:xfrm>
        </p:grpSpPr>
        <p:sp>
          <p:nvSpPr>
            <p:cNvPr id="2068" name="27 Rectángulo"/>
            <p:cNvSpPr>
              <a:spLocks noChangeArrowheads="1"/>
            </p:cNvSpPr>
            <p:nvPr/>
          </p:nvSpPr>
          <p:spPr bwMode="auto">
            <a:xfrm>
              <a:off x="500572" y="5724847"/>
              <a:ext cx="860257" cy="407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ROY:</a:t>
              </a:r>
              <a:endParaRPr lang="es-E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69" name="28 Rectángulo"/>
            <p:cNvSpPr>
              <a:spLocks noChangeArrowheads="1"/>
            </p:cNvSpPr>
            <p:nvPr/>
          </p:nvSpPr>
          <p:spPr bwMode="auto">
            <a:xfrm>
              <a:off x="350541" y="6372918"/>
              <a:ext cx="1025100" cy="407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GKPY:</a:t>
              </a:r>
              <a:endParaRPr lang="es-ES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9" name="43 Grupo"/>
          <p:cNvGrpSpPr>
            <a:grpSpLocks/>
          </p:cNvGrpSpPr>
          <p:nvPr/>
        </p:nvGrpSpPr>
        <p:grpSpPr bwMode="auto">
          <a:xfrm>
            <a:off x="6775851" y="2123777"/>
            <a:ext cx="1877438" cy="2226624"/>
            <a:chOff x="7923350" y="2557289"/>
            <a:chExt cx="2196746" cy="2454957"/>
          </a:xfrm>
        </p:grpSpPr>
        <p:sp>
          <p:nvSpPr>
            <p:cNvPr id="2066" name="18 Rectángulo"/>
            <p:cNvSpPr>
              <a:spLocks noChangeArrowheads="1"/>
            </p:cNvSpPr>
            <p:nvPr/>
          </p:nvSpPr>
          <p:spPr bwMode="auto">
            <a:xfrm>
              <a:off x="7923350" y="3383423"/>
              <a:ext cx="2196746" cy="1628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DRIVING </a:t>
              </a:r>
            </a:p>
            <a:p>
              <a:pPr algn="ctr"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TERMS</a:t>
              </a:r>
            </a:p>
            <a:p>
              <a:pPr algn="ctr"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(truncation)</a:t>
              </a:r>
            </a:p>
            <a:p>
              <a:pPr algn="ctr"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Higher waves</a:t>
              </a:r>
            </a:p>
            <a:p>
              <a:pPr algn="ctr"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and High energy</a:t>
              </a:r>
              <a:endParaRPr lang="es-ES">
                <a:solidFill>
                  <a:srgbClr val="FFFFFF"/>
                </a:solidFill>
                <a:latin typeface="Arial" charset="0"/>
              </a:endParaRPr>
            </a:p>
          </p:txBody>
        </p:sp>
        <p:cxnSp>
          <p:nvCxnSpPr>
            <p:cNvPr id="2067" name="42 Conector recto de flecha"/>
            <p:cNvCxnSpPr>
              <a:cxnSpLocks noChangeShapeType="1"/>
            </p:cNvCxnSpPr>
            <p:nvPr/>
          </p:nvCxnSpPr>
          <p:spPr bwMode="auto">
            <a:xfrm rot="5400000">
              <a:off x="8551056" y="2952539"/>
              <a:ext cx="792088" cy="158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sp>
        <p:nvSpPr>
          <p:cNvPr id="46" name="45 Rectángulo"/>
          <p:cNvSpPr>
            <a:spLocks noChangeArrowheads="1"/>
          </p:cNvSpPr>
          <p:nvPr/>
        </p:nvSpPr>
        <p:spPr bwMode="auto">
          <a:xfrm>
            <a:off x="2985601" y="5976816"/>
            <a:ext cx="4226207" cy="64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138" tIns="39570" rIns="79138" bIns="39570">
            <a:spAutoFit/>
          </a:bodyPr>
          <a:lstStyle/>
          <a:p>
            <a:pPr algn="ctr" defTabSz="79148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35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“IN 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(from our data parametrizations)”</a:t>
            </a:r>
            <a:endParaRPr lang="es-ES" sz="35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" name="48 Rectángulo"/>
          <p:cNvSpPr>
            <a:spLocks noChangeArrowheads="1"/>
          </p:cNvSpPr>
          <p:nvPr/>
        </p:nvSpPr>
        <p:spPr bwMode="auto">
          <a:xfrm>
            <a:off x="62986" y="5976857"/>
            <a:ext cx="1405355" cy="6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138" tIns="39570" rIns="79138" bIns="39570">
            <a:spAutoFit/>
          </a:bodyPr>
          <a:lstStyle/>
          <a:p>
            <a:pPr algn="ctr" defTabSz="79148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35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“OUT”</a:t>
            </a:r>
            <a:endParaRPr lang="es-ES" sz="35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" name="50 Rectángulo"/>
          <p:cNvSpPr>
            <a:spLocks noChangeArrowheads="1"/>
          </p:cNvSpPr>
          <p:nvPr/>
        </p:nvSpPr>
        <p:spPr bwMode="auto">
          <a:xfrm>
            <a:off x="1815254" y="5986931"/>
            <a:ext cx="672784" cy="6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138" tIns="39570" rIns="79138" bIns="39570">
            <a:spAutoFit/>
          </a:bodyPr>
          <a:lstStyle/>
          <a:p>
            <a:pPr algn="ctr" defTabSz="79148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35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=?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3918414" y="2196678"/>
            <a:ext cx="2957844" cy="1944455"/>
            <a:chOff x="3918414" y="2196678"/>
            <a:chExt cx="2957844" cy="1944455"/>
          </a:xfrm>
        </p:grpSpPr>
        <p:cxnSp>
          <p:nvCxnSpPr>
            <p:cNvPr id="38" name="14 Conector recto de flecha"/>
            <p:cNvCxnSpPr>
              <a:cxnSpLocks noChangeShapeType="1"/>
            </p:cNvCxnSpPr>
            <p:nvPr/>
          </p:nvCxnSpPr>
          <p:spPr bwMode="auto">
            <a:xfrm rot="5400000">
              <a:off x="4891561" y="2845257"/>
              <a:ext cx="1008757" cy="158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39" name="19 Rectángulo"/>
            <p:cNvSpPr>
              <a:spLocks noChangeArrowheads="1"/>
            </p:cNvSpPr>
            <p:nvPr/>
          </p:nvSpPr>
          <p:spPr bwMode="auto">
            <a:xfrm>
              <a:off x="4283968" y="3494802"/>
              <a:ext cx="196727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dirty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KERNEL TERMS</a:t>
              </a:r>
            </a:p>
            <a:p>
              <a:r>
                <a:rPr lang="es-ES_tradnl" dirty="0" err="1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known</a:t>
              </a:r>
              <a:endParaRPr lang="es-ES_tradnl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sp>
          <p:nvSpPr>
            <p:cNvPr id="4" name="Abrir llave 3"/>
            <p:cNvSpPr/>
            <p:nvPr/>
          </p:nvSpPr>
          <p:spPr bwMode="auto">
            <a:xfrm rot="16200000">
              <a:off x="5301315" y="813777"/>
              <a:ext cx="192042" cy="2957844"/>
            </a:xfrm>
            <a:prstGeom prst="leftBrac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0" name="Abrir llave 39"/>
          <p:cNvSpPr/>
          <p:nvPr/>
        </p:nvSpPr>
        <p:spPr bwMode="auto">
          <a:xfrm rot="16200000">
            <a:off x="5095250" y="2545987"/>
            <a:ext cx="267169" cy="6175951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7043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/>
      <p:bldP spid="51" grpId="0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94332" y="44628"/>
            <a:ext cx="3944272" cy="36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163" tIns="43119" rIns="86163" bIns="43119">
            <a:spAutoFit/>
          </a:bodyPr>
          <a:lstStyle/>
          <a:p>
            <a:pPr defTabSz="861268" fontAlgn="base">
              <a:spcBef>
                <a:spcPct val="0"/>
              </a:spcBef>
              <a:spcAft>
                <a:spcPct val="0"/>
              </a:spcAft>
            </a:pPr>
            <a:r>
              <a:rPr lang="es-ES_tradnl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Several</a:t>
            </a:r>
            <a:r>
              <a:rPr lang="es-ES_tradnl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uses of </a:t>
            </a:r>
            <a:r>
              <a:rPr lang="es-ES_tradnl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Dispersion</a:t>
            </a:r>
            <a:r>
              <a:rPr lang="es-ES_tradnl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Relations</a:t>
            </a:r>
            <a:endParaRPr lang="en-GB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0" y="424703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lIns="79124" tIns="39563" rIns="79124" bIns="39563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266993" y="917348"/>
            <a:ext cx="7977417" cy="400134"/>
            <a:chOff x="266992" y="917349"/>
            <a:chExt cx="7045725" cy="400134"/>
          </a:xfrm>
        </p:grpSpPr>
        <p:sp>
          <p:nvSpPr>
            <p:cNvPr id="14" name="Rectangle 2"/>
            <p:cNvSpPr>
              <a:spLocks noChangeArrowheads="1"/>
            </p:cNvSpPr>
            <p:nvPr/>
          </p:nvSpPr>
          <p:spPr bwMode="auto">
            <a:xfrm>
              <a:off x="449360" y="917349"/>
              <a:ext cx="6863357" cy="400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6315" tIns="43190" rIns="86315" bIns="43190">
              <a:spAutoFit/>
            </a:bodyPr>
            <a:lstStyle/>
            <a:p>
              <a:pPr defTabSz="86126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Checks of Data. Discard inconsistent data sets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pic>
          <p:nvPicPr>
            <p:cNvPr id="17" name="Picture 9" descr="ballorang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6992" y="1080454"/>
              <a:ext cx="190048" cy="190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22 Grupo"/>
          <p:cNvGrpSpPr/>
          <p:nvPr/>
        </p:nvGrpSpPr>
        <p:grpSpPr>
          <a:xfrm>
            <a:off x="266992" y="1837919"/>
            <a:ext cx="7833400" cy="400134"/>
            <a:chOff x="266992" y="1837921"/>
            <a:chExt cx="8239584" cy="400134"/>
          </a:xfrm>
        </p:grpSpPr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449360" y="1837921"/>
              <a:ext cx="8057216" cy="400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6315" tIns="43190" rIns="86315" bIns="43190">
              <a:spAutoFit/>
            </a:bodyPr>
            <a:lstStyle/>
            <a:p>
              <a:pPr defTabSz="86126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Constrain data fits, relating different channels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pic>
          <p:nvPicPr>
            <p:cNvPr id="18" name="Picture 9" descr="ballorang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6992" y="1980455"/>
              <a:ext cx="190048" cy="190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24 Grupo"/>
          <p:cNvGrpSpPr/>
          <p:nvPr/>
        </p:nvGrpSpPr>
        <p:grpSpPr>
          <a:xfrm>
            <a:off x="165924" y="4255380"/>
            <a:ext cx="8208913" cy="1202692"/>
            <a:chOff x="266992" y="3806644"/>
            <a:chExt cx="7678722" cy="1202693"/>
          </a:xfrm>
        </p:grpSpPr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457040" y="3806644"/>
              <a:ext cx="7488674" cy="1202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6315" tIns="43190" rIns="86315" bIns="43190">
              <a:spAutoFit/>
            </a:bodyPr>
            <a:lstStyle/>
            <a:p>
              <a:pPr defTabSz="86126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partial-wave DR:</a:t>
              </a:r>
            </a:p>
            <a:p>
              <a:pPr defTabSz="86126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Rigorous continuation to the second sheet and extraction of resonance parameters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pic>
          <p:nvPicPr>
            <p:cNvPr id="19" name="Picture 9" descr="ballorang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6992" y="3950661"/>
              <a:ext cx="190048" cy="190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23 Grupo"/>
          <p:cNvGrpSpPr/>
          <p:nvPr/>
        </p:nvGrpSpPr>
        <p:grpSpPr>
          <a:xfrm>
            <a:off x="267002" y="2726525"/>
            <a:ext cx="8553481" cy="721158"/>
            <a:chOff x="266992" y="2726524"/>
            <a:chExt cx="8629789" cy="721158"/>
          </a:xfrm>
        </p:grpSpPr>
        <p:sp>
          <p:nvSpPr>
            <p:cNvPr id="21" name="Rectangle 2"/>
            <p:cNvSpPr>
              <a:spLocks noChangeArrowheads="1"/>
            </p:cNvSpPr>
            <p:nvPr/>
          </p:nvSpPr>
          <p:spPr bwMode="auto">
            <a:xfrm>
              <a:off x="449360" y="2726524"/>
              <a:ext cx="8447421" cy="721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6315" tIns="43190" rIns="86315" bIns="43190">
              <a:spAutoFit/>
            </a:bodyPr>
            <a:lstStyle/>
            <a:p>
              <a:pPr defTabSz="86126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Solve the DR for some energies given input from other channels or energies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pic>
          <p:nvPicPr>
            <p:cNvPr id="22" name="Picture 9" descr="ballorang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6992" y="2884249"/>
              <a:ext cx="190048" cy="190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2817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6"/>
          <p:cNvSpPr>
            <a:spLocks noChangeShapeType="1"/>
          </p:cNvSpPr>
          <p:nvPr/>
        </p:nvSpPr>
        <p:spPr bwMode="auto">
          <a:xfrm>
            <a:off x="-35295" y="328286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0133" tIns="40067" rIns="80133" bIns="40067"/>
          <a:lstStyle/>
          <a:p>
            <a:pPr algn="ctr" defTabSz="8014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723" name="Rectangle 7"/>
          <p:cNvSpPr>
            <a:spLocks noChangeArrowheads="1"/>
          </p:cNvSpPr>
          <p:nvPr/>
        </p:nvSpPr>
        <p:spPr bwMode="auto">
          <a:xfrm>
            <a:off x="395029" y="1"/>
            <a:ext cx="3377927" cy="36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56" tIns="43630" rIns="87256" bIns="43630">
            <a:spAutoFit/>
          </a:bodyPr>
          <a:lstStyle/>
          <a:p>
            <a:pPr defTabSz="872282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Our series of works: 2005-2011</a:t>
            </a:r>
            <a:endParaRPr lang="en-US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2643722" y="1520697"/>
            <a:ext cx="3593818" cy="919109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lIns="87256" tIns="43630" rIns="87256" bIns="43630">
            <a:spAutoFit/>
          </a:bodyPr>
          <a:lstStyle/>
          <a:p>
            <a:pPr algn="ctr" defTabSz="872282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Independent and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simple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fits </a:t>
            </a:r>
          </a:p>
          <a:p>
            <a:pPr algn="ctr" defTabSz="872282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to data in different channels.</a:t>
            </a:r>
          </a:p>
          <a:p>
            <a:pPr algn="ctr" defTabSz="872282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“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Unconstrained Data Fits=UDF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”</a:t>
            </a:r>
            <a:endParaRPr lang="en-US" sz="3100" dirty="0">
              <a:solidFill>
                <a:srgbClr val="000000"/>
              </a:solidFill>
              <a:sym typeface="Symbol" pitchFamily="18" charset="2"/>
            </a:endParaRPr>
          </a:p>
        </p:txBody>
      </p:sp>
      <p:cxnSp>
        <p:nvCxnSpPr>
          <p:cNvPr id="30725" name="AutoShape 15"/>
          <p:cNvCxnSpPr>
            <a:cxnSpLocks noChangeShapeType="1"/>
          </p:cNvCxnSpPr>
          <p:nvPr/>
        </p:nvCxnSpPr>
        <p:spPr bwMode="auto">
          <a:xfrm>
            <a:off x="4431129" y="2842263"/>
            <a:ext cx="19005" cy="18718"/>
          </a:xfrm>
          <a:prstGeom prst="straightConnector1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30726" name="AutoShape 16"/>
          <p:cNvCxnSpPr>
            <a:cxnSpLocks noChangeShapeType="1"/>
          </p:cNvCxnSpPr>
          <p:nvPr/>
        </p:nvCxnSpPr>
        <p:spPr bwMode="auto">
          <a:xfrm flipH="1">
            <a:off x="4400529" y="2439806"/>
            <a:ext cx="80205" cy="1024687"/>
          </a:xfrm>
          <a:prstGeom prst="straightConnector1">
            <a:avLst/>
          </a:prstGeom>
          <a:noFill/>
          <a:ln w="9525">
            <a:noFill/>
            <a:round/>
            <a:headEnd/>
            <a:tailEnd type="triangle" w="med" len="med"/>
          </a:ln>
        </p:spPr>
      </p:cxn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2890840" y="2611984"/>
            <a:ext cx="3099583" cy="853027"/>
            <a:chOff x="320" y="1587"/>
            <a:chExt cx="1952" cy="538"/>
          </a:xfrm>
        </p:grpSpPr>
        <p:sp>
          <p:nvSpPr>
            <p:cNvPr id="30741" name="Rectangle 13"/>
            <p:cNvSpPr>
              <a:spLocks noChangeArrowheads="1"/>
            </p:cNvSpPr>
            <p:nvPr/>
          </p:nvSpPr>
          <p:spPr bwMode="auto">
            <a:xfrm>
              <a:off x="320" y="1887"/>
              <a:ext cx="1952" cy="238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99569" tIns="49785" rIns="99569" bIns="49785">
              <a:spAutoFit/>
            </a:bodyPr>
            <a:lstStyle/>
            <a:p>
              <a:pPr algn="ctr" defTabSz="87228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sym typeface="Symbol" pitchFamily="18" charset="2"/>
                </a:rPr>
                <a:t>Check Dispersion Relations </a:t>
              </a:r>
              <a:endParaRPr lang="en-US" sz="3100" dirty="0">
                <a:solidFill>
                  <a:srgbClr val="000000"/>
                </a:solidFill>
                <a:sym typeface="Symbol" pitchFamily="18" charset="2"/>
              </a:endParaRPr>
            </a:p>
          </p:txBody>
        </p:sp>
        <p:sp>
          <p:nvSpPr>
            <p:cNvPr id="30742" name="AutoShape 25"/>
            <p:cNvSpPr>
              <a:spLocks noChangeArrowheads="1"/>
            </p:cNvSpPr>
            <p:nvPr/>
          </p:nvSpPr>
          <p:spPr bwMode="auto">
            <a:xfrm>
              <a:off x="1016" y="1587"/>
              <a:ext cx="408" cy="285"/>
            </a:xfrm>
            <a:prstGeom prst="downArrow">
              <a:avLst>
                <a:gd name="adj1" fmla="val 26472"/>
                <a:gd name="adj2" fmla="val 52653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FFF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defTabSz="80147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1371629" y="3547839"/>
            <a:ext cx="6138004" cy="1680606"/>
            <a:chOff x="-562" y="2177"/>
            <a:chExt cx="3866" cy="1059"/>
          </a:xfrm>
        </p:grpSpPr>
        <p:sp>
          <p:nvSpPr>
            <p:cNvPr id="30739" name="Rectangle 24"/>
            <p:cNvSpPr>
              <a:spLocks noChangeArrowheads="1"/>
            </p:cNvSpPr>
            <p:nvPr/>
          </p:nvSpPr>
          <p:spPr bwMode="auto">
            <a:xfrm>
              <a:off x="-562" y="2474"/>
              <a:ext cx="3866" cy="762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99569" tIns="49785" rIns="99569" bIns="49785">
              <a:spAutoFit/>
            </a:bodyPr>
            <a:lstStyle/>
            <a:p>
              <a:pPr algn="ctr" defTabSz="87228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sym typeface="Symbol" pitchFamily="18" charset="2"/>
                </a:rPr>
                <a:t>Impose FDRs, Roy &amp; GKPY </a:t>
              </a:r>
              <a:r>
                <a:rPr lang="en-US" dirty="0" err="1" smtClean="0">
                  <a:solidFill>
                    <a:srgbClr val="000000"/>
                  </a:solidFill>
                  <a:latin typeface="Arial" charset="0"/>
                  <a:sym typeface="Symbol" pitchFamily="18" charset="2"/>
                </a:rPr>
                <a:t>Eqs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  <a:sym typeface="Symbol" pitchFamily="18" charset="2"/>
                </a:rPr>
                <a:t> </a:t>
              </a:r>
            </a:p>
            <a:p>
              <a:pPr algn="ctr" defTabSz="87228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sym typeface="Symbol" pitchFamily="18" charset="2"/>
                </a:rPr>
                <a:t>on data fits</a:t>
              </a:r>
            </a:p>
            <a:p>
              <a:pPr algn="ctr" defTabSz="87228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sym typeface="Symbol" pitchFamily="18" charset="2"/>
                </a:rPr>
                <a:t>“</a:t>
              </a:r>
              <a:r>
                <a:rPr lang="en-US" b="1" dirty="0" smtClean="0">
                  <a:solidFill>
                    <a:srgbClr val="000000"/>
                  </a:solidFill>
                  <a:latin typeface="Arial" charset="0"/>
                  <a:sym typeface="Symbol" pitchFamily="18" charset="2"/>
                </a:rPr>
                <a:t>Constrained Data Fits CDF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  <a:sym typeface="Symbol" pitchFamily="18" charset="2"/>
                </a:rPr>
                <a:t>”</a:t>
              </a:r>
            </a:p>
            <a:p>
              <a:pPr algn="ctr" defTabSz="87228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Describe data and are consistent with Dispersion relations</a:t>
              </a:r>
              <a:endPara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30740" name="AutoShape 26"/>
            <p:cNvSpPr>
              <a:spLocks noChangeArrowheads="1"/>
            </p:cNvSpPr>
            <p:nvPr/>
          </p:nvSpPr>
          <p:spPr bwMode="auto">
            <a:xfrm>
              <a:off x="1111" y="2177"/>
              <a:ext cx="408" cy="284"/>
            </a:xfrm>
            <a:prstGeom prst="downArrow">
              <a:avLst>
                <a:gd name="adj1" fmla="val 26472"/>
                <a:gd name="adj2" fmla="val 52653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FFF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defTabSz="80147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42033" name="Rectangle 49"/>
          <p:cNvSpPr>
            <a:spLocks noChangeArrowheads="1"/>
          </p:cNvSpPr>
          <p:nvPr/>
        </p:nvSpPr>
        <p:spPr bwMode="auto">
          <a:xfrm>
            <a:off x="1525627" y="5584251"/>
            <a:ext cx="5830008" cy="67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7256" tIns="43630" rIns="87256" bIns="43630">
            <a:spAutoFit/>
          </a:bodyPr>
          <a:lstStyle/>
          <a:p>
            <a:pPr algn="ctr" defTabSz="872282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For resonance poles: </a:t>
            </a:r>
            <a:r>
              <a:rPr lang="en-US" sz="19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Continuation to complex plane</a:t>
            </a:r>
          </a:p>
          <a:p>
            <a:pPr algn="ctr" defTabSz="872282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USING THE DISPERIVE INTEGRALS</a:t>
            </a:r>
            <a:endParaRPr lang="en-US" sz="1900" dirty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201555" y="301718"/>
            <a:ext cx="7653288" cy="6932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5695" tIns="37874" rIns="75695" bIns="37874">
            <a:spAutoFit/>
          </a:bodyPr>
          <a:lstStyle/>
          <a:p>
            <a:pPr defTabSz="7566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FFFF"/>
                </a:solidFill>
                <a:latin typeface="Arial" charset="0"/>
              </a:rPr>
              <a:t>R. Kaminski, JRP, F.J. </a:t>
            </a:r>
            <a:r>
              <a:rPr lang="en-US" sz="1000" dirty="0" err="1">
                <a:solidFill>
                  <a:srgbClr val="00FFFF"/>
                </a:solidFill>
                <a:latin typeface="Arial" charset="0"/>
              </a:rPr>
              <a:t>Ynduráin</a:t>
            </a:r>
            <a:r>
              <a:rPr lang="en-US" sz="1000" dirty="0">
                <a:solidFill>
                  <a:srgbClr val="00FFFF"/>
                </a:solidFill>
                <a:latin typeface="Arial" charset="0"/>
              </a:rPr>
              <a:t> Eur.Phys.J.A31:479-484,2007. PRD74:014001,2006</a:t>
            </a:r>
          </a:p>
          <a:p>
            <a:pPr defTabSz="7566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FFFF"/>
                </a:solidFill>
                <a:latin typeface="Arial" charset="0"/>
              </a:rPr>
              <a:t>JRP ,F.J. </a:t>
            </a:r>
            <a:r>
              <a:rPr lang="en-US" sz="1000" dirty="0" err="1">
                <a:solidFill>
                  <a:srgbClr val="00FFFF"/>
                </a:solidFill>
                <a:latin typeface="Arial" charset="0"/>
              </a:rPr>
              <a:t>Ynduráin</a:t>
            </a:r>
            <a:r>
              <a:rPr lang="en-US" sz="1000" dirty="0">
                <a:solidFill>
                  <a:srgbClr val="00FFFF"/>
                </a:solidFill>
                <a:latin typeface="Arial" charset="0"/>
              </a:rPr>
              <a:t>. PRD71, 074016 (2005) , PRD69,114001 (2004), </a:t>
            </a:r>
          </a:p>
          <a:p>
            <a:pPr defTabSz="7566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FFFF"/>
                </a:solidFill>
                <a:latin typeface="Arial" charset="0"/>
              </a:rPr>
              <a:t>R. </a:t>
            </a:r>
            <a:r>
              <a:rPr lang="en-US" sz="1000" dirty="0" err="1">
                <a:solidFill>
                  <a:srgbClr val="00FFFF"/>
                </a:solidFill>
                <a:latin typeface="Arial" charset="0"/>
              </a:rPr>
              <a:t>García</a:t>
            </a:r>
            <a:r>
              <a:rPr lang="en-US" sz="1000" dirty="0">
                <a:solidFill>
                  <a:srgbClr val="00FFFF"/>
                </a:solidFill>
                <a:latin typeface="Arial" charset="0"/>
              </a:rPr>
              <a:t> Martín, R. Kaminski, JRP, J. Ruiz de Elvira, F.J. </a:t>
            </a:r>
            <a:r>
              <a:rPr lang="en-US" sz="1000" dirty="0" err="1">
                <a:solidFill>
                  <a:srgbClr val="00FFFF"/>
                </a:solidFill>
                <a:latin typeface="Arial" charset="0"/>
              </a:rPr>
              <a:t>Ynduráin</a:t>
            </a:r>
            <a:r>
              <a:rPr lang="en-US" sz="1000" dirty="0">
                <a:solidFill>
                  <a:srgbClr val="00FFFF"/>
                </a:solidFill>
                <a:latin typeface="Arial" charset="0"/>
              </a:rPr>
              <a:t>, </a:t>
            </a:r>
            <a:r>
              <a:rPr lang="en-US" sz="1000" dirty="0" err="1">
                <a:solidFill>
                  <a:srgbClr val="00FFFF"/>
                </a:solidFill>
                <a:latin typeface="Arial" charset="0"/>
              </a:rPr>
              <a:t>Phys.Rev</a:t>
            </a:r>
            <a:r>
              <a:rPr lang="en-US" sz="1000" dirty="0">
                <a:solidFill>
                  <a:srgbClr val="00FFFF"/>
                </a:solidFill>
                <a:latin typeface="Arial" charset="0"/>
              </a:rPr>
              <a:t>. D83 (2011) 074004, </a:t>
            </a:r>
          </a:p>
          <a:p>
            <a:pPr defTabSz="7566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FFFF"/>
                </a:solidFill>
                <a:latin typeface="Arial" charset="0"/>
              </a:rPr>
              <a:t>R. </a:t>
            </a:r>
            <a:r>
              <a:rPr lang="en-US" sz="1000" dirty="0" err="1">
                <a:solidFill>
                  <a:srgbClr val="00FFFF"/>
                </a:solidFill>
                <a:latin typeface="Arial" charset="0"/>
              </a:rPr>
              <a:t>García</a:t>
            </a:r>
            <a:r>
              <a:rPr lang="en-US" sz="1000" dirty="0">
                <a:solidFill>
                  <a:srgbClr val="00FFFF"/>
                </a:solidFill>
                <a:latin typeface="Arial" charset="0"/>
              </a:rPr>
              <a:t> Martín, R. Kaminski, JRP, J. Ruiz de Elvira ,</a:t>
            </a:r>
            <a:r>
              <a:rPr lang="en-US" sz="1000" dirty="0" err="1">
                <a:solidFill>
                  <a:srgbClr val="00FFFF"/>
                </a:solidFill>
                <a:latin typeface="Arial" charset="0"/>
              </a:rPr>
              <a:t>Phys.Rev.Lett</a:t>
            </a:r>
            <a:r>
              <a:rPr lang="en-US" sz="1000" dirty="0">
                <a:solidFill>
                  <a:srgbClr val="00FFFF"/>
                </a:solidFill>
                <a:latin typeface="Arial" charset="0"/>
              </a:rPr>
              <a:t>. 107 (2011) 072001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199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5" grpId="0" animBg="1"/>
      <p:bldP spid="420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6"/>
          <p:cNvSpPr>
            <a:spLocks noChangeShapeType="1"/>
          </p:cNvSpPr>
          <p:nvPr/>
        </p:nvSpPr>
        <p:spPr bwMode="auto">
          <a:xfrm>
            <a:off x="-35295" y="328286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0133" tIns="40067" rIns="80133" bIns="40067"/>
          <a:lstStyle/>
          <a:p>
            <a:pPr algn="ctr" defTabSz="8014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723" name="Rectangle 7"/>
          <p:cNvSpPr>
            <a:spLocks noChangeArrowheads="1"/>
          </p:cNvSpPr>
          <p:nvPr/>
        </p:nvSpPr>
        <p:spPr bwMode="auto">
          <a:xfrm>
            <a:off x="395029" y="1"/>
            <a:ext cx="3377927" cy="36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56" tIns="43630" rIns="87256" bIns="43630">
            <a:spAutoFit/>
          </a:bodyPr>
          <a:lstStyle/>
          <a:p>
            <a:pPr defTabSz="872282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Our series of works: 2005-2011</a:t>
            </a:r>
            <a:endParaRPr lang="en-US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2643722" y="1520697"/>
            <a:ext cx="3593818" cy="919109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lIns="87256" tIns="43630" rIns="87256" bIns="43630">
            <a:spAutoFit/>
          </a:bodyPr>
          <a:lstStyle/>
          <a:p>
            <a:pPr algn="ctr" defTabSz="872282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Independent and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simple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fits </a:t>
            </a:r>
          </a:p>
          <a:p>
            <a:pPr algn="ctr" defTabSz="872282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to data in different channels.</a:t>
            </a:r>
          </a:p>
          <a:p>
            <a:pPr algn="ctr" defTabSz="872282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“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Unconstrained Data Fits=UDF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”</a:t>
            </a:r>
            <a:endParaRPr lang="en-US" sz="31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201555" y="301718"/>
            <a:ext cx="7653288" cy="6932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5695" tIns="37874" rIns="75695" bIns="37874">
            <a:spAutoFit/>
          </a:bodyPr>
          <a:lstStyle/>
          <a:p>
            <a:pPr defTabSz="7566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FFFF"/>
                </a:solidFill>
                <a:latin typeface="Arial" charset="0"/>
              </a:rPr>
              <a:t>R. Kaminski, JRP, F.J. </a:t>
            </a:r>
            <a:r>
              <a:rPr lang="en-US" sz="1000" dirty="0" err="1">
                <a:solidFill>
                  <a:srgbClr val="00FFFF"/>
                </a:solidFill>
                <a:latin typeface="Arial" charset="0"/>
              </a:rPr>
              <a:t>Ynduráin</a:t>
            </a:r>
            <a:r>
              <a:rPr lang="en-US" sz="1000" dirty="0">
                <a:solidFill>
                  <a:srgbClr val="00FFFF"/>
                </a:solidFill>
                <a:latin typeface="Arial" charset="0"/>
              </a:rPr>
              <a:t> Eur.Phys.J.A31:479-484,2007. PRD74:014001,2006</a:t>
            </a:r>
          </a:p>
          <a:p>
            <a:pPr defTabSz="7566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FFFF"/>
                </a:solidFill>
                <a:latin typeface="Arial" charset="0"/>
              </a:rPr>
              <a:t>JRP ,F.J. </a:t>
            </a:r>
            <a:r>
              <a:rPr lang="en-US" sz="1000" dirty="0" err="1">
                <a:solidFill>
                  <a:srgbClr val="00FFFF"/>
                </a:solidFill>
                <a:latin typeface="Arial" charset="0"/>
              </a:rPr>
              <a:t>Ynduráin</a:t>
            </a:r>
            <a:r>
              <a:rPr lang="en-US" sz="1000" dirty="0">
                <a:solidFill>
                  <a:srgbClr val="00FFFF"/>
                </a:solidFill>
                <a:latin typeface="Arial" charset="0"/>
              </a:rPr>
              <a:t>. PRD71, 074016 (2005) , PRD69,114001 (2004), </a:t>
            </a:r>
          </a:p>
          <a:p>
            <a:pPr defTabSz="7566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FFFF"/>
                </a:solidFill>
                <a:latin typeface="Arial" charset="0"/>
              </a:rPr>
              <a:t>R. </a:t>
            </a:r>
            <a:r>
              <a:rPr lang="en-US" sz="1000" dirty="0" err="1">
                <a:solidFill>
                  <a:srgbClr val="00FFFF"/>
                </a:solidFill>
                <a:latin typeface="Arial" charset="0"/>
              </a:rPr>
              <a:t>García</a:t>
            </a:r>
            <a:r>
              <a:rPr lang="en-US" sz="1000" dirty="0">
                <a:solidFill>
                  <a:srgbClr val="00FFFF"/>
                </a:solidFill>
                <a:latin typeface="Arial" charset="0"/>
              </a:rPr>
              <a:t> Martín, R. Kaminski, JRP, J. Ruiz de Elvira, F.J. </a:t>
            </a:r>
            <a:r>
              <a:rPr lang="en-US" sz="1000" dirty="0" err="1">
                <a:solidFill>
                  <a:srgbClr val="00FFFF"/>
                </a:solidFill>
                <a:latin typeface="Arial" charset="0"/>
              </a:rPr>
              <a:t>Ynduráin</a:t>
            </a:r>
            <a:r>
              <a:rPr lang="en-US" sz="1000" dirty="0">
                <a:solidFill>
                  <a:srgbClr val="00FFFF"/>
                </a:solidFill>
                <a:latin typeface="Arial" charset="0"/>
              </a:rPr>
              <a:t>, </a:t>
            </a:r>
            <a:r>
              <a:rPr lang="en-US" sz="1000" dirty="0" err="1">
                <a:solidFill>
                  <a:srgbClr val="00FFFF"/>
                </a:solidFill>
                <a:latin typeface="Arial" charset="0"/>
              </a:rPr>
              <a:t>Phys.Rev</a:t>
            </a:r>
            <a:r>
              <a:rPr lang="en-US" sz="1000" dirty="0">
                <a:solidFill>
                  <a:srgbClr val="00FFFF"/>
                </a:solidFill>
                <a:latin typeface="Arial" charset="0"/>
              </a:rPr>
              <a:t>. D83 (2011) 074004, </a:t>
            </a:r>
          </a:p>
          <a:p>
            <a:pPr defTabSz="7566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FFFF"/>
                </a:solidFill>
                <a:latin typeface="Arial" charset="0"/>
              </a:rPr>
              <a:t>R. </a:t>
            </a:r>
            <a:r>
              <a:rPr lang="en-US" sz="1000" dirty="0" err="1">
                <a:solidFill>
                  <a:srgbClr val="00FFFF"/>
                </a:solidFill>
                <a:latin typeface="Arial" charset="0"/>
              </a:rPr>
              <a:t>García</a:t>
            </a:r>
            <a:r>
              <a:rPr lang="en-US" sz="1000" dirty="0">
                <a:solidFill>
                  <a:srgbClr val="00FFFF"/>
                </a:solidFill>
                <a:latin typeface="Arial" charset="0"/>
              </a:rPr>
              <a:t> Martín, R. Kaminski, JRP, J. Ruiz de Elvira ,</a:t>
            </a:r>
            <a:r>
              <a:rPr lang="en-US" sz="1000" dirty="0" err="1">
                <a:solidFill>
                  <a:srgbClr val="00FFFF"/>
                </a:solidFill>
                <a:latin typeface="Arial" charset="0"/>
              </a:rPr>
              <a:t>Phys.Rev.Lett</a:t>
            </a:r>
            <a:r>
              <a:rPr lang="en-US" sz="1000" dirty="0">
                <a:solidFill>
                  <a:srgbClr val="00FFFF"/>
                </a:solidFill>
                <a:latin typeface="Arial" charset="0"/>
              </a:rPr>
              <a:t>. 107 (2011) 072001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77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870337" y="-11933"/>
            <a:ext cx="5342247" cy="36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256" tIns="43630" rIns="87256" bIns="43630" anchor="ctr">
            <a:spAutoFit/>
          </a:bodyPr>
          <a:lstStyle/>
          <a:p>
            <a:pPr algn="ctr" defTabSz="8722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dirty="0" smtClean="0">
                <a:solidFill>
                  <a:srgbClr val="00FFFF"/>
                </a:solidFill>
                <a:latin typeface="Arial" charset="0"/>
              </a:rPr>
              <a:t>Simple </a:t>
            </a:r>
            <a:r>
              <a:rPr lang="es-ES_tradnl" u="sng" dirty="0" err="1" smtClean="0">
                <a:solidFill>
                  <a:srgbClr val="00FFFF"/>
                </a:solidFill>
                <a:latin typeface="Arial" charset="0"/>
              </a:rPr>
              <a:t>UN</a:t>
            </a:r>
            <a:r>
              <a:rPr lang="es-ES_tradnl" dirty="0" err="1" smtClean="0">
                <a:solidFill>
                  <a:srgbClr val="00FFFF"/>
                </a:solidFill>
                <a:latin typeface="Arial" charset="0"/>
              </a:rPr>
              <a:t>constrained</a:t>
            </a:r>
            <a:r>
              <a:rPr lang="es-ES_tradnl" dirty="0" smtClean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charset="0"/>
              </a:rPr>
              <a:t>Fits</a:t>
            </a:r>
            <a:r>
              <a:rPr lang="es-ES_tradnl" dirty="0" smtClean="0">
                <a:solidFill>
                  <a:srgbClr val="00FFFF"/>
                </a:solidFill>
                <a:latin typeface="Arial" charset="0"/>
              </a:rPr>
              <a:t> to Data: P wave, IJ=11</a:t>
            </a:r>
            <a:endParaRPr lang="es-ES_tradnl" dirty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1" y="381560"/>
            <a:ext cx="9372057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</p:spPr>
        <p:txBody>
          <a:bodyPr lIns="80133" tIns="40067" rIns="80133" bIns="40067"/>
          <a:lstStyle/>
          <a:p>
            <a:pPr algn="ctr" defTabSz="80147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244" name="Picture 4" descr="2_fit_P_pi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1006166"/>
            <a:ext cx="4802814" cy="4578084"/>
          </a:xfrm>
          <a:prstGeom prst="rect">
            <a:avLst/>
          </a:prstGeom>
          <a:noFill/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49030" y="5780184"/>
            <a:ext cx="4578019" cy="747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7256" tIns="43630" rIns="87256" bIns="43630">
            <a:spAutoFit/>
          </a:bodyPr>
          <a:lstStyle/>
          <a:p>
            <a:pPr algn="ctr" defTabSz="8722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500" dirty="0">
                <a:solidFill>
                  <a:srgbClr val="FFFF00"/>
                </a:solidFill>
                <a:latin typeface="Arial" charset="0"/>
              </a:rPr>
              <a:t>Up </a:t>
            </a:r>
            <a:r>
              <a:rPr lang="es-ES_tradnl" sz="1500" dirty="0" err="1">
                <a:solidFill>
                  <a:srgbClr val="FFFF00"/>
                </a:solidFill>
                <a:latin typeface="Arial" charset="0"/>
              </a:rPr>
              <a:t>to</a:t>
            </a:r>
            <a:r>
              <a:rPr lang="es-ES_tradnl" sz="1500" dirty="0">
                <a:solidFill>
                  <a:srgbClr val="FFFF00"/>
                </a:solidFill>
                <a:latin typeface="Arial" charset="0"/>
              </a:rPr>
              <a:t> 1 GeV </a:t>
            </a:r>
            <a:r>
              <a:rPr lang="es-ES_tradnl" sz="1500" dirty="0" err="1">
                <a:solidFill>
                  <a:srgbClr val="FFFF00"/>
                </a:solidFill>
                <a:latin typeface="Arial" charset="0"/>
              </a:rPr>
              <a:t>This</a:t>
            </a:r>
            <a:r>
              <a:rPr lang="es-ES_tradnl" sz="1500" dirty="0">
                <a:solidFill>
                  <a:srgbClr val="FFFF00"/>
                </a:solidFill>
                <a:latin typeface="Arial" charset="0"/>
              </a:rPr>
              <a:t> NOT a </a:t>
            </a:r>
            <a:r>
              <a:rPr lang="es-ES_tradnl" sz="1500" dirty="0" err="1">
                <a:solidFill>
                  <a:srgbClr val="FFFF00"/>
                </a:solidFill>
                <a:latin typeface="Arial" charset="0"/>
              </a:rPr>
              <a:t>fit</a:t>
            </a:r>
            <a:r>
              <a:rPr lang="es-ES_tradnl" sz="15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ES_tradnl" sz="1500" dirty="0" err="1">
                <a:solidFill>
                  <a:srgbClr val="FFFF00"/>
                </a:solidFill>
                <a:latin typeface="Arial" charset="0"/>
              </a:rPr>
              <a:t>to</a:t>
            </a:r>
            <a:r>
              <a:rPr lang="es-ES_tradnl" sz="15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ES_tradnl" sz="1500" dirty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 </a:t>
            </a:r>
            <a:r>
              <a:rPr lang="es-ES_tradnl" sz="1500" dirty="0" err="1">
                <a:solidFill>
                  <a:srgbClr val="FFFF00"/>
                </a:solidFill>
                <a:latin typeface="Arial" charset="0"/>
                <a:sym typeface="Symbol" pitchFamily="18" charset="2"/>
              </a:rPr>
              <a:t>scattering</a:t>
            </a:r>
            <a:endParaRPr lang="es-ES_tradnl" sz="1500" dirty="0">
              <a:solidFill>
                <a:srgbClr val="FFFF00"/>
              </a:solidFill>
              <a:latin typeface="Arial" charset="0"/>
              <a:sym typeface="Symbol" pitchFamily="18" charset="2"/>
            </a:endParaRPr>
          </a:p>
          <a:p>
            <a:pPr algn="ctr" defTabSz="8722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500" dirty="0" err="1">
                <a:solidFill>
                  <a:srgbClr val="FFFF00"/>
                </a:solidFill>
                <a:latin typeface="Arial" charset="0"/>
                <a:sym typeface="Symbol" pitchFamily="18" charset="2"/>
              </a:rPr>
              <a:t>but</a:t>
            </a:r>
            <a:r>
              <a:rPr lang="es-ES_tradnl" sz="1500" dirty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500" dirty="0" err="1">
                <a:solidFill>
                  <a:srgbClr val="FFFF00"/>
                </a:solidFill>
                <a:latin typeface="Arial" charset="0"/>
                <a:sym typeface="Symbol" pitchFamily="18" charset="2"/>
              </a:rPr>
              <a:t>to</a:t>
            </a:r>
            <a:r>
              <a:rPr lang="es-ES_tradnl" sz="1500" dirty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500" dirty="0" err="1">
                <a:solidFill>
                  <a:srgbClr val="FFFF00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sz="1500" dirty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 FORM FACTOR</a:t>
            </a:r>
          </a:p>
          <a:p>
            <a:pPr algn="ctr" defTabSz="8722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100" dirty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de </a:t>
            </a:r>
            <a:r>
              <a:rPr lang="es-ES_tradnl" sz="1100" dirty="0" err="1">
                <a:solidFill>
                  <a:srgbClr val="FFFF00"/>
                </a:solidFill>
                <a:latin typeface="Arial" charset="0"/>
                <a:sym typeface="Symbol" pitchFamily="18" charset="2"/>
              </a:rPr>
              <a:t>Troconiz</a:t>
            </a:r>
            <a:r>
              <a:rPr lang="es-ES_tradnl" sz="1100" dirty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_tradnl" sz="1100" dirty="0" err="1">
                <a:solidFill>
                  <a:srgbClr val="FFFF00"/>
                </a:solidFill>
                <a:latin typeface="Arial" charset="0"/>
                <a:sym typeface="Symbol" pitchFamily="18" charset="2"/>
              </a:rPr>
              <a:t>Yndurain</a:t>
            </a:r>
            <a:r>
              <a:rPr lang="es-ES_tradnl" sz="1100" dirty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, PRD65,093001 (2002), PRD71,073008,(2005)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5547354" y="5640270"/>
            <a:ext cx="3151390" cy="1103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7256" tIns="43630" rIns="87256" bIns="43630">
            <a:spAutoFit/>
          </a:bodyPr>
          <a:lstStyle/>
          <a:p>
            <a:pPr algn="ctr" defTabSz="8722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 err="1">
                <a:solidFill>
                  <a:srgbClr val="00FFFF"/>
                </a:solidFill>
                <a:latin typeface="Arial" charset="0"/>
              </a:rPr>
              <a:t>Above</a:t>
            </a:r>
            <a:r>
              <a:rPr lang="es-ES_tradnl" dirty="0">
                <a:solidFill>
                  <a:srgbClr val="00FFFF"/>
                </a:solidFill>
                <a:latin typeface="Arial" charset="0"/>
              </a:rPr>
              <a:t> 1 GeV, </a:t>
            </a:r>
            <a:r>
              <a:rPr lang="es-ES_tradnl" dirty="0" err="1">
                <a:solidFill>
                  <a:srgbClr val="00FFFF"/>
                </a:solidFill>
                <a:latin typeface="Arial" charset="0"/>
              </a:rPr>
              <a:t>polynomial</a:t>
            </a:r>
            <a:r>
              <a:rPr lang="es-ES_tradnl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dirty="0" err="1">
                <a:solidFill>
                  <a:srgbClr val="00FFFF"/>
                </a:solidFill>
                <a:latin typeface="Arial" charset="0"/>
              </a:rPr>
              <a:t>fit</a:t>
            </a:r>
            <a:endParaRPr lang="es-ES_tradnl" dirty="0">
              <a:solidFill>
                <a:srgbClr val="00FFFF"/>
              </a:solidFill>
              <a:latin typeface="Arial" charset="0"/>
            </a:endParaRPr>
          </a:p>
          <a:p>
            <a:pPr algn="ctr" defTabSz="8722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 err="1">
                <a:solidFill>
                  <a:srgbClr val="00FFFF"/>
                </a:solidFill>
                <a:latin typeface="Arial" charset="0"/>
              </a:rPr>
              <a:t>to</a:t>
            </a:r>
            <a:r>
              <a:rPr lang="es-ES_tradnl" dirty="0">
                <a:solidFill>
                  <a:srgbClr val="00FFFF"/>
                </a:solidFill>
                <a:latin typeface="Arial" charset="0"/>
              </a:rPr>
              <a:t> CERN-</a:t>
            </a:r>
            <a:r>
              <a:rPr lang="es-ES_tradnl" dirty="0" err="1">
                <a:solidFill>
                  <a:srgbClr val="00FFFF"/>
                </a:solidFill>
                <a:latin typeface="Arial" charset="0"/>
              </a:rPr>
              <a:t>Munich</a:t>
            </a:r>
            <a:r>
              <a:rPr lang="es-ES_tradnl" dirty="0">
                <a:solidFill>
                  <a:srgbClr val="00FFFF"/>
                </a:solidFill>
                <a:latin typeface="Arial" charset="0"/>
              </a:rPr>
              <a:t> &amp; Berkeley </a:t>
            </a:r>
          </a:p>
          <a:p>
            <a:pPr algn="ctr" defTabSz="8722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 err="1">
                <a:solidFill>
                  <a:srgbClr val="00FFFF"/>
                </a:solidFill>
                <a:latin typeface="Arial" charset="0"/>
              </a:rPr>
              <a:t>phase</a:t>
            </a:r>
            <a:r>
              <a:rPr lang="es-ES_tradnl" dirty="0">
                <a:solidFill>
                  <a:srgbClr val="00FFFF"/>
                </a:solidFill>
                <a:latin typeface="Arial" charset="0"/>
              </a:rPr>
              <a:t> and </a:t>
            </a:r>
            <a:r>
              <a:rPr lang="es-ES_tradnl" dirty="0" err="1">
                <a:solidFill>
                  <a:srgbClr val="00FFFF"/>
                </a:solidFill>
                <a:latin typeface="Arial" charset="0"/>
              </a:rPr>
              <a:t>inelasticity</a:t>
            </a:r>
            <a:endParaRPr lang="es-ES_tradnl" dirty="0">
              <a:solidFill>
                <a:srgbClr val="00FFFF"/>
              </a:solidFill>
              <a:latin typeface="Arial" charset="0"/>
            </a:endParaRPr>
          </a:p>
          <a:p>
            <a:pPr algn="ctr" defTabSz="8722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2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</a:t>
            </a:r>
            <a:r>
              <a:rPr lang="es-ES_tradnl" sz="1200" baseline="300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2</a:t>
            </a:r>
            <a:r>
              <a:rPr lang="es-ES_tradnl" sz="12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/</a:t>
            </a:r>
            <a:r>
              <a:rPr lang="es-ES_tradnl" sz="120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dof</a:t>
            </a:r>
            <a:r>
              <a:rPr lang="es-ES_tradnl" sz="12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=1 .01</a:t>
            </a:r>
          </a:p>
        </p:txBody>
      </p:sp>
      <p:pic>
        <p:nvPicPr>
          <p:cNvPr id="10248" name="Picture 8" descr="delta11me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350" y="1012506"/>
            <a:ext cx="5121891" cy="4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15338" y="566067"/>
            <a:ext cx="4747148" cy="318945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7256" tIns="43630" rIns="87256" bIns="43630">
            <a:spAutoFit/>
          </a:bodyPr>
          <a:lstStyle/>
          <a:p>
            <a:pPr algn="ctr" defTabSz="8722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500" b="1" dirty="0" err="1" smtClean="0">
                <a:solidFill>
                  <a:srgbClr val="FFFFFF"/>
                </a:solidFill>
                <a:latin typeface="Arial" charset="0"/>
              </a:rPr>
              <a:t>The</a:t>
            </a:r>
            <a:r>
              <a:rPr lang="es-ES_tradnl" sz="15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l-GR" sz="1500" b="1" dirty="0" smtClean="0">
                <a:solidFill>
                  <a:srgbClr val="FFFFFF"/>
                </a:solidFill>
                <a:latin typeface="Arial" charset="0"/>
              </a:rPr>
              <a:t>ρ</a:t>
            </a:r>
            <a:r>
              <a:rPr lang="es-ES" sz="1500" b="1" dirty="0" smtClean="0">
                <a:solidFill>
                  <a:srgbClr val="FFFFFF"/>
                </a:solidFill>
                <a:latin typeface="Arial" charset="0"/>
              </a:rPr>
              <a:t>(779)</a:t>
            </a:r>
            <a:r>
              <a:rPr lang="es-ES_tradnl" sz="15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_tradnl" sz="1500" b="1" dirty="0">
                <a:solidFill>
                  <a:srgbClr val="FFFFFF"/>
                </a:solidFill>
                <a:latin typeface="Arial" charset="0"/>
              </a:rPr>
              <a:t>IS A NICE BREIT-WIGNER </a:t>
            </a:r>
            <a:r>
              <a:rPr lang="es-ES_tradnl" sz="1500" b="1" dirty="0" err="1" smtClean="0">
                <a:solidFill>
                  <a:srgbClr val="FFFFFF"/>
                </a:solidFill>
                <a:latin typeface="Arial" charset="0"/>
              </a:rPr>
              <a:t>Resonance</a:t>
            </a:r>
            <a:r>
              <a:rPr lang="es-ES_tradnl" sz="1500" b="1" dirty="0" smtClean="0">
                <a:solidFill>
                  <a:srgbClr val="FFFFFF"/>
                </a:solidFill>
                <a:latin typeface="Arial" charset="0"/>
              </a:rPr>
              <a:t>!!</a:t>
            </a:r>
            <a:endParaRPr lang="es-ES_tradnl" sz="1500" b="1" u="sng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60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006506" y="0"/>
            <a:ext cx="4741570" cy="36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256" tIns="43630" rIns="87256" bIns="43630" anchor="ctr">
            <a:spAutoFit/>
          </a:bodyPr>
          <a:lstStyle/>
          <a:p>
            <a:pPr algn="ctr" defTabSz="8722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00FFFF"/>
                </a:solidFill>
                <a:latin typeface="Arial" charset="0"/>
              </a:rPr>
              <a:t>Simple </a:t>
            </a:r>
            <a:r>
              <a:rPr lang="es-ES_tradnl" u="sng" dirty="0" err="1">
                <a:solidFill>
                  <a:srgbClr val="00FFFF"/>
                </a:solidFill>
                <a:latin typeface="Arial" charset="0"/>
              </a:rPr>
              <a:t>UN</a:t>
            </a:r>
            <a:r>
              <a:rPr lang="es-ES_tradnl" dirty="0" err="1">
                <a:solidFill>
                  <a:srgbClr val="00FFFF"/>
                </a:solidFill>
                <a:latin typeface="Arial" charset="0"/>
              </a:rPr>
              <a:t>constrained</a:t>
            </a:r>
            <a:r>
              <a:rPr lang="es-ES_tradnl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dirty="0" err="1">
                <a:solidFill>
                  <a:srgbClr val="00FFFF"/>
                </a:solidFill>
                <a:latin typeface="Arial" charset="0"/>
              </a:rPr>
              <a:t>Fits</a:t>
            </a:r>
            <a:r>
              <a:rPr lang="es-ES_tradnl" dirty="0">
                <a:solidFill>
                  <a:srgbClr val="00FFFF"/>
                </a:solidFill>
                <a:latin typeface="Arial" charset="0"/>
              </a:rPr>
              <a:t> to Data: </a:t>
            </a:r>
            <a:r>
              <a:rPr lang="es-ES_tradnl" dirty="0" smtClean="0">
                <a:solidFill>
                  <a:srgbClr val="00FFFF"/>
                </a:solidFill>
                <a:latin typeface="Arial" charset="0"/>
              </a:rPr>
              <a:t>D0 </a:t>
            </a:r>
            <a:r>
              <a:rPr lang="es-ES_tradnl" dirty="0">
                <a:solidFill>
                  <a:srgbClr val="00FFFF"/>
                </a:solidFill>
                <a:latin typeface="Arial" charset="0"/>
              </a:rPr>
              <a:t>wave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1" y="334045"/>
            <a:ext cx="9372057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</p:spPr>
        <p:txBody>
          <a:bodyPr lIns="80133" tIns="40067" rIns="80133" bIns="40067"/>
          <a:lstStyle/>
          <a:p>
            <a:pPr algn="ctr" defTabSz="80147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71185" y="342684"/>
            <a:ext cx="3680765" cy="611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7256" tIns="43630" rIns="87256" bIns="43630">
            <a:spAutoFit/>
          </a:bodyPr>
          <a:lstStyle/>
          <a:p>
            <a:pPr algn="ctr" defTabSz="8722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500">
                <a:solidFill>
                  <a:srgbClr val="FFFFFF"/>
                </a:solidFill>
                <a:latin typeface="Arial" charset="0"/>
              </a:rPr>
              <a:t>D0 DATA sets incompatible</a:t>
            </a:r>
          </a:p>
          <a:p>
            <a:pPr algn="ctr" defTabSz="8722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900" b="1">
                <a:solidFill>
                  <a:srgbClr val="FFFFFF"/>
                </a:solidFill>
                <a:latin typeface="Arial" charset="0"/>
              </a:rPr>
              <a:t>We fit f</a:t>
            </a:r>
            <a:r>
              <a:rPr lang="es-ES_tradnl" sz="1900" b="1" baseline="-25000">
                <a:solidFill>
                  <a:srgbClr val="FFFFFF"/>
                </a:solidFill>
                <a:latin typeface="Arial" charset="0"/>
              </a:rPr>
              <a:t>2</a:t>
            </a:r>
            <a:r>
              <a:rPr lang="es-ES_tradnl" sz="1900" b="1">
                <a:solidFill>
                  <a:srgbClr val="FFFFFF"/>
                </a:solidFill>
                <a:latin typeface="Arial" charset="0"/>
              </a:rPr>
              <a:t>(1250) mass and width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28012" y="4375701"/>
            <a:ext cx="3818239" cy="10114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7256" tIns="43630" rIns="87256" bIns="43630">
            <a:spAutoFit/>
          </a:bodyPr>
          <a:lstStyle/>
          <a:p>
            <a:pPr algn="ctr" defTabSz="8722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500" dirty="0" err="1">
                <a:solidFill>
                  <a:srgbClr val="00FFFF"/>
                </a:solidFill>
                <a:latin typeface="Arial" charset="0"/>
              </a:rPr>
              <a:t>Matching</a:t>
            </a:r>
            <a:r>
              <a:rPr lang="es-ES_tradnl" sz="1500" dirty="0">
                <a:solidFill>
                  <a:srgbClr val="00FFFF"/>
                </a:solidFill>
                <a:latin typeface="Arial" charset="0"/>
              </a:rPr>
              <a:t> at </a:t>
            </a:r>
            <a:r>
              <a:rPr lang="es-ES_tradnl" sz="1500" dirty="0" err="1">
                <a:solidFill>
                  <a:srgbClr val="00FFFF"/>
                </a:solidFill>
                <a:latin typeface="Arial" charset="0"/>
              </a:rPr>
              <a:t>lower</a:t>
            </a:r>
            <a:r>
              <a:rPr lang="es-ES_tradnl" sz="1500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sz="1500" dirty="0" err="1">
                <a:solidFill>
                  <a:srgbClr val="00FFFF"/>
                </a:solidFill>
                <a:latin typeface="Arial" charset="0"/>
              </a:rPr>
              <a:t>energies</a:t>
            </a:r>
            <a:r>
              <a:rPr lang="es-ES_tradnl" sz="1500" dirty="0">
                <a:solidFill>
                  <a:srgbClr val="00FFFF"/>
                </a:solidFill>
                <a:latin typeface="Arial" charset="0"/>
              </a:rPr>
              <a:t>: CERN-</a:t>
            </a:r>
            <a:r>
              <a:rPr lang="es-ES_tradnl" sz="1500" dirty="0" err="1">
                <a:solidFill>
                  <a:srgbClr val="00FFFF"/>
                </a:solidFill>
                <a:latin typeface="Arial" charset="0"/>
              </a:rPr>
              <a:t>Munich</a:t>
            </a:r>
            <a:endParaRPr lang="es-ES_tradnl" sz="1500" dirty="0">
              <a:solidFill>
                <a:srgbClr val="00FFFF"/>
              </a:solidFill>
              <a:latin typeface="Arial" charset="0"/>
            </a:endParaRPr>
          </a:p>
          <a:p>
            <a:pPr algn="ctr" defTabSz="8722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500" dirty="0">
                <a:solidFill>
                  <a:srgbClr val="00FFFF"/>
                </a:solidFill>
                <a:latin typeface="Arial" charset="0"/>
              </a:rPr>
              <a:t> and Berkeley data (</a:t>
            </a:r>
            <a:r>
              <a:rPr lang="es-ES_tradnl" sz="1500" dirty="0" err="1">
                <a:solidFill>
                  <a:srgbClr val="00FFFF"/>
                </a:solidFill>
                <a:latin typeface="Arial" charset="0"/>
              </a:rPr>
              <a:t>is</a:t>
            </a:r>
            <a:r>
              <a:rPr lang="es-ES_tradnl" sz="1500" dirty="0">
                <a:solidFill>
                  <a:srgbClr val="00FFFF"/>
                </a:solidFill>
                <a:latin typeface="Arial" charset="0"/>
              </a:rPr>
              <a:t> ZERO </a:t>
            </a:r>
            <a:r>
              <a:rPr lang="es-ES_tradnl" sz="1500" dirty="0" err="1">
                <a:solidFill>
                  <a:srgbClr val="00FFFF"/>
                </a:solidFill>
                <a:latin typeface="Arial" charset="0"/>
              </a:rPr>
              <a:t>below</a:t>
            </a:r>
            <a:r>
              <a:rPr lang="es-ES_tradnl" sz="1500" dirty="0">
                <a:solidFill>
                  <a:srgbClr val="00FFFF"/>
                </a:solidFill>
                <a:latin typeface="Arial" charset="0"/>
              </a:rPr>
              <a:t> 800 !!)</a:t>
            </a:r>
          </a:p>
          <a:p>
            <a:pPr algn="ctr" defTabSz="8722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500" dirty="0">
                <a:solidFill>
                  <a:srgbClr val="00FFFF"/>
                </a:solidFill>
                <a:latin typeface="Arial" charset="0"/>
              </a:rPr>
              <a:t>plus </a:t>
            </a:r>
            <a:r>
              <a:rPr lang="es-ES_tradnl" sz="1500" dirty="0" err="1">
                <a:solidFill>
                  <a:srgbClr val="00FFFF"/>
                </a:solidFill>
                <a:latin typeface="Arial" charset="0"/>
              </a:rPr>
              <a:t>threshold</a:t>
            </a:r>
            <a:r>
              <a:rPr lang="es-ES_tradnl" sz="1500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sz="1500" dirty="0" err="1">
                <a:solidFill>
                  <a:srgbClr val="00FFFF"/>
                </a:solidFill>
                <a:latin typeface="Arial" charset="0"/>
              </a:rPr>
              <a:t>psrameters</a:t>
            </a:r>
            <a:r>
              <a:rPr lang="es-ES_tradnl" sz="1500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sz="1500" dirty="0" err="1">
                <a:solidFill>
                  <a:srgbClr val="00FFFF"/>
                </a:solidFill>
                <a:latin typeface="Arial" charset="0"/>
              </a:rPr>
              <a:t>from</a:t>
            </a:r>
            <a:r>
              <a:rPr lang="es-ES_tradnl" sz="1500" dirty="0">
                <a:solidFill>
                  <a:srgbClr val="00FFFF"/>
                </a:solidFill>
                <a:latin typeface="Arial" charset="0"/>
              </a:rPr>
              <a:t> </a:t>
            </a:r>
          </a:p>
          <a:p>
            <a:pPr algn="ctr" defTabSz="8722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500" dirty="0" err="1">
                <a:solidFill>
                  <a:srgbClr val="00FFFF"/>
                </a:solidFill>
                <a:latin typeface="Arial" charset="0"/>
              </a:rPr>
              <a:t>Froissart-Gribov</a:t>
            </a:r>
            <a:r>
              <a:rPr lang="es-ES_tradnl" sz="1500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sz="1500" dirty="0" err="1">
                <a:solidFill>
                  <a:srgbClr val="00FFFF"/>
                </a:solidFill>
                <a:latin typeface="Arial" charset="0"/>
              </a:rPr>
              <a:t>Sum</a:t>
            </a:r>
            <a:r>
              <a:rPr lang="es-ES_tradnl" sz="1500" dirty="0">
                <a:solidFill>
                  <a:srgbClr val="00FFFF"/>
                </a:solidFill>
                <a:latin typeface="Arial" charset="0"/>
              </a:rPr>
              <a:t> rules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329476" y="400280"/>
            <a:ext cx="2837201" cy="549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7256" tIns="43630" rIns="87256" bIns="43630">
            <a:spAutoFit/>
          </a:bodyPr>
          <a:lstStyle/>
          <a:p>
            <a:pPr defTabSz="8722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500">
                <a:solidFill>
                  <a:srgbClr val="00FFFF"/>
                </a:solidFill>
                <a:latin typeface="Arial" charset="0"/>
              </a:rPr>
              <a:t>Inelasticity fitted empirically:</a:t>
            </a:r>
          </a:p>
          <a:p>
            <a:pPr defTabSz="8722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500">
                <a:solidFill>
                  <a:srgbClr val="00FFFF"/>
                </a:solidFill>
                <a:latin typeface="Arial" charset="0"/>
              </a:rPr>
              <a:t>CERN-MUnich + Berkeley data</a:t>
            </a: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1331692" y="5589360"/>
            <a:ext cx="6624000" cy="108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33CCFF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lIns="80133" tIns="40067" rIns="80133" bIns="40067" anchor="ctr">
            <a:spAutoFit/>
          </a:bodyPr>
          <a:lstStyle/>
          <a:p>
            <a:pPr algn="ctr" defTabSz="80147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403648" y="5657918"/>
            <a:ext cx="6317063" cy="10114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7256" tIns="43630" rIns="87256" bIns="43630">
            <a:spAutoFit/>
          </a:bodyPr>
          <a:lstStyle/>
          <a:p>
            <a:pPr algn="ctr" defTabSz="8722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500" dirty="0" smtClean="0">
                <a:solidFill>
                  <a:srgbClr val="000000"/>
                </a:solidFill>
                <a:latin typeface="Arial" charset="0"/>
              </a:rPr>
              <a:t>F </a:t>
            </a:r>
            <a:r>
              <a:rPr lang="es-ES_tradnl" sz="1500" dirty="0">
                <a:solidFill>
                  <a:srgbClr val="000000"/>
                </a:solidFill>
                <a:latin typeface="Arial" charset="0"/>
              </a:rPr>
              <a:t>wave </a:t>
            </a:r>
            <a:r>
              <a:rPr lang="es-ES_tradnl" sz="1500" dirty="0" err="1">
                <a:solidFill>
                  <a:srgbClr val="000000"/>
                </a:solidFill>
                <a:latin typeface="Arial" charset="0"/>
              </a:rPr>
              <a:t>contribution</a:t>
            </a:r>
            <a:r>
              <a:rPr lang="es-ES_tradnl" sz="15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sz="1500" dirty="0" err="1" smtClean="0">
                <a:solidFill>
                  <a:srgbClr val="000000"/>
                </a:solidFill>
                <a:latin typeface="Arial" charset="0"/>
              </a:rPr>
              <a:t>very</a:t>
            </a:r>
            <a:r>
              <a:rPr lang="es-ES_tradnl" sz="15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sz="1500" dirty="0" err="1" smtClean="0">
                <a:solidFill>
                  <a:srgbClr val="000000"/>
                </a:solidFill>
                <a:latin typeface="Arial" charset="0"/>
              </a:rPr>
              <a:t>small</a:t>
            </a:r>
            <a:r>
              <a:rPr lang="es-ES_tradnl" sz="15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sz="1500" dirty="0" err="1" smtClean="0">
                <a:solidFill>
                  <a:srgbClr val="000000"/>
                </a:solidFill>
                <a:latin typeface="Arial" charset="0"/>
              </a:rPr>
              <a:t>but</a:t>
            </a:r>
            <a:r>
              <a:rPr lang="es-ES_tradnl" sz="15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sz="1500" dirty="0" err="1" smtClean="0">
                <a:solidFill>
                  <a:srgbClr val="000000"/>
                </a:solidFill>
                <a:latin typeface="Arial" charset="0"/>
              </a:rPr>
              <a:t>included</a:t>
            </a:r>
            <a:endParaRPr lang="es-ES_tradnl" sz="1500" dirty="0">
              <a:solidFill>
                <a:srgbClr val="000000"/>
              </a:solidFill>
              <a:latin typeface="Arial" charset="0"/>
            </a:endParaRPr>
          </a:p>
          <a:p>
            <a:pPr algn="ctr" defTabSz="8722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500" dirty="0" err="1">
                <a:solidFill>
                  <a:srgbClr val="000000"/>
                </a:solidFill>
                <a:latin typeface="Arial" charset="0"/>
              </a:rPr>
              <a:t>Errors</a:t>
            </a:r>
            <a:r>
              <a:rPr lang="es-ES_tradnl" sz="15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sz="1500" dirty="0" err="1">
                <a:solidFill>
                  <a:srgbClr val="000000"/>
                </a:solidFill>
                <a:latin typeface="Arial" charset="0"/>
              </a:rPr>
              <a:t>increased</a:t>
            </a:r>
            <a:r>
              <a:rPr lang="es-ES_tradnl" sz="15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sz="1500" dirty="0" err="1">
                <a:solidFill>
                  <a:srgbClr val="000000"/>
                </a:solidFill>
                <a:latin typeface="Arial" charset="0"/>
              </a:rPr>
              <a:t>by</a:t>
            </a:r>
            <a:r>
              <a:rPr lang="es-ES_tradnl" sz="15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sz="1500" dirty="0" err="1">
                <a:solidFill>
                  <a:srgbClr val="000000"/>
                </a:solidFill>
                <a:latin typeface="Arial" charset="0"/>
              </a:rPr>
              <a:t>effect</a:t>
            </a:r>
            <a:r>
              <a:rPr lang="es-ES_tradnl" sz="1500" dirty="0">
                <a:solidFill>
                  <a:srgbClr val="000000"/>
                </a:solidFill>
                <a:latin typeface="Arial" charset="0"/>
              </a:rPr>
              <a:t> of </a:t>
            </a:r>
            <a:r>
              <a:rPr lang="es-ES_tradnl" sz="1500" dirty="0" err="1">
                <a:solidFill>
                  <a:srgbClr val="000000"/>
                </a:solidFill>
                <a:latin typeface="Arial" charset="0"/>
              </a:rPr>
              <a:t>including</a:t>
            </a:r>
            <a:r>
              <a:rPr lang="es-ES_tradnl" sz="15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sz="1500" dirty="0" err="1">
                <a:solidFill>
                  <a:srgbClr val="000000"/>
                </a:solidFill>
                <a:latin typeface="Arial" charset="0"/>
              </a:rPr>
              <a:t>one</a:t>
            </a:r>
            <a:r>
              <a:rPr lang="es-ES_tradnl" sz="15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sz="1500" dirty="0" err="1">
                <a:solidFill>
                  <a:srgbClr val="000000"/>
                </a:solidFill>
                <a:latin typeface="Arial" charset="0"/>
              </a:rPr>
              <a:t>or</a:t>
            </a:r>
            <a:r>
              <a:rPr lang="es-ES_tradnl" sz="15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sz="1500" dirty="0" err="1">
                <a:solidFill>
                  <a:srgbClr val="000000"/>
                </a:solidFill>
                <a:latin typeface="Arial" charset="0"/>
              </a:rPr>
              <a:t>two</a:t>
            </a:r>
            <a:r>
              <a:rPr lang="es-ES_tradnl" sz="1500" dirty="0">
                <a:solidFill>
                  <a:srgbClr val="000000"/>
                </a:solidFill>
                <a:latin typeface="Arial" charset="0"/>
              </a:rPr>
              <a:t> incompatible data sets</a:t>
            </a:r>
          </a:p>
          <a:p>
            <a:pPr algn="ctr" defTabSz="8722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500" dirty="0" smtClean="0">
                <a:solidFill>
                  <a:srgbClr val="000000"/>
                </a:solidFill>
                <a:latin typeface="Arial" charset="0"/>
              </a:rPr>
              <a:t>G </a:t>
            </a:r>
            <a:r>
              <a:rPr lang="es-ES_tradnl" sz="1500" dirty="0">
                <a:solidFill>
                  <a:srgbClr val="000000"/>
                </a:solidFill>
                <a:latin typeface="Arial" charset="0"/>
              </a:rPr>
              <a:t>wave </a:t>
            </a:r>
            <a:r>
              <a:rPr lang="es-ES_tradnl" sz="1500" dirty="0" err="1">
                <a:solidFill>
                  <a:srgbClr val="000000"/>
                </a:solidFill>
                <a:latin typeface="Arial" charset="0"/>
              </a:rPr>
              <a:t>contribution</a:t>
            </a:r>
            <a:r>
              <a:rPr lang="es-ES_tradnl" sz="15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sz="1500" dirty="0" err="1">
                <a:solidFill>
                  <a:srgbClr val="000000"/>
                </a:solidFill>
                <a:latin typeface="Arial" charset="0"/>
              </a:rPr>
              <a:t>negligible</a:t>
            </a:r>
            <a:endParaRPr lang="es-ES_tradnl" sz="1500" dirty="0">
              <a:solidFill>
                <a:srgbClr val="000000"/>
              </a:solidFill>
              <a:latin typeface="Arial" charset="0"/>
            </a:endParaRPr>
          </a:p>
          <a:p>
            <a:pPr algn="ctr" defTabSz="8722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500" dirty="0">
                <a:solidFill>
                  <a:srgbClr val="000000"/>
                </a:solidFill>
                <a:latin typeface="Arial" charset="0"/>
              </a:rPr>
              <a:t>    </a:t>
            </a:r>
          </a:p>
        </p:txBody>
      </p:sp>
      <p:pic>
        <p:nvPicPr>
          <p:cNvPr id="12297" name="Picture 9" descr="figD0hig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19" y="990618"/>
            <a:ext cx="4318151" cy="333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 descr="2-3_inelD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6750" y="980539"/>
            <a:ext cx="4643946" cy="3337569"/>
          </a:xfrm>
          <a:prstGeom prst="rect">
            <a:avLst/>
          </a:prstGeom>
          <a:noFill/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24840" y="2710584"/>
            <a:ext cx="2562984" cy="780609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87256" tIns="43630" rIns="87256" bIns="43630">
            <a:spAutoFit/>
          </a:bodyPr>
          <a:lstStyle/>
          <a:p>
            <a:pPr algn="ctr" defTabSz="8722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500" b="1" dirty="0" err="1" smtClean="0">
                <a:solidFill>
                  <a:srgbClr val="FF0000"/>
                </a:solidFill>
                <a:latin typeface="Arial" charset="0"/>
              </a:rPr>
              <a:t>The</a:t>
            </a:r>
            <a:r>
              <a:rPr lang="es-ES_tradnl" sz="1500" b="1" dirty="0" smtClean="0">
                <a:solidFill>
                  <a:srgbClr val="FF0000"/>
                </a:solidFill>
                <a:latin typeface="Arial" charset="0"/>
              </a:rPr>
              <a:t> f</a:t>
            </a:r>
            <a:r>
              <a:rPr lang="es-ES_tradnl" sz="1500" b="1" baseline="-25000" dirty="0" smtClean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s-ES_tradnl" sz="1500" b="1" dirty="0" smtClean="0">
                <a:solidFill>
                  <a:srgbClr val="FF0000"/>
                </a:solidFill>
                <a:latin typeface="Arial" charset="0"/>
              </a:rPr>
              <a:t>(1275) </a:t>
            </a:r>
            <a:r>
              <a:rPr lang="es-ES_tradnl" sz="1500" b="1" dirty="0">
                <a:solidFill>
                  <a:srgbClr val="FF0000"/>
                </a:solidFill>
                <a:latin typeface="Arial" charset="0"/>
              </a:rPr>
              <a:t>IS A NICE </a:t>
            </a:r>
            <a:r>
              <a:rPr lang="es-ES_tradnl" sz="1500" b="1" dirty="0" smtClean="0">
                <a:solidFill>
                  <a:srgbClr val="FF0000"/>
                </a:solidFill>
                <a:latin typeface="Arial" charset="0"/>
              </a:rPr>
              <a:t>BREIT-WIGNER</a:t>
            </a:r>
          </a:p>
          <a:p>
            <a:pPr algn="ctr" defTabSz="8722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500" b="1" dirty="0" err="1" smtClean="0">
                <a:solidFill>
                  <a:srgbClr val="FF0000"/>
                </a:solidFill>
                <a:latin typeface="Arial" charset="0"/>
              </a:rPr>
              <a:t>Resonance</a:t>
            </a:r>
            <a:r>
              <a:rPr lang="es-ES_tradnl" sz="15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s-ES_tradnl" sz="1500" b="1" dirty="0">
                <a:solidFill>
                  <a:srgbClr val="FF0000"/>
                </a:solidFill>
                <a:latin typeface="Arial" charset="0"/>
              </a:rPr>
              <a:t>!!</a:t>
            </a:r>
            <a:endParaRPr lang="es-ES_tradnl" sz="1500" b="1" u="sng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8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94333" y="44628"/>
            <a:ext cx="1225579" cy="36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163" tIns="43119" rIns="86163" bIns="43119">
            <a:spAutoFit/>
          </a:bodyPr>
          <a:lstStyle/>
          <a:p>
            <a:pPr defTabSz="861268" fontAlgn="base">
              <a:spcBef>
                <a:spcPct val="0"/>
              </a:spcBef>
              <a:spcAft>
                <a:spcPct val="0"/>
              </a:spcAft>
            </a:pPr>
            <a:r>
              <a:rPr lang="es-ES_tradnl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Motivation</a:t>
            </a:r>
            <a:endParaRPr lang="en-GB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0" y="424703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lIns="79124" tIns="39563" rIns="79124" bIns="39563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82955" y="-36800"/>
            <a:ext cx="1274385" cy="461503"/>
          </a:xfrm>
          <a:prstGeom prst="rect">
            <a:avLst/>
          </a:prstGeom>
        </p:spPr>
        <p:txBody>
          <a:bodyPr wrap="none" lIns="91280" tIns="45640" rIns="91280" bIns="45640">
            <a:spAutoFit/>
          </a:bodyPr>
          <a:lstStyle/>
          <a:p>
            <a:r>
              <a:rPr lang="el-GR" sz="2400" u="sng" kern="0" dirty="0">
                <a:solidFill>
                  <a:schemeClr val="bg1"/>
                </a:solidFill>
              </a:rPr>
              <a:t>π</a:t>
            </a:r>
            <a:r>
              <a:rPr lang="es-ES" sz="2400" u="sng" kern="0" dirty="0">
                <a:solidFill>
                  <a:schemeClr val="bg1"/>
                </a:solidFill>
              </a:rPr>
              <a:t> </a:t>
            </a:r>
            <a:r>
              <a:rPr lang="en-US" sz="2400" u="sng" kern="0" dirty="0">
                <a:solidFill>
                  <a:schemeClr val="bg1"/>
                </a:solidFill>
              </a:rPr>
              <a:t>and K: </a:t>
            </a:r>
            <a:endParaRPr lang="en-US" sz="2400" u="sng" dirty="0"/>
          </a:p>
        </p:txBody>
      </p:sp>
      <p:grpSp>
        <p:nvGrpSpPr>
          <p:cNvPr id="13" name="12 Grupo"/>
          <p:cNvGrpSpPr/>
          <p:nvPr/>
        </p:nvGrpSpPr>
        <p:grpSpPr>
          <a:xfrm>
            <a:off x="266992" y="917359"/>
            <a:ext cx="5582968" cy="456555"/>
            <a:chOff x="266992" y="917349"/>
            <a:chExt cx="5582968" cy="456555"/>
          </a:xfrm>
        </p:grpSpPr>
        <p:sp>
          <p:nvSpPr>
            <p:cNvPr id="14" name="Rectangle 2"/>
            <p:cNvSpPr>
              <a:spLocks noChangeArrowheads="1"/>
            </p:cNvSpPr>
            <p:nvPr/>
          </p:nvSpPr>
          <p:spPr bwMode="auto">
            <a:xfrm>
              <a:off x="449360" y="917349"/>
              <a:ext cx="5400600" cy="45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6315" tIns="43190" rIns="86315" bIns="43190">
              <a:spAutoFit/>
            </a:bodyPr>
            <a:lstStyle/>
            <a:p>
              <a:pPr defTabSz="86126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kern="0" dirty="0">
                  <a:solidFill>
                    <a:schemeClr val="bg1"/>
                  </a:solidFill>
                </a:rPr>
                <a:t>Pseudo-SCALARS. Simplest kinematics</a:t>
              </a:r>
              <a:endParaRPr lang="en-US" sz="2400" dirty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  <p:pic>
          <p:nvPicPr>
            <p:cNvPr id="17" name="Picture 9" descr="ballorang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6992" y="1080454"/>
              <a:ext cx="190048" cy="190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22 Grupo"/>
          <p:cNvGrpSpPr/>
          <p:nvPr/>
        </p:nvGrpSpPr>
        <p:grpSpPr>
          <a:xfrm>
            <a:off x="266992" y="1837931"/>
            <a:ext cx="8239584" cy="456555"/>
            <a:chOff x="266992" y="1837921"/>
            <a:chExt cx="8239584" cy="456555"/>
          </a:xfrm>
        </p:grpSpPr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449360" y="1837921"/>
              <a:ext cx="8057216" cy="45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6315" tIns="43190" rIns="86315" bIns="43190">
              <a:spAutoFit/>
            </a:bodyPr>
            <a:lstStyle/>
            <a:p>
              <a:pPr defTabSz="86126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kern="0" dirty="0">
                  <a:solidFill>
                    <a:schemeClr val="bg1"/>
                  </a:solidFill>
                </a:rPr>
                <a:t>QCD Goldstone Bosons. Test chiral symmetry breaking </a:t>
              </a:r>
              <a:endParaRPr lang="en-US" sz="2400" dirty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  <p:pic>
          <p:nvPicPr>
            <p:cNvPr id="18" name="Picture 9" descr="ballorang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6992" y="1980455"/>
              <a:ext cx="190048" cy="190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24 Grupo"/>
          <p:cNvGrpSpPr/>
          <p:nvPr/>
        </p:nvGrpSpPr>
        <p:grpSpPr>
          <a:xfrm>
            <a:off x="266992" y="3806654"/>
            <a:ext cx="5590648" cy="456555"/>
            <a:chOff x="266992" y="3806644"/>
            <a:chExt cx="5590648" cy="456555"/>
          </a:xfrm>
        </p:grpSpPr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457040" y="3806644"/>
              <a:ext cx="5400600" cy="45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6315" tIns="43190" rIns="86315" bIns="43190">
              <a:spAutoFit/>
            </a:bodyPr>
            <a:lstStyle/>
            <a:p>
              <a:pPr defTabSz="86126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kern="0" dirty="0">
                  <a:solidFill>
                    <a:schemeClr val="bg1"/>
                  </a:solidFill>
                </a:rPr>
                <a:t>Lightest non-strange and strange mesons</a:t>
              </a:r>
              <a:endParaRPr lang="en-US" sz="2400" dirty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  <p:pic>
          <p:nvPicPr>
            <p:cNvPr id="19" name="Picture 9" descr="ballorang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6992" y="3950661"/>
              <a:ext cx="190048" cy="190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25 Grupo"/>
          <p:cNvGrpSpPr/>
          <p:nvPr/>
        </p:nvGrpSpPr>
        <p:grpSpPr>
          <a:xfrm>
            <a:off x="266992" y="4742747"/>
            <a:ext cx="8877008" cy="1021244"/>
            <a:chOff x="266992" y="4742748"/>
            <a:chExt cx="8877008" cy="1021244"/>
          </a:xfrm>
        </p:grpSpPr>
        <p:sp>
          <p:nvSpPr>
            <p:cNvPr id="15" name="Rectangle 2"/>
            <p:cNvSpPr>
              <a:spLocks noChangeArrowheads="1"/>
            </p:cNvSpPr>
            <p:nvPr/>
          </p:nvSpPr>
          <p:spPr bwMode="auto">
            <a:xfrm>
              <a:off x="449360" y="4742748"/>
              <a:ext cx="8694640" cy="1021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6315" tIns="43190" rIns="86315" bIns="43190">
              <a:spAutoFit/>
            </a:bodyPr>
            <a:lstStyle/>
            <a:p>
              <a:pPr defTabSz="86126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kern="0" dirty="0">
                  <a:solidFill>
                    <a:schemeClr val="bg1"/>
                  </a:solidFill>
                </a:rPr>
                <a:t>Final products in almost all hadronic interactions</a:t>
              </a:r>
            </a:p>
            <a:p>
              <a:pPr defTabSz="86126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" sz="2400" kern="0" dirty="0" err="1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Their</a:t>
              </a:r>
              <a:r>
                <a:rPr lang="es-ES" sz="2400" kern="0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re-</a:t>
              </a:r>
              <a:r>
                <a:rPr lang="es-ES" sz="2400" b="1" kern="0" dirty="0" err="1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scattering</a:t>
              </a:r>
              <a:r>
                <a:rPr lang="es-ES" sz="2400" kern="0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sz="2400" kern="0" dirty="0" err="1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is</a:t>
              </a:r>
              <a:r>
                <a:rPr lang="es-ES" sz="2400" kern="0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sz="2400" kern="0" dirty="0" err="1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essential</a:t>
              </a:r>
              <a:r>
                <a:rPr lang="es-ES" sz="2400" kern="0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in </a:t>
              </a:r>
              <a:r>
                <a:rPr lang="es-ES" sz="2400" kern="0" dirty="0" err="1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many</a:t>
              </a:r>
              <a:r>
                <a:rPr lang="es-ES" sz="2400" kern="0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hadronic </a:t>
              </a:r>
              <a:r>
                <a:rPr lang="es-ES" sz="2400" kern="0" dirty="0" err="1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processes</a:t>
              </a:r>
              <a:endParaRPr lang="en-US" sz="2400" dirty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  <p:pic>
          <p:nvPicPr>
            <p:cNvPr id="20" name="Picture 9" descr="ballorang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6992" y="4862291"/>
              <a:ext cx="190048" cy="190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23 Grupo"/>
          <p:cNvGrpSpPr/>
          <p:nvPr/>
        </p:nvGrpSpPr>
        <p:grpSpPr>
          <a:xfrm>
            <a:off x="266992" y="2726534"/>
            <a:ext cx="6087024" cy="456555"/>
            <a:chOff x="266992" y="2726524"/>
            <a:chExt cx="6087024" cy="456555"/>
          </a:xfrm>
        </p:grpSpPr>
        <p:sp>
          <p:nvSpPr>
            <p:cNvPr id="21" name="Rectangle 2"/>
            <p:cNvSpPr>
              <a:spLocks noChangeArrowheads="1"/>
            </p:cNvSpPr>
            <p:nvPr/>
          </p:nvSpPr>
          <p:spPr bwMode="auto">
            <a:xfrm>
              <a:off x="449360" y="2726524"/>
              <a:ext cx="5904656" cy="45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6315" tIns="43190" rIns="86315" bIns="43190">
              <a:spAutoFit/>
            </a:bodyPr>
            <a:lstStyle/>
            <a:p>
              <a:pPr defTabSz="86126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kern="0" dirty="0">
                  <a:solidFill>
                    <a:schemeClr val="bg1"/>
                  </a:solidFill>
                </a:rPr>
                <a:t>Many resonances seen there</a:t>
              </a:r>
              <a:endParaRPr lang="en-US" sz="2400" dirty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  <p:pic>
          <p:nvPicPr>
            <p:cNvPr id="22" name="Picture 9" descr="ballorang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6992" y="2884249"/>
              <a:ext cx="190048" cy="190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3698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175185" y="1036903"/>
            <a:ext cx="3403639" cy="3189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7256" tIns="43630" rIns="87256" bIns="43630">
            <a:spAutoFit/>
          </a:bodyPr>
          <a:lstStyle/>
          <a:p>
            <a:pPr algn="ctr" defTabSz="8722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500" dirty="0" err="1">
                <a:solidFill>
                  <a:srgbClr val="00FFFF"/>
                </a:solidFill>
                <a:latin typeface="Arial" charset="0"/>
              </a:rPr>
              <a:t>For</a:t>
            </a:r>
            <a:r>
              <a:rPr lang="es-ES_tradnl" sz="1500" dirty="0">
                <a:solidFill>
                  <a:srgbClr val="00FFFF"/>
                </a:solidFill>
                <a:latin typeface="Arial" charset="0"/>
              </a:rPr>
              <a:t> S2 </a:t>
            </a:r>
            <a:r>
              <a:rPr lang="es-ES_tradnl" sz="1500" dirty="0" err="1">
                <a:solidFill>
                  <a:srgbClr val="00FFFF"/>
                </a:solidFill>
                <a:latin typeface="Arial" charset="0"/>
              </a:rPr>
              <a:t>we</a:t>
            </a:r>
            <a:r>
              <a:rPr lang="es-ES_tradnl" sz="1500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sz="1500" dirty="0" err="1">
                <a:solidFill>
                  <a:srgbClr val="00FFFF"/>
                </a:solidFill>
                <a:latin typeface="Arial" charset="0"/>
              </a:rPr>
              <a:t>include</a:t>
            </a:r>
            <a:r>
              <a:rPr lang="es-ES_tradnl" sz="1500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sz="1500" dirty="0" err="1">
                <a:solidFill>
                  <a:srgbClr val="00FFFF"/>
                </a:solidFill>
                <a:latin typeface="Arial" charset="0"/>
              </a:rPr>
              <a:t>an</a:t>
            </a:r>
            <a:r>
              <a:rPr lang="es-ES_tradnl" sz="1500" dirty="0">
                <a:solidFill>
                  <a:srgbClr val="00FFFF"/>
                </a:solidFill>
                <a:latin typeface="Arial" charset="0"/>
              </a:rPr>
              <a:t> Adler </a:t>
            </a:r>
            <a:r>
              <a:rPr lang="es-ES_tradnl" sz="1500" dirty="0" err="1">
                <a:solidFill>
                  <a:srgbClr val="00FFFF"/>
                </a:solidFill>
                <a:latin typeface="Arial" charset="0"/>
              </a:rPr>
              <a:t>zero</a:t>
            </a:r>
            <a:r>
              <a:rPr lang="es-ES_tradnl" sz="1500" dirty="0">
                <a:solidFill>
                  <a:srgbClr val="00FFFF"/>
                </a:solidFill>
                <a:latin typeface="Arial" charset="0"/>
              </a:rPr>
              <a:t> at M</a:t>
            </a:r>
            <a:r>
              <a:rPr lang="es-ES_tradnl" sz="1500" baseline="-250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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71712" y="5031335"/>
            <a:ext cx="2486144" cy="3189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7256" tIns="43630" rIns="87256" bIns="43630">
            <a:spAutoFit/>
          </a:bodyPr>
          <a:lstStyle/>
          <a:p>
            <a:pPr algn="ctr" defTabSz="8722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500" dirty="0">
                <a:solidFill>
                  <a:srgbClr val="00FFFF"/>
                </a:solidFill>
                <a:latin typeface="Arial" charset="0"/>
              </a:rPr>
              <a:t>- </a:t>
            </a:r>
            <a:r>
              <a:rPr lang="es-ES_tradnl" sz="1500" dirty="0" err="1">
                <a:solidFill>
                  <a:srgbClr val="00FFFF"/>
                </a:solidFill>
                <a:latin typeface="Arial" charset="0"/>
              </a:rPr>
              <a:t>Inelasticity</a:t>
            </a:r>
            <a:r>
              <a:rPr lang="es-ES_tradnl" sz="1500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sz="1500" dirty="0" err="1">
                <a:solidFill>
                  <a:srgbClr val="00FFFF"/>
                </a:solidFill>
                <a:latin typeface="Arial" charset="0"/>
              </a:rPr>
              <a:t>small</a:t>
            </a:r>
            <a:r>
              <a:rPr lang="es-ES_tradnl" sz="1500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sz="1500" dirty="0" err="1">
                <a:solidFill>
                  <a:srgbClr val="00FFFF"/>
                </a:solidFill>
                <a:latin typeface="Arial" charset="0"/>
              </a:rPr>
              <a:t>but</a:t>
            </a:r>
            <a:r>
              <a:rPr lang="es-ES_tradnl" sz="1500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sz="1500" dirty="0" err="1">
                <a:solidFill>
                  <a:srgbClr val="00FFFF"/>
                </a:solidFill>
                <a:latin typeface="Arial" charset="0"/>
              </a:rPr>
              <a:t>fitted</a:t>
            </a:r>
            <a:endParaRPr lang="es-ES_tradnl" sz="1500" baseline="-250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937044" y="1026"/>
            <a:ext cx="7210193" cy="36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256" tIns="43630" rIns="87256" bIns="43630" anchor="ctr">
            <a:spAutoFit/>
          </a:bodyPr>
          <a:lstStyle/>
          <a:p>
            <a:pPr algn="ctr" defTabSz="8722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00FFFF"/>
                </a:solidFill>
                <a:latin typeface="Arial" charset="0"/>
              </a:rPr>
              <a:t>Simple </a:t>
            </a:r>
            <a:r>
              <a:rPr lang="es-ES_tradnl" u="sng" dirty="0" err="1">
                <a:solidFill>
                  <a:srgbClr val="00FFFF"/>
                </a:solidFill>
                <a:latin typeface="Arial" charset="0"/>
              </a:rPr>
              <a:t>UN</a:t>
            </a:r>
            <a:r>
              <a:rPr lang="es-ES_tradnl" dirty="0" err="1">
                <a:solidFill>
                  <a:srgbClr val="00FFFF"/>
                </a:solidFill>
                <a:latin typeface="Arial" charset="0"/>
              </a:rPr>
              <a:t>constrained</a:t>
            </a:r>
            <a:r>
              <a:rPr lang="es-ES_tradnl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dirty="0" err="1">
                <a:solidFill>
                  <a:srgbClr val="00FFFF"/>
                </a:solidFill>
                <a:latin typeface="Arial" charset="0"/>
              </a:rPr>
              <a:t>Fits</a:t>
            </a:r>
            <a:r>
              <a:rPr lang="es-ES_tradnl" dirty="0">
                <a:solidFill>
                  <a:srgbClr val="00FFFF"/>
                </a:solidFill>
                <a:latin typeface="Arial" charset="0"/>
              </a:rPr>
              <a:t> to Data: </a:t>
            </a:r>
            <a:r>
              <a:rPr lang="es-ES_tradnl" dirty="0" smtClean="0">
                <a:solidFill>
                  <a:srgbClr val="00FFFF"/>
                </a:solidFill>
                <a:latin typeface="Arial" charset="0"/>
              </a:rPr>
              <a:t>S2 </a:t>
            </a:r>
            <a:r>
              <a:rPr lang="es-ES_tradnl" dirty="0">
                <a:solidFill>
                  <a:srgbClr val="00FFFF"/>
                </a:solidFill>
                <a:latin typeface="Arial" charset="0"/>
              </a:rPr>
              <a:t>and </a:t>
            </a:r>
            <a:r>
              <a:rPr lang="es-ES_tradnl" dirty="0" smtClean="0">
                <a:solidFill>
                  <a:srgbClr val="00FFFF"/>
                </a:solidFill>
                <a:latin typeface="Arial" charset="0"/>
              </a:rPr>
              <a:t>D2 </a:t>
            </a:r>
            <a:r>
              <a:rPr lang="es-ES_tradnl" dirty="0" err="1" smtClean="0">
                <a:solidFill>
                  <a:srgbClr val="00FFFF"/>
                </a:solidFill>
                <a:latin typeface="Arial" charset="0"/>
              </a:rPr>
              <a:t>waves</a:t>
            </a:r>
            <a:r>
              <a:rPr lang="es-ES_tradnl" dirty="0" smtClean="0">
                <a:solidFill>
                  <a:srgbClr val="00FFFF"/>
                </a:solidFill>
                <a:latin typeface="Arial" charset="0"/>
              </a:rPr>
              <a:t> (IJ=20 and 22)</a:t>
            </a:r>
            <a:endParaRPr lang="es-ES_tradnl" dirty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1" y="381560"/>
            <a:ext cx="9372057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</p:spPr>
        <p:txBody>
          <a:bodyPr lIns="80133" tIns="40067" rIns="80133" bIns="40067"/>
          <a:lstStyle/>
          <a:p>
            <a:pPr algn="ctr" defTabSz="80147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382967" y="1057758"/>
            <a:ext cx="1951318" cy="3189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7256" tIns="43630" rIns="87256" bIns="43630">
            <a:spAutoFit/>
          </a:bodyPr>
          <a:lstStyle/>
          <a:p>
            <a:pPr algn="ctr" defTabSz="8722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500" b="1" dirty="0" err="1">
                <a:solidFill>
                  <a:srgbClr val="FFFFFF"/>
                </a:solidFill>
                <a:latin typeface="Arial" charset="0"/>
              </a:rPr>
              <a:t>Very</a:t>
            </a:r>
            <a:r>
              <a:rPr lang="es-ES_tradnl" sz="15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_tradnl" sz="1500" b="1" dirty="0" err="1">
                <a:solidFill>
                  <a:srgbClr val="FFFFFF"/>
                </a:solidFill>
                <a:latin typeface="Arial" charset="0"/>
              </a:rPr>
              <a:t>poor</a:t>
            </a:r>
            <a:r>
              <a:rPr lang="es-ES_tradnl" sz="1500" b="1" dirty="0">
                <a:solidFill>
                  <a:srgbClr val="FFFFFF"/>
                </a:solidFill>
                <a:latin typeface="Arial" charset="0"/>
              </a:rPr>
              <a:t> data sets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4644008" y="5333410"/>
            <a:ext cx="3611452" cy="549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7256" tIns="43630" rIns="87256" bIns="43630">
            <a:spAutoFit/>
          </a:bodyPr>
          <a:lstStyle/>
          <a:p>
            <a:pPr defTabSz="8722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500" dirty="0" err="1">
                <a:solidFill>
                  <a:srgbClr val="00FFFF"/>
                </a:solidFill>
                <a:latin typeface="Arial" charset="0"/>
              </a:rPr>
              <a:t>Elasticity</a:t>
            </a:r>
            <a:r>
              <a:rPr lang="es-ES_tradnl" sz="1500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sz="1500" dirty="0" err="1">
                <a:solidFill>
                  <a:srgbClr val="00FFFF"/>
                </a:solidFill>
                <a:latin typeface="Arial" charset="0"/>
              </a:rPr>
              <a:t>above</a:t>
            </a:r>
            <a:r>
              <a:rPr lang="es-ES_tradnl" sz="1500" dirty="0">
                <a:solidFill>
                  <a:srgbClr val="00FFFF"/>
                </a:solidFill>
                <a:latin typeface="Arial" charset="0"/>
              </a:rPr>
              <a:t> 1.25 GeV </a:t>
            </a:r>
            <a:r>
              <a:rPr lang="es-ES_tradnl" sz="1500" dirty="0" err="1">
                <a:solidFill>
                  <a:srgbClr val="00FFFF"/>
                </a:solidFill>
                <a:latin typeface="Arial" charset="0"/>
              </a:rPr>
              <a:t>not</a:t>
            </a:r>
            <a:r>
              <a:rPr lang="es-ES_tradnl" sz="1500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sz="1500" dirty="0" err="1">
                <a:solidFill>
                  <a:srgbClr val="00FFFF"/>
                </a:solidFill>
                <a:latin typeface="Arial" charset="0"/>
              </a:rPr>
              <a:t>measured</a:t>
            </a:r>
            <a:endParaRPr lang="es-ES_tradnl" sz="1500" dirty="0">
              <a:solidFill>
                <a:srgbClr val="00FFFF"/>
              </a:solidFill>
              <a:latin typeface="Arial" charset="0"/>
            </a:endParaRPr>
          </a:p>
          <a:p>
            <a:pPr defTabSz="8722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500" dirty="0" err="1">
                <a:solidFill>
                  <a:srgbClr val="00FFFF"/>
                </a:solidFill>
                <a:latin typeface="Arial" charset="0"/>
              </a:rPr>
              <a:t>assumed</a:t>
            </a:r>
            <a:r>
              <a:rPr lang="es-ES_tradnl" sz="1500" dirty="0">
                <a:solidFill>
                  <a:srgbClr val="00FFFF"/>
                </a:solidFill>
                <a:latin typeface="Arial" charset="0"/>
              </a:rPr>
              <a:t> compatible </a:t>
            </a:r>
            <a:r>
              <a:rPr lang="es-ES_tradnl" sz="1500" dirty="0" err="1">
                <a:solidFill>
                  <a:srgbClr val="00FFFF"/>
                </a:solidFill>
                <a:latin typeface="Arial" charset="0"/>
              </a:rPr>
              <a:t>with</a:t>
            </a:r>
            <a:r>
              <a:rPr lang="es-ES_tradnl" sz="1500" dirty="0">
                <a:solidFill>
                  <a:srgbClr val="00FFFF"/>
                </a:solidFill>
                <a:latin typeface="Arial" charset="0"/>
              </a:rPr>
              <a:t> 1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4644010" y="5031335"/>
            <a:ext cx="2901321" cy="3189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7256" tIns="43630" rIns="87256" bIns="43630">
            <a:spAutoFit/>
          </a:bodyPr>
          <a:lstStyle/>
          <a:p>
            <a:pPr defTabSz="8722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50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Phase</a:t>
            </a:r>
            <a:r>
              <a:rPr lang="es-ES_tradnl" sz="15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50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shift</a:t>
            </a:r>
            <a:r>
              <a:rPr lang="es-ES_tradnl" sz="15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50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should</a:t>
            </a:r>
            <a:r>
              <a:rPr lang="es-ES_tradnl" sz="15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50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go</a:t>
            </a:r>
            <a:r>
              <a:rPr lang="es-ES_tradnl" sz="15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50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to</a:t>
            </a:r>
            <a:r>
              <a:rPr lang="es-ES_tradnl" sz="15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n at </a:t>
            </a: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4644009" y="6047575"/>
            <a:ext cx="4340305" cy="549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7256" tIns="43630" rIns="87256" bIns="43630">
            <a:spAutoFit/>
          </a:bodyPr>
          <a:lstStyle/>
          <a:p>
            <a:pPr defTabSz="87228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_tradnl" sz="1500" dirty="0" err="1">
                <a:solidFill>
                  <a:srgbClr val="00FFFF"/>
                </a:solidFill>
                <a:latin typeface="Arial" charset="0"/>
              </a:rPr>
              <a:t>The</a:t>
            </a:r>
            <a:r>
              <a:rPr lang="es-ES_tradnl" sz="1500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sz="1500" dirty="0" err="1">
                <a:solidFill>
                  <a:srgbClr val="00FFFF"/>
                </a:solidFill>
                <a:latin typeface="Arial" charset="0"/>
              </a:rPr>
              <a:t>less</a:t>
            </a:r>
            <a:r>
              <a:rPr lang="es-ES_tradnl" sz="1500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sz="1500" dirty="0" err="1">
                <a:solidFill>
                  <a:srgbClr val="00FFFF"/>
                </a:solidFill>
                <a:latin typeface="Arial" charset="0"/>
              </a:rPr>
              <a:t>reliable</a:t>
            </a:r>
            <a:r>
              <a:rPr lang="es-ES_tradnl" sz="1500" dirty="0">
                <a:solidFill>
                  <a:srgbClr val="00FFFF"/>
                </a:solidFill>
                <a:latin typeface="Arial" charset="0"/>
              </a:rPr>
              <a:t>. EXPECT LARGEST CHANGE</a:t>
            </a:r>
          </a:p>
          <a:p>
            <a:pPr defTabSz="8722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500" dirty="0" err="1">
                <a:solidFill>
                  <a:srgbClr val="00FFFF"/>
                </a:solidFill>
                <a:latin typeface="Arial" charset="0"/>
              </a:rPr>
              <a:t>We</a:t>
            </a:r>
            <a:r>
              <a:rPr lang="es-ES_tradnl" sz="1500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sz="1500" dirty="0" err="1">
                <a:solidFill>
                  <a:srgbClr val="00FFFF"/>
                </a:solidFill>
                <a:latin typeface="Arial" charset="0"/>
              </a:rPr>
              <a:t>have</a:t>
            </a:r>
            <a:r>
              <a:rPr lang="es-ES_tradnl" sz="1500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sz="1500" dirty="0" err="1">
                <a:solidFill>
                  <a:srgbClr val="00FFFF"/>
                </a:solidFill>
                <a:latin typeface="Arial" charset="0"/>
              </a:rPr>
              <a:t>increased</a:t>
            </a:r>
            <a:r>
              <a:rPr lang="es-ES_tradnl" sz="1500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sz="1500" dirty="0" err="1">
                <a:solidFill>
                  <a:srgbClr val="00FFFF"/>
                </a:solidFill>
                <a:latin typeface="Arial" charset="0"/>
              </a:rPr>
              <a:t>the</a:t>
            </a:r>
            <a:r>
              <a:rPr lang="es-ES_tradnl" sz="1500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sz="1500" dirty="0" err="1">
                <a:solidFill>
                  <a:srgbClr val="00FFFF"/>
                </a:solidFill>
                <a:latin typeface="Arial" charset="0"/>
              </a:rPr>
              <a:t>systematic</a:t>
            </a:r>
            <a:r>
              <a:rPr lang="es-ES_tradnl" sz="1500" dirty="0">
                <a:solidFill>
                  <a:srgbClr val="00FFFF"/>
                </a:solidFill>
                <a:latin typeface="Arial" charset="0"/>
              </a:rPr>
              <a:t> error</a:t>
            </a:r>
          </a:p>
        </p:txBody>
      </p:sp>
      <p:pic>
        <p:nvPicPr>
          <p:cNvPr id="11277" name="Picture 13" descr="5-5_figS2i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251" y="1406488"/>
            <a:ext cx="4426749" cy="3422520"/>
          </a:xfrm>
          <a:prstGeom prst="rect">
            <a:avLst/>
          </a:prstGeom>
          <a:noFill/>
        </p:spPr>
      </p:pic>
      <p:pic>
        <p:nvPicPr>
          <p:cNvPr id="103425" name="Picture 1" descr="C:\Users\jrpelaez\Desktop\deltaD2UF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10" y="1427906"/>
            <a:ext cx="4371790" cy="3396153"/>
          </a:xfrm>
          <a:prstGeom prst="rect">
            <a:avLst/>
          </a:prstGeom>
          <a:noFill/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885388" y="461215"/>
            <a:ext cx="1397704" cy="3189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7256" tIns="43630" rIns="87256" bIns="43630">
            <a:spAutoFit/>
          </a:bodyPr>
          <a:lstStyle/>
          <a:p>
            <a:pPr algn="ctr" defTabSz="8722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500" dirty="0" err="1" smtClean="0">
                <a:solidFill>
                  <a:srgbClr val="00FFFF"/>
                </a:solidFill>
                <a:latin typeface="Arial" charset="0"/>
              </a:rPr>
              <a:t>Both</a:t>
            </a:r>
            <a:r>
              <a:rPr lang="es-ES_tradnl" sz="1500" dirty="0" smtClean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sz="1500" dirty="0" err="1" smtClean="0">
                <a:solidFill>
                  <a:srgbClr val="00FFFF"/>
                </a:solidFill>
                <a:latin typeface="Arial" charset="0"/>
              </a:rPr>
              <a:t>repulsive</a:t>
            </a:r>
            <a:endParaRPr lang="es-ES_tradnl" sz="1500" baseline="-250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0807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2"/>
          <p:cNvSpPr txBox="1">
            <a:spLocks noChangeArrowheads="1"/>
          </p:cNvSpPr>
          <p:nvPr/>
        </p:nvSpPr>
        <p:spPr bwMode="auto">
          <a:xfrm>
            <a:off x="2471376" y="-32810"/>
            <a:ext cx="4023423" cy="36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56" tIns="43630" rIns="87256" bIns="43630" anchor="ctr">
            <a:spAutoFit/>
          </a:bodyPr>
          <a:lstStyle/>
          <a:p>
            <a:pPr algn="ctr" defTabSz="8722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FFFF"/>
                </a:solidFill>
                <a:latin typeface="Arial" charset="0"/>
              </a:rPr>
              <a:t>UNconstrained</a:t>
            </a:r>
            <a:r>
              <a:rPr lang="en-US" dirty="0" smtClean="0">
                <a:solidFill>
                  <a:srgbClr val="00FFFF"/>
                </a:solidFill>
                <a:latin typeface="Arial" charset="0"/>
              </a:rPr>
              <a:t> Fits for High energies</a:t>
            </a:r>
            <a:endParaRPr lang="en-US" dirty="0">
              <a:solidFill>
                <a:srgbClr val="00FFFF"/>
              </a:solidFill>
              <a:latin typeface="Arial" charset="0"/>
            </a:endParaRPr>
          </a:p>
        </p:txBody>
      </p:sp>
      <p:pic>
        <p:nvPicPr>
          <p:cNvPr id="33800" name="Picture 8" descr="11_figur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75" y="3442440"/>
            <a:ext cx="4448851" cy="284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Line 13"/>
          <p:cNvSpPr>
            <a:spLocks noChangeShapeType="1"/>
          </p:cNvSpPr>
          <p:nvPr/>
        </p:nvSpPr>
        <p:spPr bwMode="auto">
          <a:xfrm flipV="1">
            <a:off x="0" y="294091"/>
            <a:ext cx="9444004" cy="1439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 lIns="80133" tIns="40067" rIns="80133" bIns="40067"/>
          <a:lstStyle/>
          <a:p>
            <a:pPr algn="ctr" defTabSz="8014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3798" name="Rectangle 14"/>
          <p:cNvSpPr>
            <a:spLocks noChangeArrowheads="1"/>
          </p:cNvSpPr>
          <p:nvPr/>
        </p:nvSpPr>
        <p:spPr bwMode="auto">
          <a:xfrm>
            <a:off x="6251782" y="332656"/>
            <a:ext cx="2811870" cy="398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7256" tIns="43630" rIns="87256" bIns="43630">
            <a:spAutoFit/>
          </a:bodyPr>
          <a:lstStyle/>
          <a:p>
            <a:pPr defTabSz="87228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FFFF00"/>
              </a:solidFill>
              <a:latin typeface="Arial" charset="0"/>
            </a:endParaRPr>
          </a:p>
          <a:p>
            <a:pPr defTabSz="8722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00"/>
                </a:solidFill>
                <a:latin typeface="Arial" charset="0"/>
              </a:rPr>
              <a:t>JRP, </a:t>
            </a:r>
            <a:r>
              <a:rPr lang="en-US" sz="1000" dirty="0" err="1" smtClean="0">
                <a:solidFill>
                  <a:srgbClr val="FFFF00"/>
                </a:solidFill>
                <a:latin typeface="Arial" charset="0"/>
              </a:rPr>
              <a:t>F.J.Ynduráin</a:t>
            </a:r>
            <a:r>
              <a:rPr lang="en-US" sz="1000" dirty="0" smtClean="0">
                <a:solidFill>
                  <a:srgbClr val="FFFF00"/>
                </a:solidFill>
                <a:latin typeface="Arial" charset="0"/>
              </a:rPr>
              <a:t>. PRD69,114001 (2004)</a:t>
            </a:r>
            <a:endParaRPr lang="en-US" sz="10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3799" name="8 CuadroTexto"/>
          <p:cNvSpPr txBox="1">
            <a:spLocks noChangeArrowheads="1"/>
          </p:cNvSpPr>
          <p:nvPr/>
        </p:nvSpPr>
        <p:spPr bwMode="auto">
          <a:xfrm>
            <a:off x="2555776" y="406789"/>
            <a:ext cx="3547373" cy="3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33" tIns="40067" rIns="80133" bIns="40067">
            <a:spAutoFit/>
          </a:bodyPr>
          <a:lstStyle/>
          <a:p>
            <a:pPr algn="ctr" defTabSz="8014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Regge parametrizations </a:t>
            </a: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of data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1379" name="Picture 3" descr="C:\Users\jrpelaez\Desktop\PY-Regge-pipi+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2638" y="764704"/>
            <a:ext cx="6111363" cy="2612425"/>
          </a:xfrm>
          <a:prstGeom prst="rect">
            <a:avLst/>
          </a:prstGeom>
          <a:noFill/>
        </p:spPr>
      </p:pic>
      <p:pic>
        <p:nvPicPr>
          <p:cNvPr id="101380" name="Picture 4" descr="C:\Users\jrpelaez\Desktop\PY-Regge-pi-pi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0427" y="3442440"/>
            <a:ext cx="4633575" cy="2831141"/>
          </a:xfrm>
          <a:prstGeom prst="rect">
            <a:avLst/>
          </a:prstGeom>
          <a:noFill/>
        </p:spPr>
      </p:pic>
      <p:pic>
        <p:nvPicPr>
          <p:cNvPr id="101381" name="Picture 5" descr="C:\Users\jrpelaez\Desktop\PY-Regge-pipi+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77" y="764706"/>
            <a:ext cx="2971061" cy="2612426"/>
          </a:xfrm>
          <a:prstGeom prst="rect">
            <a:avLst/>
          </a:prstGeom>
          <a:noFill/>
        </p:spPr>
      </p:pic>
      <p:sp>
        <p:nvSpPr>
          <p:cNvPr id="12" name="8 CuadroTexto"/>
          <p:cNvSpPr txBox="1">
            <a:spLocks noChangeArrowheads="1"/>
          </p:cNvSpPr>
          <p:nvPr/>
        </p:nvSpPr>
        <p:spPr bwMode="auto">
          <a:xfrm>
            <a:off x="1780798" y="3462981"/>
            <a:ext cx="1561253" cy="37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33" tIns="40067" rIns="80133" bIns="40067">
            <a:spAutoFit/>
          </a:bodyPr>
          <a:lstStyle/>
          <a:p>
            <a:pPr algn="ctr" defTabSz="8014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dirty="0" smtClean="0">
                <a:solidFill>
                  <a:srgbClr val="FF0000"/>
                </a:solidFill>
                <a:latin typeface="Arial" charset="0"/>
              </a:rPr>
              <a:t>Factorization</a:t>
            </a:r>
            <a:endParaRPr lang="en-US" sz="19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" name="8 CuadroTexto"/>
          <p:cNvSpPr txBox="1">
            <a:spLocks noChangeArrowheads="1"/>
          </p:cNvSpPr>
          <p:nvPr/>
        </p:nvSpPr>
        <p:spPr bwMode="auto">
          <a:xfrm>
            <a:off x="107504" y="359400"/>
            <a:ext cx="2542291" cy="38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33" tIns="40067" rIns="80133" bIns="40067">
            <a:spAutoFit/>
          </a:bodyPr>
          <a:lstStyle/>
          <a:p>
            <a:pPr defTabSz="8014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For</a:t>
            </a:r>
            <a:r>
              <a:rPr lang="en-US" sz="2000" dirty="0" smtClean="0">
                <a:solidFill>
                  <a:srgbClr val="FFFFFF"/>
                </a:solidFill>
                <a:latin typeface="Arial" charset="0"/>
              </a:rPr>
              <a:t> simplicity we use</a:t>
            </a:r>
            <a:endParaRPr lang="en-US" sz="2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8 CuadroTexto"/>
          <p:cNvSpPr txBox="1">
            <a:spLocks noChangeArrowheads="1"/>
          </p:cNvSpPr>
          <p:nvPr/>
        </p:nvSpPr>
        <p:spPr bwMode="auto">
          <a:xfrm>
            <a:off x="6295082" y="6439127"/>
            <a:ext cx="2768570" cy="37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33" tIns="40067" rIns="80133" bIns="40067">
            <a:spAutoFit/>
          </a:bodyPr>
          <a:lstStyle/>
          <a:p>
            <a:pPr defTabSz="8014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dirty="0" smtClean="0">
                <a:solidFill>
                  <a:srgbClr val="FFFFFF"/>
                </a:solidFill>
                <a:latin typeface="Arial" charset="0"/>
              </a:rPr>
              <a:t>To be discussed later…</a:t>
            </a: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63270"/>
      </p:ext>
    </p:extLst>
  </p:cSld>
  <p:clrMapOvr>
    <a:masterClrMapping/>
  </p:clrMapOvr>
  <p:transition advTm="7909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94332" y="44628"/>
            <a:ext cx="6725940" cy="36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163" tIns="43119" rIns="86163" bIns="43119">
            <a:spAutoFit/>
          </a:bodyPr>
          <a:lstStyle/>
          <a:p>
            <a:pPr defTabSz="861268" fontAlgn="base">
              <a:spcBef>
                <a:spcPct val="0"/>
              </a:spcBef>
              <a:spcAft>
                <a:spcPct val="0"/>
              </a:spcAft>
            </a:pPr>
            <a:r>
              <a:rPr lang="es-ES_tradnl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complicated</a:t>
            </a:r>
            <a:r>
              <a:rPr lang="es-ES_tradnl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wave </a:t>
            </a:r>
            <a:r>
              <a:rPr lang="es-ES_tradnl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is</a:t>
            </a:r>
            <a:r>
              <a:rPr lang="es-ES_tradnl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S0 wave</a:t>
            </a:r>
            <a:r>
              <a:rPr lang="en-GB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(IJ=00)</a:t>
            </a:r>
            <a:endParaRPr lang="en-GB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0" y="424703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lIns="79124" tIns="39563" rIns="79124" bIns="39563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5056964" y="5042643"/>
            <a:ext cx="2072759" cy="400134"/>
            <a:chOff x="266992" y="885690"/>
            <a:chExt cx="1830679" cy="400134"/>
          </a:xfrm>
        </p:grpSpPr>
        <p:sp>
          <p:nvSpPr>
            <p:cNvPr id="14" name="Rectangle 2"/>
            <p:cNvSpPr>
              <a:spLocks noChangeArrowheads="1"/>
            </p:cNvSpPr>
            <p:nvPr/>
          </p:nvSpPr>
          <p:spPr bwMode="auto">
            <a:xfrm>
              <a:off x="449360" y="885690"/>
              <a:ext cx="1648311" cy="400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6315" tIns="43190" rIns="86315" bIns="43190">
              <a:spAutoFit/>
            </a:bodyPr>
            <a:lstStyle/>
            <a:p>
              <a:pPr defTabSz="86126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kern="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Average data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pic>
          <p:nvPicPr>
            <p:cNvPr id="17" name="Picture 9" descr="ballorang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6992" y="1017659"/>
              <a:ext cx="190048" cy="190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22 Grupo"/>
          <p:cNvGrpSpPr/>
          <p:nvPr/>
        </p:nvGrpSpPr>
        <p:grpSpPr>
          <a:xfrm>
            <a:off x="5056963" y="5650621"/>
            <a:ext cx="2360792" cy="400134"/>
            <a:chOff x="266992" y="1837921"/>
            <a:chExt cx="2218135" cy="400134"/>
          </a:xfrm>
        </p:grpSpPr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449360" y="1837921"/>
              <a:ext cx="2035767" cy="400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6315" tIns="43190" rIns="86315" bIns="43190">
              <a:spAutoFit/>
            </a:bodyPr>
            <a:lstStyle/>
            <a:p>
              <a:pPr defTabSz="86126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kern="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 individual sets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pic>
          <p:nvPicPr>
            <p:cNvPr id="18" name="Picture 9" descr="ballorang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6992" y="1980455"/>
              <a:ext cx="190048" cy="190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2" descr="C:\Users\Profesor\Dropbox\Jose\papers\PR\scatteringda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15" y="1415899"/>
            <a:ext cx="4112023" cy="385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46057" y="875586"/>
            <a:ext cx="7350279" cy="39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315" tIns="43190" rIns="86315" bIns="43190">
            <a:spAutoFit/>
          </a:bodyPr>
          <a:lstStyle/>
          <a:p>
            <a:pPr defTabSz="86126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already seen the data is a mess…. </a:t>
            </a:r>
            <a:r>
              <a:rPr lang="en-US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nly Kl4 reliable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654042" y="4588564"/>
            <a:ext cx="428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6126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include Kl4, but two possibilities: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pic>
        <p:nvPicPr>
          <p:cNvPr id="40962" name="Picture 2" descr="C:\Users\Profesor\Dropbox\Jose\papers\PR\S0wave-Kl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613" y="1412776"/>
            <a:ext cx="407520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95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S0allsetsfromdata0"/>
          <p:cNvPicPr>
            <a:picLocks noChangeAspect="1" noChangeArrowheads="1"/>
          </p:cNvPicPr>
          <p:nvPr/>
        </p:nvPicPr>
        <p:blipFill>
          <a:blip r:embed="rId2" cstate="print"/>
          <a:srcRect l="7158" t="9264" r="8113" b="6175"/>
          <a:stretch>
            <a:fillRect/>
          </a:stretch>
        </p:blipFill>
        <p:spPr bwMode="auto">
          <a:xfrm>
            <a:off x="1403648" y="1195130"/>
            <a:ext cx="6533561" cy="503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1" name="Picture 3" descr="S0allsetsfromdata1"/>
          <p:cNvPicPr>
            <a:picLocks noChangeAspect="1" noChangeArrowheads="1"/>
          </p:cNvPicPr>
          <p:nvPr/>
        </p:nvPicPr>
        <p:blipFill>
          <a:blip r:embed="rId3" cstate="print"/>
          <a:srcRect l="7158" t="9264" r="8113" b="6175"/>
          <a:stretch>
            <a:fillRect/>
          </a:stretch>
        </p:blipFill>
        <p:spPr bwMode="auto">
          <a:xfrm>
            <a:off x="1403648" y="1195130"/>
            <a:ext cx="6533561" cy="503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2" name="Picture 4" descr="S0allsetsfromdata2"/>
          <p:cNvPicPr>
            <a:picLocks noChangeAspect="1" noChangeArrowheads="1"/>
          </p:cNvPicPr>
          <p:nvPr/>
        </p:nvPicPr>
        <p:blipFill>
          <a:blip r:embed="rId4" cstate="print"/>
          <a:srcRect l="7158" t="9264" r="8113" b="6175"/>
          <a:stretch>
            <a:fillRect/>
          </a:stretch>
        </p:blipFill>
        <p:spPr bwMode="auto">
          <a:xfrm>
            <a:off x="1403648" y="1195130"/>
            <a:ext cx="6533561" cy="503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3" name="Picture 5" descr="S0allsetsfromdata3"/>
          <p:cNvPicPr>
            <a:picLocks noChangeAspect="1" noChangeArrowheads="1"/>
          </p:cNvPicPr>
          <p:nvPr/>
        </p:nvPicPr>
        <p:blipFill>
          <a:blip r:embed="rId5" cstate="print"/>
          <a:srcRect l="7158" t="9264" r="8113" b="6175"/>
          <a:stretch>
            <a:fillRect/>
          </a:stretch>
        </p:blipFill>
        <p:spPr bwMode="auto">
          <a:xfrm>
            <a:off x="1403648" y="1195130"/>
            <a:ext cx="6533561" cy="503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4" name="Picture 6" descr="S0allsetsfromdata4"/>
          <p:cNvPicPr>
            <a:picLocks noChangeAspect="1" noChangeArrowheads="1"/>
          </p:cNvPicPr>
          <p:nvPr/>
        </p:nvPicPr>
        <p:blipFill>
          <a:blip r:embed="rId6" cstate="print"/>
          <a:srcRect l="7158" t="9264" r="8113" b="6175"/>
          <a:stretch>
            <a:fillRect/>
          </a:stretch>
        </p:blipFill>
        <p:spPr bwMode="auto">
          <a:xfrm>
            <a:off x="1403648" y="1195130"/>
            <a:ext cx="6533561" cy="503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5" name="Picture 7" descr="S0allsetsfromdata5"/>
          <p:cNvPicPr>
            <a:picLocks noChangeAspect="1" noChangeArrowheads="1"/>
          </p:cNvPicPr>
          <p:nvPr/>
        </p:nvPicPr>
        <p:blipFill>
          <a:blip r:embed="rId7" cstate="print"/>
          <a:srcRect l="7158" t="9264" r="8113" b="6175"/>
          <a:stretch>
            <a:fillRect/>
          </a:stretch>
        </p:blipFill>
        <p:spPr bwMode="auto">
          <a:xfrm>
            <a:off x="1403648" y="1195130"/>
            <a:ext cx="6533561" cy="503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6" name="Picture 8" descr="S0allsetsfromdata6"/>
          <p:cNvPicPr>
            <a:picLocks noChangeAspect="1" noChangeArrowheads="1"/>
          </p:cNvPicPr>
          <p:nvPr/>
        </p:nvPicPr>
        <p:blipFill>
          <a:blip r:embed="rId8" cstate="print"/>
          <a:srcRect l="7158" t="9264" r="8113" b="6175"/>
          <a:stretch>
            <a:fillRect/>
          </a:stretch>
        </p:blipFill>
        <p:spPr bwMode="auto">
          <a:xfrm>
            <a:off x="1403648" y="1195130"/>
            <a:ext cx="6533561" cy="503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7" name="Picture 9" descr="S0allsetsfromdata7"/>
          <p:cNvPicPr>
            <a:picLocks noChangeAspect="1" noChangeArrowheads="1"/>
          </p:cNvPicPr>
          <p:nvPr/>
        </p:nvPicPr>
        <p:blipFill>
          <a:blip r:embed="rId9" cstate="print"/>
          <a:srcRect l="7158" t="9264" r="8113" b="6175"/>
          <a:stretch>
            <a:fillRect/>
          </a:stretch>
        </p:blipFill>
        <p:spPr bwMode="auto">
          <a:xfrm>
            <a:off x="1403648" y="1195130"/>
            <a:ext cx="6533561" cy="503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8" name="Line 10"/>
          <p:cNvSpPr>
            <a:spLocks noChangeShapeType="1"/>
          </p:cNvSpPr>
          <p:nvPr/>
        </p:nvSpPr>
        <p:spPr bwMode="auto">
          <a:xfrm>
            <a:off x="0" y="305248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  <a:effectLst/>
        </p:spPr>
        <p:txBody>
          <a:bodyPr lIns="79306" tIns="39654" rIns="79306" bIns="39654"/>
          <a:lstStyle/>
          <a:p>
            <a:pPr algn="ctr" defTabSz="79315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5419" name="Text Box 11"/>
          <p:cNvSpPr txBox="1">
            <a:spLocks noChangeArrowheads="1"/>
          </p:cNvSpPr>
          <p:nvPr/>
        </p:nvSpPr>
        <p:spPr bwMode="auto">
          <a:xfrm>
            <a:off x="3259158" y="-571"/>
            <a:ext cx="3012637" cy="36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64" tIns="45232" rIns="90464" bIns="45232" anchor="ctr">
            <a:spAutoFit/>
          </a:bodyPr>
          <a:lstStyle/>
          <a:p>
            <a:pPr algn="ctr" defTabSz="90455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The S0 wave. Different sets</a:t>
            </a:r>
            <a:endParaRPr lang="es-ES_tradnl">
              <a:solidFill>
                <a:srgbClr val="66FFFF"/>
              </a:solidFill>
              <a:latin typeface="Arial" charset="0"/>
            </a:endParaRPr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2123728" y="620688"/>
            <a:ext cx="4564344" cy="36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64" tIns="45232" rIns="90464" bIns="45232" anchor="ctr">
            <a:spAutoFit/>
          </a:bodyPr>
          <a:lstStyle/>
          <a:p>
            <a:pPr defTabSz="90455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Fits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to </a:t>
            </a:r>
            <a:r>
              <a:rPr lang="es-ES_tradnl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different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sets </a:t>
            </a:r>
            <a:r>
              <a:rPr lang="es-ES_tradnl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including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also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K</a:t>
            </a:r>
            <a:r>
              <a:rPr lang="es-ES_tradnl" baseline="-250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l4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data</a:t>
            </a:r>
            <a:endParaRPr lang="es-ES_tradnl" dirty="0">
              <a:solidFill>
                <a:srgbClr val="66FFFF"/>
              </a:solidFill>
              <a:latin typeface="Arial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943340" y="2345330"/>
            <a:ext cx="1478070" cy="2193960"/>
            <a:chOff x="4603" y="1886"/>
            <a:chExt cx="931" cy="1382"/>
          </a:xfrm>
        </p:grpSpPr>
        <p:sp>
          <p:nvSpPr>
            <p:cNvPr id="145427" name="Oval 19"/>
            <p:cNvSpPr>
              <a:spLocks noChangeArrowheads="1"/>
            </p:cNvSpPr>
            <p:nvPr/>
          </p:nvSpPr>
          <p:spPr bwMode="auto">
            <a:xfrm>
              <a:off x="4603" y="1886"/>
              <a:ext cx="91" cy="680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79315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9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5428" name="Line 20"/>
            <p:cNvSpPr>
              <a:spLocks noChangeShapeType="1"/>
            </p:cNvSpPr>
            <p:nvPr/>
          </p:nvSpPr>
          <p:spPr bwMode="auto">
            <a:xfrm>
              <a:off x="4694" y="2432"/>
              <a:ext cx="318" cy="2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79315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9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5429" name="Rectangle 21"/>
            <p:cNvSpPr>
              <a:spLocks noChangeArrowheads="1"/>
            </p:cNvSpPr>
            <p:nvPr/>
          </p:nvSpPr>
          <p:spPr bwMode="auto">
            <a:xfrm>
              <a:off x="4744" y="2659"/>
              <a:ext cx="790" cy="6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104306" tIns="52153" rIns="104306" bIns="52153">
              <a:spAutoFit/>
            </a:bodyPr>
            <a:lstStyle/>
            <a:p>
              <a:pPr algn="ctr" defTabSz="90455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400" b="1" dirty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Note </a:t>
              </a:r>
              <a:r>
                <a:rPr lang="es-ES_tradnl" sz="1400" b="1" dirty="0" err="1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size</a:t>
              </a:r>
              <a:r>
                <a:rPr lang="es-ES_tradnl" sz="1400" b="1" dirty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 of</a:t>
              </a:r>
            </a:p>
            <a:p>
              <a:pPr algn="ctr" defTabSz="90455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400" b="1" dirty="0" err="1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uncertainty</a:t>
              </a:r>
              <a:endParaRPr lang="es-ES_tradnl" sz="1400" b="1" dirty="0">
                <a:solidFill>
                  <a:srgbClr val="FF0000"/>
                </a:solidFill>
                <a:latin typeface="Arial" charset="0"/>
                <a:sym typeface="Symbol" pitchFamily="18" charset="2"/>
              </a:endParaRPr>
            </a:p>
            <a:p>
              <a:pPr algn="ctr" defTabSz="90455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400" b="1" dirty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in data</a:t>
              </a:r>
            </a:p>
            <a:p>
              <a:pPr algn="ctr" defTabSz="90455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400" b="1" dirty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at 800 </a:t>
              </a:r>
              <a:r>
                <a:rPr lang="es-ES_tradnl" sz="1400" b="1" dirty="0" err="1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MeV</a:t>
              </a:r>
              <a:r>
                <a:rPr lang="es-ES_tradnl" sz="1400" b="1" dirty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!!</a:t>
              </a:r>
              <a:endParaRPr lang="es-ES" sz="1400" b="1" dirty="0">
                <a:solidFill>
                  <a:srgbClr val="FF0000"/>
                </a:solidFill>
                <a:latin typeface="Arial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436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060981"/>
              </p:ext>
            </p:extLst>
          </p:nvPr>
        </p:nvGraphicFramePr>
        <p:xfrm>
          <a:off x="220998" y="908720"/>
          <a:ext cx="8671482" cy="5688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9" name="Acrobat Document" r:id="rId4" imgW="10703880" imgH="7550280" progId="AcroExch.Document.7">
                  <p:embed/>
                </p:oleObj>
              </mc:Choice>
              <mc:Fallback>
                <p:oleObj name="Acrobat Document" r:id="rId4" imgW="10703880" imgH="755028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98" y="908720"/>
                        <a:ext cx="8671482" cy="56886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20998" y="2616"/>
            <a:ext cx="4613328" cy="36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56" tIns="43630" rIns="87256" bIns="43630" anchor="ctr">
            <a:spAutoFit/>
          </a:bodyPr>
          <a:lstStyle/>
          <a:p>
            <a:pPr defTabSz="8722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00FFFF"/>
                </a:solidFill>
                <a:latin typeface="Arial" charset="0"/>
              </a:rPr>
              <a:t>S0 wave: </a:t>
            </a:r>
            <a:r>
              <a:rPr lang="es-ES_tradnl" dirty="0" err="1" smtClean="0">
                <a:solidFill>
                  <a:srgbClr val="00FFFF"/>
                </a:solidFill>
                <a:latin typeface="Arial" charset="0"/>
              </a:rPr>
              <a:t>UNconstrained</a:t>
            </a:r>
            <a:r>
              <a:rPr lang="es-ES_tradnl" dirty="0" smtClean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dirty="0" err="1">
                <a:solidFill>
                  <a:srgbClr val="00FFFF"/>
                </a:solidFill>
                <a:latin typeface="Arial" charset="0"/>
              </a:rPr>
              <a:t>fit</a:t>
            </a:r>
            <a:r>
              <a:rPr lang="es-ES_tradnl" dirty="0">
                <a:solidFill>
                  <a:srgbClr val="00FFFF"/>
                </a:solidFill>
                <a:latin typeface="Arial" charset="0"/>
              </a:rPr>
              <a:t> to data (UFD</a:t>
            </a:r>
            <a:r>
              <a:rPr lang="es-ES_tradnl" dirty="0" smtClean="0">
                <a:solidFill>
                  <a:srgbClr val="00FFFF"/>
                </a:solidFill>
                <a:latin typeface="Arial" charset="0"/>
              </a:rPr>
              <a:t>).  </a:t>
            </a:r>
            <a:endParaRPr lang="es-ES_tradnl" dirty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" y="334045"/>
            <a:ext cx="9372057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 lIns="80133" tIns="40067" rIns="80133" bIns="40067"/>
          <a:lstStyle/>
          <a:p>
            <a:pPr algn="ctr" defTabSz="80147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714703" y="472081"/>
            <a:ext cx="5942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722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00FFFF"/>
                </a:solidFill>
                <a:latin typeface="Arial" charset="0"/>
              </a:rPr>
              <a:t>Global </a:t>
            </a:r>
            <a:r>
              <a:rPr lang="es-ES_tradnl" dirty="0" err="1" smtClean="0">
                <a:solidFill>
                  <a:srgbClr val="00FFFF"/>
                </a:solidFill>
                <a:latin typeface="Arial" charset="0"/>
              </a:rPr>
              <a:t>fit</a:t>
            </a:r>
            <a:r>
              <a:rPr lang="es-ES_tradnl" dirty="0" smtClean="0">
                <a:solidFill>
                  <a:srgbClr val="00FFFF"/>
                </a:solidFill>
                <a:latin typeface="Arial" charset="0"/>
              </a:rPr>
              <a:t>, </a:t>
            </a:r>
            <a:r>
              <a:rPr lang="es-ES_tradnl" dirty="0" err="1" smtClean="0">
                <a:solidFill>
                  <a:srgbClr val="00FFFF"/>
                </a:solidFill>
                <a:latin typeface="Arial" charset="0"/>
              </a:rPr>
              <a:t>averaging</a:t>
            </a:r>
            <a:r>
              <a:rPr lang="es-ES_tradnl" dirty="0" smtClean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charset="0"/>
              </a:rPr>
              <a:t>all</a:t>
            </a:r>
            <a:r>
              <a:rPr lang="es-ES_tradnl" dirty="0" smtClean="0">
                <a:solidFill>
                  <a:srgbClr val="00FFFF"/>
                </a:solidFill>
                <a:latin typeface="Arial" charset="0"/>
              </a:rPr>
              <a:t> sets </a:t>
            </a:r>
            <a:r>
              <a:rPr lang="es-ES_tradnl" dirty="0" err="1" smtClean="0">
                <a:solidFill>
                  <a:srgbClr val="00FFFF"/>
                </a:solidFill>
                <a:latin typeface="Arial" charset="0"/>
              </a:rPr>
              <a:t>where</a:t>
            </a:r>
            <a:r>
              <a:rPr lang="es-ES_tradnl" dirty="0" smtClean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charset="0"/>
              </a:rPr>
              <a:t>they</a:t>
            </a:r>
            <a:r>
              <a:rPr lang="es-ES_tradnl" dirty="0" smtClean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charset="0"/>
              </a:rPr>
              <a:t>roughly</a:t>
            </a:r>
            <a:r>
              <a:rPr lang="es-ES_tradnl" dirty="0" smtClean="0">
                <a:solidFill>
                  <a:srgbClr val="00FFFF"/>
                </a:solidFill>
                <a:latin typeface="Arial" charset="0"/>
              </a:rPr>
              <a:t> coincide</a:t>
            </a:r>
            <a:endParaRPr lang="es-ES_tradnl" dirty="0">
              <a:solidFill>
                <a:srgbClr val="00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84659"/>
      </p:ext>
    </p:extLst>
  </p:cSld>
  <p:clrMapOvr>
    <a:masterClrMapping/>
  </p:clrMapOvr>
  <p:transition advTm="844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5"/>
          <p:cNvSpPr txBox="1">
            <a:spLocks noChangeArrowheads="1"/>
          </p:cNvSpPr>
          <p:nvPr/>
        </p:nvSpPr>
        <p:spPr bwMode="auto">
          <a:xfrm>
            <a:off x="108621" y="-25978"/>
            <a:ext cx="4898534" cy="36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557" tIns="43303" rIns="86557" bIns="43303" anchor="ctr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S0 wave: DIP </a:t>
            </a:r>
            <a:r>
              <a:rPr lang="es-ES_tradnl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vs NO DIP </a:t>
            </a:r>
            <a:r>
              <a:rPr lang="es-ES_tradnl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inelasticity</a:t>
            </a:r>
            <a:r>
              <a:rPr lang="es-ES_tradnl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scenarios</a:t>
            </a:r>
            <a:endParaRPr lang="es-ES_tradnl" sz="19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8915" name="Line 6"/>
          <p:cNvSpPr>
            <a:spLocks noChangeShapeType="1"/>
          </p:cNvSpPr>
          <p:nvPr/>
        </p:nvSpPr>
        <p:spPr bwMode="auto">
          <a:xfrm>
            <a:off x="0" y="334045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488" tIns="39745" rIns="79488" bIns="39745"/>
          <a:lstStyle/>
          <a:p>
            <a:pPr algn="ctr" defTabSz="79498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31254" y="775298"/>
            <a:ext cx="6804825" cy="36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557" tIns="43303" rIns="86557" bIns="43303" anchor="ctr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Longstanding controversy for inelasticity : </a:t>
            </a:r>
            <a:r>
              <a:rPr lang="es-ES_tradnl" sz="1100">
                <a:solidFill>
                  <a:srgbClr val="92D050"/>
                </a:solidFill>
                <a:latin typeface="Arial" charset="0"/>
                <a:sym typeface="Symbol" pitchFamily="18" charset="2"/>
              </a:rPr>
              <a:t>(Pennington, Bugg, Zou, Achasov….)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62434" y="1300875"/>
            <a:ext cx="6779177" cy="91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557" tIns="43303" rIns="86557" bIns="43303" anchor="ctr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There</a:t>
            </a:r>
            <a:r>
              <a:rPr lang="es-ES_tradnl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are </a:t>
            </a:r>
            <a:r>
              <a:rPr lang="es-ES_tradnl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inconsistent</a:t>
            </a:r>
            <a:r>
              <a:rPr lang="es-ES_tradnl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data sets </a:t>
            </a:r>
            <a:r>
              <a:rPr lang="es-ES_tradnl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for</a:t>
            </a:r>
            <a:r>
              <a:rPr lang="es-ES_tradnl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inelasticity</a:t>
            </a:r>
            <a:r>
              <a:rPr lang="es-ES_tradnl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above</a:t>
            </a:r>
            <a:r>
              <a:rPr lang="es-ES_tradnl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1 </a:t>
            </a:r>
            <a:r>
              <a:rPr lang="es-ES_tradnl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GeV </a:t>
            </a:r>
          </a:p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near </a:t>
            </a:r>
            <a:r>
              <a:rPr lang="es-ES_tradnl">
                <a:solidFill>
                  <a:srgbClr val="00FFFF"/>
                </a:solidFill>
                <a:latin typeface="Arial" charset="0"/>
              </a:rPr>
              <a:t>the f</a:t>
            </a:r>
            <a:r>
              <a:rPr lang="es-ES_tradnl" baseline="-25000">
                <a:solidFill>
                  <a:srgbClr val="00FFFF"/>
                </a:solidFill>
                <a:latin typeface="Arial" charset="0"/>
              </a:rPr>
              <a:t>0</a:t>
            </a:r>
            <a:r>
              <a:rPr lang="es-ES_tradnl">
                <a:solidFill>
                  <a:srgbClr val="00FFFF"/>
                </a:solidFill>
                <a:latin typeface="Arial" charset="0"/>
              </a:rPr>
              <a:t>(980) region </a:t>
            </a:r>
            <a:endParaRPr lang="es-ES_tradnl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dirty="0" smtClean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grpSp>
        <p:nvGrpSpPr>
          <p:cNvPr id="2" name="10 Grupo"/>
          <p:cNvGrpSpPr>
            <a:grpSpLocks/>
          </p:cNvGrpSpPr>
          <p:nvPr/>
        </p:nvGrpSpPr>
        <p:grpSpPr bwMode="auto">
          <a:xfrm>
            <a:off x="4758023" y="2580209"/>
            <a:ext cx="3939413" cy="3982622"/>
            <a:chOff x="5564188" y="2844527"/>
            <a:chExt cx="4606925" cy="4391298"/>
          </a:xfrm>
        </p:grpSpPr>
        <p:pic>
          <p:nvPicPr>
            <p:cNvPr id="38922" name="9 Imagen" descr="comparison-matching00-UFD-eta.eps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4188" y="3636963"/>
              <a:ext cx="4606925" cy="3598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3" name="7 Rectángulo"/>
            <p:cNvSpPr>
              <a:spLocks noChangeArrowheads="1"/>
            </p:cNvSpPr>
            <p:nvPr/>
          </p:nvSpPr>
          <p:spPr bwMode="auto">
            <a:xfrm>
              <a:off x="5564188" y="2844527"/>
              <a:ext cx="3185360" cy="407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86522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... </a:t>
              </a:r>
              <a:r>
                <a:rPr lang="es-ES_tradnl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whereas</a:t>
              </a:r>
              <a:r>
                <a:rPr lang="es-ES_tradnl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others do </a:t>
              </a:r>
              <a:r>
                <a:rPr lang="es-ES_tradnl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not</a:t>
              </a:r>
              <a:endParaRPr lang="es-ES_tradnl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</p:txBody>
        </p:sp>
      </p:grpSp>
      <p:grpSp>
        <p:nvGrpSpPr>
          <p:cNvPr id="3" name="9 Grupo"/>
          <p:cNvGrpSpPr>
            <a:grpSpLocks/>
          </p:cNvGrpSpPr>
          <p:nvPr/>
        </p:nvGrpSpPr>
        <p:grpSpPr bwMode="auto">
          <a:xfrm>
            <a:off x="568786" y="2580209"/>
            <a:ext cx="4048012" cy="3982622"/>
            <a:chOff x="665163" y="2844527"/>
            <a:chExt cx="4733925" cy="4391298"/>
          </a:xfrm>
        </p:grpSpPr>
        <p:pic>
          <p:nvPicPr>
            <p:cNvPr id="38920" name="8 Imagen" descr="UFDS0elasticity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5163" y="3636963"/>
              <a:ext cx="4733925" cy="3598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1" name="8 Rectángulo"/>
            <p:cNvSpPr>
              <a:spLocks noChangeArrowheads="1"/>
            </p:cNvSpPr>
            <p:nvPr/>
          </p:nvSpPr>
          <p:spPr bwMode="auto">
            <a:xfrm>
              <a:off x="665163" y="2844527"/>
              <a:ext cx="4085178" cy="407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86522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Some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prefer</a:t>
              </a:r>
              <a:r>
                <a:rPr lang="es-ES_tradnl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a “</a:t>
              </a:r>
              <a:r>
                <a:rPr lang="es-ES_tradnl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dip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” </a:t>
              </a:r>
              <a:r>
                <a:rPr lang="es-ES_tradnl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structure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73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6"/>
          <p:cNvSpPr>
            <a:spLocks noChangeShapeType="1"/>
          </p:cNvSpPr>
          <p:nvPr/>
        </p:nvSpPr>
        <p:spPr bwMode="auto">
          <a:xfrm>
            <a:off x="-35295" y="328286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0133" tIns="40067" rIns="80133" bIns="40067"/>
          <a:lstStyle/>
          <a:p>
            <a:pPr algn="ctr" defTabSz="8014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723" name="Rectangle 7"/>
          <p:cNvSpPr>
            <a:spLocks noChangeArrowheads="1"/>
          </p:cNvSpPr>
          <p:nvPr/>
        </p:nvSpPr>
        <p:spPr bwMode="auto">
          <a:xfrm>
            <a:off x="395029" y="1"/>
            <a:ext cx="3377927" cy="36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56" tIns="43630" rIns="87256" bIns="43630">
            <a:spAutoFit/>
          </a:bodyPr>
          <a:lstStyle/>
          <a:p>
            <a:pPr defTabSz="872282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Our series of works: 2005-2011</a:t>
            </a:r>
            <a:endParaRPr lang="en-US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2643722" y="1520697"/>
            <a:ext cx="3593818" cy="919109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lIns="87256" tIns="43630" rIns="87256" bIns="43630">
            <a:spAutoFit/>
          </a:bodyPr>
          <a:lstStyle/>
          <a:p>
            <a:pPr algn="ctr" defTabSz="872282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Independent and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simple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fits </a:t>
            </a:r>
          </a:p>
          <a:p>
            <a:pPr algn="ctr" defTabSz="872282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to data in different channels.</a:t>
            </a:r>
          </a:p>
          <a:p>
            <a:pPr algn="ctr" defTabSz="872282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“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Unconstrained Data Fits=UDF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”</a:t>
            </a:r>
            <a:endParaRPr lang="en-US" sz="3100" dirty="0">
              <a:solidFill>
                <a:srgbClr val="000000"/>
              </a:solidFill>
              <a:sym typeface="Symbol" pitchFamily="18" charset="2"/>
            </a:endParaRPr>
          </a:p>
        </p:txBody>
      </p:sp>
      <p:cxnSp>
        <p:nvCxnSpPr>
          <p:cNvPr id="30725" name="AutoShape 15"/>
          <p:cNvCxnSpPr>
            <a:cxnSpLocks noChangeShapeType="1"/>
          </p:cNvCxnSpPr>
          <p:nvPr/>
        </p:nvCxnSpPr>
        <p:spPr bwMode="auto">
          <a:xfrm>
            <a:off x="4431129" y="2842263"/>
            <a:ext cx="19005" cy="18718"/>
          </a:xfrm>
          <a:prstGeom prst="straightConnector1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30726" name="AutoShape 16"/>
          <p:cNvCxnSpPr>
            <a:cxnSpLocks noChangeShapeType="1"/>
          </p:cNvCxnSpPr>
          <p:nvPr/>
        </p:nvCxnSpPr>
        <p:spPr bwMode="auto">
          <a:xfrm flipH="1">
            <a:off x="4400529" y="2439806"/>
            <a:ext cx="80205" cy="1024687"/>
          </a:xfrm>
          <a:prstGeom prst="straightConnector1">
            <a:avLst/>
          </a:prstGeom>
          <a:noFill/>
          <a:ln w="9525">
            <a:noFill/>
            <a:round/>
            <a:headEnd/>
            <a:tailEnd type="triangle" w="med" len="med"/>
          </a:ln>
        </p:spPr>
      </p:cxn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2890840" y="2611984"/>
            <a:ext cx="3099583" cy="853027"/>
            <a:chOff x="320" y="1587"/>
            <a:chExt cx="1952" cy="538"/>
          </a:xfrm>
        </p:grpSpPr>
        <p:sp>
          <p:nvSpPr>
            <p:cNvPr id="30741" name="Rectangle 13"/>
            <p:cNvSpPr>
              <a:spLocks noChangeArrowheads="1"/>
            </p:cNvSpPr>
            <p:nvPr/>
          </p:nvSpPr>
          <p:spPr bwMode="auto">
            <a:xfrm>
              <a:off x="320" y="1887"/>
              <a:ext cx="1952" cy="238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99569" tIns="49785" rIns="99569" bIns="49785">
              <a:spAutoFit/>
            </a:bodyPr>
            <a:lstStyle/>
            <a:p>
              <a:pPr algn="ctr" defTabSz="87228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sym typeface="Symbol" pitchFamily="18" charset="2"/>
                </a:rPr>
                <a:t>Check Dispersion Relations </a:t>
              </a:r>
              <a:endParaRPr lang="en-US" sz="3100" dirty="0">
                <a:solidFill>
                  <a:srgbClr val="000000"/>
                </a:solidFill>
                <a:sym typeface="Symbol" pitchFamily="18" charset="2"/>
              </a:endParaRPr>
            </a:p>
          </p:txBody>
        </p:sp>
        <p:sp>
          <p:nvSpPr>
            <p:cNvPr id="30742" name="AutoShape 25"/>
            <p:cNvSpPr>
              <a:spLocks noChangeArrowheads="1"/>
            </p:cNvSpPr>
            <p:nvPr/>
          </p:nvSpPr>
          <p:spPr bwMode="auto">
            <a:xfrm>
              <a:off x="1111" y="1587"/>
              <a:ext cx="408" cy="285"/>
            </a:xfrm>
            <a:prstGeom prst="downArrow">
              <a:avLst>
                <a:gd name="adj1" fmla="val 26472"/>
                <a:gd name="adj2" fmla="val 52653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FFF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defTabSz="80147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201555" y="301718"/>
            <a:ext cx="7653288" cy="6932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5695" tIns="37874" rIns="75695" bIns="37874">
            <a:spAutoFit/>
          </a:bodyPr>
          <a:lstStyle/>
          <a:p>
            <a:pPr defTabSz="7566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FFFF"/>
                </a:solidFill>
                <a:latin typeface="Arial" charset="0"/>
              </a:rPr>
              <a:t>R. Kaminski, JRP, F.J. </a:t>
            </a:r>
            <a:r>
              <a:rPr lang="en-US" sz="1000" dirty="0" err="1">
                <a:solidFill>
                  <a:srgbClr val="00FFFF"/>
                </a:solidFill>
                <a:latin typeface="Arial" charset="0"/>
              </a:rPr>
              <a:t>Ynduráin</a:t>
            </a:r>
            <a:r>
              <a:rPr lang="en-US" sz="1000" dirty="0">
                <a:solidFill>
                  <a:srgbClr val="00FFFF"/>
                </a:solidFill>
                <a:latin typeface="Arial" charset="0"/>
              </a:rPr>
              <a:t> Eur.Phys.J.A31:479-484,2007. PRD74:014001,2006</a:t>
            </a:r>
          </a:p>
          <a:p>
            <a:pPr defTabSz="7566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FFFF"/>
                </a:solidFill>
                <a:latin typeface="Arial" charset="0"/>
              </a:rPr>
              <a:t>JRP ,F.J. </a:t>
            </a:r>
            <a:r>
              <a:rPr lang="en-US" sz="1000" dirty="0" err="1">
                <a:solidFill>
                  <a:srgbClr val="00FFFF"/>
                </a:solidFill>
                <a:latin typeface="Arial" charset="0"/>
              </a:rPr>
              <a:t>Ynduráin</a:t>
            </a:r>
            <a:r>
              <a:rPr lang="en-US" sz="1000" dirty="0">
                <a:solidFill>
                  <a:srgbClr val="00FFFF"/>
                </a:solidFill>
                <a:latin typeface="Arial" charset="0"/>
              </a:rPr>
              <a:t>. PRD71, 074016 (2005) , PRD69,114001 (2004), </a:t>
            </a:r>
          </a:p>
          <a:p>
            <a:pPr defTabSz="7566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FFFF"/>
                </a:solidFill>
                <a:latin typeface="Arial" charset="0"/>
              </a:rPr>
              <a:t>R. </a:t>
            </a:r>
            <a:r>
              <a:rPr lang="en-US" sz="1000" dirty="0" err="1">
                <a:solidFill>
                  <a:srgbClr val="00FFFF"/>
                </a:solidFill>
                <a:latin typeface="Arial" charset="0"/>
              </a:rPr>
              <a:t>García</a:t>
            </a:r>
            <a:r>
              <a:rPr lang="en-US" sz="1000" dirty="0">
                <a:solidFill>
                  <a:srgbClr val="00FFFF"/>
                </a:solidFill>
                <a:latin typeface="Arial" charset="0"/>
              </a:rPr>
              <a:t> Martín, R. Kaminski, JRP, J. Ruiz de Elvira, F.J. </a:t>
            </a:r>
            <a:r>
              <a:rPr lang="en-US" sz="1000" dirty="0" err="1">
                <a:solidFill>
                  <a:srgbClr val="00FFFF"/>
                </a:solidFill>
                <a:latin typeface="Arial" charset="0"/>
              </a:rPr>
              <a:t>Ynduráin</a:t>
            </a:r>
            <a:r>
              <a:rPr lang="en-US" sz="1000" dirty="0">
                <a:solidFill>
                  <a:srgbClr val="00FFFF"/>
                </a:solidFill>
                <a:latin typeface="Arial" charset="0"/>
              </a:rPr>
              <a:t>, </a:t>
            </a:r>
            <a:r>
              <a:rPr lang="en-US" sz="1000" dirty="0" err="1">
                <a:solidFill>
                  <a:srgbClr val="00FFFF"/>
                </a:solidFill>
                <a:latin typeface="Arial" charset="0"/>
              </a:rPr>
              <a:t>Phys.Rev</a:t>
            </a:r>
            <a:r>
              <a:rPr lang="en-US" sz="1000" dirty="0">
                <a:solidFill>
                  <a:srgbClr val="00FFFF"/>
                </a:solidFill>
                <a:latin typeface="Arial" charset="0"/>
              </a:rPr>
              <a:t>. D83 (2011) 074004, </a:t>
            </a:r>
          </a:p>
          <a:p>
            <a:pPr defTabSz="7566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FFFF"/>
                </a:solidFill>
                <a:latin typeface="Arial" charset="0"/>
              </a:rPr>
              <a:t>R. </a:t>
            </a:r>
            <a:r>
              <a:rPr lang="en-US" sz="1000" dirty="0" err="1">
                <a:solidFill>
                  <a:srgbClr val="00FFFF"/>
                </a:solidFill>
                <a:latin typeface="Arial" charset="0"/>
              </a:rPr>
              <a:t>García</a:t>
            </a:r>
            <a:r>
              <a:rPr lang="en-US" sz="1000" dirty="0">
                <a:solidFill>
                  <a:srgbClr val="00FFFF"/>
                </a:solidFill>
                <a:latin typeface="Arial" charset="0"/>
              </a:rPr>
              <a:t> Martín, R. Kaminski, JRP, J. Ruiz de Elvira ,</a:t>
            </a:r>
            <a:r>
              <a:rPr lang="en-US" sz="1000" dirty="0" err="1">
                <a:solidFill>
                  <a:srgbClr val="00FFFF"/>
                </a:solidFill>
                <a:latin typeface="Arial" charset="0"/>
              </a:rPr>
              <a:t>Phys.Rev.Lett</a:t>
            </a:r>
            <a:r>
              <a:rPr lang="en-US" sz="1000" dirty="0">
                <a:solidFill>
                  <a:srgbClr val="00FFFF"/>
                </a:solidFill>
                <a:latin typeface="Arial" charset="0"/>
              </a:rPr>
              <a:t>. 107 (2011) 072001</a:t>
            </a:r>
          </a:p>
        </p:txBody>
      </p:sp>
      <p:pic>
        <p:nvPicPr>
          <p:cNvPr id="16" name="Picture 6" descr="check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809578"/>
            <a:ext cx="419462" cy="40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768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51153" y="1431"/>
            <a:ext cx="7150859" cy="36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51" tIns="43254" rIns="86451" bIns="43254" anchor="ctr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How well the Dispersion Relations are satisfied by unconstrained fits</a:t>
            </a:r>
            <a:endParaRPr lang="en-US" sz="19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0" y="331165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390" tIns="39696" rIns="79390" bIns="39696"/>
          <a:lstStyle/>
          <a:p>
            <a:pPr algn="ctr" defTabSz="79399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26435" y="1753881"/>
            <a:ext cx="6888351" cy="4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51" tIns="43254" rIns="86451" bIns="43254" anchor="ctr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We </a:t>
            </a:r>
            <a:r>
              <a:rPr lang="en-US" sz="19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define</a:t>
            </a:r>
            <a:r>
              <a:rPr lang="en-US" sz="19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an </a:t>
            </a:r>
            <a:r>
              <a:rPr lang="en-US" sz="19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averaged</a:t>
            </a:r>
            <a:r>
              <a:rPr lang="en-US" sz="19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 </a:t>
            </a:r>
            <a:r>
              <a:rPr lang="en-US" sz="26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</a:t>
            </a:r>
            <a:r>
              <a:rPr lang="en-US" sz="2600" baseline="300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2</a:t>
            </a:r>
            <a:r>
              <a:rPr lang="en-US" sz="2600" baseline="300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sz="19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over these points, that we call </a:t>
            </a:r>
            <a:r>
              <a:rPr lang="en-US" sz="26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d</a:t>
            </a:r>
            <a:r>
              <a:rPr lang="en-US" sz="2600" baseline="300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2</a:t>
            </a:r>
            <a:r>
              <a:rPr lang="en-US" sz="26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endParaRPr lang="en-US" sz="3100" dirty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23528" y="1123243"/>
            <a:ext cx="8578996" cy="67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451" tIns="43254" rIns="86451" bIns="43254" anchor="ctr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Every 25 </a:t>
            </a:r>
            <a:r>
              <a:rPr lang="en-US" sz="19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MeV we look at the difference between both sides of the DR</a:t>
            </a:r>
          </a:p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divided by the uncertainty</a:t>
            </a:r>
            <a:endParaRPr lang="en-US" sz="19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grpSp>
        <p:nvGrpSpPr>
          <p:cNvPr id="35847" name="Group 7"/>
          <p:cNvGrpSpPr>
            <a:grpSpLocks/>
          </p:cNvGrpSpPr>
          <p:nvPr/>
        </p:nvGrpSpPr>
        <p:grpSpPr bwMode="auto">
          <a:xfrm>
            <a:off x="971600" y="3391888"/>
            <a:ext cx="5850314" cy="454692"/>
            <a:chOff x="336" y="2084"/>
            <a:chExt cx="3686" cy="286"/>
          </a:xfrm>
        </p:grpSpPr>
        <p:sp>
          <p:nvSpPr>
            <p:cNvPr id="35854" name="Text Box 8"/>
            <p:cNvSpPr txBox="1">
              <a:spLocks noChangeArrowheads="1"/>
            </p:cNvSpPr>
            <p:nvPr/>
          </p:nvSpPr>
          <p:spPr bwMode="auto">
            <a:xfrm>
              <a:off x="336" y="2084"/>
              <a:ext cx="3686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569" tIns="49785" rIns="99569" bIns="49785" anchor="ctr">
              <a:spAutoFit/>
            </a:bodyPr>
            <a:lstStyle/>
            <a:p>
              <a:pPr defTabSz="86416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300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d</a:t>
              </a:r>
              <a:r>
                <a:rPr lang="en-US" sz="2300" baseline="30000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2</a:t>
              </a:r>
              <a:r>
                <a:rPr lang="en-US" sz="2300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n-US" sz="1900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close to 1 means that the relation is well satisfied</a:t>
              </a:r>
              <a:endParaRPr lang="en-US" sz="1900" dirty="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35855" name="Line 9"/>
            <p:cNvSpPr>
              <a:spLocks noChangeShapeType="1"/>
            </p:cNvSpPr>
            <p:nvPr/>
          </p:nvSpPr>
          <p:spPr bwMode="auto">
            <a:xfrm>
              <a:off x="566" y="2160"/>
              <a:ext cx="96" cy="0"/>
            </a:xfrm>
            <a:prstGeom prst="line">
              <a:avLst/>
            </a:prstGeom>
            <a:noFill/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pPr algn="ctr" defTabSz="79399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35848" name="Group 10"/>
          <p:cNvGrpSpPr>
            <a:grpSpLocks/>
          </p:cNvGrpSpPr>
          <p:nvPr/>
        </p:nvGrpSpPr>
        <p:grpSpPr bwMode="auto">
          <a:xfrm>
            <a:off x="971653" y="4015343"/>
            <a:ext cx="7249515" cy="454692"/>
            <a:chOff x="336" y="2084"/>
            <a:chExt cx="4567" cy="286"/>
          </a:xfrm>
        </p:grpSpPr>
        <p:sp>
          <p:nvSpPr>
            <p:cNvPr id="35852" name="Text Box 11"/>
            <p:cNvSpPr txBox="1">
              <a:spLocks noChangeArrowheads="1"/>
            </p:cNvSpPr>
            <p:nvPr/>
          </p:nvSpPr>
          <p:spPr bwMode="auto">
            <a:xfrm>
              <a:off x="336" y="2084"/>
              <a:ext cx="4567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569" tIns="49785" rIns="99569" bIns="49785" anchor="ctr">
              <a:spAutoFit/>
            </a:bodyPr>
            <a:lstStyle/>
            <a:p>
              <a:pPr defTabSz="86416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300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d</a:t>
              </a:r>
              <a:r>
                <a:rPr lang="en-US" sz="2600" baseline="30000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2</a:t>
              </a:r>
              <a:r>
                <a:rPr lang="en-US" sz="1900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&gt;&gt; 1 means the data set is inconsistent with the relation.	</a:t>
              </a:r>
              <a:endParaRPr lang="en-US" sz="1900" dirty="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35853" name="Line 12"/>
            <p:cNvSpPr>
              <a:spLocks noChangeShapeType="1"/>
            </p:cNvSpPr>
            <p:nvPr/>
          </p:nvSpPr>
          <p:spPr bwMode="auto">
            <a:xfrm>
              <a:off x="566" y="2160"/>
              <a:ext cx="96" cy="0"/>
            </a:xfrm>
            <a:prstGeom prst="line">
              <a:avLst/>
            </a:prstGeom>
            <a:noFill/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pPr algn="ctr" defTabSz="79399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5851" name="Rectangle 16"/>
          <p:cNvSpPr>
            <a:spLocks noChangeArrowheads="1"/>
          </p:cNvSpPr>
          <p:nvPr/>
        </p:nvSpPr>
        <p:spPr bwMode="auto">
          <a:xfrm>
            <a:off x="1330493" y="6237312"/>
            <a:ext cx="6215090" cy="3797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6451" tIns="43254" rIns="86451" bIns="43254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This is </a:t>
            </a:r>
            <a:r>
              <a:rPr lang="en-US" sz="1900" b="1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NOT a fit </a:t>
            </a:r>
            <a:r>
              <a:rPr lang="en-US" sz="19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to the relation, just a check of the fits!!. </a:t>
            </a:r>
            <a:endParaRPr lang="en-US" sz="1900" dirty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" name="1 Rectángulo"/>
          <p:cNvSpPr/>
          <p:nvPr/>
        </p:nvSpPr>
        <p:spPr bwMode="auto">
          <a:xfrm>
            <a:off x="467544" y="3140968"/>
            <a:ext cx="7753624" cy="1728192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52288"/>
      </p:ext>
    </p:extLst>
  </p:cSld>
  <p:clrMapOvr>
    <a:masterClrMapping/>
  </p:clrMapOvr>
  <p:transition advTm="34632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Profesor\Desktop\Páginas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495758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1153" y="1431"/>
            <a:ext cx="7150859" cy="36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51" tIns="43254" rIns="86451" bIns="43254" anchor="ctr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How well the Dispersion Relations are satisfied by unconstrained fits</a:t>
            </a:r>
            <a:endParaRPr lang="en-US" sz="19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331165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390" tIns="39696" rIns="79390" bIns="39696"/>
          <a:lstStyle/>
          <a:p>
            <a:pPr algn="ctr" defTabSz="79399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28538" y="594909"/>
            <a:ext cx="4017630" cy="65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51" tIns="43254" rIns="86451" bIns="43254" anchor="ctr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Only TWO FDRs involve the </a:t>
            </a: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S0 </a:t>
            </a: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wave</a:t>
            </a:r>
          </a:p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9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The 00 FDR is very sensitive</a:t>
            </a:r>
            <a:endParaRPr lang="en-US" sz="19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393197" y="3036400"/>
            <a:ext cx="3409019" cy="1503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86451" tIns="43254" rIns="86451" bIns="43254" anchor="ctr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Some S0 data sets are very incompatible with FDR below </a:t>
            </a: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900 </a:t>
            </a: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MeV</a:t>
            </a:r>
          </a:p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9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Considered clearly inconsistent a</a:t>
            </a:r>
            <a:r>
              <a:rPr lang="es-ES" sz="19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nd discarded </a:t>
            </a:r>
            <a:endParaRPr lang="en-US" sz="19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043608" y="5328443"/>
            <a:ext cx="6912768" cy="918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86451" tIns="43254" rIns="86451" bIns="43254" anchor="ctr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Dispersion Relations can be useful to discard conflicting </a:t>
            </a: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data </a:t>
            </a: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sets</a:t>
            </a:r>
          </a:p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Despite nice-looking fits, analytic properties WRONG.</a:t>
            </a:r>
          </a:p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Careful with extrapolations to complex plane </a:t>
            </a:r>
            <a:endParaRPr lang="en-US" sz="19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71642" y="4927699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Lessons: </a:t>
            </a:r>
            <a:endParaRPr lang="en-US" dirty="0"/>
          </a:p>
        </p:txBody>
      </p:sp>
      <p:sp>
        <p:nvSpPr>
          <p:cNvPr id="4" name="Elipse 3"/>
          <p:cNvSpPr/>
          <p:nvPr/>
        </p:nvSpPr>
        <p:spPr bwMode="auto">
          <a:xfrm>
            <a:off x="4355976" y="2892384"/>
            <a:ext cx="720080" cy="140071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4355976" y="1556792"/>
            <a:ext cx="720080" cy="1400712"/>
          </a:xfrm>
          <a:prstGeom prst="ellipse">
            <a:avLst/>
          </a:prstGeom>
          <a:noFill/>
          <a:ln w="28575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436096" y="1705164"/>
            <a:ext cx="3312368" cy="91835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square" lIns="86451" tIns="43254" rIns="86451" bIns="43254" anchor="ctr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Other sets, not so badly. Do not discad them but </a:t>
            </a:r>
          </a:p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ROOM FOR IMPROVEMENT</a:t>
            </a:r>
            <a:endParaRPr lang="en-US" sz="19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792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11_Olss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8" t="13895" r="7158"/>
          <a:stretch>
            <a:fillRect/>
          </a:stretch>
        </p:blipFill>
        <p:spPr bwMode="auto">
          <a:xfrm>
            <a:off x="4787900" y="188913"/>
            <a:ext cx="417353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9_Fz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8" t="13895" r="7158"/>
          <a:stretch>
            <a:fillRect/>
          </a:stretch>
        </p:blipFill>
        <p:spPr bwMode="auto">
          <a:xfrm>
            <a:off x="4787900" y="3500438"/>
            <a:ext cx="417036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10_Fz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8" t="13895" r="7158"/>
          <a:stretch>
            <a:fillRect/>
          </a:stretch>
        </p:blipFill>
        <p:spPr bwMode="auto">
          <a:xfrm>
            <a:off x="395288" y="3500438"/>
            <a:ext cx="4170362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682625" y="908050"/>
            <a:ext cx="34417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n-US" sz="2400" smtClean="0">
                <a:solidFill>
                  <a:srgbClr val="66FF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Example: </a:t>
            </a:r>
            <a:r>
              <a:rPr lang="es-ES_tradnl" altLang="en-US" sz="2400" u="sng" smtClean="0">
                <a:solidFill>
                  <a:srgbClr val="66FF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Global fit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n-US" sz="2400" smtClean="0">
                <a:solidFill>
                  <a:srgbClr val="FFFF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Good agreement up to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n-US" sz="2400" smtClean="0">
                <a:solidFill>
                  <a:srgbClr val="FFFF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950 MeV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n-US" sz="2400" smtClean="0">
                <a:solidFill>
                  <a:srgbClr val="66FF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Fairly reasonable above</a:t>
            </a:r>
            <a:endParaRPr lang="es-ES" altLang="en-US" sz="2400" smtClean="0">
              <a:solidFill>
                <a:srgbClr val="66FFFF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5562600" y="4800600"/>
            <a:ext cx="2303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n-US" sz="1400" b="1" smtClean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Room for improvement !!</a:t>
            </a:r>
            <a:endParaRPr lang="es-ES" altLang="en-US" sz="1400" b="1" smtClean="0">
              <a:solidFill>
                <a:srgbClr val="FF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6585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20482" y="60485"/>
            <a:ext cx="1225579" cy="36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163" tIns="43119" rIns="86163" bIns="43119">
            <a:spAutoFit/>
          </a:bodyPr>
          <a:lstStyle/>
          <a:p>
            <a:pPr defTabSz="861268" fontAlgn="base">
              <a:spcBef>
                <a:spcPct val="0"/>
              </a:spcBef>
              <a:spcAft>
                <a:spcPct val="0"/>
              </a:spcAft>
            </a:pPr>
            <a:r>
              <a:rPr lang="es-ES_tradnl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Motivation</a:t>
            </a:r>
            <a:endParaRPr lang="en-GB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0" y="424703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lIns="79124" tIns="39563" rIns="79124" bIns="39563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123737" y="4"/>
            <a:ext cx="3178752" cy="461503"/>
          </a:xfrm>
          <a:prstGeom prst="rect">
            <a:avLst/>
          </a:prstGeom>
        </p:spPr>
        <p:txBody>
          <a:bodyPr wrap="none" lIns="91280" tIns="45640" rIns="91280" bIns="45640">
            <a:spAutoFit/>
          </a:bodyPr>
          <a:lstStyle/>
          <a:p>
            <a:r>
              <a:rPr lang="el-GR" sz="2400" b="1" kern="0" dirty="0">
                <a:solidFill>
                  <a:schemeClr val="bg1"/>
                </a:solidFill>
              </a:rPr>
              <a:t>ππ</a:t>
            </a:r>
            <a:r>
              <a:rPr lang="en-US" sz="2400" b="1" kern="0" dirty="0">
                <a:solidFill>
                  <a:schemeClr val="bg1"/>
                </a:solidFill>
              </a:rPr>
              <a:t> and </a:t>
            </a:r>
            <a:r>
              <a:rPr lang="el-GR" sz="2400" b="1" kern="0" dirty="0">
                <a:solidFill>
                  <a:schemeClr val="bg1"/>
                </a:solidFill>
              </a:rPr>
              <a:t>π</a:t>
            </a:r>
            <a:r>
              <a:rPr lang="en-US" sz="2400" b="1" kern="0" dirty="0">
                <a:solidFill>
                  <a:schemeClr val="bg1"/>
                </a:solidFill>
              </a:rPr>
              <a:t>K SCATTERING</a:t>
            </a:r>
            <a:endParaRPr lang="en-US" sz="2400" u="sng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20476" y="529378"/>
            <a:ext cx="7992888" cy="85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163" tIns="43119" rIns="86163" bIns="43119">
            <a:spAutoFit/>
          </a:bodyPr>
          <a:lstStyle/>
          <a:p>
            <a:pPr defTabSz="86126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l-GR" sz="2000" kern="0" dirty="0">
                <a:solidFill>
                  <a:schemeClr val="bg1"/>
                </a:solidFill>
              </a:rPr>
              <a:t>π</a:t>
            </a:r>
            <a:r>
              <a:rPr lang="es-ES" sz="2000" kern="0" dirty="0">
                <a:solidFill>
                  <a:schemeClr val="bg1"/>
                </a:solidFill>
              </a:rPr>
              <a:t> </a:t>
            </a:r>
            <a:r>
              <a:rPr lang="en-US" sz="2000" kern="0" dirty="0">
                <a:solidFill>
                  <a:schemeClr val="bg1"/>
                </a:solidFill>
              </a:rPr>
              <a:t>and K are unstable. Still, beams can be made.</a:t>
            </a:r>
          </a:p>
          <a:p>
            <a:pPr defTabSz="86126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kern="0" dirty="0">
                <a:solidFill>
                  <a:schemeClr val="bg1"/>
                </a:solidFill>
              </a:rPr>
              <a:t>But NOT luminous enough for </a:t>
            </a:r>
            <a:r>
              <a:rPr lang="el-GR" sz="2000" b="1" kern="0" dirty="0">
                <a:solidFill>
                  <a:schemeClr val="bg1"/>
                </a:solidFill>
              </a:rPr>
              <a:t>ππ</a:t>
            </a:r>
            <a:r>
              <a:rPr lang="en-US" sz="2000" b="1" kern="0" dirty="0">
                <a:solidFill>
                  <a:schemeClr val="bg1"/>
                </a:solidFill>
              </a:rPr>
              <a:t> and </a:t>
            </a:r>
            <a:r>
              <a:rPr lang="el-GR" sz="2000" b="1" kern="0" dirty="0">
                <a:solidFill>
                  <a:schemeClr val="bg1"/>
                </a:solidFill>
              </a:rPr>
              <a:t>π</a:t>
            </a:r>
            <a:r>
              <a:rPr lang="en-US" sz="2000" b="1" kern="0" dirty="0">
                <a:solidFill>
                  <a:schemeClr val="bg1"/>
                </a:solidFill>
              </a:rPr>
              <a:t>K</a:t>
            </a:r>
            <a:r>
              <a:rPr lang="en-US" sz="2000" kern="0" dirty="0">
                <a:solidFill>
                  <a:schemeClr val="bg1"/>
                </a:solidFill>
              </a:rPr>
              <a:t> collisions: </a:t>
            </a:r>
            <a:r>
              <a:rPr lang="en-US" sz="2000" b="1" u="sng" kern="0" dirty="0">
                <a:solidFill>
                  <a:schemeClr val="bg1"/>
                </a:solidFill>
              </a:rPr>
              <a:t>Indirect measurements</a:t>
            </a:r>
            <a:endParaRPr lang="en-US" sz="2000" b="1" u="sng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pic>
        <p:nvPicPr>
          <p:cNvPr id="17" name="Picture 9" descr="balloran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399" y="691922"/>
            <a:ext cx="190048" cy="19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" name="Group 8"/>
          <p:cNvGrpSpPr>
            <a:grpSpLocks/>
          </p:cNvGrpSpPr>
          <p:nvPr/>
        </p:nvGrpSpPr>
        <p:grpSpPr bwMode="auto">
          <a:xfrm>
            <a:off x="241433" y="1943881"/>
            <a:ext cx="8500011" cy="4176198"/>
            <a:chOff x="-969" y="737"/>
            <a:chExt cx="5332" cy="2386"/>
          </a:xfrm>
        </p:grpSpPr>
        <p:grpSp>
          <p:nvGrpSpPr>
            <p:cNvPr id="53" name="Group 9"/>
            <p:cNvGrpSpPr>
              <a:grpSpLocks/>
            </p:cNvGrpSpPr>
            <p:nvPr/>
          </p:nvGrpSpPr>
          <p:grpSpPr bwMode="auto">
            <a:xfrm>
              <a:off x="-951" y="1013"/>
              <a:ext cx="5314" cy="2110"/>
              <a:chOff x="-951" y="1013"/>
              <a:chExt cx="5314" cy="2110"/>
            </a:xfrm>
          </p:grpSpPr>
          <p:grpSp>
            <p:nvGrpSpPr>
              <p:cNvPr id="58" name="Group 15"/>
              <p:cNvGrpSpPr>
                <a:grpSpLocks/>
              </p:cNvGrpSpPr>
              <p:nvPr/>
            </p:nvGrpSpPr>
            <p:grpSpPr bwMode="auto">
              <a:xfrm>
                <a:off x="401" y="1248"/>
                <a:ext cx="1563" cy="949"/>
                <a:chOff x="3761" y="182"/>
                <a:chExt cx="1563" cy="949"/>
              </a:xfrm>
            </p:grpSpPr>
            <p:sp>
              <p:nvSpPr>
                <p:cNvPr id="60" name="Line 16"/>
                <p:cNvSpPr>
                  <a:spLocks noChangeShapeType="1"/>
                </p:cNvSpPr>
                <p:nvPr/>
              </p:nvSpPr>
              <p:spPr bwMode="auto">
                <a:xfrm>
                  <a:off x="4025" y="397"/>
                  <a:ext cx="552" cy="244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1600"/>
                </a:p>
              </p:txBody>
            </p:sp>
            <p:sp>
              <p:nvSpPr>
                <p:cNvPr id="61" name="Line 17"/>
                <p:cNvSpPr>
                  <a:spLocks noChangeShapeType="1"/>
                </p:cNvSpPr>
                <p:nvPr/>
              </p:nvSpPr>
              <p:spPr bwMode="auto">
                <a:xfrm>
                  <a:off x="4577" y="641"/>
                  <a:ext cx="0" cy="367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1600"/>
                </a:p>
              </p:txBody>
            </p:sp>
            <p:sp>
              <p:nvSpPr>
                <p:cNvPr id="6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4577" y="336"/>
                  <a:ext cx="491" cy="305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1600"/>
                </a:p>
              </p:txBody>
            </p:sp>
            <p:sp>
              <p:nvSpPr>
                <p:cNvPr id="63" name="Line 19"/>
                <p:cNvSpPr>
                  <a:spLocks noChangeShapeType="1"/>
                </p:cNvSpPr>
                <p:nvPr/>
              </p:nvSpPr>
              <p:spPr bwMode="auto">
                <a:xfrm>
                  <a:off x="4577" y="641"/>
                  <a:ext cx="552" cy="123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1600"/>
                </a:p>
              </p:txBody>
            </p:sp>
            <p:sp>
              <p:nvSpPr>
                <p:cNvPr id="64" name="Line 20"/>
                <p:cNvSpPr>
                  <a:spLocks noChangeShapeType="1"/>
                </p:cNvSpPr>
                <p:nvPr/>
              </p:nvSpPr>
              <p:spPr bwMode="auto">
                <a:xfrm>
                  <a:off x="4025" y="1008"/>
                  <a:ext cx="1104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1600"/>
                </a:p>
              </p:txBody>
            </p:sp>
            <p:sp>
              <p:nvSpPr>
                <p:cNvPr id="65" name="Rectangle 21"/>
                <p:cNvSpPr>
                  <a:spLocks noChangeArrowheads="1"/>
                </p:cNvSpPr>
                <p:nvPr/>
              </p:nvSpPr>
              <p:spPr bwMode="auto">
                <a:xfrm>
                  <a:off x="3842" y="240"/>
                  <a:ext cx="204" cy="2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s-ES_tradnl" sz="2000" dirty="0">
                      <a:solidFill>
                        <a:srgbClr val="FFFF00"/>
                      </a:solidFill>
                      <a:sym typeface="Symbol" pitchFamily="18" charset="2"/>
                    </a:rPr>
                    <a:t></a:t>
                  </a:r>
                  <a:endParaRPr lang="en-GB" sz="2000" dirty="0">
                    <a:solidFill>
                      <a:srgbClr val="FFFF00"/>
                    </a:solidFill>
                    <a:sym typeface="Symbol" pitchFamily="18" charset="2"/>
                  </a:endParaRPr>
                </a:p>
              </p:txBody>
            </p:sp>
            <p:sp>
              <p:nvSpPr>
                <p:cNvPr id="66" name="Rectangle 22"/>
                <p:cNvSpPr>
                  <a:spLocks noChangeArrowheads="1"/>
                </p:cNvSpPr>
                <p:nvPr/>
              </p:nvSpPr>
              <p:spPr bwMode="auto">
                <a:xfrm>
                  <a:off x="5078" y="182"/>
                  <a:ext cx="204" cy="2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s-ES_tradnl" sz="2000" dirty="0">
                      <a:solidFill>
                        <a:srgbClr val="FFFF00"/>
                      </a:solidFill>
                      <a:sym typeface="Symbol" pitchFamily="18" charset="2"/>
                    </a:rPr>
                    <a:t></a:t>
                  </a:r>
                  <a:endParaRPr lang="en-GB" sz="2000" dirty="0">
                    <a:solidFill>
                      <a:srgbClr val="FFFF00"/>
                    </a:solidFill>
                    <a:sym typeface="Symbol" pitchFamily="18" charset="2"/>
                  </a:endParaRPr>
                </a:p>
              </p:txBody>
            </p:sp>
            <p:sp>
              <p:nvSpPr>
                <p:cNvPr id="67" name="Rectangle 23"/>
                <p:cNvSpPr>
                  <a:spLocks noChangeArrowheads="1"/>
                </p:cNvSpPr>
                <p:nvPr/>
              </p:nvSpPr>
              <p:spPr bwMode="auto">
                <a:xfrm>
                  <a:off x="5090" y="624"/>
                  <a:ext cx="204" cy="2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s-ES_tradnl" sz="2000" dirty="0">
                      <a:solidFill>
                        <a:srgbClr val="FFFF00"/>
                      </a:solidFill>
                      <a:sym typeface="Symbol" pitchFamily="18" charset="2"/>
                    </a:rPr>
                    <a:t></a:t>
                  </a:r>
                  <a:endParaRPr lang="en-GB" sz="2000" dirty="0">
                    <a:solidFill>
                      <a:srgbClr val="FFFF00"/>
                    </a:solidFill>
                    <a:sym typeface="Symbol" pitchFamily="18" charset="2"/>
                  </a:endParaRPr>
                </a:p>
              </p:txBody>
            </p:sp>
            <p:sp>
              <p:nvSpPr>
                <p:cNvPr id="68" name="Rectangle 24"/>
                <p:cNvSpPr>
                  <a:spLocks noChangeArrowheads="1"/>
                </p:cNvSpPr>
                <p:nvPr/>
              </p:nvSpPr>
              <p:spPr bwMode="auto">
                <a:xfrm>
                  <a:off x="4370" y="672"/>
                  <a:ext cx="204" cy="2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s-ES_tradnl" sz="2000" dirty="0">
                      <a:solidFill>
                        <a:srgbClr val="FFFF00"/>
                      </a:solidFill>
                      <a:sym typeface="Symbol" pitchFamily="18" charset="2"/>
                    </a:rPr>
                    <a:t></a:t>
                  </a:r>
                  <a:endParaRPr lang="en-GB" sz="2000" dirty="0">
                    <a:solidFill>
                      <a:srgbClr val="FFFF00"/>
                    </a:solidFill>
                    <a:sym typeface="Symbol" pitchFamily="18" charset="2"/>
                  </a:endParaRPr>
                </a:p>
              </p:txBody>
            </p:sp>
            <p:sp>
              <p:nvSpPr>
                <p:cNvPr id="69" name="Rectangle 25"/>
                <p:cNvSpPr>
                  <a:spLocks noChangeArrowheads="1"/>
                </p:cNvSpPr>
                <p:nvPr/>
              </p:nvSpPr>
              <p:spPr bwMode="auto">
                <a:xfrm>
                  <a:off x="5105" y="902"/>
                  <a:ext cx="219" cy="2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s-ES_tradnl" sz="2000" dirty="0">
                      <a:solidFill>
                        <a:srgbClr val="FFFF00"/>
                      </a:solidFill>
                      <a:sym typeface="Symbol" pitchFamily="18" charset="2"/>
                    </a:rPr>
                    <a:t>N</a:t>
                  </a:r>
                  <a:endParaRPr lang="en-GB" sz="2000" dirty="0">
                    <a:solidFill>
                      <a:srgbClr val="FFFF00"/>
                    </a:solidFill>
                    <a:sym typeface="Symbol" pitchFamily="18" charset="2"/>
                  </a:endParaRPr>
                </a:p>
              </p:txBody>
            </p:sp>
            <p:sp>
              <p:nvSpPr>
                <p:cNvPr id="70" name="Rectangle 26"/>
                <p:cNvSpPr>
                  <a:spLocks noChangeArrowheads="1"/>
                </p:cNvSpPr>
                <p:nvPr/>
              </p:nvSpPr>
              <p:spPr bwMode="auto">
                <a:xfrm>
                  <a:off x="3761" y="902"/>
                  <a:ext cx="219" cy="2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s-ES_tradnl" sz="2000" dirty="0">
                      <a:solidFill>
                        <a:srgbClr val="FFFF00"/>
                      </a:solidFill>
                      <a:sym typeface="Symbol" pitchFamily="18" charset="2"/>
                    </a:rPr>
                    <a:t>N</a:t>
                  </a:r>
                  <a:endParaRPr lang="en-GB" sz="2000" dirty="0">
                    <a:solidFill>
                      <a:srgbClr val="FFFF00"/>
                    </a:solidFill>
                    <a:sym typeface="Symbol" pitchFamily="18" charset="2"/>
                  </a:endParaRPr>
                </a:p>
              </p:txBody>
            </p:sp>
          </p:grpSp>
          <p:sp>
            <p:nvSpPr>
              <p:cNvPr id="59" name="Text Box 27"/>
              <p:cNvSpPr txBox="1">
                <a:spLocks noChangeArrowheads="1"/>
              </p:cNvSpPr>
              <p:nvPr/>
            </p:nvSpPr>
            <p:spPr bwMode="auto">
              <a:xfrm>
                <a:off x="-951" y="1013"/>
                <a:ext cx="5314" cy="2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l" eaLnBrk="0" hangingPunct="0"/>
                <a:r>
                  <a:rPr lang="es-ES_tradnl" dirty="0" err="1" smtClean="0">
                    <a:solidFill>
                      <a:srgbClr val="00FFFF"/>
                    </a:solidFill>
                  </a:rPr>
                  <a:t>Chew-Low</a:t>
                </a:r>
                <a:r>
                  <a:rPr lang="es-ES_tradnl" dirty="0" smtClean="0">
                    <a:solidFill>
                      <a:srgbClr val="00FFFF"/>
                    </a:solidFill>
                  </a:rPr>
                  <a:t> </a:t>
                </a:r>
                <a:r>
                  <a:rPr lang="es-ES_tradnl" dirty="0" err="1" smtClean="0">
                    <a:solidFill>
                      <a:srgbClr val="00FFFF"/>
                    </a:solidFill>
                  </a:rPr>
                  <a:t>Extrapolation</a:t>
                </a:r>
                <a:r>
                  <a:rPr lang="es-ES_tradnl" dirty="0" smtClean="0">
                    <a:solidFill>
                      <a:srgbClr val="00FFFF"/>
                    </a:solidFill>
                  </a:rPr>
                  <a:t> </a:t>
                </a:r>
                <a:r>
                  <a:rPr lang="es-ES_tradnl" dirty="0" smtClean="0">
                    <a:solidFill>
                      <a:schemeClr val="bg1"/>
                    </a:solidFill>
                  </a:rPr>
                  <a:t>(</a:t>
                </a:r>
                <a:r>
                  <a:rPr lang="es-ES_tradnl" dirty="0" err="1" smtClean="0">
                    <a:solidFill>
                      <a:schemeClr val="bg1"/>
                    </a:solidFill>
                  </a:rPr>
                  <a:t>see</a:t>
                </a:r>
                <a:r>
                  <a:rPr lang="es-ES_tradnl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_tradnl" dirty="0" err="1" smtClean="0">
                    <a:solidFill>
                      <a:schemeClr val="bg1"/>
                    </a:solidFill>
                  </a:rPr>
                  <a:t>Gribov’s</a:t>
                </a:r>
                <a:r>
                  <a:rPr lang="es-ES_tradnl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_tradnl" dirty="0" err="1" smtClean="0">
                    <a:solidFill>
                      <a:schemeClr val="bg1"/>
                    </a:solidFill>
                  </a:rPr>
                  <a:t>book</a:t>
                </a:r>
                <a:r>
                  <a:rPr lang="es-ES_tradnl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_tradnl" dirty="0" err="1" smtClean="0">
                    <a:solidFill>
                      <a:schemeClr val="bg1"/>
                    </a:solidFill>
                  </a:rPr>
                  <a:t>Sect</a:t>
                </a:r>
                <a:r>
                  <a:rPr lang="es-ES_tradnl" dirty="0" smtClean="0">
                    <a:solidFill>
                      <a:schemeClr val="bg1"/>
                    </a:solidFill>
                  </a:rPr>
                  <a:t>. 2.6.2)</a:t>
                </a:r>
              </a:p>
              <a:p>
                <a:pPr algn="l" eaLnBrk="0" hangingPunct="0"/>
                <a:endParaRPr lang="es-ES_tradnl" dirty="0" smtClean="0">
                  <a:solidFill>
                    <a:schemeClr val="bg1"/>
                  </a:solidFill>
                </a:endParaRPr>
              </a:p>
              <a:p>
                <a:pPr algn="l" eaLnBrk="0" hangingPunct="0"/>
                <a:endParaRPr lang="es-ES_tradnl" dirty="0">
                  <a:solidFill>
                    <a:schemeClr val="bg1"/>
                  </a:solidFill>
                </a:endParaRPr>
              </a:p>
              <a:p>
                <a:pPr algn="l" eaLnBrk="0" hangingPunct="0"/>
                <a:endParaRPr lang="es-ES_tradnl" dirty="0" smtClean="0">
                  <a:solidFill>
                    <a:schemeClr val="bg1"/>
                  </a:solidFill>
                </a:endParaRPr>
              </a:p>
              <a:p>
                <a:pPr algn="l" eaLnBrk="0" hangingPunct="0"/>
                <a:endParaRPr lang="es-ES_tradnl" dirty="0">
                  <a:solidFill>
                    <a:schemeClr val="bg1"/>
                  </a:solidFill>
                </a:endParaRPr>
              </a:p>
              <a:p>
                <a:pPr algn="l" eaLnBrk="0" hangingPunct="0"/>
                <a:endParaRPr lang="es-ES_tradnl" dirty="0" smtClean="0">
                  <a:solidFill>
                    <a:schemeClr val="bg1"/>
                  </a:solidFill>
                </a:endParaRPr>
              </a:p>
              <a:p>
                <a:pPr algn="l" eaLnBrk="0" hangingPunct="0"/>
                <a:endParaRPr lang="es-ES_tradnl" dirty="0">
                  <a:solidFill>
                    <a:schemeClr val="bg1"/>
                  </a:solidFill>
                </a:endParaRPr>
              </a:p>
              <a:p>
                <a:pPr algn="l" eaLnBrk="0" hangingPunct="0"/>
                <a:endParaRPr lang="es-ES_tradnl" dirty="0">
                  <a:solidFill>
                    <a:srgbClr val="00FFFF"/>
                  </a:solidFill>
                </a:endParaRPr>
              </a:p>
              <a:p>
                <a:pPr algn="l" eaLnBrk="0" hangingPunct="0"/>
                <a:r>
                  <a:rPr lang="es-ES_tradnl" dirty="0" err="1" smtClean="0">
                    <a:solidFill>
                      <a:srgbClr val="00FFFF"/>
                    </a:solidFill>
                  </a:rPr>
                  <a:t>Initial</a:t>
                </a:r>
                <a:r>
                  <a:rPr lang="es-ES_tradnl" dirty="0" smtClean="0">
                    <a:solidFill>
                      <a:srgbClr val="00FFFF"/>
                    </a:solidFill>
                  </a:rPr>
                  <a:t> </a:t>
                </a:r>
                <a:r>
                  <a:rPr lang="es-ES_tradnl" dirty="0" err="1">
                    <a:solidFill>
                      <a:srgbClr val="00FFFF"/>
                    </a:solidFill>
                  </a:rPr>
                  <a:t>state</a:t>
                </a:r>
                <a:r>
                  <a:rPr lang="es-ES_tradnl" dirty="0">
                    <a:solidFill>
                      <a:srgbClr val="00FFFF"/>
                    </a:solidFill>
                  </a:rPr>
                  <a:t> </a:t>
                </a:r>
                <a:r>
                  <a:rPr lang="es-ES_tradnl" dirty="0" err="1">
                    <a:solidFill>
                      <a:srgbClr val="00FFFF"/>
                    </a:solidFill>
                  </a:rPr>
                  <a:t>not</a:t>
                </a:r>
                <a:r>
                  <a:rPr lang="es-ES_tradnl" dirty="0">
                    <a:solidFill>
                      <a:srgbClr val="00FFFF"/>
                    </a:solidFill>
                  </a:rPr>
                  <a:t> </a:t>
                </a:r>
                <a:r>
                  <a:rPr lang="es-ES_tradnl" dirty="0" err="1">
                    <a:solidFill>
                      <a:srgbClr val="00FFFF"/>
                    </a:solidFill>
                  </a:rPr>
                  <a:t>well</a:t>
                </a:r>
                <a:r>
                  <a:rPr lang="es-ES_tradnl" dirty="0">
                    <a:solidFill>
                      <a:srgbClr val="00FFFF"/>
                    </a:solidFill>
                  </a:rPr>
                  <a:t> </a:t>
                </a:r>
                <a:r>
                  <a:rPr lang="es-ES_tradnl" dirty="0" err="1">
                    <a:solidFill>
                      <a:srgbClr val="00FFFF"/>
                    </a:solidFill>
                  </a:rPr>
                  <a:t>defined</a:t>
                </a:r>
                <a:r>
                  <a:rPr lang="es-ES_tradnl" dirty="0">
                    <a:solidFill>
                      <a:srgbClr val="00FFFF"/>
                    </a:solidFill>
                  </a:rPr>
                  <a:t>, </a:t>
                </a:r>
                <a:r>
                  <a:rPr lang="es-ES_tradnl" dirty="0" err="1">
                    <a:solidFill>
                      <a:srgbClr val="00FFFF"/>
                    </a:solidFill>
                  </a:rPr>
                  <a:t>model</a:t>
                </a:r>
                <a:r>
                  <a:rPr lang="es-ES_tradnl" dirty="0">
                    <a:solidFill>
                      <a:srgbClr val="00FFFF"/>
                    </a:solidFill>
                  </a:rPr>
                  <a:t> </a:t>
                </a:r>
                <a:r>
                  <a:rPr lang="es-ES_tradnl" dirty="0" err="1">
                    <a:solidFill>
                      <a:srgbClr val="00FFFF"/>
                    </a:solidFill>
                  </a:rPr>
                  <a:t>dependent</a:t>
                </a:r>
                <a:r>
                  <a:rPr lang="es-ES_tradnl" dirty="0">
                    <a:solidFill>
                      <a:schemeClr val="bg1"/>
                    </a:solidFill>
                  </a:rPr>
                  <a:t> off-</a:t>
                </a:r>
                <a:r>
                  <a:rPr lang="es-ES_tradnl" dirty="0" err="1">
                    <a:solidFill>
                      <a:schemeClr val="bg1"/>
                    </a:solidFill>
                  </a:rPr>
                  <a:t>shell</a:t>
                </a:r>
                <a:r>
                  <a:rPr lang="es-ES_tradnl" dirty="0">
                    <a:solidFill>
                      <a:schemeClr val="bg1"/>
                    </a:solidFill>
                  </a:rPr>
                  <a:t> </a:t>
                </a:r>
                <a:r>
                  <a:rPr lang="es-ES_tradnl" dirty="0" err="1">
                    <a:solidFill>
                      <a:srgbClr val="00FFFF"/>
                    </a:solidFill>
                  </a:rPr>
                  <a:t>extrapolations</a:t>
                </a:r>
                <a:r>
                  <a:rPr lang="es-ES_tradnl" dirty="0">
                    <a:solidFill>
                      <a:srgbClr val="00FFFF"/>
                    </a:solidFill>
                  </a:rPr>
                  <a:t> </a:t>
                </a:r>
                <a:endParaRPr lang="es-ES_tradnl" dirty="0" smtClean="0">
                  <a:solidFill>
                    <a:srgbClr val="00FFFF"/>
                  </a:solidFill>
                </a:endParaRPr>
              </a:p>
              <a:p>
                <a:pPr algn="l" eaLnBrk="0" hangingPunct="0"/>
                <a:r>
                  <a:rPr lang="es-ES_tradnl" dirty="0" smtClean="0">
                    <a:solidFill>
                      <a:srgbClr val="00FFFF"/>
                    </a:solidFill>
                  </a:rPr>
                  <a:t>(</a:t>
                </a:r>
                <a:r>
                  <a:rPr lang="es-ES_tradnl" dirty="0">
                    <a:solidFill>
                      <a:srgbClr val="00FFFF"/>
                    </a:solidFill>
                  </a:rPr>
                  <a:t>OPE, </a:t>
                </a:r>
                <a:r>
                  <a:rPr lang="es-ES_tradnl" dirty="0" err="1">
                    <a:solidFill>
                      <a:srgbClr val="00FFFF"/>
                    </a:solidFill>
                  </a:rPr>
                  <a:t>absorption</a:t>
                </a:r>
                <a:r>
                  <a:rPr lang="es-ES_tradnl" dirty="0">
                    <a:solidFill>
                      <a:srgbClr val="00FFFF"/>
                    </a:solidFill>
                  </a:rPr>
                  <a:t>, A</a:t>
                </a:r>
                <a:r>
                  <a:rPr lang="es-ES_tradnl" baseline="-25000" dirty="0">
                    <a:solidFill>
                      <a:srgbClr val="00FFFF"/>
                    </a:solidFill>
                  </a:rPr>
                  <a:t>2</a:t>
                </a:r>
                <a:r>
                  <a:rPr lang="es-ES_tradnl" dirty="0">
                    <a:solidFill>
                      <a:srgbClr val="00FFFF"/>
                    </a:solidFill>
                  </a:rPr>
                  <a:t> </a:t>
                </a:r>
                <a:r>
                  <a:rPr lang="es-ES_tradnl" dirty="0" err="1">
                    <a:solidFill>
                      <a:srgbClr val="00FFFF"/>
                    </a:solidFill>
                  </a:rPr>
                  <a:t>exchange</a:t>
                </a:r>
                <a:r>
                  <a:rPr lang="es-ES_tradnl" dirty="0" smtClean="0">
                    <a:solidFill>
                      <a:srgbClr val="00FFFF"/>
                    </a:solidFill>
                  </a:rPr>
                  <a:t>...).</a:t>
                </a:r>
              </a:p>
              <a:p>
                <a:pPr algn="l" eaLnBrk="0" hangingPunct="0"/>
                <a:r>
                  <a:rPr lang="es-ES_tradnl" dirty="0" err="1" smtClean="0">
                    <a:solidFill>
                      <a:srgbClr val="00FFFF"/>
                    </a:solidFill>
                  </a:rPr>
                  <a:t>Needs</a:t>
                </a:r>
                <a:r>
                  <a:rPr lang="es-ES_tradnl" dirty="0" smtClean="0">
                    <a:solidFill>
                      <a:srgbClr val="00FFFF"/>
                    </a:solidFill>
                  </a:rPr>
                  <a:t> </a:t>
                </a:r>
                <a:r>
                  <a:rPr lang="es-ES_tradnl" dirty="0" err="1" smtClean="0">
                    <a:solidFill>
                      <a:srgbClr val="00FFFF"/>
                    </a:solidFill>
                  </a:rPr>
                  <a:t>Meson</a:t>
                </a:r>
                <a:r>
                  <a:rPr lang="es-ES_tradnl" dirty="0" smtClean="0">
                    <a:solidFill>
                      <a:srgbClr val="00FFFF"/>
                    </a:solidFill>
                  </a:rPr>
                  <a:t>- N-</a:t>
                </a:r>
                <a:r>
                  <a:rPr lang="es-ES_tradnl" dirty="0" err="1">
                    <a:solidFill>
                      <a:srgbClr val="00FFFF"/>
                    </a:solidFill>
                  </a:rPr>
                  <a:t>p</a:t>
                </a:r>
                <a:r>
                  <a:rPr lang="es-ES_tradnl" dirty="0" err="1" smtClean="0">
                    <a:solidFill>
                      <a:srgbClr val="00FFFF"/>
                    </a:solidFill>
                  </a:rPr>
                  <a:t>artial</a:t>
                </a:r>
                <a:r>
                  <a:rPr lang="es-ES_tradnl" dirty="0" smtClean="0">
                    <a:solidFill>
                      <a:srgbClr val="00FFFF"/>
                    </a:solidFill>
                  </a:rPr>
                  <a:t> wave </a:t>
                </a:r>
                <a:r>
                  <a:rPr lang="es-ES_tradnl" dirty="0" err="1" smtClean="0">
                    <a:solidFill>
                      <a:srgbClr val="00FFFF"/>
                    </a:solidFill>
                  </a:rPr>
                  <a:t>extraction</a:t>
                </a:r>
                <a:r>
                  <a:rPr lang="es-ES_tradnl" dirty="0" smtClean="0">
                    <a:solidFill>
                      <a:srgbClr val="00FFFF"/>
                    </a:solidFill>
                  </a:rPr>
                  <a:t>.  </a:t>
                </a:r>
                <a:r>
                  <a:rPr lang="es-ES_tradnl" dirty="0" err="1" smtClean="0">
                    <a:solidFill>
                      <a:srgbClr val="00FFFF"/>
                    </a:solidFill>
                  </a:rPr>
                  <a:t>Problems</a:t>
                </a:r>
                <a:r>
                  <a:rPr lang="es-ES_tradnl" dirty="0" smtClean="0">
                    <a:solidFill>
                      <a:srgbClr val="00FFFF"/>
                    </a:solidFill>
                  </a:rPr>
                  <a:t> </a:t>
                </a:r>
                <a:r>
                  <a:rPr lang="es-ES_tradnl" dirty="0" err="1" smtClean="0">
                    <a:solidFill>
                      <a:srgbClr val="00FFFF"/>
                    </a:solidFill>
                  </a:rPr>
                  <a:t>with</a:t>
                </a:r>
                <a:r>
                  <a:rPr lang="es-ES_tradnl" dirty="0" smtClean="0">
                    <a:solidFill>
                      <a:srgbClr val="00FFFF"/>
                    </a:solidFill>
                  </a:rPr>
                  <a:t> </a:t>
                </a:r>
                <a:r>
                  <a:rPr lang="es-ES_tradnl" dirty="0" err="1" smtClean="0">
                    <a:solidFill>
                      <a:srgbClr val="00FFFF"/>
                    </a:solidFill>
                  </a:rPr>
                  <a:t>phase</a:t>
                </a:r>
                <a:r>
                  <a:rPr lang="es-ES_tradnl" dirty="0" smtClean="0">
                    <a:solidFill>
                      <a:srgbClr val="00FFFF"/>
                    </a:solidFill>
                  </a:rPr>
                  <a:t> </a:t>
                </a:r>
                <a:r>
                  <a:rPr lang="es-ES_tradnl" dirty="0" err="1">
                    <a:solidFill>
                      <a:srgbClr val="00FFFF"/>
                    </a:solidFill>
                  </a:rPr>
                  <a:t>shift</a:t>
                </a:r>
                <a:r>
                  <a:rPr lang="es-ES_tradnl" dirty="0">
                    <a:solidFill>
                      <a:srgbClr val="00FFFF"/>
                    </a:solidFill>
                  </a:rPr>
                  <a:t> </a:t>
                </a:r>
                <a:r>
                  <a:rPr lang="es-ES_tradnl" dirty="0" err="1">
                    <a:solidFill>
                      <a:srgbClr val="00FFFF"/>
                    </a:solidFill>
                  </a:rPr>
                  <a:t>ambiguities</a:t>
                </a:r>
                <a:r>
                  <a:rPr lang="es-ES_tradnl" dirty="0">
                    <a:solidFill>
                      <a:srgbClr val="00FFFF"/>
                    </a:solidFill>
                  </a:rPr>
                  <a:t>, etc</a:t>
                </a:r>
                <a:r>
                  <a:rPr lang="es-ES_tradnl" dirty="0" smtClean="0">
                    <a:solidFill>
                      <a:srgbClr val="00FFFF"/>
                    </a:solidFill>
                  </a:rPr>
                  <a:t>...</a:t>
                </a:r>
              </a:p>
              <a:p>
                <a:pPr algn="l" eaLnBrk="0" hangingPunct="0"/>
                <a:endParaRPr lang="es-ES_tradnl" dirty="0">
                  <a:solidFill>
                    <a:srgbClr val="00FFFF"/>
                  </a:solidFill>
                </a:endParaRPr>
              </a:p>
              <a:p>
                <a:pPr algn="l" eaLnBrk="0" hangingPunct="0"/>
                <a:r>
                  <a:rPr lang="es-ES_tradnl" dirty="0" smtClean="0">
                    <a:solidFill>
                      <a:srgbClr val="00FFFF"/>
                    </a:solidFill>
                  </a:rPr>
                  <a:t>As a </a:t>
                </a:r>
                <a:r>
                  <a:rPr lang="es-ES_tradnl" dirty="0" err="1" smtClean="0">
                    <a:solidFill>
                      <a:srgbClr val="00FFFF"/>
                    </a:solidFill>
                  </a:rPr>
                  <a:t>consequence</a:t>
                </a:r>
                <a:r>
                  <a:rPr lang="es-ES_tradnl" dirty="0" smtClean="0">
                    <a:solidFill>
                      <a:srgbClr val="00FFFF"/>
                    </a:solidFill>
                  </a:rPr>
                  <a:t>… VERY LARGE SYSTEMATIC UNCERTAINTIES</a:t>
                </a:r>
                <a:endParaRPr lang="es-ES_tradnl" dirty="0"/>
              </a:p>
            </p:txBody>
          </p:sp>
        </p:grpSp>
        <p:sp>
          <p:nvSpPr>
            <p:cNvPr id="54" name="Text Box 28"/>
            <p:cNvSpPr txBox="1">
              <a:spLocks noChangeArrowheads="1"/>
            </p:cNvSpPr>
            <p:nvPr/>
          </p:nvSpPr>
          <p:spPr bwMode="auto">
            <a:xfrm>
              <a:off x="-969" y="737"/>
              <a:ext cx="252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eaLnBrk="0" hangingPunct="0"/>
              <a:r>
                <a:rPr lang="es-ES_tradnl" sz="2000" u="sng" dirty="0">
                  <a:solidFill>
                    <a:schemeClr val="bg1"/>
                  </a:solidFill>
                  <a:sym typeface="Symbol" pitchFamily="18" charset="2"/>
                </a:rPr>
                <a:t>1) </a:t>
              </a:r>
              <a:r>
                <a:rPr lang="es-ES_tradnl" sz="2000" u="sng" dirty="0" err="1">
                  <a:solidFill>
                    <a:schemeClr val="bg1"/>
                  </a:solidFill>
                  <a:sym typeface="Symbol" pitchFamily="18" charset="2"/>
                </a:rPr>
                <a:t>From</a:t>
              </a:r>
              <a:r>
                <a:rPr lang="es-ES_tradnl" sz="2000" u="sng" dirty="0">
                  <a:solidFill>
                    <a:schemeClr val="bg1"/>
                  </a:solidFill>
                  <a:sym typeface="Symbol" pitchFamily="18" charset="2"/>
                </a:rPr>
                <a:t> </a:t>
              </a:r>
              <a:r>
                <a:rPr lang="es-ES_tradnl" sz="2000" u="sng" dirty="0" err="1">
                  <a:solidFill>
                    <a:schemeClr val="bg1"/>
                  </a:solidFill>
                  <a:sym typeface="Symbol" pitchFamily="18" charset="2"/>
                </a:rPr>
                <a:t>meson-Nucleon</a:t>
              </a:r>
              <a:r>
                <a:rPr lang="es-ES_tradnl" sz="2000" u="sng" dirty="0">
                  <a:solidFill>
                    <a:schemeClr val="bg1"/>
                  </a:solidFill>
                  <a:sym typeface="Symbol" pitchFamily="18" charset="2"/>
                </a:rPr>
                <a:t> </a:t>
              </a:r>
              <a:r>
                <a:rPr lang="es-ES_tradnl" sz="2000" u="sng" dirty="0" err="1">
                  <a:solidFill>
                    <a:schemeClr val="bg1"/>
                  </a:solidFill>
                  <a:sym typeface="Symbol" pitchFamily="18" charset="2"/>
                </a:rPr>
                <a:t>scattering</a:t>
              </a:r>
              <a:endParaRPr lang="es-ES_tradnl" sz="1600" dirty="0">
                <a:solidFill>
                  <a:schemeClr val="bg1"/>
                </a:solidFill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880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6"/>
          <p:cNvSpPr>
            <a:spLocks noChangeShapeType="1"/>
          </p:cNvSpPr>
          <p:nvPr/>
        </p:nvSpPr>
        <p:spPr bwMode="auto">
          <a:xfrm>
            <a:off x="-35295" y="328286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0133" tIns="40067" rIns="80133" bIns="40067"/>
          <a:lstStyle/>
          <a:p>
            <a:pPr algn="ctr" defTabSz="8014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723" name="Rectangle 7"/>
          <p:cNvSpPr>
            <a:spLocks noChangeArrowheads="1"/>
          </p:cNvSpPr>
          <p:nvPr/>
        </p:nvSpPr>
        <p:spPr bwMode="auto">
          <a:xfrm>
            <a:off x="395029" y="1"/>
            <a:ext cx="3377927" cy="36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56" tIns="43630" rIns="87256" bIns="43630">
            <a:spAutoFit/>
          </a:bodyPr>
          <a:lstStyle/>
          <a:p>
            <a:pPr defTabSz="872282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Our series of works: 2005-2011</a:t>
            </a:r>
            <a:endParaRPr lang="en-US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2643722" y="1520697"/>
            <a:ext cx="3593818" cy="919109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lIns="87256" tIns="43630" rIns="87256" bIns="43630">
            <a:spAutoFit/>
          </a:bodyPr>
          <a:lstStyle/>
          <a:p>
            <a:pPr algn="ctr" defTabSz="872282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Independent and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simple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fits </a:t>
            </a:r>
          </a:p>
          <a:p>
            <a:pPr algn="ctr" defTabSz="872282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to data in different channels.</a:t>
            </a:r>
          </a:p>
          <a:p>
            <a:pPr algn="ctr" defTabSz="872282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“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Unconstrained Data Fits=UDF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”</a:t>
            </a:r>
            <a:endParaRPr lang="en-US" sz="3100" dirty="0">
              <a:solidFill>
                <a:srgbClr val="000000"/>
              </a:solidFill>
              <a:sym typeface="Symbol" pitchFamily="18" charset="2"/>
            </a:endParaRPr>
          </a:p>
        </p:txBody>
      </p:sp>
      <p:cxnSp>
        <p:nvCxnSpPr>
          <p:cNvPr id="30725" name="AutoShape 15"/>
          <p:cNvCxnSpPr>
            <a:cxnSpLocks noChangeShapeType="1"/>
          </p:cNvCxnSpPr>
          <p:nvPr/>
        </p:nvCxnSpPr>
        <p:spPr bwMode="auto">
          <a:xfrm>
            <a:off x="4431129" y="2842263"/>
            <a:ext cx="19005" cy="18718"/>
          </a:xfrm>
          <a:prstGeom prst="straightConnector1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30726" name="AutoShape 16"/>
          <p:cNvCxnSpPr>
            <a:cxnSpLocks noChangeShapeType="1"/>
          </p:cNvCxnSpPr>
          <p:nvPr/>
        </p:nvCxnSpPr>
        <p:spPr bwMode="auto">
          <a:xfrm flipH="1">
            <a:off x="4400529" y="2439806"/>
            <a:ext cx="80205" cy="1024687"/>
          </a:xfrm>
          <a:prstGeom prst="straightConnector1">
            <a:avLst/>
          </a:prstGeom>
          <a:noFill/>
          <a:ln w="9525">
            <a:noFill/>
            <a:round/>
            <a:headEnd/>
            <a:tailEnd type="triangle" w="med" len="med"/>
          </a:ln>
        </p:spPr>
      </p:cxn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2890840" y="2611984"/>
            <a:ext cx="3099583" cy="853027"/>
            <a:chOff x="320" y="1587"/>
            <a:chExt cx="1952" cy="538"/>
          </a:xfrm>
        </p:grpSpPr>
        <p:sp>
          <p:nvSpPr>
            <p:cNvPr id="30741" name="Rectangle 13"/>
            <p:cNvSpPr>
              <a:spLocks noChangeArrowheads="1"/>
            </p:cNvSpPr>
            <p:nvPr/>
          </p:nvSpPr>
          <p:spPr bwMode="auto">
            <a:xfrm>
              <a:off x="320" y="1887"/>
              <a:ext cx="1952" cy="238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99569" tIns="49785" rIns="99569" bIns="49785">
              <a:spAutoFit/>
            </a:bodyPr>
            <a:lstStyle/>
            <a:p>
              <a:pPr algn="ctr" defTabSz="87228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sym typeface="Symbol" pitchFamily="18" charset="2"/>
                </a:rPr>
                <a:t>Check Dispersion Relations </a:t>
              </a:r>
              <a:endParaRPr lang="en-US" sz="3100" dirty="0">
                <a:solidFill>
                  <a:srgbClr val="000000"/>
                </a:solidFill>
                <a:sym typeface="Symbol" pitchFamily="18" charset="2"/>
              </a:endParaRPr>
            </a:p>
          </p:txBody>
        </p:sp>
        <p:sp>
          <p:nvSpPr>
            <p:cNvPr id="30742" name="AutoShape 25"/>
            <p:cNvSpPr>
              <a:spLocks noChangeArrowheads="1"/>
            </p:cNvSpPr>
            <p:nvPr/>
          </p:nvSpPr>
          <p:spPr bwMode="auto">
            <a:xfrm>
              <a:off x="1016" y="1587"/>
              <a:ext cx="408" cy="285"/>
            </a:xfrm>
            <a:prstGeom prst="downArrow">
              <a:avLst>
                <a:gd name="adj1" fmla="val 26472"/>
                <a:gd name="adj2" fmla="val 52653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FFF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defTabSz="80147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1371629" y="3547839"/>
            <a:ext cx="6138004" cy="1680606"/>
            <a:chOff x="-562" y="2177"/>
            <a:chExt cx="3866" cy="1059"/>
          </a:xfrm>
        </p:grpSpPr>
        <p:sp>
          <p:nvSpPr>
            <p:cNvPr id="30739" name="Rectangle 24"/>
            <p:cNvSpPr>
              <a:spLocks noChangeArrowheads="1"/>
            </p:cNvSpPr>
            <p:nvPr/>
          </p:nvSpPr>
          <p:spPr bwMode="auto">
            <a:xfrm>
              <a:off x="-562" y="2474"/>
              <a:ext cx="3866" cy="762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99569" tIns="49785" rIns="99569" bIns="49785">
              <a:spAutoFit/>
            </a:bodyPr>
            <a:lstStyle/>
            <a:p>
              <a:pPr algn="ctr" defTabSz="87228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sym typeface="Symbol" pitchFamily="18" charset="2"/>
                </a:rPr>
                <a:t>Impose FDRs, Roy &amp; GKPY </a:t>
              </a:r>
              <a:r>
                <a:rPr lang="en-US" dirty="0" err="1" smtClean="0">
                  <a:solidFill>
                    <a:srgbClr val="000000"/>
                  </a:solidFill>
                  <a:latin typeface="Arial" charset="0"/>
                  <a:sym typeface="Symbol" pitchFamily="18" charset="2"/>
                </a:rPr>
                <a:t>Eqs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  <a:sym typeface="Symbol" pitchFamily="18" charset="2"/>
                </a:rPr>
                <a:t> </a:t>
              </a:r>
            </a:p>
            <a:p>
              <a:pPr algn="ctr" defTabSz="87228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sym typeface="Symbol" pitchFamily="18" charset="2"/>
                </a:rPr>
                <a:t>on data fits</a:t>
              </a:r>
            </a:p>
            <a:p>
              <a:pPr algn="ctr" defTabSz="87228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sym typeface="Symbol" pitchFamily="18" charset="2"/>
                </a:rPr>
                <a:t>“</a:t>
              </a:r>
              <a:r>
                <a:rPr lang="en-US" b="1" dirty="0" smtClean="0">
                  <a:solidFill>
                    <a:srgbClr val="000000"/>
                  </a:solidFill>
                  <a:latin typeface="Arial" charset="0"/>
                  <a:sym typeface="Symbol" pitchFamily="18" charset="2"/>
                </a:rPr>
                <a:t>Constrained Data Fits CDF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  <a:sym typeface="Symbol" pitchFamily="18" charset="2"/>
                </a:rPr>
                <a:t>”</a:t>
              </a:r>
            </a:p>
            <a:p>
              <a:pPr algn="ctr" defTabSz="87228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Describe data and are consistent with Dispersion relations</a:t>
              </a:r>
              <a:endPara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30740" name="AutoShape 26"/>
            <p:cNvSpPr>
              <a:spLocks noChangeArrowheads="1"/>
            </p:cNvSpPr>
            <p:nvPr/>
          </p:nvSpPr>
          <p:spPr bwMode="auto">
            <a:xfrm>
              <a:off x="1111" y="2177"/>
              <a:ext cx="408" cy="284"/>
            </a:xfrm>
            <a:prstGeom prst="downArrow">
              <a:avLst>
                <a:gd name="adj1" fmla="val 26472"/>
                <a:gd name="adj2" fmla="val 52653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FFF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defTabSz="80147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201555" y="301718"/>
            <a:ext cx="7653288" cy="6932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5695" tIns="37874" rIns="75695" bIns="37874">
            <a:spAutoFit/>
          </a:bodyPr>
          <a:lstStyle/>
          <a:p>
            <a:pPr defTabSz="7566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FFFF"/>
                </a:solidFill>
                <a:latin typeface="Arial" charset="0"/>
              </a:rPr>
              <a:t>R. Kaminski, JRP, F.J. </a:t>
            </a:r>
            <a:r>
              <a:rPr lang="en-US" sz="1000" dirty="0" err="1">
                <a:solidFill>
                  <a:srgbClr val="00FFFF"/>
                </a:solidFill>
                <a:latin typeface="Arial" charset="0"/>
              </a:rPr>
              <a:t>Ynduráin</a:t>
            </a:r>
            <a:r>
              <a:rPr lang="en-US" sz="1000" dirty="0">
                <a:solidFill>
                  <a:srgbClr val="00FFFF"/>
                </a:solidFill>
                <a:latin typeface="Arial" charset="0"/>
              </a:rPr>
              <a:t> Eur.Phys.J.A31:479-484,2007. PRD74:014001,2006</a:t>
            </a:r>
          </a:p>
          <a:p>
            <a:pPr defTabSz="7566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FFFF"/>
                </a:solidFill>
                <a:latin typeface="Arial" charset="0"/>
              </a:rPr>
              <a:t>JRP ,F.J. </a:t>
            </a:r>
            <a:r>
              <a:rPr lang="en-US" sz="1000" dirty="0" err="1">
                <a:solidFill>
                  <a:srgbClr val="00FFFF"/>
                </a:solidFill>
                <a:latin typeface="Arial" charset="0"/>
              </a:rPr>
              <a:t>Ynduráin</a:t>
            </a:r>
            <a:r>
              <a:rPr lang="en-US" sz="1000" dirty="0">
                <a:solidFill>
                  <a:srgbClr val="00FFFF"/>
                </a:solidFill>
                <a:latin typeface="Arial" charset="0"/>
              </a:rPr>
              <a:t>. PRD71, 074016 (2005) , PRD69,114001 (2004), </a:t>
            </a:r>
          </a:p>
          <a:p>
            <a:pPr defTabSz="7566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FFFF"/>
                </a:solidFill>
                <a:latin typeface="Arial" charset="0"/>
              </a:rPr>
              <a:t>R. </a:t>
            </a:r>
            <a:r>
              <a:rPr lang="en-US" sz="1000" dirty="0" err="1">
                <a:solidFill>
                  <a:srgbClr val="00FFFF"/>
                </a:solidFill>
                <a:latin typeface="Arial" charset="0"/>
              </a:rPr>
              <a:t>García</a:t>
            </a:r>
            <a:r>
              <a:rPr lang="en-US" sz="1000" dirty="0">
                <a:solidFill>
                  <a:srgbClr val="00FFFF"/>
                </a:solidFill>
                <a:latin typeface="Arial" charset="0"/>
              </a:rPr>
              <a:t> Martín, R. Kaminski, JRP, J. Ruiz de Elvira, F.J. </a:t>
            </a:r>
            <a:r>
              <a:rPr lang="en-US" sz="1000" dirty="0" err="1">
                <a:solidFill>
                  <a:srgbClr val="00FFFF"/>
                </a:solidFill>
                <a:latin typeface="Arial" charset="0"/>
              </a:rPr>
              <a:t>Ynduráin</a:t>
            </a:r>
            <a:r>
              <a:rPr lang="en-US" sz="1000" dirty="0">
                <a:solidFill>
                  <a:srgbClr val="00FFFF"/>
                </a:solidFill>
                <a:latin typeface="Arial" charset="0"/>
              </a:rPr>
              <a:t>, </a:t>
            </a:r>
            <a:r>
              <a:rPr lang="en-US" sz="1000" dirty="0" err="1">
                <a:solidFill>
                  <a:srgbClr val="00FFFF"/>
                </a:solidFill>
                <a:latin typeface="Arial" charset="0"/>
              </a:rPr>
              <a:t>Phys.Rev</a:t>
            </a:r>
            <a:r>
              <a:rPr lang="en-US" sz="1000" dirty="0">
                <a:solidFill>
                  <a:srgbClr val="00FFFF"/>
                </a:solidFill>
                <a:latin typeface="Arial" charset="0"/>
              </a:rPr>
              <a:t>. D83 (2011) 074004, </a:t>
            </a:r>
          </a:p>
          <a:p>
            <a:pPr defTabSz="7566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FFFF"/>
                </a:solidFill>
                <a:latin typeface="Arial" charset="0"/>
              </a:rPr>
              <a:t>R. </a:t>
            </a:r>
            <a:r>
              <a:rPr lang="en-US" sz="1000" dirty="0" err="1">
                <a:solidFill>
                  <a:srgbClr val="00FFFF"/>
                </a:solidFill>
                <a:latin typeface="Arial" charset="0"/>
              </a:rPr>
              <a:t>García</a:t>
            </a:r>
            <a:r>
              <a:rPr lang="en-US" sz="1000" dirty="0">
                <a:solidFill>
                  <a:srgbClr val="00FFFF"/>
                </a:solidFill>
                <a:latin typeface="Arial" charset="0"/>
              </a:rPr>
              <a:t> Martín, R. Kaminski, JRP, J. Ruiz de Elvira ,</a:t>
            </a:r>
            <a:r>
              <a:rPr lang="en-US" sz="1000" dirty="0" err="1">
                <a:solidFill>
                  <a:srgbClr val="00FFFF"/>
                </a:solidFill>
                <a:latin typeface="Arial" charset="0"/>
              </a:rPr>
              <a:t>Phys.Rev.Lett</a:t>
            </a:r>
            <a:r>
              <a:rPr lang="en-US" sz="1000" dirty="0">
                <a:solidFill>
                  <a:srgbClr val="00FFFF"/>
                </a:solidFill>
                <a:latin typeface="Arial" charset="0"/>
              </a:rPr>
              <a:t>. 107 (2011) 072001</a:t>
            </a:r>
          </a:p>
        </p:txBody>
      </p:sp>
      <p:pic>
        <p:nvPicPr>
          <p:cNvPr id="16" name="Picture 6" descr="check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809578"/>
            <a:ext cx="419462" cy="40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4 Grupo"/>
          <p:cNvGrpSpPr/>
          <p:nvPr/>
        </p:nvGrpSpPr>
        <p:grpSpPr>
          <a:xfrm>
            <a:off x="6136979" y="3019985"/>
            <a:ext cx="2860707" cy="487177"/>
            <a:chOff x="6136979" y="3019985"/>
            <a:chExt cx="2860707" cy="487177"/>
          </a:xfrm>
        </p:grpSpPr>
        <p:pic>
          <p:nvPicPr>
            <p:cNvPr id="17" name="Picture 6" descr="checki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36979" y="3019985"/>
              <a:ext cx="419462" cy="406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3 Rectángulo"/>
            <p:cNvSpPr/>
            <p:nvPr/>
          </p:nvSpPr>
          <p:spPr>
            <a:xfrm>
              <a:off x="6369902" y="3045497"/>
              <a:ext cx="26277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7228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Some sets discarded</a:t>
              </a:r>
            </a:p>
            <a:p>
              <a:pPr algn="ctr" defTabSz="87228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Others, room for improvement</a:t>
              </a:r>
              <a:endParaRPr lang="en-US" sz="2000" dirty="0">
                <a:solidFill>
                  <a:schemeClr val="bg1"/>
                </a:solidFill>
                <a:sym typeface="Symbol" pitchFamily="18" charset="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9370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Line 5"/>
          <p:cNvSpPr>
            <a:spLocks noChangeShapeType="1"/>
          </p:cNvSpPr>
          <p:nvPr/>
        </p:nvSpPr>
        <p:spPr bwMode="auto">
          <a:xfrm>
            <a:off x="0" y="334045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488" tIns="39745" rIns="79488" bIns="39745"/>
          <a:lstStyle/>
          <a:p>
            <a:pPr algn="ctr" defTabSz="79498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02" name="Text Box 22"/>
          <p:cNvSpPr txBox="1">
            <a:spLocks noChangeArrowheads="1"/>
          </p:cNvSpPr>
          <p:nvPr/>
        </p:nvSpPr>
        <p:spPr bwMode="auto">
          <a:xfrm>
            <a:off x="374667" y="4928572"/>
            <a:ext cx="6492881" cy="57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557" tIns="43303" rIns="86557" bIns="43303" anchor="ctr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W roughly counts the number of effective degrees of freedom </a:t>
            </a:r>
          </a:p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(sometimes we add weight on certain energy regions)</a:t>
            </a:r>
            <a:endParaRPr lang="es-ES_tradnl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38464" y="1028981"/>
            <a:ext cx="8693970" cy="3624155"/>
            <a:chOff x="138464" y="1028981"/>
            <a:chExt cx="8693970" cy="362415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CuadroTexto 26"/>
                <p:cNvSpPr txBox="1"/>
                <p:nvPr/>
              </p:nvSpPr>
              <p:spPr>
                <a:xfrm>
                  <a:off x="395536" y="1493149"/>
                  <a:ext cx="4392488" cy="36824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s-E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000" smtClean="0">
                      <a:solidFill>
                        <a:schemeClr val="bg1"/>
                      </a:solidFill>
                    </a:rPr>
                    <a:t>=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s-E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s-E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s-ES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sup>
                              <m:r>
                                <a:rPr lang="es-E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s-ES" sz="16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s-ES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0+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sup>
                              <m:r>
                                <a:rPr lang="es-E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s-E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s-ES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𝐼𝑡</m:t>
                                      </m:r>
                                      <m:r>
                                        <a:rPr lang="es-ES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sup>
                              <m:r>
                                <a:rPr lang="es-E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s-E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a14:m>
                  <a:endParaRPr lang="en-US" sz="3200" smtClean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7" name="Cuadro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1493149"/>
                  <a:ext cx="4392488" cy="36824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500" t="-15000" b="-3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" name="Grupo 1"/>
            <p:cNvGrpSpPr/>
            <p:nvPr/>
          </p:nvGrpSpPr>
          <p:grpSpPr>
            <a:xfrm>
              <a:off x="138464" y="1028981"/>
              <a:ext cx="8693970" cy="3624155"/>
              <a:chOff x="138463" y="947428"/>
              <a:chExt cx="8759833" cy="3624155"/>
            </a:xfrm>
          </p:grpSpPr>
          <p:sp>
            <p:nvSpPr>
              <p:cNvPr id="13339" name="Text Box 14"/>
              <p:cNvSpPr txBox="1">
                <a:spLocks noChangeArrowheads="1"/>
              </p:cNvSpPr>
              <p:nvPr/>
            </p:nvSpPr>
            <p:spPr bwMode="auto">
              <a:xfrm>
                <a:off x="1494987" y="2093880"/>
                <a:ext cx="1031165" cy="377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9569" tIns="49785" rIns="99569" bIns="49785" anchor="ctr">
                <a:spAutoFit/>
              </a:bodyPr>
              <a:lstStyle/>
              <a:p>
                <a:pPr defTabSz="86522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3 FDR’s</a:t>
                </a:r>
                <a:endParaRPr lang="es-ES_tradnl" sz="1900">
                  <a:solidFill>
                    <a:srgbClr val="00FFFF"/>
                  </a:solidFill>
                  <a:latin typeface="Arial" charset="0"/>
                  <a:sym typeface="Symbol" pitchFamily="18" charset="2"/>
                </a:endParaRPr>
              </a:p>
            </p:txBody>
          </p:sp>
          <p:sp>
            <p:nvSpPr>
              <p:cNvPr id="13335" name="Text Box 16"/>
              <p:cNvSpPr txBox="1">
                <a:spLocks noChangeArrowheads="1"/>
              </p:cNvSpPr>
              <p:nvPr/>
            </p:nvSpPr>
            <p:spPr bwMode="auto">
              <a:xfrm>
                <a:off x="764804" y="3689746"/>
                <a:ext cx="1663184" cy="6546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9569" tIns="49785" rIns="99569" bIns="49785" anchor="ctr">
                <a:spAutoFit/>
              </a:bodyPr>
              <a:lstStyle/>
              <a:p>
                <a:pPr algn="ctr" defTabSz="86522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Sum Rules for</a:t>
                </a:r>
              </a:p>
              <a:p>
                <a:pPr algn="ctr" defTabSz="86522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crossing</a:t>
                </a:r>
                <a:endParaRPr lang="es-ES_tradnl" sz="1900">
                  <a:solidFill>
                    <a:srgbClr val="00FFFF"/>
                  </a:solidFill>
                  <a:latin typeface="Arial" charset="0"/>
                  <a:sym typeface="Symbol" pitchFamily="18" charset="2"/>
                </a:endParaRPr>
              </a:p>
            </p:txBody>
          </p:sp>
          <p:sp>
            <p:nvSpPr>
              <p:cNvPr id="13333" name="Text Box 17"/>
              <p:cNvSpPr txBox="1">
                <a:spLocks noChangeArrowheads="1"/>
              </p:cNvSpPr>
              <p:nvPr/>
            </p:nvSpPr>
            <p:spPr bwMode="auto">
              <a:xfrm>
                <a:off x="2559713" y="3640086"/>
                <a:ext cx="2463598" cy="931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9569" tIns="49785" rIns="99569" bIns="49785" anchor="ctr">
                <a:spAutoFit/>
              </a:bodyPr>
              <a:lstStyle/>
              <a:p>
                <a:pPr algn="ctr" defTabSz="86522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Parameters of the unconstrained  data fits</a:t>
                </a:r>
                <a:endParaRPr lang="es-ES_tradnl" sz="1900">
                  <a:solidFill>
                    <a:srgbClr val="00FFFF"/>
                  </a:solidFill>
                  <a:latin typeface="Arial" charset="0"/>
                  <a:sym typeface="Symbol" pitchFamily="18" charset="2"/>
                </a:endParaRPr>
              </a:p>
            </p:txBody>
          </p:sp>
          <p:sp>
            <p:nvSpPr>
              <p:cNvPr id="13329" name="26 Rectángulo"/>
              <p:cNvSpPr>
                <a:spLocks noChangeArrowheads="1"/>
              </p:cNvSpPr>
              <p:nvPr/>
            </p:nvSpPr>
            <p:spPr bwMode="auto">
              <a:xfrm>
                <a:off x="138463" y="947428"/>
                <a:ext cx="8759833" cy="3768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86522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We obtain </a:t>
                </a:r>
                <a:r>
                  <a:rPr lang="es-ES_tradnl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CONSTRAINED FITS TO DATA (CFD) </a:t>
                </a:r>
                <a:r>
                  <a:rPr lang="es-ES_tradnl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by minimizing:</a:t>
                </a:r>
              </a:p>
            </p:txBody>
          </p:sp>
          <p:sp>
            <p:nvSpPr>
              <p:cNvPr id="3" name="CuadroTexto 2"/>
              <p:cNvSpPr txBox="1"/>
              <p:nvPr/>
            </p:nvSpPr>
            <p:spPr>
              <a:xfrm>
                <a:off x="4926382" y="3306851"/>
                <a:ext cx="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8" name="Rectángulo 27"/>
                  <p:cNvSpPr/>
                  <p:nvPr/>
                </p:nvSpPr>
                <p:spPr>
                  <a:xfrm>
                    <a:off x="764804" y="2732932"/>
                    <a:ext cx="3818994" cy="73020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E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s-E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s-E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𝑆𝑅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acc>
                            </m:e>
                            <m:sup>
                              <m:r>
                                <a:rPr lang="es-E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s-E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s-E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  <m:r>
                                            <a:rPr lang="es-E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acc>
                            </m:e>
                            <m:sup>
                              <m:r>
                                <a:rPr lang="es-E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s-E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s-E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s-E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ES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s-E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s-E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s-E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s-E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E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s-E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s-E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𝑒𝑥𝑝</m:t>
                                          </m:r>
                                        </m:sup>
                                      </m:sSubSup>
                                      <m:r>
                                        <a:rPr lang="es-E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s-E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s-ES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S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  <m:r>
                                        <a:rPr lang="es-E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s-E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oMath>
                      </m:oMathPara>
                    </a14:m>
                    <a:endParaRPr lang="en-US" sz="360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8" name="Rectángulo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4804" y="2732932"/>
                    <a:ext cx="3818994" cy="73020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" name="Abrir llave 3"/>
              <p:cNvSpPr/>
              <p:nvPr/>
            </p:nvSpPr>
            <p:spPr bwMode="auto">
              <a:xfrm rot="16200000">
                <a:off x="2001759" y="1145760"/>
                <a:ext cx="171929" cy="1800200"/>
              </a:xfrm>
              <a:prstGeom prst="leftBrac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953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Abrir llave 31"/>
              <p:cNvSpPr/>
              <p:nvPr/>
            </p:nvSpPr>
            <p:spPr bwMode="auto">
              <a:xfrm rot="16200000">
                <a:off x="1648066" y="2676141"/>
                <a:ext cx="181570" cy="1633848"/>
              </a:xfrm>
              <a:prstGeom prst="leftBrac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953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Abrir llave 32"/>
              <p:cNvSpPr/>
              <p:nvPr/>
            </p:nvSpPr>
            <p:spPr bwMode="auto">
              <a:xfrm rot="16200000">
                <a:off x="3488802" y="2698676"/>
                <a:ext cx="181570" cy="1633848"/>
              </a:xfrm>
              <a:prstGeom prst="leftBrac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953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-36630" y="-25978"/>
            <a:ext cx="6617017" cy="36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557" tIns="43303" rIns="86557" bIns="43303" anchor="ctr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Imposing </a:t>
            </a:r>
            <a:r>
              <a:rPr lang="es-ES_tradnl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FDR’s</a:t>
            </a:r>
            <a:r>
              <a:rPr lang="es-ES_tradnl" smtClean="0">
                <a:latin typeface="Arial" charset="0"/>
                <a:sym typeface="Symbol" pitchFamily="18" charset="2"/>
              </a:rPr>
              <a:t>, Roy Eqs., GKPY Eqs. </a:t>
            </a:r>
            <a:r>
              <a:rPr lang="es-ES_tradnl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and crossing sum rules</a:t>
            </a:r>
            <a:endParaRPr lang="es-ES_tradnl" sz="19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0" y="334045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488" tIns="39745" rIns="79488" bIns="39745"/>
          <a:lstStyle/>
          <a:p>
            <a:pPr algn="ctr" defTabSz="79498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38487" y="493085"/>
            <a:ext cx="8591917" cy="36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557" tIns="43303" rIns="86557" bIns="43303" anchor="ctr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To improve our fits, we can 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IMPOSE</a:t>
            </a: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 FDR’s</a:t>
            </a:r>
            <a:r>
              <a:rPr lang="es-ES_tradnl">
                <a:latin typeface="Arial" charset="0"/>
                <a:sym typeface="Symbol" pitchFamily="18" charset="2"/>
              </a:rPr>
              <a:t>,  Roy Eqs</a:t>
            </a:r>
            <a:r>
              <a:rPr lang="es-ES_tradnl" smtClean="0">
                <a:latin typeface="Arial" charset="0"/>
                <a:sym typeface="Symbol" pitchFamily="18" charset="2"/>
              </a:rPr>
              <a:t>.  GKPY Eqs. </a:t>
            </a:r>
            <a:r>
              <a:rPr lang="es-ES_tradnl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and some SRs</a:t>
            </a:r>
            <a:endParaRPr lang="es-ES_tradnl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8563196"/>
      </p:ext>
    </p:extLst>
  </p:cSld>
  <p:clrMapOvr>
    <a:masterClrMapping/>
  </p:clrMapOvr>
  <p:transition advTm="559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C:\Users\Profesor\Desktop\Páginas extraídas sin títu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586781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1153" y="1431"/>
            <a:ext cx="3316476" cy="36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51" tIns="43254" rIns="86451" bIns="43254" anchor="ctr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Imposing FDRs and Sum rules</a:t>
            </a:r>
            <a:endParaRPr lang="es-ES_tradnl" sz="19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331165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390" tIns="39696" rIns="79390" bIns="39696"/>
          <a:lstStyle/>
          <a:p>
            <a:pPr algn="ctr" defTabSz="79399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79512" y="787740"/>
            <a:ext cx="8435394" cy="641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6557" tIns="43303" rIns="86557" bIns="43303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After imposing FDRs and SRs</a:t>
            </a:r>
          </a:p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The </a:t>
            </a:r>
            <a:r>
              <a:rPr lang="es-ES_tradnl">
                <a:solidFill>
                  <a:schemeClr val="bg1"/>
                </a:solidFill>
                <a:latin typeface="Arial" charset="0"/>
                <a:sym typeface="Symbol" pitchFamily="18" charset="2"/>
              </a:rPr>
              <a:t>resulting fits differ by less than ~1 -1.5   from original unconstrained fits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3159134" y="1715294"/>
            <a:ext cx="2060938" cy="2829591"/>
            <a:chOff x="3159134" y="1715294"/>
            <a:chExt cx="2060938" cy="2829591"/>
          </a:xfrm>
        </p:grpSpPr>
        <p:sp>
          <p:nvSpPr>
            <p:cNvPr id="8" name="1 Elipse"/>
            <p:cNvSpPr/>
            <p:nvPr/>
          </p:nvSpPr>
          <p:spPr bwMode="auto">
            <a:xfrm>
              <a:off x="4499992" y="1715294"/>
              <a:ext cx="720080" cy="1905133"/>
            </a:xfrm>
            <a:prstGeom prst="ellipse">
              <a:avLst/>
            </a:prstGeom>
            <a:noFill/>
            <a:ln w="28575" cap="flat" cmpd="sng" algn="ctr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3159134" y="3611147"/>
              <a:ext cx="1584175" cy="933738"/>
            </a:xfrm>
            <a:prstGeom prst="rect">
              <a:avLst/>
            </a:prstGeom>
            <a:noFill/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square" lIns="86451" tIns="43254" rIns="86451" bIns="43254" anchor="ctr">
              <a:spAutoFit/>
            </a:bodyPr>
            <a:lstStyle/>
            <a:p>
              <a:pPr algn="ctr" defTabSz="86416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Remarkable improvement</a:t>
              </a:r>
            </a:p>
            <a:p>
              <a:pPr algn="ctr" defTabSz="86416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90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i</a:t>
              </a:r>
              <a:r>
                <a:rPr lang="es-ES" sz="190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n 00 FDR</a:t>
              </a:r>
              <a:endParaRPr lang="en-US" sz="1900" dirty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</p:grpSp>
      <p:sp>
        <p:nvSpPr>
          <p:cNvPr id="2" name="Elipse 1"/>
          <p:cNvSpPr/>
          <p:nvPr/>
        </p:nvSpPr>
        <p:spPr bwMode="auto">
          <a:xfrm>
            <a:off x="5220072" y="2564904"/>
            <a:ext cx="864096" cy="79208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220072" y="3435793"/>
            <a:ext cx="1944216" cy="12569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86451" tIns="43254" rIns="86451" bIns="43254" anchor="ctr">
            <a:spAutoFit/>
          </a:bodyPr>
          <a:lstStyle/>
          <a:p>
            <a:pPr algn="ctr"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But some sets</a:t>
            </a:r>
            <a:r>
              <a:rPr lang="en-US" sz="190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sz="19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cannot be made to satisfy SR:</a:t>
            </a:r>
          </a:p>
          <a:p>
            <a:pPr algn="ctr"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9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DISCARDED</a:t>
            </a:r>
            <a:endParaRPr lang="es-ES" smtClean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46713" y="5056947"/>
            <a:ext cx="5233399" cy="9184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6557" tIns="43303" rIns="86557" bIns="43303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Fit C included within uncertainties of “Global Fit”.</a:t>
            </a:r>
          </a:p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</a:p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So </a:t>
            </a:r>
            <a:r>
              <a:rPr lang="es-ES_tradnl" b="1" u="sng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we keep the “Global Fit”</a:t>
            </a:r>
            <a:endParaRPr lang="es-ES_tradnl" b="1" u="sng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9831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2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908175" y="-26988"/>
            <a:ext cx="532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n-US" sz="1800">
                <a:solidFill>
                  <a:srgbClr val="66FF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Improving the fits with Forward dispersion relations</a:t>
            </a:r>
          </a:p>
        </p:txBody>
      </p:sp>
      <p:pic>
        <p:nvPicPr>
          <p:cNvPr id="35844" name="Picture 4" descr="12_dispolss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8" t="12968" r="7158" b="1852"/>
          <a:stretch>
            <a:fillRect/>
          </a:stretch>
        </p:blipFill>
        <p:spPr bwMode="auto">
          <a:xfrm>
            <a:off x="4787900" y="476250"/>
            <a:ext cx="37465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12_disp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8" t="12968" r="7158" b="1852"/>
          <a:stretch>
            <a:fillRect/>
          </a:stretch>
        </p:blipFill>
        <p:spPr bwMode="auto">
          <a:xfrm>
            <a:off x="4787900" y="3429000"/>
            <a:ext cx="37465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12_disp0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8" t="12968" r="7158" b="1852"/>
          <a:stretch>
            <a:fillRect/>
          </a:stretch>
        </p:blipFill>
        <p:spPr bwMode="auto">
          <a:xfrm>
            <a:off x="468313" y="1196752"/>
            <a:ext cx="37465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323850" y="538163"/>
            <a:ext cx="32111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altLang="en-US" sz="1800">
                <a:solidFill>
                  <a:srgbClr val="66FF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Example: Improved Global fit.</a:t>
            </a:r>
          </a:p>
          <a:p>
            <a:pPr eaLnBrk="0" hangingPunct="0"/>
            <a:r>
              <a:rPr lang="es-ES_tradnl" altLang="en-US" sz="1800">
                <a:solidFill>
                  <a:srgbClr val="66FF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Similar </a:t>
            </a:r>
            <a:r>
              <a:rPr lang="es-ES_tradnl" altLang="en-US" sz="1800">
                <a:solidFill>
                  <a:srgbClr val="66FF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for </a:t>
            </a:r>
            <a:r>
              <a:rPr lang="es-ES_tradnl" altLang="en-US" sz="1800" smtClean="0">
                <a:solidFill>
                  <a:srgbClr val="66FF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Solution </a:t>
            </a:r>
            <a:r>
              <a:rPr lang="es-ES_tradnl" altLang="en-US" sz="1800">
                <a:solidFill>
                  <a:srgbClr val="66FF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C </a:t>
            </a:r>
            <a:endParaRPr lang="es-ES" altLang="en-US" sz="1800">
              <a:solidFill>
                <a:srgbClr val="66FFFF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39874" y="4437112"/>
            <a:ext cx="3672086" cy="2026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6557" tIns="43303" rIns="86557" bIns="43303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This fixes the FDRs and SRs without spoiling the data description.</a:t>
            </a:r>
          </a:p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schemeClr val="bg1"/>
              </a:solidFill>
              <a:latin typeface="Arial" charset="0"/>
              <a:sym typeface="Symbol" pitchFamily="18" charset="2"/>
            </a:endParaRPr>
          </a:p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mtClean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But what about the partial-wave Dispersion Relations?</a:t>
            </a:r>
            <a:endParaRPr lang="es-ES_tradnl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3251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Line 5"/>
          <p:cNvSpPr>
            <a:spLocks noChangeShapeType="1"/>
          </p:cNvSpPr>
          <p:nvPr/>
        </p:nvSpPr>
        <p:spPr bwMode="auto">
          <a:xfrm>
            <a:off x="0" y="334045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488" tIns="39745" rIns="79488" bIns="39745"/>
          <a:lstStyle/>
          <a:p>
            <a:pPr algn="ctr" defTabSz="79498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02" name="Text Box 22"/>
          <p:cNvSpPr txBox="1">
            <a:spLocks noChangeArrowheads="1"/>
          </p:cNvSpPr>
          <p:nvPr/>
        </p:nvSpPr>
        <p:spPr bwMode="auto">
          <a:xfrm>
            <a:off x="507721" y="4521333"/>
            <a:ext cx="6492881" cy="57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557" tIns="43303" rIns="86557" bIns="43303" anchor="ctr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W roughly counts the number of effective degrees of freedom </a:t>
            </a:r>
          </a:p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(sometimes we add weight on certain energy regions)</a:t>
            </a:r>
            <a:endParaRPr lang="es-ES_tradnl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3339" name="Text Box 14"/>
          <p:cNvSpPr txBox="1">
            <a:spLocks noChangeArrowheads="1"/>
          </p:cNvSpPr>
          <p:nvPr/>
        </p:nvSpPr>
        <p:spPr bwMode="auto">
          <a:xfrm>
            <a:off x="1494987" y="2093880"/>
            <a:ext cx="1031165" cy="37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 anchor="ctr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3 FDR’s</a:t>
            </a:r>
            <a:endParaRPr lang="es-ES_tradnl" sz="19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3335" name="Text Box 16"/>
          <p:cNvSpPr txBox="1">
            <a:spLocks noChangeArrowheads="1"/>
          </p:cNvSpPr>
          <p:nvPr/>
        </p:nvSpPr>
        <p:spPr bwMode="auto">
          <a:xfrm>
            <a:off x="764804" y="3689746"/>
            <a:ext cx="1663184" cy="65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 anchor="ctr">
            <a:spAutoFit/>
          </a:bodyPr>
          <a:lstStyle/>
          <a:p>
            <a:pPr algn="ctr"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Sum Rules for</a:t>
            </a:r>
          </a:p>
          <a:p>
            <a:pPr algn="ctr"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crossing</a:t>
            </a:r>
            <a:endParaRPr lang="es-ES_tradnl" sz="19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3333" name="Text Box 17"/>
          <p:cNvSpPr txBox="1">
            <a:spLocks noChangeArrowheads="1"/>
          </p:cNvSpPr>
          <p:nvPr/>
        </p:nvSpPr>
        <p:spPr bwMode="auto">
          <a:xfrm>
            <a:off x="2559713" y="3640086"/>
            <a:ext cx="2463598" cy="93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9" tIns="49785" rIns="99569" bIns="49785" anchor="ctr">
            <a:spAutoFit/>
          </a:bodyPr>
          <a:lstStyle/>
          <a:p>
            <a:pPr algn="ctr"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Parameters of the unconstrained  data fits</a:t>
            </a:r>
            <a:endParaRPr lang="es-ES_tradnl" sz="19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3329" name="26 Rectángulo"/>
          <p:cNvSpPr>
            <a:spLocks noChangeArrowheads="1"/>
          </p:cNvSpPr>
          <p:nvPr/>
        </p:nvSpPr>
        <p:spPr bwMode="auto">
          <a:xfrm>
            <a:off x="138463" y="947428"/>
            <a:ext cx="8759833" cy="37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We obtain </a:t>
            </a:r>
            <a:r>
              <a:rPr lang="es-ES_tradnl">
                <a:solidFill>
                  <a:schemeClr val="bg1"/>
                </a:solidFill>
                <a:latin typeface="Arial" charset="0"/>
                <a:sym typeface="Symbol" pitchFamily="18" charset="2"/>
              </a:rPr>
              <a:t>CONSTRAINED FITS TO DATA (CFD) </a:t>
            </a: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by minimizing: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926382" y="330685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uadroTexto 26"/>
              <p:cNvSpPr txBox="1"/>
              <p:nvPr/>
            </p:nvSpPr>
            <p:spPr>
              <a:xfrm>
                <a:off x="395536" y="1493149"/>
                <a:ext cx="9577064" cy="3682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smtClean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begChr m:val="{"/>
                        <m:endChr m:val="}"/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E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s-E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s-E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s-E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ES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s-E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0+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s-E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E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s-E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𝐼𝑡</m:t>
                                    </m:r>
                                    <m:r>
                                      <a:rPr lang="es-E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s-E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s-E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3200" smtClean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7" name="Cuadro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493149"/>
                <a:ext cx="9577064" cy="368242"/>
              </a:xfrm>
              <a:prstGeom prst="rect">
                <a:avLst/>
              </a:prstGeom>
              <a:blipFill rotWithShape="0">
                <a:blip r:embed="rId3"/>
                <a:stretch>
                  <a:fillRect l="-1146" t="-15000" b="-3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ángulo 27"/>
              <p:cNvSpPr/>
              <p:nvPr/>
            </p:nvSpPr>
            <p:spPr>
              <a:xfrm>
                <a:off x="764804" y="2732932"/>
                <a:ext cx="3818994" cy="730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s-E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𝑆𝑅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</m:e>
                        <m:sup>
                          <m:r>
                            <a:rPr lang="es-E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s-E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s-E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</m:e>
                        <m:sup>
                          <m:r>
                            <a:rPr lang="es-E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s-E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s-E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s-E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E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s-E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s-E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s-E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𝑒𝑥𝑝</m:t>
                                      </m:r>
                                    </m:sup>
                                  </m:sSubSup>
                                  <m:r>
                                    <a:rPr lang="es-E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E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s-E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s-E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s-E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8" name="Rectá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04" y="2732932"/>
                <a:ext cx="3818994" cy="7302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brir llave 3"/>
          <p:cNvSpPr/>
          <p:nvPr/>
        </p:nvSpPr>
        <p:spPr bwMode="auto">
          <a:xfrm rot="16200000">
            <a:off x="2001759" y="1145760"/>
            <a:ext cx="171929" cy="1800200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2" name="Abrir llave 31"/>
          <p:cNvSpPr/>
          <p:nvPr/>
        </p:nvSpPr>
        <p:spPr bwMode="auto">
          <a:xfrm rot="16200000">
            <a:off x="1648066" y="2676141"/>
            <a:ext cx="181570" cy="1633848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3" name="Abrir llave 32"/>
          <p:cNvSpPr/>
          <p:nvPr/>
        </p:nvSpPr>
        <p:spPr bwMode="auto">
          <a:xfrm rot="16200000">
            <a:off x="3488802" y="2698676"/>
            <a:ext cx="181570" cy="1633848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-36630" y="-25978"/>
            <a:ext cx="6617017" cy="36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557" tIns="43303" rIns="86557" bIns="43303" anchor="ctr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Imposing </a:t>
            </a:r>
            <a:r>
              <a:rPr lang="es-ES_tradnl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FDR’s</a:t>
            </a:r>
            <a:r>
              <a:rPr lang="es-ES_tradnl" smtClean="0">
                <a:latin typeface="Arial" charset="0"/>
                <a:sym typeface="Symbol" pitchFamily="18" charset="2"/>
              </a:rPr>
              <a:t>, Roy Eqs., GKPY Eqs. </a:t>
            </a:r>
            <a:r>
              <a:rPr lang="es-ES_tradnl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and crossing sum rules</a:t>
            </a:r>
            <a:endParaRPr lang="es-ES_tradnl" sz="19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0" y="334045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488" tIns="39745" rIns="79488" bIns="39745"/>
          <a:lstStyle/>
          <a:p>
            <a:pPr algn="ctr" defTabSz="79498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38487" y="493085"/>
            <a:ext cx="8591917" cy="36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557" tIns="43303" rIns="86557" bIns="43303" anchor="ctr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To improve our fits, we can 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IMPOSE</a:t>
            </a: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 FDR’s</a:t>
            </a:r>
            <a:r>
              <a:rPr lang="es-ES_tradnl">
                <a:latin typeface="Arial" charset="0"/>
                <a:sym typeface="Symbol" pitchFamily="18" charset="2"/>
              </a:rPr>
              <a:t>,  Roy Eqs</a:t>
            </a:r>
            <a:r>
              <a:rPr lang="es-ES_tradnl" smtClean="0">
                <a:latin typeface="Arial" charset="0"/>
                <a:sym typeface="Symbol" pitchFamily="18" charset="2"/>
              </a:rPr>
              <a:t>.  GKPY Eqs. </a:t>
            </a:r>
            <a:r>
              <a:rPr lang="es-ES_tradnl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and some SRs</a:t>
            </a:r>
            <a:endParaRPr lang="es-ES_tradnl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5828085"/>
      </p:ext>
    </p:extLst>
  </p:cSld>
  <p:clrMapOvr>
    <a:masterClrMapping/>
  </p:clrMapOvr>
  <p:transition advTm="55988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-36630" y="-25978"/>
            <a:ext cx="6617017" cy="36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557" tIns="43303" rIns="86557" bIns="43303" anchor="ctr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Imposing </a:t>
            </a:r>
            <a:r>
              <a:rPr lang="es-ES_tradnl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FDR’s, Roy Eqs., GKPY Eqs. and crossing sum rules</a:t>
            </a:r>
            <a:endParaRPr lang="es-ES_tradnl" sz="19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3316" name="Line 5"/>
          <p:cNvSpPr>
            <a:spLocks noChangeShapeType="1"/>
          </p:cNvSpPr>
          <p:nvPr/>
        </p:nvSpPr>
        <p:spPr bwMode="auto">
          <a:xfrm>
            <a:off x="0" y="334045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488" tIns="39745" rIns="79488" bIns="39745"/>
          <a:lstStyle/>
          <a:p>
            <a:pPr algn="ctr" defTabSz="79498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138487" y="493085"/>
            <a:ext cx="8591917" cy="36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557" tIns="43303" rIns="86557" bIns="43303" anchor="ctr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To improve our fits, we can 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IMPOSE</a:t>
            </a: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 FDR’s,  Roy Eqs</a:t>
            </a:r>
            <a:r>
              <a:rPr lang="es-ES_tradnl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.  GKPY Eqs. and some SRs</a:t>
            </a:r>
            <a:endParaRPr lang="es-ES_tradnl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8202" name="Text Box 22"/>
          <p:cNvSpPr txBox="1">
            <a:spLocks noChangeArrowheads="1"/>
          </p:cNvSpPr>
          <p:nvPr/>
        </p:nvSpPr>
        <p:spPr bwMode="auto">
          <a:xfrm>
            <a:off x="507721" y="4521333"/>
            <a:ext cx="6492881" cy="57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557" tIns="43303" rIns="86557" bIns="43303" anchor="ctr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W roughly counts the number of effective degrees of freedom </a:t>
            </a:r>
          </a:p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(sometimes we add weight on certain energy regions)</a:t>
            </a:r>
            <a:endParaRPr lang="es-ES_tradnl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3339" name="Text Box 14"/>
          <p:cNvSpPr txBox="1">
            <a:spLocks noChangeArrowheads="1"/>
          </p:cNvSpPr>
          <p:nvPr/>
        </p:nvSpPr>
        <p:spPr bwMode="auto">
          <a:xfrm>
            <a:off x="1494987" y="2093880"/>
            <a:ext cx="1031165" cy="37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 anchor="ctr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3 FDR’s</a:t>
            </a:r>
            <a:endParaRPr lang="es-ES_tradnl" sz="19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3337" name="Text Box 15"/>
          <p:cNvSpPr txBox="1">
            <a:spLocks noChangeArrowheads="1"/>
          </p:cNvSpPr>
          <p:nvPr/>
        </p:nvSpPr>
        <p:spPr bwMode="auto">
          <a:xfrm>
            <a:off x="5786407" y="2093823"/>
            <a:ext cx="1557110" cy="37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 anchor="ctr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3 GKPY Eqs.</a:t>
            </a:r>
            <a:endParaRPr lang="es-ES_tradnl" sz="19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3335" name="Text Box 16"/>
          <p:cNvSpPr txBox="1">
            <a:spLocks noChangeArrowheads="1"/>
          </p:cNvSpPr>
          <p:nvPr/>
        </p:nvSpPr>
        <p:spPr bwMode="auto">
          <a:xfrm>
            <a:off x="764804" y="3689746"/>
            <a:ext cx="1663184" cy="65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 anchor="ctr">
            <a:spAutoFit/>
          </a:bodyPr>
          <a:lstStyle/>
          <a:p>
            <a:pPr algn="ctr"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Sum Rules for</a:t>
            </a:r>
          </a:p>
          <a:p>
            <a:pPr algn="ctr"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crossing</a:t>
            </a:r>
            <a:endParaRPr lang="es-ES_tradnl" sz="19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3333" name="Text Box 17"/>
          <p:cNvSpPr txBox="1">
            <a:spLocks noChangeArrowheads="1"/>
          </p:cNvSpPr>
          <p:nvPr/>
        </p:nvSpPr>
        <p:spPr bwMode="auto">
          <a:xfrm>
            <a:off x="2559713" y="3640086"/>
            <a:ext cx="2463598" cy="93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9" tIns="49785" rIns="99569" bIns="49785" anchor="ctr">
            <a:spAutoFit/>
          </a:bodyPr>
          <a:lstStyle/>
          <a:p>
            <a:pPr algn="ctr"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Parameters of the unconstrained  data fits</a:t>
            </a:r>
            <a:endParaRPr lang="es-ES_tradnl" sz="19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3331" name="Text Box 15"/>
          <p:cNvSpPr txBox="1">
            <a:spLocks noChangeArrowheads="1"/>
          </p:cNvSpPr>
          <p:nvPr/>
        </p:nvSpPr>
        <p:spPr bwMode="auto">
          <a:xfrm>
            <a:off x="3439825" y="2093878"/>
            <a:ext cx="1329395" cy="37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 anchor="ctr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3 Roy Eqs.</a:t>
            </a:r>
            <a:endParaRPr lang="es-ES_tradnl" sz="19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3329" name="26 Rectángulo"/>
          <p:cNvSpPr>
            <a:spLocks noChangeArrowheads="1"/>
          </p:cNvSpPr>
          <p:nvPr/>
        </p:nvSpPr>
        <p:spPr bwMode="auto">
          <a:xfrm>
            <a:off x="138463" y="947428"/>
            <a:ext cx="8759833" cy="37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We obtain </a:t>
            </a:r>
            <a:r>
              <a:rPr lang="es-ES_tradnl">
                <a:solidFill>
                  <a:schemeClr val="bg1"/>
                </a:solidFill>
                <a:latin typeface="Arial" charset="0"/>
                <a:sym typeface="Symbol" pitchFamily="18" charset="2"/>
              </a:rPr>
              <a:t>CONSTRAINED FITS TO DATA (CFD) </a:t>
            </a: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by minimizing: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926382" y="330685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uadroTexto 26"/>
              <p:cNvSpPr txBox="1"/>
              <p:nvPr/>
            </p:nvSpPr>
            <p:spPr>
              <a:xfrm>
                <a:off x="395536" y="1493149"/>
                <a:ext cx="9577064" cy="3682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smtClean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begChr m:val="{"/>
                        <m:endChr m:val="}"/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E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s-E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s-E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s-E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ES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s-E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0+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s-E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E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s-E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𝐼𝑡</m:t>
                                    </m:r>
                                    <m:r>
                                      <a:rPr lang="es-E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s-E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E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s-ES" sz="16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6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  <m:r>
                                          <a:rPr lang="es-ES" sz="16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sub>
                                        <m:r>
                                          <a:rPr lang="es-ES" sz="16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𝑅𝑜𝑦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s-E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E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s-ES" sz="16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6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  <m:r>
                                          <a:rPr lang="es-ES" sz="16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b>
                                        <m:r>
                                          <a:rPr lang="es-ES" sz="16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𝑅𝑜𝑦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s-E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E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s-ES" sz="16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6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s-ES" sz="16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𝑅𝑜𝑦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s-E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E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s-ES" sz="16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6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  <m:r>
                                          <a:rPr lang="es-ES" sz="16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sub>
                                        <m:r>
                                          <a:rPr lang="es-ES" sz="16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𝐺𝐾𝑃𝑌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s-E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E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s-ES" sz="16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6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  <m:r>
                                          <a:rPr lang="es-ES" sz="16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b>
                                        <m:r>
                                          <a:rPr lang="es-ES" sz="16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𝐺𝐾𝑃𝑌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s-E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E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s-ES" sz="16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6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s-ES" sz="16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𝐺𝐾𝑃𝑌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s-E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s-E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3200" smtClean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7" name="Cuadro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493149"/>
                <a:ext cx="9577064" cy="368242"/>
              </a:xfrm>
              <a:prstGeom prst="rect">
                <a:avLst/>
              </a:prstGeom>
              <a:blipFill rotWithShape="0">
                <a:blip r:embed="rId3"/>
                <a:stretch>
                  <a:fillRect l="-1146" t="-15000" b="-3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ángulo 27"/>
              <p:cNvSpPr/>
              <p:nvPr/>
            </p:nvSpPr>
            <p:spPr>
              <a:xfrm>
                <a:off x="764804" y="2732932"/>
                <a:ext cx="3818994" cy="730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s-E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𝑆𝑅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</m:e>
                        <m:sup>
                          <m:r>
                            <a:rPr lang="es-E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s-E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s-E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</m:e>
                        <m:sup>
                          <m:r>
                            <a:rPr lang="es-E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s-E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s-E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s-E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E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s-E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s-E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s-E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𝑒𝑥𝑝</m:t>
                                      </m:r>
                                    </m:sup>
                                  </m:sSubSup>
                                  <m:r>
                                    <a:rPr lang="es-E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E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s-E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s-E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s-E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8" name="Rectá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04" y="2732932"/>
                <a:ext cx="3818994" cy="7302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brir llave 3"/>
          <p:cNvSpPr/>
          <p:nvPr/>
        </p:nvSpPr>
        <p:spPr bwMode="auto">
          <a:xfrm rot="16200000">
            <a:off x="2001759" y="1145760"/>
            <a:ext cx="171929" cy="1800200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0" name="Abrir llave 29"/>
          <p:cNvSpPr/>
          <p:nvPr/>
        </p:nvSpPr>
        <p:spPr bwMode="auto">
          <a:xfrm rot="16200000">
            <a:off x="4305165" y="959530"/>
            <a:ext cx="214992" cy="2129595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1" name="Abrir llave 30"/>
          <p:cNvSpPr/>
          <p:nvPr/>
        </p:nvSpPr>
        <p:spPr bwMode="auto">
          <a:xfrm rot="16200000">
            <a:off x="7038097" y="736546"/>
            <a:ext cx="198989" cy="2645685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2" name="Abrir llave 31"/>
          <p:cNvSpPr/>
          <p:nvPr/>
        </p:nvSpPr>
        <p:spPr bwMode="auto">
          <a:xfrm rot="16200000">
            <a:off x="1648066" y="2676141"/>
            <a:ext cx="181570" cy="1633848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3" name="Abrir llave 32"/>
          <p:cNvSpPr/>
          <p:nvPr/>
        </p:nvSpPr>
        <p:spPr bwMode="auto">
          <a:xfrm rot="16200000">
            <a:off x="3488802" y="2698676"/>
            <a:ext cx="181570" cy="1633848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8906205"/>
      </p:ext>
    </p:extLst>
  </p:cSld>
  <p:clrMapOvr>
    <a:masterClrMapping/>
  </p:clrMapOvr>
  <p:transition advTm="55988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108626" y="-25925"/>
            <a:ext cx="6035169" cy="36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51" tIns="43254" rIns="86451" bIns="43254" anchor="ctr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Forward Dispersion Relations  for UNCONSTRAINED fits</a:t>
            </a:r>
            <a:endParaRPr lang="es-ES_tradnl" sz="19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0246" name="Line 5"/>
          <p:cNvSpPr>
            <a:spLocks noChangeShapeType="1"/>
          </p:cNvSpPr>
          <p:nvPr/>
        </p:nvSpPr>
        <p:spPr bwMode="auto">
          <a:xfrm>
            <a:off x="0" y="334045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390" tIns="39696" rIns="79390" bIns="39696"/>
          <a:lstStyle/>
          <a:p>
            <a:pPr algn="ctr" defTabSz="79399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47" name="Rectangle 38"/>
          <p:cNvSpPr>
            <a:spLocks noChangeArrowheads="1"/>
          </p:cNvSpPr>
          <p:nvPr/>
        </p:nvSpPr>
        <p:spPr bwMode="auto">
          <a:xfrm>
            <a:off x="251189" y="334099"/>
            <a:ext cx="2129889" cy="4564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6451" tIns="43254" rIns="86451" bIns="43254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FDRs averaged</a:t>
            </a: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23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d</a:t>
            </a:r>
            <a:r>
              <a:rPr lang="es-ES_tradnl" sz="2300" baseline="30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2</a:t>
            </a:r>
            <a:endParaRPr lang="es-ES" sz="2300" baseline="3000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0248" name="Rectangle 46"/>
          <p:cNvSpPr>
            <a:spLocks noChangeArrowheads="1"/>
          </p:cNvSpPr>
          <p:nvPr/>
        </p:nvSpPr>
        <p:spPr bwMode="auto">
          <a:xfrm>
            <a:off x="572883" y="1197983"/>
            <a:ext cx="3188236" cy="3797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6451" tIns="43254" rIns="86451" bIns="43254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</a:t>
            </a:r>
            <a:r>
              <a:rPr lang="es-ES_tradnl" sz="1900" baseline="30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_tradnl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</a:t>
            </a:r>
            <a:r>
              <a:rPr lang="es-ES_tradnl" sz="1900" baseline="30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_tradnl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         0.31              </a:t>
            </a:r>
            <a:r>
              <a:rPr lang="es-ES_tradnl" sz="19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2.13</a:t>
            </a:r>
            <a:endParaRPr lang="es-ES" sz="1900">
              <a:solidFill>
                <a:srgbClr val="FF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0249" name="Rectangle 47"/>
          <p:cNvSpPr>
            <a:spLocks noChangeArrowheads="1"/>
          </p:cNvSpPr>
          <p:nvPr/>
        </p:nvSpPr>
        <p:spPr bwMode="auto">
          <a:xfrm>
            <a:off x="572882" y="1668813"/>
            <a:ext cx="3174964" cy="3797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6451" tIns="43254" rIns="86451" bIns="43254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</a:t>
            </a:r>
            <a:r>
              <a:rPr lang="es-ES_tradnl" sz="1900" baseline="30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_tradnl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</a:t>
            </a:r>
            <a:r>
              <a:rPr lang="es-ES_tradnl" sz="1900" baseline="30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+</a:t>
            </a:r>
            <a:r>
              <a:rPr lang="es-ES_tradnl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         1.03              1.11</a:t>
            </a:r>
            <a:endParaRPr lang="es-ES" sz="190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0250" name="Rectangle 48"/>
          <p:cNvSpPr>
            <a:spLocks noChangeArrowheads="1"/>
          </p:cNvSpPr>
          <p:nvPr/>
        </p:nvSpPr>
        <p:spPr bwMode="auto">
          <a:xfrm>
            <a:off x="572884" y="2174199"/>
            <a:ext cx="3201060" cy="3797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6451" tIns="43254" rIns="86451" bIns="43254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I</a:t>
            </a:r>
            <a:r>
              <a:rPr lang="es-ES_tradnl" sz="1900" baseline="-25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t</a:t>
            </a:r>
            <a:r>
              <a:rPr lang="es-ES_tradnl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=1           1.62              </a:t>
            </a:r>
            <a:r>
              <a:rPr lang="es-ES_tradnl" sz="19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2.69</a:t>
            </a:r>
            <a:endParaRPr lang="es-ES" sz="1900">
              <a:solidFill>
                <a:srgbClr val="FF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0251" name="Rectangle 49"/>
          <p:cNvSpPr>
            <a:spLocks noChangeArrowheads="1"/>
          </p:cNvSpPr>
          <p:nvPr/>
        </p:nvSpPr>
        <p:spPr bwMode="auto">
          <a:xfrm>
            <a:off x="538947" y="764586"/>
            <a:ext cx="3629062" cy="3797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6451" tIns="43254" rIns="86451" bIns="43254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             &lt;932MeV   &lt;1400MeV </a:t>
            </a:r>
            <a:endParaRPr lang="es-ES" sz="190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0252" name="Rectangle 50"/>
          <p:cNvSpPr>
            <a:spLocks noChangeArrowheads="1"/>
          </p:cNvSpPr>
          <p:nvPr/>
        </p:nvSpPr>
        <p:spPr bwMode="auto">
          <a:xfrm>
            <a:off x="507727" y="2514003"/>
            <a:ext cx="3594437" cy="6413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6451" tIns="43254" rIns="86451" bIns="43254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NOT GOOD! In the intermediate  </a:t>
            </a:r>
            <a:endParaRPr lang="es-ES_tradnl" smtClean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region. Need 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improvement</a:t>
            </a:r>
            <a:endParaRPr lang="es-ES" sz="2300" baseline="3000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1024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818517"/>
              </p:ext>
            </p:extLst>
          </p:nvPr>
        </p:nvGraphicFramePr>
        <p:xfrm>
          <a:off x="232091" y="3363541"/>
          <a:ext cx="4083346" cy="3306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4" name="Acrobat Document" r:id="rId3" imgW="10042560" imgH="7651800" progId="AcroExch.Document.7">
                  <p:embed/>
                </p:oleObj>
              </mc:Choice>
              <mc:Fallback>
                <p:oleObj name="Acrobat Document" r:id="rId3" imgW="10042560" imgH="76518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91" y="3363541"/>
                        <a:ext cx="4083346" cy="3306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965141"/>
              </p:ext>
            </p:extLst>
          </p:nvPr>
        </p:nvGraphicFramePr>
        <p:xfrm>
          <a:off x="4510969" y="397544"/>
          <a:ext cx="4021472" cy="2999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5" name="Acrobat Document" r:id="rId5" imgW="10042560" imgH="7778880" progId="AcroExch.Document.7">
                  <p:embed/>
                </p:oleObj>
              </mc:Choice>
              <mc:Fallback>
                <p:oleObj name="Acrobat Document" r:id="rId5" imgW="10042560" imgH="777888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969" y="397544"/>
                        <a:ext cx="4021472" cy="29990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812618"/>
              </p:ext>
            </p:extLst>
          </p:nvPr>
        </p:nvGraphicFramePr>
        <p:xfrm>
          <a:off x="4510969" y="3405214"/>
          <a:ext cx="4021472" cy="326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6" name="Acrobat Document" r:id="rId7" imgW="10017360" imgH="7651800" progId="AcroExch.Document.7">
                  <p:embed/>
                </p:oleObj>
              </mc:Choice>
              <mc:Fallback>
                <p:oleObj name="Acrobat Document" r:id="rId7" imgW="10017360" imgH="76518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969" y="3405214"/>
                        <a:ext cx="4021472" cy="326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5153995"/>
      </p:ext>
    </p:extLst>
  </p:cSld>
  <p:clrMapOvr>
    <a:masterClrMapping/>
  </p:clrMapOvr>
  <p:transition advTm="29406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108626" y="-25925"/>
            <a:ext cx="3944853" cy="36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51" tIns="43254" rIns="86451" bIns="43254" anchor="ctr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Roy Eqs. for  UNCONSTRAINED fits</a:t>
            </a:r>
            <a:endParaRPr lang="es-ES_tradnl" sz="19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1270" name="Line 8"/>
          <p:cNvSpPr>
            <a:spLocks noChangeShapeType="1"/>
          </p:cNvSpPr>
          <p:nvPr/>
        </p:nvSpPr>
        <p:spPr bwMode="auto">
          <a:xfrm>
            <a:off x="0" y="334045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390" tIns="39696" rIns="79390" bIns="39696"/>
          <a:lstStyle/>
          <a:p>
            <a:pPr algn="ctr" defTabSz="79399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530776" y="526985"/>
            <a:ext cx="2473333" cy="4578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6451" tIns="43254" rIns="86451" bIns="43254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Roy Eqs. averaged</a:t>
            </a: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23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d</a:t>
            </a:r>
            <a:r>
              <a:rPr lang="es-ES_tradnl" sz="2300" baseline="30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2</a:t>
            </a:r>
            <a:endParaRPr lang="es-ES" sz="2300" baseline="3000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1272" name="Rectangle 15"/>
          <p:cNvSpPr>
            <a:spLocks noChangeArrowheads="1"/>
          </p:cNvSpPr>
          <p:nvPr/>
        </p:nvSpPr>
        <p:spPr bwMode="auto">
          <a:xfrm>
            <a:off x="385549" y="2776058"/>
            <a:ext cx="3675549" cy="3643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6451" tIns="43254" rIns="86451" bIns="43254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GOOD! But room for improvement</a:t>
            </a:r>
            <a:endParaRPr lang="es-ES" sz="2300" baseline="3000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323102" y="1339084"/>
            <a:ext cx="3611429" cy="3797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6451" tIns="43254" rIns="86451" bIns="43254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S0wave         0.64              0.56</a:t>
            </a:r>
            <a:endParaRPr lang="es-ES" sz="190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1274" name="Rectangle 9"/>
          <p:cNvSpPr>
            <a:spLocks noChangeArrowheads="1"/>
          </p:cNvSpPr>
          <p:nvPr/>
        </p:nvSpPr>
        <p:spPr bwMode="auto">
          <a:xfrm>
            <a:off x="385547" y="1796955"/>
            <a:ext cx="3538075" cy="3797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6451" tIns="43254" rIns="86451" bIns="43254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P wave          0.79              0.69</a:t>
            </a:r>
            <a:endParaRPr lang="es-ES" sz="190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1275" name="Rectangle 10"/>
          <p:cNvSpPr>
            <a:spLocks noChangeArrowheads="1"/>
          </p:cNvSpPr>
          <p:nvPr/>
        </p:nvSpPr>
        <p:spPr bwMode="auto">
          <a:xfrm>
            <a:off x="385551" y="2253395"/>
            <a:ext cx="3544103" cy="3797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6451" tIns="43254" rIns="86451" bIns="43254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S2 wave        1.35              1.37</a:t>
            </a:r>
            <a:endParaRPr lang="es-ES" sz="190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507727" y="881213"/>
            <a:ext cx="3812959" cy="3797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6451" tIns="43254" rIns="86451" bIns="43254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             &lt;932MeV      &lt;1100MeV </a:t>
            </a:r>
            <a:endParaRPr lang="es-ES" sz="190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11266" name="Object 13"/>
          <p:cNvGraphicFramePr>
            <a:graphicFrameLocks noChangeAspect="1"/>
          </p:cNvGraphicFramePr>
          <p:nvPr/>
        </p:nvGraphicFramePr>
        <p:xfrm>
          <a:off x="4572001" y="489549"/>
          <a:ext cx="4326296" cy="3133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2" name="Acrobat Document" r:id="rId3" imgW="9991800" imgH="7715520" progId="AcroExch.Document.7">
                  <p:embed/>
                </p:oleObj>
              </mc:Choice>
              <mc:Fallback>
                <p:oleObj name="Acrobat Document" r:id="rId3" imgW="9991800" imgH="771552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1" y="489549"/>
                        <a:ext cx="4326296" cy="31331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14"/>
          <p:cNvGraphicFramePr>
            <a:graphicFrameLocks noChangeAspect="1"/>
          </p:cNvGraphicFramePr>
          <p:nvPr/>
        </p:nvGraphicFramePr>
        <p:xfrm>
          <a:off x="4572003" y="3298694"/>
          <a:ext cx="4338513" cy="3559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3" name="Acrobat Document" r:id="rId5" imgW="9991800" imgH="7715520" progId="AcroExch.Document.7">
                  <p:embed/>
                </p:oleObj>
              </mc:Choice>
              <mc:Fallback>
                <p:oleObj name="Acrobat Document" r:id="rId5" imgW="9991800" imgH="771552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3" y="3298694"/>
                        <a:ext cx="4338513" cy="3559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15"/>
          <p:cNvGraphicFramePr>
            <a:graphicFrameLocks noChangeAspect="1"/>
          </p:cNvGraphicFramePr>
          <p:nvPr/>
        </p:nvGraphicFramePr>
        <p:xfrm>
          <a:off x="54" y="3232515"/>
          <a:ext cx="4418605" cy="3625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4" name="Acrobat Document" r:id="rId7" imgW="9991800" imgH="7715520" progId="AcroExch.Document.7">
                  <p:embed/>
                </p:oleObj>
              </mc:Choice>
              <mc:Fallback>
                <p:oleObj name="Acrobat Document" r:id="rId7" imgW="9991800" imgH="771552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" y="3232515"/>
                        <a:ext cx="4418605" cy="3625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0157965"/>
      </p:ext>
    </p:extLst>
  </p:cSld>
  <p:clrMapOvr>
    <a:masterClrMapping/>
  </p:clrMapOvr>
  <p:transition advTm="6084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108629" y="-25925"/>
            <a:ext cx="4171519" cy="36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51" tIns="43254" rIns="86451" bIns="43254" anchor="ctr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GKPY Eqs. for  UNCONSTRAINED fits</a:t>
            </a:r>
            <a:endParaRPr lang="es-ES_tradnl" sz="19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2294" name="Line 8"/>
          <p:cNvSpPr>
            <a:spLocks noChangeShapeType="1"/>
          </p:cNvSpPr>
          <p:nvPr/>
        </p:nvSpPr>
        <p:spPr bwMode="auto">
          <a:xfrm>
            <a:off x="0" y="334045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390" tIns="39696" rIns="79390" bIns="39696"/>
          <a:lstStyle/>
          <a:p>
            <a:pPr algn="ctr" defTabSz="79399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530776" y="526985"/>
            <a:ext cx="2473333" cy="4578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6451" tIns="43254" rIns="86451" bIns="43254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Roy Eqs. averaged</a:t>
            </a: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23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d</a:t>
            </a:r>
            <a:r>
              <a:rPr lang="es-ES_tradnl" sz="2300" baseline="30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2</a:t>
            </a:r>
            <a:endParaRPr lang="es-ES" sz="2300" baseline="3000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2296" name="Rectangle 14"/>
          <p:cNvSpPr>
            <a:spLocks noChangeArrowheads="1"/>
          </p:cNvSpPr>
          <p:nvPr/>
        </p:nvSpPr>
        <p:spPr bwMode="auto">
          <a:xfrm>
            <a:off x="1801400" y="555809"/>
            <a:ext cx="1117156" cy="3797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6451" tIns="43254" rIns="86451" bIns="43254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             </a:t>
            </a:r>
            <a:endParaRPr lang="es-ES" sz="190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2298" name="Rectangle 8"/>
          <p:cNvSpPr>
            <a:spLocks noChangeArrowheads="1"/>
          </p:cNvSpPr>
          <p:nvPr/>
        </p:nvSpPr>
        <p:spPr bwMode="auto">
          <a:xfrm>
            <a:off x="323102" y="1403884"/>
            <a:ext cx="3611429" cy="3797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6451" tIns="43254" rIns="86451" bIns="43254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S0wave         1.78              </a:t>
            </a:r>
            <a:r>
              <a:rPr lang="es-ES_tradnl" sz="19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2.42</a:t>
            </a:r>
            <a:endParaRPr lang="es-ES" sz="1900">
              <a:solidFill>
                <a:srgbClr val="FF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2299" name="Rectangle 9"/>
          <p:cNvSpPr>
            <a:spLocks noChangeArrowheads="1"/>
          </p:cNvSpPr>
          <p:nvPr/>
        </p:nvSpPr>
        <p:spPr bwMode="auto">
          <a:xfrm>
            <a:off x="385547" y="1861755"/>
            <a:ext cx="3538075" cy="3797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6451" tIns="43254" rIns="86451" bIns="43254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P wave         </a:t>
            </a:r>
            <a:r>
              <a:rPr lang="es-ES_tradnl" sz="19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2.44              2.13</a:t>
            </a:r>
            <a:endParaRPr lang="es-ES" sz="1900">
              <a:solidFill>
                <a:srgbClr val="FF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2300" name="Rectangle 10"/>
          <p:cNvSpPr>
            <a:spLocks noChangeArrowheads="1"/>
          </p:cNvSpPr>
          <p:nvPr/>
        </p:nvSpPr>
        <p:spPr bwMode="auto">
          <a:xfrm>
            <a:off x="385551" y="2318184"/>
            <a:ext cx="3544103" cy="3797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6451" tIns="43254" rIns="86451" bIns="43254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S2 wave        1.19              1.14</a:t>
            </a:r>
            <a:endParaRPr lang="es-ES" sz="190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2301" name="Rectangle 11"/>
          <p:cNvSpPr>
            <a:spLocks noChangeArrowheads="1"/>
          </p:cNvSpPr>
          <p:nvPr/>
        </p:nvSpPr>
        <p:spPr bwMode="auto">
          <a:xfrm>
            <a:off x="507727" y="947448"/>
            <a:ext cx="3812959" cy="3797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6451" tIns="43254" rIns="86451" bIns="43254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             &lt;932MeV      &lt;1100MeV </a:t>
            </a:r>
            <a:endParaRPr lang="es-ES" sz="190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-19289" y="2692049"/>
            <a:ext cx="4519281" cy="66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390" tIns="39696" rIns="79390" bIns="39696">
            <a:spAutoFit/>
          </a:bodyPr>
          <a:lstStyle/>
          <a:p>
            <a:pPr algn="ctr" defTabSz="79399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900" smtClean="0">
                <a:solidFill>
                  <a:srgbClr val="FFFFFF"/>
                </a:solidFill>
                <a:latin typeface="Arial" charset="0"/>
              </a:rPr>
              <a:t>Pretty bad. GKPY  </a:t>
            </a:r>
            <a:r>
              <a:rPr lang="es-ES" sz="1900">
                <a:solidFill>
                  <a:srgbClr val="FFFFFF"/>
                </a:solidFill>
                <a:latin typeface="Arial" charset="0"/>
              </a:rPr>
              <a:t>Eqs are much stricter</a:t>
            </a:r>
          </a:p>
          <a:p>
            <a:pPr algn="ctr" defTabSz="79399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900">
                <a:solidFill>
                  <a:srgbClr val="FFFFFF"/>
                </a:solidFill>
                <a:latin typeface="Arial" charset="0"/>
              </a:rPr>
              <a:t>Lots of room for improvement</a:t>
            </a:r>
          </a:p>
        </p:txBody>
      </p:sp>
      <p:graphicFrame>
        <p:nvGraphicFramePr>
          <p:cNvPr id="12290" name="Object 15"/>
          <p:cNvGraphicFramePr>
            <a:graphicFrameLocks noChangeAspect="1"/>
          </p:cNvGraphicFramePr>
          <p:nvPr/>
        </p:nvGraphicFramePr>
        <p:xfrm>
          <a:off x="199605" y="3363541"/>
          <a:ext cx="4259779" cy="349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2" name="Acrobat Document" r:id="rId4" imgW="9991800" imgH="7715520" progId="AcroExch.Document.7">
                  <p:embed/>
                </p:oleObj>
              </mc:Choice>
              <mc:Fallback>
                <p:oleObj name="Acrobat Document" r:id="rId4" imgW="9991800" imgH="771552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05" y="3363541"/>
                        <a:ext cx="4259779" cy="349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16"/>
          <p:cNvGraphicFramePr>
            <a:graphicFrameLocks noChangeAspect="1"/>
          </p:cNvGraphicFramePr>
          <p:nvPr/>
        </p:nvGraphicFramePr>
        <p:xfrm>
          <a:off x="4510968" y="360017"/>
          <a:ext cx="4247561" cy="3435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3" name="Acrobat Document" r:id="rId6" imgW="9991800" imgH="7715520" progId="AcroExch.Document.7">
                  <p:embed/>
                </p:oleObj>
              </mc:Choice>
              <mc:Fallback>
                <p:oleObj name="Acrobat Document" r:id="rId6" imgW="9991800" imgH="771552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968" y="360017"/>
                        <a:ext cx="4247561" cy="34354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17"/>
          <p:cNvGraphicFramePr>
            <a:graphicFrameLocks noChangeAspect="1"/>
          </p:cNvGraphicFramePr>
          <p:nvPr/>
        </p:nvGraphicFramePr>
        <p:xfrm>
          <a:off x="4510968" y="3363541"/>
          <a:ext cx="4258421" cy="349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4" name="Acrobat Document" r:id="rId8" imgW="9991800" imgH="7715520" progId="AcroExch.Document.7">
                  <p:embed/>
                </p:oleObj>
              </mc:Choice>
              <mc:Fallback>
                <p:oleObj name="Acrobat Document" r:id="rId8" imgW="9991800" imgH="771552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968" y="3363541"/>
                        <a:ext cx="4258421" cy="349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967079376"/>
      </p:ext>
    </p:extLst>
  </p:cSld>
  <p:clrMapOvr>
    <a:masterClrMapping/>
  </p:clrMapOvr>
  <p:transition advTm="29532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Rectángulo"/>
          <p:cNvSpPr/>
          <p:nvPr/>
        </p:nvSpPr>
        <p:spPr>
          <a:xfrm>
            <a:off x="2126171" y="2852936"/>
            <a:ext cx="4147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Once again we find the same lesson: </a:t>
            </a:r>
            <a:endParaRPr 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8629" y="-25925"/>
            <a:ext cx="3380596" cy="36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51" tIns="43254" rIns="86451" bIns="43254" anchor="ctr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Checks of Dispersion Relations</a:t>
            </a:r>
            <a:endParaRPr lang="es-ES_tradnl" sz="19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0" y="334045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390" tIns="39696" rIns="79390" bIns="39696"/>
          <a:lstStyle/>
          <a:p>
            <a:pPr algn="ctr" defTabSz="79399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835696" y="3534791"/>
            <a:ext cx="4933313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chemeClr val="bg1"/>
                </a:solidFill>
                <a:latin typeface="Arial" charset="0"/>
                <a:sym typeface="Symbol" pitchFamily="18" charset="2"/>
              </a:rPr>
              <a:t>Despite nice-looking fits, analytic </a:t>
            </a:r>
            <a:r>
              <a:rPr lang="en-US">
                <a:solidFill>
                  <a:schemeClr val="bg1"/>
                </a:solidFill>
                <a:latin typeface="Arial" charset="0"/>
                <a:sym typeface="Symbol" pitchFamily="18" charset="2"/>
              </a:rPr>
              <a:t>properties </a:t>
            </a: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may be WRONG, or at least not accurate</a:t>
            </a:r>
            <a:endParaRPr lang="en-US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67544" y="738703"/>
            <a:ext cx="7464544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We already saw that the data did not satisfy well FDRs up to 930 MeV</a:t>
            </a:r>
          </a:p>
          <a:p>
            <a:endParaRPr lang="es-ES">
              <a:solidFill>
                <a:schemeClr val="bg1"/>
              </a:solidFill>
              <a:latin typeface="Arial" charset="0"/>
              <a:sym typeface="Symbol" pitchFamily="18" charset="2"/>
            </a:endParaRPr>
          </a:p>
          <a:p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Now we have seen it </a:t>
            </a:r>
            <a:r>
              <a:rPr lang="es-ES">
                <a:solidFill>
                  <a:schemeClr val="bg1"/>
                </a:solidFill>
                <a:latin typeface="Arial" charset="0"/>
                <a:sym typeface="Symbol" pitchFamily="18" charset="2"/>
              </a:rPr>
              <a:t>also happens from 930 to </a:t>
            </a:r>
            <a:r>
              <a:rPr lang="es-ES">
                <a:solidFill>
                  <a:schemeClr val="bg1"/>
                </a:solidFill>
                <a:latin typeface="Arial" charset="0"/>
                <a:sym typeface="Symbol" pitchFamily="18" charset="2"/>
              </a:rPr>
              <a:t>1400 </a:t>
            </a: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MeV</a:t>
            </a:r>
            <a:endParaRPr lang="en-US" smtClean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  <a:p>
            <a:endParaRPr lang="es-ES">
              <a:solidFill>
                <a:schemeClr val="bg1"/>
              </a:solidFill>
              <a:latin typeface="Arial" charset="0"/>
              <a:sym typeface="Symbol" pitchFamily="18" charset="2"/>
            </a:endParaRPr>
          </a:p>
          <a:p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And that this is also the case for other DR like Roy and GKPY Eqs.</a:t>
            </a:r>
          </a:p>
          <a:p>
            <a:endParaRPr lang="es-ES" smtClean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  <a:p>
            <a:endParaRPr lang="en-US" dirty="0"/>
          </a:p>
        </p:txBody>
      </p:sp>
      <p:sp>
        <p:nvSpPr>
          <p:cNvPr id="12" name="Rectángulo 11"/>
          <p:cNvSpPr/>
          <p:nvPr/>
        </p:nvSpPr>
        <p:spPr>
          <a:xfrm>
            <a:off x="350331" y="5589240"/>
            <a:ext cx="844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Let us now improve the fits by constraining them to satisfy all dispersion relations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41288" y="0"/>
            <a:ext cx="5870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n-US" smtClean="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 scattering data. Example:  CERN Munich Experiment</a:t>
            </a:r>
            <a:endParaRPr lang="es-ES_tradnl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pic>
        <p:nvPicPr>
          <p:cNvPr id="6148" name="Picture 4" descr="Gra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0728"/>
            <a:ext cx="5127625" cy="39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323850" y="439465"/>
            <a:ext cx="7278688" cy="5894388"/>
            <a:chOff x="204" y="534"/>
            <a:chExt cx="4585" cy="3713"/>
          </a:xfrm>
        </p:grpSpPr>
        <p:pic>
          <p:nvPicPr>
            <p:cNvPr id="6150" name="Picture 6" descr="Grayerplo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070"/>
              <a:ext cx="4222" cy="3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204" y="534"/>
              <a:ext cx="395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altLang="en-US" sz="2000" smtClean="0">
                  <a:solidFill>
                    <a:srgbClr val="FFFFFF"/>
                  </a:solidFill>
                  <a:latin typeface="Arial Unicode MS" panose="020B0604020202020204" pitchFamily="34" charset="-128"/>
                </a:rPr>
                <a:t>SYSTEMATIC uncertainties</a:t>
              </a:r>
              <a:r>
                <a:rPr lang="es-ES_tradnl" altLang="en-US" sz="2000" smtClean="0">
                  <a:solidFill>
                    <a:srgbClr val="00FFFF"/>
                  </a:solidFill>
                  <a:latin typeface="Arial Unicode MS" panose="020B0604020202020204" pitchFamily="34" charset="-128"/>
                </a:rPr>
                <a:t> larger than STATISTICAL</a:t>
              </a:r>
              <a:endParaRPr lang="es-ES" altLang="en-US" sz="2400" smtClean="0">
                <a:solidFill>
                  <a:srgbClr val="000000"/>
                </a:solidFill>
                <a:latin typeface="Arial Unicode MS" panose="020B0604020202020204" pitchFamily="34" charset="-128"/>
              </a:endParaRPr>
            </a:p>
          </p:txBody>
        </p:sp>
      </p:grpSp>
      <p:pic>
        <p:nvPicPr>
          <p:cNvPr id="6152" name="Picture 8" descr="Grayerp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" t="46402" r="59082" b="24986"/>
          <a:stretch>
            <a:fillRect/>
          </a:stretch>
        </p:blipFill>
        <p:spPr bwMode="auto">
          <a:xfrm>
            <a:off x="3563938" y="2060575"/>
            <a:ext cx="5422900" cy="31416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300163" y="3143250"/>
            <a:ext cx="21923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n-US" sz="2000" smtClean="0">
                <a:solidFill>
                  <a:srgbClr val="FF0000"/>
                </a:solidFill>
                <a:latin typeface="Arial Unicode MS" panose="020B0604020202020204" pitchFamily="34" charset="-128"/>
              </a:rPr>
              <a:t>5 different </a:t>
            </a:r>
            <a:r>
              <a:rPr lang="es-ES_tradnl" altLang="en-US" sz="2000" smtClean="0">
                <a:solidFill>
                  <a:srgbClr val="FF0000"/>
                </a:solidFill>
                <a:latin typeface="Arial Unicode MS" panose="020B0604020202020204" pitchFamily="34" charset="-128"/>
                <a:sym typeface="Symbol" panose="05050102010706020507" pitchFamily="18" charset="2"/>
              </a:rPr>
              <a:t></a:t>
            </a:r>
            <a:endParaRPr lang="es-ES_tradnl" altLang="en-US" sz="2000" smtClean="0">
              <a:solidFill>
                <a:srgbClr val="FF0000"/>
              </a:solidFill>
              <a:latin typeface="Arial Unicode MS" panose="020B0604020202020204" pitchFamily="34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n-US" sz="2000" smtClean="0">
                <a:solidFill>
                  <a:srgbClr val="FF0000"/>
                </a:solidFill>
                <a:latin typeface="Arial Unicode MS" panose="020B0604020202020204" pitchFamily="34" charset="-128"/>
              </a:rPr>
              <a:t>analysis of same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n-US" sz="2000" smtClean="0">
                <a:solidFill>
                  <a:srgbClr val="FF0000"/>
                </a:solidFill>
                <a:latin typeface="Arial Unicode MS" panose="020B0604020202020204" pitchFamily="34" charset="-128"/>
                <a:sym typeface="Symbol" panose="05050102010706020507" pitchFamily="18" charset="2"/>
              </a:rPr>
              <a:t>pn </a:t>
            </a:r>
            <a:r>
              <a:rPr lang="es-ES_tradnl" altLang="en-US" sz="2000" smtClean="0">
                <a:solidFill>
                  <a:srgbClr val="FF0000"/>
                </a:solidFill>
                <a:latin typeface="Arial Unicode MS" panose="020B0604020202020204" pitchFamily="34" charset="-128"/>
              </a:rPr>
              <a:t>data !!</a:t>
            </a:r>
            <a:endParaRPr lang="es-ES" altLang="en-US" sz="2000" smtClean="0">
              <a:solidFill>
                <a:srgbClr val="FF0000"/>
              </a:solidFill>
              <a:latin typeface="Arial Unicode MS" panose="020B0604020202020204" pitchFamily="34" charset="-128"/>
            </a:endParaRPr>
          </a:p>
        </p:txBody>
      </p:sp>
      <p:grpSp>
        <p:nvGrpSpPr>
          <p:cNvPr id="6154" name="Group 10"/>
          <p:cNvGrpSpPr>
            <a:grpSpLocks/>
          </p:cNvGrpSpPr>
          <p:nvPr/>
        </p:nvGrpSpPr>
        <p:grpSpPr bwMode="auto">
          <a:xfrm>
            <a:off x="4356100" y="2133600"/>
            <a:ext cx="3068638" cy="1439863"/>
            <a:chOff x="2744" y="1344"/>
            <a:chExt cx="1933" cy="907"/>
          </a:xfrm>
        </p:grpSpPr>
        <p:sp>
          <p:nvSpPr>
            <p:cNvPr id="6155" name="Rectangle 11"/>
            <p:cNvSpPr>
              <a:spLocks noChangeArrowheads="1"/>
            </p:cNvSpPr>
            <p:nvPr/>
          </p:nvSpPr>
          <p:spPr bwMode="auto">
            <a:xfrm>
              <a:off x="2744" y="1344"/>
              <a:ext cx="19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altLang="en-US" sz="2000" smtClean="0">
                  <a:solidFill>
                    <a:srgbClr val="FF0000"/>
                  </a:solidFill>
                  <a:latin typeface="Arial Unicode MS" panose="020B0604020202020204" pitchFamily="34" charset="-128"/>
                </a:rPr>
                <a:t>Systematic errors of 10</a:t>
              </a:r>
              <a:r>
                <a:rPr lang="es-ES_tradnl" altLang="en-US" sz="2000" baseline="30000" smtClean="0">
                  <a:solidFill>
                    <a:srgbClr val="FF0000"/>
                  </a:solidFill>
                  <a:latin typeface="Arial Unicode MS" panose="020B0604020202020204" pitchFamily="34" charset="-128"/>
                </a:rPr>
                <a:t>o </a:t>
              </a:r>
              <a:r>
                <a:rPr lang="es-ES_tradnl" altLang="en-US" sz="2000" smtClean="0">
                  <a:solidFill>
                    <a:srgbClr val="FF0000"/>
                  </a:solidFill>
                  <a:latin typeface="Arial Unicode MS" panose="020B0604020202020204" pitchFamily="34" charset="-128"/>
                </a:rPr>
                <a:t>!!</a:t>
              </a:r>
              <a:endParaRPr lang="es-ES" altLang="en-US" sz="2000" smtClean="0">
                <a:solidFill>
                  <a:srgbClr val="FF0000"/>
                </a:solidFill>
                <a:latin typeface="Arial Unicode MS" panose="020B0604020202020204" pitchFamily="34" charset="-128"/>
              </a:endParaRPr>
            </a:p>
          </p:txBody>
        </p:sp>
        <p:sp>
          <p:nvSpPr>
            <p:cNvPr id="6156" name="AutoShape 12"/>
            <p:cNvSpPr>
              <a:spLocks noChangeArrowheads="1"/>
            </p:cNvSpPr>
            <p:nvPr/>
          </p:nvSpPr>
          <p:spPr bwMode="auto">
            <a:xfrm>
              <a:off x="4377" y="1933"/>
              <a:ext cx="136" cy="318"/>
            </a:xfrm>
            <a:prstGeom prst="upDownArrow">
              <a:avLst>
                <a:gd name="adj1" fmla="val 50000"/>
                <a:gd name="adj2" fmla="val 4676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67450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2"/>
          <p:cNvSpPr txBox="1">
            <a:spLocks noChangeArrowheads="1"/>
          </p:cNvSpPr>
          <p:nvPr/>
        </p:nvSpPr>
        <p:spPr bwMode="auto">
          <a:xfrm>
            <a:off x="108622" y="-25978"/>
            <a:ext cx="5701959" cy="36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557" tIns="43303" rIns="86557" bIns="43303" anchor="ctr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Forward Dispersion Relations  for CONSTRAINED fits</a:t>
            </a:r>
            <a:endParaRPr lang="es-ES_tradnl" sz="19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4342" name="Line 3"/>
          <p:cNvSpPr>
            <a:spLocks noChangeShapeType="1"/>
          </p:cNvSpPr>
          <p:nvPr/>
        </p:nvSpPr>
        <p:spPr bwMode="auto">
          <a:xfrm>
            <a:off x="0" y="334045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488" tIns="39745" rIns="79488" bIns="39745"/>
          <a:lstStyle/>
          <a:p>
            <a:pPr algn="ctr" defTabSz="79498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51182" y="334092"/>
            <a:ext cx="2129889" cy="4564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6557" tIns="43303" rIns="86557" bIns="43303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FDRs averaged</a:t>
            </a: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23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d</a:t>
            </a:r>
            <a:r>
              <a:rPr lang="es-ES_tradnl" sz="2300" baseline="30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2</a:t>
            </a:r>
            <a:endParaRPr lang="es-ES" sz="2300" baseline="3000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72879" y="1197977"/>
            <a:ext cx="3188450" cy="3798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6557" tIns="43303" rIns="86557" bIns="43303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</a:t>
            </a:r>
            <a:r>
              <a:rPr lang="es-ES_tradnl" sz="1900" baseline="30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_tradnl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</a:t>
            </a:r>
            <a:r>
              <a:rPr lang="es-ES_tradnl" sz="1900" baseline="30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_tradnl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         0.32              0.51</a:t>
            </a:r>
            <a:endParaRPr lang="es-ES" sz="190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72878" y="1668807"/>
            <a:ext cx="3193260" cy="3798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6557" tIns="43303" rIns="86557" bIns="43303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</a:t>
            </a:r>
            <a:r>
              <a:rPr lang="es-ES_tradnl" sz="1900" baseline="30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_tradnl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</a:t>
            </a:r>
            <a:r>
              <a:rPr lang="es-ES_tradnl" sz="1900" baseline="30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+</a:t>
            </a:r>
            <a:r>
              <a:rPr lang="es-ES_tradnl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         0.33              0.43</a:t>
            </a:r>
            <a:endParaRPr lang="es-ES" sz="190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72879" y="2174192"/>
            <a:ext cx="3201274" cy="3798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6557" tIns="43303" rIns="86557" bIns="43303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I</a:t>
            </a:r>
            <a:r>
              <a:rPr lang="es-ES_tradnl" sz="1900" baseline="-25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t</a:t>
            </a:r>
            <a:r>
              <a:rPr lang="es-ES_tradnl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=1           0.06              0.25</a:t>
            </a:r>
            <a:endParaRPr lang="es-ES" sz="190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538945" y="764579"/>
            <a:ext cx="3629276" cy="3798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6557" tIns="43303" rIns="86557" bIns="43303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             &lt;932MeV   &lt;1400MeV </a:t>
            </a:r>
            <a:endParaRPr lang="es-ES" sz="190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1276" name="Rectangle 15"/>
          <p:cNvSpPr>
            <a:spLocks noChangeArrowheads="1"/>
          </p:cNvSpPr>
          <p:nvPr/>
        </p:nvSpPr>
        <p:spPr bwMode="auto">
          <a:xfrm>
            <a:off x="1062930" y="2645031"/>
            <a:ext cx="2632080" cy="5183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6557" tIns="43303" rIns="86557" bIns="43303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8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VERY GOOD!!!</a:t>
            </a:r>
            <a:endParaRPr lang="es-ES" sz="3200" baseline="30000">
              <a:solidFill>
                <a:srgbClr val="FF0000"/>
              </a:solidFill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14338" name="Object 13"/>
          <p:cNvGraphicFramePr>
            <a:graphicFrameLocks noChangeAspect="1"/>
          </p:cNvGraphicFramePr>
          <p:nvPr/>
        </p:nvGraphicFramePr>
        <p:xfrm>
          <a:off x="4448473" y="359962"/>
          <a:ext cx="4493266" cy="3595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4" name="Acrobat Document" r:id="rId4" imgW="10042560" imgH="7778880" progId="AcroExch.Document.7">
                  <p:embed/>
                </p:oleObj>
              </mc:Choice>
              <mc:Fallback>
                <p:oleObj name="Acrobat Document" r:id="rId4" imgW="10042560" imgH="777888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8473" y="359962"/>
                        <a:ext cx="4493266" cy="35953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14"/>
          <p:cNvGraphicFramePr>
            <a:graphicFrameLocks noChangeAspect="1"/>
          </p:cNvGraphicFramePr>
          <p:nvPr/>
        </p:nvGraphicFramePr>
        <p:xfrm>
          <a:off x="4448470" y="3494513"/>
          <a:ext cx="4486478" cy="336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5" name="Acrobat Document" r:id="rId6" imgW="10042560" imgH="7778880" progId="AcroExch.Document.7">
                  <p:embed/>
                </p:oleObj>
              </mc:Choice>
              <mc:Fallback>
                <p:oleObj name="Acrobat Document" r:id="rId6" imgW="10042560" imgH="777888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8470" y="3494513"/>
                        <a:ext cx="4486478" cy="3363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15"/>
          <p:cNvGraphicFramePr>
            <a:graphicFrameLocks noChangeAspect="1"/>
          </p:cNvGraphicFramePr>
          <p:nvPr/>
        </p:nvGraphicFramePr>
        <p:xfrm>
          <a:off x="77377" y="3298741"/>
          <a:ext cx="4324938" cy="3526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6" name="Acrobat Document" r:id="rId8" imgW="10042560" imgH="7778880" progId="AcroExch.Document.7">
                  <p:embed/>
                </p:oleObj>
              </mc:Choice>
              <mc:Fallback>
                <p:oleObj name="Acrobat Document" r:id="rId8" imgW="10042560" imgH="777888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77" y="3298741"/>
                        <a:ext cx="4324938" cy="35261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02900480"/>
      </p:ext>
    </p:extLst>
  </p:cSld>
  <p:clrMapOvr>
    <a:masterClrMapping/>
  </p:clrMapOvr>
  <p:transition advTm="77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08624" y="-25978"/>
            <a:ext cx="3611643" cy="36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557" tIns="43303" rIns="86557" bIns="43303" anchor="ctr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Roy Eqs. for  CONSTRAINED fits</a:t>
            </a:r>
            <a:endParaRPr lang="es-ES_tradnl" sz="19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0" y="334045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488" tIns="39745" rIns="79488" bIns="39745"/>
          <a:lstStyle/>
          <a:p>
            <a:pPr algn="ctr" defTabSz="79498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30776" y="526985"/>
            <a:ext cx="2473333" cy="4578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6557" tIns="43303" rIns="86557" bIns="43303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Roy Eqs. averaged</a:t>
            </a: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23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d</a:t>
            </a:r>
            <a:r>
              <a:rPr lang="es-ES_tradnl" sz="2300" baseline="30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2</a:t>
            </a:r>
            <a:endParaRPr lang="es-ES" sz="2300" baseline="3000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23100" y="1470109"/>
            <a:ext cx="3611643" cy="3798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6557" tIns="43303" rIns="86557" bIns="43303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S0wave         0.02              0.04</a:t>
            </a:r>
            <a:endParaRPr lang="es-ES" sz="190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385545" y="1926538"/>
            <a:ext cx="3538289" cy="3798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6557" tIns="43303" rIns="86557" bIns="43303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P wave          0.04              0.12</a:t>
            </a:r>
            <a:endParaRPr lang="es-ES" sz="190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385548" y="2384410"/>
            <a:ext cx="3544317" cy="3798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6557" tIns="43303" rIns="86557" bIns="43303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S2 wave        0.21              0.26</a:t>
            </a:r>
            <a:endParaRPr lang="es-ES" sz="190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507723" y="1012237"/>
            <a:ext cx="3813173" cy="3798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6557" tIns="43303" rIns="86557" bIns="43303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             &lt;932MeV      &lt;1100MeV </a:t>
            </a:r>
            <a:endParaRPr lang="es-ES" sz="190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15362" name="Object 13"/>
          <p:cNvGraphicFramePr>
            <a:graphicFrameLocks noChangeAspect="1"/>
          </p:cNvGraphicFramePr>
          <p:nvPr/>
        </p:nvGraphicFramePr>
        <p:xfrm>
          <a:off x="0" y="3258378"/>
          <a:ext cx="4387382" cy="3599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8" name="Acrobat Document" r:id="rId4" imgW="9991800" imgH="7715520" progId="AcroExch.Document.7">
                  <p:embed/>
                </p:oleObj>
              </mc:Choice>
              <mc:Fallback>
                <p:oleObj name="Acrobat Document" r:id="rId4" imgW="9991800" imgH="771552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58378"/>
                        <a:ext cx="4387382" cy="35996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14"/>
          <p:cNvGraphicFramePr>
            <a:graphicFrameLocks noChangeAspect="1"/>
          </p:cNvGraphicFramePr>
          <p:nvPr/>
        </p:nvGraphicFramePr>
        <p:xfrm>
          <a:off x="4572000" y="293729"/>
          <a:ext cx="4572000" cy="3398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9" name="Acrobat Document" r:id="rId6" imgW="9991800" imgH="7715520" progId="AcroExch.Document.7">
                  <p:embed/>
                </p:oleObj>
              </mc:Choice>
              <mc:Fallback>
                <p:oleObj name="Acrobat Document" r:id="rId6" imgW="9991800" imgH="771552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93729"/>
                        <a:ext cx="4572000" cy="33980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15"/>
          <p:cNvGraphicFramePr>
            <a:graphicFrameLocks noChangeAspect="1"/>
          </p:cNvGraphicFramePr>
          <p:nvPr/>
        </p:nvGraphicFramePr>
        <p:xfrm>
          <a:off x="4572000" y="3323218"/>
          <a:ext cx="4572000" cy="3534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0" name="Acrobat Document" r:id="rId8" imgW="9991800" imgH="7715520" progId="AcroExch.Document.7">
                  <p:embed/>
                </p:oleObj>
              </mc:Choice>
              <mc:Fallback>
                <p:oleObj name="Acrobat Document" r:id="rId8" imgW="9991800" imgH="771552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323218"/>
                        <a:ext cx="4572000" cy="35348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062930" y="2645031"/>
            <a:ext cx="2632080" cy="5183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6557" tIns="43303" rIns="86557" bIns="43303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8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VERY GOOD!!!</a:t>
            </a:r>
            <a:endParaRPr lang="es-ES" sz="3200" baseline="30000">
              <a:solidFill>
                <a:srgbClr val="FF0000"/>
              </a:solidFill>
              <a:latin typeface="Arial" charset="0"/>
              <a:sym typeface="Symbol" pitchFamily="18" charset="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85876775"/>
      </p:ext>
    </p:extLst>
  </p:cSld>
  <p:clrMapOvr>
    <a:masterClrMapping/>
  </p:clrMapOvr>
  <p:transition advTm="58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8624" y="-25978"/>
            <a:ext cx="3838308" cy="36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557" tIns="43303" rIns="86557" bIns="43303" anchor="ctr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GKPY Eqs. for  CONSTRAINED fits</a:t>
            </a:r>
            <a:endParaRPr lang="es-ES_tradnl" sz="19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0" y="334045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488" tIns="39745" rIns="79488" bIns="39745"/>
          <a:lstStyle/>
          <a:p>
            <a:pPr algn="ctr" defTabSz="79498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30776" y="526985"/>
            <a:ext cx="2473333" cy="4578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6557" tIns="43303" rIns="86557" bIns="43303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Roy Eqs. averaged</a:t>
            </a: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23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d</a:t>
            </a:r>
            <a:r>
              <a:rPr lang="es-ES_tradnl" sz="2300" baseline="30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2</a:t>
            </a:r>
            <a:endParaRPr lang="es-ES" sz="2300" baseline="3000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323100" y="1470109"/>
            <a:ext cx="3611643" cy="3798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6557" tIns="43303" rIns="86557" bIns="43303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S0wave         0.23              0.24</a:t>
            </a:r>
            <a:endParaRPr lang="es-ES" sz="190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385545" y="1926538"/>
            <a:ext cx="3538289" cy="3798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6557" tIns="43303" rIns="86557" bIns="43303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P wave          0.68              0.60</a:t>
            </a:r>
            <a:endParaRPr lang="es-ES" sz="190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385541" y="2384410"/>
            <a:ext cx="3526235" cy="3798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6557" tIns="43303" rIns="86557" bIns="43303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S2 wave        0.12              0.11</a:t>
            </a:r>
            <a:endParaRPr lang="es-ES" sz="190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507723" y="1012237"/>
            <a:ext cx="3813173" cy="3798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6557" tIns="43303" rIns="86557" bIns="43303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             &lt;932MeV      &lt;1100MeV </a:t>
            </a:r>
            <a:endParaRPr lang="es-ES" sz="190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16386" name="Object 13"/>
          <p:cNvGraphicFramePr>
            <a:graphicFrameLocks noChangeAspect="1"/>
          </p:cNvGraphicFramePr>
          <p:nvPr/>
        </p:nvGraphicFramePr>
        <p:xfrm>
          <a:off x="47" y="3102874"/>
          <a:ext cx="4372451" cy="3755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2" name="Acrobat Document" r:id="rId4" imgW="9991800" imgH="7715520" progId="AcroExch.Document.7">
                  <p:embed/>
                </p:oleObj>
              </mc:Choice>
              <mc:Fallback>
                <p:oleObj name="Acrobat Document" r:id="rId4" imgW="9991800" imgH="771552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" y="3102874"/>
                        <a:ext cx="4372451" cy="3755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14"/>
          <p:cNvGraphicFramePr>
            <a:graphicFrameLocks noChangeAspect="1"/>
          </p:cNvGraphicFramePr>
          <p:nvPr/>
        </p:nvGraphicFramePr>
        <p:xfrm>
          <a:off x="4572000" y="359965"/>
          <a:ext cx="4247562" cy="3200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3" name="Acrobat Document" r:id="rId6" imgW="9991800" imgH="7715520" progId="AcroExch.Document.7">
                  <p:embed/>
                </p:oleObj>
              </mc:Choice>
              <mc:Fallback>
                <p:oleObj name="Acrobat Document" r:id="rId6" imgW="9991800" imgH="771552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59965"/>
                        <a:ext cx="4247562" cy="3200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15"/>
          <p:cNvGraphicFramePr>
            <a:graphicFrameLocks noChangeAspect="1"/>
          </p:cNvGraphicFramePr>
          <p:nvPr/>
        </p:nvGraphicFramePr>
        <p:xfrm>
          <a:off x="4572047" y="3366366"/>
          <a:ext cx="4255707" cy="3491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4" name="Acrobat Document" r:id="rId8" imgW="9991800" imgH="7715520" progId="AcroExch.Document.7">
                  <p:embed/>
                </p:oleObj>
              </mc:Choice>
              <mc:Fallback>
                <p:oleObj name="Acrobat Document" r:id="rId8" imgW="9991800" imgH="771552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47" y="3366366"/>
                        <a:ext cx="4255707" cy="3491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062930" y="2645031"/>
            <a:ext cx="2632080" cy="5183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6557" tIns="43303" rIns="86557" bIns="43303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8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VERY GOOD!!!</a:t>
            </a:r>
            <a:endParaRPr lang="es-ES" sz="3200" baseline="30000">
              <a:solidFill>
                <a:srgbClr val="FF0000"/>
              </a:solidFill>
              <a:latin typeface="Arial" charset="0"/>
              <a:sym typeface="Symbol" pitchFamily="18" charset="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58555679"/>
      </p:ext>
    </p:extLst>
  </p:cSld>
  <p:clrMapOvr>
    <a:masterClrMapping/>
  </p:clrMapOvr>
  <p:transition advTm="137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jrpelaez\Desktop\S0UDF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633" y="534997"/>
            <a:ext cx="8928308" cy="6042700"/>
          </a:xfrm>
          <a:prstGeom prst="rect">
            <a:avLst/>
          </a:prstGeom>
          <a:noFill/>
        </p:spPr>
      </p:pic>
      <p:pic>
        <p:nvPicPr>
          <p:cNvPr id="117762" name="Picture 2" descr="C:\Users\jrpelaez\Desktop\S0CDF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633" y="534997"/>
            <a:ext cx="8927316" cy="6042869"/>
          </a:xfrm>
          <a:prstGeom prst="rect">
            <a:avLst/>
          </a:prstGeom>
          <a:noFill/>
        </p:spPr>
      </p:pic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220997" y="196175"/>
            <a:ext cx="2842550" cy="34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42" tIns="42571" rIns="85142" bIns="42571" anchor="ctr">
            <a:spAutoFit/>
          </a:bodyPr>
          <a:lstStyle/>
          <a:p>
            <a:pPr defTabSz="851135"/>
            <a:r>
              <a:rPr lang="es-ES_tradnl" sz="171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S0 wave: </a:t>
            </a:r>
            <a:r>
              <a:rPr lang="es-ES_tradnl" sz="1710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ES_tradnl" sz="171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UFD </a:t>
            </a:r>
            <a:r>
              <a:rPr lang="es-ES_tradnl" sz="1710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_tradnl" sz="171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CFD</a:t>
            </a:r>
            <a:endParaRPr lang="es-ES_tradnl" sz="1710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Line 3"/>
          <p:cNvSpPr>
            <a:spLocks noChangeShapeType="1"/>
          </p:cNvSpPr>
          <p:nvPr/>
        </p:nvSpPr>
        <p:spPr bwMode="auto">
          <a:xfrm>
            <a:off x="0" y="511092"/>
            <a:ext cx="9372057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s-ES" sz="1539"/>
          </a:p>
        </p:txBody>
      </p:sp>
      <p:sp>
        <p:nvSpPr>
          <p:cNvPr id="5" name="4 Rectángulo"/>
          <p:cNvSpPr/>
          <p:nvPr/>
        </p:nvSpPr>
        <p:spPr>
          <a:xfrm>
            <a:off x="3463658" y="2197510"/>
            <a:ext cx="1785662" cy="135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5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s-ES_tradnl" sz="205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5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sizable</a:t>
            </a:r>
            <a:r>
              <a:rPr lang="es-ES_tradnl" sz="205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5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s-ES_tradnl" sz="205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f0(980) </a:t>
            </a:r>
            <a:r>
              <a:rPr lang="es-ES_tradnl" sz="205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endParaRPr lang="es-ES" sz="1539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6486421"/>
      </p:ext>
    </p:extLst>
  </p:cSld>
  <p:clrMapOvr>
    <a:masterClrMapping/>
  </p:clrMapOvr>
  <p:transition advTm="84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108621" y="-25978"/>
            <a:ext cx="3885436" cy="36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557" tIns="43303" rIns="86557" bIns="43303" anchor="ctr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DIP vs NO DIP inelasticity scenarios</a:t>
            </a:r>
            <a:endParaRPr lang="es-ES_tradnl" sz="19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0" y="334045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488" tIns="39745" rIns="79488" bIns="39745"/>
          <a:lstStyle/>
          <a:p>
            <a:pPr algn="ctr" defTabSz="79498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17411" name="Object 6"/>
          <p:cNvGraphicFramePr>
            <a:graphicFrameLocks noChangeAspect="1"/>
          </p:cNvGraphicFramePr>
          <p:nvPr/>
        </p:nvGraphicFramePr>
        <p:xfrm>
          <a:off x="184665" y="3434043"/>
          <a:ext cx="4141679" cy="3390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4" name="Acrobat Document" r:id="rId4" imgW="9979200" imgH="7689960" progId="AcroExch.Document.7">
                  <p:embed/>
                </p:oleObj>
              </mc:Choice>
              <mc:Fallback>
                <p:oleObj name="Acrobat Document" r:id="rId4" imgW="9979200" imgH="768996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65" y="3434043"/>
                        <a:ext cx="4141679" cy="33908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19 Grupo"/>
          <p:cNvGrpSpPr>
            <a:grpSpLocks/>
          </p:cNvGrpSpPr>
          <p:nvPr/>
        </p:nvGrpSpPr>
        <p:grpSpPr bwMode="auto">
          <a:xfrm>
            <a:off x="240956" y="898469"/>
            <a:ext cx="2763837" cy="1583782"/>
            <a:chOff x="281780" y="1135063"/>
            <a:chExt cx="3232153" cy="1746196"/>
          </a:xfrm>
        </p:grpSpPr>
        <p:sp>
          <p:nvSpPr>
            <p:cNvPr id="17433" name="Rectangle 8"/>
            <p:cNvSpPr>
              <a:spLocks noChangeArrowheads="1"/>
            </p:cNvSpPr>
            <p:nvPr/>
          </p:nvSpPr>
          <p:spPr bwMode="auto">
            <a:xfrm>
              <a:off x="320675" y="2125663"/>
              <a:ext cx="2171640" cy="7555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9569" tIns="49785" rIns="99569" bIns="49785">
              <a:spAutoFit/>
            </a:bodyPr>
            <a:lstStyle/>
            <a:p>
              <a:pPr defTabSz="86522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9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Dip          6.15</a:t>
              </a:r>
            </a:p>
            <a:p>
              <a:pPr defTabSz="86522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9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No dip     23.68</a:t>
              </a:r>
            </a:p>
          </p:txBody>
        </p:sp>
        <p:sp>
          <p:nvSpPr>
            <p:cNvPr id="17434" name="Rectangle 11"/>
            <p:cNvSpPr>
              <a:spLocks noChangeArrowheads="1"/>
            </p:cNvSpPr>
            <p:nvPr/>
          </p:nvSpPr>
          <p:spPr bwMode="auto">
            <a:xfrm>
              <a:off x="281780" y="1592263"/>
              <a:ext cx="3232153" cy="4332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9569" tIns="49785" rIns="99569" bIns="49785">
              <a:spAutoFit/>
            </a:bodyPr>
            <a:lstStyle/>
            <a:p>
              <a:pPr algn="ctr" defTabSz="86522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9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992MeV&lt; e &lt;1100MeV </a:t>
              </a:r>
              <a:endParaRPr lang="es-ES" sz="190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17435" name="Rectangle 14"/>
            <p:cNvSpPr>
              <a:spLocks noChangeArrowheads="1"/>
            </p:cNvSpPr>
            <p:nvPr/>
          </p:nvSpPr>
          <p:spPr bwMode="auto">
            <a:xfrm>
              <a:off x="298731" y="1135063"/>
              <a:ext cx="802713" cy="424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949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900" u="sng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UFD</a:t>
              </a:r>
              <a:endParaRPr lang="es-ES" sz="1900" u="sng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</p:txBody>
        </p:sp>
      </p:grpSp>
      <p:grpSp>
        <p:nvGrpSpPr>
          <p:cNvPr id="3" name="20 Grupo"/>
          <p:cNvGrpSpPr>
            <a:grpSpLocks/>
          </p:cNvGrpSpPr>
          <p:nvPr/>
        </p:nvGrpSpPr>
        <p:grpSpPr bwMode="auto">
          <a:xfrm>
            <a:off x="4529703" y="881192"/>
            <a:ext cx="3099347" cy="1465766"/>
            <a:chOff x="5297234" y="1116013"/>
            <a:chExt cx="3624516" cy="1616075"/>
          </a:xfrm>
        </p:grpSpPr>
        <p:sp>
          <p:nvSpPr>
            <p:cNvPr id="17430" name="Rectangle 8"/>
            <p:cNvSpPr>
              <a:spLocks noChangeArrowheads="1"/>
            </p:cNvSpPr>
            <p:nvPr/>
          </p:nvSpPr>
          <p:spPr bwMode="auto">
            <a:xfrm>
              <a:off x="5346700" y="1954213"/>
              <a:ext cx="3575050" cy="777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9569" tIns="49785" rIns="99569" bIns="49785">
              <a:spAutoFit/>
            </a:bodyPr>
            <a:lstStyle/>
            <a:p>
              <a:pPr defTabSz="86522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9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Dip                          1.02</a:t>
              </a:r>
            </a:p>
            <a:p>
              <a:pPr defTabSz="86522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9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No dip                     3.49</a:t>
              </a:r>
            </a:p>
          </p:txBody>
        </p:sp>
        <p:sp>
          <p:nvSpPr>
            <p:cNvPr id="17431" name="Rectangle 11"/>
            <p:cNvSpPr>
              <a:spLocks noChangeArrowheads="1"/>
            </p:cNvSpPr>
            <p:nvPr/>
          </p:nvSpPr>
          <p:spPr bwMode="auto">
            <a:xfrm>
              <a:off x="5297234" y="1573213"/>
              <a:ext cx="3253299" cy="4332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9569" tIns="49785" rIns="99569" bIns="49785">
              <a:spAutoFit/>
            </a:bodyPr>
            <a:lstStyle/>
            <a:p>
              <a:pPr algn="ctr" defTabSz="86522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9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850MeV&lt; e &lt;1050MeV </a:t>
              </a:r>
              <a:endParaRPr lang="es-ES" sz="190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17432" name="Rectangle 15"/>
            <p:cNvSpPr>
              <a:spLocks noChangeArrowheads="1"/>
            </p:cNvSpPr>
            <p:nvPr/>
          </p:nvSpPr>
          <p:spPr bwMode="auto">
            <a:xfrm>
              <a:off x="5324757" y="1116013"/>
              <a:ext cx="802714" cy="424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949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900" u="sng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CFD</a:t>
              </a:r>
              <a:endParaRPr lang="es-ES" sz="1900" u="sng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</p:txBody>
        </p:sp>
      </p:grpSp>
      <p:grpSp>
        <p:nvGrpSpPr>
          <p:cNvPr id="17416" name="44 Grupo"/>
          <p:cNvGrpSpPr>
            <a:grpSpLocks/>
          </p:cNvGrpSpPr>
          <p:nvPr/>
        </p:nvGrpSpPr>
        <p:grpSpPr bwMode="auto">
          <a:xfrm>
            <a:off x="138510" y="426707"/>
            <a:ext cx="5453055" cy="454485"/>
            <a:chOff x="161925" y="470412"/>
            <a:chExt cx="6377045" cy="501091"/>
          </a:xfrm>
        </p:grpSpPr>
        <p:sp>
          <p:nvSpPr>
            <p:cNvPr id="17428" name="Rectangle 7"/>
            <p:cNvSpPr>
              <a:spLocks noChangeArrowheads="1"/>
            </p:cNvSpPr>
            <p:nvPr/>
          </p:nvSpPr>
          <p:spPr bwMode="auto">
            <a:xfrm>
              <a:off x="4055393" y="470412"/>
              <a:ext cx="2483577" cy="5010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9569" tIns="49785" rIns="99569" bIns="49785">
              <a:spAutoFit/>
            </a:bodyPr>
            <a:lstStyle/>
            <a:p>
              <a:pPr algn="ctr" defTabSz="86522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GKPY S0 wave</a:t>
              </a:r>
              <a:r>
                <a:rPr lang="es-ES_tradnl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23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d</a:t>
              </a:r>
              <a:r>
                <a:rPr lang="es-ES_tradnl" sz="2300" baseline="300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2</a:t>
              </a:r>
              <a:endParaRPr lang="es-ES" sz="2300" baseline="3000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17429" name="Text Box 7"/>
            <p:cNvSpPr txBox="1">
              <a:spLocks noChangeArrowheads="1"/>
            </p:cNvSpPr>
            <p:nvPr/>
          </p:nvSpPr>
          <p:spPr bwMode="auto">
            <a:xfrm>
              <a:off x="161925" y="536414"/>
              <a:ext cx="4129497" cy="416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569" tIns="49785" rIns="99569" bIns="49785" anchor="ctr">
              <a:spAutoFit/>
            </a:bodyPr>
            <a:lstStyle/>
            <a:p>
              <a:pPr defTabSz="86522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Now we find large differences in </a:t>
              </a:r>
              <a:endParaRPr lang="es-ES_tradnl" sz="1100">
                <a:solidFill>
                  <a:srgbClr val="92D050"/>
                </a:solidFill>
                <a:latin typeface="Arial" charset="0"/>
                <a:sym typeface="Symbol" pitchFamily="18" charset="2"/>
              </a:endParaRPr>
            </a:p>
          </p:txBody>
        </p:sp>
      </p:grpSp>
      <p:sp>
        <p:nvSpPr>
          <p:cNvPr id="17423" name="Rectangle 8"/>
          <p:cNvSpPr>
            <a:spLocks noChangeArrowheads="1"/>
          </p:cNvSpPr>
          <p:nvPr/>
        </p:nvSpPr>
        <p:spPr bwMode="auto">
          <a:xfrm>
            <a:off x="4572000" y="2899875"/>
            <a:ext cx="3057050" cy="3798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6557" tIns="43303" rIns="86557" bIns="43303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No dip (</a:t>
            </a:r>
            <a:r>
              <a:rPr lang="es-ES" sz="14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forced)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          2.06</a:t>
            </a:r>
          </a:p>
        </p:txBody>
      </p:sp>
      <p:sp>
        <p:nvSpPr>
          <p:cNvPr id="23" name="22 Rectángulo"/>
          <p:cNvSpPr>
            <a:spLocks noChangeArrowheads="1"/>
          </p:cNvSpPr>
          <p:nvPr/>
        </p:nvSpPr>
        <p:spPr bwMode="auto">
          <a:xfrm>
            <a:off x="4572023" y="2253394"/>
            <a:ext cx="2791057" cy="64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488" tIns="39745" rIns="79488" bIns="39745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>
                <a:solidFill>
                  <a:srgbClr val="FFFFFF"/>
                </a:solidFill>
                <a:latin typeface="Arial" charset="0"/>
                <a:sym typeface="Symbol" pitchFamily="18" charset="2"/>
              </a:rPr>
              <a:t>Improvement possible?</a:t>
            </a:r>
          </a:p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No dip </a:t>
            </a:r>
            <a:r>
              <a:rPr lang="es-ES" sz="14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(enlarged errors) 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1.66</a:t>
            </a:r>
          </a:p>
        </p:txBody>
      </p:sp>
      <p:grpSp>
        <p:nvGrpSpPr>
          <p:cNvPr id="5" name="42 Grupo"/>
          <p:cNvGrpSpPr>
            <a:grpSpLocks/>
          </p:cNvGrpSpPr>
          <p:nvPr/>
        </p:nvGrpSpPr>
        <p:grpSpPr bwMode="auto">
          <a:xfrm>
            <a:off x="1247527" y="2711236"/>
            <a:ext cx="3324473" cy="2480859"/>
            <a:chOff x="1458268" y="2988542"/>
            <a:chExt cx="3888432" cy="2736305"/>
          </a:xfrm>
        </p:grpSpPr>
        <p:grpSp>
          <p:nvGrpSpPr>
            <p:cNvPr id="17424" name="38 Grupo"/>
            <p:cNvGrpSpPr>
              <a:grpSpLocks/>
            </p:cNvGrpSpPr>
            <p:nvPr/>
          </p:nvGrpSpPr>
          <p:grpSpPr bwMode="auto">
            <a:xfrm>
              <a:off x="1458268" y="2988543"/>
              <a:ext cx="3177406" cy="2736304"/>
              <a:chOff x="1458268" y="2988543"/>
              <a:chExt cx="3177406" cy="2736304"/>
            </a:xfrm>
          </p:grpSpPr>
          <p:cxnSp>
            <p:nvCxnSpPr>
              <p:cNvPr id="17426" name="30 Conector recto de flecha"/>
              <p:cNvCxnSpPr>
                <a:cxnSpLocks noChangeShapeType="1"/>
              </p:cNvCxnSpPr>
              <p:nvPr/>
            </p:nvCxnSpPr>
            <p:spPr bwMode="auto">
              <a:xfrm rot="5400000">
                <a:off x="846200" y="4104667"/>
                <a:ext cx="2232248" cy="1008112"/>
              </a:xfrm>
              <a:prstGeom prst="straightConnector1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17427" name="34 Rectángulo"/>
              <p:cNvSpPr>
                <a:spLocks noChangeArrowheads="1"/>
              </p:cNvSpPr>
              <p:nvPr/>
            </p:nvSpPr>
            <p:spPr bwMode="auto">
              <a:xfrm>
                <a:off x="2178348" y="2988543"/>
                <a:ext cx="2457326" cy="738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9498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But  becomes</a:t>
                </a:r>
              </a:p>
              <a:p>
                <a:pPr algn="ctr" defTabSz="79498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the “Dip” solution</a:t>
                </a:r>
              </a:p>
            </p:txBody>
          </p:sp>
        </p:grpSp>
        <p:cxnSp>
          <p:nvCxnSpPr>
            <p:cNvPr id="17425" name="37 Conector recto de flecha"/>
            <p:cNvCxnSpPr>
              <a:cxnSpLocks noChangeShapeType="1"/>
            </p:cNvCxnSpPr>
            <p:nvPr/>
          </p:nvCxnSpPr>
          <p:spPr bwMode="auto">
            <a:xfrm rot="10800000" flipV="1">
              <a:off x="4266580" y="2988542"/>
              <a:ext cx="1080120" cy="216024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7" name="46 Grupo"/>
          <p:cNvGrpSpPr>
            <a:grpSpLocks/>
          </p:cNvGrpSpPr>
          <p:nvPr/>
        </p:nvGrpSpPr>
        <p:grpSpPr bwMode="auto">
          <a:xfrm>
            <a:off x="4695561" y="1861728"/>
            <a:ext cx="4468817" cy="4941561"/>
            <a:chOff x="5491163" y="2052439"/>
            <a:chExt cx="5225417" cy="5448499"/>
          </a:xfrm>
        </p:grpSpPr>
        <p:graphicFrame>
          <p:nvGraphicFramePr>
            <p:cNvPr id="17410" name="Object 5"/>
            <p:cNvGraphicFramePr>
              <a:graphicFrameLocks noChangeAspect="1"/>
            </p:cNvGraphicFramePr>
            <p:nvPr/>
          </p:nvGraphicFramePr>
          <p:xfrm>
            <a:off x="5491163" y="3786188"/>
            <a:ext cx="4824412" cy="3714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25" name="Acrobat Document" r:id="rId6" imgW="10004400" imgH="7689960" progId="AcroExch.Document.7">
                    <p:embed/>
                  </p:oleObj>
                </mc:Choice>
                <mc:Fallback>
                  <p:oleObj name="Acrobat Document" r:id="rId6" imgW="10004400" imgH="768996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1163" y="3786188"/>
                          <a:ext cx="4824412" cy="3714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1" name="15 Rectángulo"/>
            <p:cNvSpPr>
              <a:spLocks noChangeArrowheads="1"/>
            </p:cNvSpPr>
            <p:nvPr/>
          </p:nvSpPr>
          <p:spPr bwMode="auto">
            <a:xfrm>
              <a:off x="8691102" y="2052439"/>
              <a:ext cx="2025478" cy="1628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949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Other waves </a:t>
              </a:r>
            </a:p>
            <a:p>
              <a:pPr algn="ctr" defTabSz="7949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worse</a:t>
              </a:r>
            </a:p>
            <a:p>
              <a:pPr algn="ctr" defTabSz="7949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and data</a:t>
              </a:r>
            </a:p>
            <a:p>
              <a:pPr algn="ctr" defTabSz="7949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on phase</a:t>
              </a:r>
            </a:p>
            <a:p>
              <a:pPr algn="ctr" defTabSz="7949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NOT described</a:t>
              </a:r>
            </a:p>
          </p:txBody>
        </p:sp>
        <p:cxnSp>
          <p:nvCxnSpPr>
            <p:cNvPr id="17422" name="17 Conector recto de flecha"/>
            <p:cNvCxnSpPr>
              <a:cxnSpLocks noChangeShapeType="1"/>
            </p:cNvCxnSpPr>
            <p:nvPr/>
          </p:nvCxnSpPr>
          <p:spPr bwMode="auto">
            <a:xfrm rot="5400000">
              <a:off x="7866168" y="3924522"/>
              <a:ext cx="1657024" cy="936509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4" name="40 Conector recto de flecha"/>
            <p:cNvCxnSpPr>
              <a:cxnSpLocks noChangeShapeType="1"/>
            </p:cNvCxnSpPr>
            <p:nvPr/>
          </p:nvCxnSpPr>
          <p:spPr bwMode="auto">
            <a:xfrm rot="5400000" flipH="1" flipV="1">
              <a:off x="8587060" y="2916535"/>
              <a:ext cx="432048" cy="43204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</p:spTree>
    <p:custDataLst>
      <p:tags r:id="rId2"/>
    </p:custDataLst>
    <p:extLst>
      <p:ext uri="{BB962C8B-B14F-4D97-AF65-F5344CB8AC3E}">
        <p14:creationId xmlns:p14="http://schemas.microsoft.com/office/powerpoint/2010/main" val="310410698"/>
      </p:ext>
    </p:extLst>
  </p:cSld>
  <p:clrMapOvr>
    <a:masterClrMapping/>
  </p:clrMapOvr>
  <p:transition advTm="137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3" grpId="0"/>
      <p:bldP spid="2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220997" y="44624"/>
            <a:ext cx="1954486" cy="34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42" tIns="42571" rIns="85142" bIns="42571" anchor="ctr">
            <a:spAutoFit/>
          </a:bodyPr>
          <a:lstStyle/>
          <a:p>
            <a:pPr defTabSz="851135"/>
            <a:r>
              <a:rPr lang="es-ES_tradnl" sz="171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UFD </a:t>
            </a:r>
            <a:r>
              <a:rPr lang="es-ES_tradnl" sz="1710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_tradnl" sz="171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CFD</a:t>
            </a:r>
            <a:endParaRPr lang="es-ES_tradnl" sz="1710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Line 3"/>
          <p:cNvSpPr>
            <a:spLocks noChangeShapeType="1"/>
          </p:cNvSpPr>
          <p:nvPr/>
        </p:nvSpPr>
        <p:spPr bwMode="auto">
          <a:xfrm>
            <a:off x="0" y="439084"/>
            <a:ext cx="9372057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s-ES" sz="1539"/>
          </a:p>
        </p:txBody>
      </p:sp>
      <p:pic>
        <p:nvPicPr>
          <p:cNvPr id="118786" name="Picture 2" descr="C:\Users\jrpelaez\Desktop\deltaD2UF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2182" y="877844"/>
            <a:ext cx="6379637" cy="4839515"/>
          </a:xfrm>
          <a:prstGeom prst="rect">
            <a:avLst/>
          </a:prstGeom>
          <a:noFill/>
        </p:spPr>
      </p:pic>
      <p:pic>
        <p:nvPicPr>
          <p:cNvPr id="118787" name="Picture 3" descr="C:\Users\jrpelaez\Desktop\deltaD2CF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2182" y="877844"/>
            <a:ext cx="6379635" cy="4839515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10629" y="480519"/>
            <a:ext cx="8004690" cy="408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52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s-ES_tradnl" sz="2052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es-ES_tradnl" sz="2052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2052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2052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wave </a:t>
            </a:r>
            <a:r>
              <a:rPr lang="es-ES_tradnl" sz="2052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suffering</a:t>
            </a:r>
            <a:r>
              <a:rPr lang="es-ES_tradnl" sz="2052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52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2052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52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largest</a:t>
            </a:r>
            <a:r>
              <a:rPr lang="es-ES_tradnl" sz="2052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52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s-ES_tradnl" sz="2052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52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_tradnl" sz="2052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52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2052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D2</a:t>
            </a:r>
            <a:endParaRPr lang="es-ES" sz="1539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4 Rectángulo"/>
          <p:cNvSpPr/>
          <p:nvPr/>
        </p:nvSpPr>
        <p:spPr>
          <a:xfrm>
            <a:off x="210629" y="6021288"/>
            <a:ext cx="8004690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52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Apart from S0 and D2, changes in other waves from UFD to CFD is</a:t>
            </a:r>
          </a:p>
          <a:p>
            <a:r>
              <a:rPr lang="es-ES_tradnl" sz="2052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imperceptible</a:t>
            </a:r>
            <a:endParaRPr lang="es-ES" sz="1539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6184946"/>
      </p:ext>
    </p:extLst>
  </p:cSld>
  <p:clrMapOvr>
    <a:masterClrMapping/>
  </p:clrMapOvr>
  <p:transition advTm="84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Rectángulo"/>
          <p:cNvSpPr/>
          <p:nvPr/>
        </p:nvSpPr>
        <p:spPr>
          <a:xfrm>
            <a:off x="259940" y="620688"/>
            <a:ext cx="8352928" cy="135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52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groups </a:t>
            </a:r>
            <a:r>
              <a:rPr lang="es-ES" sz="110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(Ananthanarayan, Gasser, Laetwyler, Caprini, Colangelo, Maussallam) </a:t>
            </a:r>
          </a:p>
          <a:p>
            <a:r>
              <a:rPr lang="es-ES" sz="2052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used Roy Eqs. alone to obtain </a:t>
            </a:r>
          </a:p>
          <a:p>
            <a:r>
              <a:rPr lang="es-ES" sz="2052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 for the S and P waves below 800 or 1000 MeV</a:t>
            </a:r>
            <a:r>
              <a:rPr lang="es-ES" sz="2052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s-ES" sz="2052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rest as input.</a:t>
            </a:r>
            <a:endParaRPr lang="es-ES_tradnl" sz="2052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7504" y="1431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approaches</a:t>
            </a:r>
            <a:endParaRPr lang="es-ES_tradnl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0" y="439084"/>
            <a:ext cx="9372057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s-ES" sz="1539"/>
          </a:p>
        </p:txBody>
      </p:sp>
      <p:sp>
        <p:nvSpPr>
          <p:cNvPr id="5" name="Rectángulo 4"/>
          <p:cNvSpPr/>
          <p:nvPr/>
        </p:nvSpPr>
        <p:spPr>
          <a:xfrm>
            <a:off x="277804" y="2226893"/>
            <a:ext cx="885229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their most precise results, they </a:t>
            </a:r>
            <a:r>
              <a:rPr lang="es-E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Chiral Perturbation Theory as INPUT</a:t>
            </a:r>
          </a:p>
          <a:p>
            <a:r>
              <a:rPr lang="es-ES" sz="140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 universal band)</a:t>
            </a:r>
            <a:endParaRPr lang="en-US" sz="1400">
              <a:solidFill>
                <a:srgbClr val="00FFFF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08702" y="3573016"/>
            <a:ext cx="34602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results shown so far are quite consistent with theirs</a:t>
            </a:r>
            <a:endParaRPr lang="en-US" sz="200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861410"/>
            <a:ext cx="4653734" cy="386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5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Rectángulo"/>
          <p:cNvSpPr/>
          <p:nvPr/>
        </p:nvSpPr>
        <p:spPr>
          <a:xfrm>
            <a:off x="395536" y="620688"/>
            <a:ext cx="8352928" cy="5830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sz="2052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sz="2052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2052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far, for </a:t>
            </a:r>
            <a:r>
              <a:rPr lang="el-GR" sz="2052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ππ</a:t>
            </a:r>
            <a:r>
              <a:rPr lang="en-US" sz="24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→</a:t>
            </a:r>
            <a:r>
              <a:rPr lang="el-GR" sz="2052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ππ</a:t>
            </a:r>
            <a:r>
              <a:rPr lang="es-ES" sz="2052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2052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:</a:t>
            </a:r>
          </a:p>
          <a:p>
            <a:endParaRPr lang="es-ES_tradnl" sz="2052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52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Discarded inconsistent data 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2052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52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ended up with a relatively </a:t>
            </a:r>
            <a:r>
              <a:rPr lang="es-ES_tradnl" sz="2052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es-ES_tradnl" sz="2052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set of </a:t>
            </a:r>
            <a:r>
              <a:rPr lang="es-ES_tradnl" sz="2052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 waves </a:t>
            </a:r>
            <a:r>
              <a:rPr lang="es-ES_tradnl" sz="2052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(S0,S2,P,D0,D2,F) up to 1420 MeV. which</a:t>
            </a:r>
          </a:p>
          <a:p>
            <a:pPr lvl="1"/>
            <a:endParaRPr lang="es-ES_tradnl" sz="2052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4330" lvl="1" indent="-342900">
              <a:buFont typeface="Arial" panose="020B0604020202020204" pitchFamily="34" charset="0"/>
              <a:buChar char="•"/>
            </a:pPr>
            <a:r>
              <a:rPr lang="es-ES_tradnl" sz="2052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s-ES_tradnl" sz="2052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s-ES_tradnl" sz="2052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reasonably well</a:t>
            </a:r>
          </a:p>
          <a:p>
            <a:pPr marL="794330" lvl="1" indent="-342900">
              <a:buFont typeface="Arial" panose="020B0604020202020204" pitchFamily="34" charset="0"/>
              <a:buChar char="•"/>
            </a:pPr>
            <a:endParaRPr lang="es-ES_tradnl" sz="2052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4330" lvl="1" indent="-342900">
              <a:buFont typeface="Arial" panose="020B0604020202020204" pitchFamily="34" charset="0"/>
              <a:buChar char="•"/>
            </a:pPr>
            <a:r>
              <a:rPr lang="es-ES_tradnl" sz="2052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consistent with 9 Dispersion Relations and crossing sum rules</a:t>
            </a:r>
          </a:p>
          <a:p>
            <a:pPr marL="794330" lvl="1" indent="-342900">
              <a:buFont typeface="Arial" panose="020B0604020202020204" pitchFamily="34" charset="0"/>
              <a:buChar char="•"/>
            </a:pPr>
            <a:endParaRPr lang="es-ES_tradnl" sz="2052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52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results for S, P waves obtained by </a:t>
            </a:r>
            <a:r>
              <a:rPr lang="es-ES_tradnl" sz="2052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solving</a:t>
            </a:r>
            <a:r>
              <a:rPr lang="es-ES_tradnl" sz="2052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Roy Eqs</a:t>
            </a:r>
            <a:r>
              <a:rPr lang="es-ES_tradnl" sz="2052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instead of imposing</a:t>
            </a:r>
            <a:r>
              <a:rPr lang="es-ES_tradnl" sz="2052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them as constraints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2052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sz="2052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7504" y="14318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this part</a:t>
            </a: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0" y="439084"/>
            <a:ext cx="9372057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s-ES" sz="1539"/>
          </a:p>
        </p:txBody>
      </p:sp>
    </p:spTree>
    <p:extLst>
      <p:ext uri="{BB962C8B-B14F-4D97-AF65-F5344CB8AC3E}">
        <p14:creationId xmlns:p14="http://schemas.microsoft.com/office/powerpoint/2010/main" val="334828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297726" y="334727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smtClean="0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53417" y="713021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similar approach can be followed for </a:t>
            </a:r>
            <a:r>
              <a:rPr lang="el-GR" sz="20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sz="200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</a:t>
            </a:r>
            <a:r>
              <a:rPr lang="es-ES" sz="200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>
              <a:solidFill>
                <a:srgbClr val="00FFFF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7504" y="14318"/>
            <a:ext cx="160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Scattering</a:t>
            </a:r>
            <a:endParaRPr lang="es-ES_tradnl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439084"/>
            <a:ext cx="9372057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s-ES" sz="1539"/>
          </a:p>
        </p:txBody>
      </p:sp>
      <p:grpSp>
        <p:nvGrpSpPr>
          <p:cNvPr id="13" name="Grupo 12"/>
          <p:cNvGrpSpPr/>
          <p:nvPr/>
        </p:nvGrpSpPr>
        <p:grpSpPr>
          <a:xfrm>
            <a:off x="135814" y="548666"/>
            <a:ext cx="8891440" cy="2761835"/>
            <a:chOff x="135814" y="548666"/>
            <a:chExt cx="8891440" cy="2761835"/>
          </a:xfrm>
        </p:grpSpPr>
        <p:sp>
          <p:nvSpPr>
            <p:cNvPr id="6" name="Rectángulo 5"/>
            <p:cNvSpPr/>
            <p:nvPr/>
          </p:nvSpPr>
          <p:spPr>
            <a:xfrm>
              <a:off x="135814" y="1274978"/>
              <a:ext cx="69847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0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scalar I=1/2 wave is again a mess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pic>
          <p:nvPicPr>
            <p:cNvPr id="7" name="Picture 2" descr="C:\Users\Profesor\Desktop\fig1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9311" y="548666"/>
              <a:ext cx="3927943" cy="2761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ángulo 7"/>
          <p:cNvSpPr/>
          <p:nvPr/>
        </p:nvSpPr>
        <p:spPr>
          <a:xfrm>
            <a:off x="153417" y="2321585"/>
            <a:ext cx="9433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also a </a:t>
            </a:r>
            <a:r>
              <a:rPr lang="es-E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 of </a:t>
            </a:r>
          </a:p>
          <a:p>
            <a:r>
              <a:rPr lang="es-E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Roy-Steiner equations </a:t>
            </a:r>
          </a:p>
          <a:p>
            <a:r>
              <a:rPr lang="es-E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elastic region. </a:t>
            </a:r>
            <a:r>
              <a:rPr lang="es-ES" sz="200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</a:t>
            </a:r>
            <a:r>
              <a:rPr lang="es-ES" sz="20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ChPT </a:t>
            </a:r>
            <a:r>
              <a:rPr lang="es-ES" sz="20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s-ES" sz="200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  <a:p>
            <a:r>
              <a:rPr lang="es-E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(Descotes-Genon, Moussallam)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21078" y="3657218"/>
            <a:ext cx="80073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Roy-Steiner equations are more complicated because </a:t>
            </a:r>
            <a:r>
              <a:rPr lang="es-ES" sz="200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crossing </a:t>
            </a:r>
          </a:p>
          <a:p>
            <a:r>
              <a:rPr lang="es-ES" sz="20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200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rewrite the left cut</a:t>
            </a:r>
            <a:r>
              <a:rPr lang="es-E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one also needs </a:t>
            </a:r>
            <a:r>
              <a:rPr lang="el-GR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ππ</a:t>
            </a:r>
            <a:r>
              <a:rPr lang="en-US" sz="20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→</a:t>
            </a:r>
            <a:r>
              <a:rPr lang="es-E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KK.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07504" y="6457890"/>
            <a:ext cx="3692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FDRs are equally simple…</a:t>
            </a:r>
            <a:endParaRPr lang="en-US" sz="2000">
              <a:solidFill>
                <a:schemeClr val="bg1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35814" y="4431620"/>
            <a:ext cx="8756666" cy="2237740"/>
            <a:chOff x="135814" y="4431620"/>
            <a:chExt cx="8756666" cy="2237740"/>
          </a:xfrm>
        </p:grpSpPr>
        <p:sp>
          <p:nvSpPr>
            <p:cNvPr id="10" name="Rectángulo 9"/>
            <p:cNvSpPr/>
            <p:nvPr/>
          </p:nvSpPr>
          <p:spPr>
            <a:xfrm>
              <a:off x="135814" y="5042658"/>
              <a:ext cx="429422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00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addition, the different masses give rise to new analytic structures </a:t>
              </a:r>
            </a:p>
            <a:p>
              <a:r>
                <a:rPr lang="es-ES" sz="200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(Circular cut)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941" y="4431620"/>
              <a:ext cx="4390539" cy="2237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75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756723" y="181116"/>
            <a:ext cx="4310218" cy="1480084"/>
          </a:xfrm>
          <a:prstGeom prst="rect">
            <a:avLst/>
          </a:prstGeom>
        </p:spPr>
        <p:txBody>
          <a:bodyPr wrap="square" lIns="78928" tIns="39465" rIns="78928" bIns="39465">
            <a:spAutoFit/>
          </a:bodyPr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1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1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1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(</a:t>
            </a:r>
            <a:r>
              <a:rPr lang="en-US" sz="1400" b="1" u="sng">
                <a:solidFill>
                  <a:srgbClr val="00FFFF"/>
                </a:solidFill>
                <a:latin typeface="Arial" charset="0"/>
                <a:sym typeface="Symbol" pitchFamily="18" charset="2"/>
              </a:rPr>
              <a:t>not</a:t>
            </a:r>
            <a:r>
              <a:rPr lang="es-ES" sz="1400" b="1" u="sng">
                <a:solidFill>
                  <a:srgbClr val="00FFFF"/>
                </a:solidFill>
                <a:latin typeface="Arial" charset="0"/>
                <a:sym typeface="Symbol" pitchFamily="18" charset="2"/>
              </a:rPr>
              <a:t> a </a:t>
            </a:r>
            <a:r>
              <a:rPr lang="es-ES" sz="1400" b="1" u="sng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solution</a:t>
            </a:r>
            <a:r>
              <a:rPr lang="es-ES" sz="1400" b="1" u="sng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4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of dispersión relations,</a:t>
            </a: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but a constrained fit</a:t>
            </a:r>
            <a:r>
              <a:rPr lang="es-ES" sz="14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) </a:t>
            </a:r>
            <a:r>
              <a:rPr lang="es-ES" sz="1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(A.Rodas &amp; </a:t>
            </a:r>
            <a:r>
              <a:rPr lang="es-ES" sz="1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JRP</a:t>
            </a:r>
            <a:r>
              <a:rPr lang="es-ES" sz="11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)</a:t>
            </a:r>
            <a:endParaRPr lang="es-ES" sz="1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238748" y="245708"/>
            <a:ext cx="3346167" cy="84914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 lIns="78928" tIns="39465" rIns="78928" bIns="39465">
            <a:spAutoFit/>
          </a:bodyPr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5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Dispersive</a:t>
            </a:r>
            <a:r>
              <a:rPr lang="es-ES" sz="25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25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analysis</a:t>
            </a:r>
            <a:r>
              <a:rPr lang="es-ES" sz="25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of </a:t>
            </a: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5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25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K </a:t>
            </a:r>
            <a:r>
              <a:rPr lang="es-ES" sz="25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scattering</a:t>
            </a:r>
            <a:r>
              <a:rPr lang="es-ES" sz="25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DATA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968250" y="2805929"/>
            <a:ext cx="3692753" cy="1423436"/>
          </a:xfrm>
          <a:prstGeom prst="rect">
            <a:avLst/>
          </a:prstGeom>
        </p:spPr>
        <p:txBody>
          <a:bodyPr wrap="square" lIns="78928" tIns="39465" rIns="78928" bIns="39465">
            <a:spAutoFit/>
          </a:bodyPr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First observation:</a:t>
            </a: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Forward </a:t>
            </a:r>
            <a:r>
              <a:rPr lang="es-ES" sz="210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Dispersion</a:t>
            </a:r>
            <a:r>
              <a:rPr lang="es-ES" sz="2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relations</a:t>
            </a: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1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Not</a:t>
            </a:r>
            <a:r>
              <a:rPr lang="es-ES" sz="2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210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well</a:t>
            </a:r>
            <a:r>
              <a:rPr lang="es-ES" sz="2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210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satisfied</a:t>
            </a:r>
            <a:r>
              <a:rPr lang="es-ES" sz="2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210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by</a:t>
            </a:r>
            <a:r>
              <a:rPr lang="es-ES" sz="2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data</a:t>
            </a: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Particularly at high energies</a:t>
            </a:r>
            <a:endParaRPr lang="es-ES" sz="1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126171" y="5083359"/>
            <a:ext cx="3694472" cy="1088688"/>
          </a:xfrm>
          <a:prstGeom prst="rect">
            <a:avLst/>
          </a:prstGeom>
        </p:spPr>
        <p:txBody>
          <a:bodyPr wrap="square" lIns="78928" tIns="39465" rIns="78928" bIns="39465">
            <a:spAutoFit/>
          </a:bodyPr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So we use </a:t>
            </a: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1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Forward Dispersion Relations as CONSTRAINTS </a:t>
            </a:r>
            <a:r>
              <a:rPr lang="es-ES" sz="21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on</a:t>
            </a:r>
            <a:r>
              <a:rPr lang="es-ES" sz="21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21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fits</a:t>
            </a:r>
            <a:endParaRPr lang="es-ES" sz="14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568713" y="147692"/>
            <a:ext cx="3940781" cy="6576925"/>
            <a:chOff x="665078" y="162741"/>
            <a:chExt cx="4608525" cy="7251365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078" y="3852973"/>
              <a:ext cx="4608525" cy="3561133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42" y="162741"/>
              <a:ext cx="4602661" cy="35566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436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625129" y="44628"/>
            <a:ext cx="1225579" cy="36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163" tIns="43119" rIns="86163" bIns="43119">
            <a:spAutoFit/>
          </a:bodyPr>
          <a:lstStyle/>
          <a:p>
            <a:pPr defTabSz="861268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Motivation</a:t>
            </a:r>
            <a:endParaRPr lang="en-US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0" y="424703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lIns="79124" tIns="39563" rIns="79124" bIns="39563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7543" y="5805264"/>
            <a:ext cx="8688920" cy="81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163" tIns="43119" rIns="86163" bIns="43119">
            <a:spAutoFit/>
          </a:bodyPr>
          <a:lstStyle/>
          <a:p>
            <a:pPr defTabSz="86126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3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This lesson:    how useful DISPERSION RELATIONS and 				          ANALYTICITY can be</a:t>
            </a:r>
          </a:p>
        </p:txBody>
      </p:sp>
      <p:pic>
        <p:nvPicPr>
          <p:cNvPr id="36866" name="Picture 2" descr="C:\Users\Profesor\Dropbox\Jose\papers\PR\scatteringda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206" y="541036"/>
            <a:ext cx="5343153" cy="500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79516" y="516950"/>
            <a:ext cx="3048397" cy="1200167"/>
          </a:xfrm>
          <a:prstGeom prst="rect">
            <a:avLst/>
          </a:prstGeom>
        </p:spPr>
        <p:txBody>
          <a:bodyPr wrap="none" lIns="91280" tIns="45640" rIns="91280" bIns="45640">
            <a:spAutoFit/>
          </a:bodyPr>
          <a:lstStyle/>
          <a:p>
            <a:pPr defTabSz="86126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First problem:</a:t>
            </a:r>
          </a:p>
          <a:p>
            <a:pPr defTabSz="86126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CONFLICTING DATA SETS</a:t>
            </a:r>
          </a:p>
          <a:p>
            <a:pPr defTabSz="86126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meson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-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Nucleon</a:t>
            </a:r>
            <a:endParaRPr lang="en-US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220078" y="545709"/>
            <a:ext cx="1306445" cy="369170"/>
          </a:xfrm>
          <a:prstGeom prst="rect">
            <a:avLst/>
          </a:prstGeom>
        </p:spPr>
        <p:txBody>
          <a:bodyPr wrap="none" lIns="91280" tIns="45640" rIns="91280" bIns="45640">
            <a:spAutoFit/>
          </a:bodyPr>
          <a:lstStyle/>
          <a:p>
            <a:pPr defTabSz="86126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latin typeface="Arial" charset="0"/>
                <a:sym typeface="Symbol" pitchFamily="18" charset="2"/>
              </a:rPr>
              <a:t>π π → π π</a:t>
            </a:r>
          </a:p>
        </p:txBody>
      </p:sp>
      <p:pic>
        <p:nvPicPr>
          <p:cNvPr id="37890" name="Picture 2" descr="C:\Users\Profesor\Desktop\fig1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348880"/>
            <a:ext cx="460851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21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00209" y="816618"/>
            <a:ext cx="8404239" cy="37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19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S-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waves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. 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most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interesting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for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K</a:t>
            </a:r>
            <a:r>
              <a:rPr lang="es-ES" sz="1900" baseline="-250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" sz="19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* resonances </a:t>
            </a:r>
            <a:endParaRPr lang="es-ES_tradnl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00208" y="1600345"/>
            <a:ext cx="3694472" cy="105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Largest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changes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UFD to CFD</a:t>
            </a:r>
          </a:p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at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higher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energies</a:t>
            </a:r>
            <a:endParaRPr lang="es-ES_tradnl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122953" y="44501"/>
            <a:ext cx="6418850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algn="ctr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Unconstrained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(UFD) to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Constrained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Fits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to data (CFD)</a:t>
            </a:r>
            <a:endParaRPr lang="en-GB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0" y="490021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32" y="1603338"/>
            <a:ext cx="4984675" cy="528712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82" y="3755553"/>
            <a:ext cx="3582106" cy="293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850" y="551308"/>
            <a:ext cx="4242288" cy="3530798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741" y="4147416"/>
            <a:ext cx="4248468" cy="2623570"/>
          </a:xfrm>
          <a:prstGeom prst="rect">
            <a:avLst/>
          </a:prstGeom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00209" y="816618"/>
            <a:ext cx="5125677" cy="37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19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P-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waves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:  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Small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changes</a:t>
            </a:r>
            <a:endParaRPr lang="es-ES_tradnl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7096555" y="2906515"/>
            <a:ext cx="1601653" cy="59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11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SOLUTION </a:t>
            </a:r>
            <a:r>
              <a:rPr lang="es-ES" sz="110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from previous </a:t>
            </a:r>
            <a:r>
              <a:rPr lang="es-ES" sz="11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Roy-Steiner </a:t>
            </a:r>
            <a:r>
              <a:rPr lang="es-ES" sz="1100" err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approach</a:t>
            </a:r>
            <a:endParaRPr lang="es-ES_tradnl" sz="1100">
              <a:solidFill>
                <a:srgbClr val="FF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6585" y="44501"/>
            <a:ext cx="6418850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algn="ctr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Unconstrained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(UFD) to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Constrained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Fits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to data (CFD)</a:t>
            </a:r>
            <a:endParaRPr lang="en-GB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0" y="490021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5741916" y="1844548"/>
            <a:ext cx="1108342" cy="76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1400" err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Our</a:t>
            </a:r>
            <a:r>
              <a:rPr lang="es-ES" sz="14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400" err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fits</a:t>
            </a:r>
            <a:r>
              <a:rPr lang="es-ES" sz="14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describe data </a:t>
            </a:r>
            <a:r>
              <a:rPr lang="es-ES" sz="1400" err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well</a:t>
            </a:r>
            <a:endParaRPr lang="es-ES_tradnl" sz="1400">
              <a:solidFill>
                <a:srgbClr val="FF0000"/>
              </a:solidFill>
              <a:latin typeface="Arial" charset="0"/>
              <a:sym typeface="Symbol" pitchFamily="18" charset="2"/>
            </a:endParaRPr>
          </a:p>
        </p:txBody>
      </p:sp>
      <p:cxnSp>
        <p:nvCxnSpPr>
          <p:cNvPr id="23" name="Conector recto de flecha 22"/>
          <p:cNvCxnSpPr/>
          <p:nvPr/>
        </p:nvCxnSpPr>
        <p:spPr bwMode="auto">
          <a:xfrm>
            <a:off x="6573616" y="2384029"/>
            <a:ext cx="523027" cy="13791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Conector recto de flecha 23"/>
          <p:cNvCxnSpPr/>
          <p:nvPr/>
        </p:nvCxnSpPr>
        <p:spPr bwMode="auto">
          <a:xfrm flipH="1" flipV="1">
            <a:off x="7281281" y="2645359"/>
            <a:ext cx="369447" cy="26124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8" name="Imagen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63" y="4147416"/>
            <a:ext cx="3886793" cy="2623569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63" y="1339146"/>
            <a:ext cx="3886793" cy="274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4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32" y="1027840"/>
            <a:ext cx="2625612" cy="28192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586" y="4039141"/>
            <a:ext cx="2638736" cy="21627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442" y="4048953"/>
            <a:ext cx="2652160" cy="217374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586" y="1018934"/>
            <a:ext cx="2652160" cy="280743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823" y="1009166"/>
            <a:ext cx="2625611" cy="2837929"/>
          </a:xfrm>
          <a:prstGeom prst="rect">
            <a:avLst/>
          </a:prstGeom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00208" y="620686"/>
            <a:ext cx="8682010" cy="37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19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D-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waves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: 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Largest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changes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of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all</a:t>
            </a:r>
            <a:r>
              <a:rPr lang="es-E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, but 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at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very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high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energies</a:t>
            </a:r>
            <a:endParaRPr lang="es-ES_tradnl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6585" y="44501"/>
            <a:ext cx="6418850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algn="ctr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Unconstrained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(UFD) to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Constrained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Fits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to data (CFD)</a:t>
            </a:r>
            <a:endParaRPr lang="en-GB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0" y="490021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61786" y="4048909"/>
            <a:ext cx="5125677" cy="79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F-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waves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:  </a:t>
            </a:r>
          </a:p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Imperceptible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changes</a:t>
            </a:r>
            <a:endParaRPr lang="es-ES_tradnl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61783" y="6237349"/>
            <a:ext cx="8743584" cy="65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Regge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parameterizations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allowed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to 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vary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: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Only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l-GR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K-</a:t>
            </a:r>
            <a:r>
              <a:rPr lang="el-GR">
                <a:solidFill>
                  <a:srgbClr val="00FFFF"/>
                </a:solidFill>
                <a:latin typeface="Arial" charset="0"/>
                <a:sym typeface="Symbol" pitchFamily="18" charset="2"/>
              </a:rPr>
              <a:t>ρ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residue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changes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by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1.4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deviations</a:t>
            </a:r>
            <a:endParaRPr lang="es-ES_tradnl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1258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3" y="3494700"/>
            <a:ext cx="3940781" cy="322991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15" y="147607"/>
            <a:ext cx="3935767" cy="322580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48" y="3480488"/>
            <a:ext cx="3927996" cy="321943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465" y="147607"/>
            <a:ext cx="3935767" cy="3225807"/>
          </a:xfrm>
          <a:prstGeom prst="rect">
            <a:avLst/>
          </a:prstGeom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988214" y="1155192"/>
            <a:ext cx="2400937" cy="3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Consistency up to 1.6 GeV!!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111363" y="5976123"/>
            <a:ext cx="2587073" cy="3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1400" err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Consistency</a:t>
            </a:r>
            <a:r>
              <a:rPr lang="es-ES" sz="14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up to 1.74 </a:t>
            </a:r>
            <a:r>
              <a:rPr lang="es-ES" sz="1400" err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GeV</a:t>
            </a:r>
            <a:r>
              <a:rPr lang="es-ES" sz="14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!!</a:t>
            </a:r>
            <a:endParaRPr lang="es-ES_tradnl" sz="1400">
              <a:solidFill>
                <a:srgbClr val="FF0000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7270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95536" y="620688"/>
            <a:ext cx="8352928" cy="519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52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far, for </a:t>
            </a:r>
            <a:r>
              <a:rPr lang="el-GR" sz="2052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s-ES" sz="2052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→</a:t>
            </a:r>
            <a:r>
              <a:rPr lang="el-GR" sz="2052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s-ES" sz="2052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K, </a:t>
            </a:r>
            <a:r>
              <a:rPr lang="es-ES_tradnl" sz="2052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:</a:t>
            </a:r>
          </a:p>
          <a:p>
            <a:endParaRPr lang="es-ES_tradnl" sz="2052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52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also discarded some inconsistent data 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2052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52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relatively </a:t>
            </a:r>
            <a:r>
              <a:rPr lang="es-ES_tradnl" sz="2052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es-ES_tradnl" sz="2052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set of </a:t>
            </a:r>
            <a:r>
              <a:rPr lang="es-ES_tradnl" sz="2052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 waves </a:t>
            </a:r>
            <a:r>
              <a:rPr lang="es-ES_tradnl" sz="2052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F and 1600 MeV, which</a:t>
            </a:r>
          </a:p>
          <a:p>
            <a:pPr lvl="1"/>
            <a:endParaRPr lang="es-ES_tradnl" sz="2052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4330" lvl="1" indent="-342900">
              <a:buFont typeface="Arial" panose="020B0604020202020204" pitchFamily="34" charset="0"/>
              <a:buChar char="•"/>
            </a:pPr>
            <a:r>
              <a:rPr lang="es-ES_tradnl" sz="2052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s-ES_tradnl" sz="2052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s-ES_tradnl" sz="2052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pPr marL="794330" lvl="1" indent="-342900">
              <a:buFont typeface="Arial" panose="020B0604020202020204" pitchFamily="34" charset="0"/>
              <a:buChar char="•"/>
            </a:pPr>
            <a:endParaRPr lang="es-ES_tradnl" sz="2052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4330" lvl="1" indent="-342900">
              <a:buFont typeface="Arial" panose="020B0604020202020204" pitchFamily="34" charset="0"/>
              <a:buChar char="•"/>
            </a:pPr>
            <a:r>
              <a:rPr lang="es-ES_tradnl" sz="2052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consistent with 2FDRs</a:t>
            </a:r>
          </a:p>
          <a:p>
            <a:pPr marL="794330" lvl="1" indent="-342900">
              <a:buFont typeface="Arial" panose="020B0604020202020204" pitchFamily="34" charset="0"/>
              <a:buChar char="•"/>
            </a:pPr>
            <a:endParaRPr lang="es-ES_tradnl" sz="2052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4330" lvl="1" indent="-342900">
              <a:buFont typeface="Arial" panose="020B0604020202020204" pitchFamily="34" charset="0"/>
              <a:buChar char="•"/>
            </a:pPr>
            <a:endParaRPr lang="es-ES_tradnl" sz="2052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4330" lvl="1" indent="-342900">
              <a:buFont typeface="Arial" panose="020B0604020202020204" pitchFamily="34" charset="0"/>
              <a:buChar char="•"/>
            </a:pPr>
            <a:endParaRPr lang="es-ES_tradnl" sz="2052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52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results for S, P waves </a:t>
            </a:r>
          </a:p>
          <a:p>
            <a:r>
              <a:rPr lang="es-ES_tradnl" sz="2052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obtained by </a:t>
            </a:r>
            <a:r>
              <a:rPr lang="es-ES_tradnl" sz="2052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solving</a:t>
            </a:r>
            <a:r>
              <a:rPr lang="es-ES_tradnl" sz="2052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Roy Eqs.</a:t>
            </a:r>
          </a:p>
          <a:p>
            <a:r>
              <a:rPr lang="es-ES_tradnl" sz="2052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Although with small differences</a:t>
            </a:r>
            <a:endParaRPr lang="es-ES_tradnl" sz="2052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sz="2052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7504" y="14318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this part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490021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05044"/>
            <a:ext cx="4242288" cy="3530798"/>
          </a:xfrm>
          <a:prstGeom prst="rect">
            <a:avLst/>
          </a:prstGeom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435729" y="5660251"/>
            <a:ext cx="1601653" cy="59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11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SOLUTION </a:t>
            </a:r>
            <a:r>
              <a:rPr lang="es-ES" sz="110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from previous </a:t>
            </a:r>
            <a:r>
              <a:rPr lang="es-ES" sz="11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Roy-Steiner </a:t>
            </a:r>
            <a:r>
              <a:rPr lang="es-ES" sz="1100" err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approach</a:t>
            </a:r>
            <a:endParaRPr lang="es-ES_tradnl" sz="1100">
              <a:solidFill>
                <a:srgbClr val="FF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081090" y="4598284"/>
            <a:ext cx="1108342" cy="76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1400" err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Our</a:t>
            </a:r>
            <a:r>
              <a:rPr lang="es-ES" sz="14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400" err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fits</a:t>
            </a:r>
            <a:r>
              <a:rPr lang="es-ES" sz="14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describe data </a:t>
            </a:r>
            <a:r>
              <a:rPr lang="es-ES" sz="1400" err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well</a:t>
            </a:r>
            <a:endParaRPr lang="es-ES_tradnl" sz="1400">
              <a:solidFill>
                <a:srgbClr val="FF0000"/>
              </a:solidFill>
              <a:latin typeface="Arial" charset="0"/>
              <a:sym typeface="Symbol" pitchFamily="18" charset="2"/>
            </a:endParaRPr>
          </a:p>
        </p:txBody>
      </p:sp>
      <p:cxnSp>
        <p:nvCxnSpPr>
          <p:cNvPr id="11" name="Conector recto de flecha 10"/>
          <p:cNvCxnSpPr/>
          <p:nvPr/>
        </p:nvCxnSpPr>
        <p:spPr bwMode="auto">
          <a:xfrm>
            <a:off x="6912790" y="5137765"/>
            <a:ext cx="523027" cy="13791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Conector recto de flecha 11"/>
          <p:cNvCxnSpPr/>
          <p:nvPr/>
        </p:nvCxnSpPr>
        <p:spPr bwMode="auto">
          <a:xfrm flipH="1" flipV="1">
            <a:off x="7620455" y="5399095"/>
            <a:ext cx="369447" cy="26124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8544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Resonances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in meson-meson scattering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from partial-wave</a:t>
            </a:r>
            <a:r>
              <a:rPr lang="en-US" smtClean="0">
                <a:solidFill>
                  <a:srgbClr val="FFFF00"/>
                </a:solidFill>
              </a:rPr>
              <a:t/>
            </a:r>
            <a:br>
              <a:rPr lang="en-US" smtClean="0">
                <a:solidFill>
                  <a:srgbClr val="FFFF00"/>
                </a:solidFill>
              </a:rPr>
            </a:br>
            <a:r>
              <a:rPr lang="en-US" smtClean="0">
                <a:solidFill>
                  <a:srgbClr val="FFFF00"/>
                </a:solidFill>
              </a:rPr>
              <a:t>dispersion </a:t>
            </a:r>
            <a:r>
              <a:rPr lang="en-US" dirty="0" smtClean="0">
                <a:solidFill>
                  <a:srgbClr val="FFFF00"/>
                </a:solidFill>
              </a:rPr>
              <a:t>relations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1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07504" y="14318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Resonances</a:t>
            </a:r>
            <a:endParaRPr lang="es-ES_tradnl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0" y="490021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51520" y="836712"/>
            <a:ext cx="6699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 resonances are associated to “bumps” in cross sections</a:t>
            </a:r>
            <a:endParaRPr lang="es-ES_tradnl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38382"/>
            <a:ext cx="7245056" cy="492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1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07504" y="14318"/>
            <a:ext cx="2929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Resonances:simplest case</a:t>
            </a:r>
            <a:endParaRPr lang="es-ES_tradnl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0" y="404664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51520" y="836712"/>
            <a:ext cx="541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Usually, they are described by Breit-Wigner shapes</a:t>
            </a:r>
            <a:endParaRPr lang="es-ES_tradnl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96393"/>
            <a:ext cx="2729461" cy="194005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38200" y="2492896"/>
            <a:ext cx="7289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in </a:t>
            </a:r>
            <a:r>
              <a:rPr lang="es-ES_tradnl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elastic case </a:t>
            </a:r>
            <a:r>
              <a:rPr lang="es-ES_tradnl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 a typical phase shift rapid increase </a:t>
            </a:r>
          </a:p>
          <a:p>
            <a:r>
              <a:rPr lang="es-ES_tradnl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0 to 180 degrees that we have already found several times </a:t>
            </a:r>
            <a:endParaRPr lang="es-ES_tradnl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2_fit_P_pip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578" y="3577180"/>
            <a:ext cx="3034020" cy="2892055"/>
          </a:xfrm>
          <a:prstGeom prst="rect">
            <a:avLst/>
          </a:prstGeom>
          <a:noFill/>
        </p:spPr>
      </p:pic>
      <p:pic>
        <p:nvPicPr>
          <p:cNvPr id="12" name="Picture 9" descr="figD0hig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145132"/>
            <a:ext cx="299620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987" y="3721196"/>
            <a:ext cx="3225932" cy="2512175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887113" y="357424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s-E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(770)</a:t>
            </a:r>
            <a:endParaRPr lang="es-ES_tradnl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922940" y="4477280"/>
            <a:ext cx="1000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ES" baseline="-25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(1275)</a:t>
            </a:r>
            <a:endParaRPr lang="es-ES_tradnl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815384" y="4539319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K*(892)</a:t>
            </a:r>
            <a:endParaRPr lang="es-ES_tradnl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733120" y="6381328"/>
            <a:ext cx="309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easily identified…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07504" y="14318"/>
            <a:ext cx="2929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Resonances:simplest case</a:t>
            </a:r>
            <a:endParaRPr lang="es-ES_tradnl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0" y="404664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51520" y="476672"/>
            <a:ext cx="4891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Breit-Wigner shapes are easily recognizable…</a:t>
            </a:r>
            <a:endParaRPr lang="es-ES_tradnl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120337" y="1221612"/>
            <a:ext cx="8667638" cy="4494704"/>
            <a:chOff x="120337" y="1844823"/>
            <a:chExt cx="8667638" cy="4494704"/>
          </a:xfrm>
        </p:grpSpPr>
        <p:pic>
          <p:nvPicPr>
            <p:cNvPr id="18" name="Picture 2" descr="C:\Users\jrpelaez\Desktop\S0CDF.jpg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337" y="1844823"/>
              <a:ext cx="4595679" cy="2761835"/>
            </a:xfrm>
            <a:prstGeom prst="rect">
              <a:avLst/>
            </a:prstGeom>
            <a:noFill/>
          </p:spPr>
        </p:pic>
        <p:sp>
          <p:nvSpPr>
            <p:cNvPr id="7" name="Rectángulo 6"/>
            <p:cNvSpPr/>
            <p:nvPr/>
          </p:nvSpPr>
          <p:spPr>
            <a:xfrm>
              <a:off x="1763688" y="5877862"/>
              <a:ext cx="52116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24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But do you see resonances there?</a:t>
              </a:r>
              <a:endParaRPr lang="es-ES_tradnl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2" descr="C:\Users\Profesor\Desktop\fig1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844824"/>
              <a:ext cx="3927943" cy="2761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Conector recto de flecha 19"/>
            <p:cNvCxnSpPr/>
            <p:nvPr/>
          </p:nvCxnSpPr>
          <p:spPr>
            <a:xfrm flipV="1">
              <a:off x="5724128" y="3789040"/>
              <a:ext cx="720080" cy="216024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de flecha 18"/>
            <p:cNvCxnSpPr/>
            <p:nvPr/>
          </p:nvCxnSpPr>
          <p:spPr>
            <a:xfrm flipH="1" flipV="1">
              <a:off x="1763688" y="4005064"/>
              <a:ext cx="1272824" cy="2041752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ángulo 30"/>
          <p:cNvSpPr/>
          <p:nvPr/>
        </p:nvSpPr>
        <p:spPr>
          <a:xfrm>
            <a:off x="476859" y="5728326"/>
            <a:ext cx="85596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Nevertheless there is a resonance (a pole) on each graph: the </a:t>
            </a:r>
            <a:r>
              <a:rPr lang="el-GR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s-E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/f</a:t>
            </a:r>
            <a:r>
              <a:rPr lang="es-ES" sz="2400" b="1" baseline="-25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(500) and the </a:t>
            </a:r>
            <a:r>
              <a:rPr lang="el-GR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</a:t>
            </a:r>
            <a:r>
              <a:rPr lang="es-E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/K</a:t>
            </a:r>
            <a:r>
              <a:rPr lang="es-ES" sz="2400" b="1" baseline="-25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*(800) light scalars</a:t>
            </a:r>
            <a:r>
              <a:rPr lang="es-ES_tradnl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_tradnl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upo 33"/>
          <p:cNvGrpSpPr/>
          <p:nvPr/>
        </p:nvGrpSpPr>
        <p:grpSpPr>
          <a:xfrm>
            <a:off x="107504" y="980728"/>
            <a:ext cx="4663953" cy="4454887"/>
            <a:chOff x="107504" y="1603939"/>
            <a:chExt cx="4663953" cy="4454887"/>
          </a:xfrm>
        </p:grpSpPr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1603939"/>
              <a:ext cx="4663953" cy="3506293"/>
            </a:xfrm>
            <a:prstGeom prst="rect">
              <a:avLst/>
            </a:prstGeom>
          </p:spPr>
        </p:pic>
        <p:cxnSp>
          <p:nvCxnSpPr>
            <p:cNvPr id="33" name="Conector recto de flecha 32"/>
            <p:cNvCxnSpPr/>
            <p:nvPr/>
          </p:nvCxnSpPr>
          <p:spPr>
            <a:xfrm flipH="1" flipV="1">
              <a:off x="1780756" y="4017074"/>
              <a:ext cx="1272824" cy="2041752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531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892326" y="224594"/>
            <a:ext cx="5305374" cy="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Motivation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: </a:t>
            </a: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881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f</a:t>
            </a:r>
            <a:r>
              <a:rPr lang="es-ES_tradnl" sz="1881" baseline="-25000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_tradnl" sz="1881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(500)</a:t>
            </a:r>
            <a:r>
              <a:rPr lang="es-ES_tradnl" sz="1881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or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l-GR" sz="1796" dirty="0">
                <a:solidFill>
                  <a:srgbClr val="66FFFF"/>
                </a:solidFill>
                <a:latin typeface="Arial" charset="0"/>
                <a:cs typeface="Arial" charset="0"/>
                <a:sym typeface="Symbol" pitchFamily="18" charset="2"/>
              </a:rPr>
              <a:t>σ</a:t>
            </a:r>
            <a:r>
              <a:rPr lang="es-ES" sz="1796" dirty="0">
                <a:solidFill>
                  <a:srgbClr val="66FFFF"/>
                </a:solidFill>
                <a:latin typeface="Arial" charset="0"/>
                <a:cs typeface="Arial" charset="0"/>
                <a:sym typeface="Symbol" pitchFamily="18" charset="2"/>
              </a:rPr>
              <a:t>, </a:t>
            </a:r>
            <a:r>
              <a:rPr lang="es-ES" sz="1796" dirty="0" err="1">
                <a:solidFill>
                  <a:srgbClr val="66FFFF"/>
                </a:solidFill>
                <a:latin typeface="Arial" charset="0"/>
                <a:cs typeface="Arial" charset="0"/>
                <a:sym typeface="Symbol" pitchFamily="18" charset="2"/>
              </a:rPr>
              <a:t>half</a:t>
            </a:r>
            <a:r>
              <a:rPr lang="es-ES" sz="1796" dirty="0">
                <a:solidFill>
                  <a:srgbClr val="66FFFF"/>
                </a:solidFill>
                <a:latin typeface="Arial" charset="0"/>
                <a:cs typeface="Arial" charset="0"/>
                <a:sym typeface="Symbol" pitchFamily="18" charset="2"/>
              </a:rPr>
              <a:t> a </a:t>
            </a:r>
            <a:r>
              <a:rPr lang="es-ES" sz="1796" dirty="0" err="1">
                <a:solidFill>
                  <a:srgbClr val="66FFFF"/>
                </a:solidFill>
                <a:latin typeface="Arial" charset="0"/>
                <a:cs typeface="Arial" charset="0"/>
                <a:sym typeface="Symbol" pitchFamily="18" charset="2"/>
              </a:rPr>
              <a:t>century</a:t>
            </a:r>
            <a:r>
              <a:rPr lang="es-ES" sz="1796" dirty="0">
                <a:solidFill>
                  <a:srgbClr val="66FFFF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es-ES" sz="1796" dirty="0" err="1">
                <a:solidFill>
                  <a:srgbClr val="66FFFF"/>
                </a:solidFill>
                <a:latin typeface="Arial" charset="0"/>
                <a:cs typeface="Arial" charset="0"/>
                <a:sym typeface="Symbol" pitchFamily="18" charset="2"/>
              </a:rPr>
              <a:t>around</a:t>
            </a:r>
            <a:endParaRPr lang="en-GB" sz="1796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0" y="627202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9193" tIns="44596" rIns="89193" bIns="44596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881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3851" y="842726"/>
            <a:ext cx="8620125" cy="365398"/>
            <a:chOff x="238" y="567"/>
            <a:chExt cx="6351" cy="270"/>
          </a:xfrm>
        </p:grpSpPr>
        <p:sp>
          <p:nvSpPr>
            <p:cNvPr id="18445" name="Rectangle 5"/>
            <p:cNvSpPr>
              <a:spLocks noChangeArrowheads="1"/>
            </p:cNvSpPr>
            <p:nvPr/>
          </p:nvSpPr>
          <p:spPr bwMode="auto">
            <a:xfrm>
              <a:off x="420" y="567"/>
              <a:ext cx="6169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627" tIns="37314" rIns="74627" bIns="37314">
              <a:spAutoFit/>
            </a:bodyPr>
            <a:lstStyle/>
            <a:p>
              <a:pPr algn="ctr" defTabSz="851657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_tradnl" sz="1881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I=0, J=0  </a:t>
              </a:r>
              <a:r>
                <a:rPr lang="es-ES_tradnl" sz="1881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exchange</a:t>
              </a:r>
              <a:r>
                <a:rPr lang="es-ES_tradnl" sz="1881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881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very</a:t>
              </a:r>
              <a:r>
                <a:rPr lang="es-ES_tradnl" sz="1881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881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important</a:t>
              </a:r>
              <a:r>
                <a:rPr lang="es-ES_tradnl" sz="1881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881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for</a:t>
              </a:r>
              <a:r>
                <a:rPr lang="es-ES_tradnl" sz="1881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881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nucleon-nucleon</a:t>
              </a:r>
              <a:r>
                <a:rPr lang="es-ES_tradnl" sz="1881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881" b="1" u="sng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attraction</a:t>
              </a:r>
              <a:r>
                <a:rPr lang="es-ES_tradnl" sz="1881" b="1" u="sng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!!</a:t>
              </a:r>
              <a:endParaRPr lang="es-ES_tradnl" sz="1881" b="1" u="sng" dirty="0">
                <a:solidFill>
                  <a:srgbClr val="66FFFF"/>
                </a:solidFill>
                <a:latin typeface="Arial" charset="0"/>
                <a:sym typeface="Symbol" pitchFamily="18" charset="2"/>
              </a:endParaRPr>
            </a:p>
          </p:txBody>
        </p:sp>
        <p:pic>
          <p:nvPicPr>
            <p:cNvPr id="18446" name="Picture 6" descr="ballorang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8" y="646"/>
              <a:ext cx="14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527052" y="1460858"/>
            <a:ext cx="3757614" cy="2714990"/>
            <a:chOff x="2282" y="1207"/>
            <a:chExt cx="2367" cy="1588"/>
          </a:xfrm>
        </p:grpSpPr>
        <p:sp>
          <p:nvSpPr>
            <p:cNvPr id="18441" name="Rectangle 40"/>
            <p:cNvSpPr>
              <a:spLocks noChangeArrowheads="1"/>
            </p:cNvSpPr>
            <p:nvPr/>
          </p:nvSpPr>
          <p:spPr bwMode="auto">
            <a:xfrm>
              <a:off x="2290" y="1207"/>
              <a:ext cx="2359" cy="15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81">
                <a:solidFill>
                  <a:srgbClr val="FFFFFF"/>
                </a:solidFill>
                <a:latin typeface="Arial" charset="0"/>
              </a:endParaRPr>
            </a:p>
          </p:txBody>
        </p:sp>
        <p:pic>
          <p:nvPicPr>
            <p:cNvPr id="18442" name="Picture 39" descr="np-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26" y="1434"/>
              <a:ext cx="2118" cy="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3" name="Text Box 41"/>
            <p:cNvSpPr txBox="1">
              <a:spLocks noChangeArrowheads="1"/>
            </p:cNvSpPr>
            <p:nvPr/>
          </p:nvSpPr>
          <p:spPr bwMode="auto">
            <a:xfrm>
              <a:off x="2282" y="1207"/>
              <a:ext cx="213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881" dirty="0" err="1">
                  <a:solidFill>
                    <a:srgbClr val="0000CC"/>
                  </a:solidFill>
                  <a:latin typeface="Arial" charset="0"/>
                </a:rPr>
                <a:t>Crude</a:t>
              </a:r>
              <a:r>
                <a:rPr lang="es-ES" sz="1881" dirty="0">
                  <a:solidFill>
                    <a:srgbClr val="0000CC"/>
                  </a:solidFill>
                  <a:latin typeface="Arial" charset="0"/>
                </a:rPr>
                <a:t> Sketch of NN </a:t>
              </a:r>
              <a:r>
                <a:rPr lang="es-ES" sz="1881" dirty="0" err="1">
                  <a:solidFill>
                    <a:srgbClr val="0000CC"/>
                  </a:solidFill>
                  <a:latin typeface="Arial" charset="0"/>
                </a:rPr>
                <a:t>potential</a:t>
              </a:r>
              <a:r>
                <a:rPr lang="es-ES" sz="1881" dirty="0">
                  <a:solidFill>
                    <a:srgbClr val="0000CC"/>
                  </a:solidFill>
                  <a:latin typeface="Arial" charset="0"/>
                </a:rPr>
                <a:t>:</a:t>
              </a:r>
              <a:endParaRPr lang="en-US" sz="1881" dirty="0">
                <a:solidFill>
                  <a:srgbClr val="0000CC"/>
                </a:solidFill>
                <a:latin typeface="Arial" charset="0"/>
              </a:endParaRPr>
            </a:p>
          </p:txBody>
        </p:sp>
        <p:sp>
          <p:nvSpPr>
            <p:cNvPr id="18444" name="Text Box 42"/>
            <p:cNvSpPr txBox="1">
              <a:spLocks noChangeArrowheads="1"/>
            </p:cNvSpPr>
            <p:nvPr/>
          </p:nvSpPr>
          <p:spPr bwMode="auto">
            <a:xfrm>
              <a:off x="3980" y="2614"/>
              <a:ext cx="634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855" dirty="0" err="1">
                  <a:solidFill>
                    <a:srgbClr val="0000CC"/>
                  </a:solidFill>
                  <a:latin typeface="Arial" charset="0"/>
                </a:rPr>
                <a:t>From</a:t>
              </a:r>
              <a:r>
                <a:rPr lang="es-ES" sz="855" dirty="0">
                  <a:solidFill>
                    <a:srgbClr val="0000CC"/>
                  </a:solidFill>
                  <a:latin typeface="Arial" charset="0"/>
                </a:rPr>
                <a:t> C.N. </a:t>
              </a:r>
              <a:r>
                <a:rPr lang="es-ES" sz="855" dirty="0" err="1">
                  <a:solidFill>
                    <a:srgbClr val="0000CC"/>
                  </a:solidFill>
                  <a:latin typeface="Arial" charset="0"/>
                </a:rPr>
                <a:t>Booth</a:t>
              </a:r>
              <a:endParaRPr lang="en-US" sz="855" dirty="0">
                <a:solidFill>
                  <a:srgbClr val="0000CC"/>
                </a:solidFill>
                <a:latin typeface="Arial" charset="0"/>
              </a:endParaRPr>
            </a:p>
          </p:txBody>
        </p:sp>
      </p:grpSp>
      <p:pic>
        <p:nvPicPr>
          <p:cNvPr id="18438" name="Picture 44" descr="I14-05-nuclearpotentia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4" y="1460858"/>
            <a:ext cx="3887787" cy="271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46"/>
          <p:cNvSpPr>
            <a:spLocks noChangeArrowheads="1"/>
          </p:cNvSpPr>
          <p:nvPr/>
        </p:nvSpPr>
        <p:spPr bwMode="auto">
          <a:xfrm>
            <a:off x="503238" y="4414193"/>
            <a:ext cx="8029575" cy="175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1967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Scalar</a:t>
            </a:r>
            <a:r>
              <a:rPr lang="es-ES_tradnl" sz="1967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-isoscalar </a:t>
            </a:r>
            <a:r>
              <a:rPr lang="es-ES_tradnl" sz="1967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field</a:t>
            </a:r>
            <a:r>
              <a:rPr lang="es-ES_tradnl" sz="1967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967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already</a:t>
            </a:r>
            <a:r>
              <a:rPr lang="es-ES_tradnl" sz="1967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967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proposed</a:t>
            </a:r>
            <a:r>
              <a:rPr lang="es-ES_tradnl" sz="1967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967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by</a:t>
            </a:r>
            <a:r>
              <a:rPr lang="es-ES_tradnl" sz="1967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Johnson &amp; </a:t>
            </a:r>
            <a:r>
              <a:rPr lang="es-ES_tradnl" sz="1967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Teller</a:t>
            </a:r>
            <a:r>
              <a:rPr lang="es-ES_tradnl" sz="1967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in 1955</a:t>
            </a:r>
          </a:p>
          <a:p>
            <a:pPr algn="ctr"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1967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Name</a:t>
            </a:r>
            <a:r>
              <a:rPr lang="es-ES_tradnl" sz="1967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967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given</a:t>
            </a:r>
            <a:r>
              <a:rPr lang="es-ES_tradnl" sz="1967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967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by</a:t>
            </a:r>
            <a:r>
              <a:rPr lang="es-ES_tradnl" sz="1967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967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Schwinger</a:t>
            </a:r>
            <a:r>
              <a:rPr lang="es-ES_tradnl" sz="1967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in 1957. Multiplet of isospin.</a:t>
            </a:r>
          </a:p>
          <a:p>
            <a:pPr algn="ctr" defTabSz="851657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s-ES_tradnl" sz="1967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algn="ctr" defTabSz="851657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s-ES_tradnl" sz="1967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8440" name="Rectangle 48"/>
          <p:cNvSpPr>
            <a:spLocks noChangeArrowheads="1"/>
          </p:cNvSpPr>
          <p:nvPr/>
        </p:nvSpPr>
        <p:spPr bwMode="auto">
          <a:xfrm>
            <a:off x="503238" y="5323852"/>
            <a:ext cx="7885112" cy="69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1967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Soon</a:t>
            </a:r>
            <a:r>
              <a:rPr lang="es-ES_tradnl" sz="1967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967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interpreted</a:t>
            </a:r>
            <a:r>
              <a:rPr lang="es-ES_tradnl" sz="1967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967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within</a:t>
            </a:r>
            <a:r>
              <a:rPr lang="es-ES_tradnl" sz="1967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“</a:t>
            </a:r>
            <a:r>
              <a:rPr lang="es-ES_tradnl" sz="1967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Linear sigma </a:t>
            </a:r>
            <a:r>
              <a:rPr lang="es-ES_tradnl" sz="1967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model</a:t>
            </a:r>
            <a:r>
              <a:rPr lang="es-ES_tradnl" sz="1967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” (</a:t>
            </a:r>
            <a:r>
              <a:rPr lang="es-ES_tradnl" sz="1967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Gell</a:t>
            </a:r>
            <a:r>
              <a:rPr lang="es-ES_tradnl" sz="1967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-Mann) </a:t>
            </a:r>
            <a:r>
              <a:rPr lang="es-ES_tradnl" sz="1967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or</a:t>
            </a:r>
            <a:r>
              <a:rPr lang="es-ES_tradnl" sz="1967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Nambu </a:t>
            </a:r>
            <a:r>
              <a:rPr lang="es-ES_tradnl" sz="1967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Jona</a:t>
            </a:r>
            <a:r>
              <a:rPr lang="es-ES_tradnl" sz="1967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967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Lasinio</a:t>
            </a:r>
            <a:r>
              <a:rPr lang="es-ES_tradnl" sz="1967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- </a:t>
            </a:r>
            <a:r>
              <a:rPr lang="es-ES_tradnl" sz="1967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like</a:t>
            </a:r>
            <a:r>
              <a:rPr lang="es-ES_tradnl" sz="1967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967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models</a:t>
            </a:r>
            <a:r>
              <a:rPr lang="es-ES_tradnl" sz="1967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, in </a:t>
            </a:r>
            <a:r>
              <a:rPr lang="es-ES_tradnl" sz="1967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sz="1967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60’s. </a:t>
            </a:r>
          </a:p>
        </p:txBody>
      </p:sp>
    </p:spTree>
    <p:extLst>
      <p:ext uri="{BB962C8B-B14F-4D97-AF65-F5344CB8AC3E}">
        <p14:creationId xmlns:p14="http://schemas.microsoft.com/office/powerpoint/2010/main" val="3918571127"/>
      </p:ext>
    </p:extLst>
  </p:cSld>
  <p:clrMapOvr>
    <a:masterClrMapping/>
  </p:clrMapOvr>
  <p:transition advTm="19102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20482" y="60485"/>
            <a:ext cx="1225579" cy="36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163" tIns="43119" rIns="86163" bIns="43119">
            <a:spAutoFit/>
          </a:bodyPr>
          <a:lstStyle/>
          <a:p>
            <a:pPr defTabSz="861268" fontAlgn="base">
              <a:spcBef>
                <a:spcPct val="0"/>
              </a:spcBef>
              <a:spcAft>
                <a:spcPct val="0"/>
              </a:spcAft>
            </a:pPr>
            <a:r>
              <a:rPr lang="es-ES_tradnl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Motivation</a:t>
            </a:r>
            <a:endParaRPr lang="en-GB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0" y="424703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lIns="79124" tIns="39563" rIns="79124" bIns="39563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123737" y="4"/>
            <a:ext cx="3178752" cy="461503"/>
          </a:xfrm>
          <a:prstGeom prst="rect">
            <a:avLst/>
          </a:prstGeom>
        </p:spPr>
        <p:txBody>
          <a:bodyPr wrap="none" lIns="91280" tIns="45640" rIns="91280" bIns="45640">
            <a:spAutoFit/>
          </a:bodyPr>
          <a:lstStyle/>
          <a:p>
            <a:r>
              <a:rPr lang="el-GR" sz="2400" b="1" kern="0" dirty="0">
                <a:solidFill>
                  <a:schemeClr val="bg1"/>
                </a:solidFill>
              </a:rPr>
              <a:t>ππ</a:t>
            </a:r>
            <a:r>
              <a:rPr lang="en-US" sz="2400" b="1" kern="0" dirty="0">
                <a:solidFill>
                  <a:schemeClr val="bg1"/>
                </a:solidFill>
              </a:rPr>
              <a:t> and </a:t>
            </a:r>
            <a:r>
              <a:rPr lang="el-GR" sz="2400" b="1" kern="0" dirty="0">
                <a:solidFill>
                  <a:schemeClr val="bg1"/>
                </a:solidFill>
              </a:rPr>
              <a:t>π</a:t>
            </a:r>
            <a:r>
              <a:rPr lang="en-US" sz="2400" b="1" kern="0" dirty="0">
                <a:solidFill>
                  <a:schemeClr val="bg1"/>
                </a:solidFill>
              </a:rPr>
              <a:t>K SCATTERING</a:t>
            </a:r>
            <a:endParaRPr lang="en-US" sz="2400" u="sng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20476" y="529378"/>
            <a:ext cx="7992888" cy="85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163" tIns="43119" rIns="86163" bIns="43119">
            <a:spAutoFit/>
          </a:bodyPr>
          <a:lstStyle/>
          <a:p>
            <a:pPr defTabSz="86126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l-GR" sz="2000" kern="0" dirty="0">
                <a:solidFill>
                  <a:schemeClr val="bg1"/>
                </a:solidFill>
              </a:rPr>
              <a:t>π</a:t>
            </a:r>
            <a:r>
              <a:rPr lang="es-ES" sz="2000" kern="0" dirty="0">
                <a:solidFill>
                  <a:schemeClr val="bg1"/>
                </a:solidFill>
              </a:rPr>
              <a:t> </a:t>
            </a:r>
            <a:r>
              <a:rPr lang="en-US" sz="2000" kern="0" dirty="0">
                <a:solidFill>
                  <a:schemeClr val="bg1"/>
                </a:solidFill>
              </a:rPr>
              <a:t>and K are unstable. Still, beams can be made.</a:t>
            </a:r>
          </a:p>
          <a:p>
            <a:pPr defTabSz="86126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kern="0" dirty="0">
                <a:solidFill>
                  <a:schemeClr val="bg1"/>
                </a:solidFill>
              </a:rPr>
              <a:t>But NOT luminous enough for </a:t>
            </a:r>
            <a:r>
              <a:rPr lang="el-GR" sz="2000" b="1" kern="0" dirty="0">
                <a:solidFill>
                  <a:schemeClr val="bg1"/>
                </a:solidFill>
              </a:rPr>
              <a:t>ππ</a:t>
            </a:r>
            <a:r>
              <a:rPr lang="en-US" sz="2000" b="1" kern="0" dirty="0">
                <a:solidFill>
                  <a:schemeClr val="bg1"/>
                </a:solidFill>
              </a:rPr>
              <a:t> and </a:t>
            </a:r>
            <a:r>
              <a:rPr lang="el-GR" sz="2000" b="1" kern="0" dirty="0">
                <a:solidFill>
                  <a:schemeClr val="bg1"/>
                </a:solidFill>
              </a:rPr>
              <a:t>π</a:t>
            </a:r>
            <a:r>
              <a:rPr lang="en-US" sz="2000" b="1" kern="0" dirty="0">
                <a:solidFill>
                  <a:schemeClr val="bg1"/>
                </a:solidFill>
              </a:rPr>
              <a:t>K</a:t>
            </a:r>
            <a:r>
              <a:rPr lang="en-US" sz="2000" kern="0" dirty="0">
                <a:solidFill>
                  <a:schemeClr val="bg1"/>
                </a:solidFill>
              </a:rPr>
              <a:t> collisions: </a:t>
            </a:r>
            <a:r>
              <a:rPr lang="en-US" sz="2000" b="1" kern="0" dirty="0">
                <a:solidFill>
                  <a:schemeClr val="bg1"/>
                </a:solidFill>
              </a:rPr>
              <a:t>Indirect measurements</a:t>
            </a:r>
            <a:endParaRPr lang="en-US" sz="2000" b="1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pic>
        <p:nvPicPr>
          <p:cNvPr id="17" name="Picture 9" descr="balloran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399" y="691922"/>
            <a:ext cx="190048" cy="19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4 Grupo"/>
          <p:cNvGrpSpPr/>
          <p:nvPr/>
        </p:nvGrpSpPr>
        <p:grpSpPr>
          <a:xfrm>
            <a:off x="242934" y="2265838"/>
            <a:ext cx="8224916" cy="3971473"/>
            <a:chOff x="242934" y="2265838"/>
            <a:chExt cx="8224916" cy="3971473"/>
          </a:xfrm>
        </p:grpSpPr>
        <p:grpSp>
          <p:nvGrpSpPr>
            <p:cNvPr id="4" name="3 Grupo"/>
            <p:cNvGrpSpPr/>
            <p:nvPr/>
          </p:nvGrpSpPr>
          <p:grpSpPr>
            <a:xfrm>
              <a:off x="242934" y="2265838"/>
              <a:ext cx="8068800" cy="2734575"/>
              <a:chOff x="242924" y="2265828"/>
              <a:chExt cx="8068800" cy="2734574"/>
            </a:xfrm>
          </p:grpSpPr>
          <p:grpSp>
            <p:nvGrpSpPr>
              <p:cNvPr id="77" name="Group 4"/>
              <p:cNvGrpSpPr>
                <a:grpSpLocks/>
              </p:cNvGrpSpPr>
              <p:nvPr/>
            </p:nvGrpSpPr>
            <p:grpSpPr bwMode="auto">
              <a:xfrm>
                <a:off x="242924" y="2265828"/>
                <a:ext cx="8068800" cy="1622519"/>
                <a:chOff x="165" y="2444"/>
                <a:chExt cx="3870" cy="927"/>
              </a:xfrm>
            </p:grpSpPr>
            <p:sp>
              <p:nvSpPr>
                <p:cNvPr id="7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65" y="2444"/>
                  <a:ext cx="3279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anchor="ctr">
                  <a:spAutoFit/>
                </a:bodyPr>
                <a:lstStyle/>
                <a:p>
                  <a:pPr defTabSz="91278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ES_tradnl" sz="2000" u="sng" dirty="0">
                      <a:solidFill>
                        <a:srgbClr val="FFFFFF"/>
                      </a:solidFill>
                      <a:latin typeface="Arial" charset="0"/>
                      <a:sym typeface="Symbol" pitchFamily="18" charset="2"/>
                    </a:rPr>
                    <a:t>2) </a:t>
                  </a:r>
                  <a:r>
                    <a:rPr lang="es-ES_tradnl" sz="2000" u="sng" dirty="0" err="1">
                      <a:solidFill>
                        <a:srgbClr val="FFFFFF"/>
                      </a:solidFill>
                      <a:latin typeface="Arial" charset="0"/>
                      <a:sym typeface="Symbol" pitchFamily="18" charset="2"/>
                    </a:rPr>
                    <a:t>From</a:t>
                  </a:r>
                  <a:r>
                    <a:rPr lang="es-ES_tradnl" sz="2000" u="sng" dirty="0">
                      <a:solidFill>
                        <a:srgbClr val="FFFFFF"/>
                      </a:solidFill>
                      <a:latin typeface="Arial" charset="0"/>
                      <a:sym typeface="Symbol" pitchFamily="18" charset="2"/>
                    </a:rPr>
                    <a:t> Ke (“K</a:t>
                  </a:r>
                  <a:r>
                    <a:rPr lang="es-ES_tradnl" sz="2000" u="sng" baseline="-25000" dirty="0">
                      <a:solidFill>
                        <a:srgbClr val="FFFFFF"/>
                      </a:solidFill>
                      <a:latin typeface="Arial" charset="0"/>
                      <a:sym typeface="Symbol" pitchFamily="18" charset="2"/>
                    </a:rPr>
                    <a:t>l4 </a:t>
                  </a:r>
                  <a:r>
                    <a:rPr lang="es-ES_tradnl" sz="2000" u="sng" dirty="0" err="1">
                      <a:solidFill>
                        <a:srgbClr val="FFFFFF"/>
                      </a:solidFill>
                      <a:latin typeface="Arial" charset="0"/>
                      <a:sym typeface="Symbol" pitchFamily="18" charset="2"/>
                    </a:rPr>
                    <a:t>decays</a:t>
                  </a:r>
                  <a:r>
                    <a:rPr lang="es-ES_tradnl" sz="2000" u="sng" baseline="-25000" dirty="0">
                      <a:solidFill>
                        <a:srgbClr val="FFFFFF"/>
                      </a:solidFill>
                      <a:latin typeface="Arial" charset="0"/>
                      <a:sym typeface="Symbol" pitchFamily="18" charset="2"/>
                    </a:rPr>
                    <a:t>”</a:t>
                  </a:r>
                  <a:r>
                    <a:rPr lang="es-ES_tradnl" sz="2000" u="sng" dirty="0">
                      <a:solidFill>
                        <a:srgbClr val="FFFFFF"/>
                      </a:solidFill>
                      <a:latin typeface="Arial" charset="0"/>
                      <a:sym typeface="Symbol" pitchFamily="18" charset="2"/>
                    </a:rPr>
                    <a:t>)</a:t>
                  </a:r>
                </a:p>
              </p:txBody>
            </p:sp>
            <p:sp>
              <p:nvSpPr>
                <p:cNvPr id="79" name="Rectangle 6"/>
                <p:cNvSpPr>
                  <a:spLocks noChangeArrowheads="1"/>
                </p:cNvSpPr>
                <p:nvPr/>
              </p:nvSpPr>
              <p:spPr bwMode="auto">
                <a:xfrm>
                  <a:off x="170" y="2843"/>
                  <a:ext cx="814" cy="5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278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ES_tradnl" dirty="0">
                      <a:solidFill>
                        <a:srgbClr val="00FFFF"/>
                      </a:solidFill>
                      <a:latin typeface="Arial" charset="0"/>
                    </a:rPr>
                    <a:t>Pions </a:t>
                  </a:r>
                  <a:r>
                    <a:rPr lang="es-ES_tradnl" dirty="0" err="1">
                      <a:solidFill>
                        <a:srgbClr val="00FFFF"/>
                      </a:solidFill>
                      <a:latin typeface="Arial" charset="0"/>
                    </a:rPr>
                    <a:t>on-shell</a:t>
                  </a:r>
                  <a:r>
                    <a:rPr lang="es-ES_tradnl" dirty="0" smtClean="0">
                      <a:solidFill>
                        <a:srgbClr val="00FFFF"/>
                      </a:solidFill>
                      <a:latin typeface="Arial" charset="0"/>
                    </a:rPr>
                    <a:t>.</a:t>
                  </a:r>
                </a:p>
                <a:p>
                  <a:pPr defTabSz="91278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ES_tradnl" dirty="0" smtClean="0">
                      <a:solidFill>
                        <a:srgbClr val="00FFFF"/>
                      </a:solidFill>
                      <a:latin typeface="Arial" charset="0"/>
                    </a:rPr>
                    <a:t> </a:t>
                  </a:r>
                </a:p>
                <a:p>
                  <a:pPr defTabSz="91278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ES_tradnl" b="1" dirty="0" err="1" smtClean="0">
                      <a:solidFill>
                        <a:srgbClr val="00FFFF"/>
                      </a:solidFill>
                      <a:latin typeface="Arial" charset="0"/>
                    </a:rPr>
                    <a:t>Very</a:t>
                  </a:r>
                  <a:r>
                    <a:rPr lang="es-ES_tradnl" b="1" dirty="0" smtClean="0">
                      <a:solidFill>
                        <a:srgbClr val="00FFFF"/>
                      </a:solidFill>
                      <a:latin typeface="Arial" charset="0"/>
                    </a:rPr>
                    <a:t> precise</a:t>
                  </a:r>
                  <a:endParaRPr lang="es-ES_tradnl" b="1" u="sng" dirty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0" name="Rectangle 7"/>
                <p:cNvSpPr>
                  <a:spLocks noChangeArrowheads="1"/>
                </p:cNvSpPr>
                <p:nvPr/>
              </p:nvSpPr>
              <p:spPr bwMode="auto">
                <a:xfrm>
                  <a:off x="1923" y="2495"/>
                  <a:ext cx="2112" cy="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91278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ES_tradnl" sz="1400" dirty="0">
                      <a:solidFill>
                        <a:srgbClr val="FFFFFF"/>
                      </a:solidFill>
                      <a:latin typeface="Arial" charset="0"/>
                      <a:sym typeface="Symbol" pitchFamily="18" charset="2"/>
                    </a:rPr>
                    <a:t>Geneva-</a:t>
                  </a:r>
                  <a:r>
                    <a:rPr lang="es-ES_tradnl" sz="1400" dirty="0" err="1">
                      <a:solidFill>
                        <a:srgbClr val="FFFFFF"/>
                      </a:solidFill>
                      <a:latin typeface="Arial" charset="0"/>
                      <a:sym typeface="Symbol" pitchFamily="18" charset="2"/>
                    </a:rPr>
                    <a:t>Saclay</a:t>
                  </a:r>
                  <a:r>
                    <a:rPr lang="es-ES_tradnl" sz="1400" dirty="0">
                      <a:solidFill>
                        <a:srgbClr val="FFFFFF"/>
                      </a:solidFill>
                      <a:latin typeface="Arial" charset="0"/>
                      <a:sym typeface="Symbol" pitchFamily="18" charset="2"/>
                    </a:rPr>
                    <a:t> </a:t>
                  </a:r>
                  <a:r>
                    <a:rPr lang="es-ES_tradnl" sz="1400" dirty="0">
                      <a:solidFill>
                        <a:srgbClr val="00FFFF"/>
                      </a:solidFill>
                      <a:latin typeface="Arial" charset="0"/>
                      <a:sym typeface="Symbol" pitchFamily="18" charset="2"/>
                    </a:rPr>
                    <a:t>(77),  </a:t>
                  </a:r>
                  <a:r>
                    <a:rPr lang="es-ES_tradnl" sz="1400" dirty="0">
                      <a:solidFill>
                        <a:srgbClr val="FFFFFF"/>
                      </a:solidFill>
                      <a:latin typeface="Arial" charset="0"/>
                      <a:sym typeface="Symbol" pitchFamily="18" charset="2"/>
                    </a:rPr>
                    <a:t>E865</a:t>
                  </a:r>
                  <a:r>
                    <a:rPr lang="es-ES_tradnl" sz="1400" dirty="0">
                      <a:solidFill>
                        <a:srgbClr val="00FFFF"/>
                      </a:solidFill>
                      <a:latin typeface="Arial" charset="0"/>
                      <a:sym typeface="Symbol" pitchFamily="18" charset="2"/>
                    </a:rPr>
                    <a:t> (01), </a:t>
                  </a:r>
                  <a:r>
                    <a:rPr lang="es-ES_tradnl" sz="1400" b="1" u="sng" dirty="0">
                      <a:solidFill>
                        <a:schemeClr val="bg1"/>
                      </a:solidFill>
                      <a:latin typeface="Arial" charset="0"/>
                      <a:sym typeface="Symbol" pitchFamily="18" charset="2"/>
                    </a:rPr>
                    <a:t>NA48/2 </a:t>
                  </a:r>
                  <a:r>
                    <a:rPr lang="es-ES_tradnl" sz="1400" b="1" u="sng" dirty="0">
                      <a:solidFill>
                        <a:srgbClr val="00FFFF"/>
                      </a:solidFill>
                      <a:latin typeface="Arial" charset="0"/>
                      <a:sym typeface="Symbol" pitchFamily="18" charset="2"/>
                    </a:rPr>
                    <a:t>(2010) </a:t>
                  </a:r>
                </a:p>
              </p:txBody>
            </p:sp>
          </p:grpSp>
          <p:sp>
            <p:nvSpPr>
              <p:cNvPr id="81" name="Rectangle 6"/>
              <p:cNvSpPr>
                <a:spLocks noChangeArrowheads="1"/>
              </p:cNvSpPr>
              <p:nvPr/>
            </p:nvSpPr>
            <p:spPr bwMode="auto">
              <a:xfrm>
                <a:off x="287782" y="4077072"/>
                <a:ext cx="2602385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91278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dirty="0" err="1" smtClean="0">
                    <a:solidFill>
                      <a:srgbClr val="00FFFF"/>
                    </a:solidFill>
                    <a:latin typeface="Arial" charset="0"/>
                  </a:rPr>
                  <a:t>Limited</a:t>
                </a:r>
                <a:r>
                  <a:rPr lang="es-ES_tradnl" dirty="0">
                    <a:solidFill>
                      <a:srgbClr val="00FFFF"/>
                    </a:solidFill>
                    <a:latin typeface="Arial" charset="0"/>
                  </a:rPr>
                  <a:t>: </a:t>
                </a:r>
                <a:r>
                  <a:rPr lang="es-ES_tradnl" dirty="0" smtClean="0">
                    <a:solidFill>
                      <a:srgbClr val="00FFFF"/>
                    </a:solidFill>
                    <a:latin typeface="Arial" charset="0"/>
                  </a:rPr>
                  <a:t>	</a:t>
                </a:r>
                <a:r>
                  <a:rPr lang="es-ES_tradnl" dirty="0" err="1" smtClean="0">
                    <a:solidFill>
                      <a:srgbClr val="00FFFF"/>
                    </a:solidFill>
                    <a:latin typeface="Arial" charset="0"/>
                  </a:rPr>
                  <a:t>only</a:t>
                </a:r>
                <a:r>
                  <a:rPr lang="es-ES_tradnl" dirty="0" smtClean="0">
                    <a:solidFill>
                      <a:srgbClr val="00FFFF"/>
                    </a:solidFill>
                    <a:latin typeface="Arial" charset="0"/>
                  </a:rPr>
                  <a:t>  </a:t>
                </a:r>
                <a:r>
                  <a:rPr lang="el-GR" dirty="0">
                    <a:solidFill>
                      <a:srgbClr val="00FFFF"/>
                    </a:solidFill>
                    <a:latin typeface="Arial" charset="0"/>
                  </a:rPr>
                  <a:t>ππ→</a:t>
                </a:r>
                <a:r>
                  <a:rPr lang="el-GR" dirty="0" smtClean="0">
                    <a:solidFill>
                      <a:srgbClr val="00FFFF"/>
                    </a:solidFill>
                    <a:latin typeface="Arial" charset="0"/>
                  </a:rPr>
                  <a:t>ππ</a:t>
                </a:r>
                <a:endParaRPr lang="es-ES_tradnl" dirty="0" smtClean="0">
                  <a:solidFill>
                    <a:srgbClr val="00FFFF"/>
                  </a:solidFill>
                  <a:latin typeface="Arial" charset="0"/>
                </a:endParaRPr>
              </a:p>
              <a:p>
                <a:pPr defTabSz="91278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dirty="0">
                    <a:solidFill>
                      <a:srgbClr val="00FFFF"/>
                    </a:solidFill>
                    <a:latin typeface="Arial" charset="0"/>
                  </a:rPr>
                  <a:t>	</a:t>
                </a:r>
                <a:r>
                  <a:rPr lang="es-ES_tradnl" dirty="0" err="1" smtClean="0">
                    <a:solidFill>
                      <a:srgbClr val="00FFFF"/>
                    </a:solidFill>
                    <a:latin typeface="Arial" charset="0"/>
                  </a:rPr>
                  <a:t>only</a:t>
                </a:r>
                <a:r>
                  <a:rPr lang="es-ES_tradnl" dirty="0" smtClean="0">
                    <a:solidFill>
                      <a:srgbClr val="00FFFF"/>
                    </a:solidFill>
                    <a:latin typeface="Arial" charset="0"/>
                  </a:rPr>
                  <a:t> </a:t>
                </a:r>
                <a:r>
                  <a:rPr lang="es-ES_tradnl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</a:t>
                </a:r>
                <a:r>
                  <a:rPr lang="es-ES_tradnl" baseline="-25000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00</a:t>
                </a:r>
                <a:r>
                  <a:rPr lang="es-ES_tradnl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-</a:t>
                </a:r>
                <a:r>
                  <a:rPr lang="es-ES_tradnl" baseline="-25000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11</a:t>
                </a:r>
                <a:r>
                  <a:rPr lang="es-ES_tradnl" baseline="-25000" dirty="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. </a:t>
                </a:r>
                <a:endParaRPr lang="es-ES_tradnl" b="1" u="sng" dirty="0">
                  <a:solidFill>
                    <a:srgbClr val="FFFFFF"/>
                  </a:solidFill>
                  <a:latin typeface="Arial" charset="0"/>
                </a:endParaRPr>
              </a:p>
              <a:p>
                <a:pPr defTabSz="91278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dirty="0" smtClean="0">
                    <a:solidFill>
                      <a:srgbClr val="00FFFF"/>
                    </a:solidFill>
                    <a:latin typeface="Arial" charset="0"/>
                  </a:rPr>
                  <a:t>	</a:t>
                </a:r>
                <a:r>
                  <a:rPr lang="es-ES_tradnl" dirty="0" err="1" smtClean="0">
                    <a:solidFill>
                      <a:srgbClr val="00FFFF"/>
                    </a:solidFill>
                    <a:latin typeface="Arial" charset="0"/>
                  </a:rPr>
                  <a:t>only</a:t>
                </a:r>
                <a:r>
                  <a:rPr lang="es-ES_tradnl" dirty="0" smtClean="0">
                    <a:solidFill>
                      <a:srgbClr val="00FFFF"/>
                    </a:solidFill>
                    <a:latin typeface="Arial" charset="0"/>
                  </a:rPr>
                  <a:t> E&lt;M</a:t>
                </a:r>
                <a:r>
                  <a:rPr lang="es-ES_tradnl" baseline="-25000" dirty="0" smtClean="0">
                    <a:solidFill>
                      <a:srgbClr val="00FFFF"/>
                    </a:solidFill>
                    <a:latin typeface="Arial" charset="0"/>
                  </a:rPr>
                  <a:t>K</a:t>
                </a:r>
                <a:endParaRPr lang="es-ES_tradnl" u="sng" baseline="-2500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pic>
          <p:nvPicPr>
            <p:cNvPr id="39938" name="Picture 2" descr="C:\Users\Profesor\Dropbox\Jose\papers\PR\S0wave-Kl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1228" y="2840412"/>
              <a:ext cx="4806622" cy="3396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70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209989" y="44624"/>
            <a:ext cx="2711073" cy="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Motivation</a:t>
            </a:r>
            <a:r>
              <a:rPr lang="es-ES_tradnl" sz="1796">
                <a:solidFill>
                  <a:srgbClr val="66FFFF"/>
                </a:solidFill>
                <a:latin typeface="Arial" charset="0"/>
                <a:sym typeface="Symbol" pitchFamily="18" charset="2"/>
              </a:rPr>
              <a:t>: </a:t>
            </a:r>
            <a:r>
              <a:rPr lang="es-ES" sz="1796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796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Light scalars</a:t>
            </a:r>
            <a:endParaRPr lang="en-GB" sz="1796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0" y="447231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9193" tIns="44596" rIns="89193" bIns="44596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881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" name="15 Grupo"/>
          <p:cNvGrpSpPr>
            <a:grpSpLocks/>
          </p:cNvGrpSpPr>
          <p:nvPr/>
        </p:nvGrpSpPr>
        <p:grpSpPr bwMode="auto">
          <a:xfrm>
            <a:off x="702539" y="2005985"/>
            <a:ext cx="6677773" cy="977339"/>
            <a:chOff x="767914" y="3138331"/>
            <a:chExt cx="6677261" cy="1036399"/>
          </a:xfrm>
        </p:grpSpPr>
        <p:pic>
          <p:nvPicPr>
            <p:cNvPr id="19469" name="Picture 53" descr="ballorang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7914" y="3273923"/>
              <a:ext cx="92326" cy="97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0" name="Text Box 54"/>
            <p:cNvSpPr txBox="1">
              <a:spLocks noChangeArrowheads="1"/>
            </p:cNvSpPr>
            <p:nvPr/>
          </p:nvSpPr>
          <p:spPr bwMode="auto">
            <a:xfrm>
              <a:off x="914494" y="3138331"/>
              <a:ext cx="6530681" cy="1036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34" tIns="34268" rIns="68534" bIns="34268" anchor="ctr">
              <a:spAutoFit/>
            </a:bodyPr>
            <a:lstStyle/>
            <a:p>
              <a:pPr algn="just" defTabSz="7819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967" dirty="0">
                  <a:solidFill>
                    <a:srgbClr val="FFFFFF"/>
                  </a:solidFill>
                  <a:latin typeface="Arial" charset="0"/>
                </a:rPr>
                <a:t>Glueballs</a:t>
              </a:r>
              <a:r>
                <a:rPr lang="es-ES_tradnl" sz="1967" dirty="0">
                  <a:solidFill>
                    <a:srgbClr val="00FFFF"/>
                  </a:solidFill>
                  <a:latin typeface="Arial" charset="0"/>
                </a:rPr>
                <a:t>: </a:t>
              </a:r>
              <a:r>
                <a:rPr lang="es-ES_tradnl" sz="1967" dirty="0" err="1">
                  <a:solidFill>
                    <a:srgbClr val="00FFFF"/>
                  </a:solidFill>
                  <a:latin typeface="Arial" charset="0"/>
                </a:rPr>
                <a:t>Feature</a:t>
              </a:r>
              <a:r>
                <a:rPr lang="es-ES_tradnl" sz="1967" dirty="0">
                  <a:solidFill>
                    <a:srgbClr val="00FFFF"/>
                  </a:solidFill>
                  <a:latin typeface="Arial" charset="0"/>
                </a:rPr>
                <a:t> of non-</a:t>
              </a:r>
              <a:r>
                <a:rPr lang="es-ES_tradnl" sz="1967" dirty="0" err="1">
                  <a:solidFill>
                    <a:srgbClr val="00FFFF"/>
                  </a:solidFill>
                  <a:latin typeface="Arial" charset="0"/>
                </a:rPr>
                <a:t>abelian</a:t>
              </a:r>
              <a:r>
                <a:rPr lang="es-ES_tradnl" sz="1967" dirty="0">
                  <a:solidFill>
                    <a:srgbClr val="00FFFF"/>
                  </a:solidFill>
                  <a:latin typeface="Arial" charset="0"/>
                </a:rPr>
                <a:t> QCD </a:t>
              </a:r>
              <a:r>
                <a:rPr lang="es-ES_tradnl" sz="1967" dirty="0" err="1">
                  <a:solidFill>
                    <a:srgbClr val="00FFFF"/>
                  </a:solidFill>
                  <a:latin typeface="Arial" charset="0"/>
                </a:rPr>
                <a:t>nature</a:t>
              </a:r>
              <a:endParaRPr lang="es-ES_tradnl" sz="1967" dirty="0">
                <a:solidFill>
                  <a:srgbClr val="00FFFF"/>
                </a:solidFill>
                <a:latin typeface="Arial" charset="0"/>
              </a:endParaRPr>
            </a:p>
            <a:p>
              <a:pPr algn="just" defTabSz="7819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967" dirty="0" err="1">
                  <a:solidFill>
                    <a:srgbClr val="00FFFF"/>
                  </a:solidFill>
                  <a:latin typeface="Arial" charset="0"/>
                </a:rPr>
                <a:t>The</a:t>
              </a:r>
              <a:r>
                <a:rPr lang="es-ES_tradnl" sz="1967" dirty="0">
                  <a:solidFill>
                    <a:srgbClr val="00FFFF"/>
                  </a:solidFill>
                  <a:latin typeface="Arial" charset="0"/>
                </a:rPr>
                <a:t> </a:t>
              </a:r>
              <a:r>
                <a:rPr lang="es-ES_tradnl" sz="1967" dirty="0" err="1">
                  <a:solidFill>
                    <a:srgbClr val="00FFFF"/>
                  </a:solidFill>
                  <a:latin typeface="Arial" charset="0"/>
                </a:rPr>
                <a:t>lightest</a:t>
              </a:r>
              <a:r>
                <a:rPr lang="es-ES_tradnl" sz="1967" dirty="0">
                  <a:solidFill>
                    <a:srgbClr val="00FFFF"/>
                  </a:solidFill>
                  <a:latin typeface="Arial" charset="0"/>
                </a:rPr>
                <a:t> </a:t>
              </a:r>
              <a:r>
                <a:rPr lang="es-ES_tradnl" sz="1967" dirty="0" err="1">
                  <a:solidFill>
                    <a:srgbClr val="00FFFF"/>
                  </a:solidFill>
                  <a:latin typeface="Arial" charset="0"/>
                </a:rPr>
                <a:t>one</a:t>
              </a:r>
              <a:r>
                <a:rPr lang="es-ES_tradnl" sz="1967" dirty="0">
                  <a:solidFill>
                    <a:srgbClr val="00FFFF"/>
                  </a:solidFill>
                  <a:latin typeface="Arial" charset="0"/>
                </a:rPr>
                <a:t> </a:t>
              </a:r>
              <a:r>
                <a:rPr lang="es-ES_tradnl" sz="1967" dirty="0" err="1">
                  <a:solidFill>
                    <a:srgbClr val="00FFFF"/>
                  </a:solidFill>
                  <a:latin typeface="Arial" charset="0"/>
                </a:rPr>
                <a:t>expected</a:t>
              </a:r>
              <a:r>
                <a:rPr lang="es-ES_tradnl" sz="1967" dirty="0">
                  <a:solidFill>
                    <a:srgbClr val="00FFFF"/>
                  </a:solidFill>
                  <a:latin typeface="Arial" charset="0"/>
                </a:rPr>
                <a:t> </a:t>
              </a:r>
              <a:r>
                <a:rPr lang="es-ES_tradnl" sz="1967" dirty="0" err="1">
                  <a:solidFill>
                    <a:srgbClr val="00FFFF"/>
                  </a:solidFill>
                  <a:latin typeface="Arial" charset="0"/>
                </a:rPr>
                <a:t>with</a:t>
              </a:r>
              <a:r>
                <a:rPr lang="es-ES_tradnl" sz="1967" dirty="0">
                  <a:solidFill>
                    <a:srgbClr val="00FFFF"/>
                  </a:solidFill>
                  <a:latin typeface="Arial" charset="0"/>
                </a:rPr>
                <a:t> </a:t>
              </a:r>
              <a:r>
                <a:rPr lang="es-ES_tradnl" sz="1967" dirty="0" err="1">
                  <a:solidFill>
                    <a:srgbClr val="00FFFF"/>
                  </a:solidFill>
                  <a:latin typeface="Arial" charset="0"/>
                </a:rPr>
                <a:t>these</a:t>
              </a:r>
              <a:r>
                <a:rPr lang="es-ES_tradnl" sz="1967" dirty="0">
                  <a:solidFill>
                    <a:srgbClr val="00FFFF"/>
                  </a:solidFill>
                  <a:latin typeface="Arial" charset="0"/>
                </a:rPr>
                <a:t> </a:t>
              </a:r>
              <a:r>
                <a:rPr lang="es-ES_tradnl" sz="1967">
                  <a:solidFill>
                    <a:srgbClr val="00FFFF"/>
                  </a:solidFill>
                  <a:latin typeface="Arial" charset="0"/>
                </a:rPr>
                <a:t>quantum </a:t>
              </a:r>
              <a:r>
                <a:rPr lang="es-ES_tradnl" sz="1967" smtClean="0">
                  <a:solidFill>
                    <a:srgbClr val="00FFFF"/>
                  </a:solidFill>
                  <a:latin typeface="Arial" charset="0"/>
                </a:rPr>
                <a:t>numbers</a:t>
              </a:r>
              <a:endParaRPr lang="es-ES_tradnl" sz="1967">
                <a:solidFill>
                  <a:srgbClr val="00FFFF"/>
                </a:solidFill>
                <a:latin typeface="Arial" charset="0"/>
              </a:endParaRPr>
            </a:p>
            <a:p>
              <a:pPr algn="just" defTabSz="7819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967" smtClean="0">
                  <a:solidFill>
                    <a:srgbClr val="00FFFF"/>
                  </a:solidFill>
                  <a:latin typeface="Arial" charset="0"/>
                </a:rPr>
                <a:t>If </a:t>
              </a:r>
              <a:r>
                <a:rPr lang="el-GR" sz="1967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</a:t>
              </a:r>
              <a:r>
                <a:rPr lang="es-ES" sz="1967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exists </a:t>
              </a:r>
              <a:r>
                <a:rPr lang="el-GR" sz="1967" smtClean="0">
                  <a:solidFill>
                    <a:srgbClr val="00FFFF"/>
                  </a:solidFill>
                  <a:latin typeface="Arial" charset="0"/>
                </a:rPr>
                <a:t>σ</a:t>
              </a:r>
              <a:r>
                <a:rPr lang="es-ES" sz="1967" smtClean="0">
                  <a:solidFill>
                    <a:srgbClr val="00FFFF"/>
                  </a:solidFill>
                  <a:latin typeface="Arial" charset="0"/>
                </a:rPr>
                <a:t> almost discarded as glueball  (also by lattice)</a:t>
              </a:r>
              <a:endParaRPr lang="es-ES_tradnl" sz="1967" dirty="0">
                <a:solidFill>
                  <a:srgbClr val="00FFFF"/>
                </a:solidFill>
                <a:latin typeface="Arial" charset="0"/>
              </a:endParaRPr>
            </a:p>
          </p:txBody>
        </p:sp>
      </p:grpSp>
      <p:grpSp>
        <p:nvGrpSpPr>
          <p:cNvPr id="3" name="16 Grupo"/>
          <p:cNvGrpSpPr>
            <a:grpSpLocks/>
          </p:cNvGrpSpPr>
          <p:nvPr/>
        </p:nvGrpSpPr>
        <p:grpSpPr bwMode="auto">
          <a:xfrm>
            <a:off x="631230" y="3312583"/>
            <a:ext cx="7656512" cy="378068"/>
            <a:chOff x="773578" y="4711927"/>
            <a:chExt cx="7656667" cy="401048"/>
          </a:xfrm>
        </p:grpSpPr>
        <p:sp>
          <p:nvSpPr>
            <p:cNvPr id="19467" name="Rectangle 49"/>
            <p:cNvSpPr>
              <a:spLocks noChangeArrowheads="1"/>
            </p:cNvSpPr>
            <p:nvPr/>
          </p:nvSpPr>
          <p:spPr bwMode="auto">
            <a:xfrm>
              <a:off x="1043608" y="4711927"/>
              <a:ext cx="7386637" cy="401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627" tIns="37314" rIns="74627" bIns="37314">
              <a:spAutoFit/>
            </a:bodyPr>
            <a:lstStyle/>
            <a:p>
              <a:pPr algn="just" defTabSz="851657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_tradnl" sz="1967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Why</a:t>
              </a:r>
              <a:r>
                <a:rPr lang="es-ES_tradnl" sz="1967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967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lesser</a:t>
              </a:r>
              <a:r>
                <a:rPr lang="es-ES_tradnl" sz="1967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role in </a:t>
              </a:r>
              <a:r>
                <a:rPr lang="es-ES_tradnl" sz="1967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the</a:t>
              </a:r>
              <a:r>
                <a:rPr lang="es-ES_tradnl" sz="1967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967" u="sng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saturation</a:t>
              </a:r>
              <a:r>
                <a:rPr lang="es-ES_tradnl" sz="1967" u="sng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of ChPT </a:t>
              </a:r>
              <a:r>
                <a:rPr lang="es-ES_tradnl" sz="1967" u="sng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parameters</a:t>
              </a:r>
              <a:r>
                <a:rPr lang="es-ES_tradnl" sz="1967" u="sng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?</a:t>
              </a:r>
            </a:p>
          </p:txBody>
        </p:sp>
        <p:pic>
          <p:nvPicPr>
            <p:cNvPr id="19468" name="Picture 53" descr="ballorang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3578" y="4783936"/>
              <a:ext cx="92326" cy="9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20 Grupo"/>
          <p:cNvGrpSpPr/>
          <p:nvPr/>
        </p:nvGrpSpPr>
        <p:grpSpPr>
          <a:xfrm>
            <a:off x="631230" y="834124"/>
            <a:ext cx="7614202" cy="842772"/>
            <a:chOff x="904113" y="746068"/>
            <a:chExt cx="8904386" cy="985575"/>
          </a:xfrm>
        </p:grpSpPr>
        <p:pic>
          <p:nvPicPr>
            <p:cNvPr id="19461" name="Picture 53" descr="ballorang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4113" y="922405"/>
              <a:ext cx="107677" cy="10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3" name="Rectangle 52"/>
            <p:cNvSpPr>
              <a:spLocks noChangeArrowheads="1"/>
            </p:cNvSpPr>
            <p:nvPr/>
          </p:nvSpPr>
          <p:spPr bwMode="auto">
            <a:xfrm>
              <a:off x="1170236" y="746068"/>
              <a:ext cx="8638263" cy="98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127" tIns="42565" rIns="85127" bIns="42565">
              <a:spAutoFit/>
            </a:bodyPr>
            <a:lstStyle/>
            <a:p>
              <a:pPr algn="just" defTabSz="851657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_tradnl" sz="1967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The</a:t>
              </a:r>
              <a:r>
                <a:rPr lang="es-ES_tradnl" sz="1967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f</a:t>
              </a:r>
              <a:r>
                <a:rPr lang="es-ES_tradnl" sz="1967" baseline="-250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s-ES_tradnl" sz="1967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’s  </a:t>
              </a:r>
              <a:r>
                <a:rPr lang="es-ES_tradnl" sz="1967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have</a:t>
              </a:r>
              <a:r>
                <a:rPr lang="es-ES_tradnl" sz="1967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967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the</a:t>
              </a:r>
              <a:r>
                <a:rPr lang="es-ES_tradnl" sz="1967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967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vacuum</a:t>
              </a:r>
              <a:r>
                <a:rPr lang="es-ES_tradnl" sz="1967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quantum </a:t>
              </a:r>
              <a:r>
                <a:rPr lang="es-ES_tradnl" sz="1967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numbers</a:t>
              </a:r>
              <a:r>
                <a:rPr lang="es-ES_tradnl" sz="1967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. </a:t>
              </a:r>
            </a:p>
            <a:p>
              <a:pPr algn="just" defTabSz="851657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_tradnl" sz="1967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Relevant</a:t>
              </a:r>
              <a:r>
                <a:rPr lang="es-ES_tradnl" sz="1967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967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for</a:t>
              </a:r>
              <a:r>
                <a:rPr lang="es-ES_tradnl" sz="1967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967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spontaneous</a:t>
              </a:r>
              <a:r>
                <a:rPr lang="es-ES_tradnl" sz="1967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chiral </a:t>
              </a:r>
              <a:r>
                <a:rPr lang="es-ES_tradnl" sz="1967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symmetry</a:t>
              </a:r>
              <a:r>
                <a:rPr lang="es-ES_tradnl" sz="1967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967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breaking</a:t>
              </a:r>
              <a:r>
                <a:rPr lang="es-ES_tradnl" sz="1967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.</a:t>
              </a:r>
            </a:p>
          </p:txBody>
        </p:sp>
      </p:grpSp>
      <p:grpSp>
        <p:nvGrpSpPr>
          <p:cNvPr id="15" name="16 Grupo"/>
          <p:cNvGrpSpPr>
            <a:grpSpLocks/>
          </p:cNvGrpSpPr>
          <p:nvPr/>
        </p:nvGrpSpPr>
        <p:grpSpPr bwMode="auto">
          <a:xfrm>
            <a:off x="631230" y="4005064"/>
            <a:ext cx="7656512" cy="832167"/>
            <a:chOff x="773578" y="4668027"/>
            <a:chExt cx="7656667" cy="882748"/>
          </a:xfrm>
        </p:grpSpPr>
        <p:sp>
          <p:nvSpPr>
            <p:cNvPr id="16" name="Rectangle 49"/>
            <p:cNvSpPr>
              <a:spLocks noChangeArrowheads="1"/>
            </p:cNvSpPr>
            <p:nvPr/>
          </p:nvSpPr>
          <p:spPr bwMode="auto">
            <a:xfrm>
              <a:off x="1043608" y="4668027"/>
              <a:ext cx="7386637" cy="882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627" tIns="37314" rIns="74627" bIns="37314">
              <a:spAutoFit/>
            </a:bodyPr>
            <a:lstStyle/>
            <a:p>
              <a:pPr algn="just" defTabSz="851657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_tradnl" sz="1967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SU(3) </a:t>
              </a:r>
              <a:r>
                <a:rPr lang="es-ES_tradnl" sz="1967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classification</a:t>
              </a:r>
              <a:r>
                <a:rPr lang="es-ES_tradnl" sz="1967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. </a:t>
              </a:r>
              <a:r>
                <a:rPr lang="es-ES_tradnl" sz="1967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How</a:t>
              </a:r>
              <a:r>
                <a:rPr lang="es-ES_tradnl" sz="1967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967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many</a:t>
              </a:r>
              <a:r>
                <a:rPr lang="es-ES_tradnl" sz="1967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967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multiplets</a:t>
              </a:r>
              <a:r>
                <a:rPr lang="es-ES_tradnl" sz="1967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? </a:t>
              </a:r>
              <a:r>
                <a:rPr lang="es-ES_tradnl" sz="1967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Inverted</a:t>
              </a:r>
              <a:r>
                <a:rPr lang="es-ES_tradnl" sz="1967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967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hierarchy</a:t>
              </a:r>
              <a:r>
                <a:rPr lang="es-ES_tradnl" sz="1967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?</a:t>
              </a:r>
            </a:p>
            <a:p>
              <a:pPr algn="just" defTabSz="851657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_tradnl" sz="1967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If too many states one might be glueball</a:t>
              </a:r>
              <a:endParaRPr lang="es-ES_tradnl" sz="1967" dirty="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</p:txBody>
        </p:sp>
        <p:pic>
          <p:nvPicPr>
            <p:cNvPr id="17" name="Picture 53" descr="ballorang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3578" y="4783936"/>
              <a:ext cx="92326" cy="9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16 Grupo"/>
          <p:cNvGrpSpPr>
            <a:grpSpLocks/>
          </p:cNvGrpSpPr>
          <p:nvPr/>
        </p:nvGrpSpPr>
        <p:grpSpPr bwMode="auto">
          <a:xfrm>
            <a:off x="631230" y="5067156"/>
            <a:ext cx="7656512" cy="378068"/>
            <a:chOff x="773578" y="4711919"/>
            <a:chExt cx="7656667" cy="401048"/>
          </a:xfrm>
        </p:grpSpPr>
        <p:sp>
          <p:nvSpPr>
            <p:cNvPr id="19" name="Rectangle 49"/>
            <p:cNvSpPr>
              <a:spLocks noChangeArrowheads="1"/>
            </p:cNvSpPr>
            <p:nvPr/>
          </p:nvSpPr>
          <p:spPr bwMode="auto">
            <a:xfrm>
              <a:off x="1043608" y="4711919"/>
              <a:ext cx="7386637" cy="401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627" tIns="37314" rIns="74627" bIns="37314">
              <a:spAutoFit/>
            </a:bodyPr>
            <a:lstStyle/>
            <a:p>
              <a:pPr algn="just" defTabSz="851657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_tradnl" sz="1967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Non </a:t>
              </a:r>
              <a:r>
                <a:rPr lang="es-ES_tradnl" sz="1967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ordinary</a:t>
              </a:r>
              <a:r>
                <a:rPr lang="es-ES_tradnl" sz="1967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967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mesons</a:t>
              </a:r>
              <a:r>
                <a:rPr lang="es-ES_tradnl" sz="1967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? </a:t>
              </a:r>
              <a:r>
                <a:rPr lang="es-ES_tradnl" sz="1967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Tetraquarks</a:t>
              </a:r>
              <a:r>
                <a:rPr lang="es-ES_tradnl" sz="1967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_tradnl" sz="1967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molecules</a:t>
              </a:r>
              <a:r>
                <a:rPr lang="es-ES_tradnl" sz="1967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_tradnl" sz="1967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mixing</a:t>
              </a:r>
              <a:r>
                <a:rPr lang="es-ES_tradnl" sz="1967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…</a:t>
              </a:r>
              <a:endParaRPr lang="es-ES_tradnl" sz="1967" u="sng" dirty="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</p:txBody>
        </p:sp>
        <p:pic>
          <p:nvPicPr>
            <p:cNvPr id="20" name="Picture 53" descr="ballorang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3578" y="4783936"/>
              <a:ext cx="92326" cy="9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Rectangle 49"/>
          <p:cNvSpPr>
            <a:spLocks noChangeArrowheads="1"/>
          </p:cNvSpPr>
          <p:nvPr/>
        </p:nvSpPr>
        <p:spPr bwMode="auto">
          <a:xfrm>
            <a:off x="939102" y="5733256"/>
            <a:ext cx="7386487" cy="37806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74627" tIns="37314" rIns="74627" bIns="37314">
            <a:spAutoFit/>
          </a:bodyPr>
          <a:lstStyle/>
          <a:p>
            <a:pPr algn="ctr"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1967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First</a:t>
            </a:r>
            <a:r>
              <a:rPr lang="es-ES_tradnl" sz="1967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of </a:t>
            </a:r>
            <a:r>
              <a:rPr lang="es-ES_tradnl" sz="1967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all</a:t>
            </a:r>
            <a:r>
              <a:rPr lang="es-ES_tradnl" sz="1967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967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it</a:t>
            </a:r>
            <a:r>
              <a:rPr lang="es-ES_tradnl" sz="1967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967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is</a:t>
            </a:r>
            <a:r>
              <a:rPr lang="es-ES_tradnl" sz="1967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967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relevant</a:t>
            </a:r>
            <a:r>
              <a:rPr lang="es-ES_tradnl" sz="1967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967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to</a:t>
            </a:r>
            <a:r>
              <a:rPr lang="es-ES_tradnl" sz="1967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967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settle</a:t>
            </a:r>
            <a:r>
              <a:rPr lang="es-ES_tradnl" sz="1967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967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their</a:t>
            </a:r>
            <a:r>
              <a:rPr lang="es-ES_tradnl" sz="1967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967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existence</a:t>
            </a:r>
            <a:r>
              <a:rPr lang="es-ES_tradnl" sz="1967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_tradnl" sz="1967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mass</a:t>
            </a:r>
            <a:r>
              <a:rPr lang="es-ES_tradnl" sz="1967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and </a:t>
            </a:r>
            <a:r>
              <a:rPr lang="es-ES_tradnl" sz="1967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width</a:t>
            </a:r>
            <a:endParaRPr lang="es-ES_tradnl" sz="1967" u="sng" dirty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705407" y="6341249"/>
            <a:ext cx="4818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Since the 60’s-70’s many MODELS in conflict</a:t>
            </a:r>
            <a:endParaRPr lang="es-ES_tradnl" dirty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383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07504" y="14318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Resonances as poles</a:t>
            </a:r>
            <a:endParaRPr lang="es-ES_tradnl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0" y="404664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23706" y="49148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you have already been taught that bumps or dips can be distorted by other </a:t>
            </a:r>
          </a:p>
          <a:p>
            <a:r>
              <a:rPr lang="es-ES_tradnl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_tradnl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earby resonances or analytic structures</a:t>
            </a:r>
            <a:endParaRPr lang="es-ES_tradnl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567543" y="1982034"/>
            <a:ext cx="6048672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s-ES_tradn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 </a:t>
            </a:r>
            <a:r>
              <a:rPr lang="es-ES_tradnl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 of </a:t>
            </a:r>
            <a:r>
              <a:rPr lang="es-ES_tradn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resonances are </a:t>
            </a:r>
            <a:r>
              <a:rPr lang="es-ES_tradn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endParaRPr lang="es-ES_tradnl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_tradnl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pole </a:t>
            </a:r>
            <a:r>
              <a:rPr lang="es-ES_tradn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positions and </a:t>
            </a:r>
            <a:r>
              <a:rPr lang="es-ES_tradn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residues </a:t>
            </a:r>
            <a:r>
              <a:rPr lang="es-ES_tradnl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23706" y="2708920"/>
            <a:ext cx="87363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60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*in </a:t>
            </a:r>
            <a:r>
              <a:rPr lang="es-ES_tradnl" sz="16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Riemann sheet obtained </a:t>
            </a:r>
            <a:r>
              <a:rPr lang="es-ES_tradnl" sz="16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s-ES_tradnl" sz="160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analytic continuation through </a:t>
            </a:r>
            <a:r>
              <a:rPr lang="es-ES_tradnl" sz="16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physical cut</a:t>
            </a:r>
            <a:endParaRPr lang="es-ES_tradnl" sz="160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140968"/>
            <a:ext cx="6931579" cy="3489402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209804" y="1259468"/>
            <a:ext cx="87502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Breit-Wigner shape is just an approximation for narrow and isolated resonances </a:t>
            </a:r>
            <a:endParaRPr lang="es-ES_tradnl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13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07504" y="14318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Resonances as poles</a:t>
            </a:r>
            <a:endParaRPr lang="es-ES_tradnl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0" y="404664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91162" y="705471"/>
            <a:ext cx="2436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</a:p>
          <a:p>
            <a:r>
              <a:rPr lang="es-ES_tradnl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l-GR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s-ES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(770)</a:t>
            </a:r>
            <a:endParaRPr lang="es-ES_tradnl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73392"/>
            <a:ext cx="3024336" cy="290172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24" y="3773392"/>
            <a:ext cx="3024336" cy="2901728"/>
          </a:xfrm>
          <a:prstGeom prst="rect">
            <a:avLst/>
          </a:prstGeom>
        </p:spPr>
      </p:pic>
      <p:pic>
        <p:nvPicPr>
          <p:cNvPr id="11" name="Picture 4" descr="2_fit_P_pip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536945"/>
            <a:ext cx="3034020" cy="2892055"/>
          </a:xfrm>
          <a:prstGeom prst="rect">
            <a:avLst/>
          </a:prstGeom>
          <a:noFill/>
        </p:spPr>
      </p:pic>
      <p:sp>
        <p:nvSpPr>
          <p:cNvPr id="12" name="Rectángulo 11"/>
          <p:cNvSpPr/>
          <p:nvPr/>
        </p:nvSpPr>
        <p:spPr>
          <a:xfrm>
            <a:off x="2233199" y="534009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s-E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(770)</a:t>
            </a:r>
            <a:endParaRPr lang="es-ES_tradnl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745033" y="611700"/>
            <a:ext cx="24366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 paradigmatic example of a relatively narrow and isolated resonance in an elastic channel</a:t>
            </a:r>
            <a:endParaRPr lang="es-ES_tradnl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452320" y="1903042"/>
            <a:ext cx="1691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things are not always that simple…</a:t>
            </a:r>
            <a:endParaRPr lang="es-ES_tradnl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55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igma-poles-pdg06-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6" y="320382"/>
            <a:ext cx="8709025" cy="615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1" name="Picture 3" descr="sigma-poles-pdg06-v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634" y="320382"/>
            <a:ext cx="8709025" cy="615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85963" y="3984272"/>
            <a:ext cx="6133469" cy="2271349"/>
            <a:chOff x="1463" y="2790"/>
            <a:chExt cx="4518" cy="1674"/>
          </a:xfrm>
        </p:grpSpPr>
        <p:sp>
          <p:nvSpPr>
            <p:cNvPr id="24586" name="Line 5"/>
            <p:cNvSpPr>
              <a:spLocks noChangeShapeType="1"/>
            </p:cNvSpPr>
            <p:nvPr/>
          </p:nvSpPr>
          <p:spPr bwMode="auto">
            <a:xfrm flipV="1">
              <a:off x="4956" y="2790"/>
              <a:ext cx="17" cy="117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88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4587" name="Rectangle 6"/>
            <p:cNvSpPr>
              <a:spLocks noChangeArrowheads="1"/>
            </p:cNvSpPr>
            <p:nvPr/>
          </p:nvSpPr>
          <p:spPr bwMode="auto">
            <a:xfrm>
              <a:off x="4094" y="3960"/>
              <a:ext cx="1887" cy="5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78177" tIns="39089" rIns="78177" bIns="39089">
              <a:spAutoFit/>
            </a:bodyPr>
            <a:lstStyle/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967" dirty="0" err="1">
                  <a:solidFill>
                    <a:srgbClr val="FF0000"/>
                  </a:solidFill>
                  <a:latin typeface="Arial" charset="0"/>
                </a:rPr>
                <a:t>Example</a:t>
              </a:r>
              <a:r>
                <a:rPr lang="es-ES" sz="1967" dirty="0">
                  <a:solidFill>
                    <a:srgbClr val="FF0000"/>
                  </a:solidFill>
                  <a:latin typeface="Arial" charset="0"/>
                </a:rPr>
                <a:t>: </a:t>
              </a:r>
              <a:r>
                <a:rPr lang="es-ES" sz="1967" dirty="0" err="1">
                  <a:solidFill>
                    <a:srgbClr val="FF0000"/>
                  </a:solidFill>
                  <a:latin typeface="Arial" charset="0"/>
                </a:rPr>
                <a:t>Poles</a:t>
              </a:r>
              <a:r>
                <a:rPr lang="es-ES" sz="1967" dirty="0">
                  <a:solidFill>
                    <a:srgbClr val="FF0000"/>
                  </a:solidFill>
                  <a:latin typeface="Arial" charset="0"/>
                </a:rPr>
                <a:t> </a:t>
              </a:r>
              <a:r>
                <a:rPr lang="es-ES" sz="1967" dirty="0" err="1">
                  <a:solidFill>
                    <a:srgbClr val="FF0000"/>
                  </a:solidFill>
                  <a:latin typeface="Arial" charset="0"/>
                </a:rPr>
                <a:t>from</a:t>
              </a:r>
              <a:r>
                <a:rPr lang="es-ES" sz="1967" dirty="0">
                  <a:solidFill>
                    <a:srgbClr val="FF0000"/>
                  </a:solidFill>
                  <a:latin typeface="Arial" charset="0"/>
                </a:rPr>
                <a:t> </a:t>
              </a:r>
            </a:p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967" dirty="0" err="1">
                  <a:solidFill>
                    <a:srgbClr val="FF0000"/>
                  </a:solidFill>
                  <a:latin typeface="Arial" charset="0"/>
                </a:rPr>
                <a:t>same</a:t>
              </a:r>
              <a:r>
                <a:rPr lang="es-ES" sz="1967" dirty="0">
                  <a:solidFill>
                    <a:srgbClr val="FF0000"/>
                  </a:solidFill>
                  <a:latin typeface="Arial" charset="0"/>
                </a:rPr>
                <a:t> </a:t>
              </a:r>
              <a:r>
                <a:rPr lang="es-ES" sz="1967" dirty="0" err="1">
                  <a:solidFill>
                    <a:srgbClr val="FF0000"/>
                  </a:solidFill>
                  <a:latin typeface="Arial" charset="0"/>
                </a:rPr>
                <a:t>experiment</a:t>
              </a:r>
              <a:r>
                <a:rPr lang="es-ES" sz="1967" dirty="0">
                  <a:solidFill>
                    <a:srgbClr val="FF0000"/>
                  </a:solidFill>
                  <a:latin typeface="Arial" charset="0"/>
                </a:rPr>
                <a:t>!!</a:t>
              </a:r>
              <a:endParaRPr lang="en-US" sz="1967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4588" name="Line 7"/>
            <p:cNvSpPr>
              <a:spLocks noChangeShapeType="1"/>
            </p:cNvSpPr>
            <p:nvPr/>
          </p:nvSpPr>
          <p:spPr bwMode="auto">
            <a:xfrm flipH="1" flipV="1">
              <a:off x="1463" y="4060"/>
              <a:ext cx="2613" cy="30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881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3" name="12 Rectángulo"/>
          <p:cNvSpPr/>
          <p:nvPr/>
        </p:nvSpPr>
        <p:spPr>
          <a:xfrm>
            <a:off x="92448" y="288699"/>
            <a:ext cx="3815468" cy="408125"/>
          </a:xfrm>
          <a:prstGeom prst="rect">
            <a:avLst/>
          </a:prstGeom>
          <a:ln w="25400">
            <a:solidFill>
              <a:srgbClr val="333333"/>
            </a:solidFill>
            <a:bevel/>
          </a:ln>
          <a:effectLst/>
          <a:scene3d>
            <a:camera prst="orthographicFront"/>
            <a:lightRig rig="threePt" dir="t"/>
          </a:scene3d>
          <a:sp3d extrusionH="25400" contourW="12700"/>
        </p:spPr>
        <p:txBody>
          <a:bodyPr wrap="none">
            <a:spAutoFit/>
          </a:bodyPr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52" b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σ</a:t>
            </a:r>
            <a:r>
              <a:rPr lang="es-ES" sz="2052" b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PDG </a:t>
            </a:r>
            <a:r>
              <a:rPr lang="es-ES" sz="2052" b="1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uncertainties</a:t>
            </a:r>
            <a:r>
              <a:rPr lang="es-ES" sz="2052" b="1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es-ES" sz="2052" b="1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ca</a:t>
            </a:r>
            <a:r>
              <a:rPr lang="es-ES" sz="2052" b="1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. 2010</a:t>
            </a:r>
            <a:endParaRPr lang="es-ES" sz="1881" b="1" dirty="0">
              <a:solidFill>
                <a:srgbClr val="00000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470121"/>
      </p:ext>
    </p:extLst>
  </p:cSld>
  <p:clrMapOvr>
    <a:masterClrMapping/>
  </p:clrMapOvr>
  <p:transition advTm="826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9464" y="68815"/>
            <a:ext cx="8853910" cy="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796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Two problems with existence and parameters of light scalars: Experiment and  </a:t>
            </a: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theory</a:t>
            </a:r>
            <a:endParaRPr lang="en-GB" sz="1796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46090" y="404664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9193" tIns="44596" rIns="89193" bIns="44596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88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446506" y="1273891"/>
            <a:ext cx="8351837" cy="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27" tIns="42565" rIns="85127" bIns="42565">
            <a:spAutoFit/>
          </a:bodyPr>
          <a:lstStyle/>
          <a:p>
            <a:pPr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188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In addition, Many </a:t>
            </a:r>
            <a:r>
              <a:rPr lang="es-ES_tradnl" sz="1881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old</a:t>
            </a:r>
            <a:r>
              <a:rPr lang="es-ES_tradnl" sz="1881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881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an</a:t>
            </a:r>
            <a:r>
              <a:rPr lang="es-ES_tradnl" sz="1881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new </a:t>
            </a:r>
            <a:r>
              <a:rPr lang="es-ES_tradnl" sz="1881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studies</a:t>
            </a:r>
            <a:r>
              <a:rPr lang="es-ES_tradnl" sz="1881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881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based</a:t>
            </a:r>
            <a:r>
              <a:rPr lang="es-ES_tradnl" sz="1881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881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on</a:t>
            </a:r>
            <a:r>
              <a:rPr lang="es-ES_tradnl" sz="1881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881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crude</a:t>
            </a:r>
            <a:r>
              <a:rPr lang="es-ES_tradnl" sz="1881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/simple </a:t>
            </a:r>
            <a:r>
              <a:rPr lang="es-ES_tradnl" sz="1881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models</a:t>
            </a:r>
            <a:r>
              <a:rPr lang="es-ES_tradnl" sz="1881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, </a:t>
            </a:r>
          </a:p>
        </p:txBody>
      </p:sp>
      <p:sp>
        <p:nvSpPr>
          <p:cNvPr id="168005" name="Text Box 69"/>
          <p:cNvSpPr txBox="1">
            <a:spLocks noChangeArrowheads="1"/>
          </p:cNvSpPr>
          <p:nvPr/>
        </p:nvSpPr>
        <p:spPr bwMode="auto">
          <a:xfrm>
            <a:off x="1739007" y="1643321"/>
            <a:ext cx="5633740" cy="63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8177" tIns="39089" rIns="78177" bIns="39089" anchor="ctr">
            <a:spAutoFit/>
          </a:bodyPr>
          <a:lstStyle/>
          <a:p>
            <a:pPr algn="ctr" defTabSz="7819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796" b="1" dirty="0" err="1">
                <a:solidFill>
                  <a:srgbClr val="FFFFFF"/>
                </a:solidFill>
                <a:latin typeface="Arial" charset="0"/>
              </a:rPr>
              <a:t>Strong</a:t>
            </a:r>
            <a:r>
              <a:rPr lang="es-ES_tradnl" sz="1796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_tradnl" sz="1796" b="1" dirty="0" err="1">
                <a:solidFill>
                  <a:srgbClr val="FFFFFF"/>
                </a:solidFill>
                <a:latin typeface="Arial" charset="0"/>
              </a:rPr>
              <a:t>model</a:t>
            </a:r>
            <a:r>
              <a:rPr lang="es-ES_tradnl" sz="1796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_tradnl" sz="1796" b="1" dirty="0" err="1">
                <a:solidFill>
                  <a:srgbClr val="FFFFFF"/>
                </a:solidFill>
                <a:latin typeface="Arial" charset="0"/>
              </a:rPr>
              <a:t>dependences</a:t>
            </a:r>
            <a:endParaRPr lang="es-ES_tradnl" sz="1796" b="1" dirty="0">
              <a:solidFill>
                <a:srgbClr val="FFFFFF"/>
              </a:solidFill>
              <a:latin typeface="Arial" charset="0"/>
            </a:endParaRPr>
          </a:p>
          <a:p>
            <a:pPr algn="ctr" defTabSz="7819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796" b="1" dirty="0" err="1">
                <a:solidFill>
                  <a:srgbClr val="FFFFFF"/>
                </a:solidFill>
                <a:latin typeface="Arial" charset="0"/>
              </a:rPr>
              <a:t>Suspicion</a:t>
            </a:r>
            <a:r>
              <a:rPr lang="es-ES_tradnl" sz="1796" b="1" dirty="0">
                <a:solidFill>
                  <a:srgbClr val="FFFFFF"/>
                </a:solidFill>
                <a:latin typeface="Arial" charset="0"/>
              </a:rPr>
              <a:t>:  </a:t>
            </a:r>
            <a:r>
              <a:rPr lang="es-ES_tradnl" sz="1796" b="1" dirty="0" err="1">
                <a:solidFill>
                  <a:srgbClr val="FFFFFF"/>
                </a:solidFill>
                <a:latin typeface="Arial" charset="0"/>
              </a:rPr>
              <a:t>What</a:t>
            </a:r>
            <a:r>
              <a:rPr lang="es-ES_tradnl" sz="1796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_tradnl" sz="1796" b="1" dirty="0" err="1">
                <a:solidFill>
                  <a:srgbClr val="FFFFFF"/>
                </a:solidFill>
                <a:latin typeface="Arial" charset="0"/>
              </a:rPr>
              <a:t>you</a:t>
            </a:r>
            <a:r>
              <a:rPr lang="es-ES_tradnl" sz="1796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_tradnl" sz="1796" b="1" dirty="0" err="1">
                <a:solidFill>
                  <a:srgbClr val="FFFFFF"/>
                </a:solidFill>
                <a:latin typeface="Arial" charset="0"/>
              </a:rPr>
              <a:t>put</a:t>
            </a:r>
            <a:r>
              <a:rPr lang="es-ES_tradnl" sz="1796" b="1" dirty="0">
                <a:solidFill>
                  <a:srgbClr val="FFFFFF"/>
                </a:solidFill>
                <a:latin typeface="Arial" charset="0"/>
              </a:rPr>
              <a:t> in </a:t>
            </a:r>
            <a:r>
              <a:rPr lang="es-ES_tradnl" sz="1796" b="1" dirty="0" err="1">
                <a:solidFill>
                  <a:srgbClr val="FFFFFF"/>
                </a:solidFill>
                <a:latin typeface="Arial" charset="0"/>
              </a:rPr>
              <a:t>is</a:t>
            </a:r>
            <a:r>
              <a:rPr lang="es-ES_tradnl" sz="1796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_tradnl" sz="1796" b="1" dirty="0" err="1">
                <a:solidFill>
                  <a:srgbClr val="FFFFFF"/>
                </a:solidFill>
                <a:latin typeface="Arial" charset="0"/>
              </a:rPr>
              <a:t>what</a:t>
            </a:r>
            <a:r>
              <a:rPr lang="es-ES_tradnl" sz="1796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_tradnl" sz="1796" b="1" dirty="0" err="1">
                <a:solidFill>
                  <a:srgbClr val="FFFFFF"/>
                </a:solidFill>
                <a:latin typeface="Arial" charset="0"/>
              </a:rPr>
              <a:t>you</a:t>
            </a:r>
            <a:r>
              <a:rPr lang="es-ES_tradnl" sz="1796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_tradnl" sz="1796" b="1" dirty="0" err="1">
                <a:solidFill>
                  <a:srgbClr val="FFFFFF"/>
                </a:solidFill>
                <a:latin typeface="Arial" charset="0"/>
              </a:rPr>
              <a:t>get</a:t>
            </a:r>
            <a:r>
              <a:rPr lang="es-ES_tradnl" sz="1796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_tradnl" sz="1796" b="1" dirty="0" err="1">
                <a:solidFill>
                  <a:srgbClr val="FFFFFF"/>
                </a:solidFill>
                <a:latin typeface="Arial" charset="0"/>
              </a:rPr>
              <a:t>out</a:t>
            </a:r>
            <a:r>
              <a:rPr lang="es-ES_tradnl" sz="1796" b="1" dirty="0">
                <a:solidFill>
                  <a:srgbClr val="FFFFFF"/>
                </a:solidFill>
                <a:latin typeface="Arial" charset="0"/>
              </a:rPr>
              <a:t>??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884262" y="2629758"/>
            <a:ext cx="7520581" cy="19673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1881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Even</a:t>
            </a:r>
            <a:r>
              <a:rPr lang="es-ES_tradnl" sz="1881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experimental </a:t>
            </a:r>
            <a:r>
              <a:rPr lang="es-ES_tradnl" sz="1881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analysis</a:t>
            </a:r>
            <a:r>
              <a:rPr lang="es-ES_tradnl" sz="1881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881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using</a:t>
            </a:r>
            <a:r>
              <a:rPr lang="es-ES_tradnl" sz="1881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</a:p>
          <a:p>
            <a:pPr algn="ctr"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1881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881" u="sng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MODEL DEPENDENT</a:t>
            </a:r>
            <a:r>
              <a:rPr lang="es-ES_tradnl" sz="1881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881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theoretical</a:t>
            </a:r>
            <a:r>
              <a:rPr lang="es-ES_tradnl" sz="1881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881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tools</a:t>
            </a:r>
            <a:r>
              <a:rPr lang="es-ES_tradnl" sz="1881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881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may</a:t>
            </a:r>
            <a:r>
              <a:rPr lang="es-ES_tradnl" sz="1881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881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contribute</a:t>
            </a:r>
            <a:r>
              <a:rPr lang="es-ES_tradnl" sz="1881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881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to</a:t>
            </a:r>
            <a:r>
              <a:rPr lang="es-ES_tradnl" sz="1881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881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confusion</a:t>
            </a:r>
            <a:r>
              <a:rPr lang="es-ES_tradnl" sz="1881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 </a:t>
            </a:r>
            <a:r>
              <a:rPr lang="es-ES_tradnl" sz="1881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WHEN </a:t>
            </a:r>
            <a:r>
              <a:rPr lang="es-ES_tradnl" sz="1881">
                <a:solidFill>
                  <a:srgbClr val="FFFFFF"/>
                </a:solidFill>
                <a:latin typeface="Arial" charset="0"/>
                <a:sym typeface="Symbol" pitchFamily="18" charset="2"/>
              </a:rPr>
              <a:t>EXTRAPOLATING </a:t>
            </a:r>
            <a:r>
              <a:rPr lang="es-ES_tradnl" sz="188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FAR INTO THECOMPLEX S-PLANE</a:t>
            </a:r>
            <a:endParaRPr lang="es-ES_tradnl" sz="1881" dirty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  <a:p>
            <a:pPr algn="ctr"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1881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or</a:t>
            </a:r>
            <a:r>
              <a:rPr lang="es-ES_tradnl" sz="1881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INTERPRETING MEANING of pole </a:t>
            </a:r>
            <a:r>
              <a:rPr lang="es-ES_tradnl" sz="1881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parameters</a:t>
            </a:r>
            <a:endParaRPr lang="es-ES_tradnl" sz="1881" dirty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  <a:p>
            <a:pPr algn="ctr"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1881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(</a:t>
            </a:r>
            <a:r>
              <a:rPr lang="es-ES_tradnl" sz="1881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Breit-Wigners</a:t>
            </a:r>
            <a:r>
              <a:rPr lang="es-ES_tradnl" sz="1881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_tradnl" sz="1881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isobars</a:t>
            </a:r>
            <a:r>
              <a:rPr lang="es-ES_tradnl" sz="1881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, K-</a:t>
            </a:r>
            <a:r>
              <a:rPr lang="es-ES_tradnl" sz="1881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matrix</a:t>
            </a:r>
            <a:r>
              <a:rPr lang="es-ES_tradnl" sz="1881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, ….)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1370124" y="4968363"/>
            <a:ext cx="6465326" cy="109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1881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Fortunately</a:t>
            </a:r>
            <a:r>
              <a:rPr lang="es-ES_tradnl" sz="1881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_tradnl" sz="1881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dispersive</a:t>
            </a:r>
            <a:r>
              <a:rPr lang="es-ES_tradnl" sz="1881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881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formalisms</a:t>
            </a:r>
            <a:r>
              <a:rPr lang="es-ES_tradnl" sz="1881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881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provide</a:t>
            </a:r>
            <a:r>
              <a:rPr lang="es-ES_tradnl" sz="1881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881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sz="1881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881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correct</a:t>
            </a:r>
            <a:r>
              <a:rPr lang="es-ES_tradnl" sz="1881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881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analytic</a:t>
            </a:r>
            <a:r>
              <a:rPr lang="es-ES_tradnl" sz="1881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881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structure</a:t>
            </a:r>
            <a:r>
              <a:rPr lang="es-ES_tradnl" sz="1881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, precise </a:t>
            </a:r>
          </a:p>
          <a:p>
            <a:pPr algn="ctr"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1881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AND MODEL </a:t>
            </a:r>
            <a:r>
              <a:rPr lang="es-ES_tradnl" sz="1881">
                <a:solidFill>
                  <a:srgbClr val="FFFFFF"/>
                </a:solidFill>
                <a:latin typeface="Arial" charset="0"/>
                <a:sym typeface="Symbol" pitchFamily="18" charset="2"/>
              </a:rPr>
              <a:t>INDEPENDENT </a:t>
            </a:r>
            <a:r>
              <a:rPr lang="es-ES_tradnl" sz="188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analyses</a:t>
            </a:r>
            <a:endParaRPr lang="es-ES_tradnl" sz="1881" dirty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8635" y="771173"/>
            <a:ext cx="8351837" cy="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27" tIns="42565" rIns="85127" bIns="42565">
            <a:spAutoFit/>
          </a:bodyPr>
          <a:lstStyle/>
          <a:p>
            <a:pPr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188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We have already seen how bad the data was</a:t>
            </a:r>
            <a:endParaRPr lang="es-ES_tradnl" sz="1881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3743231"/>
      </p:ext>
    </p:extLst>
  </p:cSld>
  <p:clrMapOvr>
    <a:masterClrMapping/>
  </p:clrMapOvr>
  <p:transition advTm="1684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22122" y="-32421"/>
            <a:ext cx="5915571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algn="ctr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What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is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a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dispersion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relation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.?   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Very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Briefly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and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for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l-GR">
                <a:solidFill>
                  <a:srgbClr val="66FFFF"/>
                </a:solidFill>
                <a:latin typeface="Arial" charset="0"/>
                <a:sym typeface="Symbol" pitchFamily="18" charset="2"/>
              </a:rPr>
              <a:t>π π</a:t>
            </a:r>
            <a:endParaRPr lang="en-GB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356473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6992" y="686007"/>
            <a:ext cx="5649408" cy="119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CAUSALITY:</a:t>
            </a: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Partial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waves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 t(s) are ANALYTIC in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complex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 s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plane</a:t>
            </a:r>
            <a:endParaRPr lang="es-ES_tradnl">
              <a:solidFill>
                <a:srgbClr val="FFFFFF"/>
              </a:solidFill>
              <a:latin typeface="Arial" charset="0"/>
              <a:sym typeface="Symbol" pitchFamily="18" charset="2"/>
            </a:endParaRP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with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cuts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due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to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thresholds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 (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also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 in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crossed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channels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)</a:t>
            </a: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200208" y="620643"/>
            <a:ext cx="8682010" cy="2649276"/>
            <a:chOff x="234132" y="684287"/>
            <a:chExt cx="10153128" cy="2920950"/>
          </a:xfrm>
        </p:grpSpPr>
        <p:graphicFrame>
          <p:nvGraphicFramePr>
            <p:cNvPr id="464898" name="Object 2"/>
            <p:cNvGraphicFramePr>
              <a:graphicFrameLocks noChangeAspect="1"/>
            </p:cNvGraphicFramePr>
            <p:nvPr/>
          </p:nvGraphicFramePr>
          <p:xfrm>
            <a:off x="6549766" y="684287"/>
            <a:ext cx="3837494" cy="2920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6" name="Acrobat Document" r:id="rId3" imgW="4267200" imgH="3247845" progId="AcroExch.Document.DC">
                    <p:embed/>
                  </p:oleObj>
                </mc:Choice>
                <mc:Fallback>
                  <p:oleObj name="Acrobat Document" r:id="rId3" imgW="4267200" imgH="3247845" progId="AcroExch.Document.DC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9766" y="684287"/>
                          <a:ext cx="3837494" cy="2920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234132" y="2148076"/>
              <a:ext cx="5395802" cy="746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551" tIns="49777" rIns="99551" bIns="49777">
              <a:spAutoFit/>
            </a:bodyPr>
            <a:lstStyle/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Cauchy</a:t>
              </a:r>
              <a:r>
                <a:rPr lang="es-ES_tradnl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Theorem</a:t>
              </a:r>
              <a:r>
                <a:rPr lang="es-ES_tradnl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determines t(s) at ANY s, </a:t>
              </a:r>
            </a:p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from</a:t>
              </a:r>
              <a:r>
                <a:rPr lang="es-ES_tradnl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an</a:t>
              </a:r>
              <a:r>
                <a:rPr lang="es-ES_tradnl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INTEGRAL </a:t>
              </a:r>
              <a:r>
                <a:rPr lang="es-ES_tradnl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on</a:t>
              </a:r>
              <a:r>
                <a:rPr lang="es-ES_tradnl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the</a:t>
              </a:r>
              <a:r>
                <a:rPr lang="es-ES_tradnl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contour</a:t>
              </a:r>
              <a:r>
                <a:rPr lang="es-ES_tradnl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</a:p>
          </p:txBody>
        </p:sp>
      </p:grpSp>
      <p:sp>
        <p:nvSpPr>
          <p:cNvPr id="464901" name="Rectangle 5"/>
          <p:cNvSpPr>
            <a:spLocks noChangeArrowheads="1"/>
          </p:cNvSpPr>
          <p:nvPr/>
        </p:nvSpPr>
        <p:spPr bwMode="auto">
          <a:xfrm>
            <a:off x="4492319" y="-186001"/>
            <a:ext cx="159462" cy="37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8928" tIns="39465" rIns="78928" bIns="39465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7" name="26 Grupo"/>
          <p:cNvGrpSpPr/>
          <p:nvPr/>
        </p:nvGrpSpPr>
        <p:grpSpPr>
          <a:xfrm>
            <a:off x="200215" y="2625675"/>
            <a:ext cx="8360468" cy="1944418"/>
            <a:chOff x="234132" y="2894933"/>
            <a:chExt cx="9777099" cy="2143813"/>
          </a:xfrm>
        </p:grpSpPr>
        <p:pic>
          <p:nvPicPr>
            <p:cNvPr id="464900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82204" y="3759029"/>
              <a:ext cx="4104456" cy="88569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9" name="Rectangle 2"/>
            <p:cNvSpPr>
              <a:spLocks noChangeArrowheads="1"/>
            </p:cNvSpPr>
            <p:nvPr/>
          </p:nvSpPr>
          <p:spPr bwMode="auto">
            <a:xfrm>
              <a:off x="234132" y="2894933"/>
              <a:ext cx="6100097" cy="746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551" tIns="49777" rIns="99551" bIns="49777">
              <a:spAutoFit/>
            </a:bodyPr>
            <a:lstStyle/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_tradnl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If</a:t>
              </a:r>
              <a:r>
                <a:rPr lang="es-ES_tradnl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t-&gt;0 </a:t>
              </a:r>
              <a:r>
                <a:rPr lang="es-ES_tradnl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fast</a:t>
              </a:r>
              <a:r>
                <a:rPr lang="es-ES_tradnl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enough</a:t>
              </a:r>
              <a:r>
                <a:rPr lang="es-ES_tradnl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at </a:t>
              </a:r>
              <a:r>
                <a:rPr lang="es-ES_tradnl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high</a:t>
              </a:r>
              <a:r>
                <a:rPr lang="es-ES_tradnl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s, </a:t>
              </a:r>
              <a:r>
                <a:rPr lang="es-ES_tradnl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curved</a:t>
              </a:r>
              <a:r>
                <a:rPr lang="es-ES_tradnl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part</a:t>
              </a:r>
              <a:r>
                <a:rPr lang="es-ES_tradnl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vanishes</a:t>
              </a:r>
              <a:endParaRPr lang="es-ES_tradnl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20" name="Rectangle 2"/>
            <p:cNvSpPr>
              <a:spLocks noChangeArrowheads="1"/>
            </p:cNvSpPr>
            <p:nvPr/>
          </p:nvSpPr>
          <p:spPr bwMode="auto">
            <a:xfrm>
              <a:off x="4947092" y="4011698"/>
              <a:ext cx="5064139" cy="1027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551" tIns="49777" rIns="99551" bIns="49777">
              <a:spAutoFit/>
            </a:bodyPr>
            <a:lstStyle/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Otherwise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_tradnl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determined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up to </a:t>
              </a:r>
              <a:r>
                <a:rPr lang="es-ES_tradnl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polynomial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endParaRPr lang="es-ES_tradnl" dirty="0" smtClean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(</a:t>
              </a:r>
              <a:r>
                <a:rPr lang="es-ES_tradnl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subtractions</a:t>
              </a:r>
              <a:r>
                <a:rPr lang="es-ES_tradnl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)</a:t>
              </a:r>
            </a:p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b="1" dirty="0" err="1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Left</a:t>
              </a:r>
              <a:r>
                <a:rPr lang="es-ES_tradnl" b="1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b="1" dirty="0" err="1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cut</a:t>
              </a:r>
              <a:r>
                <a:rPr lang="es-ES_tradnl" b="1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b="1" dirty="0" err="1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usually</a:t>
              </a:r>
              <a:r>
                <a:rPr lang="es-ES_tradnl" b="1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a </a:t>
              </a:r>
              <a:r>
                <a:rPr lang="es-ES_tradnl" b="1" dirty="0" err="1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problem</a:t>
              </a:r>
              <a:endParaRPr lang="es-ES_tradnl" b="1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</p:txBody>
        </p:sp>
      </p:grp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330555" y="5061811"/>
            <a:ext cx="1135352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Good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for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:</a:t>
            </a: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00656" y="5069388"/>
            <a:ext cx="4392654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1)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Calculating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 t(s)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where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there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is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not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 data</a:t>
            </a: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700651" y="5534143"/>
            <a:ext cx="3148724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2)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Constraining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 data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analysis</a:t>
            </a:r>
            <a:endParaRPr lang="es-ES_tradnl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700652" y="5983736"/>
            <a:ext cx="7026004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3) ONLY MODEL INDEPENDENT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extrapolation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 to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complex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 s-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plane</a:t>
            </a:r>
            <a:endParaRPr lang="es-ES_tradnl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" name="Multiplicar 2"/>
          <p:cNvSpPr/>
          <p:nvPr/>
        </p:nvSpPr>
        <p:spPr>
          <a:xfrm>
            <a:off x="6588224" y="3566561"/>
            <a:ext cx="2047061" cy="1866689"/>
          </a:xfrm>
          <a:prstGeom prst="mathMultiply">
            <a:avLst/>
          </a:prstGeom>
        </p:spPr>
        <p:txBody>
          <a:bodyPr wrap="square" rtlCol="0" anchor="ctr">
            <a:spAutoFit/>
          </a:bodyPr>
          <a:lstStyle/>
          <a:p>
            <a:pPr algn="l" defTabSz="995974">
              <a:spcBef>
                <a:spcPct val="50000"/>
              </a:spcBef>
            </a:pPr>
            <a:endParaRPr lang="en-US" sz="2000" dirty="0" err="1" smtClean="0">
              <a:solidFill>
                <a:srgbClr val="00FFFF"/>
              </a:solidFill>
              <a:sym typeface="Symbol" pitchFamily="18" charset="2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5364088" y="2219659"/>
            <a:ext cx="3716082" cy="2464405"/>
            <a:chOff x="5364088" y="2219659"/>
            <a:chExt cx="3716082" cy="2464405"/>
          </a:xfrm>
        </p:grpSpPr>
        <p:sp>
          <p:nvSpPr>
            <p:cNvPr id="9" name="Multiplicar 8"/>
            <p:cNvSpPr/>
            <p:nvPr/>
          </p:nvSpPr>
          <p:spPr>
            <a:xfrm>
              <a:off x="7385711" y="2219659"/>
              <a:ext cx="288032" cy="360040"/>
            </a:xfrm>
            <a:prstGeom prst="mathMultiply">
              <a:avLst/>
            </a:prstGeom>
            <a:solidFill>
              <a:srgbClr val="FF0000"/>
            </a:solidFill>
          </p:spPr>
          <p:txBody>
            <a:bodyPr wrap="square" rtlCol="0" anchor="ctr">
              <a:spAutoFit/>
            </a:bodyPr>
            <a:lstStyle/>
            <a:p>
              <a:pPr algn="l" defTabSz="995974">
                <a:spcBef>
                  <a:spcPct val="50000"/>
                </a:spcBef>
              </a:pPr>
              <a:endParaRPr lang="en-US" sz="2000" dirty="0" err="1" smtClean="0">
                <a:solidFill>
                  <a:srgbClr val="00FFFF"/>
                </a:solidFill>
                <a:sym typeface="Symbol" pitchFamily="18" charset="2"/>
              </a:endParaRPr>
            </a:p>
          </p:txBody>
        </p:sp>
        <p:cxnSp>
          <p:nvCxnSpPr>
            <p:cNvPr id="11" name="Conector recto de flecha 10"/>
            <p:cNvCxnSpPr/>
            <p:nvPr/>
          </p:nvCxnSpPr>
          <p:spPr bwMode="auto">
            <a:xfrm flipV="1">
              <a:off x="7529727" y="2562595"/>
              <a:ext cx="0" cy="1414648"/>
            </a:xfrm>
            <a:prstGeom prst="straightConnector1">
              <a:avLst/>
            </a:prstGeom>
            <a:noFill/>
            <a:ln w="476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" name="Rectángulo 11"/>
            <p:cNvSpPr/>
            <p:nvPr/>
          </p:nvSpPr>
          <p:spPr>
            <a:xfrm>
              <a:off x="5364088" y="3668401"/>
              <a:ext cx="3716082" cy="10156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pPr algn="ctr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2000" smtClean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We simply calculate t(s) </a:t>
              </a:r>
            </a:p>
            <a:p>
              <a:pPr algn="ctr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2000" b="1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a</a:t>
              </a:r>
              <a:r>
                <a:rPr lang="es-ES_tradnl" sz="2000" b="1" smtClean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nywhere we want using </a:t>
              </a:r>
            </a:p>
            <a:p>
              <a:pPr algn="ctr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2000" b="1" smtClean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the same integral expression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360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ángulo 3"/>
              <p:cNvSpPr/>
              <p:nvPr/>
            </p:nvSpPr>
            <p:spPr>
              <a:xfrm>
                <a:off x="163303" y="1052736"/>
                <a:ext cx="8081105" cy="1658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  <a:p>
                <a:pPr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D</a:t>
                </a:r>
                <a:r>
                  <a:rPr lang="en-US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ue </a:t>
                </a:r>
                <a:r>
                  <a:rPr lang="en-US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to elastic </a:t>
                </a:r>
                <a:r>
                  <a:rPr lang="en-US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unitarity</a:t>
                </a:r>
                <a:r>
                  <a:rPr lang="en-US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: </a:t>
                </a:r>
              </a:p>
              <a:p>
                <a:pPr algn="ctr"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𝑆</m:t>
                          </m:r>
                        </m:e>
                        <m:sup>
                          <m:r>
                            <a:rPr lang="en-US" sz="3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𝐼𝐼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𝑠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3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32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32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𝐼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𝑠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03" y="1052736"/>
                <a:ext cx="8081105" cy="1658852"/>
              </a:xfrm>
              <a:prstGeom prst="rect">
                <a:avLst/>
              </a:prstGeom>
              <a:blipFill rotWithShape="0">
                <a:blip r:embed="rId2"/>
                <a:stretch>
                  <a:fillRect l="-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ángulo 4"/>
          <p:cNvSpPr/>
          <p:nvPr/>
        </p:nvSpPr>
        <p:spPr>
          <a:xfrm>
            <a:off x="107504" y="3954309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The second sheet is then:</a:t>
            </a:r>
            <a:endParaRPr lang="en-US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ángulo 5"/>
              <p:cNvSpPr/>
              <p:nvPr/>
            </p:nvSpPr>
            <p:spPr>
              <a:xfrm>
                <a:off x="3076061" y="3734601"/>
                <a:ext cx="4995551" cy="1178079"/>
              </a:xfrm>
              <a:prstGeom prst="rect">
                <a:avLst/>
              </a:prstGeom>
              <a:ln w="2540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𝒕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𝑰𝑰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𝒔</m:t>
                      </m:r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𝑰</m:t>
                              </m:r>
                            </m:sup>
                          </m:sSup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(</m:t>
                          </m:r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𝒔</m:t>
                          </m:r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)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𝝈</m:t>
                          </m:r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𝑰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(</m:t>
                          </m:r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𝒔</m:t>
                          </m:r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061" y="3734601"/>
                <a:ext cx="4995551" cy="11780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54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upo 16"/>
          <p:cNvGrpSpPr/>
          <p:nvPr/>
        </p:nvGrpSpPr>
        <p:grpSpPr>
          <a:xfrm>
            <a:off x="136995" y="2996952"/>
            <a:ext cx="6262204" cy="584775"/>
            <a:chOff x="136995" y="2996952"/>
            <a:chExt cx="6262204" cy="584775"/>
          </a:xfrm>
        </p:grpSpPr>
        <p:sp>
          <p:nvSpPr>
            <p:cNvPr id="7" name="Rectángulo 6"/>
            <p:cNvSpPr/>
            <p:nvPr/>
          </p:nvSpPr>
          <p:spPr>
            <a:xfrm>
              <a:off x="136995" y="3104674"/>
              <a:ext cx="1133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Recalling</a:t>
              </a:r>
              <a:endParaRPr lang="en-US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Rectángulo 7"/>
                <p:cNvSpPr/>
                <p:nvPr/>
              </p:nvSpPr>
              <p:spPr>
                <a:xfrm>
                  <a:off x="1403648" y="2996952"/>
                  <a:ext cx="4995551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3200" dirty="0" smtClean="0">
                      <a:solidFill>
                        <a:schemeClr val="bg1"/>
                      </a:solidFill>
                      <a:sym typeface="Symbol" pitchFamily="18" charset="2"/>
                    </a:rPr>
                    <a:t>S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𝑠</m:t>
                          </m:r>
                        </m:e>
                      </m:d>
                      <m:r>
                        <a:rPr lang="en-US" sz="32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1+</m:t>
                      </m:r>
                      <m:r>
                        <a:rPr lang="en-US" sz="32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2</m:t>
                      </m:r>
                      <m:r>
                        <a:rPr lang="en-US" sz="32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𝑖</m:t>
                      </m:r>
                      <m:r>
                        <a:rPr lang="en-US" sz="32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𝜎</m:t>
                      </m:r>
                      <m:r>
                        <a:rPr lang="en-US" sz="32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𝑡</m:t>
                      </m:r>
                      <m:r>
                        <a:rPr lang="en-US" sz="32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32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𝑠</m:t>
                      </m:r>
                      <m:r>
                        <a:rPr lang="en-US" sz="32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</m:t>
                      </m:r>
                    </m:oMath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8" name="Rectángulo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3648" y="2996952"/>
                  <a:ext cx="4995551" cy="58477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049" t="-14583" b="-322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ectángulo 8"/>
          <p:cNvSpPr/>
          <p:nvPr/>
        </p:nvSpPr>
        <p:spPr>
          <a:xfrm>
            <a:off x="179511" y="729570"/>
            <a:ext cx="7920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For elastic partial waves the second Riemann sheet is easy to obtain.</a:t>
            </a:r>
            <a:endParaRPr lang="en-US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33521" y="-32421"/>
            <a:ext cx="4892792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algn="ctr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The second Riemann sheet in the elastic case</a:t>
            </a:r>
            <a:endParaRPr lang="en-US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0" y="356473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3045222" y="4797152"/>
            <a:ext cx="6021199" cy="1492484"/>
            <a:chOff x="3992298" y="2996952"/>
            <a:chExt cx="6021199" cy="1492484"/>
          </a:xfrm>
        </p:grpSpPr>
        <p:cxnSp>
          <p:nvCxnSpPr>
            <p:cNvPr id="14" name="Conector recto de flecha 13"/>
            <p:cNvCxnSpPr/>
            <p:nvPr/>
          </p:nvCxnSpPr>
          <p:spPr bwMode="auto">
            <a:xfrm flipH="1" flipV="1">
              <a:off x="7524328" y="2996952"/>
              <a:ext cx="5399" cy="980291"/>
            </a:xfrm>
            <a:prstGeom prst="straightConnector1">
              <a:avLst/>
            </a:prstGeom>
            <a:noFill/>
            <a:ln w="476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Rectángulo 14"/>
            <p:cNvSpPr/>
            <p:nvPr/>
          </p:nvSpPr>
          <p:spPr>
            <a:xfrm>
              <a:off x="3992298" y="3781550"/>
              <a:ext cx="6021199" cy="7078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pPr algn="ctr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Looking for resonance poles</a:t>
              </a:r>
            </a:p>
            <a:p>
              <a:pPr algn="ctr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Is nothing but looking for a zero in that denominator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51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1035933" y="116632"/>
            <a:ext cx="6592713" cy="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real </a:t>
            </a: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improvement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: </a:t>
            </a:r>
            <a:r>
              <a:rPr lang="es-ES_tradnl" sz="1796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Analyticity</a:t>
            </a:r>
            <a:r>
              <a:rPr lang="es-ES_tradnl" sz="1796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(and </a:t>
            </a:r>
            <a:r>
              <a:rPr lang="es-ES_tradnl" sz="1796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Effective</a:t>
            </a:r>
            <a:r>
              <a:rPr lang="es-ES_tradnl" sz="1796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Lagrangians)</a:t>
            </a:r>
            <a:endParaRPr lang="en-GB" sz="1796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8675" name="Line 5"/>
          <p:cNvSpPr>
            <a:spLocks noChangeShapeType="1"/>
          </p:cNvSpPr>
          <p:nvPr/>
        </p:nvSpPr>
        <p:spPr bwMode="auto">
          <a:xfrm>
            <a:off x="0" y="505770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9193" tIns="44596" rIns="89193" bIns="44596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88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677" name="Rectangle 11"/>
          <p:cNvSpPr>
            <a:spLocks noChangeArrowheads="1"/>
          </p:cNvSpPr>
          <p:nvPr/>
        </p:nvSpPr>
        <p:spPr bwMode="auto">
          <a:xfrm>
            <a:off x="323850" y="764704"/>
            <a:ext cx="8681516" cy="159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1881" b="1" u="sng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Unitarized ChPT</a:t>
            </a:r>
            <a:r>
              <a:rPr lang="es-ES_tradnl" sz="1881" u="sng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026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                                                   90’s </a:t>
            </a:r>
            <a:r>
              <a:rPr lang="es-ES_tradnl" sz="1026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Truong</a:t>
            </a:r>
            <a:r>
              <a:rPr lang="es-ES_tradnl" sz="1026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_tradnl" sz="1026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Dobado</a:t>
            </a:r>
            <a:r>
              <a:rPr lang="es-ES_tradnl" sz="1026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, Herrero, JRP, </a:t>
            </a:r>
            <a:r>
              <a:rPr lang="es-ES_tradnl" sz="1026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Oset</a:t>
            </a:r>
            <a:r>
              <a:rPr lang="es-ES_tradnl" sz="1026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_tradnl" sz="1026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Oller</a:t>
            </a:r>
            <a:r>
              <a:rPr lang="es-ES_tradnl" sz="1026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, Ruiz Arriola, Nieves, </a:t>
            </a:r>
            <a:r>
              <a:rPr lang="es-ES_tradnl" sz="1026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Meissner</a:t>
            </a:r>
            <a:r>
              <a:rPr lang="es-ES_tradnl" sz="1026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,…</a:t>
            </a:r>
            <a:endParaRPr lang="es-ES_tradnl" sz="1881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1539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Uses </a:t>
            </a:r>
            <a:r>
              <a:rPr lang="es-ES_tradnl" sz="1539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Chiral Perturbation Theory </a:t>
            </a:r>
            <a:r>
              <a:rPr lang="es-ES_tradnl" sz="1539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amplitudes </a:t>
            </a:r>
            <a:r>
              <a:rPr lang="es-ES_tradnl" sz="1539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inside</a:t>
            </a:r>
            <a:r>
              <a:rPr lang="es-ES_tradnl" sz="1539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539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dispersion</a:t>
            </a:r>
            <a:r>
              <a:rPr lang="es-ES_tradnl" sz="1539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539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relation</a:t>
            </a:r>
            <a:r>
              <a:rPr lang="es-ES_tradnl" sz="1539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.</a:t>
            </a:r>
          </a:p>
          <a:p>
            <a:pPr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1539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Relatively</a:t>
            </a:r>
            <a:r>
              <a:rPr lang="es-ES_tradnl" sz="1539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simple, </a:t>
            </a:r>
            <a:r>
              <a:rPr lang="es-ES_tradnl" sz="1539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although</a:t>
            </a:r>
            <a:r>
              <a:rPr lang="es-ES_tradnl" sz="1539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539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different</a:t>
            </a:r>
            <a:r>
              <a:rPr lang="es-ES_tradnl" sz="1539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539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levels</a:t>
            </a:r>
            <a:r>
              <a:rPr lang="es-ES_tradnl" sz="1539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of </a:t>
            </a:r>
            <a:r>
              <a:rPr lang="es-ES_tradnl" sz="1539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rigour</a:t>
            </a:r>
            <a:r>
              <a:rPr lang="es-ES_tradnl" sz="1539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.  </a:t>
            </a:r>
            <a:r>
              <a:rPr lang="es-ES_tradnl" sz="1539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Generates</a:t>
            </a:r>
            <a:r>
              <a:rPr lang="es-ES_tradnl" sz="1539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539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all</a:t>
            </a:r>
            <a:r>
              <a:rPr lang="es-ES_tradnl" sz="1539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539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scalars</a:t>
            </a:r>
            <a:endParaRPr lang="es-ES_tradnl" sz="1539" dirty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  <a:p>
            <a:pPr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1539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Crossing</a:t>
            </a:r>
            <a:r>
              <a:rPr lang="es-ES_tradnl" sz="1539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(</a:t>
            </a:r>
            <a:r>
              <a:rPr lang="es-ES_tradnl" sz="1539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left</a:t>
            </a:r>
            <a:r>
              <a:rPr lang="es-ES_tradnl" sz="1539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539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cut</a:t>
            </a:r>
            <a:r>
              <a:rPr lang="es-ES_tradnl" sz="1539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) </a:t>
            </a:r>
            <a:r>
              <a:rPr lang="es-ES_tradnl" sz="1539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approximated</a:t>
            </a:r>
            <a:r>
              <a:rPr lang="es-ES_tradnl" sz="1539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… , </a:t>
            </a:r>
            <a:r>
              <a:rPr lang="es-ES_tradnl" sz="1539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not</a:t>
            </a:r>
            <a:r>
              <a:rPr lang="es-ES_tradnl" sz="1539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539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so good </a:t>
            </a:r>
            <a:r>
              <a:rPr lang="es-ES_tradnl" sz="1539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for</a:t>
            </a:r>
            <a:r>
              <a:rPr lang="es-ES_tradnl" sz="1539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539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precision</a:t>
            </a:r>
            <a:endParaRPr lang="es-ES_tradnl" sz="1197" dirty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pic>
        <p:nvPicPr>
          <p:cNvPr id="28679" name="Picture 13" descr="balloran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1" y="875459"/>
            <a:ext cx="188913" cy="17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10 Grupo"/>
          <p:cNvGrpSpPr/>
          <p:nvPr/>
        </p:nvGrpSpPr>
        <p:grpSpPr>
          <a:xfrm>
            <a:off x="134939" y="2751680"/>
            <a:ext cx="8870428" cy="1993791"/>
            <a:chOff x="157803" y="2988543"/>
            <a:chExt cx="10373473" cy="2331627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78725" y="2988543"/>
              <a:ext cx="10152551" cy="233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5127" tIns="42565" rIns="85127" bIns="42565">
              <a:spAutoFit/>
            </a:bodyPr>
            <a:lstStyle/>
            <a:p>
              <a:pPr defTabSz="851657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_tradnl" sz="1881" b="1" u="sng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Roy-</a:t>
              </a:r>
              <a:r>
                <a:rPr lang="es-ES_tradnl" sz="1881" b="1" u="sng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like</a:t>
              </a:r>
              <a:r>
                <a:rPr lang="es-ES_tradnl" sz="1881" b="1" u="sng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881" b="1" u="sng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equations</a:t>
              </a:r>
              <a:r>
                <a:rPr lang="es-ES_tradnl" sz="1881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.                                                       </a:t>
              </a:r>
              <a:r>
                <a:rPr lang="es-ES_tradnl" sz="1026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70’s Roy, </a:t>
              </a:r>
              <a:r>
                <a:rPr lang="es-ES_tradnl" sz="1026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Basdevant</a:t>
              </a:r>
              <a:r>
                <a:rPr lang="es-ES_tradnl" sz="1026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_tradnl" sz="1026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Pennington</a:t>
              </a:r>
              <a:r>
                <a:rPr lang="es-ES_tradnl" sz="1026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_tradnl" sz="1026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Petersen</a:t>
              </a:r>
              <a:r>
                <a:rPr lang="es-ES_tradnl" sz="1026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…</a:t>
              </a:r>
              <a:endParaRPr lang="es-ES_tradnl" sz="1881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  <a:p>
              <a:pPr defTabSz="851657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_tradnl" sz="1026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                                              00’s </a:t>
              </a:r>
              <a:r>
                <a:rPr lang="es-ES_tradnl" sz="1026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Ananthanarayan</a:t>
              </a:r>
              <a:r>
                <a:rPr lang="es-ES_tradnl" sz="1026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_tradnl" sz="1026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Caprini</a:t>
              </a:r>
              <a:r>
                <a:rPr lang="es-ES_tradnl" sz="1026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_tradnl" sz="1026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Colangelo</a:t>
              </a:r>
              <a:r>
                <a:rPr lang="es-ES_tradnl" sz="1026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_tradnl" sz="1026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Gasser</a:t>
              </a:r>
              <a:r>
                <a:rPr lang="es-ES_tradnl" sz="1026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_tradnl" sz="1026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Leutwyler</a:t>
              </a:r>
              <a:r>
                <a:rPr lang="es-ES_tradnl" sz="1026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_tradnl" sz="1026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Moussallam</a:t>
              </a:r>
              <a:r>
                <a:rPr lang="es-ES_tradnl" sz="1026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_tradnl" sz="1026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Decotes</a:t>
              </a:r>
              <a:r>
                <a:rPr lang="es-ES_tradnl" sz="1026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026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Genon</a:t>
              </a:r>
              <a:r>
                <a:rPr lang="es-ES_tradnl" sz="1026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_tradnl" sz="1026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Lesniak</a:t>
              </a:r>
              <a:r>
                <a:rPr lang="es-ES_tradnl" sz="1026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_tradnl" sz="1026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Kaminski</a:t>
              </a:r>
              <a:r>
                <a:rPr lang="es-ES_tradnl" sz="1026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JRP…</a:t>
              </a:r>
              <a:endParaRPr lang="es-ES_tradnl" sz="1026" u="sng" dirty="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  <a:p>
              <a:pPr defTabSz="851657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Left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cut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implemented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with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precision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. </a:t>
              </a:r>
              <a:r>
                <a:rPr lang="es-ES_tradnl" sz="1539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Use data </a:t>
              </a:r>
              <a:r>
                <a:rPr lang="es-ES_tradnl" sz="1539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on</a:t>
              </a:r>
              <a:r>
                <a:rPr lang="es-ES_tradnl" sz="1539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539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all</a:t>
              </a:r>
              <a:r>
                <a:rPr lang="es-ES_tradnl" sz="1539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539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waves</a:t>
              </a:r>
              <a:r>
                <a:rPr lang="es-ES_tradnl" sz="1539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+ </a:t>
              </a:r>
              <a:r>
                <a:rPr lang="es-ES_tradnl" sz="1539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high</a:t>
              </a:r>
              <a:r>
                <a:rPr lang="es-ES_tradnl" sz="1539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539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energy</a:t>
              </a:r>
              <a:r>
                <a:rPr lang="es-ES_tradnl" sz="1539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. </a:t>
              </a:r>
              <a:endParaRPr lang="es-ES_tradnl" sz="1539" dirty="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  <a:p>
              <a:pPr defTabSz="851657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_tradnl" sz="1539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Optional</a:t>
              </a:r>
              <a:r>
                <a:rPr lang="es-ES_tradnl" sz="1539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: ChPT </a:t>
              </a:r>
              <a:r>
                <a:rPr lang="es-ES_tradnl" sz="1539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predictions</a:t>
              </a:r>
              <a:r>
                <a:rPr lang="es-ES_tradnl" sz="1539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539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for</a:t>
              </a:r>
              <a:r>
                <a:rPr lang="es-ES_tradnl" sz="1539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539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subtraction</a:t>
              </a:r>
              <a:r>
                <a:rPr lang="es-ES_tradnl" sz="1539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539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constants</a:t>
              </a:r>
              <a:endParaRPr lang="es-ES_tradnl" sz="1539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  <a:p>
              <a:pPr defTabSz="851657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The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most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precise and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model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independent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539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pole </a:t>
              </a:r>
              <a:r>
                <a:rPr lang="es-ES_tradnl" sz="1539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determinations</a:t>
              </a:r>
              <a:endParaRPr lang="es-ES_tradnl" sz="1539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</p:txBody>
        </p:sp>
        <p:pic>
          <p:nvPicPr>
            <p:cNvPr id="15" name="Picture 12" descr="ballorang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7803" y="3098811"/>
              <a:ext cx="220922" cy="208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2729895" y="4830024"/>
            <a:ext cx="4002345" cy="11912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2052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f</a:t>
            </a:r>
            <a:r>
              <a:rPr lang="es-ES_tradnl" sz="2052" baseline="-250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_tradnl" sz="2052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(500</a:t>
            </a:r>
            <a:r>
              <a:rPr lang="es-ES_tradnl" sz="2052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) </a:t>
            </a:r>
            <a:r>
              <a:rPr lang="es-ES_tradnl" sz="2052">
                <a:solidFill>
                  <a:srgbClr val="FFFFFF"/>
                </a:solidFill>
                <a:latin typeface="Arial" charset="0"/>
                <a:sym typeface="Symbol" pitchFamily="18" charset="2"/>
              </a:rPr>
              <a:t>and </a:t>
            </a:r>
            <a:r>
              <a:rPr lang="es-ES" sz="2052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K</a:t>
            </a:r>
            <a:r>
              <a:rPr lang="es-ES" sz="2052" baseline="-250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" sz="2052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*(800</a:t>
            </a:r>
            <a:r>
              <a:rPr lang="es-ES" sz="2052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) </a:t>
            </a:r>
            <a:r>
              <a:rPr lang="es-ES_tradnl" sz="2052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existence</a:t>
            </a:r>
            <a:r>
              <a:rPr lang="es-ES_tradnl" sz="2052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_tradnl" sz="2052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mass</a:t>
            </a:r>
            <a:r>
              <a:rPr lang="es-ES_tradnl" sz="2052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and </a:t>
            </a:r>
            <a:r>
              <a:rPr lang="es-ES_tradnl" sz="2052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width</a:t>
            </a:r>
            <a:endParaRPr lang="es-ES_tradnl" sz="2052" dirty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  <a:p>
            <a:pPr algn="ctr"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2052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firmly</a:t>
            </a:r>
            <a:r>
              <a:rPr lang="es-ES_tradnl" sz="2052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2052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established</a:t>
            </a:r>
            <a:r>
              <a:rPr lang="es-ES_tradnl" sz="2052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2052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with</a:t>
            </a:r>
            <a:r>
              <a:rPr lang="es-ES_tradnl" sz="2052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2052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precision</a:t>
            </a:r>
            <a:r>
              <a:rPr lang="es-ES_tradnl" sz="2052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endParaRPr lang="es-ES_tradnl" sz="1368" dirty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00208" y="6138280"/>
            <a:ext cx="9162316" cy="35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71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By</a:t>
            </a:r>
            <a:r>
              <a:rPr lang="es-ES_tradnl" sz="171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2006 </a:t>
            </a:r>
            <a:r>
              <a:rPr lang="es-ES_tradnl" sz="171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very</a:t>
            </a:r>
            <a:r>
              <a:rPr lang="es-ES_tradnl" sz="171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precise Roy </a:t>
            </a:r>
            <a:r>
              <a:rPr lang="es-ES_tradnl" sz="171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Eq.+ChPT</a:t>
            </a:r>
            <a:r>
              <a:rPr lang="es-ES_tradnl" sz="171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pole </a:t>
            </a:r>
            <a:r>
              <a:rPr lang="es-ES_tradnl" sz="171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_tradnl" sz="171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SOLUTION   of Roy </a:t>
            </a:r>
            <a:r>
              <a:rPr lang="es-ES_tradnl" sz="171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Eqs</a:t>
            </a:r>
            <a:r>
              <a:rPr lang="es-ES_tradnl" sz="1710">
                <a:solidFill>
                  <a:srgbClr val="00FFFF"/>
                </a:solidFill>
                <a:latin typeface="Arial" charset="0"/>
                <a:sym typeface="Symbol" pitchFamily="18" charset="2"/>
              </a:rPr>
              <a:t>.      </a:t>
            </a:r>
            <a:r>
              <a:rPr lang="es-ES_tradnl" sz="1026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Caprini,Gaser</a:t>
            </a:r>
            <a:r>
              <a:rPr lang="es-ES_tradnl" sz="1026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_tradnl" sz="1026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Leutwyler</a:t>
            </a:r>
            <a:endParaRPr lang="es-ES" sz="1026" dirty="0">
              <a:solidFill>
                <a:srgbClr val="FFFFFF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4218192"/>
      </p:ext>
    </p:extLst>
  </p:cSld>
  <p:clrMapOvr>
    <a:masterClrMapping/>
  </p:clrMapOvr>
  <p:transition advTm="1380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ine 5"/>
          <p:cNvSpPr>
            <a:spLocks noChangeShapeType="1"/>
          </p:cNvSpPr>
          <p:nvPr/>
        </p:nvSpPr>
        <p:spPr bwMode="auto">
          <a:xfrm>
            <a:off x="0" y="504084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3941" tIns="51969" rIns="103941" bIns="51969"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3" name="29 Grupo"/>
          <p:cNvGrpSpPr/>
          <p:nvPr/>
        </p:nvGrpSpPr>
        <p:grpSpPr>
          <a:xfrm>
            <a:off x="90116" y="1116339"/>
            <a:ext cx="8789950" cy="1792077"/>
            <a:chOff x="90116" y="1516497"/>
            <a:chExt cx="10500754" cy="1792077"/>
          </a:xfrm>
        </p:grpSpPr>
        <p:pic>
          <p:nvPicPr>
            <p:cNvPr id="74" name="Picture 2" descr="C:\Users\jrpelaez\Desktop\sigma versus raiz de  s.jpg"/>
            <p:cNvPicPr>
              <a:picLocks noChangeAspect="1" noChangeArrowheads="1"/>
            </p:cNvPicPr>
            <p:nvPr/>
          </p:nvPicPr>
          <p:blipFill>
            <a:blip r:embed="rId3" cstate="print"/>
            <a:srcRect t="3448" r="17998" b="72418"/>
            <a:stretch>
              <a:fillRect/>
            </a:stretch>
          </p:blipFill>
          <p:spPr bwMode="auto">
            <a:xfrm>
              <a:off x="90116" y="1516497"/>
              <a:ext cx="10500754" cy="1792077"/>
            </a:xfrm>
            <a:prstGeom prst="rect">
              <a:avLst/>
            </a:prstGeom>
            <a:noFill/>
          </p:spPr>
        </p:pic>
        <p:sp>
          <p:nvSpPr>
            <p:cNvPr id="75" name="74 Rectángulo"/>
            <p:cNvSpPr/>
            <p:nvPr/>
          </p:nvSpPr>
          <p:spPr>
            <a:xfrm>
              <a:off x="3402484" y="2340471"/>
              <a:ext cx="3699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 smtClean="0">
                  <a:solidFill>
                    <a:srgbClr val="FF0000"/>
                  </a:solidFill>
                  <a:sym typeface="Symbol" pitchFamily="18" charset="2"/>
                </a:rPr>
                <a:t>σ</a:t>
              </a:r>
              <a:endParaRPr lang="es-ES" dirty="0">
                <a:solidFill>
                  <a:srgbClr val="FF0000"/>
                </a:solidFill>
              </a:endParaRPr>
            </a:p>
          </p:txBody>
        </p:sp>
        <p:sp>
          <p:nvSpPr>
            <p:cNvPr id="76" name="75 Rectángulo"/>
            <p:cNvSpPr/>
            <p:nvPr/>
          </p:nvSpPr>
          <p:spPr>
            <a:xfrm>
              <a:off x="4122563" y="2340545"/>
              <a:ext cx="3584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 smtClean="0">
                  <a:solidFill>
                    <a:srgbClr val="0000FF"/>
                  </a:solidFill>
                  <a:sym typeface="Symbol" pitchFamily="18" charset="2"/>
                </a:rPr>
                <a:t>ρ</a:t>
              </a:r>
              <a:endParaRPr lang="es-ES" dirty="0">
                <a:solidFill>
                  <a:srgbClr val="0000FF"/>
                </a:solidFill>
              </a:endParaRPr>
            </a:p>
          </p:txBody>
        </p:sp>
        <p:sp>
          <p:nvSpPr>
            <p:cNvPr id="77" name="76 Rectángulo"/>
            <p:cNvSpPr/>
            <p:nvPr/>
          </p:nvSpPr>
          <p:spPr>
            <a:xfrm>
              <a:off x="230249" y="1743832"/>
              <a:ext cx="2279232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Left cut due to </a:t>
              </a:r>
            </a:p>
            <a:p>
              <a:pPr algn="ctr"/>
              <a:r>
                <a: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Crossed channels</a:t>
              </a:r>
            </a:p>
            <a:p>
              <a:pPr algn="ctr"/>
              <a:r>
                <a: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in scattering, not in</a:t>
              </a:r>
            </a:p>
            <a:p>
              <a:pPr algn="ctr"/>
              <a:r>
                <a: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production</a:t>
              </a:r>
              <a:endPara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77 Grupo"/>
          <p:cNvGrpSpPr/>
          <p:nvPr/>
        </p:nvGrpSpPr>
        <p:grpSpPr>
          <a:xfrm>
            <a:off x="102530" y="3708620"/>
            <a:ext cx="8789950" cy="1792082"/>
            <a:chOff x="102530" y="3708623"/>
            <a:chExt cx="10500754" cy="1792082"/>
          </a:xfrm>
        </p:grpSpPr>
        <p:pic>
          <p:nvPicPr>
            <p:cNvPr id="79" name="Picture 3" descr="C:\Users\jrpelaez\Desktop\sigma versus s.jpg"/>
            <p:cNvPicPr>
              <a:picLocks noChangeAspect="1" noChangeArrowheads="1"/>
            </p:cNvPicPr>
            <p:nvPr/>
          </p:nvPicPr>
          <p:blipFill>
            <a:blip r:embed="rId4" cstate="print"/>
            <a:srcRect t="3448" r="17998" b="72418"/>
            <a:stretch>
              <a:fillRect/>
            </a:stretch>
          </p:blipFill>
          <p:spPr bwMode="auto">
            <a:xfrm>
              <a:off x="102530" y="3708623"/>
              <a:ext cx="10500754" cy="1792082"/>
            </a:xfrm>
            <a:prstGeom prst="rect">
              <a:avLst/>
            </a:prstGeom>
            <a:noFill/>
          </p:spPr>
        </p:pic>
        <p:sp>
          <p:nvSpPr>
            <p:cNvPr id="80" name="79 Rectángulo"/>
            <p:cNvSpPr/>
            <p:nvPr/>
          </p:nvSpPr>
          <p:spPr>
            <a:xfrm>
              <a:off x="3544084" y="5109324"/>
              <a:ext cx="3699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 smtClean="0">
                  <a:solidFill>
                    <a:srgbClr val="FF0000"/>
                  </a:solidFill>
                  <a:sym typeface="Symbol" pitchFamily="18" charset="2"/>
                </a:rPr>
                <a:t>σ</a:t>
              </a:r>
              <a:endParaRPr lang="es-ES" dirty="0">
                <a:solidFill>
                  <a:srgbClr val="FF0000"/>
                </a:solidFill>
              </a:endParaRPr>
            </a:p>
          </p:txBody>
        </p:sp>
        <p:sp>
          <p:nvSpPr>
            <p:cNvPr id="81" name="80 Rectángulo"/>
            <p:cNvSpPr/>
            <p:nvPr/>
          </p:nvSpPr>
          <p:spPr>
            <a:xfrm>
              <a:off x="6585910" y="4748696"/>
              <a:ext cx="3584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 smtClean="0">
                  <a:solidFill>
                    <a:srgbClr val="0000FF"/>
                  </a:solidFill>
                  <a:sym typeface="Symbol" pitchFamily="18" charset="2"/>
                </a:rPr>
                <a:t>ρ</a:t>
              </a:r>
              <a:endParaRPr lang="es-E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82" name="46 Grupo"/>
          <p:cNvGrpSpPr/>
          <p:nvPr/>
        </p:nvGrpSpPr>
        <p:grpSpPr>
          <a:xfrm>
            <a:off x="18128" y="4131379"/>
            <a:ext cx="2832987" cy="1121373"/>
            <a:chOff x="18108" y="4131379"/>
            <a:chExt cx="3384376" cy="1121373"/>
          </a:xfrm>
        </p:grpSpPr>
        <p:cxnSp>
          <p:nvCxnSpPr>
            <p:cNvPr id="83" name="82 Conector recto de flecha"/>
            <p:cNvCxnSpPr/>
            <p:nvPr/>
          </p:nvCxnSpPr>
          <p:spPr bwMode="auto">
            <a:xfrm>
              <a:off x="2682404" y="4532672"/>
              <a:ext cx="720080" cy="72008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4" name="83 Rectángulo"/>
            <p:cNvSpPr/>
            <p:nvPr/>
          </p:nvSpPr>
          <p:spPr>
            <a:xfrm>
              <a:off x="18108" y="4131379"/>
              <a:ext cx="237626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 left cut and subthreshold region very close </a:t>
              </a:r>
            </a:p>
          </p:txBody>
        </p:sp>
      </p:grpSp>
      <p:grpSp>
        <p:nvGrpSpPr>
          <p:cNvPr id="85" name="45 Grupo"/>
          <p:cNvGrpSpPr/>
          <p:nvPr/>
        </p:nvGrpSpPr>
        <p:grpSpPr>
          <a:xfrm>
            <a:off x="1691680" y="3843347"/>
            <a:ext cx="2475786" cy="1449468"/>
            <a:chOff x="1596959" y="3843347"/>
            <a:chExt cx="2957653" cy="1449468"/>
          </a:xfrm>
        </p:grpSpPr>
        <p:cxnSp>
          <p:nvCxnSpPr>
            <p:cNvPr id="86" name="85 Conector recto de flecha"/>
            <p:cNvCxnSpPr/>
            <p:nvPr/>
          </p:nvCxnSpPr>
          <p:spPr bwMode="auto">
            <a:xfrm>
              <a:off x="2759282" y="4500711"/>
              <a:ext cx="288032" cy="792104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7" name="86 Rectángulo"/>
            <p:cNvSpPr/>
            <p:nvPr/>
          </p:nvSpPr>
          <p:spPr>
            <a:xfrm>
              <a:off x="1596959" y="3843347"/>
              <a:ext cx="29576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1600" dirty="0" err="1"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Threshold</a:t>
              </a:r>
              <a:r>
                <a:rPr lang="es-ES_tradnl" sz="1600" dirty="0"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 </a:t>
              </a:r>
              <a:r>
                <a:rPr lang="es-ES_tradnl" sz="1600" dirty="0" err="1"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very</a:t>
              </a:r>
              <a:r>
                <a:rPr lang="es-ES_tradnl" sz="1600" dirty="0"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 </a:t>
              </a:r>
              <a:r>
                <a:rPr lang="es-ES_tradnl" sz="1600" dirty="0" err="1"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close</a:t>
              </a:r>
              <a:r>
                <a:rPr lang="es-ES_tradnl" sz="1600" dirty="0"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 </a:t>
              </a:r>
            </a:p>
          </p:txBody>
        </p:sp>
      </p:grpSp>
      <p:grpSp>
        <p:nvGrpSpPr>
          <p:cNvPr id="88" name="43 Grupo"/>
          <p:cNvGrpSpPr/>
          <p:nvPr/>
        </p:nvGrpSpPr>
        <p:grpSpPr>
          <a:xfrm>
            <a:off x="2923102" y="4546877"/>
            <a:ext cx="2334524" cy="925093"/>
            <a:chOff x="2575910" y="4546877"/>
            <a:chExt cx="3095611" cy="925093"/>
          </a:xfrm>
        </p:grpSpPr>
        <p:cxnSp>
          <p:nvCxnSpPr>
            <p:cNvPr id="89" name="88 Conector recto de flecha"/>
            <p:cNvCxnSpPr/>
            <p:nvPr/>
          </p:nvCxnSpPr>
          <p:spPr bwMode="auto">
            <a:xfrm flipH="1">
              <a:off x="2575910" y="4546877"/>
              <a:ext cx="1876986" cy="705294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0" name="89 Rectángulo"/>
            <p:cNvSpPr/>
            <p:nvPr/>
          </p:nvSpPr>
          <p:spPr>
            <a:xfrm>
              <a:off x="3295255" y="4887195"/>
              <a:ext cx="237626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1600" dirty="0" err="1"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Very</a:t>
              </a:r>
              <a:r>
                <a:rPr lang="es-ES_tradnl" sz="1600" dirty="0"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 </a:t>
              </a:r>
              <a:r>
                <a:rPr lang="es-ES_tradnl" sz="1600" dirty="0" err="1"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deep</a:t>
              </a:r>
              <a:r>
                <a:rPr lang="es-ES_tradnl" sz="1600" dirty="0"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 </a:t>
              </a:r>
            </a:p>
            <a:p>
              <a:r>
                <a:rPr lang="es-ES_tradnl" sz="1600" dirty="0"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Re s ~ </a:t>
              </a:r>
              <a:r>
                <a:rPr lang="es-ES_tradnl" sz="1600" dirty="0" err="1"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Im</a:t>
              </a:r>
              <a:r>
                <a:rPr lang="es-ES_tradnl" sz="1600" dirty="0"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 s</a:t>
              </a:r>
            </a:p>
          </p:txBody>
        </p:sp>
      </p:grp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75902" y="49018"/>
            <a:ext cx="8655798" cy="37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202" tIns="49603" rIns="99202" bIns="49603">
            <a:spAutoFit/>
          </a:bodyPr>
          <a:lstStyle/>
          <a:p>
            <a:pPr defTabSz="992464"/>
            <a:r>
              <a:rPr lang="en-US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Why so much worries about low energy and CORRECT ANALYTIC STRUCTURE?</a:t>
            </a:r>
            <a:endParaRPr lang="en-US" dirty="0">
              <a:solidFill>
                <a:srgbClr val="66FFFF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" name="91 Rectángulo"/>
              <p:cNvSpPr/>
              <p:nvPr/>
            </p:nvSpPr>
            <p:spPr>
              <a:xfrm>
                <a:off x="80229" y="666929"/>
                <a:ext cx="6593403" cy="403121"/>
              </a:xfrm>
              <a:prstGeom prst="rect">
                <a:avLst/>
              </a:prstGeom>
            </p:spPr>
            <p:txBody>
              <a:bodyPr wrap="none" lIns="91120" tIns="45560" rIns="91120" bIns="45560">
                <a:spAutoFit/>
              </a:bodyPr>
              <a:lstStyle/>
              <a:p>
                <a:r>
                  <a:rPr lang="en-US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It </a:t>
                </a:r>
                <a:r>
                  <a:rPr lang="en-US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is </a:t>
                </a:r>
                <a:r>
                  <a:rPr lang="en-US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somewhat misleading to </a:t>
                </a:r>
                <a:r>
                  <a:rPr lang="en-US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think of analyticity in terms </a:t>
                </a:r>
                <a:r>
                  <a:rPr lang="en-US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E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  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2" name="9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9" y="666929"/>
                <a:ext cx="6593403" cy="403121"/>
              </a:xfrm>
              <a:prstGeom prst="rect">
                <a:avLst/>
              </a:prstGeom>
              <a:blipFill rotWithShape="0">
                <a:blip r:embed="rId5"/>
                <a:stretch>
                  <a:fillRect l="-739" b="-20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93 Rectángulo"/>
          <p:cNvSpPr/>
          <p:nvPr/>
        </p:nvSpPr>
        <p:spPr>
          <a:xfrm>
            <a:off x="174548" y="3060563"/>
            <a:ext cx="4313355" cy="399786"/>
          </a:xfrm>
          <a:prstGeom prst="rect">
            <a:avLst/>
          </a:prstGeom>
        </p:spPr>
        <p:txBody>
          <a:bodyPr wrap="none" lIns="91120" tIns="45560" rIns="91120" bIns="45560">
            <a:spAutoFit/>
          </a:bodyPr>
          <a:lstStyle/>
          <a:p>
            <a:pPr algn="l"/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Since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the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partial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wave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is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analytic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in</a:t>
            </a:r>
            <a:r>
              <a:rPr lang="es-ES_tradnl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s-ES_tradnl" sz="20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s</a:t>
            </a:r>
            <a:r>
              <a:rPr lang="es-ES_tradnl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….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94 Elipse"/>
          <p:cNvSpPr/>
          <p:nvPr/>
        </p:nvSpPr>
        <p:spPr>
          <a:xfrm>
            <a:off x="2873665" y="5229216"/>
            <a:ext cx="144000" cy="144000"/>
          </a:xfrm>
          <a:prstGeom prst="ellipse">
            <a:avLst/>
          </a:prstGeom>
          <a:solidFill>
            <a:srgbClr val="FF0000"/>
          </a:solidFill>
        </p:spPr>
        <p:txBody>
          <a:bodyPr wrap="none" lIns="91280" tIns="45640" rIns="91280" bIns="45640" rtlCol="0" anchor="ctr">
            <a:spAutoFit/>
          </a:bodyPr>
          <a:lstStyle/>
          <a:p>
            <a:pPr algn="l"/>
            <a:endParaRPr lang="es-ES" dirty="0" err="1" smtClean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96" name="95 Elipse"/>
          <p:cNvSpPr/>
          <p:nvPr/>
        </p:nvSpPr>
        <p:spPr>
          <a:xfrm>
            <a:off x="2851109" y="2294318"/>
            <a:ext cx="144000" cy="144000"/>
          </a:xfrm>
          <a:prstGeom prst="ellipse">
            <a:avLst/>
          </a:prstGeom>
          <a:solidFill>
            <a:srgbClr val="FF0000"/>
          </a:solidFill>
        </p:spPr>
        <p:txBody>
          <a:bodyPr wrap="none" lIns="91280" tIns="45640" rIns="91280" bIns="45640" rtlCol="0" anchor="ctr">
            <a:spAutoFit/>
          </a:bodyPr>
          <a:lstStyle/>
          <a:p>
            <a:pPr algn="l"/>
            <a:endParaRPr lang="es-ES" dirty="0" err="1" smtClean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97" name="96 Elipse"/>
          <p:cNvSpPr/>
          <p:nvPr/>
        </p:nvSpPr>
        <p:spPr>
          <a:xfrm>
            <a:off x="3362822" y="1973531"/>
            <a:ext cx="144000" cy="144000"/>
          </a:xfrm>
          <a:prstGeom prst="ellipse">
            <a:avLst/>
          </a:prstGeom>
          <a:solidFill>
            <a:srgbClr val="0000FF"/>
          </a:solidFill>
        </p:spPr>
        <p:txBody>
          <a:bodyPr wrap="none" lIns="91280" tIns="45640" rIns="91280" bIns="45640" rtlCol="0" anchor="ctr">
            <a:spAutoFit/>
          </a:bodyPr>
          <a:lstStyle/>
          <a:p>
            <a:pPr algn="l"/>
            <a:endParaRPr lang="es-ES" dirty="0" err="1" smtClean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98" name="97 Elipse"/>
          <p:cNvSpPr/>
          <p:nvPr/>
        </p:nvSpPr>
        <p:spPr>
          <a:xfrm>
            <a:off x="2922234" y="1798997"/>
            <a:ext cx="144000" cy="144000"/>
          </a:xfrm>
          <a:prstGeom prst="ellipse">
            <a:avLst/>
          </a:prstGeom>
          <a:solidFill>
            <a:srgbClr val="00B0F0"/>
          </a:solidFill>
        </p:spPr>
        <p:txBody>
          <a:bodyPr wrap="none" lIns="91280" tIns="45640" rIns="91280" bIns="45640" rtlCol="0" anchor="ctr">
            <a:spAutoFit/>
          </a:bodyPr>
          <a:lstStyle/>
          <a:p>
            <a:pPr algn="l"/>
            <a:endParaRPr lang="es-ES" dirty="0" err="1" smtClean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99" name="98 Rectángulo"/>
          <p:cNvSpPr/>
          <p:nvPr/>
        </p:nvSpPr>
        <p:spPr>
          <a:xfrm>
            <a:off x="2929579" y="1484790"/>
            <a:ext cx="569064" cy="369170"/>
          </a:xfrm>
          <a:prstGeom prst="rect">
            <a:avLst/>
          </a:prstGeom>
        </p:spPr>
        <p:txBody>
          <a:bodyPr wrap="none" lIns="91280" tIns="45640" rIns="91280" bIns="4564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500</a:t>
            </a:r>
            <a:endParaRPr lang="es-ES" baseline="30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100 Elipse"/>
          <p:cNvSpPr/>
          <p:nvPr/>
        </p:nvSpPr>
        <p:spPr>
          <a:xfrm>
            <a:off x="4270088" y="4387425"/>
            <a:ext cx="144000" cy="144000"/>
          </a:xfrm>
          <a:prstGeom prst="ellipse">
            <a:avLst/>
          </a:prstGeom>
          <a:solidFill>
            <a:srgbClr val="00B0F0"/>
          </a:solidFill>
        </p:spPr>
        <p:txBody>
          <a:bodyPr wrap="none" rtlCol="0" anchor="ctr">
            <a:spAutoFit/>
          </a:bodyPr>
          <a:lstStyle/>
          <a:p>
            <a:pPr algn="l"/>
            <a:endParaRPr lang="es-ES" dirty="0" err="1" smtClean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102" name="101 Rectángulo"/>
          <p:cNvSpPr/>
          <p:nvPr/>
        </p:nvSpPr>
        <p:spPr>
          <a:xfrm>
            <a:off x="4342072" y="4070240"/>
            <a:ext cx="654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500</a:t>
            </a:r>
            <a:r>
              <a:rPr lang="es-ES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endParaRPr lang="es-ES" baseline="30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102 Elipse"/>
          <p:cNvSpPr/>
          <p:nvPr/>
        </p:nvSpPr>
        <p:spPr>
          <a:xfrm>
            <a:off x="5526632" y="4752080"/>
            <a:ext cx="144000" cy="144000"/>
          </a:xfrm>
          <a:prstGeom prst="ellipse">
            <a:avLst/>
          </a:prstGeom>
          <a:solidFill>
            <a:srgbClr val="0000FF"/>
          </a:solidFill>
        </p:spPr>
        <p:txBody>
          <a:bodyPr wrap="none" lIns="91280" tIns="45640" rIns="91280" bIns="45640" rtlCol="0" anchor="ctr">
            <a:spAutoFit/>
          </a:bodyPr>
          <a:lstStyle/>
          <a:p>
            <a:pPr algn="l"/>
            <a:endParaRPr lang="es-ES" dirty="0" err="1" smtClean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12360" y="6049263"/>
            <a:ext cx="8098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For the </a:t>
            </a:r>
            <a:r>
              <a:rPr lang="el-GR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σ</a:t>
            </a:r>
            <a:r>
              <a:rPr lang="es-ES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and </a:t>
            </a:r>
            <a:r>
              <a:rPr lang="el-GR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κ</a:t>
            </a:r>
            <a:r>
              <a:rPr lang="es-ES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a good control of the left cut and threshold region is relevant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9357141"/>
      </p:ext>
    </p:extLst>
  </p:cSld>
  <p:clrMapOvr>
    <a:masterClrMapping/>
  </p:clrMapOvr>
  <p:transition advTm="1380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1798564" y="-27384"/>
            <a:ext cx="5067488" cy="59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Some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relevant</a:t>
            </a:r>
            <a:r>
              <a:rPr lang="es-ES_tradnl" sz="1796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Roy-like 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POLE </a:t>
            </a: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Determinations</a:t>
            </a:r>
            <a:endParaRPr lang="es-ES_tradnl" sz="1796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539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which</a:t>
            </a:r>
            <a:r>
              <a:rPr lang="es-ES_tradnl" sz="1539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539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sz="1539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PDG </a:t>
            </a:r>
            <a:r>
              <a:rPr lang="es-ES_tradnl" sz="1539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took</a:t>
            </a:r>
            <a:r>
              <a:rPr lang="es-ES_tradnl" sz="1539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539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into</a:t>
            </a:r>
            <a:r>
              <a:rPr lang="es-ES_tradnl" sz="1539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539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account</a:t>
            </a:r>
            <a:r>
              <a:rPr lang="es-ES_tradnl" sz="1539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in </a:t>
            </a:r>
            <a:r>
              <a:rPr lang="es-ES_tradnl" sz="1539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their</a:t>
            </a:r>
            <a:r>
              <a:rPr lang="es-ES_tradnl" sz="1539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539">
                <a:solidFill>
                  <a:srgbClr val="66FFFF"/>
                </a:solidFill>
                <a:latin typeface="Arial" charset="0"/>
                <a:sym typeface="Symbol" pitchFamily="18" charset="2"/>
              </a:rPr>
              <a:t>2012 </a:t>
            </a:r>
            <a:r>
              <a:rPr lang="es-ES_tradnl" sz="1539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σ revision</a:t>
            </a:r>
            <a:endParaRPr lang="en-GB" sz="1539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8675" name="Line 5"/>
          <p:cNvSpPr>
            <a:spLocks noChangeShapeType="1"/>
          </p:cNvSpPr>
          <p:nvPr/>
        </p:nvSpPr>
        <p:spPr bwMode="auto">
          <a:xfrm>
            <a:off x="0" y="526787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9193" tIns="44596" rIns="89193" bIns="44596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881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190630" y="2676550"/>
            <a:ext cx="8939143" cy="2310042"/>
            <a:chOff x="90116" y="862456"/>
            <a:chExt cx="10453832" cy="2701465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229273" y="862456"/>
              <a:ext cx="10314675" cy="1639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5127" tIns="42565" rIns="85127" bIns="42565">
              <a:spAutoFit/>
            </a:bodyPr>
            <a:lstStyle/>
            <a:p>
              <a:pPr defTabSz="851657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_tradnl" sz="1881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881" u="sng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GKPY </a:t>
              </a:r>
              <a:r>
                <a:rPr lang="es-ES_tradnl" sz="1881" u="sng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equations</a:t>
              </a:r>
              <a:r>
                <a:rPr lang="es-ES_tradnl" sz="1881" u="sng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= Roy </a:t>
              </a:r>
              <a:r>
                <a:rPr lang="es-ES_tradnl" sz="1881" u="sng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like</a:t>
              </a:r>
              <a:r>
                <a:rPr lang="es-ES_tradnl" sz="1881" u="sng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881" u="sng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with</a:t>
              </a:r>
              <a:r>
                <a:rPr lang="es-ES_tradnl" sz="1881" u="sng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881" u="sng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one</a:t>
              </a:r>
              <a:r>
                <a:rPr lang="es-ES_tradnl" sz="1881" u="sng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881" u="sng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subtraction</a:t>
              </a:r>
              <a:r>
                <a:rPr lang="es-ES_tradnl" sz="1026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 </a:t>
              </a:r>
            </a:p>
            <a:p>
              <a:pPr defTabSz="851657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" sz="1026" smtClean="0">
                  <a:solidFill>
                    <a:srgbClr val="00FFFF"/>
                  </a:solidFill>
                  <a:latin typeface="Arial" charset="0"/>
                </a:rPr>
                <a:t>R</a:t>
              </a:r>
              <a:r>
                <a:rPr lang="es-ES" sz="1026" dirty="0">
                  <a:solidFill>
                    <a:srgbClr val="00FFFF"/>
                  </a:solidFill>
                  <a:latin typeface="Arial" charset="0"/>
                </a:rPr>
                <a:t>. </a:t>
              </a:r>
              <a:r>
                <a:rPr lang="es-ES" sz="1026" dirty="0" err="1">
                  <a:solidFill>
                    <a:srgbClr val="00FFFF"/>
                  </a:solidFill>
                  <a:latin typeface="Arial" charset="0"/>
                </a:rPr>
                <a:t>Garcia</a:t>
              </a:r>
              <a:r>
                <a:rPr lang="es-ES" sz="1026" dirty="0">
                  <a:solidFill>
                    <a:srgbClr val="00FFFF"/>
                  </a:solidFill>
                  <a:latin typeface="Arial" charset="0"/>
                </a:rPr>
                <a:t>-Martin , R. </a:t>
              </a:r>
              <a:r>
                <a:rPr lang="es-ES" sz="1026" dirty="0" err="1">
                  <a:solidFill>
                    <a:srgbClr val="00FFFF"/>
                  </a:solidFill>
                  <a:latin typeface="Arial" charset="0"/>
                </a:rPr>
                <a:t>Kaminski</a:t>
              </a:r>
              <a:r>
                <a:rPr lang="es-ES" sz="1026" dirty="0">
                  <a:solidFill>
                    <a:srgbClr val="00FFFF"/>
                  </a:solidFill>
                  <a:latin typeface="Arial" charset="0"/>
                </a:rPr>
                <a:t>, JRP, J. Ruiz de Elvira, PRL107, 072001(2011).</a:t>
              </a:r>
              <a:endParaRPr lang="es-ES_tradnl" sz="1881" u="sng" dirty="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  <a:p>
              <a:pPr defTabSz="851657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_tradnl" sz="1710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Includes</a:t>
              </a:r>
              <a:r>
                <a:rPr lang="es-ES_tradnl" sz="1710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710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latest</a:t>
              </a:r>
              <a:r>
                <a:rPr lang="es-ES_tradnl" sz="1710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NA48/2 </a:t>
              </a:r>
              <a:r>
                <a:rPr lang="es-ES_tradnl" sz="1710" b="1" u="sng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constrained</a:t>
              </a:r>
              <a:r>
                <a:rPr lang="es-ES_tradnl" sz="1710" b="1" u="sng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data </a:t>
              </a:r>
              <a:r>
                <a:rPr lang="es-ES_tradnl" sz="1710" b="1" u="sng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fit</a:t>
              </a:r>
              <a:r>
                <a:rPr lang="es-ES_tradnl" sz="1710" b="1" u="sng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710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.</a:t>
              </a:r>
              <a:r>
                <a:rPr lang="es-ES_tradnl" sz="1710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One</a:t>
              </a:r>
              <a:r>
                <a:rPr lang="es-ES_tradnl" sz="1710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710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subtraction</a:t>
              </a:r>
              <a:r>
                <a:rPr lang="es-ES_tradnl" sz="1710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710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allows</a:t>
              </a:r>
              <a:r>
                <a:rPr lang="es-ES_tradnl" sz="1710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use of data </a:t>
              </a:r>
              <a:r>
                <a:rPr lang="es-ES_tradnl" sz="1710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only</a:t>
              </a:r>
              <a:endParaRPr lang="es-ES_tradnl" sz="1710" dirty="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  <a:p>
              <a:pPr defTabSz="851657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_tradnl" sz="1710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NO ChPT  input </a:t>
              </a:r>
              <a:r>
                <a:rPr lang="es-ES_tradnl" sz="171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but</a:t>
              </a:r>
              <a:r>
                <a:rPr lang="es-ES_tradnl" sz="171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71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good</a:t>
              </a:r>
              <a:r>
                <a:rPr lang="es-ES_tradnl" sz="171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71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agreement</a:t>
              </a:r>
              <a:r>
                <a:rPr lang="es-ES_tradnl" sz="171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71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with</a:t>
              </a:r>
              <a:r>
                <a:rPr lang="es-ES_tradnl" sz="171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 </a:t>
              </a:r>
              <a:r>
                <a:rPr lang="es-ES_tradnl" sz="171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previous</a:t>
              </a:r>
              <a:r>
                <a:rPr lang="es-ES_tradnl" sz="171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Roy </a:t>
              </a:r>
              <a:r>
                <a:rPr lang="es-ES_tradnl" sz="171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Eqs.+ChPT</a:t>
              </a:r>
              <a:r>
                <a:rPr lang="es-ES_tradnl" sz="171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71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results</a:t>
              </a:r>
              <a:r>
                <a:rPr lang="es-ES_tradnl" sz="171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.</a:t>
              </a:r>
            </a:p>
          </p:txBody>
        </p:sp>
        <p:pic>
          <p:nvPicPr>
            <p:cNvPr id="13" name="Picture 12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16" y="1010579"/>
              <a:ext cx="220922" cy="208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38594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5850010"/>
                </p:ext>
              </p:extLst>
            </p:nvPr>
          </p:nvGraphicFramePr>
          <p:xfrm>
            <a:off x="2592216" y="2895584"/>
            <a:ext cx="3278567" cy="668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54" name="Ecuación" r:id="rId5" imgW="1523880" imgH="241200" progId="Equation.3">
                    <p:embed/>
                  </p:oleObj>
                </mc:Choice>
                <mc:Fallback>
                  <p:oleObj name="Ecuación" r:id="rId5" imgW="15238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216" y="2895584"/>
                          <a:ext cx="3278567" cy="668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17 Grupo"/>
          <p:cNvGrpSpPr/>
          <p:nvPr/>
        </p:nvGrpSpPr>
        <p:grpSpPr>
          <a:xfrm>
            <a:off x="179512" y="5229199"/>
            <a:ext cx="8568952" cy="1297801"/>
            <a:chOff x="90116" y="4085864"/>
            <a:chExt cx="11089232" cy="1517706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288609" y="4085864"/>
              <a:ext cx="10890739" cy="900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5127" tIns="42565" rIns="85127" bIns="42565">
              <a:spAutoFit/>
            </a:bodyPr>
            <a:lstStyle/>
            <a:p>
              <a:pPr defTabSz="851657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_tradnl" sz="1881" u="sng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Roy </a:t>
              </a:r>
              <a:r>
                <a:rPr lang="es-ES_tradnl" sz="1881" u="sng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equations </a:t>
              </a:r>
              <a:r>
                <a:rPr lang="fr-FR" sz="1026" smtClean="0">
                  <a:solidFill>
                    <a:srgbClr val="FFFFFF"/>
                  </a:solidFill>
                  <a:latin typeface="Arial" charset="0"/>
                </a:rPr>
                <a:t>	</a:t>
              </a:r>
              <a:r>
                <a:rPr lang="fr-FR" sz="1026" smtClean="0">
                  <a:solidFill>
                    <a:srgbClr val="00FFFF"/>
                  </a:solidFill>
                  <a:latin typeface="Arial" charset="0"/>
                </a:rPr>
                <a:t>B</a:t>
              </a:r>
              <a:r>
                <a:rPr lang="fr-FR" sz="1026" dirty="0">
                  <a:solidFill>
                    <a:srgbClr val="00FFFF"/>
                  </a:solidFill>
                  <a:latin typeface="Arial" charset="0"/>
                </a:rPr>
                <a:t>. </a:t>
              </a:r>
              <a:r>
                <a:rPr lang="fr-FR" sz="1026" dirty="0" err="1">
                  <a:solidFill>
                    <a:srgbClr val="00FFFF"/>
                  </a:solidFill>
                  <a:latin typeface="Arial" charset="0"/>
                </a:rPr>
                <a:t>Moussallam</a:t>
              </a:r>
              <a:r>
                <a:rPr lang="fr-FR" sz="1026" dirty="0">
                  <a:solidFill>
                    <a:srgbClr val="00FFFF"/>
                  </a:solidFill>
                  <a:latin typeface="Arial" charset="0"/>
                </a:rPr>
                <a:t>, </a:t>
              </a:r>
              <a:r>
                <a:rPr lang="fr-FR" sz="1026" dirty="0" err="1">
                  <a:solidFill>
                    <a:srgbClr val="00FFFF"/>
                  </a:solidFill>
                  <a:latin typeface="Arial" charset="0"/>
                </a:rPr>
                <a:t>Eur</a:t>
              </a:r>
              <a:r>
                <a:rPr lang="fr-FR" sz="1026" dirty="0">
                  <a:solidFill>
                    <a:srgbClr val="00FFFF"/>
                  </a:solidFill>
                  <a:latin typeface="Arial" charset="0"/>
                </a:rPr>
                <a:t>. Phys. J. C71, 1814 (2011).</a:t>
              </a:r>
              <a:endParaRPr lang="es-ES_tradnl" sz="1026" u="sng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  <a:p>
              <a:pPr defTabSz="851657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_tradnl" sz="171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An</a:t>
              </a:r>
              <a:r>
                <a:rPr lang="es-ES_tradnl" sz="171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S0 Wave </a:t>
              </a:r>
              <a:r>
                <a:rPr lang="es-ES_tradnl" sz="171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solution</a:t>
              </a:r>
              <a:r>
                <a:rPr lang="es-ES_tradnl" sz="171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up </a:t>
              </a:r>
              <a:r>
                <a:rPr lang="es-ES_tradnl" sz="171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to</a:t>
              </a:r>
              <a:r>
                <a:rPr lang="es-ES_tradnl" sz="171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KK </a:t>
              </a:r>
              <a:r>
                <a:rPr lang="es-ES_tradnl" sz="171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threshold</a:t>
              </a:r>
              <a:r>
                <a:rPr lang="es-ES_tradnl" sz="171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71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with</a:t>
              </a:r>
              <a:r>
                <a:rPr lang="es-ES_tradnl" sz="171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input </a:t>
              </a:r>
              <a:r>
                <a:rPr lang="es-ES_tradnl" sz="171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from</a:t>
              </a:r>
              <a:r>
                <a:rPr lang="es-ES_tradnl" sz="171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71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previous</a:t>
              </a:r>
              <a:r>
                <a:rPr lang="es-ES_tradnl" sz="171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Roy </a:t>
              </a:r>
              <a:r>
                <a:rPr lang="es-ES_tradnl" sz="171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Eq</a:t>
              </a:r>
              <a:r>
                <a:rPr lang="es-ES_tradnl" sz="171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. </a:t>
              </a:r>
              <a:r>
                <a:rPr lang="es-ES_tradnl" sz="171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works</a:t>
              </a:r>
              <a:r>
                <a:rPr lang="es-ES_tradnl" sz="171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</a:p>
          </p:txBody>
        </p:sp>
        <p:pic>
          <p:nvPicPr>
            <p:cNvPr id="16" name="Picture 12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16" y="4196132"/>
              <a:ext cx="220922" cy="208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3859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2455263"/>
                </p:ext>
              </p:extLst>
            </p:nvPr>
          </p:nvGraphicFramePr>
          <p:xfrm>
            <a:off x="2885408" y="4936820"/>
            <a:ext cx="3141663" cy="666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55" name="Ecuación" r:id="rId7" imgW="1460160" imgH="241200" progId="Equation.3">
                    <p:embed/>
                  </p:oleObj>
                </mc:Choice>
                <mc:Fallback>
                  <p:oleObj name="Ecuación" r:id="rId7" imgW="14601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5408" y="4936820"/>
                          <a:ext cx="3141663" cy="666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upo 2"/>
          <p:cNvGrpSpPr/>
          <p:nvPr/>
        </p:nvGrpSpPr>
        <p:grpSpPr>
          <a:xfrm>
            <a:off x="179512" y="836712"/>
            <a:ext cx="9482479" cy="1331925"/>
            <a:chOff x="77059" y="1124732"/>
            <a:chExt cx="9482479" cy="1331925"/>
          </a:xfrm>
        </p:grpSpPr>
        <p:grpSp>
          <p:nvGrpSpPr>
            <p:cNvPr id="22" name="20 Grupo"/>
            <p:cNvGrpSpPr/>
            <p:nvPr/>
          </p:nvGrpSpPr>
          <p:grpSpPr>
            <a:xfrm>
              <a:off x="77059" y="1124732"/>
              <a:ext cx="9482479" cy="744731"/>
              <a:chOff x="90116" y="6156884"/>
              <a:chExt cx="11089232" cy="870922"/>
            </a:xfrm>
          </p:grpSpPr>
          <p:sp>
            <p:nvSpPr>
              <p:cNvPr id="23" name="Rectangle 6"/>
              <p:cNvSpPr>
                <a:spLocks noChangeArrowheads="1"/>
              </p:cNvSpPr>
              <p:nvPr/>
            </p:nvSpPr>
            <p:spPr bwMode="auto">
              <a:xfrm>
                <a:off x="288609" y="6156884"/>
                <a:ext cx="10890739" cy="8709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5127" tIns="42565" rIns="85127" bIns="42565">
                <a:spAutoFit/>
              </a:bodyPr>
              <a:lstStyle/>
              <a:p>
                <a:pPr defTabSz="851657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s-ES_tradnl" sz="1881" u="sng" smtClean="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Roy Eqs.</a:t>
                </a:r>
                <a:r>
                  <a:rPr lang="fr-FR" sz="1026" smtClean="0">
                    <a:solidFill>
                      <a:srgbClr val="00FFFF"/>
                    </a:solidFill>
                    <a:latin typeface="Arial" charset="0"/>
                  </a:rPr>
                  <a:t> I. Caprini, G. Colangelo, H. Leutwyler PRL</a:t>
                </a:r>
                <a:r>
                  <a:rPr lang="en-US" sz="1050">
                    <a:solidFill>
                      <a:srgbClr val="00FFFF"/>
                    </a:solidFill>
                  </a:rPr>
                  <a:t>97 011601</a:t>
                </a:r>
                <a:r>
                  <a:rPr lang="fr-FR" sz="1026" smtClean="0">
                    <a:solidFill>
                      <a:srgbClr val="00FFFF"/>
                    </a:solidFill>
                    <a:latin typeface="Arial" charset="0"/>
                  </a:rPr>
                  <a:t> </a:t>
                </a:r>
                <a:r>
                  <a:rPr lang="fr-FR" sz="1026">
                    <a:solidFill>
                      <a:srgbClr val="00FFFF"/>
                    </a:solidFill>
                    <a:latin typeface="Arial" charset="0"/>
                  </a:rPr>
                  <a:t>(</a:t>
                </a:r>
                <a:r>
                  <a:rPr lang="fr-FR" sz="1026" smtClean="0">
                    <a:solidFill>
                      <a:srgbClr val="00FFFF"/>
                    </a:solidFill>
                    <a:latin typeface="Arial" charset="0"/>
                  </a:rPr>
                  <a:t>2006)</a:t>
                </a:r>
              </a:p>
              <a:p>
                <a:pPr defTabSz="851657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s-ES_tradnl" sz="160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An S0 Wave solution </a:t>
                </a:r>
                <a:r>
                  <a:rPr lang="es-ES_tradnl" sz="160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up </a:t>
                </a:r>
                <a:r>
                  <a:rPr lang="es-ES_tradnl" sz="160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to 800 MeV, uses ChPT input</a:t>
                </a:r>
                <a:endParaRPr lang="es-ES_tradnl" sz="1400" u="sng" dirty="0">
                  <a:solidFill>
                    <a:srgbClr val="00FFFF"/>
                  </a:solidFill>
                  <a:latin typeface="Arial" charset="0"/>
                  <a:sym typeface="Symbol" pitchFamily="18" charset="2"/>
                </a:endParaRPr>
              </a:p>
            </p:txBody>
          </p:sp>
          <p:pic>
            <p:nvPicPr>
              <p:cNvPr id="24" name="Picture 12" descr="ballorange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0116" y="6267163"/>
                <a:ext cx="220922" cy="208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CuadroTexto 1"/>
                <p:cNvSpPr txBox="1"/>
                <p:nvPr/>
              </p:nvSpPr>
              <p:spPr>
                <a:xfrm>
                  <a:off x="2309307" y="1994286"/>
                  <a:ext cx="3366783" cy="46237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rgbClr val="FFFF00"/>
                              </a:solidFill>
                              <a:latin typeface="+mj-lt"/>
                            </a:rPr>
                          </m:ctrlPr>
                        </m:sSubSupPr>
                        <m:e>
                          <m:r>
                            <a:rPr lang="es-ES" sz="2400" b="0" i="1" smtClean="0">
                              <a:solidFill>
                                <a:srgbClr val="FFFF00"/>
                              </a:solidFill>
                              <a:latin typeface="+mj-lt"/>
                            </a:rPr>
                            <m:t>(441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rgbClr val="FFFF00"/>
                              </a:solidFill>
                              <a:latin typeface="+mj-lt"/>
                            </a:rPr>
                            <m:t>−8</m:t>
                          </m:r>
                        </m:sub>
                        <m:sup>
                          <m:r>
                            <a:rPr lang="es-ES" sz="2400" b="0" i="1" smtClean="0">
                              <a:solidFill>
                                <a:srgbClr val="FFFF00"/>
                              </a:solidFill>
                              <a:latin typeface="+mj-lt"/>
                            </a:rPr>
                            <m:t>+16</m:t>
                          </m:r>
                        </m:sup>
                      </m:sSubSup>
                    </m:oMath>
                  </a14:m>
                  <a:r>
                    <a:rPr lang="en-US" sz="2400" smtClean="0">
                      <a:solidFill>
                        <a:srgbClr val="FFFF00"/>
                      </a:solidFill>
                      <a:latin typeface="+mj-lt"/>
                      <a:cs typeface="Arial" panose="020B0604020202020204" pitchFamily="34" charset="0"/>
                    </a:rPr>
                    <a:t>)-i(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rgbClr val="FFFF00"/>
                              </a:solidFill>
                              <a:latin typeface="+mj-lt"/>
                            </a:rPr>
                          </m:ctrlPr>
                        </m:sSubSupPr>
                        <m:e>
                          <m:r>
                            <a:rPr lang="es-ES" sz="2400" b="0" i="1" smtClean="0">
                              <a:solidFill>
                                <a:srgbClr val="FFFF00"/>
                              </a:solidFill>
                              <a:latin typeface="+mj-lt"/>
                            </a:rPr>
                            <m:t>272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rgbClr val="FFFF00"/>
                              </a:solidFill>
                              <a:latin typeface="+mj-lt"/>
                            </a:rPr>
                            <m:t>−12.5</m:t>
                          </m:r>
                        </m:sub>
                        <m:sup>
                          <m:r>
                            <a:rPr lang="es-ES" sz="2400" b="0" i="1" smtClean="0">
                              <a:solidFill>
                                <a:srgbClr val="FFFF00"/>
                              </a:solidFill>
                              <a:latin typeface="+mj-lt"/>
                            </a:rPr>
                            <m:t>+9</m:t>
                          </m:r>
                        </m:sup>
                      </m:sSubSup>
                    </m:oMath>
                  </a14:m>
                  <a:r>
                    <a:rPr lang="en-US" sz="2400" smtClean="0">
                      <a:solidFill>
                        <a:srgbClr val="FFFF00"/>
                      </a:solidFill>
                      <a:latin typeface="+mj-lt"/>
                      <a:cs typeface="Arial" panose="020B0604020202020204" pitchFamily="34" charset="0"/>
                    </a:rPr>
                    <a:t>) MeV</a:t>
                  </a:r>
                  <a:endParaRPr lang="en-US" sz="2400">
                    <a:solidFill>
                      <a:srgbClr val="FFFF00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" name="CuadroTexto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9307" y="1994286"/>
                  <a:ext cx="3366783" cy="46237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10526" r="-5072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2"/>
    </p:custDataLst>
    <p:extLst>
      <p:ext uri="{BB962C8B-B14F-4D97-AF65-F5344CB8AC3E}">
        <p14:creationId xmlns:p14="http://schemas.microsoft.com/office/powerpoint/2010/main" val="1642409708"/>
      </p:ext>
    </p:extLst>
  </p:cSld>
  <p:clrMapOvr>
    <a:masterClrMapping/>
  </p:clrMapOvr>
  <p:transition advTm="1380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75570" y="980729"/>
            <a:ext cx="8688920" cy="45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163" tIns="43119" rIns="86163" bIns="43119">
            <a:spAutoFit/>
          </a:bodyPr>
          <a:lstStyle/>
          <a:p>
            <a:pPr defTabSz="86126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300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It is </a:t>
            </a:r>
            <a:r>
              <a:rPr lang="en-US" sz="23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model independent</a:t>
            </a:r>
            <a:r>
              <a:rPr lang="en-US" sz="2300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. Just </a:t>
            </a:r>
            <a:r>
              <a:rPr lang="en-US" sz="23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analyticity and crossing</a:t>
            </a:r>
            <a:r>
              <a:rPr lang="en-US" sz="2300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properties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319341" y="93652"/>
            <a:ext cx="4264872" cy="36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163" tIns="43119" rIns="86163" bIns="43119">
            <a:spAutoFit/>
          </a:bodyPr>
          <a:lstStyle/>
          <a:p>
            <a:pPr defTabSz="861268" fontAlgn="base">
              <a:spcBef>
                <a:spcPct val="0"/>
              </a:spcBef>
              <a:spcAft>
                <a:spcPct val="0"/>
              </a:spcAft>
            </a:pPr>
            <a:r>
              <a:rPr lang="es-ES_tradnl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Motivation</a:t>
            </a:r>
            <a:r>
              <a:rPr lang="es-ES_tradnl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: </a:t>
            </a:r>
            <a:r>
              <a:rPr lang="es-ES_tradnl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Why</a:t>
            </a:r>
            <a:r>
              <a:rPr lang="es-ES_tradnl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a </a:t>
            </a:r>
            <a:r>
              <a:rPr lang="es-ES_tradnl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dispersive</a:t>
            </a:r>
            <a:r>
              <a:rPr lang="es-ES_tradnl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approach</a:t>
            </a:r>
            <a:r>
              <a:rPr lang="es-ES_tradnl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?</a:t>
            </a:r>
            <a:endParaRPr lang="en-GB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0" y="457872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124" tIns="39563" rIns="79124" bIns="39563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" name="15 Grupo"/>
          <p:cNvGrpSpPr>
            <a:grpSpLocks/>
          </p:cNvGrpSpPr>
          <p:nvPr/>
        </p:nvGrpSpPr>
        <p:grpSpPr bwMode="auto">
          <a:xfrm>
            <a:off x="611562" y="1628810"/>
            <a:ext cx="6285143" cy="858855"/>
            <a:chOff x="1314450" y="2078038"/>
            <a:chExt cx="7350125" cy="946928"/>
          </a:xfrm>
        </p:grpSpPr>
        <p:sp>
          <p:nvSpPr>
            <p:cNvPr id="25618" name="Rectangle 5"/>
            <p:cNvSpPr>
              <a:spLocks noChangeArrowheads="1"/>
            </p:cNvSpPr>
            <p:nvPr/>
          </p:nvSpPr>
          <p:spPr bwMode="auto">
            <a:xfrm>
              <a:off x="1603375" y="2078038"/>
              <a:ext cx="7061200" cy="946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9569" tIns="49785" rIns="99569" bIns="49785">
              <a:spAutoFit/>
            </a:bodyPr>
            <a:lstStyle/>
            <a:p>
              <a:pPr defTabSz="86126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900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Determine the amplitude</a:t>
              </a:r>
              <a:r>
                <a:rPr lang="en-US" sz="1900" dirty="0">
                  <a:solidFill>
                    <a:srgbClr val="66FFFF"/>
                  </a:solidFill>
                  <a:latin typeface="Arial" charset="0"/>
                  <a:sym typeface="Symbol" pitchFamily="18" charset="2"/>
                </a:rPr>
                <a:t> at a given energy even </a:t>
              </a:r>
            </a:p>
            <a:p>
              <a:pPr defTabSz="86126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900" dirty="0">
                  <a:solidFill>
                    <a:srgbClr val="66FFFF"/>
                  </a:solidFill>
                  <a:latin typeface="Arial" charset="0"/>
                  <a:sym typeface="Symbol" pitchFamily="18" charset="2"/>
                </a:rPr>
                <a:t>if there were no data precisely at that energy.</a:t>
              </a:r>
            </a:p>
          </p:txBody>
        </p:sp>
        <p:pic>
          <p:nvPicPr>
            <p:cNvPr id="25619" name="Picture 9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14450" y="2203450"/>
              <a:ext cx="22225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16 Grupo"/>
          <p:cNvGrpSpPr>
            <a:grpSpLocks/>
          </p:cNvGrpSpPr>
          <p:nvPr/>
        </p:nvGrpSpPr>
        <p:grpSpPr bwMode="auto">
          <a:xfrm>
            <a:off x="611634" y="2694297"/>
            <a:ext cx="4896439" cy="398257"/>
            <a:chOff x="1314450" y="3252788"/>
            <a:chExt cx="5726113" cy="439097"/>
          </a:xfrm>
        </p:grpSpPr>
        <p:sp>
          <p:nvSpPr>
            <p:cNvPr id="25616" name="Rectangle 8"/>
            <p:cNvSpPr>
              <a:spLocks noChangeArrowheads="1"/>
            </p:cNvSpPr>
            <p:nvPr/>
          </p:nvSpPr>
          <p:spPr bwMode="auto">
            <a:xfrm>
              <a:off x="1603375" y="3252788"/>
              <a:ext cx="5437188" cy="439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9569" tIns="49785" rIns="99569" bIns="49785">
              <a:spAutoFit/>
            </a:bodyPr>
            <a:lstStyle/>
            <a:p>
              <a:pPr defTabSz="86126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900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Relate different processes</a:t>
              </a:r>
            </a:p>
          </p:txBody>
        </p:sp>
        <p:pic>
          <p:nvPicPr>
            <p:cNvPr id="25617" name="Picture 10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14450" y="3379788"/>
              <a:ext cx="22225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17 Grupo"/>
          <p:cNvGrpSpPr>
            <a:grpSpLocks/>
          </p:cNvGrpSpPr>
          <p:nvPr/>
        </p:nvGrpSpPr>
        <p:grpSpPr bwMode="auto">
          <a:xfrm>
            <a:off x="611634" y="3212644"/>
            <a:ext cx="3168363" cy="398257"/>
            <a:chOff x="1314450" y="3824288"/>
            <a:chExt cx="3705225" cy="439097"/>
          </a:xfrm>
        </p:grpSpPr>
        <p:sp>
          <p:nvSpPr>
            <p:cNvPr id="25614" name="Rectangle 6"/>
            <p:cNvSpPr>
              <a:spLocks noChangeArrowheads="1"/>
            </p:cNvSpPr>
            <p:nvPr/>
          </p:nvSpPr>
          <p:spPr bwMode="auto">
            <a:xfrm>
              <a:off x="1603375" y="3824288"/>
              <a:ext cx="3416300" cy="439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9569" tIns="49785" rIns="99569" bIns="49785">
              <a:spAutoFit/>
            </a:bodyPr>
            <a:lstStyle/>
            <a:p>
              <a:pPr defTabSz="86126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900" dirty="0">
                  <a:solidFill>
                    <a:srgbClr val="66FFFF"/>
                  </a:solidFill>
                  <a:latin typeface="Arial" charset="0"/>
                  <a:sym typeface="Symbol" pitchFamily="18" charset="2"/>
                </a:rPr>
                <a:t>Increase the </a:t>
              </a:r>
              <a:r>
                <a:rPr lang="en-US" sz="1900" b="1" u="sng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precision</a:t>
              </a:r>
            </a:p>
          </p:txBody>
        </p:sp>
        <p:pic>
          <p:nvPicPr>
            <p:cNvPr id="25615" name="Picture 11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14450" y="3967163"/>
              <a:ext cx="222250" cy="211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18 Grupo"/>
          <p:cNvGrpSpPr>
            <a:grpSpLocks/>
          </p:cNvGrpSpPr>
          <p:nvPr/>
        </p:nvGrpSpPr>
        <p:grpSpPr bwMode="auto">
          <a:xfrm>
            <a:off x="611624" y="3821696"/>
            <a:ext cx="7918794" cy="398257"/>
            <a:chOff x="1314450" y="4495800"/>
            <a:chExt cx="8545513" cy="439097"/>
          </a:xfrm>
        </p:grpSpPr>
        <p:sp>
          <p:nvSpPr>
            <p:cNvPr id="25612" name="Rectangle 7"/>
            <p:cNvSpPr>
              <a:spLocks noChangeArrowheads="1"/>
            </p:cNvSpPr>
            <p:nvPr/>
          </p:nvSpPr>
          <p:spPr bwMode="auto">
            <a:xfrm>
              <a:off x="1603375" y="4495800"/>
              <a:ext cx="8256588" cy="439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9569" tIns="49785" rIns="99569" bIns="49785">
              <a:spAutoFit/>
            </a:bodyPr>
            <a:lstStyle/>
            <a:p>
              <a:pPr defTabSz="86126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900" dirty="0">
                  <a:solidFill>
                    <a:srgbClr val="66FFFF"/>
                  </a:solidFill>
                  <a:latin typeface="Arial" charset="0"/>
                  <a:sym typeface="Symbol" pitchFamily="18" charset="2"/>
                </a:rPr>
                <a:t>Actual data parametrization irrelevant once inside in the integral. </a:t>
              </a:r>
            </a:p>
          </p:txBody>
        </p:sp>
        <p:pic>
          <p:nvPicPr>
            <p:cNvPr id="25613" name="Picture 12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14450" y="4640263"/>
              <a:ext cx="22225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56118" y="5111019"/>
            <a:ext cx="7774300" cy="1012841"/>
            <a:chOff x="527" y="3453"/>
            <a:chExt cx="4897" cy="638"/>
          </a:xfrm>
        </p:grpSpPr>
        <p:sp>
          <p:nvSpPr>
            <p:cNvPr id="25610" name="AutoShape 20"/>
            <p:cNvSpPr>
              <a:spLocks noChangeArrowheads="1"/>
            </p:cNvSpPr>
            <p:nvPr/>
          </p:nvSpPr>
          <p:spPr bwMode="auto">
            <a:xfrm>
              <a:off x="527" y="3456"/>
              <a:ext cx="4897" cy="624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5611" name="Rectangle 21"/>
            <p:cNvSpPr>
              <a:spLocks noChangeArrowheads="1"/>
            </p:cNvSpPr>
            <p:nvPr/>
          </p:nvSpPr>
          <p:spPr bwMode="auto">
            <a:xfrm>
              <a:off x="583" y="3453"/>
              <a:ext cx="4697" cy="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9569" tIns="49785" rIns="99569" bIns="49785" anchor="ctr">
              <a:spAutoFit/>
            </a:bodyPr>
            <a:lstStyle/>
            <a:p>
              <a:pPr algn="ctr" defTabSz="86126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900" dirty="0">
                  <a:solidFill>
                    <a:srgbClr val="000000"/>
                  </a:solidFill>
                  <a:latin typeface="Arial" charset="0"/>
                  <a:sym typeface="Symbol" pitchFamily="18" charset="2"/>
                </a:rPr>
                <a:t>A dispersive </a:t>
              </a:r>
              <a:r>
                <a:rPr lang="en-US" sz="1900" b="1" dirty="0">
                  <a:solidFill>
                    <a:srgbClr val="000000"/>
                  </a:solidFill>
                  <a:latin typeface="Arial" charset="0"/>
                  <a:sym typeface="Symbol" pitchFamily="18" charset="2"/>
                </a:rPr>
                <a:t>meson-meson scattering analysis</a:t>
              </a:r>
              <a:r>
                <a:rPr lang="en-US" sz="1900" dirty="0">
                  <a:solidFill>
                    <a:srgbClr val="000000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n-US" sz="1900" dirty="0">
                  <a:solidFill>
                    <a:srgbClr val="000000"/>
                  </a:solidFill>
                  <a:latin typeface="Arial" charset="0"/>
                </a:rPr>
                <a:t>can help us analyze the data, determine the existence of resonances and provide amplitudes for other processes</a:t>
              </a:r>
              <a:endParaRPr lang="en-US" sz="1900" b="1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5578942"/>
      </p:ext>
    </p:extLst>
  </p:cSld>
  <p:clrMapOvr>
    <a:masterClrMapping/>
  </p:clrMapOvr>
  <p:transition advTm="754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-60524" y="359900"/>
            <a:ext cx="9110261" cy="155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consistency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of </a:t>
            </a: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dispersive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approaches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, and </a:t>
            </a: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also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with</a:t>
            </a:r>
            <a:endParaRPr lang="es-ES_tradnl" sz="1796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previous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results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implementing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UNITARITY, ANALTICITY and</a:t>
            </a:r>
          </a:p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chiral </a:t>
            </a: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symmetry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constraints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by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many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other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people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…</a:t>
            </a:r>
          </a:p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1796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197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(</a:t>
            </a:r>
            <a:r>
              <a:rPr lang="es-ES_tradnl" sz="1197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Ananthanarayan</a:t>
            </a:r>
            <a:r>
              <a:rPr lang="es-ES_tradnl" sz="1197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_tradnl" sz="1197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Caprini</a:t>
            </a:r>
            <a:r>
              <a:rPr lang="es-ES_tradnl" sz="1197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_tradnl" sz="1197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Bugg</a:t>
            </a:r>
            <a:r>
              <a:rPr lang="es-ES_tradnl" sz="1197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_tradnl" sz="1197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Anisovich</a:t>
            </a:r>
            <a:r>
              <a:rPr lang="es-ES_tradnl" sz="1197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_tradnl" sz="1197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Zhou</a:t>
            </a:r>
            <a:r>
              <a:rPr lang="es-ES_tradnl" sz="1197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_tradnl" sz="1197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Ishida</a:t>
            </a:r>
            <a:r>
              <a:rPr lang="es-ES_tradnl" sz="1197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197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Surotsev</a:t>
            </a:r>
            <a:r>
              <a:rPr lang="es-ES_tradnl" sz="1197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, Hannah, JRP, </a:t>
            </a:r>
            <a:r>
              <a:rPr lang="es-ES_tradnl" sz="1197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Kaminski</a:t>
            </a:r>
            <a:r>
              <a:rPr lang="es-ES_tradnl" sz="1197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_tradnl" sz="1197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Loiseau</a:t>
            </a:r>
            <a:r>
              <a:rPr lang="es-ES_tradnl" sz="1197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_tradnl" sz="1197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Lesniak,Oller</a:t>
            </a:r>
            <a:r>
              <a:rPr lang="es-ES_tradnl" sz="1197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_tradnl" sz="1197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Oset</a:t>
            </a:r>
            <a:r>
              <a:rPr lang="es-ES_tradnl" sz="1197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_tradnl" sz="1197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Dobado</a:t>
            </a:r>
            <a:r>
              <a:rPr lang="es-ES_tradnl" sz="1197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, </a:t>
            </a:r>
          </a:p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197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Tornqvist</a:t>
            </a:r>
            <a:r>
              <a:rPr lang="es-ES_tradnl" sz="1197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_tradnl" sz="1197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Schechter</a:t>
            </a:r>
            <a:r>
              <a:rPr lang="es-ES_tradnl" sz="1197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_tradnl" sz="1197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Fariborz</a:t>
            </a:r>
            <a:r>
              <a:rPr lang="es-ES_tradnl" sz="1197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_tradnl" sz="1197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Saninno</a:t>
            </a:r>
            <a:r>
              <a:rPr lang="es-ES_tradnl" sz="1197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, Van </a:t>
            </a:r>
            <a:r>
              <a:rPr lang="es-ES_tradnl" sz="1197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Beveren</a:t>
            </a:r>
            <a:r>
              <a:rPr lang="es-ES_tradnl" sz="1197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_tradnl" sz="1197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Rupp</a:t>
            </a:r>
            <a:r>
              <a:rPr lang="es-ES_tradnl" sz="1197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_tradnl" sz="1197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Zou</a:t>
            </a:r>
            <a:r>
              <a:rPr lang="es-ES_tradnl" sz="1197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_tradnl" sz="1197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Zheng</a:t>
            </a:r>
            <a:r>
              <a:rPr lang="es-ES_tradnl" sz="1197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_tradnl" sz="1197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etc</a:t>
            </a:r>
            <a:r>
              <a:rPr lang="es-ES_tradnl" sz="1197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….)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832136" y="2360825"/>
            <a:ext cx="7225130" cy="119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… </a:t>
            </a:r>
            <a:r>
              <a:rPr lang="es-ES_tradnl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led</a:t>
            </a:r>
            <a:r>
              <a:rPr lang="es-ES_tradnl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PDG </a:t>
            </a:r>
            <a:r>
              <a:rPr lang="es-ES_tradnl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to</a:t>
            </a:r>
            <a:r>
              <a:rPr lang="es-ES_tradnl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neglect</a:t>
            </a:r>
            <a:r>
              <a:rPr lang="es-ES_tradnl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those</a:t>
            </a:r>
            <a:r>
              <a:rPr lang="es-ES_tradnl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works</a:t>
            </a:r>
            <a:r>
              <a:rPr lang="es-ES_tradnl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not</a:t>
            </a:r>
            <a:r>
              <a:rPr lang="es-ES_tradnl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fullfilling</a:t>
            </a:r>
            <a:r>
              <a:rPr lang="es-ES_tradnl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these</a:t>
            </a:r>
            <a:r>
              <a:rPr lang="es-ES_tradnl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constraints</a:t>
            </a:r>
            <a:r>
              <a:rPr lang="es-ES_tradnl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</a:p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also</a:t>
            </a:r>
            <a:r>
              <a:rPr lang="es-ES_tradnl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restricting</a:t>
            </a:r>
            <a:r>
              <a:rPr lang="es-ES_tradnl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sample</a:t>
            </a:r>
            <a:r>
              <a:rPr lang="es-ES_tradnl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to</a:t>
            </a:r>
            <a:r>
              <a:rPr lang="es-ES_tradnl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those</a:t>
            </a:r>
            <a:r>
              <a:rPr lang="es-ES_tradnl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consistent</a:t>
            </a:r>
            <a:r>
              <a:rPr lang="es-ES_tradnl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with</a:t>
            </a:r>
            <a:r>
              <a:rPr lang="es-ES_tradnl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NA48/2, </a:t>
            </a:r>
          </a:p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together</a:t>
            </a:r>
            <a:r>
              <a:rPr lang="es-ES_tradnl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with</a:t>
            </a:r>
            <a:r>
              <a:rPr lang="es-ES_tradnl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results</a:t>
            </a:r>
            <a:r>
              <a:rPr lang="es-ES_tradnl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_tradnl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heavy </a:t>
            </a:r>
            <a:r>
              <a:rPr lang="es-ES_tradnl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meson</a:t>
            </a:r>
            <a:r>
              <a:rPr lang="es-ES_tradnl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decays</a:t>
            </a:r>
            <a:endParaRPr lang="es-ES_tradnl" sz="1796" dirty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Finally</a:t>
            </a:r>
            <a:r>
              <a:rPr lang="es-ES_tradnl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quoting</a:t>
            </a:r>
            <a:r>
              <a:rPr lang="es-ES_tradnl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in </a:t>
            </a:r>
            <a:r>
              <a:rPr lang="es-ES_tradnl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2012 PDG </a:t>
            </a:r>
            <a:r>
              <a:rPr lang="es-ES_tradnl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edition</a:t>
            </a:r>
            <a:r>
              <a:rPr lang="es-ES_tradnl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…</a:t>
            </a:r>
            <a:endParaRPr lang="es-ES_tradnl" sz="1197" dirty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724764" y="3703601"/>
            <a:ext cx="3571323" cy="72391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52" b="1" dirty="0">
                <a:solidFill>
                  <a:srgbClr val="FFFFFF"/>
                </a:solidFill>
                <a:latin typeface="Arial" charset="0"/>
              </a:rPr>
              <a:t>M=400-550 </a:t>
            </a:r>
            <a:r>
              <a:rPr lang="es-ES" sz="2052" b="1" dirty="0" err="1">
                <a:solidFill>
                  <a:srgbClr val="FFFFFF"/>
                </a:solidFill>
                <a:latin typeface="Arial" charset="0"/>
              </a:rPr>
              <a:t>MeV</a:t>
            </a:r>
            <a:endParaRPr lang="es-ES" sz="2052" b="1" dirty="0">
              <a:solidFill>
                <a:srgbClr val="FFFFFF"/>
              </a:solidFill>
              <a:latin typeface="Arial" charset="0"/>
            </a:endParaRPr>
          </a:p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52" b="1" dirty="0">
                <a:solidFill>
                  <a:srgbClr val="FFFFFF"/>
                </a:solidFill>
                <a:latin typeface="Arial" charset="0"/>
              </a:rPr>
              <a:t>Γ=400-700 </a:t>
            </a:r>
            <a:r>
              <a:rPr lang="es-ES" sz="2052" b="1" dirty="0" err="1">
                <a:solidFill>
                  <a:srgbClr val="FFFFFF"/>
                </a:solidFill>
                <a:latin typeface="Arial" charset="0"/>
              </a:rPr>
              <a:t>MeV</a:t>
            </a:r>
            <a:endParaRPr lang="es-ES" sz="1881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811357" y="4785129"/>
            <a:ext cx="7180235" cy="4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052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Accordingly</a:t>
            </a:r>
            <a:r>
              <a:rPr lang="es-ES_tradnl" sz="2052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THE NAME of </a:t>
            </a:r>
            <a:r>
              <a:rPr lang="es-ES_tradnl" sz="2052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sz="2052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2052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resonance</a:t>
            </a:r>
            <a:r>
              <a:rPr lang="es-ES_tradnl" sz="2052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2052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was </a:t>
            </a:r>
            <a:r>
              <a:rPr lang="es-ES_tradnl" sz="2052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changed</a:t>
            </a:r>
            <a:r>
              <a:rPr lang="es-ES_tradnl" sz="2052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2052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to</a:t>
            </a:r>
            <a:r>
              <a:rPr lang="es-ES_tradnl" sz="2052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…</a:t>
            </a:r>
            <a:endParaRPr lang="es-ES" sz="188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047444" y="5277725"/>
            <a:ext cx="1662512" cy="565989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078" b="1" dirty="0">
                <a:solidFill>
                  <a:srgbClr val="FFFFFF"/>
                </a:solidFill>
                <a:latin typeface="Arial" charset="0"/>
              </a:rPr>
              <a:t>f</a:t>
            </a:r>
            <a:r>
              <a:rPr lang="es-ES" sz="3078" b="1" baseline="-25000" dirty="0">
                <a:solidFill>
                  <a:srgbClr val="FFFFFF"/>
                </a:solidFill>
                <a:latin typeface="Arial" charset="0"/>
              </a:rPr>
              <a:t>0</a:t>
            </a:r>
            <a:r>
              <a:rPr lang="es-ES" sz="3078" b="1" dirty="0">
                <a:solidFill>
                  <a:srgbClr val="FFFFFF"/>
                </a:solidFill>
                <a:latin typeface="Arial" charset="0"/>
              </a:rPr>
              <a:t>(500)</a:t>
            </a:r>
            <a:endParaRPr lang="es-ES" sz="2736" b="1" dirty="0">
              <a:solidFill>
                <a:srgbClr val="FFFFFF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301878"/>
      </p:ext>
    </p:extLst>
  </p:cSld>
  <p:clrMapOvr>
    <a:masterClrMapping/>
  </p:clrMapOvr>
  <p:transition advTm="1380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5" descr="sigma-poles-pdg06-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714" y="842869"/>
            <a:ext cx="8309355" cy="560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66" name="Picture 14" descr="sigma-poles-pdg06-v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506" y="842869"/>
            <a:ext cx="8309355" cy="560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Rectángulo"/>
          <p:cNvSpPr/>
          <p:nvPr/>
        </p:nvSpPr>
        <p:spPr>
          <a:xfrm>
            <a:off x="2083196" y="3182702"/>
            <a:ext cx="961784" cy="1173508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88" tIns="44595" rIns="89188" bIns="44595" rtlCol="0" anchor="ctr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881">
              <a:solidFill>
                <a:srgbClr val="FFFFFF"/>
              </a:solidFill>
            </a:endParaRPr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3800669" y="1633982"/>
            <a:ext cx="3572815" cy="1669083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square" lIns="89188" tIns="44595" rIns="89188" bIns="44595">
            <a:spAutoFit/>
          </a:bodyPr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309" b="1" dirty="0" err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The</a:t>
            </a:r>
            <a:r>
              <a:rPr lang="es-ES" sz="2309" b="1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 f0(600) </a:t>
            </a:r>
            <a:r>
              <a:rPr lang="es-ES" sz="2309" b="1" dirty="0" err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or</a:t>
            </a:r>
            <a:r>
              <a:rPr lang="es-ES" sz="2309" b="1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 “sigma”</a:t>
            </a:r>
          </a:p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309" b="1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 in PDG 1996-2010</a:t>
            </a:r>
          </a:p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881" b="1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M=400-1200 </a:t>
            </a:r>
            <a:r>
              <a:rPr lang="es-ES" sz="1881" b="1" dirty="0" err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MeV</a:t>
            </a:r>
            <a:endParaRPr lang="es-ES" sz="1881" b="1" dirty="0">
              <a:solidFill>
                <a:srgbClr val="FFFFFF">
                  <a:lumMod val="50000"/>
                </a:srgbClr>
              </a:solidFill>
              <a:latin typeface="Arial" charset="0"/>
            </a:endParaRPr>
          </a:p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881" b="1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Γ=500-1000 </a:t>
            </a:r>
            <a:r>
              <a:rPr lang="es-ES" sz="1881" b="1" dirty="0" err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MeV</a:t>
            </a:r>
            <a:endParaRPr lang="es-ES" sz="1881" b="1" dirty="0">
              <a:solidFill>
                <a:srgbClr val="FFFFFF">
                  <a:lumMod val="50000"/>
                </a:srgbClr>
              </a:solidFill>
              <a:latin typeface="Arial" charset="0"/>
            </a:endParaRPr>
          </a:p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881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61783" y="196157"/>
            <a:ext cx="8620263" cy="668937"/>
          </a:xfrm>
          <a:prstGeom prst="rect">
            <a:avLst/>
          </a:prstGeom>
          <a:noFill/>
        </p:spPr>
        <p:txBody>
          <a:bodyPr wrap="square" lIns="89188" tIns="44595" rIns="89188" bIns="44595" rtlCol="0">
            <a:spAutoFit/>
          </a:bodyPr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881" b="1" dirty="0">
                <a:solidFill>
                  <a:srgbClr val="FFFFFF"/>
                </a:solidFill>
                <a:latin typeface="Arial" charset="0"/>
              </a:rPr>
              <a:t>DRAMMATIC AND LONG AWAITED CHANGE  </a:t>
            </a:r>
          </a:p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881" b="1" dirty="0">
                <a:solidFill>
                  <a:srgbClr val="FFFFFF"/>
                </a:solidFill>
                <a:latin typeface="Arial" charset="0"/>
              </a:rPr>
              <a:t>ON “sigma” RESONANCE @ PDG!!</a:t>
            </a: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3800194" y="1643339"/>
            <a:ext cx="3604235" cy="1866829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square" lIns="89188" tIns="44595" rIns="89188" bIns="44595">
            <a:spAutoFit/>
          </a:bodyPr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309" b="1" dirty="0" err="1">
                <a:solidFill>
                  <a:srgbClr val="0070C0"/>
                </a:solidFill>
                <a:latin typeface="Arial" charset="0"/>
              </a:rPr>
              <a:t>Becomes</a:t>
            </a:r>
            <a:endParaRPr lang="es-ES" sz="2309" b="1" dirty="0">
              <a:solidFill>
                <a:srgbClr val="0070C0"/>
              </a:solidFill>
              <a:latin typeface="Arial" charset="0"/>
            </a:endParaRPr>
          </a:p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309" b="1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  f0(</a:t>
            </a:r>
            <a:r>
              <a:rPr lang="es-ES" sz="2309" b="1" dirty="0">
                <a:solidFill>
                  <a:srgbClr val="0070C0"/>
                </a:solidFill>
                <a:latin typeface="Arial" charset="0"/>
              </a:rPr>
              <a:t>500</a:t>
            </a:r>
            <a:r>
              <a:rPr lang="es-ES" sz="2309" b="1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) </a:t>
            </a:r>
            <a:r>
              <a:rPr lang="es-ES" sz="2309" b="1" dirty="0" err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or</a:t>
            </a:r>
            <a:r>
              <a:rPr lang="es-ES" sz="2309" b="1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 “sigma”</a:t>
            </a:r>
          </a:p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309" b="1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 in PDG </a:t>
            </a:r>
            <a:r>
              <a:rPr lang="es-ES" sz="2309" b="1" dirty="0">
                <a:solidFill>
                  <a:srgbClr val="0070C0"/>
                </a:solidFill>
                <a:latin typeface="Arial" charset="0"/>
              </a:rPr>
              <a:t>2012</a:t>
            </a:r>
          </a:p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309" b="1" dirty="0">
                <a:solidFill>
                  <a:srgbClr val="0070C0"/>
                </a:solidFill>
                <a:latin typeface="Arial" charset="0"/>
              </a:rPr>
              <a:t>M=400-550 </a:t>
            </a:r>
            <a:r>
              <a:rPr lang="es-ES" sz="2309" b="1" dirty="0" err="1">
                <a:solidFill>
                  <a:srgbClr val="0070C0"/>
                </a:solidFill>
                <a:latin typeface="Arial" charset="0"/>
              </a:rPr>
              <a:t>MeV</a:t>
            </a:r>
            <a:endParaRPr lang="es-ES" sz="2309" b="1" dirty="0">
              <a:solidFill>
                <a:srgbClr val="0070C0"/>
              </a:solidFill>
              <a:latin typeface="Arial" charset="0"/>
            </a:endParaRPr>
          </a:p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309" b="1" dirty="0">
                <a:solidFill>
                  <a:srgbClr val="0070C0"/>
                </a:solidFill>
                <a:latin typeface="Arial" charset="0"/>
              </a:rPr>
              <a:t>Γ=400-700 </a:t>
            </a:r>
            <a:r>
              <a:rPr lang="es-ES" sz="2309" b="1" dirty="0" err="1">
                <a:solidFill>
                  <a:srgbClr val="0070C0"/>
                </a:solidFill>
                <a:latin typeface="Arial" charset="0"/>
              </a:rPr>
              <a:t>MeV</a:t>
            </a:r>
            <a:endParaRPr lang="es-ES" sz="1881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542385" y="4968364"/>
            <a:ext cx="2155109" cy="1408078"/>
          </a:xfrm>
          <a:prstGeom prst="rect">
            <a:avLst/>
          </a:prstGeom>
          <a:solidFill>
            <a:schemeClr val="tx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71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To</a:t>
            </a:r>
            <a:r>
              <a:rPr lang="es-ES_tradnl" sz="171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my </a:t>
            </a:r>
            <a:r>
              <a:rPr lang="es-ES_tradnl" sz="171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view</a:t>
            </a:r>
            <a:r>
              <a:rPr lang="es-ES_tradnl" sz="171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…</a:t>
            </a:r>
          </a:p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71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still</a:t>
            </a:r>
            <a:r>
              <a:rPr lang="es-ES_tradnl" sz="171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10" b="1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too</a:t>
            </a:r>
            <a:endParaRPr lang="es-ES_tradnl" sz="1710" b="1" dirty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710" b="1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conservative</a:t>
            </a:r>
            <a:r>
              <a:rPr lang="es-ES_tradnl" sz="1710" b="1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, </a:t>
            </a:r>
          </a:p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71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but</a:t>
            </a:r>
            <a:r>
              <a:rPr lang="es-ES_tradnl" sz="171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quite a </a:t>
            </a:r>
            <a:r>
              <a:rPr lang="es-ES_tradnl" sz="171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good</a:t>
            </a:r>
            <a:r>
              <a:rPr lang="es-ES_tradnl" sz="171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1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improvement</a:t>
            </a:r>
            <a:endParaRPr lang="es-ES" sz="1710" dirty="0">
              <a:solidFill>
                <a:srgbClr val="FFFFFF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419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51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1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55764" y="143499"/>
            <a:ext cx="1724087" cy="1300905"/>
          </a:xfrm>
          <a:prstGeom prst="rect">
            <a:avLst/>
          </a:prstGeom>
        </p:spPr>
        <p:txBody>
          <a:bodyPr wrap="square" lIns="89188" tIns="44595" rIns="89188" bIns="44595">
            <a:spAutoFit/>
          </a:bodyPr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967" dirty="0" err="1">
                <a:solidFill>
                  <a:srgbClr val="00FFFF"/>
                </a:solidFill>
                <a:latin typeface="Arial" charset="0"/>
              </a:rPr>
              <a:t>Actually</a:t>
            </a:r>
            <a:r>
              <a:rPr lang="es-ES" sz="1967" dirty="0">
                <a:solidFill>
                  <a:srgbClr val="00FFFF"/>
                </a:solidFill>
                <a:latin typeface="Arial" charset="0"/>
              </a:rPr>
              <a:t>, in </a:t>
            </a:r>
          </a:p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967" dirty="0">
                <a:solidFill>
                  <a:srgbClr val="00FFFF"/>
                </a:solidFill>
                <a:latin typeface="Arial" charset="0"/>
              </a:rPr>
              <a:t>PDG 2012:</a:t>
            </a:r>
          </a:p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967" dirty="0">
                <a:solidFill>
                  <a:srgbClr val="00FFFF"/>
                </a:solidFill>
                <a:latin typeface="Arial" charset="0"/>
              </a:rPr>
              <a:t> “Note </a:t>
            </a:r>
            <a:r>
              <a:rPr lang="es-ES" sz="1967" dirty="0" err="1">
                <a:solidFill>
                  <a:srgbClr val="00FFFF"/>
                </a:solidFill>
                <a:latin typeface="Arial" charset="0"/>
              </a:rPr>
              <a:t>on</a:t>
            </a:r>
            <a:r>
              <a:rPr lang="es-ES" sz="1967" dirty="0">
                <a:solidFill>
                  <a:srgbClr val="00FFFF"/>
                </a:solidFill>
                <a:latin typeface="Arial" charset="0"/>
              </a:rPr>
              <a:t> </a:t>
            </a:r>
          </a:p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967" dirty="0" err="1">
                <a:solidFill>
                  <a:srgbClr val="00FFFF"/>
                </a:solidFill>
                <a:latin typeface="Arial" charset="0"/>
              </a:rPr>
              <a:t>scalars</a:t>
            </a:r>
            <a:r>
              <a:rPr lang="es-ES" sz="1967" dirty="0">
                <a:solidFill>
                  <a:srgbClr val="00FFFF"/>
                </a:solidFill>
                <a:latin typeface="Arial" charset="0"/>
              </a:rPr>
              <a:t>”</a:t>
            </a:r>
          </a:p>
        </p:txBody>
      </p:sp>
      <p:pic>
        <p:nvPicPr>
          <p:cNvPr id="153605" name="Picture 5" descr="C:\Users\jrpelaez\Desktop\PDG-2012-rev-scalar-mesons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973" y="2412659"/>
            <a:ext cx="4366275" cy="3571323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104639" y="5976348"/>
            <a:ext cx="4494941" cy="881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026" dirty="0">
                <a:solidFill>
                  <a:srgbClr val="FFFFFF"/>
                </a:solidFill>
                <a:latin typeface="Arial" charset="0"/>
              </a:rPr>
              <a:t>8. G. </a:t>
            </a:r>
            <a:r>
              <a:rPr lang="es-ES" sz="1026" dirty="0" err="1">
                <a:solidFill>
                  <a:srgbClr val="FFFFFF"/>
                </a:solidFill>
                <a:latin typeface="Arial" charset="0"/>
              </a:rPr>
              <a:t>Colangelo</a:t>
            </a:r>
            <a:r>
              <a:rPr lang="es-ES" sz="1026" dirty="0">
                <a:solidFill>
                  <a:srgbClr val="FFFFFF"/>
                </a:solidFill>
                <a:latin typeface="Arial" charset="0"/>
              </a:rPr>
              <a:t>, J. </a:t>
            </a:r>
            <a:r>
              <a:rPr lang="es-ES" sz="1026" dirty="0" err="1">
                <a:solidFill>
                  <a:srgbClr val="FFFFFF"/>
                </a:solidFill>
                <a:latin typeface="Arial" charset="0"/>
              </a:rPr>
              <a:t>Gasser</a:t>
            </a:r>
            <a:r>
              <a:rPr lang="es-ES" sz="1026" dirty="0">
                <a:solidFill>
                  <a:srgbClr val="FFFFFF"/>
                </a:solidFill>
                <a:latin typeface="Arial" charset="0"/>
              </a:rPr>
              <a:t>, and H. </a:t>
            </a:r>
            <a:r>
              <a:rPr lang="es-ES" sz="1026" dirty="0" err="1">
                <a:solidFill>
                  <a:srgbClr val="FFFFFF"/>
                </a:solidFill>
                <a:latin typeface="Arial" charset="0"/>
              </a:rPr>
              <a:t>Leutwyler</a:t>
            </a:r>
            <a:r>
              <a:rPr lang="es-ES" sz="1026" dirty="0">
                <a:solidFill>
                  <a:srgbClr val="FFFFFF"/>
                </a:solidFill>
                <a:latin typeface="Arial" charset="0"/>
              </a:rPr>
              <a:t>, NPB603, 125 (2001).</a:t>
            </a:r>
          </a:p>
          <a:p>
            <a:pPr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026" dirty="0">
                <a:solidFill>
                  <a:srgbClr val="FFFFFF"/>
                </a:solidFill>
                <a:latin typeface="Arial" charset="0"/>
              </a:rPr>
              <a:t>9. I. </a:t>
            </a:r>
            <a:r>
              <a:rPr lang="es-ES" sz="1026" dirty="0" err="1">
                <a:solidFill>
                  <a:srgbClr val="FFFFFF"/>
                </a:solidFill>
                <a:latin typeface="Arial" charset="0"/>
              </a:rPr>
              <a:t>Caprini</a:t>
            </a:r>
            <a:r>
              <a:rPr lang="es-ES" sz="1026" dirty="0">
                <a:solidFill>
                  <a:srgbClr val="FFFFFF"/>
                </a:solidFill>
                <a:latin typeface="Arial" charset="0"/>
              </a:rPr>
              <a:t>, G. </a:t>
            </a:r>
            <a:r>
              <a:rPr lang="es-ES" sz="1026" dirty="0" err="1">
                <a:solidFill>
                  <a:srgbClr val="FFFFFF"/>
                </a:solidFill>
                <a:latin typeface="Arial" charset="0"/>
              </a:rPr>
              <a:t>Colangelo</a:t>
            </a:r>
            <a:r>
              <a:rPr lang="es-ES" sz="1026" dirty="0">
                <a:solidFill>
                  <a:srgbClr val="FFFFFF"/>
                </a:solidFill>
                <a:latin typeface="Arial" charset="0"/>
              </a:rPr>
              <a:t>, and H. </a:t>
            </a:r>
            <a:r>
              <a:rPr lang="es-ES" sz="1026" dirty="0" err="1">
                <a:solidFill>
                  <a:srgbClr val="FFFFFF"/>
                </a:solidFill>
                <a:latin typeface="Arial" charset="0"/>
              </a:rPr>
              <a:t>Leutwyler</a:t>
            </a:r>
            <a:r>
              <a:rPr lang="es-ES" sz="1026" dirty="0">
                <a:solidFill>
                  <a:srgbClr val="FFFFFF"/>
                </a:solidFill>
                <a:latin typeface="Arial" charset="0"/>
              </a:rPr>
              <a:t>, PRL 96, 132001 (2006).</a:t>
            </a:r>
          </a:p>
          <a:p>
            <a:pPr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026" dirty="0">
                <a:solidFill>
                  <a:srgbClr val="FFFFFF"/>
                </a:solidFill>
                <a:latin typeface="Arial" charset="0"/>
              </a:rPr>
              <a:t>10. R. </a:t>
            </a:r>
            <a:r>
              <a:rPr lang="es-ES" sz="1026" dirty="0" err="1">
                <a:solidFill>
                  <a:srgbClr val="FFFFFF"/>
                </a:solidFill>
                <a:latin typeface="Arial" charset="0"/>
              </a:rPr>
              <a:t>Garcia</a:t>
            </a:r>
            <a:r>
              <a:rPr lang="es-ES" sz="1026" dirty="0">
                <a:solidFill>
                  <a:srgbClr val="FFFFFF"/>
                </a:solidFill>
                <a:latin typeface="Arial" charset="0"/>
              </a:rPr>
              <a:t>-Martin , R. </a:t>
            </a:r>
            <a:r>
              <a:rPr lang="es-ES" sz="1026" dirty="0" err="1">
                <a:solidFill>
                  <a:srgbClr val="FFFFFF"/>
                </a:solidFill>
                <a:latin typeface="Arial" charset="0"/>
              </a:rPr>
              <a:t>Kaminski</a:t>
            </a:r>
            <a:r>
              <a:rPr lang="es-ES" sz="1026" dirty="0">
                <a:solidFill>
                  <a:srgbClr val="FFFFFF"/>
                </a:solidFill>
                <a:latin typeface="Arial" charset="0"/>
              </a:rPr>
              <a:t>, JRP, J. Ruiz de Elvira, PRL107, 072001(2011).</a:t>
            </a:r>
          </a:p>
          <a:p>
            <a:pPr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26" dirty="0">
                <a:solidFill>
                  <a:srgbClr val="FFFFFF"/>
                </a:solidFill>
                <a:latin typeface="Arial" charset="0"/>
              </a:rPr>
              <a:t>11. B. </a:t>
            </a:r>
            <a:r>
              <a:rPr lang="fr-FR" sz="1026" dirty="0" err="1">
                <a:solidFill>
                  <a:srgbClr val="FFFFFF"/>
                </a:solidFill>
                <a:latin typeface="Arial" charset="0"/>
              </a:rPr>
              <a:t>Moussallam</a:t>
            </a:r>
            <a:r>
              <a:rPr lang="fr-FR" sz="1026" dirty="0">
                <a:solidFill>
                  <a:srgbClr val="FFFFFF"/>
                </a:solidFill>
                <a:latin typeface="Arial" charset="0"/>
              </a:rPr>
              <a:t>, </a:t>
            </a:r>
            <a:r>
              <a:rPr lang="fr-FR" sz="1026" dirty="0" err="1">
                <a:solidFill>
                  <a:srgbClr val="FFFFFF"/>
                </a:solidFill>
                <a:latin typeface="Arial" charset="0"/>
              </a:rPr>
              <a:t>Eur</a:t>
            </a:r>
            <a:r>
              <a:rPr lang="fr-FR" sz="1026" dirty="0">
                <a:solidFill>
                  <a:srgbClr val="FFFFFF"/>
                </a:solidFill>
                <a:latin typeface="Arial" charset="0"/>
              </a:rPr>
              <a:t>. Phys. J. C71, 1814 (2011).</a:t>
            </a:r>
            <a:endParaRPr lang="es-ES" sz="1026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789990" y="3038375"/>
            <a:ext cx="4296107" cy="1405806"/>
          </a:xfrm>
          <a:prstGeom prst="rect">
            <a:avLst/>
          </a:prstGeom>
        </p:spPr>
        <p:txBody>
          <a:bodyPr wrap="square" lIns="89188" tIns="44595" rIns="89188" bIns="44595">
            <a:spAutoFit/>
          </a:bodyPr>
          <a:lstStyle/>
          <a:p>
            <a:pPr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710" smtClean="0">
                <a:solidFill>
                  <a:srgbClr val="00FFFF"/>
                </a:solidFill>
                <a:latin typeface="Arial" charset="0"/>
              </a:rPr>
              <a:t>At </a:t>
            </a:r>
            <a:r>
              <a:rPr lang="es-ES" sz="1710" dirty="0" err="1">
                <a:solidFill>
                  <a:srgbClr val="00FFFF"/>
                </a:solidFill>
                <a:latin typeface="Arial" charset="0"/>
              </a:rPr>
              <a:t>the</a:t>
            </a:r>
            <a:r>
              <a:rPr lang="es-ES" sz="1710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sz="1710" dirty="0" err="1">
                <a:solidFill>
                  <a:srgbClr val="00FFFF"/>
                </a:solidFill>
                <a:latin typeface="Arial" charset="0"/>
              </a:rPr>
              <a:t>risk</a:t>
            </a:r>
            <a:r>
              <a:rPr lang="es-ES" sz="1710" dirty="0">
                <a:solidFill>
                  <a:srgbClr val="00FFFF"/>
                </a:solidFill>
                <a:latin typeface="Arial" charset="0"/>
              </a:rPr>
              <a:t> of </a:t>
            </a:r>
            <a:r>
              <a:rPr lang="es-ES" sz="1710" dirty="0" err="1">
                <a:solidFill>
                  <a:srgbClr val="00FFFF"/>
                </a:solidFill>
                <a:latin typeface="Arial" charset="0"/>
              </a:rPr>
              <a:t>being</a:t>
            </a:r>
            <a:r>
              <a:rPr lang="es-ES" sz="1710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sz="1710" dirty="0" err="1">
                <a:solidFill>
                  <a:srgbClr val="00FFFF"/>
                </a:solidFill>
                <a:latin typeface="Arial" charset="0"/>
              </a:rPr>
              <a:t>annoying</a:t>
            </a:r>
            <a:r>
              <a:rPr lang="es-ES" sz="1710" dirty="0">
                <a:solidFill>
                  <a:srgbClr val="00FFFF"/>
                </a:solidFill>
                <a:latin typeface="Arial" charset="0"/>
              </a:rPr>
              <a:t>….</a:t>
            </a:r>
          </a:p>
          <a:p>
            <a:pPr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710" dirty="0">
              <a:solidFill>
                <a:srgbClr val="00FFFF"/>
              </a:solidFill>
              <a:latin typeface="Arial" charset="0"/>
            </a:endParaRPr>
          </a:p>
          <a:p>
            <a:pPr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710" dirty="0" err="1">
                <a:solidFill>
                  <a:srgbClr val="00FFFF"/>
                </a:solidFill>
                <a:latin typeface="Arial" charset="0"/>
              </a:rPr>
              <a:t>Now</a:t>
            </a:r>
            <a:r>
              <a:rPr lang="es-ES" sz="1710" dirty="0">
                <a:solidFill>
                  <a:srgbClr val="00FFFF"/>
                </a:solidFill>
                <a:latin typeface="Arial" charset="0"/>
              </a:rPr>
              <a:t> I </a:t>
            </a:r>
            <a:r>
              <a:rPr lang="es-ES" sz="1710" dirty="0" err="1">
                <a:solidFill>
                  <a:srgbClr val="00FFFF"/>
                </a:solidFill>
                <a:latin typeface="Arial" charset="0"/>
              </a:rPr>
              <a:t>find</a:t>
            </a:r>
            <a:r>
              <a:rPr lang="es-ES" sz="1710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sz="1710" dirty="0" err="1">
                <a:solidFill>
                  <a:srgbClr val="00FFFF"/>
                </a:solidFill>
                <a:latin typeface="Arial" charset="0"/>
              </a:rPr>
              <a:t>somewhat</a:t>
            </a:r>
            <a:r>
              <a:rPr lang="es-ES" sz="1710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sz="1710" dirty="0" err="1">
                <a:solidFill>
                  <a:srgbClr val="00FFFF"/>
                </a:solidFill>
                <a:latin typeface="Arial" charset="0"/>
              </a:rPr>
              <a:t>bold</a:t>
            </a:r>
            <a:r>
              <a:rPr lang="es-ES" sz="1710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sz="1710" dirty="0" err="1">
                <a:solidFill>
                  <a:srgbClr val="00FFFF"/>
                </a:solidFill>
                <a:latin typeface="Arial" charset="0"/>
              </a:rPr>
              <a:t>to</a:t>
            </a:r>
            <a:r>
              <a:rPr lang="es-ES" sz="1710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sz="1710" dirty="0" err="1">
                <a:solidFill>
                  <a:srgbClr val="00FFFF"/>
                </a:solidFill>
                <a:latin typeface="Arial" charset="0"/>
              </a:rPr>
              <a:t>average</a:t>
            </a:r>
            <a:r>
              <a:rPr lang="es-ES" sz="1710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sz="1710" dirty="0" err="1">
                <a:solidFill>
                  <a:srgbClr val="00FFFF"/>
                </a:solidFill>
                <a:latin typeface="Arial" charset="0"/>
              </a:rPr>
              <a:t>those</a:t>
            </a:r>
            <a:r>
              <a:rPr lang="es-ES" sz="1710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sz="1710" dirty="0" err="1">
                <a:solidFill>
                  <a:srgbClr val="00FFFF"/>
                </a:solidFill>
                <a:latin typeface="Arial" charset="0"/>
              </a:rPr>
              <a:t>results</a:t>
            </a:r>
            <a:r>
              <a:rPr lang="es-ES" sz="1710" dirty="0">
                <a:solidFill>
                  <a:srgbClr val="00FFFF"/>
                </a:solidFill>
                <a:latin typeface="Arial" charset="0"/>
              </a:rPr>
              <a:t>, </a:t>
            </a:r>
            <a:r>
              <a:rPr lang="es-ES" sz="1710" dirty="0" err="1">
                <a:solidFill>
                  <a:srgbClr val="00FFFF"/>
                </a:solidFill>
                <a:latin typeface="Arial" charset="0"/>
              </a:rPr>
              <a:t>particularly</a:t>
            </a:r>
            <a:r>
              <a:rPr lang="es-ES" sz="1710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sz="1710" dirty="0" err="1">
                <a:solidFill>
                  <a:srgbClr val="00FFFF"/>
                </a:solidFill>
                <a:latin typeface="Arial" charset="0"/>
              </a:rPr>
              <a:t>the</a:t>
            </a:r>
            <a:r>
              <a:rPr lang="es-ES" sz="1710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sz="1710" dirty="0" err="1">
                <a:solidFill>
                  <a:srgbClr val="00FFFF"/>
                </a:solidFill>
                <a:latin typeface="Arial" charset="0"/>
              </a:rPr>
              <a:t>uncertainties</a:t>
            </a:r>
            <a:r>
              <a:rPr lang="es-ES" sz="1710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sz="1710" dirty="0" err="1">
                <a:solidFill>
                  <a:srgbClr val="00FFFF"/>
                </a:solidFill>
                <a:latin typeface="Arial" charset="0"/>
              </a:rPr>
              <a:t>since</a:t>
            </a:r>
            <a:r>
              <a:rPr lang="es-ES" sz="1710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sz="1710" dirty="0" err="1">
                <a:solidFill>
                  <a:srgbClr val="00FFFF"/>
                </a:solidFill>
                <a:latin typeface="Arial" charset="0"/>
              </a:rPr>
              <a:t>they</a:t>
            </a:r>
            <a:r>
              <a:rPr lang="es-ES" sz="1710" dirty="0">
                <a:solidFill>
                  <a:srgbClr val="00FFFF"/>
                </a:solidFill>
                <a:latin typeface="Arial" charset="0"/>
              </a:rPr>
              <a:t> are </a:t>
            </a:r>
            <a:r>
              <a:rPr lang="es-ES" sz="1710" dirty="0" err="1">
                <a:solidFill>
                  <a:srgbClr val="00FFFF"/>
                </a:solidFill>
                <a:latin typeface="Arial" charset="0"/>
              </a:rPr>
              <a:t>mostly</a:t>
            </a:r>
            <a:r>
              <a:rPr lang="es-ES" sz="1710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sz="1710" dirty="0" err="1">
                <a:solidFill>
                  <a:srgbClr val="00FFFF"/>
                </a:solidFill>
                <a:latin typeface="Arial" charset="0"/>
              </a:rPr>
              <a:t>systematic</a:t>
            </a:r>
            <a:endParaRPr lang="es-ES" sz="1710" dirty="0">
              <a:solidFill>
                <a:srgbClr val="00FFFF"/>
              </a:solidFill>
              <a:latin typeface="Arial" charset="0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1924295" y="116632"/>
            <a:ext cx="7034170" cy="2462981"/>
            <a:chOff x="2250356" y="324247"/>
            <a:chExt cx="8226071" cy="2880320"/>
          </a:xfrm>
        </p:grpSpPr>
        <p:pic>
          <p:nvPicPr>
            <p:cNvPr id="153606" name="Picture 6" descr="C:\Users\jrpelaez\Desktop\PDG-2012-rev-scalar-mesons 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50356" y="324247"/>
              <a:ext cx="8226071" cy="2880320"/>
            </a:xfrm>
            <a:prstGeom prst="rect">
              <a:avLst/>
            </a:prstGeom>
            <a:noFill/>
          </p:spPr>
        </p:pic>
        <p:cxnSp>
          <p:nvCxnSpPr>
            <p:cNvPr id="11" name="10 Conector recto"/>
            <p:cNvCxnSpPr/>
            <p:nvPr/>
          </p:nvCxnSpPr>
          <p:spPr bwMode="auto">
            <a:xfrm>
              <a:off x="5994772" y="756295"/>
              <a:ext cx="4248472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12 Conector recto"/>
            <p:cNvCxnSpPr/>
            <p:nvPr/>
          </p:nvCxnSpPr>
          <p:spPr bwMode="auto">
            <a:xfrm>
              <a:off x="2538388" y="1116335"/>
              <a:ext cx="5904656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Grupo 3"/>
          <p:cNvGrpSpPr/>
          <p:nvPr/>
        </p:nvGrpSpPr>
        <p:grpSpPr>
          <a:xfrm>
            <a:off x="5459346" y="5229200"/>
            <a:ext cx="3397955" cy="1153275"/>
            <a:chOff x="5545753" y="5254057"/>
            <a:chExt cx="3397955" cy="1153275"/>
          </a:xfrm>
        </p:grpSpPr>
        <p:sp>
          <p:nvSpPr>
            <p:cNvPr id="12" name="Rectángulo 11"/>
            <p:cNvSpPr/>
            <p:nvPr/>
          </p:nvSpPr>
          <p:spPr>
            <a:xfrm>
              <a:off x="6635063" y="6145722"/>
              <a:ext cx="230864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JRP, Physics </a:t>
              </a:r>
              <a:r>
                <a:rPr lang="en-US" sz="1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Reports 658-2016-1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CuadroTexto 13"/>
                <p:cNvSpPr txBox="1"/>
                <p:nvPr/>
              </p:nvSpPr>
              <p:spPr>
                <a:xfrm>
                  <a:off x="5545753" y="5697487"/>
                  <a:ext cx="3366783" cy="382925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</m:ctrlPr>
                        </m:sSubSupPr>
                        <m:e>
                          <m:r>
                            <a:rPr lang="es-ES" sz="2400" b="0" i="1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(44</m:t>
                          </m:r>
                          <m:r>
                            <a:rPr lang="es-E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−</m:t>
                          </m:r>
                          <m:r>
                            <a:rPr lang="es-E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  <m:sup>
                          <m:r>
                            <a:rPr lang="es-ES" sz="2400" b="0" i="1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+</m:t>
                          </m:r>
                          <m:r>
                            <a:rPr lang="es-E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p>
                      </m:sSubSup>
                    </m:oMath>
                  </a14:m>
                  <a:r>
                    <a:rPr lang="en-US" sz="2400" smtClean="0">
                      <a:solidFill>
                        <a:schemeClr val="bg1"/>
                      </a:solidFill>
                      <a:latin typeface="+mj-lt"/>
                      <a:cs typeface="Arial" panose="020B0604020202020204" pitchFamily="34" charset="0"/>
                    </a:rPr>
                    <a:t>)-i(275±12) MeV</a:t>
                  </a:r>
                  <a:endParaRPr lang="en-US" sz="240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4" name="Cuadro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5753" y="5697487"/>
                  <a:ext cx="3366783" cy="38292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20313" b="-45313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ángulo 2"/>
            <p:cNvSpPr/>
            <p:nvPr/>
          </p:nvSpPr>
          <p:spPr>
            <a:xfrm>
              <a:off x="5564632" y="5254057"/>
              <a:ext cx="31940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mtClean="0">
                  <a:solidFill>
                    <a:schemeClr val="bg1"/>
                  </a:solidFill>
                  <a:latin typeface="Arial" charset="0"/>
                </a:rPr>
                <a:t>Still conservatively, I suggest:</a:t>
              </a:r>
              <a:endParaRPr lang="es-ES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6273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843264" y="1397041"/>
            <a:ext cx="7688595" cy="82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193" tIns="44596" rIns="89193" bIns="44596">
            <a:spAutoFit/>
          </a:bodyPr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394" dirty="0" err="1">
                <a:solidFill>
                  <a:srgbClr val="FFFFFF"/>
                </a:solidFill>
                <a:latin typeface="Arial" charset="0"/>
              </a:rPr>
              <a:t>Unfortunately</a:t>
            </a:r>
            <a:r>
              <a:rPr lang="es-ES_tradnl" sz="2394" dirty="0">
                <a:solidFill>
                  <a:srgbClr val="FFFFFF"/>
                </a:solidFill>
                <a:latin typeface="Arial" charset="0"/>
              </a:rPr>
              <a:t>, </a:t>
            </a:r>
            <a:r>
              <a:rPr lang="es-ES_tradnl" sz="2394" dirty="0" err="1">
                <a:solidFill>
                  <a:srgbClr val="FFFFFF"/>
                </a:solidFill>
                <a:latin typeface="Arial" charset="0"/>
              </a:rPr>
              <a:t>to</a:t>
            </a:r>
            <a:r>
              <a:rPr lang="es-ES_tradnl" sz="2394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_tradnl" sz="2394" dirty="0" err="1">
                <a:solidFill>
                  <a:srgbClr val="FFFFFF"/>
                </a:solidFill>
                <a:latin typeface="Arial" charset="0"/>
              </a:rPr>
              <a:t>keep</a:t>
            </a:r>
            <a:r>
              <a:rPr lang="es-ES_tradnl" sz="2394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_tradnl" sz="2394" dirty="0" err="1">
                <a:solidFill>
                  <a:srgbClr val="FFFFFF"/>
                </a:solidFill>
                <a:latin typeface="Arial" charset="0"/>
              </a:rPr>
              <a:t>the</a:t>
            </a:r>
            <a:r>
              <a:rPr lang="es-ES_tradnl" sz="2394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_tradnl" sz="2394" dirty="0" err="1">
                <a:solidFill>
                  <a:srgbClr val="FFFFFF"/>
                </a:solidFill>
                <a:latin typeface="Arial" charset="0"/>
              </a:rPr>
              <a:t>confusion</a:t>
            </a:r>
            <a:endParaRPr lang="es-ES_tradnl" sz="2394" dirty="0">
              <a:solidFill>
                <a:srgbClr val="FFFFFF"/>
              </a:solidFill>
              <a:latin typeface="Arial" charset="0"/>
            </a:endParaRPr>
          </a:p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394" dirty="0" err="1">
                <a:solidFill>
                  <a:srgbClr val="FFFFFF"/>
                </a:solidFill>
                <a:latin typeface="Arial" charset="0"/>
              </a:rPr>
              <a:t>the</a:t>
            </a:r>
            <a:r>
              <a:rPr lang="es-ES_tradnl" sz="2394" dirty="0">
                <a:solidFill>
                  <a:srgbClr val="FFFFFF"/>
                </a:solidFill>
                <a:latin typeface="Arial" charset="0"/>
              </a:rPr>
              <a:t> PDG </a:t>
            </a:r>
            <a:r>
              <a:rPr lang="es-ES_tradnl" sz="2394" dirty="0" err="1">
                <a:solidFill>
                  <a:srgbClr val="FFFFFF"/>
                </a:solidFill>
                <a:latin typeface="Arial" charset="0"/>
              </a:rPr>
              <a:t>still</a:t>
            </a:r>
            <a:r>
              <a:rPr lang="es-ES_tradnl" sz="2394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_tradnl" sz="2394" dirty="0" err="1">
                <a:solidFill>
                  <a:srgbClr val="FFFFFF"/>
                </a:solidFill>
                <a:latin typeface="Arial" charset="0"/>
              </a:rPr>
              <a:t>quotes</a:t>
            </a:r>
            <a:r>
              <a:rPr lang="es-ES_tradnl" sz="2394" dirty="0">
                <a:solidFill>
                  <a:srgbClr val="FFFFFF"/>
                </a:solidFill>
                <a:latin typeface="Arial" charset="0"/>
              </a:rPr>
              <a:t> a “</a:t>
            </a:r>
            <a:r>
              <a:rPr lang="es-ES_tradnl" sz="2394" dirty="0" err="1">
                <a:solidFill>
                  <a:srgbClr val="FFFFFF"/>
                </a:solidFill>
                <a:latin typeface="Arial" charset="0"/>
              </a:rPr>
              <a:t>Breit-Wigner</a:t>
            </a:r>
            <a:r>
              <a:rPr lang="es-ES_tradnl" sz="2394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_tradnl" sz="2394" dirty="0" err="1">
                <a:solidFill>
                  <a:srgbClr val="FFFFFF"/>
                </a:solidFill>
                <a:latin typeface="Arial" charset="0"/>
              </a:rPr>
              <a:t>mass</a:t>
            </a:r>
            <a:r>
              <a:rPr lang="es-ES_tradnl" sz="2394" dirty="0">
                <a:solidFill>
                  <a:srgbClr val="FFFFFF"/>
                </a:solidFill>
                <a:latin typeface="Arial" charset="0"/>
              </a:rPr>
              <a:t>” and </a:t>
            </a:r>
            <a:r>
              <a:rPr lang="es-ES_tradnl" sz="2394" dirty="0" err="1">
                <a:solidFill>
                  <a:srgbClr val="FFFFFF"/>
                </a:solidFill>
                <a:latin typeface="Arial" charset="0"/>
              </a:rPr>
              <a:t>width</a:t>
            </a:r>
            <a:r>
              <a:rPr lang="es-ES_tradnl" sz="2394" dirty="0">
                <a:solidFill>
                  <a:srgbClr val="FFFFFF"/>
                </a:solidFill>
                <a:latin typeface="Arial" charset="0"/>
              </a:rPr>
              <a:t>…</a:t>
            </a:r>
            <a:endParaRPr lang="es-ES_tradnl" sz="2394" dirty="0">
              <a:solidFill>
                <a:srgbClr val="00FFFF"/>
              </a:solidFill>
              <a:latin typeface="Arial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3340510" y="3121127"/>
            <a:ext cx="3538237" cy="2959985"/>
            <a:chOff x="4338588" y="3420591"/>
            <a:chExt cx="4137772" cy="3461538"/>
          </a:xfrm>
        </p:grpSpPr>
        <p:graphicFrame>
          <p:nvGraphicFramePr>
            <p:cNvPr id="347138" name="Object 2"/>
            <p:cNvGraphicFramePr>
              <a:graphicFrameLocks noChangeAspect="1"/>
            </p:cNvGraphicFramePr>
            <p:nvPr/>
          </p:nvGraphicFramePr>
          <p:xfrm>
            <a:off x="4338588" y="3420591"/>
            <a:ext cx="1656184" cy="3461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61" name="Imagen" r:id="rId5" imgW="1717560" imgH="3593520" progId="MS_ClipArt_Gallery.2">
                    <p:embed/>
                  </p:oleObj>
                </mc:Choice>
                <mc:Fallback>
                  <p:oleObj name="Imagen" r:id="rId5" imgW="1717560" imgH="359352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588" y="3420591"/>
                          <a:ext cx="1656184" cy="34615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7 Rectángulo"/>
            <p:cNvSpPr/>
            <p:nvPr/>
          </p:nvSpPr>
          <p:spPr>
            <a:xfrm>
              <a:off x="6194568" y="3492600"/>
              <a:ext cx="2281792" cy="4157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710" dirty="0">
                  <a:solidFill>
                    <a:srgbClr val="FFFFFF"/>
                  </a:solidFill>
                  <a:latin typeface="Arial" charset="0"/>
                </a:rPr>
                <a:t>I </a:t>
              </a:r>
              <a:r>
                <a:rPr lang="es-ES_tradnl" sz="1710" dirty="0" err="1">
                  <a:solidFill>
                    <a:srgbClr val="FFFFFF"/>
                  </a:solidFill>
                  <a:latin typeface="Arial" charset="0"/>
                </a:rPr>
                <a:t>have</a:t>
              </a:r>
              <a:r>
                <a:rPr lang="es-ES_tradnl" sz="1710" dirty="0">
                  <a:solidFill>
                    <a:srgbClr val="FFFFFF"/>
                  </a:solidFill>
                  <a:latin typeface="Arial" charset="0"/>
                </a:rPr>
                <a:t> no </a:t>
              </a:r>
              <a:r>
                <a:rPr lang="es-ES_tradnl" sz="1710" dirty="0" err="1">
                  <a:solidFill>
                    <a:srgbClr val="FFFFFF"/>
                  </a:solidFill>
                  <a:latin typeface="Arial" charset="0"/>
                </a:rPr>
                <a:t>words</a:t>
              </a:r>
              <a:r>
                <a:rPr lang="es-ES_tradnl" sz="1710" dirty="0">
                  <a:solidFill>
                    <a:srgbClr val="FFFFFF"/>
                  </a:solidFill>
                  <a:latin typeface="Arial" charset="0"/>
                </a:rPr>
                <a:t>…</a:t>
              </a:r>
              <a:endParaRPr lang="es-ES" sz="1881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6" name="7 Rectángulo"/>
          <p:cNvSpPr/>
          <p:nvPr/>
        </p:nvSpPr>
        <p:spPr>
          <a:xfrm>
            <a:off x="251520" y="332104"/>
            <a:ext cx="8312562" cy="353210"/>
          </a:xfrm>
          <a:prstGeom prst="rect">
            <a:avLst/>
          </a:prstGeom>
        </p:spPr>
        <p:txBody>
          <a:bodyPr wrap="square" lIns="89188" tIns="44595" rIns="89188" bIns="44595">
            <a:spAutoFit/>
          </a:bodyPr>
          <a:lstStyle/>
          <a:p>
            <a:pPr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710" err="1">
                <a:solidFill>
                  <a:srgbClr val="FFFF00"/>
                </a:solidFill>
                <a:latin typeface="Arial" charset="0"/>
              </a:rPr>
              <a:t>This</a:t>
            </a:r>
            <a:r>
              <a:rPr lang="es-ES" sz="171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ES" sz="1710" smtClean="0">
                <a:solidFill>
                  <a:srgbClr val="FFFF00"/>
                </a:solidFill>
                <a:latin typeface="Arial" charset="0"/>
              </a:rPr>
              <a:t>was </a:t>
            </a:r>
            <a:r>
              <a:rPr lang="es-ES" sz="1710" dirty="0">
                <a:solidFill>
                  <a:srgbClr val="FFFF00"/>
                </a:solidFill>
                <a:latin typeface="Arial" charset="0"/>
              </a:rPr>
              <a:t>a </a:t>
            </a:r>
            <a:r>
              <a:rPr lang="es-ES" sz="1710" dirty="0" err="1">
                <a:solidFill>
                  <a:srgbClr val="FFFF00"/>
                </a:solidFill>
                <a:latin typeface="Arial" charset="0"/>
              </a:rPr>
              <a:t>long</a:t>
            </a:r>
            <a:r>
              <a:rPr lang="es-ES" sz="171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ES" sz="1710" dirty="0" err="1">
                <a:solidFill>
                  <a:srgbClr val="FFFF00"/>
                </a:solidFill>
                <a:latin typeface="Arial" charset="0"/>
              </a:rPr>
              <a:t>awaited</a:t>
            </a:r>
            <a:r>
              <a:rPr lang="es-ES" sz="171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ES" sz="1710" dirty="0" err="1">
                <a:solidFill>
                  <a:srgbClr val="FFFF00"/>
                </a:solidFill>
                <a:latin typeface="Arial" charset="0"/>
              </a:rPr>
              <a:t>improvement</a:t>
            </a:r>
            <a:r>
              <a:rPr lang="es-ES" sz="171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ES" sz="1710">
                <a:solidFill>
                  <a:srgbClr val="FFFF00"/>
                </a:solidFill>
                <a:latin typeface="Arial" charset="0"/>
              </a:rPr>
              <a:t>!!!!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18286598"/>
      </p:ext>
    </p:extLst>
  </p:cSld>
  <p:clrMapOvr>
    <a:masterClrMapping/>
  </p:clrMapOvr>
  <p:transition advTm="9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856804" y="44624"/>
            <a:ext cx="6951017" cy="59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Some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relevant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recent</a:t>
            </a:r>
            <a:r>
              <a:rPr lang="es-ES_tradnl" sz="1796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Roy-like 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POLE </a:t>
            </a: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Determinations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of </a:t>
            </a: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f</a:t>
            </a:r>
            <a:r>
              <a:rPr lang="es-ES_tradnl" sz="1796" baseline="-25000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(980)</a:t>
            </a:r>
          </a:p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539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(</a:t>
            </a:r>
            <a:r>
              <a:rPr lang="es-ES_tradnl" sz="1539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also</a:t>
            </a:r>
            <a:r>
              <a:rPr lang="es-ES_tradnl" sz="1539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539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appearing</a:t>
            </a:r>
            <a:r>
              <a:rPr lang="es-ES_tradnl" sz="1539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in </a:t>
            </a:r>
            <a:r>
              <a:rPr lang="es-ES_tradnl" sz="1539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sz="1539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PDG </a:t>
            </a:r>
            <a:r>
              <a:rPr lang="es-ES_tradnl" sz="1539">
                <a:solidFill>
                  <a:srgbClr val="66FFFF"/>
                </a:solidFill>
                <a:latin typeface="Arial" charset="0"/>
                <a:sym typeface="Symbol" pitchFamily="18" charset="2"/>
              </a:rPr>
              <a:t>2012 </a:t>
            </a:r>
            <a:r>
              <a:rPr lang="es-ES_tradnl" sz="1539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revision)</a:t>
            </a:r>
            <a:endParaRPr lang="en-GB" sz="1539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8675" name="Line 5"/>
          <p:cNvSpPr>
            <a:spLocks noChangeShapeType="1"/>
          </p:cNvSpPr>
          <p:nvPr/>
        </p:nvSpPr>
        <p:spPr bwMode="auto">
          <a:xfrm>
            <a:off x="0" y="649429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9193" tIns="44596" rIns="89193" bIns="44596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88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09761" y="1102461"/>
            <a:ext cx="8958783" cy="61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1881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881" u="sng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GKPY </a:t>
            </a:r>
            <a:r>
              <a:rPr lang="es-ES_tradnl" sz="1881" u="sng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equations</a:t>
            </a:r>
            <a:r>
              <a:rPr lang="es-ES_tradnl" sz="1881" u="sng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= Roy </a:t>
            </a:r>
            <a:r>
              <a:rPr lang="es-ES_tradnl" sz="1881" u="sng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like</a:t>
            </a:r>
            <a:r>
              <a:rPr lang="es-ES_tradnl" sz="1881" u="sng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881" u="sng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with</a:t>
            </a:r>
            <a:r>
              <a:rPr lang="es-ES_tradnl" sz="1881" u="sng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881" u="sng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one</a:t>
            </a:r>
            <a:r>
              <a:rPr lang="es-ES_tradnl" sz="1881" u="sng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881" u="sng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subtraction</a:t>
            </a:r>
            <a:r>
              <a:rPr lang="es-ES_tradnl" sz="1026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</a:p>
          <a:p>
            <a:pPr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1026" smtClean="0">
                <a:solidFill>
                  <a:srgbClr val="00FFFF"/>
                </a:solidFill>
                <a:latin typeface="Arial" charset="0"/>
              </a:rPr>
              <a:t>Garcia-Martin </a:t>
            </a:r>
            <a:r>
              <a:rPr lang="es-ES" sz="1026" dirty="0">
                <a:solidFill>
                  <a:srgbClr val="00FFFF"/>
                </a:solidFill>
                <a:latin typeface="Arial" charset="0"/>
              </a:rPr>
              <a:t>, </a:t>
            </a:r>
            <a:r>
              <a:rPr lang="es-ES" sz="1026" dirty="0" err="1">
                <a:solidFill>
                  <a:srgbClr val="00FFFF"/>
                </a:solidFill>
                <a:latin typeface="Arial" charset="0"/>
              </a:rPr>
              <a:t>Kaminski</a:t>
            </a:r>
            <a:r>
              <a:rPr lang="es-ES" sz="1026" dirty="0">
                <a:solidFill>
                  <a:srgbClr val="00FFFF"/>
                </a:solidFill>
                <a:latin typeface="Arial" charset="0"/>
              </a:rPr>
              <a:t>, JRP, Ruiz de Elvira, PRL107, 072001(2011)</a:t>
            </a:r>
            <a:endParaRPr lang="es-ES_tradnl" sz="1881" u="sng" dirty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pic>
        <p:nvPicPr>
          <p:cNvPr id="13" name="Picture 12" descr="balloran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603" y="1196752"/>
            <a:ext cx="188912" cy="17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90515" y="3717032"/>
            <a:ext cx="7514662" cy="61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1881" u="sng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Roy </a:t>
            </a:r>
            <a:r>
              <a:rPr lang="es-ES_tradnl" sz="1881" u="sng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equations</a:t>
            </a:r>
            <a:r>
              <a:rPr lang="es-ES_tradnl" sz="1881" u="sng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fr-FR" sz="1026">
                <a:solidFill>
                  <a:srgbClr val="FFFFFF"/>
                </a:solidFill>
                <a:latin typeface="Arial" charset="0"/>
              </a:rPr>
              <a:t>	</a:t>
            </a:r>
            <a:endParaRPr lang="fr-FR" sz="1026" smtClean="0">
              <a:solidFill>
                <a:srgbClr val="FFFFFF"/>
              </a:solidFill>
              <a:latin typeface="Arial" charset="0"/>
            </a:endParaRPr>
          </a:p>
          <a:p>
            <a:pPr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026" smtClean="0">
                <a:solidFill>
                  <a:srgbClr val="00FFFF"/>
                </a:solidFill>
                <a:latin typeface="Arial" charset="0"/>
              </a:rPr>
              <a:t>B</a:t>
            </a:r>
            <a:r>
              <a:rPr lang="fr-FR" sz="1026" dirty="0">
                <a:solidFill>
                  <a:srgbClr val="00FFFF"/>
                </a:solidFill>
                <a:latin typeface="Arial" charset="0"/>
              </a:rPr>
              <a:t>. </a:t>
            </a:r>
            <a:r>
              <a:rPr lang="fr-FR" sz="1026" dirty="0" err="1">
                <a:solidFill>
                  <a:srgbClr val="00FFFF"/>
                </a:solidFill>
                <a:latin typeface="Arial" charset="0"/>
              </a:rPr>
              <a:t>Moussallam</a:t>
            </a:r>
            <a:r>
              <a:rPr lang="fr-FR" sz="1026" dirty="0">
                <a:solidFill>
                  <a:srgbClr val="00FFFF"/>
                </a:solidFill>
                <a:latin typeface="Arial" charset="0"/>
              </a:rPr>
              <a:t>, </a:t>
            </a:r>
            <a:r>
              <a:rPr lang="fr-FR" sz="1026" dirty="0" err="1">
                <a:solidFill>
                  <a:srgbClr val="00FFFF"/>
                </a:solidFill>
                <a:latin typeface="Arial" charset="0"/>
              </a:rPr>
              <a:t>Eur</a:t>
            </a:r>
            <a:r>
              <a:rPr lang="fr-FR" sz="1026" dirty="0">
                <a:solidFill>
                  <a:srgbClr val="00FFFF"/>
                </a:solidFill>
                <a:latin typeface="Arial" charset="0"/>
              </a:rPr>
              <a:t>. Phys. J. C71, 1814 (2011).</a:t>
            </a:r>
            <a:endParaRPr lang="es-ES_tradnl" sz="1026" u="sng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pic>
        <p:nvPicPr>
          <p:cNvPr id="16" name="Picture 12" descr="balloran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603" y="3868381"/>
            <a:ext cx="188912" cy="17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859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483186"/>
              </p:ext>
            </p:extLst>
          </p:nvPr>
        </p:nvGraphicFramePr>
        <p:xfrm>
          <a:off x="3049308" y="4474329"/>
          <a:ext cx="2686458" cy="570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6" name="Ecuación" r:id="rId4" imgW="1460160" imgH="241200" progId="Equation.3">
                  <p:embed/>
                </p:oleObj>
              </mc:Choice>
              <mc:Fallback>
                <p:oleObj name="Ecuación" r:id="rId4" imgW="1460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9308" y="4474329"/>
                        <a:ext cx="2686458" cy="5701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5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608791"/>
              </p:ext>
            </p:extLst>
          </p:nvPr>
        </p:nvGraphicFramePr>
        <p:xfrm>
          <a:off x="3049308" y="1964504"/>
          <a:ext cx="2780124" cy="570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7" name="Ecuación" r:id="rId6" imgW="1511280" imgH="241200" progId="Equation.3">
                  <p:embed/>
                </p:oleObj>
              </mc:Choice>
              <mc:Fallback>
                <p:oleObj name="Ecuación" r:id="rId6" imgW="1511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9308" y="1964504"/>
                        <a:ext cx="2780124" cy="5701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2609975"/>
      </p:ext>
    </p:extLst>
  </p:cSld>
  <p:clrMapOvr>
    <a:masterClrMapping/>
  </p:clrMapOvr>
  <p:transition advTm="138096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23529" y="235384"/>
            <a:ext cx="8497114" cy="668937"/>
          </a:xfrm>
          <a:prstGeom prst="rect">
            <a:avLst/>
          </a:prstGeom>
          <a:noFill/>
        </p:spPr>
        <p:txBody>
          <a:bodyPr wrap="square" lIns="89188" tIns="44595" rIns="89188" bIns="44595" rtlCol="0">
            <a:spAutoFit/>
          </a:bodyPr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881" b="1" smtClean="0">
                <a:solidFill>
                  <a:srgbClr val="FFFFFF"/>
                </a:solidFill>
                <a:latin typeface="Arial" charset="0"/>
              </a:rPr>
              <a:t>Based on this, </a:t>
            </a:r>
            <a:r>
              <a:rPr lang="es-ES" sz="1881" b="1" dirty="0">
                <a:solidFill>
                  <a:srgbClr val="FFFFFF"/>
                </a:solidFill>
                <a:latin typeface="Arial" charset="0"/>
              </a:rPr>
              <a:t>PDG12 </a:t>
            </a:r>
            <a:r>
              <a:rPr lang="es-ES" sz="1881" b="1" dirty="0" err="1">
                <a:solidFill>
                  <a:srgbClr val="FFFFFF"/>
                </a:solidFill>
                <a:latin typeface="Arial" charset="0"/>
              </a:rPr>
              <a:t>made</a:t>
            </a:r>
            <a:r>
              <a:rPr lang="es-ES" sz="1881" b="1" dirty="0">
                <a:solidFill>
                  <a:srgbClr val="FFFFFF"/>
                </a:solidFill>
                <a:latin typeface="Arial" charset="0"/>
              </a:rPr>
              <a:t> a </a:t>
            </a:r>
            <a:r>
              <a:rPr lang="es-ES" sz="1881" b="1" dirty="0" err="1">
                <a:solidFill>
                  <a:srgbClr val="FFFFFF"/>
                </a:solidFill>
                <a:latin typeface="Arial" charset="0"/>
              </a:rPr>
              <a:t>small</a:t>
            </a:r>
            <a:r>
              <a:rPr lang="es-ES" sz="1881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sz="1881" b="1" dirty="0" err="1">
                <a:solidFill>
                  <a:srgbClr val="FFFFFF"/>
                </a:solidFill>
                <a:latin typeface="Arial" charset="0"/>
              </a:rPr>
              <a:t>correction</a:t>
            </a:r>
            <a:r>
              <a:rPr lang="es-ES" sz="1881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sz="1881" b="1" dirty="0" err="1">
                <a:solidFill>
                  <a:srgbClr val="FFFFFF"/>
                </a:solidFill>
                <a:latin typeface="Arial" charset="0"/>
              </a:rPr>
              <a:t>for</a:t>
            </a:r>
            <a:r>
              <a:rPr lang="es-ES" sz="1881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sz="1881" b="1" dirty="0" err="1">
                <a:solidFill>
                  <a:srgbClr val="FFFFFF"/>
                </a:solidFill>
                <a:latin typeface="Arial" charset="0"/>
              </a:rPr>
              <a:t>the</a:t>
            </a:r>
            <a:r>
              <a:rPr lang="es-ES" sz="1881" b="1" dirty="0">
                <a:solidFill>
                  <a:srgbClr val="FFFFFF"/>
                </a:solidFill>
                <a:latin typeface="Arial" charset="0"/>
              </a:rPr>
              <a:t> f0(980) </a:t>
            </a:r>
            <a:r>
              <a:rPr lang="es-ES" sz="1881" b="1" dirty="0" err="1">
                <a:solidFill>
                  <a:srgbClr val="FFFFFF"/>
                </a:solidFill>
                <a:latin typeface="Arial" charset="0"/>
              </a:rPr>
              <a:t>mass</a:t>
            </a:r>
            <a:r>
              <a:rPr lang="es-ES" sz="1881" b="1" dirty="0">
                <a:solidFill>
                  <a:srgbClr val="FFFFFF"/>
                </a:solidFill>
                <a:latin typeface="Arial" charset="0"/>
              </a:rPr>
              <a:t> </a:t>
            </a:r>
          </a:p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881" b="1" dirty="0">
                <a:solidFill>
                  <a:srgbClr val="FFFFFF"/>
                </a:solidFill>
                <a:latin typeface="Arial" charset="0"/>
              </a:rPr>
              <a:t>&amp; more </a:t>
            </a:r>
            <a:r>
              <a:rPr lang="es-ES" sz="1881" b="1" dirty="0" err="1">
                <a:solidFill>
                  <a:srgbClr val="FFFFFF"/>
                </a:solidFill>
                <a:latin typeface="Arial" charset="0"/>
              </a:rPr>
              <a:t>conservative</a:t>
            </a:r>
            <a:r>
              <a:rPr lang="es-ES" sz="1881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sz="1881" b="1" dirty="0" err="1">
                <a:solidFill>
                  <a:srgbClr val="FFFFFF"/>
                </a:solidFill>
                <a:latin typeface="Arial" charset="0"/>
              </a:rPr>
              <a:t>uncertainties</a:t>
            </a:r>
            <a:endParaRPr lang="es-ES" sz="1881" b="1" dirty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1027" name="Object 27"/>
          <p:cNvGraphicFramePr>
            <a:graphicFrameLocks noChangeAspect="1"/>
          </p:cNvGraphicFramePr>
          <p:nvPr/>
        </p:nvGraphicFramePr>
        <p:xfrm>
          <a:off x="1691355" y="1047236"/>
          <a:ext cx="5651500" cy="472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0" name="Ecuación" r:id="rId4" imgW="2679480" imgH="203040" progId="Equation.3">
                  <p:embed/>
                </p:oleObj>
              </mc:Choice>
              <mc:Fallback>
                <p:oleObj name="Ecuación" r:id="rId4" imgW="2679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355" y="1047236"/>
                        <a:ext cx="5651500" cy="472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924295" y="1889637"/>
          <a:ext cx="5049112" cy="4618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1" name="Acrobat Document" r:id="rId6" imgW="8019915" imgH="5667285" progId="AcroExch.Document.7">
                  <p:embed/>
                </p:oleObj>
              </mc:Choice>
              <mc:Fallback>
                <p:oleObj name="Acrobat Document" r:id="rId6" imgW="8019915" imgH="5667285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6933" t="25409" r="26933" b="12704"/>
                      <a:stretch>
                        <a:fillRect/>
                      </a:stretch>
                    </p:blipFill>
                    <p:spPr bwMode="auto">
                      <a:xfrm>
                        <a:off x="1924295" y="1889637"/>
                        <a:ext cx="5049112" cy="4618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/>
        </p:nvSpPr>
        <p:spPr>
          <a:xfrm>
            <a:off x="3586808" y="1991834"/>
            <a:ext cx="1213280" cy="3902905"/>
          </a:xfrm>
          <a:prstGeom prst="rect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88" tIns="44595" rIns="89188" bIns="44595" rtlCol="0" anchor="ctr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881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586808" y="1991834"/>
            <a:ext cx="606573" cy="3902905"/>
          </a:xfrm>
          <a:prstGeom prst="rect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88" tIns="44595" rIns="89188" bIns="44595" rtlCol="0" anchor="ctr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881">
              <a:solidFill>
                <a:srgbClr val="FFFFFF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43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7 0.00336 L 0.03296 1.5917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1169400" y="116632"/>
            <a:ext cx="6325845" cy="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Comments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on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minor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additions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to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sz="1796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K</a:t>
            </a:r>
            <a:r>
              <a:rPr lang="es-ES_tradnl" sz="1796" baseline="-250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_tradnl" sz="1796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*(800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) @PDG12</a:t>
            </a:r>
            <a:endParaRPr lang="en-GB" sz="1539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8675" name="Line 5"/>
          <p:cNvSpPr>
            <a:spLocks noChangeShapeType="1"/>
          </p:cNvSpPr>
          <p:nvPr/>
        </p:nvSpPr>
        <p:spPr bwMode="auto">
          <a:xfrm>
            <a:off x="0" y="536714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9193" tIns="44596" rIns="89193" bIns="44596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88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31516" y="966018"/>
            <a:ext cx="7588659" cy="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1881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881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Still</a:t>
            </a:r>
            <a:r>
              <a:rPr lang="es-ES" sz="1881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“</a:t>
            </a:r>
            <a:r>
              <a:rPr lang="es-ES" sz="1881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omittted</a:t>
            </a:r>
            <a:r>
              <a:rPr lang="es-ES" sz="1881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881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" sz="1881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881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" sz="1881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881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summary</a:t>
            </a:r>
            <a:r>
              <a:rPr lang="es-ES" sz="1881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881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table</a:t>
            </a:r>
            <a:r>
              <a:rPr lang="es-ES" sz="1881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” </a:t>
            </a:r>
            <a:r>
              <a:rPr lang="es-ES" sz="1881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since</a:t>
            </a:r>
            <a:r>
              <a:rPr lang="es-ES" sz="1881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, “</a:t>
            </a:r>
            <a:r>
              <a:rPr lang="es-ES" sz="1881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needs</a:t>
            </a:r>
            <a:r>
              <a:rPr lang="es-ES" sz="1881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881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confirmation</a:t>
            </a:r>
            <a:r>
              <a:rPr lang="es-ES" sz="1881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”</a:t>
            </a:r>
            <a:endParaRPr lang="es-ES_tradnl" sz="171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pic>
        <p:nvPicPr>
          <p:cNvPr id="13" name="Picture 12" descr="ballorang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357" y="1060310"/>
            <a:ext cx="188912" cy="17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08082" y="1520190"/>
            <a:ext cx="8189413" cy="74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171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But</a:t>
            </a:r>
            <a:r>
              <a:rPr lang="es-ES" sz="171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" sz="171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all</a:t>
            </a:r>
            <a:r>
              <a:rPr lang="es-ES" sz="171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sensible </a:t>
            </a:r>
            <a:r>
              <a:rPr lang="es-ES" sz="171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implementations</a:t>
            </a:r>
            <a:r>
              <a:rPr lang="es-ES" sz="171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of unitarity, chiral </a:t>
            </a:r>
            <a:r>
              <a:rPr lang="es-ES" sz="171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symmetry</a:t>
            </a:r>
            <a:r>
              <a:rPr lang="es-ES" sz="171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" sz="171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describing</a:t>
            </a:r>
            <a:r>
              <a:rPr lang="es-ES" sz="171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71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" sz="171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data </a:t>
            </a:r>
          </a:p>
          <a:p>
            <a:pPr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171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find</a:t>
            </a:r>
            <a:r>
              <a:rPr lang="es-ES" sz="171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a pole </a:t>
            </a:r>
            <a:r>
              <a:rPr lang="es-ES" sz="171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between</a:t>
            </a:r>
            <a:r>
              <a:rPr lang="es-ES" sz="171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650 and 770 </a:t>
            </a:r>
            <a:r>
              <a:rPr lang="es-ES" sz="171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MeV</a:t>
            </a:r>
            <a:r>
              <a:rPr lang="es-ES" sz="171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71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with</a:t>
            </a:r>
            <a:r>
              <a:rPr lang="es-ES" sz="171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a 550 </a:t>
            </a:r>
            <a:r>
              <a:rPr lang="es-ES" sz="171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MeV</a:t>
            </a:r>
            <a:r>
              <a:rPr lang="es-ES" sz="171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71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width</a:t>
            </a:r>
            <a:r>
              <a:rPr lang="es-ES" sz="171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71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or</a:t>
            </a:r>
            <a:r>
              <a:rPr lang="es-ES" sz="171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71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larger</a:t>
            </a:r>
            <a:r>
              <a:rPr lang="es-ES" sz="171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.</a:t>
            </a:r>
            <a:endParaRPr lang="es-ES_tradnl" sz="1539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508081" y="2550985"/>
            <a:ext cx="8958783" cy="1001164"/>
            <a:chOff x="594172" y="3996655"/>
            <a:chExt cx="10476799" cy="1170806"/>
          </a:xfrm>
        </p:grpSpPr>
        <p:graphicFrame>
          <p:nvGraphicFramePr>
            <p:cNvPr id="238596" name="Object 4"/>
            <p:cNvGraphicFramePr>
              <a:graphicFrameLocks noChangeAspect="1"/>
            </p:cNvGraphicFramePr>
            <p:nvPr/>
          </p:nvGraphicFramePr>
          <p:xfrm>
            <a:off x="5490716" y="4500711"/>
            <a:ext cx="4752975" cy="666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14" name="Ecuación" r:id="rId5" imgW="2209680" imgH="241200" progId="Equation.3">
                    <p:embed/>
                  </p:oleObj>
                </mc:Choice>
                <mc:Fallback>
                  <p:oleObj name="Ecuación" r:id="rId5" imgW="22096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0716" y="4500711"/>
                          <a:ext cx="4752975" cy="666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594172" y="3996655"/>
              <a:ext cx="10476799" cy="869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5127" tIns="42565" rIns="85127" bIns="42565">
              <a:spAutoFit/>
            </a:bodyPr>
            <a:lstStyle/>
            <a:p>
              <a:pPr defTabSz="851657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" sz="1710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Since</a:t>
              </a:r>
              <a:r>
                <a:rPr lang="es-ES" sz="1710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2009 </a:t>
              </a:r>
              <a:r>
                <a:rPr lang="es-ES" sz="171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two</a:t>
              </a:r>
              <a:r>
                <a:rPr lang="es-ES" sz="171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sz="171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EXPERiMENTAL</a:t>
              </a:r>
              <a:r>
                <a:rPr lang="es-ES" sz="171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sz="171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results</a:t>
              </a:r>
              <a:r>
                <a:rPr lang="es-ES" sz="171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are </a:t>
              </a:r>
              <a:r>
                <a:rPr lang="es-ES" sz="171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quoted</a:t>
              </a:r>
              <a:r>
                <a:rPr lang="es-ES" sz="171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sz="171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from</a:t>
              </a:r>
              <a:r>
                <a:rPr lang="es-ES" sz="171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D </a:t>
              </a:r>
              <a:r>
                <a:rPr lang="es-ES" sz="171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decays</a:t>
              </a:r>
              <a:r>
                <a:rPr lang="es-ES" sz="171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@ BES2</a:t>
              </a:r>
            </a:p>
            <a:p>
              <a:pPr defTabSz="851657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" sz="171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Surprisingly</a:t>
              </a:r>
              <a:r>
                <a:rPr lang="es-ES" sz="171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BES2 </a:t>
              </a:r>
              <a:r>
                <a:rPr lang="es-ES" sz="171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gives</a:t>
              </a:r>
              <a:r>
                <a:rPr lang="es-ES" sz="171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a pole position of</a:t>
              </a: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508081" y="3736873"/>
            <a:ext cx="8066264" cy="1156087"/>
            <a:chOff x="882204" y="6156895"/>
            <a:chExt cx="9433048" cy="1351980"/>
          </a:xfrm>
        </p:grpSpPr>
        <p:graphicFrame>
          <p:nvGraphicFramePr>
            <p:cNvPr id="299012" name="Object 4"/>
            <p:cNvGraphicFramePr>
              <a:graphicFrameLocks noChangeAspect="1"/>
            </p:cNvGraphicFramePr>
            <p:nvPr/>
          </p:nvGraphicFramePr>
          <p:xfrm>
            <a:off x="3635375" y="6946900"/>
            <a:ext cx="3852863" cy="561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15" name="Ecuación" r:id="rId7" imgW="1790640" imgH="203040" progId="Equation.3">
                    <p:embed/>
                  </p:oleObj>
                </mc:Choice>
                <mc:Fallback>
                  <p:oleObj name="Ecuación" r:id="rId7" imgW="17906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5375" y="6946900"/>
                          <a:ext cx="3852863" cy="561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14 Rectángulo"/>
            <p:cNvSpPr/>
            <p:nvPr/>
          </p:nvSpPr>
          <p:spPr>
            <a:xfrm>
              <a:off x="882204" y="6156895"/>
              <a:ext cx="9433048" cy="11850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51657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" sz="1710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Fortunately</a:t>
              </a:r>
              <a:r>
                <a:rPr lang="es-ES" sz="1710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" sz="171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the</a:t>
              </a:r>
              <a:r>
                <a:rPr lang="es-ES" sz="171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sz="171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most</a:t>
              </a:r>
              <a:r>
                <a:rPr lang="es-ES" sz="171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sz="171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sounded</a:t>
              </a:r>
              <a:r>
                <a:rPr lang="es-ES" sz="171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sz="171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determination</a:t>
              </a:r>
              <a:r>
                <a:rPr lang="es-ES" sz="171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comes </a:t>
              </a:r>
              <a:r>
                <a:rPr lang="es-ES" sz="171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from</a:t>
              </a:r>
              <a:r>
                <a:rPr lang="es-ES" sz="171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a Roy-</a:t>
              </a:r>
              <a:r>
                <a:rPr lang="es-ES" sz="171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Steiner</a:t>
              </a:r>
              <a:r>
                <a:rPr lang="es-ES" sz="171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sz="171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dispersive</a:t>
              </a:r>
              <a:r>
                <a:rPr lang="es-ES" sz="171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sz="171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formalism</a:t>
              </a:r>
              <a:r>
                <a:rPr lang="es-ES" sz="171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" sz="171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consistent</a:t>
              </a:r>
              <a:r>
                <a:rPr lang="es-ES" sz="171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sz="171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with</a:t>
              </a:r>
              <a:r>
                <a:rPr lang="es-ES" sz="171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sz="171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UChPT</a:t>
              </a:r>
              <a:r>
                <a:rPr lang="es-ES" sz="171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                                 </a:t>
              </a:r>
              <a:r>
                <a:rPr lang="es-ES" sz="1026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Decotes</a:t>
              </a:r>
              <a:r>
                <a:rPr lang="es-ES" sz="1026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sz="1026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Genon</a:t>
              </a:r>
              <a:r>
                <a:rPr lang="es-ES" sz="1026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et al 2006</a:t>
              </a:r>
              <a:endParaRPr lang="es-ES_tradnl" sz="941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  <a:p>
              <a:pPr algn="ctr" defTabSz="851657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s-ES" sz="171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4" name="23 Rectángulo"/>
          <p:cNvSpPr/>
          <p:nvPr/>
        </p:nvSpPr>
        <p:spPr>
          <a:xfrm>
            <a:off x="261782" y="5953556"/>
            <a:ext cx="8682010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171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  </a:t>
            </a:r>
            <a:r>
              <a:rPr lang="es-ES" sz="171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Recently</a:t>
            </a:r>
            <a:r>
              <a:rPr lang="es-ES" sz="171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71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found</a:t>
            </a:r>
            <a:r>
              <a:rPr lang="es-ES" sz="171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as virtual </a:t>
            </a:r>
            <a:r>
              <a:rPr lang="es-ES" sz="171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state</a:t>
            </a:r>
            <a:r>
              <a:rPr lang="es-ES" sz="171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71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on</a:t>
            </a:r>
            <a:r>
              <a:rPr lang="es-ES" sz="171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71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" sz="171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71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lattice</a:t>
            </a:r>
            <a:r>
              <a:rPr lang="es-ES" sz="171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197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(</a:t>
            </a:r>
            <a:r>
              <a:rPr lang="es-ES" sz="1197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J.Dudek</a:t>
            </a:r>
            <a:r>
              <a:rPr lang="es-ES" sz="1197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et al., 2014) </a:t>
            </a:r>
            <a:r>
              <a:rPr lang="es-ES" sz="171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consistently</a:t>
            </a:r>
            <a:r>
              <a:rPr lang="es-ES" sz="171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71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with</a:t>
            </a:r>
            <a:r>
              <a:rPr lang="es-ES" sz="171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71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UChPT</a:t>
            </a:r>
            <a:endParaRPr lang="es-ES" sz="1710" dirty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grpSp>
        <p:nvGrpSpPr>
          <p:cNvPr id="25" name="24 Grupo"/>
          <p:cNvGrpSpPr/>
          <p:nvPr/>
        </p:nvGrpSpPr>
        <p:grpSpPr>
          <a:xfrm>
            <a:off x="508080" y="5365116"/>
            <a:ext cx="8682010" cy="355482"/>
            <a:chOff x="594172" y="5436815"/>
            <a:chExt cx="10153128" cy="415717"/>
          </a:xfrm>
        </p:grpSpPr>
        <p:sp>
          <p:nvSpPr>
            <p:cNvPr id="26" name="25 Rectángulo"/>
            <p:cNvSpPr/>
            <p:nvPr/>
          </p:nvSpPr>
          <p:spPr>
            <a:xfrm>
              <a:off x="594172" y="5436815"/>
              <a:ext cx="1710084" cy="4157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51657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" sz="1710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But</a:t>
              </a:r>
              <a:r>
                <a:rPr lang="es-ES" sz="1710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 AGAIN!! </a:t>
              </a:r>
              <a:endParaRPr lang="es-ES" sz="171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594172" y="5436815"/>
              <a:ext cx="10153128" cy="4157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51657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" sz="171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                       PDG </a:t>
              </a:r>
              <a:r>
                <a:rPr lang="es-ES" sz="171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goes</a:t>
              </a:r>
              <a:r>
                <a:rPr lang="es-ES" sz="171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sz="171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on</a:t>
              </a:r>
              <a:r>
                <a:rPr lang="es-ES" sz="171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sz="171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giving</a:t>
              </a:r>
              <a:r>
                <a:rPr lang="es-ES" sz="171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sz="171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Breit-Wigner</a:t>
              </a:r>
              <a:r>
                <a:rPr lang="es-ES" sz="171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sz="171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parameters</a:t>
              </a:r>
              <a:r>
                <a:rPr lang="es-ES" sz="171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!!  </a:t>
              </a:r>
              <a:r>
                <a:rPr lang="es-ES" sz="1710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More </a:t>
              </a:r>
              <a:r>
                <a:rPr lang="es-ES" sz="1710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confusion</a:t>
              </a:r>
              <a:r>
                <a:rPr lang="es-ES" sz="1710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!!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692537584"/>
      </p:ext>
    </p:extLst>
  </p:cSld>
  <p:clrMapOvr>
    <a:masterClrMapping/>
  </p:clrMapOvr>
  <p:transition advTm="1380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5419" y="44501"/>
            <a:ext cx="2404931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algn="ctr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Kappa pole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CFD</a:t>
            </a:r>
            <a:endParaRPr lang="en-GB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490021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5732" y="1703001"/>
            <a:ext cx="4811487" cy="91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THERE 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IS </a:t>
            </a:r>
            <a:r>
              <a:rPr lang="es-ES_tradnl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ALSO A </a:t>
            </a:r>
            <a:r>
              <a:rPr lang="es-ES_tradnl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KAPPA POLE </a:t>
            </a:r>
            <a:endParaRPr lang="es-ES_tradnl">
              <a:solidFill>
                <a:srgbClr val="66FFFF"/>
              </a:solidFill>
              <a:latin typeface="Arial" charset="0"/>
              <a:sym typeface="Symbol" pitchFamily="18" charset="2"/>
            </a:endParaRP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Extracted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conformal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parameterization</a:t>
            </a: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Preliminary and STILL MODEL </a:t>
            </a:r>
            <a:r>
              <a:rPr lang="es-ES_tradnl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DEPENDENT</a:t>
            </a:r>
            <a:endParaRPr lang="en-GB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54424" y="2621890"/>
            <a:ext cx="5563121" cy="510588"/>
          </a:xfrm>
          <a:prstGeom prst="rect">
            <a:avLst/>
          </a:prstGeom>
        </p:spPr>
        <p:txBody>
          <a:bodyPr wrap="none" lIns="78928" tIns="39465" rIns="78928" bIns="39465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8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M-i </a:t>
            </a:r>
            <a:r>
              <a:rPr lang="el-GR" sz="28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Γ</a:t>
            </a:r>
            <a:r>
              <a:rPr lang="es-ES_tradnl" sz="28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/2=(680±15)-i(334±i15) </a:t>
            </a:r>
            <a:r>
              <a:rPr lang="es-ES_tradnl" sz="28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MeV</a:t>
            </a:r>
            <a:r>
              <a:rPr lang="es-ES_tradnl" sz="28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endParaRPr lang="en-GB" sz="250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17914" y="4646476"/>
            <a:ext cx="8508178" cy="1141530"/>
          </a:xfrm>
          <a:prstGeom prst="rect">
            <a:avLst/>
          </a:prstGeom>
        </p:spPr>
        <p:txBody>
          <a:bodyPr wrap="square" lIns="78928" tIns="39465" rIns="78928" bIns="39465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100">
                <a:solidFill>
                  <a:srgbClr val="66FFFF"/>
                </a:solidFill>
                <a:latin typeface="Arial" charset="0"/>
                <a:sym typeface="Symbol" pitchFamily="18" charset="2"/>
              </a:rPr>
              <a:t>Still in progress:</a:t>
            </a: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160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A second </a:t>
            </a:r>
            <a:r>
              <a:rPr lang="es-ES_tradnl" sz="160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dispersive</a:t>
            </a:r>
            <a:r>
              <a:rPr lang="es-ES_tradnl" sz="160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6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determinationwith Roy-Steiner and FDRs  </a:t>
            </a:r>
            <a:r>
              <a:rPr lang="es-ES_tradnl" sz="160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will</a:t>
            </a:r>
            <a:r>
              <a:rPr lang="es-ES_tradnl" sz="160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60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finally</a:t>
            </a:r>
            <a:r>
              <a:rPr lang="es-ES_tradnl" sz="160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60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settle</a:t>
            </a:r>
            <a:r>
              <a:rPr lang="es-ES_tradnl" sz="160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60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sz="160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l-GR" sz="1600">
                <a:solidFill>
                  <a:srgbClr val="00FFFF"/>
                </a:solidFill>
                <a:latin typeface="Arial" charset="0"/>
              </a:rPr>
              <a:t>κ</a:t>
            </a:r>
            <a:r>
              <a:rPr lang="es-ES" sz="1600">
                <a:solidFill>
                  <a:srgbClr val="00FFFF"/>
                </a:solidFill>
                <a:latin typeface="Arial" charset="0"/>
              </a:rPr>
              <a:t>/</a:t>
            </a:r>
            <a:r>
              <a:rPr lang="es-ES_tradnl" sz="1600">
                <a:solidFill>
                  <a:srgbClr val="66FFFF"/>
                </a:solidFill>
                <a:latin typeface="Arial" charset="0"/>
                <a:sym typeface="Symbol" pitchFamily="18" charset="2"/>
              </a:rPr>
              <a:t>K</a:t>
            </a:r>
            <a:r>
              <a:rPr lang="es-ES_tradnl" baseline="-25000">
                <a:solidFill>
                  <a:srgbClr val="00FFFF"/>
                </a:solidFill>
                <a:latin typeface="Arial" charset="0"/>
              </a:rPr>
              <a:t>0</a:t>
            </a:r>
            <a:r>
              <a:rPr lang="es-ES_tradnl" sz="1600">
                <a:solidFill>
                  <a:srgbClr val="66FFFF"/>
                </a:solidFill>
                <a:latin typeface="Arial" charset="0"/>
                <a:sym typeface="Symbol" pitchFamily="18" charset="2"/>
              </a:rPr>
              <a:t>*(800) </a:t>
            </a:r>
            <a:r>
              <a:rPr lang="es-ES_tradnl" sz="160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issue</a:t>
            </a:r>
            <a:r>
              <a:rPr lang="es-ES_tradnl" sz="160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at </a:t>
            </a:r>
            <a:r>
              <a:rPr lang="es-ES_tradnl" sz="160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sz="160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PDG. </a:t>
            </a:r>
            <a:r>
              <a:rPr lang="es-ES_tradnl" sz="16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Our group has been asked to do it.</a:t>
            </a:r>
            <a:endParaRPr lang="en-GB" sz="120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54426" y="3255292"/>
            <a:ext cx="3687608" cy="633699"/>
          </a:xfrm>
          <a:prstGeom prst="rect">
            <a:avLst/>
          </a:prstGeom>
        </p:spPr>
        <p:txBody>
          <a:bodyPr wrap="none" lIns="78928" tIns="39465" rIns="78928" bIns="39465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Compare to PDG:   </a:t>
            </a: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M-i </a:t>
            </a:r>
            <a:r>
              <a:rPr lang="el-GR">
                <a:solidFill>
                  <a:srgbClr val="FFFF00"/>
                </a:solidFill>
                <a:latin typeface="Arial" charset="0"/>
                <a:sym typeface="Symbol" pitchFamily="18" charset="2"/>
              </a:rPr>
              <a:t>Γ</a:t>
            </a:r>
            <a:r>
              <a:rPr lang="es-ES_tradnl">
                <a:solidFill>
                  <a:srgbClr val="FFFF00"/>
                </a:solidFill>
                <a:latin typeface="Arial" charset="0"/>
                <a:sym typeface="Symbol" pitchFamily="18" charset="2"/>
              </a:rPr>
              <a:t>/2=(682±29)-i(273±i12) MeV </a:t>
            </a:r>
            <a:r>
              <a:rPr lang="es-ES_tradnl" smtClean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 </a:t>
            </a:r>
            <a:endParaRPr lang="en-GB">
              <a:solidFill>
                <a:srgbClr val="FFFF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95698" y="611844"/>
            <a:ext cx="8840798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We have amplitudes that describe data and satisfy dispersion relations up to 1.6 GeV</a:t>
            </a:r>
            <a:endParaRPr lang="en-GB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4285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39552" y="2276872"/>
            <a:ext cx="8352928" cy="1987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52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Dispersion relations have been useful for establishing the existence of resonances and for rigorous </a:t>
            </a:r>
            <a:r>
              <a:rPr lang="es-ES" sz="2052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determinations </a:t>
            </a:r>
            <a:r>
              <a:rPr lang="es-ES" sz="2052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s-ES" sz="2052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parameters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52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52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ES" sz="2052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 light scalars, they have settled the longstanding </a:t>
            </a:r>
            <a:r>
              <a:rPr lang="el-GR" sz="2052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s-ES" sz="2052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-meson controversy and are on the way to settle that of the </a:t>
            </a:r>
            <a:r>
              <a:rPr lang="el-GR" sz="2052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</a:t>
            </a:r>
            <a:r>
              <a:rPr lang="es-ES" sz="2052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-meson</a:t>
            </a:r>
            <a:endParaRPr lang="es-ES_tradnl" sz="2052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sz="2052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7504" y="14318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this part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490021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13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rgbClr val="FFFF00"/>
                </a:solidFill>
              </a:rPr>
              <a:t>Regge Theory and High Energy</a:t>
            </a:r>
            <a:br>
              <a:rPr lang="en-US" smtClean="0">
                <a:solidFill>
                  <a:srgbClr val="FFFF00"/>
                </a:solidFill>
              </a:rPr>
            </a:br>
            <a:r>
              <a:rPr lang="en-US" smtClean="0">
                <a:solidFill>
                  <a:srgbClr val="FFFF00"/>
                </a:solidFill>
              </a:rPr>
              <a:t>meson-meson scattering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1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22122" y="-32421"/>
            <a:ext cx="5915571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algn="ctr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What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is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a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dispersion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relation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.?   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Very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Briefly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and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for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l-GR">
                <a:solidFill>
                  <a:srgbClr val="66FFFF"/>
                </a:solidFill>
                <a:latin typeface="Arial" charset="0"/>
                <a:sym typeface="Symbol" pitchFamily="18" charset="2"/>
              </a:rPr>
              <a:t>π π</a:t>
            </a:r>
            <a:endParaRPr lang="en-GB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356473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6992" y="686007"/>
            <a:ext cx="5649408" cy="119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CAUSALITY:</a:t>
            </a: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Partial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waves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 t(s) are ANALYTIC in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complex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 s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plane</a:t>
            </a:r>
            <a:endParaRPr lang="es-ES_tradnl">
              <a:solidFill>
                <a:srgbClr val="FFFFFF"/>
              </a:solidFill>
              <a:latin typeface="Arial" charset="0"/>
              <a:sym typeface="Symbol" pitchFamily="18" charset="2"/>
            </a:endParaRP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with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cuts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due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to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thresholds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 (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also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 in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crossed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channels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)</a:t>
            </a: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354486" y="620643"/>
            <a:ext cx="8682010" cy="2649276"/>
            <a:chOff x="234132" y="684287"/>
            <a:chExt cx="10153128" cy="2920950"/>
          </a:xfrm>
        </p:grpSpPr>
        <p:graphicFrame>
          <p:nvGraphicFramePr>
            <p:cNvPr id="464898" name="Object 2"/>
            <p:cNvGraphicFramePr>
              <a:graphicFrameLocks noChangeAspect="1"/>
            </p:cNvGraphicFramePr>
            <p:nvPr/>
          </p:nvGraphicFramePr>
          <p:xfrm>
            <a:off x="6549766" y="684287"/>
            <a:ext cx="3837494" cy="2920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7" name="Acrobat Document" r:id="rId3" imgW="4267200" imgH="3247845" progId="AcroExch.Document.DC">
                    <p:embed/>
                  </p:oleObj>
                </mc:Choice>
                <mc:Fallback>
                  <p:oleObj name="Acrobat Document" r:id="rId3" imgW="4267200" imgH="3247845" progId="AcroExch.Document.DC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9766" y="684287"/>
                          <a:ext cx="3837494" cy="2920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234132" y="2148076"/>
              <a:ext cx="5395802" cy="746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551" tIns="49777" rIns="99551" bIns="49777">
              <a:spAutoFit/>
            </a:bodyPr>
            <a:lstStyle/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Cauchy</a:t>
              </a:r>
              <a:r>
                <a:rPr lang="es-ES_tradnl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Theorem</a:t>
              </a:r>
              <a:r>
                <a:rPr lang="es-ES_tradnl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determines t(s) at ANY s, </a:t>
              </a:r>
            </a:p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from</a:t>
              </a:r>
              <a:r>
                <a:rPr lang="es-ES_tradnl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an</a:t>
              </a:r>
              <a:r>
                <a:rPr lang="es-ES_tradnl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INTEGRAL </a:t>
              </a:r>
              <a:r>
                <a:rPr lang="es-ES_tradnl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on</a:t>
              </a:r>
              <a:r>
                <a:rPr lang="es-ES_tradnl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the</a:t>
              </a:r>
              <a:r>
                <a:rPr lang="es-ES_tradnl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contour</a:t>
              </a:r>
              <a:r>
                <a:rPr lang="es-ES_tradnl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</a:p>
          </p:txBody>
        </p:sp>
      </p:grpSp>
      <p:sp>
        <p:nvSpPr>
          <p:cNvPr id="464901" name="Rectangle 5"/>
          <p:cNvSpPr>
            <a:spLocks noChangeArrowheads="1"/>
          </p:cNvSpPr>
          <p:nvPr/>
        </p:nvSpPr>
        <p:spPr bwMode="auto">
          <a:xfrm>
            <a:off x="4492319" y="-186001"/>
            <a:ext cx="159462" cy="37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8928" tIns="39465" rIns="78928" bIns="39465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7" name="26 Grupo"/>
          <p:cNvGrpSpPr/>
          <p:nvPr/>
        </p:nvGrpSpPr>
        <p:grpSpPr>
          <a:xfrm>
            <a:off x="200215" y="2625676"/>
            <a:ext cx="8406171" cy="1949425"/>
            <a:chOff x="234132" y="2894933"/>
            <a:chExt cx="9830546" cy="2149333"/>
          </a:xfrm>
        </p:grpSpPr>
        <p:pic>
          <p:nvPicPr>
            <p:cNvPr id="464900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82204" y="3759029"/>
              <a:ext cx="4104456" cy="88569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9" name="Rectangle 2"/>
            <p:cNvSpPr>
              <a:spLocks noChangeArrowheads="1"/>
            </p:cNvSpPr>
            <p:nvPr/>
          </p:nvSpPr>
          <p:spPr bwMode="auto">
            <a:xfrm>
              <a:off x="234132" y="2894933"/>
              <a:ext cx="6100097" cy="746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551" tIns="49777" rIns="99551" bIns="49777">
              <a:spAutoFit/>
            </a:bodyPr>
            <a:lstStyle/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_tradnl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If</a:t>
              </a:r>
              <a:r>
                <a:rPr lang="es-ES_tradnl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t-&gt;0 </a:t>
              </a:r>
              <a:r>
                <a:rPr lang="es-ES_tradnl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fast</a:t>
              </a:r>
              <a:r>
                <a:rPr lang="es-ES_tradnl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enough</a:t>
              </a:r>
              <a:r>
                <a:rPr lang="es-ES_tradnl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at </a:t>
              </a:r>
              <a:r>
                <a:rPr lang="es-ES_tradnl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high</a:t>
              </a:r>
              <a:r>
                <a:rPr lang="es-ES_tradnl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s, </a:t>
              </a:r>
              <a:r>
                <a:rPr lang="es-ES_tradnl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curved</a:t>
              </a:r>
              <a:r>
                <a:rPr lang="es-ES_tradnl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part</a:t>
              </a:r>
              <a:r>
                <a:rPr lang="es-ES_tradnl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vanishes</a:t>
              </a:r>
              <a:endParaRPr lang="es-ES_tradnl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20" name="Rectangle 2"/>
            <p:cNvSpPr>
              <a:spLocks noChangeArrowheads="1"/>
            </p:cNvSpPr>
            <p:nvPr/>
          </p:nvSpPr>
          <p:spPr bwMode="auto">
            <a:xfrm>
              <a:off x="5000539" y="4017218"/>
              <a:ext cx="5064139" cy="1027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551" tIns="49777" rIns="99551" bIns="49777">
              <a:spAutoFit/>
            </a:bodyPr>
            <a:lstStyle/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Otherwise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_tradnl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determined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up to </a:t>
              </a:r>
              <a:r>
                <a:rPr lang="es-ES_tradnl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polynomial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endParaRPr lang="es-ES_tradnl" dirty="0" smtClean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(</a:t>
              </a:r>
              <a:r>
                <a:rPr lang="es-ES_tradnl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subtractions</a:t>
              </a:r>
              <a:r>
                <a:rPr lang="es-ES_tradnl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)</a:t>
              </a:r>
            </a:p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b="1" dirty="0" err="1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Left</a:t>
              </a:r>
              <a:r>
                <a:rPr lang="es-ES_tradnl" b="1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b="1" dirty="0" err="1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cut</a:t>
              </a:r>
              <a:r>
                <a:rPr lang="es-ES_tradnl" b="1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b="1" dirty="0" err="1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usually</a:t>
              </a:r>
              <a:r>
                <a:rPr lang="es-ES_tradnl" b="1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a </a:t>
              </a:r>
              <a:r>
                <a:rPr lang="es-ES_tradnl" b="1" dirty="0" err="1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problem</a:t>
              </a:r>
              <a:endParaRPr lang="es-ES_tradnl" b="1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</p:txBody>
        </p:sp>
      </p:grp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330555" y="5061811"/>
            <a:ext cx="1135352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Good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for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:</a:t>
            </a: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00656" y="5069388"/>
            <a:ext cx="4392654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1)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Calculating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 t(s)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where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there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is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not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 data</a:t>
            </a: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700651" y="5534143"/>
            <a:ext cx="3148724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2)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Constraining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 data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analysis</a:t>
            </a:r>
            <a:endParaRPr lang="es-ES_tradnl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700652" y="5983736"/>
            <a:ext cx="7026004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3) ONLY MODEL INDEPENDENT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extrapolation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 to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complex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 s-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plane</a:t>
            </a:r>
            <a:endParaRPr lang="es-ES_tradnl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3750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8"/>
          <p:cNvSpPr>
            <a:spLocks noChangeArrowheads="1"/>
          </p:cNvSpPr>
          <p:nvPr/>
        </p:nvSpPr>
        <p:spPr bwMode="auto">
          <a:xfrm>
            <a:off x="395536" y="2708920"/>
            <a:ext cx="8280920" cy="368169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288" tIns="45144" rIns="90288" bIns="45144">
            <a:spAutoFit/>
          </a:bodyPr>
          <a:lstStyle/>
          <a:p>
            <a:r>
              <a:rPr lang="es-ES_tradnl" alt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For Forward Dispersion Relations we only need TOTAL CROSS SECTIONS</a:t>
            </a:r>
            <a:endParaRPr lang="en-GB" altLang="en-US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5" name="Rectangle 1038"/>
          <p:cNvSpPr>
            <a:spLocks noChangeArrowheads="1"/>
          </p:cNvSpPr>
          <p:nvPr/>
        </p:nvSpPr>
        <p:spPr bwMode="auto">
          <a:xfrm>
            <a:off x="1620253" y="3573016"/>
            <a:ext cx="5831487" cy="36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288" tIns="45144" rIns="90288" bIns="45144">
            <a:spAutoFit/>
          </a:bodyPr>
          <a:lstStyle/>
          <a:p>
            <a:r>
              <a:rPr lang="es-ES_tradnl" altLang="en-U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This is due to the Optical Theorem:   Im T(s, t=0) ~ </a:t>
            </a:r>
            <a:r>
              <a:rPr lang="el-GR" altLang="en-U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σ</a:t>
            </a:r>
            <a:r>
              <a:rPr lang="es-ES" altLang="en-US" baseline="-250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tot</a:t>
            </a:r>
            <a:endParaRPr lang="en-GB" altLang="en-US" baseline="-250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689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8" name="AutoShape 1046"/>
          <p:cNvSpPr>
            <a:spLocks noChangeArrowheads="1"/>
          </p:cNvSpPr>
          <p:nvPr/>
        </p:nvSpPr>
        <p:spPr bwMode="auto">
          <a:xfrm>
            <a:off x="3733800" y="5486400"/>
            <a:ext cx="4648200" cy="10668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 anchor="ctr"/>
          <a:lstStyle/>
          <a:p>
            <a:endParaRPr lang="en-US"/>
          </a:p>
        </p:txBody>
      </p:sp>
      <p:sp>
        <p:nvSpPr>
          <p:cNvPr id="24578" name="Text Box 1026"/>
          <p:cNvSpPr txBox="1">
            <a:spLocks noChangeArrowheads="1"/>
          </p:cNvSpPr>
          <p:nvPr/>
        </p:nvSpPr>
        <p:spPr bwMode="auto">
          <a:xfrm>
            <a:off x="49258" y="13584"/>
            <a:ext cx="1554510" cy="36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 anchor="ctr">
            <a:spAutoFit/>
          </a:bodyPr>
          <a:lstStyle/>
          <a:p>
            <a:pPr eaLnBrk="0" hangingPunct="0"/>
            <a:r>
              <a:rPr lang="es-ES_tradnl" altLang="en-US">
                <a:solidFill>
                  <a:schemeClr val="bg1"/>
                </a:solidFill>
                <a:latin typeface="Arial" charset="0"/>
              </a:rPr>
              <a:t>Our </a:t>
            </a:r>
            <a:r>
              <a:rPr lang="es-ES_tradnl" altLang="en-US" smtClean="0">
                <a:solidFill>
                  <a:schemeClr val="bg1"/>
                </a:solidFill>
                <a:latin typeface="Arial" charset="0"/>
              </a:rPr>
              <a:t>Regge fit</a:t>
            </a:r>
            <a:endParaRPr lang="es-ES_tradnl" alt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79" name="Line 1027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88" tIns="45144" rIns="90288" bIns="45144"/>
          <a:lstStyle/>
          <a:p>
            <a:endParaRPr lang="en-US"/>
          </a:p>
        </p:txBody>
      </p:sp>
      <p:graphicFrame>
        <p:nvGraphicFramePr>
          <p:cNvPr id="24580" name="Object 1028"/>
          <p:cNvGraphicFramePr>
            <a:graphicFrameLocks noChangeAspect="1"/>
          </p:cNvGraphicFramePr>
          <p:nvPr/>
        </p:nvGraphicFramePr>
        <p:xfrm>
          <a:off x="990672" y="1600200"/>
          <a:ext cx="46323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4" name="Equation" r:id="rId3" imgW="1917360" imgH="291960" progId="Equation.3">
                  <p:embed/>
                </p:oleObj>
              </mc:Choice>
              <mc:Fallback>
                <p:oleObj name="Equation" r:id="rId3" imgW="19173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72" y="1600200"/>
                        <a:ext cx="4632325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1" name="Picture 1029" descr="C:\Usuarios\Jose\transparencias power point\ladd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6" t="9077" r="13936" b="9077"/>
          <a:stretch>
            <a:fillRect/>
          </a:stretch>
        </p:blipFill>
        <p:spPr bwMode="auto">
          <a:xfrm>
            <a:off x="7543800" y="685800"/>
            <a:ext cx="1303338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2" name="Group 1030"/>
          <p:cNvGrpSpPr>
            <a:grpSpLocks/>
          </p:cNvGrpSpPr>
          <p:nvPr/>
        </p:nvGrpSpPr>
        <p:grpSpPr bwMode="auto">
          <a:xfrm>
            <a:off x="4572000" y="1143000"/>
            <a:ext cx="3581400" cy="1066800"/>
            <a:chOff x="2112" y="1008"/>
            <a:chExt cx="2688" cy="576"/>
          </a:xfrm>
        </p:grpSpPr>
        <p:sp>
          <p:nvSpPr>
            <p:cNvPr id="24583" name="Oval 1031"/>
            <p:cNvSpPr>
              <a:spLocks noChangeArrowheads="1"/>
            </p:cNvSpPr>
            <p:nvPr/>
          </p:nvSpPr>
          <p:spPr bwMode="auto">
            <a:xfrm>
              <a:off x="2112" y="1296"/>
              <a:ext cx="384" cy="2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4" name="Line 1032"/>
            <p:cNvSpPr>
              <a:spLocks noChangeShapeType="1"/>
            </p:cNvSpPr>
            <p:nvPr/>
          </p:nvSpPr>
          <p:spPr bwMode="auto">
            <a:xfrm flipV="1">
              <a:off x="2352" y="1008"/>
              <a:ext cx="2448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6" name="Oval 1034"/>
          <p:cNvSpPr>
            <a:spLocks noChangeArrowheads="1"/>
          </p:cNvSpPr>
          <p:nvPr/>
        </p:nvSpPr>
        <p:spPr bwMode="auto">
          <a:xfrm>
            <a:off x="5029200" y="1676400"/>
            <a:ext cx="685800" cy="533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 anchor="ctr"/>
          <a:lstStyle/>
          <a:p>
            <a:endParaRPr lang="en-US"/>
          </a:p>
        </p:txBody>
      </p:sp>
      <p:sp>
        <p:nvSpPr>
          <p:cNvPr id="24587" name="Line 1035"/>
          <p:cNvSpPr>
            <a:spLocks noChangeShapeType="1"/>
          </p:cNvSpPr>
          <p:nvPr/>
        </p:nvSpPr>
        <p:spPr bwMode="auto">
          <a:xfrm>
            <a:off x="5475288" y="2100264"/>
            <a:ext cx="2678112" cy="12525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88" tIns="45144" rIns="90288" bIns="45144"/>
          <a:lstStyle/>
          <a:p>
            <a:endParaRPr lang="en-US"/>
          </a:p>
        </p:txBody>
      </p:sp>
      <p:sp>
        <p:nvSpPr>
          <p:cNvPr id="24588" name="Oval 1036"/>
          <p:cNvSpPr>
            <a:spLocks noChangeArrowheads="1"/>
          </p:cNvSpPr>
          <p:nvPr/>
        </p:nvSpPr>
        <p:spPr bwMode="auto">
          <a:xfrm>
            <a:off x="2286000" y="1600200"/>
            <a:ext cx="2286000" cy="762000"/>
          </a:xfrm>
          <a:prstGeom prst="ellips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 anchor="ctr"/>
          <a:lstStyle/>
          <a:p>
            <a:endParaRPr lang="en-US"/>
          </a:p>
        </p:txBody>
      </p:sp>
      <p:sp>
        <p:nvSpPr>
          <p:cNvPr id="24589" name="Rectangle 1037"/>
          <p:cNvSpPr>
            <a:spLocks noChangeArrowheads="1"/>
          </p:cNvSpPr>
          <p:nvPr/>
        </p:nvSpPr>
        <p:spPr bwMode="auto">
          <a:xfrm>
            <a:off x="2971844" y="1295433"/>
            <a:ext cx="982238" cy="27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r>
              <a:rPr lang="es-ES_tradnl" altLang="en-US" sz="1200">
                <a:solidFill>
                  <a:srgbClr val="66FF33"/>
                </a:solidFill>
                <a:latin typeface="Arial" charset="0"/>
                <a:sym typeface="Symbol" pitchFamily="18" charset="2"/>
              </a:rPr>
              <a:t>Regge Pole</a:t>
            </a:r>
            <a:endParaRPr lang="en-GB" altLang="en-US" sz="1200">
              <a:solidFill>
                <a:srgbClr val="66FF33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4590" name="Rectangle 1038"/>
          <p:cNvSpPr>
            <a:spLocks noChangeArrowheads="1"/>
          </p:cNvSpPr>
          <p:nvPr/>
        </p:nvSpPr>
        <p:spPr bwMode="auto">
          <a:xfrm>
            <a:off x="159556" y="606007"/>
            <a:ext cx="6538888" cy="58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r>
              <a:rPr lang="es-ES_tradnl" altLang="en-U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Factorization </a:t>
            </a:r>
            <a:r>
              <a:rPr lang="es-ES_tradnl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to relate the same </a:t>
            </a:r>
            <a:r>
              <a:rPr lang="es-ES_tradnl" altLang="en-U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Reggeon in </a:t>
            </a:r>
            <a:r>
              <a:rPr lang="es-ES_tradnl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different </a:t>
            </a:r>
            <a:r>
              <a:rPr lang="es-ES_tradnl" altLang="en-U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channels</a:t>
            </a:r>
          </a:p>
          <a:p>
            <a:r>
              <a:rPr lang="es-ES_tradnl" altLang="en-US" sz="14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(in the </a:t>
            </a:r>
            <a:r>
              <a:rPr lang="el-GR" altLang="en-US" sz="14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ν</a:t>
            </a:r>
            <a:r>
              <a:rPr lang="es-ES" altLang="en-US" sz="14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=s-u variable)</a:t>
            </a:r>
            <a:endParaRPr lang="en-GB" altLang="en-US" sz="14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4591" name="Rectangle 1039"/>
          <p:cNvSpPr>
            <a:spLocks noChangeArrowheads="1"/>
          </p:cNvSpPr>
          <p:nvPr/>
        </p:nvSpPr>
        <p:spPr bwMode="auto">
          <a:xfrm>
            <a:off x="533436" y="2514640"/>
            <a:ext cx="3975044" cy="36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r>
              <a:rPr lang="es-ES_tradnl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Five trajectories: R=Pomeron, f,a,</a:t>
            </a:r>
            <a:r>
              <a:rPr lang="es-ES_tradnl" altLang="en-US" b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,</a:t>
            </a:r>
            <a:endParaRPr lang="en-GB" altLang="en-US" b="1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24592" name="Object 1040"/>
          <p:cNvGraphicFramePr>
            <a:graphicFrameLocks noChangeAspect="1"/>
          </p:cNvGraphicFramePr>
          <p:nvPr/>
        </p:nvGraphicFramePr>
        <p:xfrm>
          <a:off x="228600" y="3200472"/>
          <a:ext cx="4191000" cy="310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5" name="Equation" r:id="rId6" imgW="2476440" imgH="1841400" progId="Equation.3">
                  <p:embed/>
                </p:oleObj>
              </mc:Choice>
              <mc:Fallback>
                <p:oleObj name="Equation" r:id="rId6" imgW="2476440" imgH="1841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200472"/>
                        <a:ext cx="4191000" cy="310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3" name="AutoShape 1041"/>
          <p:cNvSpPr>
            <a:spLocks/>
          </p:cNvSpPr>
          <p:nvPr/>
        </p:nvSpPr>
        <p:spPr bwMode="auto">
          <a:xfrm>
            <a:off x="4572000" y="3276600"/>
            <a:ext cx="76200" cy="2133600"/>
          </a:xfrm>
          <a:prstGeom prst="rightBrace">
            <a:avLst>
              <a:gd name="adj1" fmla="val 23333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 anchor="ctr"/>
          <a:lstStyle/>
          <a:p>
            <a:endParaRPr lang="en-US"/>
          </a:p>
        </p:txBody>
      </p:sp>
      <p:sp>
        <p:nvSpPr>
          <p:cNvPr id="24594" name="AutoShape 1042"/>
          <p:cNvSpPr>
            <a:spLocks/>
          </p:cNvSpPr>
          <p:nvPr/>
        </p:nvSpPr>
        <p:spPr bwMode="auto">
          <a:xfrm>
            <a:off x="3352803" y="5486400"/>
            <a:ext cx="1524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 anchor="ctr"/>
          <a:lstStyle/>
          <a:p>
            <a:endParaRPr lang="en-US"/>
          </a:p>
        </p:txBody>
      </p:sp>
      <p:sp>
        <p:nvSpPr>
          <p:cNvPr id="24595" name="Rectangle 1043"/>
          <p:cNvSpPr>
            <a:spLocks noChangeArrowheads="1"/>
          </p:cNvSpPr>
          <p:nvPr/>
        </p:nvSpPr>
        <p:spPr bwMode="auto">
          <a:xfrm>
            <a:off x="4827814" y="3647496"/>
            <a:ext cx="3114745" cy="119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r>
              <a:rPr lang="es-ES_tradnl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10 processes:</a:t>
            </a:r>
          </a:p>
          <a:p>
            <a:r>
              <a:rPr lang="es-ES_tradnl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NN, KN, N</a:t>
            </a:r>
          </a:p>
          <a:p>
            <a:r>
              <a:rPr lang="es-ES_tradnl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Data Compilation</a:t>
            </a:r>
          </a:p>
          <a:p>
            <a:r>
              <a:rPr lang="es-ES_tradnl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from COMPAS Collaboration</a:t>
            </a:r>
            <a:endParaRPr lang="en-GB" altLang="en-US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4596" name="Rectangle 1044"/>
          <p:cNvSpPr>
            <a:spLocks noChangeArrowheads="1"/>
          </p:cNvSpPr>
          <p:nvPr/>
        </p:nvSpPr>
        <p:spPr bwMode="auto">
          <a:xfrm>
            <a:off x="3731924" y="5587811"/>
            <a:ext cx="4016722" cy="92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r>
              <a:rPr lang="es-ES_tradnl" altLang="en-US" b="1" smtClean="0">
                <a:latin typeface="Arial" charset="0"/>
                <a:sym typeface="Symbol" pitchFamily="18" charset="2"/>
              </a:rPr>
              <a:t>For our meson-meson calculations</a:t>
            </a:r>
          </a:p>
          <a:p>
            <a:r>
              <a:rPr lang="es-ES_tradnl" altLang="en-US" smtClean="0">
                <a:latin typeface="Arial" charset="0"/>
                <a:sym typeface="Symbol" pitchFamily="18" charset="2"/>
              </a:rPr>
              <a:t>Data on </a:t>
            </a:r>
            <a:r>
              <a:rPr lang="es-ES_tradnl" altLang="en-US" smtClean="0">
                <a:latin typeface="Arial" charset="0"/>
                <a:sym typeface="Symbol" pitchFamily="18" charset="2"/>
              </a:rPr>
              <a:t>3  </a:t>
            </a:r>
            <a:r>
              <a:rPr lang="es-ES_tradnl" altLang="en-US">
                <a:latin typeface="Arial" charset="0"/>
                <a:sym typeface="Symbol" pitchFamily="18" charset="2"/>
              </a:rPr>
              <a:t> total cross sections </a:t>
            </a:r>
            <a:endParaRPr lang="es-ES_tradnl" altLang="en-US" smtClean="0">
              <a:latin typeface="Arial" charset="0"/>
              <a:sym typeface="Symbol" pitchFamily="18" charset="2"/>
            </a:endParaRPr>
          </a:p>
          <a:p>
            <a:r>
              <a:rPr lang="es-ES_tradnl" altLang="en-US" smtClean="0">
                <a:latin typeface="Arial" charset="0"/>
                <a:sym typeface="Symbol" pitchFamily="18" charset="2"/>
              </a:rPr>
              <a:t>Only </a:t>
            </a:r>
            <a:r>
              <a:rPr lang="es-ES_tradnl" altLang="en-US">
                <a:latin typeface="Arial" charset="0"/>
                <a:sym typeface="Symbol" pitchFamily="18" charset="2"/>
              </a:rPr>
              <a:t>P,f, </a:t>
            </a:r>
            <a:r>
              <a:rPr lang="es-ES_tradnl" altLang="en-US" b="1">
                <a:latin typeface="Arial" charset="0"/>
                <a:sym typeface="Symbol" pitchFamily="18" charset="2"/>
              </a:rPr>
              <a:t> </a:t>
            </a:r>
            <a:r>
              <a:rPr lang="es-ES_tradnl" altLang="en-US">
                <a:latin typeface="Arial" charset="0"/>
                <a:sym typeface="Symbol" pitchFamily="18" charset="2"/>
              </a:rPr>
              <a:t>needed. Good to fix the</a:t>
            </a:r>
            <a:r>
              <a:rPr lang="es-ES_tradnl" altLang="en-US" b="1">
                <a:latin typeface="Arial" charset="0"/>
                <a:sym typeface="Symbol" pitchFamily="18" charset="2"/>
              </a:rPr>
              <a:t> </a:t>
            </a:r>
            <a:endParaRPr lang="en-GB" altLang="en-US" b="1">
              <a:latin typeface="Arial" charset="0"/>
              <a:sym typeface="Symbol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uadroTexto 21"/>
              <p:cNvSpPr txBox="1"/>
              <p:nvPr/>
            </p:nvSpPr>
            <p:spPr>
              <a:xfrm>
                <a:off x="725496" y="6463984"/>
                <a:ext cx="28469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s-E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s-E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s-E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s-E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s-E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𝐼𝑚</m:t>
                      </m:r>
                      <m:r>
                        <a:rPr lang="es-E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s-E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s-E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s-E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22" name="Cuadro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96" y="6463984"/>
                <a:ext cx="2846933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285" t="-4348" r="-2570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596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11_figur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1953" y="468138"/>
            <a:ext cx="586009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ángulo 5"/>
          <p:cNvSpPr/>
          <p:nvPr/>
        </p:nvSpPr>
        <p:spPr>
          <a:xfrm>
            <a:off x="170651" y="4005064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n-U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For each reggeon:  </a:t>
            </a:r>
            <a:endParaRPr lang="en-GB" altLang="en-US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/>
              <p:cNvSpPr txBox="1"/>
              <p:nvPr/>
            </p:nvSpPr>
            <p:spPr>
              <a:xfrm>
                <a:off x="251520" y="4509087"/>
                <a:ext cx="1769139" cy="4371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𝑁𝑁</m:t>
                          </m:r>
                        </m:sub>
                      </m:sSub>
                      <m:r>
                        <a:rPr lang="en-US" sz="28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E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s-E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sSubSup>
                        <m:sSubSup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E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s-E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280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509087"/>
                <a:ext cx="1769139" cy="4371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/>
              <p:cNvSpPr txBox="1"/>
              <p:nvPr/>
            </p:nvSpPr>
            <p:spPr>
              <a:xfrm>
                <a:off x="251520" y="5085151"/>
                <a:ext cx="1769139" cy="4371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8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E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s-E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sSubSup>
                        <m:sSubSup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E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s-E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280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085151"/>
                <a:ext cx="1769139" cy="4371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errar llave 8"/>
          <p:cNvSpPr/>
          <p:nvPr/>
        </p:nvSpPr>
        <p:spPr>
          <a:xfrm>
            <a:off x="2029043" y="4391465"/>
            <a:ext cx="212714" cy="126975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uadroTexto 9"/>
              <p:cNvSpPr txBox="1"/>
              <p:nvPr/>
            </p:nvSpPr>
            <p:spPr>
              <a:xfrm>
                <a:off x="2627784" y="4523680"/>
                <a:ext cx="1566454" cy="968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𝑁𝑁</m:t>
                              </m:r>
                            </m:sub>
                          </m:sSub>
                        </m:den>
                      </m:f>
                      <m:r>
                        <a:rPr lang="es-E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E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s-E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E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s-E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80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523680"/>
                <a:ext cx="1566454" cy="9686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uadroTexto 11"/>
              <p:cNvSpPr txBox="1"/>
              <p:nvPr/>
            </p:nvSpPr>
            <p:spPr>
              <a:xfrm>
                <a:off x="6228184" y="4557279"/>
                <a:ext cx="1932886" cy="9350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𝜋𝜋</m:t>
                          </m:r>
                        </m:sub>
                      </m:sSub>
                      <m:r>
                        <a:rPr lang="en-US" sz="28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s-E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𝑁𝑁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557279"/>
                <a:ext cx="1932886" cy="9350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ángulo 12"/>
              <p:cNvSpPr/>
              <p:nvPr/>
            </p:nvSpPr>
            <p:spPr>
              <a:xfrm>
                <a:off x="21958" y="0"/>
                <a:ext cx="33090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_tradnl" altLang="en-US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Factorization, </a:t>
                </a:r>
                <a:r>
                  <a:rPr lang="es-ES_tradnl" altLang="en-US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example </a:t>
                </a:r>
                <a:r>
                  <a:rPr lang="es-ES_tradnl" altLang="en-US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for </a:t>
                </a:r>
                <a14:m>
                  <m:oMath xmlns:m="http://schemas.openxmlformats.org/officeDocument/2006/math">
                    <m:r>
                      <a:rPr lang="es-ES_tradnl" altLang="en-US" i="1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</m:oMath>
                </a14:m>
                <a:r>
                  <a:rPr lang="es-ES_tradnl" altLang="en-US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. </a:t>
                </a:r>
                <a:endParaRPr lang="en-US"/>
              </a:p>
            </p:txBody>
          </p:sp>
        </mc:Choice>
        <mc:Fallback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8" y="0"/>
                <a:ext cx="3309047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661" t="-9836" r="-554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0" y="402365"/>
            <a:ext cx="9444004" cy="1357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88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70650" y="6037298"/>
            <a:ext cx="8793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n-U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The Pomeron is actually a cut, but since we only need description up to 10-20 GeV apole approximation is OK </a:t>
            </a:r>
            <a:r>
              <a:rPr lang="es-ES_tradnl" altLang="en-US" sz="12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(but we also did it with the cut)</a:t>
            </a:r>
            <a:endParaRPr lang="en-GB" altLang="en-US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4382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88" tIns="45144" rIns="90288" bIns="45144"/>
          <a:lstStyle/>
          <a:p>
            <a:endParaRPr lang="en-US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6236" y="25437"/>
            <a:ext cx="4859902" cy="36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pPr eaLnBrk="0" hangingPunct="0"/>
            <a:r>
              <a:rPr lang="es-ES_tradnl" altLang="en-US">
                <a:solidFill>
                  <a:schemeClr val="bg1"/>
                </a:solidFill>
                <a:latin typeface="Arial" charset="0"/>
                <a:sym typeface="Symbol" pitchFamily="18" charset="2"/>
              </a:rPr>
              <a:t>Data on  total cross sections at high energy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88" tIns="45144" rIns="90288" bIns="45144"/>
          <a:lstStyle/>
          <a:p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33400" y="852933"/>
            <a:ext cx="8638728" cy="36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288" tIns="45144" rIns="90288" bIns="45144" anchor="ctr">
            <a:spAutoFit/>
          </a:bodyPr>
          <a:lstStyle/>
          <a:p>
            <a:pPr eaLnBrk="0" hangingPunct="0"/>
            <a:r>
              <a:rPr lang="es-ES_tradnl" altLang="en-US">
                <a:solidFill>
                  <a:srgbClr val="00FFFF"/>
                </a:solidFill>
                <a:latin typeface="Arial" charset="0"/>
              </a:rPr>
              <a:t>Large systematics </a:t>
            </a:r>
            <a:r>
              <a:rPr lang="es-ES_tradnl" altLang="en-US" smtClean="0">
                <a:solidFill>
                  <a:srgbClr val="00FFFF"/>
                </a:solidFill>
                <a:latin typeface="Arial" charset="0"/>
              </a:rPr>
              <a:t>mostly </a:t>
            </a:r>
            <a:r>
              <a:rPr lang="es-ES_tradnl" altLang="en-US">
                <a:solidFill>
                  <a:srgbClr val="00FFFF"/>
                </a:solidFill>
                <a:latin typeface="Arial" charset="0"/>
              </a:rPr>
              <a:t>below 2 GeV, and the </a:t>
            </a:r>
            <a:r>
              <a:rPr lang="es-ES_tradnl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</a:t>
            </a:r>
            <a:r>
              <a:rPr lang="es-ES_tradnl" altLang="en-US" baseline="30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--</a:t>
            </a:r>
            <a:r>
              <a:rPr lang="es-ES_tradnl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in </a:t>
            </a:r>
            <a:r>
              <a:rPr lang="es-ES_tradnl" altLang="en-US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</a:t>
            </a:r>
            <a:r>
              <a:rPr lang="es-ES_tradnl" altLang="en-US" baseline="30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-</a:t>
            </a:r>
            <a:r>
              <a:rPr lang="es-ES_tradnl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</a:t>
            </a:r>
            <a:r>
              <a:rPr lang="es-ES_tradnl" altLang="en-US" baseline="30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-</a:t>
            </a:r>
          </a:p>
        </p:txBody>
      </p:sp>
      <p:pic>
        <p:nvPicPr>
          <p:cNvPr id="6150" name="Picture 6" descr="C:\Documents and Settings\Jose Ramon\Mis documentos\Jose\transparencias power point\chuminadas\Smiley-doubt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47" y="88757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09636" y="2887797"/>
            <a:ext cx="1900759" cy="92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 anchor="ctr">
            <a:spAutoFit/>
          </a:bodyPr>
          <a:lstStyle/>
          <a:p>
            <a:pPr eaLnBrk="0" hangingPunct="0"/>
            <a:r>
              <a:rPr lang="es-ES_tradnl" altLang="en-US">
                <a:solidFill>
                  <a:srgbClr val="00FFFF"/>
                </a:solidFill>
                <a:latin typeface="Arial" charset="0"/>
              </a:rPr>
              <a:t>In conflict with </a:t>
            </a:r>
          </a:p>
          <a:p>
            <a:pPr eaLnBrk="0" hangingPunct="0"/>
            <a:r>
              <a:rPr lang="es-ES_tradnl" altLang="en-US">
                <a:solidFill>
                  <a:srgbClr val="00FFFF"/>
                </a:solidFill>
                <a:latin typeface="Arial" charset="0"/>
              </a:rPr>
              <a:t>CERN-Munich in</a:t>
            </a:r>
          </a:p>
          <a:p>
            <a:pPr eaLnBrk="0" hangingPunct="0"/>
            <a:r>
              <a:rPr lang="es-ES_tradnl" altLang="en-US">
                <a:solidFill>
                  <a:srgbClr val="00FFFF"/>
                </a:solidFill>
                <a:latin typeface="Arial" charset="0"/>
              </a:rPr>
              <a:t>1.4&lt;</a:t>
            </a:r>
            <a:r>
              <a:rPr lang="es-ES_tradnl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</a:t>
            </a:r>
            <a:r>
              <a:rPr lang="es-ES_tradnl" altLang="en-US">
                <a:solidFill>
                  <a:srgbClr val="00FFFF"/>
                </a:solidFill>
                <a:latin typeface="Arial" charset="0"/>
              </a:rPr>
              <a:t>s&lt;2 GeV</a:t>
            </a:r>
            <a:endParaRPr lang="es-ES_tradnl" altLang="en-US" baseline="300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pic>
        <p:nvPicPr>
          <p:cNvPr id="6152" name="Picture 8" descr="C:\Documents and Settings\Jose Ramon\Mis documentos\Jose\transparencias power point\chuminadas\warning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44885"/>
            <a:ext cx="342900" cy="3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53" name="Group 9"/>
          <p:cNvGrpSpPr>
            <a:grpSpLocks/>
          </p:cNvGrpSpPr>
          <p:nvPr/>
        </p:nvGrpSpPr>
        <p:grpSpPr bwMode="auto">
          <a:xfrm>
            <a:off x="3124200" y="1371604"/>
            <a:ext cx="3276600" cy="2286000"/>
            <a:chOff x="2976" y="2592"/>
            <a:chExt cx="2659" cy="1645"/>
          </a:xfrm>
        </p:grpSpPr>
        <p:pic>
          <p:nvPicPr>
            <p:cNvPr id="615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592"/>
              <a:ext cx="2659" cy="1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55" name="Rectangle 11"/>
            <p:cNvSpPr>
              <a:spLocks noChangeArrowheads="1"/>
            </p:cNvSpPr>
            <p:nvPr/>
          </p:nvSpPr>
          <p:spPr bwMode="auto">
            <a:xfrm>
              <a:off x="3504" y="2630"/>
              <a:ext cx="8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altLang="en-US" sz="2000">
                  <a:latin typeface="Arial" charset="0"/>
                  <a:sym typeface="Symbol" pitchFamily="18" charset="2"/>
                </a:rPr>
                <a:t></a:t>
              </a:r>
              <a:r>
                <a:rPr lang="es-ES_tradnl" altLang="en-US" sz="1400">
                  <a:latin typeface="Arial" charset="0"/>
                  <a:sym typeface="Symbol" pitchFamily="18" charset="2"/>
                </a:rPr>
                <a:t></a:t>
              </a:r>
              <a:r>
                <a:rPr lang="es-ES_tradnl" altLang="en-US" sz="1400" baseline="30000">
                  <a:latin typeface="Arial" charset="0"/>
                  <a:sym typeface="Symbol" pitchFamily="18" charset="2"/>
                </a:rPr>
                <a:t>-</a:t>
              </a:r>
              <a:r>
                <a:rPr lang="es-ES_tradnl" altLang="en-US" sz="1400">
                  <a:latin typeface="Arial" charset="0"/>
                  <a:sym typeface="Symbol" pitchFamily="18" charset="2"/>
                </a:rPr>
                <a:t></a:t>
              </a:r>
              <a:r>
                <a:rPr lang="es-ES_tradnl" altLang="en-US" sz="1400" baseline="30000">
                  <a:latin typeface="Arial" charset="0"/>
                  <a:sym typeface="Symbol" pitchFamily="18" charset="2"/>
                </a:rPr>
                <a:t>-</a:t>
              </a:r>
              <a:r>
                <a:rPr lang="es-ES_tradnl" altLang="en-US" sz="1200" baseline="30000">
                  <a:latin typeface="Arial" charset="0"/>
                  <a:sym typeface="Symbol" pitchFamily="18" charset="2"/>
                </a:rPr>
                <a:t>  </a:t>
              </a:r>
              <a:r>
                <a:rPr lang="es-ES_tradnl" altLang="en-US" sz="1400">
                  <a:latin typeface="Arial" charset="0"/>
                  <a:sym typeface="Symbol" pitchFamily="18" charset="2"/>
                </a:rPr>
                <a:t>(mb)</a:t>
              </a:r>
              <a:endParaRPr lang="en-GB" altLang="en-US" sz="1400">
                <a:latin typeface="Arial" charset="0"/>
                <a:sym typeface="Symbol" pitchFamily="18" charset="2"/>
              </a:endParaRPr>
            </a:p>
          </p:txBody>
        </p:sp>
      </p:grp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" r="5815"/>
          <a:stretch>
            <a:fillRect/>
          </a:stretch>
        </p:blipFill>
        <p:spPr bwMode="auto">
          <a:xfrm>
            <a:off x="228600" y="4038600"/>
            <a:ext cx="8686800" cy="266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1115616" y="3581404"/>
            <a:ext cx="1246584" cy="243988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88" tIns="45144" rIns="90288" bIns="45144"/>
          <a:lstStyle/>
          <a:p>
            <a:endParaRPr lang="en-US"/>
          </a:p>
        </p:txBody>
      </p:sp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71604"/>
            <a:ext cx="2590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2514641" y="4038638"/>
            <a:ext cx="1434285" cy="52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pPr eaLnBrk="0" hangingPunct="0"/>
            <a:r>
              <a:rPr lang="es-ES_tradnl" altLang="en-US" sz="2800">
                <a:latin typeface="Arial" charset="0"/>
                <a:sym typeface="Symbol" pitchFamily="18" charset="2"/>
              </a:rPr>
              <a:t></a:t>
            </a:r>
            <a:r>
              <a:rPr lang="es-ES_tradnl" altLang="en-US" sz="2000">
                <a:latin typeface="Arial" charset="0"/>
                <a:sym typeface="Symbol" pitchFamily="18" charset="2"/>
              </a:rPr>
              <a:t></a:t>
            </a:r>
            <a:r>
              <a:rPr lang="es-ES_tradnl" altLang="en-US" sz="2000" baseline="30000">
                <a:latin typeface="Arial" charset="0"/>
                <a:sym typeface="Symbol" pitchFamily="18" charset="2"/>
              </a:rPr>
              <a:t>+</a:t>
            </a:r>
            <a:r>
              <a:rPr lang="es-ES_tradnl" altLang="en-US" sz="2000">
                <a:latin typeface="Arial" charset="0"/>
                <a:sym typeface="Symbol" pitchFamily="18" charset="2"/>
              </a:rPr>
              <a:t></a:t>
            </a:r>
            <a:r>
              <a:rPr lang="es-ES_tradnl" altLang="en-US" sz="2000" baseline="30000">
                <a:latin typeface="Arial" charset="0"/>
                <a:sym typeface="Symbol" pitchFamily="18" charset="2"/>
              </a:rPr>
              <a:t>-</a:t>
            </a:r>
            <a:r>
              <a:rPr lang="es-ES_tradnl" altLang="en-US" sz="2000">
                <a:latin typeface="Arial" charset="0"/>
                <a:sym typeface="Symbol" pitchFamily="18" charset="2"/>
              </a:rPr>
              <a:t> (mb)</a:t>
            </a:r>
            <a:endParaRPr lang="en-GB" altLang="en-US" sz="2000">
              <a:latin typeface="Arial" charset="0"/>
              <a:sym typeface="Symbol" pitchFamily="18" charset="2"/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396105" y="1342603"/>
            <a:ext cx="2590800" cy="64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288" tIns="45144" rIns="90288" bIns="45144" anchor="ctr">
            <a:spAutoFit/>
          </a:bodyPr>
          <a:lstStyle/>
          <a:p>
            <a:pPr eaLnBrk="0" hangingPunct="0"/>
            <a:r>
              <a:rPr lang="es-ES_tradnl" altLang="en-US">
                <a:solidFill>
                  <a:srgbClr val="00FFFF"/>
                </a:solidFill>
                <a:latin typeface="Arial" charset="0"/>
              </a:rPr>
              <a:t>All consistent above </a:t>
            </a:r>
          </a:p>
          <a:p>
            <a:pPr eaLnBrk="0" hangingPunct="0"/>
            <a:r>
              <a:rPr lang="es-ES_tradnl" altLang="en-US">
                <a:solidFill>
                  <a:srgbClr val="00FFFF"/>
                </a:solidFill>
                <a:latin typeface="Arial" charset="0"/>
              </a:rPr>
              <a:t>2 </a:t>
            </a:r>
            <a:r>
              <a:rPr lang="es-ES_tradnl" altLang="en-US" smtClean="0">
                <a:solidFill>
                  <a:srgbClr val="00FFFF"/>
                </a:solidFill>
                <a:latin typeface="Arial" charset="0"/>
              </a:rPr>
              <a:t>GeV. Not used below</a:t>
            </a:r>
            <a:endParaRPr lang="es-ES_tradnl" altLang="en-US">
              <a:solidFill>
                <a:srgbClr val="00FFFF"/>
              </a:solidFill>
              <a:latin typeface="Arial" charset="0"/>
            </a:endParaRPr>
          </a:p>
        </p:txBody>
      </p:sp>
      <p:pic>
        <p:nvPicPr>
          <p:cNvPr id="6161" name="Picture 17" descr="C:\Usuarios\Jose\transparencias power point\chuminadas\ballorange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7" y="1490411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2" name="Line 18"/>
          <p:cNvSpPr>
            <a:spLocks noChangeShapeType="1"/>
          </p:cNvSpPr>
          <p:nvPr/>
        </p:nvSpPr>
        <p:spPr bwMode="auto">
          <a:xfrm flipV="1">
            <a:off x="2362201" y="3200400"/>
            <a:ext cx="1066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88" tIns="45144" rIns="90288" bIns="45144"/>
          <a:lstStyle/>
          <a:p>
            <a:endParaRPr lang="en-US"/>
          </a:p>
        </p:txBody>
      </p:sp>
      <p:pic>
        <p:nvPicPr>
          <p:cNvPr id="6163" name="Picture 19" descr="C:\Usuarios\Jose\transparencias power point\chuminadas\ballorange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76" y="6096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467544" y="456504"/>
            <a:ext cx="8229600" cy="36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88" tIns="45144" rIns="90288" bIns="45144" anchor="ctr">
            <a:spAutoFit/>
          </a:bodyPr>
          <a:lstStyle/>
          <a:p>
            <a:pPr eaLnBrk="0" hangingPunct="0"/>
            <a:r>
              <a:rPr lang="es-ES_tradnl" altLang="en-US">
                <a:solidFill>
                  <a:schemeClr val="bg1"/>
                </a:solidFill>
                <a:latin typeface="Arial" charset="0"/>
              </a:rPr>
              <a:t>4 EXPERIMENTS, ‘67, ’73, ’76,’80: </a:t>
            </a:r>
            <a:r>
              <a:rPr lang="es-ES_tradnl" altLang="en-US" u="sng">
                <a:solidFill>
                  <a:srgbClr val="00FFFF"/>
                </a:solidFill>
                <a:latin typeface="Arial" charset="0"/>
              </a:rPr>
              <a:t>NOT</a:t>
            </a:r>
            <a:r>
              <a:rPr lang="es-ES_tradnl" altLang="en-US">
                <a:solidFill>
                  <a:srgbClr val="00FFFF"/>
                </a:solidFill>
                <a:latin typeface="Arial" charset="0"/>
              </a:rPr>
              <a:t> phase shift analysis</a:t>
            </a:r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 flipH="1">
            <a:off x="4144803" y="1205669"/>
            <a:ext cx="1867357" cy="16544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88" tIns="45144" rIns="90288" bIns="45144"/>
          <a:lstStyle/>
          <a:p>
            <a:endParaRPr lang="en-US"/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322076" y="2057438"/>
            <a:ext cx="2514600" cy="64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88" tIns="45144" rIns="90288" bIns="4514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altLang="en-US">
                <a:solidFill>
                  <a:srgbClr val="00FFFF"/>
                </a:solidFill>
                <a:latin typeface="Arial" charset="0"/>
              </a:rPr>
              <a:t>Pomeranchuk theorem OK</a:t>
            </a:r>
          </a:p>
        </p:txBody>
      </p:sp>
      <p:pic>
        <p:nvPicPr>
          <p:cNvPr id="6167" name="Picture 23" descr="C:\Usuarios\Jose\transparencias power point\chuminadas\ballorange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76" y="22098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61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2"/>
          <p:cNvSpPr txBox="1">
            <a:spLocks noChangeArrowheads="1"/>
          </p:cNvSpPr>
          <p:nvPr/>
        </p:nvSpPr>
        <p:spPr bwMode="auto">
          <a:xfrm>
            <a:off x="2570489" y="-44933"/>
            <a:ext cx="3825191" cy="34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42" tIns="42571" rIns="85142" bIns="42571" anchor="ctr">
            <a:spAutoFit/>
          </a:bodyPr>
          <a:lstStyle/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710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sz="1710" dirty="0" err="1">
                <a:solidFill>
                  <a:srgbClr val="00FFFF"/>
                </a:solidFill>
                <a:latin typeface="Arial" charset="0"/>
              </a:rPr>
              <a:t>UNconstrained</a:t>
            </a:r>
            <a:r>
              <a:rPr lang="es-ES_tradnl" sz="1710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sz="1710" dirty="0" err="1">
                <a:solidFill>
                  <a:srgbClr val="00FFFF"/>
                </a:solidFill>
                <a:latin typeface="Arial" charset="0"/>
              </a:rPr>
              <a:t>Fits</a:t>
            </a:r>
            <a:r>
              <a:rPr lang="es-ES_tradnl" sz="1710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sz="1710" dirty="0" err="1">
                <a:solidFill>
                  <a:srgbClr val="00FFFF"/>
                </a:solidFill>
                <a:latin typeface="Arial" charset="0"/>
              </a:rPr>
              <a:t>for</a:t>
            </a:r>
            <a:r>
              <a:rPr lang="es-ES_tradnl" sz="1710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sz="1710" dirty="0" err="1">
                <a:solidFill>
                  <a:srgbClr val="00FFFF"/>
                </a:solidFill>
                <a:latin typeface="Arial" charset="0"/>
              </a:rPr>
              <a:t>High</a:t>
            </a:r>
            <a:r>
              <a:rPr lang="es-ES_tradnl" sz="1710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sz="1710" dirty="0" err="1">
                <a:solidFill>
                  <a:srgbClr val="00FFFF"/>
                </a:solidFill>
                <a:latin typeface="Arial" charset="0"/>
              </a:rPr>
              <a:t>energies</a:t>
            </a:r>
            <a:endParaRPr lang="es-ES_tradnl" sz="1710" dirty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33796" name="Line 13"/>
          <p:cNvSpPr>
            <a:spLocks noChangeShapeType="1"/>
          </p:cNvSpPr>
          <p:nvPr/>
        </p:nvSpPr>
        <p:spPr bwMode="auto">
          <a:xfrm flipV="1">
            <a:off x="0" y="265715"/>
            <a:ext cx="9444004" cy="1357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88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3798" name="Rectangle 14"/>
          <p:cNvSpPr>
            <a:spLocks noChangeArrowheads="1"/>
          </p:cNvSpPr>
          <p:nvPr/>
        </p:nvSpPr>
        <p:spPr bwMode="auto">
          <a:xfrm>
            <a:off x="6587624" y="-114892"/>
            <a:ext cx="2811870" cy="3755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5142" tIns="42571" rIns="85142" bIns="42571">
            <a:spAutoFit/>
          </a:bodyPr>
          <a:lstStyle/>
          <a:p>
            <a:pPr defTabSz="851135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941" dirty="0">
              <a:solidFill>
                <a:srgbClr val="FFFF00"/>
              </a:solidFill>
              <a:latin typeface="Arial" charset="0"/>
            </a:endParaRPr>
          </a:p>
          <a:p>
            <a:pPr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941" dirty="0">
                <a:solidFill>
                  <a:srgbClr val="FFFF00"/>
                </a:solidFill>
                <a:latin typeface="Arial" charset="0"/>
              </a:rPr>
              <a:t>JRP, </a:t>
            </a:r>
            <a:r>
              <a:rPr lang="es-ES_tradnl" sz="941" dirty="0" err="1">
                <a:solidFill>
                  <a:srgbClr val="FFFF00"/>
                </a:solidFill>
                <a:latin typeface="Arial" charset="0"/>
              </a:rPr>
              <a:t>F.J.Ynduráin</a:t>
            </a:r>
            <a:r>
              <a:rPr lang="es-ES_tradnl" sz="941" dirty="0">
                <a:solidFill>
                  <a:srgbClr val="FFFF00"/>
                </a:solidFill>
                <a:latin typeface="Arial" charset="0"/>
              </a:rPr>
              <a:t>. PRD69,114001 (2004)</a:t>
            </a:r>
            <a:endParaRPr lang="es-ES" sz="941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01379" name="Picture 3" descr="C:\Users\jrpelaez\Desktop\PY-Regge-pipi+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637" y="1458615"/>
            <a:ext cx="6111363" cy="2462981"/>
          </a:xfrm>
          <a:prstGeom prst="rect">
            <a:avLst/>
          </a:prstGeom>
          <a:noFill/>
        </p:spPr>
      </p:pic>
      <p:pic>
        <p:nvPicPr>
          <p:cNvPr id="101380" name="Picture 4" descr="C:\Users\jrpelaez\Desktop\PY-Regge-pi-pi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0426" y="3983171"/>
            <a:ext cx="4633575" cy="2669185"/>
          </a:xfrm>
          <a:prstGeom prst="rect">
            <a:avLst/>
          </a:prstGeom>
          <a:noFill/>
        </p:spPr>
      </p:pic>
      <p:pic>
        <p:nvPicPr>
          <p:cNvPr id="101381" name="Picture 5" descr="C:\Users\jrpelaez\Desktop\PY-Regge-pipi+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76" y="1458615"/>
            <a:ext cx="2971061" cy="2462982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/>
              <p:cNvSpPr txBox="1"/>
              <p:nvPr/>
            </p:nvSpPr>
            <p:spPr>
              <a:xfrm>
                <a:off x="755576" y="5033678"/>
                <a:ext cx="2924711" cy="5681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s-E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s-E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E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𝜋𝜋</m:t>
                        </m:r>
                      </m:sub>
                    </m:sSub>
                    <m:r>
                      <a:rPr lang="es-E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s-E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𝜋𝜋</m:t>
                        </m:r>
                      </m:sub>
                    </m:sSub>
                    <m:r>
                      <a:rPr lang="es-E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mtClean="0">
                    <a:solidFill>
                      <a:srgbClr val="FFFF00"/>
                    </a:solidFill>
                  </a:rPr>
                  <a:t>/3</a:t>
                </a:r>
                <a14:m>
                  <m:oMath xmlns:m="http://schemas.openxmlformats.org/officeDocument/2006/math">
                    <m:r>
                      <a:rPr lang="es-ES" sz="16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∓</m:t>
                    </m:r>
                  </m:oMath>
                </a14:m>
                <a:r>
                  <a:rPr lang="en-US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s-E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𝜋𝜋</m:t>
                        </m:r>
                      </m:sub>
                    </m:sSub>
                  </m:oMath>
                </a14:m>
                <a:r>
                  <a:rPr lang="en-US" smtClean="0">
                    <a:solidFill>
                      <a:srgbClr val="FFFF00"/>
                    </a:solidFill>
                  </a:rPr>
                  <a:t>/2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s-E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s-E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s-E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E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𝜋𝜋</m:t>
                        </m:r>
                      </m:sub>
                    </m:sSub>
                    <m:r>
                      <a:rPr lang="es-E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s-E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𝜋𝜋</m:t>
                        </m:r>
                      </m:sub>
                    </m:sSub>
                    <m:r>
                      <a:rPr lang="es-E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>
                    <a:solidFill>
                      <a:srgbClr val="FFFF00"/>
                    </a:solidFill>
                  </a:rPr>
                  <a:t>/</a:t>
                </a:r>
                <a:r>
                  <a:rPr lang="en-US" smtClean="0">
                    <a:solidFill>
                      <a:srgbClr val="FFFF00"/>
                    </a:solidFill>
                  </a:rPr>
                  <a:t>3</a:t>
                </a:r>
                <a:endParaRPr lang="en-US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033678"/>
                <a:ext cx="2924711" cy="568169"/>
              </a:xfrm>
              <a:prstGeom prst="rect">
                <a:avLst/>
              </a:prstGeom>
              <a:blipFill rotWithShape="0">
                <a:blip r:embed="rId6"/>
                <a:stretch>
                  <a:fillRect l="-2917" t="-13978" r="-2500" b="-23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ángulo 15"/>
          <p:cNvSpPr/>
          <p:nvPr/>
        </p:nvSpPr>
        <p:spPr>
          <a:xfrm>
            <a:off x="323528" y="560132"/>
            <a:ext cx="8690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Fitting N-N, meson–N and </a:t>
            </a:r>
            <a:r>
              <a:rPr lang="el-GR" alt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alt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-</a:t>
            </a:r>
            <a:r>
              <a:rPr lang="el-GR" alt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alt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cross section data, assuming factorization</a:t>
            </a:r>
          </a:p>
          <a:p>
            <a:r>
              <a:rPr lang="es-ES" altLang="en-US" sz="14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(in the </a:t>
            </a:r>
            <a:r>
              <a:rPr lang="el-GR" altLang="en-US" sz="14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ν</a:t>
            </a:r>
            <a:r>
              <a:rPr lang="es-ES" altLang="en-US" sz="14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=s-u variable)</a:t>
            </a:r>
            <a:endParaRPr lang="en-GB" altLang="en-US" sz="140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924180" y="6057670"/>
            <a:ext cx="2702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chemeClr val="bg1"/>
                </a:solidFill>
                <a:latin typeface="Arial" charset="0"/>
              </a:rPr>
              <a:t>Similar treatment for </a:t>
            </a:r>
            <a:r>
              <a:rPr lang="el-GR" smtClean="0">
                <a:solidFill>
                  <a:schemeClr val="bg1"/>
                </a:solidFill>
                <a:latin typeface="Arial" charset="0"/>
              </a:rPr>
              <a:t>π</a:t>
            </a:r>
            <a:r>
              <a:rPr lang="es-ES" smtClean="0">
                <a:solidFill>
                  <a:schemeClr val="bg1"/>
                </a:solidFill>
                <a:latin typeface="Arial" charset="0"/>
              </a:rPr>
              <a:t>K,</a:t>
            </a:r>
          </a:p>
          <a:p>
            <a:pPr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chemeClr val="bg1"/>
                </a:solidFill>
                <a:latin typeface="Arial" charset="0"/>
              </a:rPr>
              <a:t>but no data available</a:t>
            </a:r>
            <a:endParaRPr lang="es-ES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851455"/>
      </p:ext>
    </p:extLst>
  </p:cSld>
  <p:clrMapOvr>
    <a:masterClrMapping/>
  </p:clrMapOvr>
  <p:transition advTm="7909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92" y="1441823"/>
            <a:ext cx="4187145" cy="313067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0" y="1456243"/>
            <a:ext cx="4187145" cy="3130672"/>
          </a:xfrm>
          <a:prstGeom prst="rect">
            <a:avLst/>
          </a:prstGeom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669878" y="-44933"/>
            <a:ext cx="3626419" cy="34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42" tIns="42571" rIns="85142" bIns="42571" anchor="ctr">
            <a:spAutoFit/>
          </a:bodyPr>
          <a:lstStyle/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71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sz="1710" smtClean="0">
                <a:solidFill>
                  <a:srgbClr val="00FFFF"/>
                </a:solidFill>
                <a:latin typeface="Arial" charset="0"/>
              </a:rPr>
              <a:t>High Energy </a:t>
            </a:r>
            <a:r>
              <a:rPr lang="el-GR" sz="1710" smtClean="0">
                <a:solidFill>
                  <a:srgbClr val="00FFFF"/>
                </a:solidFill>
                <a:latin typeface="Arial" charset="0"/>
              </a:rPr>
              <a:t>ππ</a:t>
            </a:r>
            <a:r>
              <a:rPr lang="es-ES" sz="1710" smtClean="0">
                <a:solidFill>
                  <a:srgbClr val="00FFFF"/>
                </a:solidFill>
                <a:latin typeface="Arial" charset="0"/>
              </a:rPr>
              <a:t> Regge description</a:t>
            </a:r>
            <a:endParaRPr lang="es-ES_tradnl" sz="1710" dirty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 flipV="1">
            <a:off x="0" y="265715"/>
            <a:ext cx="9444004" cy="1357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88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79512" y="5838806"/>
            <a:ext cx="7119362" cy="87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42" tIns="42571" rIns="85142" bIns="42571" anchor="ctr">
            <a:spAutoFit/>
          </a:bodyPr>
          <a:lstStyle/>
          <a:p>
            <a:pPr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710" smtClean="0">
                <a:solidFill>
                  <a:schemeClr val="bg1"/>
                </a:solidFill>
                <a:latin typeface="Arial" charset="0"/>
              </a:rPr>
              <a:t>Nevertheless recall that for our purposes here, </a:t>
            </a:r>
          </a:p>
          <a:p>
            <a:pPr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710" smtClean="0">
                <a:solidFill>
                  <a:schemeClr val="bg1"/>
                </a:solidFill>
                <a:latin typeface="Arial" charset="0"/>
              </a:rPr>
              <a:t>we only need an averaged description, to be used inside integrals.</a:t>
            </a:r>
          </a:p>
          <a:p>
            <a:pPr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710" smtClean="0">
                <a:solidFill>
                  <a:schemeClr val="bg1"/>
                </a:solidFill>
                <a:latin typeface="Arial" charset="0"/>
              </a:rPr>
              <a:t>In this sense OK to use Regge in </a:t>
            </a:r>
            <a:r>
              <a:rPr lang="el-GR" sz="1710" smtClean="0">
                <a:solidFill>
                  <a:schemeClr val="bg1"/>
                </a:solidFill>
                <a:latin typeface="Arial" charset="0"/>
              </a:rPr>
              <a:t>ππ</a:t>
            </a:r>
            <a:r>
              <a:rPr lang="es-ES" sz="1710" smtClean="0">
                <a:solidFill>
                  <a:schemeClr val="bg1"/>
                </a:solidFill>
                <a:latin typeface="Arial" charset="0"/>
              </a:rPr>
              <a:t> down to 1400 MeV in our integrals</a:t>
            </a:r>
            <a:endParaRPr lang="es-ES_tradnl" sz="171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39182" y="716246"/>
            <a:ext cx="4093598" cy="34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42" tIns="42571" rIns="85142" bIns="42571" anchor="ctr">
            <a:spAutoFit/>
          </a:bodyPr>
          <a:lstStyle/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71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sz="1710" smtClean="0">
                <a:solidFill>
                  <a:srgbClr val="00FFFF"/>
                </a:solidFill>
                <a:latin typeface="Arial" charset="0"/>
              </a:rPr>
              <a:t>Other groups have made other fits later.</a:t>
            </a:r>
            <a:endParaRPr lang="es-ES_tradnl" sz="1710" dirty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39182" y="4788809"/>
            <a:ext cx="4993780" cy="34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42" tIns="42571" rIns="85142" bIns="42571" anchor="ctr">
            <a:spAutoFit/>
          </a:bodyPr>
          <a:lstStyle/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71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sz="1710" smtClean="0">
                <a:solidFill>
                  <a:srgbClr val="00FFFF"/>
                </a:solidFill>
                <a:latin typeface="Arial" charset="0"/>
              </a:rPr>
              <a:t>General agreement, although more conservative.</a:t>
            </a:r>
            <a:endParaRPr lang="es-ES_tradnl" sz="1710" dirty="0">
              <a:solidFill>
                <a:srgbClr val="00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40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669878" y="-44933"/>
            <a:ext cx="3626419" cy="34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42" tIns="42571" rIns="85142" bIns="42571" anchor="ctr">
            <a:spAutoFit/>
          </a:bodyPr>
          <a:lstStyle/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71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sz="1710" smtClean="0">
                <a:solidFill>
                  <a:srgbClr val="00FFFF"/>
                </a:solidFill>
                <a:latin typeface="Arial" charset="0"/>
              </a:rPr>
              <a:t>High Energy </a:t>
            </a:r>
            <a:r>
              <a:rPr lang="el-GR" sz="1710" smtClean="0">
                <a:solidFill>
                  <a:srgbClr val="00FFFF"/>
                </a:solidFill>
                <a:latin typeface="Arial" charset="0"/>
              </a:rPr>
              <a:t>ππ</a:t>
            </a:r>
            <a:r>
              <a:rPr lang="es-ES" sz="1710" smtClean="0">
                <a:solidFill>
                  <a:srgbClr val="00FFFF"/>
                </a:solidFill>
                <a:latin typeface="Arial" charset="0"/>
              </a:rPr>
              <a:t> Regge description</a:t>
            </a:r>
            <a:endParaRPr lang="es-ES_tradnl" sz="1710" dirty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 flipV="1">
            <a:off x="0" y="265715"/>
            <a:ext cx="9444004" cy="1357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88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79512" y="5838806"/>
            <a:ext cx="7119362" cy="87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42" tIns="42571" rIns="85142" bIns="42571" anchor="ctr">
            <a:spAutoFit/>
          </a:bodyPr>
          <a:lstStyle/>
          <a:p>
            <a:pPr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710" smtClean="0">
                <a:solidFill>
                  <a:schemeClr val="bg1"/>
                </a:solidFill>
                <a:latin typeface="Arial" charset="0"/>
              </a:rPr>
              <a:t>Nevertheless recall that for our purposes here, </a:t>
            </a:r>
          </a:p>
          <a:p>
            <a:pPr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710" smtClean="0">
                <a:solidFill>
                  <a:schemeClr val="bg1"/>
                </a:solidFill>
                <a:latin typeface="Arial" charset="0"/>
              </a:rPr>
              <a:t>we only need an averaged description, to be used inside integrals.</a:t>
            </a:r>
          </a:p>
          <a:p>
            <a:pPr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710" smtClean="0">
                <a:solidFill>
                  <a:schemeClr val="bg1"/>
                </a:solidFill>
                <a:latin typeface="Arial" charset="0"/>
              </a:rPr>
              <a:t>In this sense OK to use Regge in </a:t>
            </a:r>
            <a:r>
              <a:rPr lang="el-GR" sz="1710" smtClean="0">
                <a:solidFill>
                  <a:schemeClr val="bg1"/>
                </a:solidFill>
                <a:latin typeface="Arial" charset="0"/>
              </a:rPr>
              <a:t>ππ</a:t>
            </a:r>
            <a:r>
              <a:rPr lang="es-ES" sz="1710" smtClean="0">
                <a:solidFill>
                  <a:schemeClr val="bg1"/>
                </a:solidFill>
                <a:latin typeface="Arial" charset="0"/>
              </a:rPr>
              <a:t> down to 1400 MeV in our integrals</a:t>
            </a:r>
            <a:endParaRPr lang="es-ES_tradnl" sz="171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201" y="470582"/>
            <a:ext cx="4608592" cy="294803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6" y="2635273"/>
            <a:ext cx="4371346" cy="2762496"/>
          </a:xfrm>
          <a:prstGeom prst="rect">
            <a:avLst/>
          </a:prstGeom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79511" y="921596"/>
            <a:ext cx="4392489" cy="639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42" tIns="42571" rIns="85142" bIns="42571" anchor="ctr">
            <a:spAutoFit/>
          </a:bodyPr>
          <a:lstStyle/>
          <a:p>
            <a:pPr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smtClean="0">
                <a:solidFill>
                  <a:srgbClr val="00FFFF"/>
                </a:solidFill>
                <a:latin typeface="Arial" charset="0"/>
              </a:rPr>
              <a:t>Also fair agreement with “rediscovered” data not included in the fits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4754590" y="4072267"/>
            <a:ext cx="4185867" cy="1325502"/>
            <a:chOff x="4754590" y="4072267"/>
            <a:chExt cx="4185867" cy="1325502"/>
          </a:xfrm>
        </p:grpSpPr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754590" y="5034797"/>
              <a:ext cx="4185867" cy="362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5142" tIns="42571" rIns="85142" bIns="42571" anchor="ctr">
              <a:spAutoFit/>
            </a:bodyPr>
            <a:lstStyle/>
            <a:p>
              <a:pPr algn="ctr" defTabSz="85113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>
                  <a:solidFill>
                    <a:srgbClr val="00FFFF"/>
                  </a:solidFill>
                  <a:latin typeface="Arial" charset="0"/>
                </a:rPr>
                <a:t> </a:t>
              </a:r>
              <a:r>
                <a:rPr lang="es-ES" smtClean="0">
                  <a:solidFill>
                    <a:srgbClr val="00FFFF"/>
                  </a:solidFill>
                  <a:latin typeface="Arial" charset="0"/>
                </a:rPr>
                <a:t>More confidence on Regge description</a:t>
              </a:r>
              <a:endParaRPr lang="es-ES_tradnl" dirty="0">
                <a:solidFill>
                  <a:srgbClr val="00FFFF"/>
                </a:solidFill>
                <a:latin typeface="Arial" charset="0"/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5451015" y="4072267"/>
              <a:ext cx="274113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mtClean="0">
                  <a:solidFill>
                    <a:srgbClr val="00FFFF"/>
                  </a:solidFill>
                  <a:latin typeface="Arial" charset="0"/>
                </a:rPr>
                <a:t>NOTE THESE CURVES </a:t>
              </a:r>
            </a:p>
            <a:p>
              <a:pPr algn="ctr"/>
              <a:r>
                <a:rPr lang="es-ES" smtClean="0">
                  <a:solidFill>
                    <a:srgbClr val="00FFFF"/>
                  </a:solidFill>
                  <a:latin typeface="Arial" charset="0"/>
                </a:rPr>
                <a:t>ARE A PREDICTION</a:t>
              </a:r>
              <a:endParaRPr lang="en-US"/>
            </a:p>
          </p:txBody>
        </p:sp>
      </p:grpSp>
      <p:sp>
        <p:nvSpPr>
          <p:cNvPr id="14" name="Rectángulo 13"/>
          <p:cNvSpPr/>
          <p:nvPr/>
        </p:nvSpPr>
        <p:spPr>
          <a:xfrm>
            <a:off x="2227962" y="4854352"/>
            <a:ext cx="24160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900">
                <a:solidFill>
                  <a:srgbClr val="FF0000"/>
                </a:solidFill>
                <a:latin typeface="Arial" charset="0"/>
              </a:rPr>
              <a:t>(</a:t>
            </a:r>
            <a:r>
              <a:rPr lang="es-ES" sz="900" smtClean="0">
                <a:solidFill>
                  <a:srgbClr val="FF0000"/>
                </a:solidFill>
                <a:latin typeface="Arial" charset="0"/>
              </a:rPr>
              <a:t>7-10% Syst</a:t>
            </a:r>
            <a:r>
              <a:rPr lang="es-ES" sz="900">
                <a:solidFill>
                  <a:srgbClr val="FF0000"/>
                </a:solidFill>
                <a:latin typeface="Arial" charset="0"/>
              </a:rPr>
              <a:t>. </a:t>
            </a:r>
            <a:r>
              <a:rPr lang="es-ES" sz="900" smtClean="0">
                <a:solidFill>
                  <a:srgbClr val="FF0000"/>
                </a:solidFill>
                <a:latin typeface="Arial" charset="0"/>
              </a:rPr>
              <a:t>uncertainty </a:t>
            </a:r>
            <a:r>
              <a:rPr lang="es-ES" sz="900">
                <a:solidFill>
                  <a:srgbClr val="FF0000"/>
                </a:solidFill>
                <a:latin typeface="Arial" charset="0"/>
              </a:rPr>
              <a:t>in data not shown)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6529419" y="2822107"/>
            <a:ext cx="24160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900">
                <a:solidFill>
                  <a:srgbClr val="FF0000"/>
                </a:solidFill>
                <a:latin typeface="Arial" charset="0"/>
              </a:rPr>
              <a:t>(</a:t>
            </a:r>
            <a:r>
              <a:rPr lang="es-ES" sz="900" smtClean="0">
                <a:solidFill>
                  <a:srgbClr val="FF0000"/>
                </a:solidFill>
                <a:latin typeface="Arial" charset="0"/>
              </a:rPr>
              <a:t>7-10% Syst</a:t>
            </a:r>
            <a:r>
              <a:rPr lang="es-ES" sz="900">
                <a:solidFill>
                  <a:srgbClr val="FF0000"/>
                </a:solidFill>
                <a:latin typeface="Arial" charset="0"/>
              </a:rPr>
              <a:t>. </a:t>
            </a:r>
            <a:r>
              <a:rPr lang="es-ES" sz="900" smtClean="0">
                <a:solidFill>
                  <a:srgbClr val="FF0000"/>
                </a:solidFill>
                <a:latin typeface="Arial" charset="0"/>
              </a:rPr>
              <a:t>uncertainty </a:t>
            </a:r>
            <a:r>
              <a:rPr lang="es-ES" sz="900">
                <a:solidFill>
                  <a:srgbClr val="FF0000"/>
                </a:solidFill>
                <a:latin typeface="Arial" charset="0"/>
              </a:rPr>
              <a:t>in data not shown)</a:t>
            </a:r>
          </a:p>
        </p:txBody>
      </p:sp>
    </p:spTree>
    <p:extLst>
      <p:ext uri="{BB962C8B-B14F-4D97-AF65-F5344CB8AC3E}">
        <p14:creationId xmlns:p14="http://schemas.microsoft.com/office/powerpoint/2010/main" val="271884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8"/>
          <p:cNvSpPr>
            <a:spLocks noChangeArrowheads="1"/>
          </p:cNvSpPr>
          <p:nvPr/>
        </p:nvSpPr>
        <p:spPr bwMode="auto">
          <a:xfrm>
            <a:off x="1007894" y="2708920"/>
            <a:ext cx="7056204" cy="368169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288" tIns="45144" rIns="90288" bIns="45144">
            <a:spAutoFit/>
          </a:bodyPr>
          <a:lstStyle/>
          <a:p>
            <a:r>
              <a:rPr lang="es-ES_tradnl" alt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For partial-wave Dispersion Relations we also need t-dependence</a:t>
            </a:r>
            <a:endParaRPr lang="en-GB" altLang="en-US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5" name="Rectangle 1038"/>
          <p:cNvSpPr>
            <a:spLocks noChangeArrowheads="1"/>
          </p:cNvSpPr>
          <p:nvPr/>
        </p:nvSpPr>
        <p:spPr bwMode="auto">
          <a:xfrm>
            <a:off x="2051720" y="3573016"/>
            <a:ext cx="4535923" cy="36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288" tIns="45144" rIns="90288" bIns="45144">
            <a:spAutoFit/>
          </a:bodyPr>
          <a:lstStyle/>
          <a:p>
            <a:r>
              <a:rPr lang="es-ES" altLang="en-U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Fortunately just for relatively small |t|</a:t>
            </a:r>
            <a:endParaRPr lang="en-GB" altLang="en-US" baseline="300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5173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146502" y="-44933"/>
            <a:ext cx="4673180" cy="34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42" tIns="42571" rIns="85142" bIns="42571" anchor="ctr">
            <a:spAutoFit/>
          </a:bodyPr>
          <a:lstStyle/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71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sz="1710" smtClean="0">
                <a:solidFill>
                  <a:srgbClr val="00FFFF"/>
                </a:solidFill>
                <a:latin typeface="Arial" charset="0"/>
              </a:rPr>
              <a:t>Small t-dependence on </a:t>
            </a:r>
            <a:r>
              <a:rPr lang="el-GR" sz="1710" smtClean="0">
                <a:solidFill>
                  <a:srgbClr val="00FFFF"/>
                </a:solidFill>
                <a:latin typeface="Arial" charset="0"/>
              </a:rPr>
              <a:t>ππ</a:t>
            </a:r>
            <a:r>
              <a:rPr lang="es-ES" sz="1710" smtClean="0">
                <a:solidFill>
                  <a:srgbClr val="00FFFF"/>
                </a:solidFill>
                <a:latin typeface="Arial" charset="0"/>
              </a:rPr>
              <a:t> Regge description</a:t>
            </a:r>
            <a:endParaRPr lang="es-ES_tradnl" sz="1710" dirty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 flipV="1">
            <a:off x="0" y="265715"/>
            <a:ext cx="9444004" cy="1357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88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51520" y="559160"/>
            <a:ext cx="1122528" cy="34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42" tIns="42571" rIns="85142" bIns="42571" anchor="ctr">
            <a:spAutoFit/>
          </a:bodyPr>
          <a:lstStyle/>
          <a:p>
            <a:pPr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710">
                <a:solidFill>
                  <a:schemeClr val="bg1"/>
                </a:solidFill>
                <a:latin typeface="Arial" charset="0"/>
              </a:rPr>
              <a:t> </a:t>
            </a:r>
            <a:r>
              <a:rPr lang="es-ES" sz="1710" smtClean="0">
                <a:solidFill>
                  <a:schemeClr val="bg1"/>
                </a:solidFill>
                <a:latin typeface="Arial" charset="0"/>
              </a:rPr>
              <a:t>No data. </a:t>
            </a:r>
            <a:endParaRPr lang="es-ES_tradnl" sz="171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51520" y="982343"/>
            <a:ext cx="3312230" cy="34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42" tIns="42571" rIns="85142" bIns="42571" anchor="ctr">
            <a:spAutoFit/>
          </a:bodyPr>
          <a:lstStyle/>
          <a:p>
            <a:pPr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710">
                <a:solidFill>
                  <a:schemeClr val="bg1"/>
                </a:solidFill>
                <a:latin typeface="Arial" charset="0"/>
              </a:rPr>
              <a:t> </a:t>
            </a:r>
            <a:r>
              <a:rPr lang="es-ES" sz="1710" smtClean="0">
                <a:solidFill>
                  <a:schemeClr val="bg1"/>
                </a:solidFill>
                <a:latin typeface="Arial" charset="0"/>
              </a:rPr>
              <a:t>But constraints from Sum Rules</a:t>
            </a:r>
            <a:endParaRPr lang="es-ES_tradnl" sz="171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51520" y="1475259"/>
            <a:ext cx="6789977" cy="34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42" tIns="42571" rIns="85142" bIns="42571" anchor="ctr">
            <a:spAutoFit/>
          </a:bodyPr>
          <a:lstStyle/>
          <a:p>
            <a:pPr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710">
                <a:solidFill>
                  <a:schemeClr val="bg1"/>
                </a:solidFill>
                <a:latin typeface="Arial" charset="0"/>
              </a:rPr>
              <a:t> </a:t>
            </a:r>
            <a:r>
              <a:rPr lang="es-ES" sz="1710" smtClean="0">
                <a:solidFill>
                  <a:schemeClr val="bg1"/>
                </a:solidFill>
                <a:latin typeface="Arial" charset="0"/>
              </a:rPr>
              <a:t>Models differ in details, but typically a strong forward peak: exp(-b t) </a:t>
            </a:r>
            <a:endParaRPr lang="es-ES_tradnl" sz="171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44" y="1824381"/>
            <a:ext cx="5823474" cy="45115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 Box 12"/>
              <p:cNvSpPr txBox="1">
                <a:spLocks noChangeArrowheads="1"/>
              </p:cNvSpPr>
              <p:nvPr/>
            </p:nvSpPr>
            <p:spPr bwMode="auto">
              <a:xfrm>
                <a:off x="251520" y="2204864"/>
                <a:ext cx="2018606" cy="16708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5142" tIns="42571" rIns="85142" bIns="42571" anchor="ctr">
                <a:spAutoFit/>
              </a:bodyPr>
              <a:lstStyle/>
              <a:p>
                <a:pPr defTabSz="85113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710" smtClean="0">
                    <a:solidFill>
                      <a:schemeClr val="bg1"/>
                    </a:solidFill>
                    <a:latin typeface="Arial" charset="0"/>
                  </a:rPr>
                  <a:t>Reduced residues</a:t>
                </a:r>
              </a:p>
              <a:p>
                <a:pPr defTabSz="85113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710" smtClean="0">
                    <a:solidFill>
                      <a:schemeClr val="bg1"/>
                    </a:solidFill>
                    <a:latin typeface="Arial" charset="0"/>
                  </a:rPr>
                  <a:t> </a:t>
                </a:r>
              </a:p>
              <a:p>
                <a:pPr defTabSz="85113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S" sz="171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71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d>
                        <m:dPr>
                          <m:ctrlPr>
                            <a:rPr lang="es-ES" sz="171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71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S" sz="171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71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s-ES" sz="171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ES" sz="171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s-ES" sz="171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)/</m:t>
                      </m:r>
                      <m:r>
                        <a:rPr lang="es-ES" sz="171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s-ES" sz="171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s-ES" sz="1710">
                  <a:solidFill>
                    <a:schemeClr val="bg1"/>
                  </a:solidFill>
                  <a:latin typeface="Arial" charset="0"/>
                </a:endParaRPr>
              </a:p>
              <a:p>
                <a:pPr defTabSz="85113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ES" sz="1710" smtClean="0">
                  <a:solidFill>
                    <a:schemeClr val="bg1"/>
                  </a:solidFill>
                  <a:latin typeface="Arial" charset="0"/>
                </a:endParaRPr>
              </a:p>
              <a:p>
                <a:pPr defTabSz="85113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710">
                    <a:solidFill>
                      <a:schemeClr val="bg1"/>
                    </a:solidFill>
                    <a:latin typeface="Arial" charset="0"/>
                  </a:rPr>
                  <a:t>relatively similar in </a:t>
                </a:r>
              </a:p>
              <a:p>
                <a:pPr defTabSz="85113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710">
                    <a:solidFill>
                      <a:schemeClr val="bg1"/>
                    </a:solidFill>
                    <a:latin typeface="Arial" charset="0"/>
                  </a:rPr>
                  <a:t>different models</a:t>
                </a:r>
                <a:endParaRPr lang="es-ES_tradnl" sz="1710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</mc:Choice>
        <mc:Fallback>
          <p:sp>
            <p:nvSpPr>
              <p:cNvPr id="13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2204864"/>
                <a:ext cx="2018606" cy="1670831"/>
              </a:xfrm>
              <a:prstGeom prst="rect">
                <a:avLst/>
              </a:prstGeom>
              <a:blipFill rotWithShape="0">
                <a:blip r:embed="rId3"/>
                <a:stretch>
                  <a:fillRect l="-2417" t="-1095" r="-1511" b="-474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ángulo 6"/>
          <p:cNvSpPr/>
          <p:nvPr/>
        </p:nvSpPr>
        <p:spPr>
          <a:xfrm>
            <a:off x="251520" y="4442318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chemeClr val="bg1"/>
                </a:solidFill>
                <a:latin typeface="Arial" charset="0"/>
              </a:rPr>
              <a:t>Differences partly </a:t>
            </a:r>
          </a:p>
          <a:p>
            <a:pPr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chemeClr val="bg1"/>
                </a:solidFill>
                <a:latin typeface="Arial" charset="0"/>
              </a:rPr>
              <a:t>responsible for slighly </a:t>
            </a:r>
          </a:p>
          <a:p>
            <a:pPr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chemeClr val="bg1"/>
                </a:solidFill>
                <a:latin typeface="Arial" charset="0"/>
              </a:rPr>
              <a:t>different results</a:t>
            </a:r>
          </a:p>
          <a:p>
            <a:pPr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smtClean="0">
                <a:solidFill>
                  <a:schemeClr val="bg1"/>
                </a:solidFill>
                <a:latin typeface="Arial" charset="0"/>
              </a:rPr>
              <a:t>(not too severe since they are </a:t>
            </a:r>
          </a:p>
          <a:p>
            <a:pPr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smtClean="0">
                <a:solidFill>
                  <a:schemeClr val="bg1"/>
                </a:solidFill>
                <a:latin typeface="Arial" charset="0"/>
              </a:rPr>
              <a:t>fairly compatible</a:t>
            </a:r>
            <a:r>
              <a:rPr lang="es-ES" sz="1200">
                <a:solidFill>
                  <a:schemeClr val="bg1"/>
                </a:solidFill>
                <a:latin typeface="Arial" charset="0"/>
              </a:rPr>
              <a:t>)</a:t>
            </a:r>
            <a:endParaRPr lang="es-ES_tradnl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66256" y="6335973"/>
            <a:ext cx="2638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chemeClr val="bg1"/>
                </a:solidFill>
                <a:latin typeface="Arial" charset="0"/>
              </a:rPr>
              <a:t>Similar treatment for </a:t>
            </a:r>
            <a:r>
              <a:rPr lang="el-GR" smtClean="0">
                <a:solidFill>
                  <a:schemeClr val="bg1"/>
                </a:solidFill>
                <a:latin typeface="Arial" charset="0"/>
              </a:rPr>
              <a:t>π</a:t>
            </a:r>
            <a:r>
              <a:rPr lang="es-ES" smtClean="0">
                <a:solidFill>
                  <a:schemeClr val="bg1"/>
                </a:solidFill>
                <a:latin typeface="Arial" charset="0"/>
              </a:rPr>
              <a:t>K</a:t>
            </a:r>
            <a:endParaRPr lang="es-ES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18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3897784" y="-44933"/>
            <a:ext cx="1170618" cy="34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42" tIns="42571" rIns="85142" bIns="42571" anchor="ctr">
            <a:spAutoFit/>
          </a:bodyPr>
          <a:lstStyle/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71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sz="1710" smtClean="0">
                <a:solidFill>
                  <a:srgbClr val="00FFFF"/>
                </a:solidFill>
                <a:latin typeface="Arial" charset="0"/>
              </a:rPr>
              <a:t>Summary</a:t>
            </a:r>
            <a:endParaRPr lang="es-ES_tradnl" sz="1710" dirty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3" name="Line 13"/>
          <p:cNvSpPr>
            <a:spLocks noChangeShapeType="1"/>
          </p:cNvSpPr>
          <p:nvPr/>
        </p:nvSpPr>
        <p:spPr bwMode="auto">
          <a:xfrm flipV="1">
            <a:off x="0" y="265715"/>
            <a:ext cx="9444004" cy="1357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88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041751" y="572040"/>
            <a:ext cx="6635256" cy="34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42" tIns="42571" rIns="85142" bIns="42571" anchor="ctr">
            <a:spAutoFit/>
          </a:bodyPr>
          <a:lstStyle/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71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sz="1710" smtClean="0">
                <a:solidFill>
                  <a:srgbClr val="00FFFF"/>
                </a:solidFill>
                <a:latin typeface="Arial" charset="0"/>
              </a:rPr>
              <a:t>Dispersion Relations for </a:t>
            </a:r>
            <a:r>
              <a:rPr lang="es-ES" sz="1710">
                <a:solidFill>
                  <a:srgbClr val="00FFFF"/>
                </a:solidFill>
                <a:latin typeface="Arial" charset="0"/>
              </a:rPr>
              <a:t>m</a:t>
            </a:r>
            <a:r>
              <a:rPr lang="es-ES" sz="1710" smtClean="0">
                <a:solidFill>
                  <a:srgbClr val="00FFFF"/>
                </a:solidFill>
                <a:latin typeface="Arial" charset="0"/>
              </a:rPr>
              <a:t>eson-meson scattring are very useful to</a:t>
            </a:r>
            <a:endParaRPr lang="es-ES_tradnl" sz="1710" dirty="0">
              <a:solidFill>
                <a:srgbClr val="00FFFF"/>
              </a:solidFill>
              <a:latin typeface="Arial" charset="0"/>
            </a:endParaRPr>
          </a:p>
        </p:txBody>
      </p:sp>
      <p:grpSp>
        <p:nvGrpSpPr>
          <p:cNvPr id="5" name="12 Grupo"/>
          <p:cNvGrpSpPr/>
          <p:nvPr/>
        </p:nvGrpSpPr>
        <p:grpSpPr>
          <a:xfrm>
            <a:off x="395536" y="1412776"/>
            <a:ext cx="5582968" cy="395000"/>
            <a:chOff x="266992" y="917349"/>
            <a:chExt cx="5582968" cy="395000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449360" y="917349"/>
              <a:ext cx="5400600" cy="39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6315" tIns="43190" rIns="86315" bIns="43190">
              <a:spAutoFit/>
            </a:bodyPr>
            <a:lstStyle/>
            <a:p>
              <a:pPr defTabSz="86126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kern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Discard inconsistent data sets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pic>
          <p:nvPicPr>
            <p:cNvPr id="7" name="Picture 9" descr="ballorang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6992" y="1080454"/>
              <a:ext cx="190048" cy="190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22 Grupo"/>
          <p:cNvGrpSpPr/>
          <p:nvPr/>
        </p:nvGrpSpPr>
        <p:grpSpPr>
          <a:xfrm>
            <a:off x="395536" y="2238723"/>
            <a:ext cx="8239584" cy="702777"/>
            <a:chOff x="266992" y="1837921"/>
            <a:chExt cx="8239584" cy="702777"/>
          </a:xfrm>
        </p:grpSpPr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449360" y="1837921"/>
              <a:ext cx="8057216" cy="702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6315" tIns="43190" rIns="86315" bIns="43190">
              <a:spAutoFit/>
            </a:bodyPr>
            <a:lstStyle/>
            <a:p>
              <a:pPr defTabSz="86126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kern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Obtain a constrained data description consistent with fundamental requirements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pic>
          <p:nvPicPr>
            <p:cNvPr id="10" name="Picture 9" descr="ballorang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6992" y="1980455"/>
              <a:ext cx="190048" cy="190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24 Grupo"/>
          <p:cNvGrpSpPr/>
          <p:nvPr/>
        </p:nvGrpSpPr>
        <p:grpSpPr>
          <a:xfrm>
            <a:off x="395536" y="4259062"/>
            <a:ext cx="7560840" cy="702777"/>
            <a:chOff x="266992" y="3815026"/>
            <a:chExt cx="6522423" cy="702777"/>
          </a:xfrm>
        </p:grpSpPr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470131" y="3815026"/>
              <a:ext cx="6319284" cy="702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6315" tIns="43190" rIns="86315" bIns="43190">
              <a:spAutoFit/>
            </a:bodyPr>
            <a:lstStyle/>
            <a:p>
              <a:pPr defTabSz="86126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kern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Provide a reliable determination of resonance parameters, particularly light scalars.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pic>
          <p:nvPicPr>
            <p:cNvPr id="13" name="Picture 9" descr="ballorang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6992" y="3950661"/>
              <a:ext cx="190048" cy="190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25 Grupo"/>
          <p:cNvGrpSpPr/>
          <p:nvPr/>
        </p:nvGrpSpPr>
        <p:grpSpPr>
          <a:xfrm>
            <a:off x="395536" y="5517232"/>
            <a:ext cx="8877008" cy="702777"/>
            <a:chOff x="266992" y="4742748"/>
            <a:chExt cx="8877008" cy="702777"/>
          </a:xfrm>
        </p:grpSpPr>
        <p:sp>
          <p:nvSpPr>
            <p:cNvPr id="15" name="Rectangle 2"/>
            <p:cNvSpPr>
              <a:spLocks noChangeArrowheads="1"/>
            </p:cNvSpPr>
            <p:nvPr/>
          </p:nvSpPr>
          <p:spPr bwMode="auto">
            <a:xfrm>
              <a:off x="449360" y="4742748"/>
              <a:ext cx="8694640" cy="702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6315" tIns="43190" rIns="86315" bIns="43190">
              <a:spAutoFit/>
            </a:bodyPr>
            <a:lstStyle/>
            <a:p>
              <a:pPr defTabSz="86126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" sz="2000" kern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have also shown a fairly good Regge description of </a:t>
              </a:r>
              <a:r>
                <a:rPr lang="el-GR" sz="2000" kern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</a:t>
              </a:r>
              <a:r>
                <a:rPr lang="el-GR" sz="2000" ker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2000" kern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</a:t>
              </a:r>
              <a:r>
                <a:rPr lang="es-ES" sz="2000" kern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scattering, needed for the high-energy part of the DR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pic>
          <p:nvPicPr>
            <p:cNvPr id="16" name="Picture 9" descr="ballorang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6992" y="4862291"/>
              <a:ext cx="190048" cy="190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23 Grupo"/>
          <p:cNvGrpSpPr/>
          <p:nvPr/>
        </p:nvGrpSpPr>
        <p:grpSpPr>
          <a:xfrm>
            <a:off x="395536" y="3221951"/>
            <a:ext cx="7848872" cy="702777"/>
            <a:chOff x="266992" y="2726524"/>
            <a:chExt cx="6561349" cy="702777"/>
          </a:xfrm>
        </p:grpSpPr>
        <p:sp>
          <p:nvSpPr>
            <p:cNvPr id="18" name="Rectangle 2"/>
            <p:cNvSpPr>
              <a:spLocks noChangeArrowheads="1"/>
            </p:cNvSpPr>
            <p:nvPr/>
          </p:nvSpPr>
          <p:spPr bwMode="auto">
            <a:xfrm>
              <a:off x="449360" y="2726524"/>
              <a:ext cx="6378981" cy="702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6315" tIns="43190" rIns="86315" bIns="43190">
              <a:spAutoFit/>
            </a:bodyPr>
            <a:lstStyle/>
            <a:p>
              <a:pPr defTabSz="86126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kern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Provide a rigorous analytic continuation to the complex plane to establish the existence of certain resonances like light scalars</a:t>
              </a:r>
            </a:p>
          </p:txBody>
        </p:sp>
        <p:pic>
          <p:nvPicPr>
            <p:cNvPr id="19" name="Picture 9" descr="ballorang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6992" y="2884249"/>
              <a:ext cx="190048" cy="190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Rectángulo 19"/>
          <p:cNvSpPr/>
          <p:nvPr/>
        </p:nvSpPr>
        <p:spPr>
          <a:xfrm>
            <a:off x="6657541" y="41280"/>
            <a:ext cx="23086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JRP, Physics </a:t>
            </a:r>
            <a:r>
              <a:rPr lang="en-US" sz="11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Reports 658-2016-1</a:t>
            </a:r>
          </a:p>
        </p:txBody>
      </p:sp>
    </p:spTree>
    <p:extLst>
      <p:ext uri="{BB962C8B-B14F-4D97-AF65-F5344CB8AC3E}">
        <p14:creationId xmlns:p14="http://schemas.microsoft.com/office/powerpoint/2010/main" val="354136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28069" y="-13171"/>
            <a:ext cx="4418302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algn="ctr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Single variable Dispersion Relations (DR)</a:t>
            </a:r>
            <a:endParaRPr lang="en-US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356473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492319" y="-186001"/>
            <a:ext cx="159462" cy="37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8928" tIns="39465" rIns="78928" bIns="39465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205679" y="620690"/>
            <a:ext cx="8892480" cy="2041389"/>
            <a:chOff x="251520" y="1647480"/>
            <a:chExt cx="8892480" cy="2041389"/>
          </a:xfrm>
        </p:grpSpPr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418914" y="1647480"/>
              <a:ext cx="8725086" cy="2041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6088" tIns="43083" rIns="86088" bIns="43083">
              <a:spAutoFit/>
            </a:bodyPr>
            <a:lstStyle/>
            <a:p>
              <a:pPr defTabSz="859671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900" b="1" u="sng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Fixed-t Dispersion Relations</a:t>
              </a:r>
              <a:r>
                <a:rPr lang="en-US" sz="1900" b="1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n-US" sz="19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(or fixed-s)  for T(s,t</a:t>
              </a:r>
              <a:r>
                <a:rPr lang="en-US" sz="1900" baseline="-250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n-US" sz="19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)</a:t>
              </a:r>
            </a:p>
            <a:p>
              <a:pPr defTabSz="859671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Simple analytic structure in s-plane, simple derivation and use </a:t>
              </a:r>
            </a:p>
            <a:p>
              <a:pPr defTabSz="859671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Left cut: With crossing may be rewritten in terms of physical region</a:t>
              </a:r>
            </a:p>
            <a:p>
              <a:pPr defTabSz="859671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Unphysical sheets inaccessible</a:t>
              </a:r>
              <a:endParaRPr lang="en-US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  <a:p>
              <a:pPr defTabSz="859671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		          Most popular: t</a:t>
              </a:r>
              <a:r>
                <a:rPr lang="en-US" baseline="-250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n-US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=0, </a:t>
              </a:r>
              <a:r>
                <a:rPr lang="en-US" b="1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FORWARD DISPERSION RELATIONS</a:t>
              </a:r>
            </a:p>
          </p:txBody>
        </p:sp>
        <p:pic>
          <p:nvPicPr>
            <p:cNvPr id="8" name="Picture 13" descr="ballorang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1728792"/>
              <a:ext cx="188913" cy="188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9 Grupo"/>
          <p:cNvGrpSpPr/>
          <p:nvPr/>
        </p:nvGrpSpPr>
        <p:grpSpPr>
          <a:xfrm>
            <a:off x="216705" y="3530557"/>
            <a:ext cx="8870428" cy="2562739"/>
            <a:chOff x="157803" y="2988543"/>
            <a:chExt cx="10373473" cy="2825539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378725" y="2988543"/>
              <a:ext cx="10152551" cy="2825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9551" tIns="49777" rIns="99551" bIns="49777">
              <a:spAutoFit/>
            </a:bodyPr>
            <a:lstStyle/>
            <a:p>
              <a:pPr defTabSz="859671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900" b="1" u="sng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Partial-wave Dispersion Relations</a:t>
              </a:r>
            </a:p>
            <a:p>
              <a:pPr defTabSz="859671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9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Analytic structure complicated if unequal masses (Circular cuts)</a:t>
              </a:r>
            </a:p>
            <a:p>
              <a:pPr defTabSz="859671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9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Left cut: </a:t>
              </a:r>
              <a:r>
                <a:rPr lang="en-US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With </a:t>
              </a:r>
              <a:r>
                <a:rPr lang="en-US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crossing may be rewritten in terms of physical </a:t>
              </a:r>
              <a:r>
                <a:rPr lang="en-US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region. </a:t>
              </a:r>
            </a:p>
            <a:p>
              <a:pPr defTabSz="859671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	</a:t>
              </a:r>
              <a:r>
                <a:rPr lang="en-US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But then different partial waves coupled. </a:t>
              </a:r>
            </a:p>
            <a:p>
              <a:pPr defTabSz="859671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In practice, </a:t>
              </a:r>
              <a:r>
                <a:rPr lang="en-U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limited to a finite energy</a:t>
              </a:r>
              <a:r>
                <a:rPr lang="en-US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. But </a:t>
              </a:r>
              <a:r>
                <a:rPr lang="en-U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Good for resonance poles</a:t>
              </a:r>
              <a:r>
                <a:rPr lang="en-US" sz="1900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</a:p>
            <a:p>
              <a:pPr defTabSz="859671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9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		Most Popular: </a:t>
              </a:r>
              <a:r>
                <a:rPr lang="en-US" sz="1900" b="1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UNITARIZED ChPT </a:t>
              </a:r>
              <a:r>
                <a:rPr lang="en-US" sz="19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or </a:t>
              </a:r>
              <a:r>
                <a:rPr lang="en-US" sz="1900" b="1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ROY-LIKE EQUATIONS</a:t>
              </a:r>
            </a:p>
          </p:txBody>
        </p:sp>
        <p:pic>
          <p:nvPicPr>
            <p:cNvPr id="13" name="Picture 12" descr="ballorang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7803" y="3098811"/>
              <a:ext cx="220922" cy="208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5783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3779912" y="3254439"/>
            <a:ext cx="1473585" cy="34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42" tIns="42571" rIns="85142" bIns="42571" anchor="ctr">
            <a:spAutoFit/>
          </a:bodyPr>
          <a:lstStyle/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71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" sz="1710" smtClean="0">
                <a:solidFill>
                  <a:srgbClr val="00FFFF"/>
                </a:solidFill>
                <a:latin typeface="Arial" charset="0"/>
              </a:rPr>
              <a:t>Spare Slides</a:t>
            </a:r>
            <a:endParaRPr lang="es-ES_tradnl" sz="1710" dirty="0">
              <a:solidFill>
                <a:srgbClr val="00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08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2054961" y="44624"/>
            <a:ext cx="6254865" cy="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light </a:t>
            </a: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scalar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controversy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. </a:t>
            </a: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theory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side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... </a:t>
            </a: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classification</a:t>
            </a:r>
            <a:endParaRPr lang="en-GB" sz="1796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36513" y="411311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9193" tIns="44596" rIns="89193" bIns="44596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881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23850" y="781360"/>
            <a:ext cx="7018338" cy="365444"/>
            <a:chOff x="238" y="1111"/>
            <a:chExt cx="5171" cy="269"/>
          </a:xfrm>
        </p:grpSpPr>
        <p:sp>
          <p:nvSpPr>
            <p:cNvPr id="2095" name="Rectangle 8"/>
            <p:cNvSpPr>
              <a:spLocks noChangeArrowheads="1"/>
            </p:cNvSpPr>
            <p:nvPr/>
          </p:nvSpPr>
          <p:spPr bwMode="auto">
            <a:xfrm>
              <a:off x="420" y="1111"/>
              <a:ext cx="498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627" tIns="37314" rIns="74627" bIns="37314">
              <a:spAutoFit/>
            </a:bodyPr>
            <a:lstStyle/>
            <a:p>
              <a:pPr algn="ctr" defTabSz="851657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_tradnl" sz="1881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Scalar</a:t>
              </a:r>
              <a:r>
                <a:rPr lang="es-ES_tradnl" sz="1881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SU(3) </a:t>
              </a:r>
              <a:r>
                <a:rPr lang="es-ES_tradnl" sz="1881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multiplets</a:t>
              </a:r>
              <a:r>
                <a:rPr lang="es-ES_tradnl" sz="1881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881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identification</a:t>
              </a:r>
              <a:r>
                <a:rPr lang="es-ES_tradnl" sz="1881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controversial</a:t>
              </a:r>
              <a:endParaRPr lang="es-ES_tradnl" sz="1539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</p:txBody>
        </p:sp>
        <p:pic>
          <p:nvPicPr>
            <p:cNvPr id="2096" name="Picture 9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8" y="1198"/>
              <a:ext cx="14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659564" y="848712"/>
            <a:ext cx="1614487" cy="1451787"/>
            <a:chOff x="2160" y="1200"/>
            <a:chExt cx="1008" cy="941"/>
          </a:xfrm>
        </p:grpSpPr>
        <p:graphicFrame>
          <p:nvGraphicFramePr>
            <p:cNvPr id="2050" name="Object 13"/>
            <p:cNvGraphicFramePr>
              <a:graphicFrameLocks noChangeAspect="1"/>
            </p:cNvGraphicFramePr>
            <p:nvPr/>
          </p:nvGraphicFramePr>
          <p:xfrm>
            <a:off x="2160" y="1200"/>
            <a:ext cx="1008" cy="9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82" name="Imagen" r:id="rId5" imgW="3762000" imgH="3514320" progId="">
                    <p:embed/>
                  </p:oleObj>
                </mc:Choice>
                <mc:Fallback>
                  <p:oleObj name="Imagen" r:id="rId5" imgW="3762000" imgH="35143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1200"/>
                          <a:ext cx="1008" cy="9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92" name="Rectangle 14"/>
            <p:cNvSpPr>
              <a:spLocks noChangeArrowheads="1"/>
            </p:cNvSpPr>
            <p:nvPr/>
          </p:nvSpPr>
          <p:spPr bwMode="auto">
            <a:xfrm rot="178423">
              <a:off x="2319" y="1803"/>
              <a:ext cx="144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34" tIns="34268" rIns="68534" bIns="34268" anchor="ctr">
              <a:spAutoFit/>
            </a:bodyPr>
            <a:lstStyle/>
            <a:p>
              <a:pPr algn="ctr" defTabSz="7819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197" dirty="0">
                  <a:solidFill>
                    <a:srgbClr val="1C1C1C"/>
                  </a:solidFill>
                  <a:sym typeface="Symbol" pitchFamily="18" charset="2"/>
                </a:rPr>
                <a:t></a:t>
              </a:r>
            </a:p>
          </p:txBody>
        </p:sp>
        <p:sp>
          <p:nvSpPr>
            <p:cNvPr id="2093" name="Rectangle 15"/>
            <p:cNvSpPr>
              <a:spLocks noChangeArrowheads="1"/>
            </p:cNvSpPr>
            <p:nvPr/>
          </p:nvSpPr>
          <p:spPr bwMode="auto">
            <a:xfrm rot="18622043">
              <a:off x="2277" y="1983"/>
              <a:ext cx="156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34" tIns="34268" rIns="68534" bIns="34268" anchor="ctr">
              <a:spAutoFit/>
            </a:bodyPr>
            <a:lstStyle/>
            <a:p>
              <a:pPr algn="ctr" defTabSz="7819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197" dirty="0">
                  <a:solidFill>
                    <a:srgbClr val="1C1C1C"/>
                  </a:solidFill>
                  <a:sym typeface="Symbol" pitchFamily="18" charset="2"/>
                </a:rPr>
                <a:t>f</a:t>
              </a:r>
              <a:r>
                <a:rPr lang="es-ES_tradnl" sz="1197" baseline="-25000" dirty="0">
                  <a:solidFill>
                    <a:srgbClr val="1C1C1C"/>
                  </a:solidFill>
                  <a:sym typeface="Symbol" pitchFamily="18" charset="2"/>
                </a:rPr>
                <a:t>0</a:t>
              </a:r>
            </a:p>
          </p:txBody>
        </p:sp>
        <p:sp>
          <p:nvSpPr>
            <p:cNvPr id="2094" name="Rectangle 16"/>
            <p:cNvSpPr>
              <a:spLocks noChangeArrowheads="1"/>
            </p:cNvSpPr>
            <p:nvPr/>
          </p:nvSpPr>
          <p:spPr bwMode="auto">
            <a:xfrm rot="147717">
              <a:off x="2481" y="1849"/>
              <a:ext cx="161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34" tIns="34268" rIns="68534" bIns="34268" anchor="ctr">
              <a:spAutoFit/>
            </a:bodyPr>
            <a:lstStyle/>
            <a:p>
              <a:pPr algn="ctr" defTabSz="7819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197" dirty="0">
                  <a:solidFill>
                    <a:srgbClr val="1C1C1C"/>
                  </a:solidFill>
                  <a:sym typeface="Symbol" pitchFamily="18" charset="2"/>
                </a:rPr>
                <a:t>a</a:t>
              </a:r>
              <a:r>
                <a:rPr lang="es-ES_tradnl" sz="1197" baseline="-25000" dirty="0">
                  <a:solidFill>
                    <a:srgbClr val="1C1C1C"/>
                  </a:solidFill>
                  <a:sym typeface="Symbol" pitchFamily="18" charset="2"/>
                </a:rPr>
                <a:t>0</a:t>
              </a:r>
              <a:endParaRPr lang="es-ES_tradnl" sz="1197" dirty="0">
                <a:solidFill>
                  <a:srgbClr val="1C1C1C"/>
                </a:solidFill>
                <a:sym typeface="Symbol" pitchFamily="18" charset="2"/>
              </a:endParaRPr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755651" y="1183968"/>
            <a:ext cx="3975099" cy="543296"/>
            <a:chOff x="476" y="1391"/>
            <a:chExt cx="2504" cy="363"/>
          </a:xfrm>
        </p:grpSpPr>
        <p:pic>
          <p:nvPicPr>
            <p:cNvPr id="2090" name="Picture 50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" y="1480"/>
              <a:ext cx="58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91" name="Text Box 51"/>
            <p:cNvSpPr txBox="1">
              <a:spLocks noChangeArrowheads="1"/>
            </p:cNvSpPr>
            <p:nvPr/>
          </p:nvSpPr>
          <p:spPr bwMode="auto">
            <a:xfrm>
              <a:off x="666" y="1391"/>
              <a:ext cx="2314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34" tIns="34268" rIns="68534" bIns="34268" anchor="ctr">
              <a:spAutoFit/>
            </a:bodyPr>
            <a:lstStyle/>
            <a:p>
              <a:pPr algn="ctr" defTabSz="7819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539" dirty="0" err="1">
                  <a:solidFill>
                    <a:srgbClr val="00FFFF"/>
                  </a:solidFill>
                  <a:latin typeface="Arial" charset="0"/>
                </a:rPr>
                <a:t>Too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</a:rPr>
                <a:t>many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</a:rPr>
                <a:t>resonances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</a:rPr>
                <a:t>for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</a:rPr>
                <a:t>many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</a:rPr>
                <a:t>years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</a:rPr>
                <a:t>….</a:t>
              </a:r>
            </a:p>
            <a:p>
              <a:pPr algn="ctr" defTabSz="7819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539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</a:rPr>
                <a:t>But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</a:rPr>
                <a:t>there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</a:rPr>
                <a:t>is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</a:rPr>
                <a:t>an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</a:rPr>
                <a:t>emerging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</a:rPr>
                <a:t>picture</a:t>
              </a:r>
              <a:endParaRPr lang="es-ES_tradnl" sz="1539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328613" y="2071506"/>
            <a:ext cx="5008563" cy="1629892"/>
            <a:chOff x="479" y="1480"/>
            <a:chExt cx="3155" cy="1089"/>
          </a:xfrm>
        </p:grpSpPr>
        <p:sp>
          <p:nvSpPr>
            <p:cNvPr id="2078" name="Line 47"/>
            <p:cNvSpPr>
              <a:spLocks noChangeShapeType="1"/>
            </p:cNvSpPr>
            <p:nvPr/>
          </p:nvSpPr>
          <p:spPr bwMode="auto">
            <a:xfrm>
              <a:off x="2063" y="2115"/>
              <a:ext cx="1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88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79" name="Rectangle 60"/>
            <p:cNvSpPr>
              <a:spLocks noChangeArrowheads="1"/>
            </p:cNvSpPr>
            <p:nvPr/>
          </p:nvSpPr>
          <p:spPr bwMode="auto">
            <a:xfrm>
              <a:off x="2388" y="1842"/>
              <a:ext cx="486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f</a:t>
              </a:r>
              <a:r>
                <a:rPr lang="es-ES_tradnl" sz="1539" baseline="-25000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(980)</a:t>
              </a:r>
              <a:endParaRPr lang="en-US" sz="1539" dirty="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</p:txBody>
        </p:sp>
        <p:grpSp>
          <p:nvGrpSpPr>
            <p:cNvPr id="6" name="Group 68"/>
            <p:cNvGrpSpPr>
              <a:grpSpLocks/>
            </p:cNvGrpSpPr>
            <p:nvPr/>
          </p:nvGrpSpPr>
          <p:grpSpPr bwMode="auto">
            <a:xfrm>
              <a:off x="479" y="1480"/>
              <a:ext cx="3155" cy="1089"/>
              <a:chOff x="479" y="1480"/>
              <a:chExt cx="3155" cy="1089"/>
            </a:xfrm>
          </p:grpSpPr>
          <p:sp>
            <p:nvSpPr>
              <p:cNvPr id="2081" name="Rectangle 58"/>
              <p:cNvSpPr>
                <a:spLocks noChangeArrowheads="1"/>
              </p:cNvSpPr>
              <p:nvPr/>
            </p:nvSpPr>
            <p:spPr bwMode="auto">
              <a:xfrm>
                <a:off x="2841" y="1480"/>
                <a:ext cx="474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78190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sz="1539" dirty="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(800)</a:t>
                </a:r>
                <a:endParaRPr lang="en-US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endParaRPr>
              </a:p>
            </p:txBody>
          </p:sp>
          <p:sp>
            <p:nvSpPr>
              <p:cNvPr id="2082" name="Rectangle 59"/>
              <p:cNvSpPr>
                <a:spLocks noChangeArrowheads="1"/>
              </p:cNvSpPr>
              <p:nvPr/>
            </p:nvSpPr>
            <p:spPr bwMode="auto">
              <a:xfrm>
                <a:off x="3114" y="1981"/>
                <a:ext cx="520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78190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sz="1539" dirty="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a</a:t>
                </a:r>
                <a:r>
                  <a:rPr lang="es-ES_tradnl" sz="1539" baseline="-25000" dirty="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0</a:t>
                </a:r>
                <a:r>
                  <a:rPr lang="es-ES_tradnl" sz="1539" dirty="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(980)</a:t>
                </a:r>
                <a:endParaRPr lang="en-US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endParaRPr>
              </a:p>
            </p:txBody>
          </p:sp>
          <p:grpSp>
            <p:nvGrpSpPr>
              <p:cNvPr id="7" name="Group 67"/>
              <p:cNvGrpSpPr>
                <a:grpSpLocks/>
              </p:cNvGrpSpPr>
              <p:nvPr/>
            </p:nvGrpSpPr>
            <p:grpSpPr bwMode="auto">
              <a:xfrm>
                <a:off x="479" y="1480"/>
                <a:ext cx="2672" cy="1089"/>
                <a:chOff x="479" y="1480"/>
                <a:chExt cx="2672" cy="1089"/>
              </a:xfrm>
            </p:grpSpPr>
            <p:sp>
              <p:nvSpPr>
                <p:cNvPr id="2084" name="AutoShape 46"/>
                <p:cNvSpPr>
                  <a:spLocks noChangeArrowheads="1"/>
                </p:cNvSpPr>
                <p:nvPr/>
              </p:nvSpPr>
              <p:spPr bwMode="auto">
                <a:xfrm>
                  <a:off x="2063" y="1661"/>
                  <a:ext cx="1088" cy="908"/>
                </a:xfrm>
                <a:prstGeom prst="hexagon">
                  <a:avLst>
                    <a:gd name="adj" fmla="val 29956"/>
                    <a:gd name="vf" fmla="val 115470"/>
                  </a:avLst>
                </a:prstGeom>
                <a:noFill/>
                <a:ln w="381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7819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1881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2085" name="Oval 48"/>
                <p:cNvSpPr>
                  <a:spLocks noChangeArrowheads="1"/>
                </p:cNvSpPr>
                <p:nvPr/>
              </p:nvSpPr>
              <p:spPr bwMode="auto">
                <a:xfrm>
                  <a:off x="2561" y="2069"/>
                  <a:ext cx="91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7819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1881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2086" name="Rectangle 57"/>
                <p:cNvSpPr>
                  <a:spLocks noChangeArrowheads="1"/>
                </p:cNvSpPr>
                <p:nvPr/>
              </p:nvSpPr>
              <p:spPr bwMode="auto">
                <a:xfrm>
                  <a:off x="479" y="1480"/>
                  <a:ext cx="1495" cy="2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defTabSz="7819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ES_tradnl" sz="1881">
                      <a:solidFill>
                        <a:srgbClr val="FFFFFF"/>
                      </a:solidFill>
                      <a:latin typeface="Arial" charset="0"/>
                    </a:rPr>
                    <a:t>A Light scalar nonet:</a:t>
                  </a:r>
                  <a:endParaRPr lang="en-US" sz="1881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8" name="Group 63"/>
                <p:cNvGrpSpPr>
                  <a:grpSpLocks/>
                </p:cNvGrpSpPr>
                <p:nvPr/>
              </p:nvGrpSpPr>
              <p:grpSpPr bwMode="auto">
                <a:xfrm>
                  <a:off x="1299" y="1888"/>
                  <a:ext cx="494" cy="378"/>
                  <a:chOff x="3663" y="1903"/>
                  <a:chExt cx="494" cy="378"/>
                </a:xfrm>
              </p:grpSpPr>
              <p:sp>
                <p:nvSpPr>
                  <p:cNvPr id="2088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3878" y="2069"/>
                    <a:ext cx="91" cy="9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78190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z="1881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089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3663" y="1903"/>
                    <a:ext cx="494" cy="3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defTabSz="78190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s-ES" sz="1539" dirty="0" err="1">
                        <a:solidFill>
                          <a:srgbClr val="FFFFFF"/>
                        </a:solidFill>
                        <a:latin typeface="Arial" charset="0"/>
                        <a:cs typeface="Arial" charset="0"/>
                        <a:sym typeface="Symbol" pitchFamily="18" charset="2"/>
                      </a:rPr>
                      <a:t>Singlet</a:t>
                    </a:r>
                    <a:endParaRPr lang="es-ES" sz="1539" dirty="0">
                      <a:solidFill>
                        <a:srgbClr val="FFFFFF"/>
                      </a:solidFill>
                      <a:latin typeface="Arial" charset="0"/>
                      <a:cs typeface="Arial" charset="0"/>
                      <a:sym typeface="Symbol" pitchFamily="18" charset="2"/>
                    </a:endParaRPr>
                  </a:p>
                  <a:p>
                    <a:pPr algn="ctr" defTabSz="78190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z="1539" dirty="0">
                      <a:solidFill>
                        <a:srgbClr val="FFFFFF"/>
                      </a:solidFill>
                      <a:latin typeface="Arial" charset="0"/>
                      <a:cs typeface="Arial" charset="0"/>
                      <a:sym typeface="Symbol" pitchFamily="18" charset="2"/>
                    </a:endParaRPr>
                  </a:p>
                </p:txBody>
              </p:sp>
            </p:grpSp>
          </p:grpSp>
        </p:grpSp>
      </p:grpSp>
      <p:grpSp>
        <p:nvGrpSpPr>
          <p:cNvPr id="9" name="Group 70"/>
          <p:cNvGrpSpPr>
            <a:grpSpLocks/>
          </p:cNvGrpSpPr>
          <p:nvPr/>
        </p:nvGrpSpPr>
        <p:grpSpPr bwMode="auto">
          <a:xfrm>
            <a:off x="5437186" y="2275055"/>
            <a:ext cx="3543299" cy="1513150"/>
            <a:chOff x="3697" y="1616"/>
            <a:chExt cx="2232" cy="1011"/>
          </a:xfrm>
        </p:grpSpPr>
        <p:sp>
          <p:nvSpPr>
            <p:cNvPr id="2076" name="Line 62"/>
            <p:cNvSpPr>
              <a:spLocks noChangeShapeType="1"/>
            </p:cNvSpPr>
            <p:nvPr/>
          </p:nvSpPr>
          <p:spPr bwMode="auto">
            <a:xfrm rot="10800000">
              <a:off x="3697" y="2115"/>
              <a:ext cx="54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88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77" name="Rectangle 64"/>
            <p:cNvSpPr>
              <a:spLocks noChangeArrowheads="1"/>
            </p:cNvSpPr>
            <p:nvPr/>
          </p:nvSpPr>
          <p:spPr bwMode="auto">
            <a:xfrm>
              <a:off x="4216" y="1616"/>
              <a:ext cx="1713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Non-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strange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heavier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!!</a:t>
              </a:r>
            </a:p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539" b="1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Inverted</a:t>
              </a:r>
              <a:r>
                <a:rPr lang="es-ES_tradnl" sz="1539" b="1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539" b="1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hierarchy</a:t>
              </a:r>
              <a:r>
                <a:rPr lang="es-ES_tradnl" sz="1539" b="1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539" b="1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problem</a:t>
              </a:r>
              <a:endParaRPr lang="es-ES_tradnl" sz="1539" b="1" dirty="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539" b="1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For</a:t>
              </a:r>
              <a:r>
                <a:rPr lang="es-ES_tradnl" sz="1539" b="1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 quark-antiquark </a:t>
              </a:r>
            </a:p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_tradnl" sz="1539" b="1" dirty="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539" b="1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f</a:t>
              </a:r>
              <a:r>
                <a:rPr lang="es-ES_tradnl" sz="1539" baseline="-250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s-ES_tradnl" sz="1539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(600) and f</a:t>
              </a:r>
              <a:r>
                <a:rPr lang="es-ES_tradnl" sz="1539" baseline="-250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s-ES_tradnl" sz="1539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(980) are </a:t>
              </a:r>
            </a:p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39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really octet/singlet mixtures</a:t>
              </a:r>
            </a:p>
          </p:txBody>
        </p:sp>
      </p:grpSp>
      <p:grpSp>
        <p:nvGrpSpPr>
          <p:cNvPr id="10" name="Group 69"/>
          <p:cNvGrpSpPr>
            <a:grpSpLocks/>
          </p:cNvGrpSpPr>
          <p:nvPr/>
        </p:nvGrpSpPr>
        <p:grpSpPr bwMode="auto">
          <a:xfrm>
            <a:off x="384176" y="4243199"/>
            <a:ext cx="5141911" cy="1629893"/>
            <a:chOff x="468" y="1480"/>
            <a:chExt cx="3239" cy="1089"/>
          </a:xfrm>
        </p:grpSpPr>
        <p:sp>
          <p:nvSpPr>
            <p:cNvPr id="2064" name="Line 47"/>
            <p:cNvSpPr>
              <a:spLocks noChangeShapeType="1"/>
            </p:cNvSpPr>
            <p:nvPr/>
          </p:nvSpPr>
          <p:spPr bwMode="auto">
            <a:xfrm>
              <a:off x="2063" y="2115"/>
              <a:ext cx="1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88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65" name="Rectangle 60"/>
            <p:cNvSpPr>
              <a:spLocks noChangeArrowheads="1"/>
            </p:cNvSpPr>
            <p:nvPr/>
          </p:nvSpPr>
          <p:spPr bwMode="auto">
            <a:xfrm>
              <a:off x="2473" y="1843"/>
              <a:ext cx="231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f</a:t>
              </a:r>
              <a:r>
                <a:rPr lang="es-ES_tradnl" sz="1539" baseline="-25000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endParaRPr lang="en-US" sz="1539" dirty="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</p:txBody>
        </p:sp>
        <p:grpSp>
          <p:nvGrpSpPr>
            <p:cNvPr id="11" name="Group 68"/>
            <p:cNvGrpSpPr>
              <a:grpSpLocks/>
            </p:cNvGrpSpPr>
            <p:nvPr/>
          </p:nvGrpSpPr>
          <p:grpSpPr bwMode="auto">
            <a:xfrm>
              <a:off x="468" y="1480"/>
              <a:ext cx="3239" cy="1089"/>
              <a:chOff x="468" y="1480"/>
              <a:chExt cx="3239" cy="1089"/>
            </a:xfrm>
          </p:grpSpPr>
          <p:sp>
            <p:nvSpPr>
              <p:cNvPr id="2067" name="Rectangle 58"/>
              <p:cNvSpPr>
                <a:spLocks noChangeArrowheads="1"/>
              </p:cNvSpPr>
              <p:nvPr/>
            </p:nvSpPr>
            <p:spPr bwMode="auto">
              <a:xfrm>
                <a:off x="2845" y="1480"/>
                <a:ext cx="557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78190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sz="1539" dirty="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K(1430)</a:t>
                </a:r>
                <a:endParaRPr lang="en-US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endParaRPr>
              </a:p>
            </p:txBody>
          </p:sp>
          <p:sp>
            <p:nvSpPr>
              <p:cNvPr id="2068" name="Rectangle 59"/>
              <p:cNvSpPr>
                <a:spLocks noChangeArrowheads="1"/>
              </p:cNvSpPr>
              <p:nvPr/>
            </p:nvSpPr>
            <p:spPr bwMode="auto">
              <a:xfrm>
                <a:off x="3118" y="1981"/>
                <a:ext cx="589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78190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sz="1539" dirty="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a</a:t>
                </a:r>
                <a:r>
                  <a:rPr lang="es-ES_tradnl" sz="1539" baseline="-25000" dirty="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0</a:t>
                </a:r>
                <a:r>
                  <a:rPr lang="es-ES_tradnl" sz="1539" dirty="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(1450)</a:t>
                </a:r>
                <a:endParaRPr lang="en-US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endParaRPr>
              </a:p>
            </p:txBody>
          </p:sp>
          <p:grpSp>
            <p:nvGrpSpPr>
              <p:cNvPr id="12" name="Group 67"/>
              <p:cNvGrpSpPr>
                <a:grpSpLocks/>
              </p:cNvGrpSpPr>
              <p:nvPr/>
            </p:nvGrpSpPr>
            <p:grpSpPr bwMode="auto">
              <a:xfrm>
                <a:off x="468" y="1480"/>
                <a:ext cx="2683" cy="1089"/>
                <a:chOff x="468" y="1480"/>
                <a:chExt cx="2683" cy="1089"/>
              </a:xfrm>
            </p:grpSpPr>
            <p:sp>
              <p:nvSpPr>
                <p:cNvPr id="2070" name="AutoShape 46"/>
                <p:cNvSpPr>
                  <a:spLocks noChangeArrowheads="1"/>
                </p:cNvSpPr>
                <p:nvPr/>
              </p:nvSpPr>
              <p:spPr bwMode="auto">
                <a:xfrm>
                  <a:off x="2063" y="1661"/>
                  <a:ext cx="1088" cy="908"/>
                </a:xfrm>
                <a:prstGeom prst="hexagon">
                  <a:avLst>
                    <a:gd name="adj" fmla="val 29956"/>
                    <a:gd name="vf" fmla="val 115470"/>
                  </a:avLst>
                </a:prstGeom>
                <a:noFill/>
                <a:ln w="381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7819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1881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2071" name="Oval 48"/>
                <p:cNvSpPr>
                  <a:spLocks noChangeArrowheads="1"/>
                </p:cNvSpPr>
                <p:nvPr/>
              </p:nvSpPr>
              <p:spPr bwMode="auto">
                <a:xfrm>
                  <a:off x="2561" y="2069"/>
                  <a:ext cx="91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7819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1881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2072" name="Rectangle 57"/>
                <p:cNvSpPr>
                  <a:spLocks noChangeArrowheads="1"/>
                </p:cNvSpPr>
                <p:nvPr/>
              </p:nvSpPr>
              <p:spPr bwMode="auto">
                <a:xfrm>
                  <a:off x="468" y="1480"/>
                  <a:ext cx="1571" cy="4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defTabSz="7819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ES_tradnl" sz="1881">
                      <a:solidFill>
                        <a:srgbClr val="FFFFFF"/>
                      </a:solidFill>
                      <a:latin typeface="Arial" charset="0"/>
                    </a:rPr>
                    <a:t>+ Another</a:t>
                  </a:r>
                </a:p>
                <a:p>
                  <a:pPr algn="ctr" defTabSz="7819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ES_tradnl" sz="1881">
                      <a:solidFill>
                        <a:srgbClr val="FFFFFF"/>
                      </a:solidFill>
                      <a:latin typeface="Arial" charset="0"/>
                    </a:rPr>
                    <a:t> heavier scalar nonet:</a:t>
                  </a:r>
                  <a:endParaRPr lang="en-US" sz="1881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13" name="Group 63"/>
                <p:cNvGrpSpPr>
                  <a:grpSpLocks/>
                </p:cNvGrpSpPr>
                <p:nvPr/>
              </p:nvGrpSpPr>
              <p:grpSpPr bwMode="auto">
                <a:xfrm>
                  <a:off x="1315" y="1888"/>
                  <a:ext cx="589" cy="257"/>
                  <a:chOff x="3679" y="1903"/>
                  <a:chExt cx="589" cy="257"/>
                </a:xfrm>
              </p:grpSpPr>
              <p:sp>
                <p:nvSpPr>
                  <p:cNvPr id="2074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3878" y="2069"/>
                    <a:ext cx="91" cy="9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78190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z="1881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075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3679" y="1903"/>
                    <a:ext cx="589" cy="2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defTabSz="78190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s-ES" sz="1539" dirty="0">
                        <a:solidFill>
                          <a:srgbClr val="FFFFFF"/>
                        </a:solidFill>
                        <a:latin typeface="Arial" charset="0"/>
                        <a:cs typeface="Arial" charset="0"/>
                        <a:sym typeface="Symbol" pitchFamily="18" charset="2"/>
                      </a:rPr>
                      <a:t>f</a:t>
                    </a:r>
                    <a:r>
                      <a:rPr lang="es-ES" sz="1539" baseline="-25000" dirty="0">
                        <a:solidFill>
                          <a:srgbClr val="FFFFFF"/>
                        </a:solidFill>
                        <a:latin typeface="Arial" charset="0"/>
                        <a:cs typeface="Arial" charset="0"/>
                        <a:sym typeface="Symbol" pitchFamily="18" charset="2"/>
                      </a:rPr>
                      <a:t>0</a:t>
                    </a:r>
                    <a:r>
                      <a:rPr lang="es-ES" sz="1539" dirty="0">
                        <a:solidFill>
                          <a:srgbClr val="FFFFFF"/>
                        </a:solidFill>
                        <a:latin typeface="Arial" charset="0"/>
                        <a:cs typeface="Arial" charset="0"/>
                        <a:sym typeface="Symbol" pitchFamily="18" charset="2"/>
                      </a:rPr>
                      <a:t> </a:t>
                    </a:r>
                    <a:r>
                      <a:rPr lang="es-ES" sz="1539" dirty="0" err="1">
                        <a:solidFill>
                          <a:srgbClr val="FFFFFF"/>
                        </a:solidFill>
                        <a:latin typeface="Arial" charset="0"/>
                        <a:cs typeface="Arial" charset="0"/>
                        <a:sym typeface="Symbol" pitchFamily="18" charset="2"/>
                      </a:rPr>
                      <a:t>singlet</a:t>
                    </a:r>
                    <a:endParaRPr lang="el-GR" sz="1539" dirty="0">
                      <a:solidFill>
                        <a:srgbClr val="FFFFFF"/>
                      </a:solidFill>
                      <a:latin typeface="Arial" charset="0"/>
                      <a:cs typeface="Arial" charset="0"/>
                      <a:sym typeface="Symbol" pitchFamily="18" charset="2"/>
                    </a:endParaRPr>
                  </a:p>
                </p:txBody>
              </p:sp>
            </p:grpSp>
          </p:grpSp>
        </p:grpSp>
      </p:grpSp>
      <p:grpSp>
        <p:nvGrpSpPr>
          <p:cNvPr id="14" name="64 Grupo"/>
          <p:cNvGrpSpPr>
            <a:grpSpLocks/>
          </p:cNvGrpSpPr>
          <p:nvPr/>
        </p:nvGrpSpPr>
        <p:grpSpPr bwMode="auto">
          <a:xfrm>
            <a:off x="6094680" y="4312046"/>
            <a:ext cx="1225015" cy="995297"/>
            <a:chOff x="6094130" y="4365699"/>
            <a:chExt cx="1225061" cy="1055464"/>
          </a:xfrm>
        </p:grpSpPr>
        <p:sp>
          <p:nvSpPr>
            <p:cNvPr id="2061" name="Oval 56"/>
            <p:cNvSpPr>
              <a:spLocks noChangeArrowheads="1"/>
            </p:cNvSpPr>
            <p:nvPr/>
          </p:nvSpPr>
          <p:spPr bwMode="auto">
            <a:xfrm>
              <a:off x="6653237" y="5276701"/>
              <a:ext cx="144463" cy="1444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88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62" name="Rectangle 61"/>
            <p:cNvSpPr>
              <a:spLocks noChangeArrowheads="1"/>
            </p:cNvSpPr>
            <p:nvPr/>
          </p:nvSpPr>
          <p:spPr bwMode="auto">
            <a:xfrm>
              <a:off x="6303212" y="5013176"/>
              <a:ext cx="312919" cy="349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539" dirty="0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f</a:t>
              </a:r>
              <a:r>
                <a:rPr lang="es-ES" sz="1539" baseline="-25000" dirty="0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0</a:t>
              </a:r>
              <a:endParaRPr lang="el-GR" sz="1539" baseline="-25000" dirty="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endParaRPr>
            </a:p>
          </p:txBody>
        </p:sp>
        <p:sp>
          <p:nvSpPr>
            <p:cNvPr id="2063" name="Rectangle 57"/>
            <p:cNvSpPr>
              <a:spLocks noChangeArrowheads="1"/>
            </p:cNvSpPr>
            <p:nvPr/>
          </p:nvSpPr>
          <p:spPr bwMode="auto">
            <a:xfrm>
              <a:off x="6094130" y="4365699"/>
              <a:ext cx="1225061" cy="4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881">
                  <a:solidFill>
                    <a:srgbClr val="FFFFFF"/>
                  </a:solidFill>
                  <a:latin typeface="Arial" charset="0"/>
                </a:rPr>
                <a:t>+ glueball</a:t>
              </a:r>
              <a:endParaRPr lang="en-US" sz="1881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66" name="65 Rectángulo"/>
          <p:cNvSpPr>
            <a:spLocks noChangeArrowheads="1"/>
          </p:cNvSpPr>
          <p:nvPr/>
        </p:nvSpPr>
        <p:spPr bwMode="auto">
          <a:xfrm>
            <a:off x="468314" y="5965886"/>
            <a:ext cx="8891587" cy="91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93" tIns="44596" rIns="89193" bIns="44596">
            <a:spAutoFit/>
          </a:bodyPr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796" dirty="0" err="1">
                <a:solidFill>
                  <a:srgbClr val="00FFFF"/>
                </a:solidFill>
                <a:latin typeface="Arial" charset="0"/>
              </a:rPr>
              <a:t>Enough</a:t>
            </a:r>
            <a:r>
              <a:rPr lang="es-ES_tradnl" sz="1796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f</a:t>
            </a:r>
            <a:r>
              <a:rPr lang="es-ES_tradnl" sz="1796" baseline="-250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_tradnl" sz="1796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states</a:t>
            </a:r>
            <a:r>
              <a:rPr lang="es-ES_tradnl" sz="1796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sz="1796" dirty="0" err="1">
                <a:solidFill>
                  <a:srgbClr val="00FFFF"/>
                </a:solidFill>
                <a:latin typeface="Arial" charset="0"/>
              </a:rPr>
              <a:t>have</a:t>
            </a:r>
            <a:r>
              <a:rPr lang="es-ES_tradnl" sz="1796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sz="1796" dirty="0" err="1">
                <a:solidFill>
                  <a:srgbClr val="00FFFF"/>
                </a:solidFill>
                <a:latin typeface="Arial" charset="0"/>
              </a:rPr>
              <a:t>been</a:t>
            </a:r>
            <a:r>
              <a:rPr lang="es-ES_tradnl" sz="1796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sz="1796" dirty="0" err="1">
                <a:solidFill>
                  <a:srgbClr val="00FFFF"/>
                </a:solidFill>
                <a:latin typeface="Arial" charset="0"/>
              </a:rPr>
              <a:t>observed</a:t>
            </a:r>
            <a:r>
              <a:rPr lang="es-ES_tradnl" sz="1796" dirty="0">
                <a:solidFill>
                  <a:srgbClr val="00FFFF"/>
                </a:solidFill>
                <a:latin typeface="Arial" charset="0"/>
              </a:rPr>
              <a:t>: </a:t>
            </a:r>
            <a:r>
              <a:rPr lang="es-ES_tradnl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f</a:t>
            </a:r>
            <a:r>
              <a:rPr lang="es-ES_tradnl" sz="1796" baseline="-250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_tradnl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(1370), f</a:t>
            </a:r>
            <a:r>
              <a:rPr lang="es-ES_tradnl" sz="1796" baseline="-250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_tradnl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(1500), f</a:t>
            </a:r>
            <a:r>
              <a:rPr lang="es-ES_tradnl" sz="1796" baseline="-250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_tradnl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(1700</a:t>
            </a:r>
            <a:r>
              <a:rPr lang="es-ES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). </a:t>
            </a:r>
          </a:p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whole</a:t>
            </a:r>
            <a:r>
              <a:rPr lang="es-ES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picture</a:t>
            </a:r>
            <a:r>
              <a:rPr lang="es-ES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is</a:t>
            </a:r>
            <a:r>
              <a:rPr lang="es-ES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complicated</a:t>
            </a:r>
            <a:r>
              <a:rPr lang="es-ES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by</a:t>
            </a:r>
            <a:r>
              <a:rPr lang="es-ES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mixture </a:t>
            </a:r>
            <a:r>
              <a:rPr lang="es-ES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between</a:t>
            </a:r>
            <a:r>
              <a:rPr lang="es-ES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them</a:t>
            </a:r>
            <a:r>
              <a:rPr lang="es-ES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(</a:t>
            </a:r>
            <a:r>
              <a:rPr lang="es-ES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lots</a:t>
            </a:r>
            <a:r>
              <a:rPr lang="es-ES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of </a:t>
            </a:r>
            <a:r>
              <a:rPr lang="es-ES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works</a:t>
            </a:r>
            <a:r>
              <a:rPr lang="es-ES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here</a:t>
            </a:r>
            <a:r>
              <a:rPr lang="es-ES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)</a:t>
            </a:r>
            <a:endParaRPr lang="en-US" sz="1796" dirty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26712314"/>
      </p:ext>
    </p:extLst>
  </p:cSld>
  <p:clrMapOvr>
    <a:masterClrMapping/>
  </p:clrMapOvr>
  <p:transition advTm="286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24452" y="-694"/>
            <a:ext cx="1233909" cy="36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 anchor="ctr">
            <a:spAutoFit/>
          </a:bodyPr>
          <a:lstStyle/>
          <a:p>
            <a:pPr algn="ctr" eaLnBrk="0" hangingPunct="0"/>
            <a:r>
              <a:rPr lang="es-ES_tradnl" altLang="en-US">
                <a:solidFill>
                  <a:schemeClr val="bg1"/>
                </a:solidFill>
                <a:latin typeface="Arial" charset="0"/>
              </a:rPr>
              <a:t>Motivation</a:t>
            </a: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88" tIns="45144" rIns="90288" bIns="45144"/>
          <a:lstStyle/>
          <a:p>
            <a:endParaRPr 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57200" y="609636"/>
            <a:ext cx="8001000" cy="78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88" tIns="45144" rIns="90288" bIns="45144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In recent years </a:t>
            </a:r>
            <a:r>
              <a:rPr lang="es-ES_tradnl" altLang="en-US">
                <a:solidFill>
                  <a:schemeClr val="bg1"/>
                </a:solidFill>
                <a:latin typeface="Arial" charset="0"/>
                <a:sym typeface="Symbol" pitchFamily="18" charset="2"/>
              </a:rPr>
              <a:t>great effort to extend</a:t>
            </a:r>
            <a:r>
              <a:rPr lang="es-ES_tradnl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a precise </a:t>
            </a:r>
            <a:r>
              <a:rPr lang="es-ES_tradnl" altLang="en-US">
                <a:solidFill>
                  <a:schemeClr val="bg1"/>
                </a:solidFill>
                <a:latin typeface="Arial" charset="0"/>
                <a:sym typeface="Symbol" pitchFamily="18" charset="2"/>
              </a:rPr>
              <a:t>Regge description</a:t>
            </a:r>
            <a:r>
              <a:rPr lang="es-ES_tradnl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of </a:t>
            </a:r>
          </a:p>
          <a:p>
            <a:pPr>
              <a:spcBef>
                <a:spcPct val="50000"/>
              </a:spcBef>
            </a:pPr>
            <a:r>
              <a:rPr lang="es-ES_tradnl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forward hadron scattering </a:t>
            </a:r>
            <a:r>
              <a:rPr lang="es-ES_tradnl" altLang="en-US">
                <a:solidFill>
                  <a:schemeClr val="bg1"/>
                </a:solidFill>
                <a:latin typeface="Arial" charset="0"/>
                <a:sym typeface="Symbol" pitchFamily="18" charset="2"/>
              </a:rPr>
              <a:t>down in energies</a:t>
            </a:r>
            <a:r>
              <a:rPr lang="es-ES_tradnl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: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57237" y="1524037"/>
            <a:ext cx="7603217" cy="36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r>
              <a:rPr lang="es-ES_tradnl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Very Systematic analysis of COMPAS, COMPETE Collaborations, etc...: </a:t>
            </a:r>
            <a:endParaRPr lang="en-GB" altLang="en-US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grpSp>
        <p:nvGrpSpPr>
          <p:cNvPr id="19482" name="Group 26"/>
          <p:cNvGrpSpPr>
            <a:grpSpLocks/>
          </p:cNvGrpSpPr>
          <p:nvPr/>
        </p:nvGrpSpPr>
        <p:grpSpPr bwMode="auto">
          <a:xfrm>
            <a:off x="614366" y="2057403"/>
            <a:ext cx="1981200" cy="1524000"/>
            <a:chOff x="387" y="1296"/>
            <a:chExt cx="1248" cy="960"/>
          </a:xfrm>
        </p:grpSpPr>
        <p:sp>
          <p:nvSpPr>
            <p:cNvPr id="19472" name="AutoShape 16"/>
            <p:cNvSpPr>
              <a:spLocks noChangeArrowheads="1"/>
            </p:cNvSpPr>
            <p:nvPr/>
          </p:nvSpPr>
          <p:spPr bwMode="auto">
            <a:xfrm>
              <a:off x="387" y="1296"/>
              <a:ext cx="1248" cy="960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9469" name="Object 13"/>
            <p:cNvGraphicFramePr>
              <a:graphicFrameLocks noChangeAspect="1"/>
            </p:cNvGraphicFramePr>
            <p:nvPr/>
          </p:nvGraphicFramePr>
          <p:xfrm>
            <a:off x="417" y="1824"/>
            <a:ext cx="1188" cy="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50" name="Equation" r:id="rId3" imgW="774360" imgH="241200" progId="Equation.3">
                    <p:embed/>
                  </p:oleObj>
                </mc:Choice>
                <mc:Fallback>
                  <p:oleObj name="Equation" r:id="rId3" imgW="7743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" y="1824"/>
                          <a:ext cx="1188" cy="3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75" name="Rectangle 19"/>
            <p:cNvSpPr>
              <a:spLocks noChangeArrowheads="1"/>
            </p:cNvSpPr>
            <p:nvPr/>
          </p:nvSpPr>
          <p:spPr bwMode="auto">
            <a:xfrm>
              <a:off x="597" y="1469"/>
              <a:ext cx="83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_tradnl" altLang="en-US">
                  <a:latin typeface="Arial" charset="0"/>
                  <a:sym typeface="Symbol" pitchFamily="18" charset="2"/>
                </a:rPr>
                <a:t>PDG 2000 </a:t>
              </a:r>
              <a:endParaRPr lang="en-GB" altLang="en-US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</p:txBody>
        </p:sp>
      </p:grpSp>
      <p:grpSp>
        <p:nvGrpSpPr>
          <p:cNvPr id="19483" name="Group 27"/>
          <p:cNvGrpSpPr>
            <a:grpSpLocks/>
          </p:cNvGrpSpPr>
          <p:nvPr/>
        </p:nvGrpSpPr>
        <p:grpSpPr bwMode="auto">
          <a:xfrm>
            <a:off x="3498851" y="2057403"/>
            <a:ext cx="1981200" cy="1524000"/>
            <a:chOff x="2206" y="1296"/>
            <a:chExt cx="1248" cy="960"/>
          </a:xfrm>
        </p:grpSpPr>
        <p:sp>
          <p:nvSpPr>
            <p:cNvPr id="19473" name="AutoShape 17"/>
            <p:cNvSpPr>
              <a:spLocks noChangeArrowheads="1"/>
            </p:cNvSpPr>
            <p:nvPr/>
          </p:nvSpPr>
          <p:spPr bwMode="auto">
            <a:xfrm>
              <a:off x="2206" y="1296"/>
              <a:ext cx="1248" cy="960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9470" name="Object 14"/>
            <p:cNvGraphicFramePr>
              <a:graphicFrameLocks noChangeAspect="1"/>
            </p:cNvGraphicFramePr>
            <p:nvPr/>
          </p:nvGraphicFramePr>
          <p:xfrm>
            <a:off x="2236" y="1824"/>
            <a:ext cx="1188" cy="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51" name="Equation" r:id="rId5" imgW="774360" imgH="241200" progId="Equation.3">
                    <p:embed/>
                  </p:oleObj>
                </mc:Choice>
                <mc:Fallback>
                  <p:oleObj name="Equation" r:id="rId5" imgW="7743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6" y="1824"/>
                          <a:ext cx="1188" cy="3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76" name="Rectangle 20"/>
            <p:cNvSpPr>
              <a:spLocks noChangeArrowheads="1"/>
            </p:cNvSpPr>
            <p:nvPr/>
          </p:nvSpPr>
          <p:spPr bwMode="auto">
            <a:xfrm>
              <a:off x="2232" y="1469"/>
              <a:ext cx="120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_tradnl" altLang="en-US">
                  <a:latin typeface="Arial" charset="0"/>
                  <a:sym typeface="Symbol" pitchFamily="18" charset="2"/>
                </a:rPr>
                <a:t>PDG 2002-2004 </a:t>
              </a:r>
              <a:endParaRPr lang="en-GB" altLang="en-US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</p:txBody>
        </p:sp>
      </p:grpSp>
      <p:grpSp>
        <p:nvGrpSpPr>
          <p:cNvPr id="19484" name="Group 28"/>
          <p:cNvGrpSpPr>
            <a:grpSpLocks/>
          </p:cNvGrpSpPr>
          <p:nvPr/>
        </p:nvGrpSpPr>
        <p:grpSpPr bwMode="auto">
          <a:xfrm>
            <a:off x="6384960" y="2057403"/>
            <a:ext cx="1982795" cy="1524000"/>
            <a:chOff x="4022" y="1296"/>
            <a:chExt cx="1249" cy="960"/>
          </a:xfrm>
        </p:grpSpPr>
        <p:sp>
          <p:nvSpPr>
            <p:cNvPr id="19474" name="AutoShape 18"/>
            <p:cNvSpPr>
              <a:spLocks noChangeArrowheads="1"/>
            </p:cNvSpPr>
            <p:nvPr/>
          </p:nvSpPr>
          <p:spPr bwMode="auto">
            <a:xfrm>
              <a:off x="4022" y="1296"/>
              <a:ext cx="1248" cy="960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9471" name="Object 15"/>
            <p:cNvGraphicFramePr>
              <a:graphicFrameLocks noChangeAspect="1"/>
            </p:cNvGraphicFramePr>
            <p:nvPr/>
          </p:nvGraphicFramePr>
          <p:xfrm>
            <a:off x="4052" y="1824"/>
            <a:ext cx="1188" cy="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52" name="Equation" r:id="rId7" imgW="774360" imgH="241200" progId="Equation.3">
                    <p:embed/>
                  </p:oleObj>
                </mc:Choice>
                <mc:Fallback>
                  <p:oleObj name="Equation" r:id="rId7" imgW="7743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2" y="1824"/>
                          <a:ext cx="1188" cy="3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77" name="Rectangle 21"/>
            <p:cNvSpPr>
              <a:spLocks noChangeArrowheads="1"/>
            </p:cNvSpPr>
            <p:nvPr/>
          </p:nvSpPr>
          <p:spPr bwMode="auto">
            <a:xfrm>
              <a:off x="4032" y="1468"/>
              <a:ext cx="123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_tradnl" altLang="en-US">
                  <a:latin typeface="Arial" charset="0"/>
                  <a:sym typeface="Symbol" pitchFamily="18" charset="2"/>
                </a:rPr>
                <a:t>COMPETE 2002 </a:t>
              </a:r>
              <a:endParaRPr lang="en-GB" altLang="en-US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</p:txBody>
        </p:sp>
      </p:grp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304837" y="4175159"/>
            <a:ext cx="8706148" cy="36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r>
              <a:rPr lang="es-ES_tradnl" altLang="en-US">
                <a:solidFill>
                  <a:schemeClr val="bg1"/>
                </a:solidFill>
                <a:latin typeface="Arial" charset="0"/>
                <a:sym typeface="Symbol" pitchFamily="18" charset="2"/>
              </a:rPr>
              <a:t>“Former” ideas</a:t>
            </a:r>
            <a:r>
              <a:rPr lang="es-ES_tradnl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in Regge Theory were “</a:t>
            </a:r>
            <a:r>
              <a:rPr lang="es-ES_tradnl" altLang="en-US">
                <a:solidFill>
                  <a:schemeClr val="bg1"/>
                </a:solidFill>
                <a:latin typeface="Arial" charset="0"/>
                <a:sym typeface="Symbol" pitchFamily="18" charset="2"/>
              </a:rPr>
              <a:t>rescued</a:t>
            </a:r>
            <a:r>
              <a:rPr lang="es-ES_tradnl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” </a:t>
            </a:r>
            <a:r>
              <a:rPr lang="es-ES_tradnl" altLang="en-US">
                <a:solidFill>
                  <a:schemeClr val="bg1"/>
                </a:solidFill>
                <a:latin typeface="Arial" charset="0"/>
                <a:sym typeface="Symbol" pitchFamily="18" charset="2"/>
              </a:rPr>
              <a:t>to extend Regge to lower energies</a:t>
            </a:r>
            <a:r>
              <a:rPr lang="es-ES_tradnl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.</a:t>
            </a: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381035" y="4572035"/>
            <a:ext cx="3620268" cy="30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r>
              <a:rPr lang="es-ES_tradnl" altLang="en-US" sz="14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Logarithmic growths, lifting of degeneracy...</a:t>
            </a:r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1905040" y="5029238"/>
            <a:ext cx="5478661" cy="175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r>
              <a:rPr lang="es-ES_tradnl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Regge over a wide energy range helps determining:</a:t>
            </a:r>
          </a:p>
          <a:p>
            <a:r>
              <a:rPr lang="es-ES_tradnl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-The logarithmic growth law </a:t>
            </a:r>
          </a:p>
          <a:p>
            <a:r>
              <a:rPr lang="es-ES_tradnl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- Subleading trajectories</a:t>
            </a:r>
          </a:p>
          <a:p>
            <a:r>
              <a:rPr lang="es-ES_tradnl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- Degeneracy issues</a:t>
            </a:r>
          </a:p>
          <a:p>
            <a:r>
              <a:rPr lang="es-ES_tradnl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-Saturation of unitarity bounds?</a:t>
            </a:r>
          </a:p>
          <a:p>
            <a:r>
              <a:rPr lang="es-ES_tradnl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00068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304800" y="457200"/>
            <a:ext cx="8686800" cy="11430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 anchor="ctr"/>
          <a:lstStyle/>
          <a:p>
            <a:pPr algn="ctr"/>
            <a:endParaRPr lang="en-US" altLang="en-US" sz="2000">
              <a:latin typeface="Arial" charset="0"/>
              <a:sym typeface="Symbol" pitchFamily="18" charset="2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33441" y="533434"/>
            <a:ext cx="7726264" cy="101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r>
              <a:rPr lang="es-ES_tradnl" altLang="en-US" sz="2000" b="1">
                <a:latin typeface="Arial" charset="0"/>
                <a:sym typeface="Symbol" pitchFamily="18" charset="2"/>
              </a:rPr>
              <a:t>We</a:t>
            </a:r>
            <a:r>
              <a:rPr lang="es-ES_tradnl" altLang="en-US" sz="2000" b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 propose</a:t>
            </a:r>
            <a:r>
              <a:rPr lang="es-ES_tradnl" altLang="en-US" sz="2000" b="1">
                <a:latin typeface="Arial" charset="0"/>
                <a:sym typeface="Symbol" pitchFamily="18" charset="2"/>
              </a:rPr>
              <a:t> </a:t>
            </a:r>
            <a:r>
              <a:rPr lang="es-ES_tradnl" altLang="en-US" sz="1600" b="1">
                <a:latin typeface="Arial" charset="0"/>
                <a:sym typeface="Symbol" pitchFamily="18" charset="2"/>
              </a:rPr>
              <a:t>(“rescue”)</a:t>
            </a:r>
            <a:r>
              <a:rPr lang="es-ES_tradnl" altLang="en-US" sz="2000" b="1">
                <a:latin typeface="Arial" charset="0"/>
                <a:sym typeface="Symbol" pitchFamily="18" charset="2"/>
              </a:rPr>
              <a:t> </a:t>
            </a:r>
            <a:r>
              <a:rPr lang="es-ES_tradnl" altLang="en-US" sz="2000" b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further simple refinements</a:t>
            </a:r>
            <a:r>
              <a:rPr lang="es-ES_tradnl" altLang="en-US" sz="2000" b="1">
                <a:latin typeface="Arial" charset="0"/>
                <a:sym typeface="Symbol" pitchFamily="18" charset="2"/>
              </a:rPr>
              <a:t> that allow the</a:t>
            </a:r>
          </a:p>
          <a:p>
            <a:r>
              <a:rPr lang="es-ES_tradnl" altLang="en-US" sz="2000" b="1">
                <a:latin typeface="Arial" charset="0"/>
                <a:sym typeface="Symbol" pitchFamily="18" charset="2"/>
              </a:rPr>
              <a:t>application of Regge theory down to </a:t>
            </a:r>
            <a:r>
              <a:rPr lang="es-ES_tradnl" altLang="en-US" sz="2000" b="1">
                <a:latin typeface="Arial" charset="0"/>
                <a:cs typeface="Arial" charset="0"/>
                <a:sym typeface="Symbol" pitchFamily="18" charset="2"/>
              </a:rPr>
              <a:t>~</a:t>
            </a:r>
            <a:r>
              <a:rPr lang="es-ES_tradnl" altLang="en-US" sz="2000" b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1 GeV in Kinetic Energy</a:t>
            </a:r>
          </a:p>
          <a:p>
            <a:r>
              <a:rPr lang="es-ES_tradnl" altLang="en-US" sz="2000" b="1">
                <a:latin typeface="Arial" charset="0"/>
                <a:sym typeface="Symbol" pitchFamily="18" charset="2"/>
              </a:rPr>
              <a:t>for forward hadronic scattering</a:t>
            </a:r>
            <a:endParaRPr lang="en-GB" altLang="en-US" sz="2000" b="1">
              <a:latin typeface="Arial" charset="0"/>
              <a:sym typeface="Symbol" pitchFamily="18" charset="2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838200" y="1905038"/>
            <a:ext cx="7620000" cy="384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88" tIns="45144" rIns="90288" bIns="45144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n-US" sz="2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1)</a:t>
            </a:r>
            <a:r>
              <a:rPr lang="es-ES_tradnl" alt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Use of  </a:t>
            </a:r>
            <a:r>
              <a:rPr lang="es-ES_tradnl" altLang="en-US" sz="2000" u="sng">
                <a:solidFill>
                  <a:schemeClr val="bg1"/>
                </a:solidFill>
                <a:latin typeface="Arial" charset="0"/>
                <a:sym typeface="Symbol" pitchFamily="18" charset="2"/>
              </a:rPr>
              <a:t>=(s-u)/2 powers</a:t>
            </a:r>
            <a:r>
              <a:rPr lang="es-ES_tradnl" alt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instead of s powers. This is the natural Regge variable needed to express symmetric amplitudes.</a:t>
            </a:r>
          </a:p>
          <a:p>
            <a:pPr>
              <a:spcBef>
                <a:spcPct val="50000"/>
              </a:spcBef>
            </a:pPr>
            <a:endParaRPr lang="es-ES_tradnl" altLang="en-US" sz="20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s-ES_tradnl" altLang="en-US" sz="2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2)</a:t>
            </a:r>
            <a:r>
              <a:rPr lang="es-ES_tradnl" alt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Use of a </a:t>
            </a:r>
            <a:r>
              <a:rPr lang="es-ES_tradnl" altLang="en-US" sz="2000" u="sng">
                <a:solidFill>
                  <a:schemeClr val="bg1"/>
                </a:solidFill>
                <a:latin typeface="Arial" charset="0"/>
                <a:sym typeface="Symbol" pitchFamily="18" charset="2"/>
              </a:rPr>
              <a:t>logarithmic law from an improved unitarity bound</a:t>
            </a:r>
            <a:r>
              <a:rPr lang="es-ES_tradnl" alt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s-ES_tradnl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(Yndurain, 1972). Faster than s log s, slower than s log</a:t>
            </a:r>
            <a:r>
              <a:rPr lang="es-ES_tradnl" altLang="en-US" baseline="30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2</a:t>
            </a:r>
            <a:r>
              <a:rPr lang="es-ES_tradnl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s.</a:t>
            </a:r>
          </a:p>
          <a:p>
            <a:pPr>
              <a:spcBef>
                <a:spcPct val="50000"/>
              </a:spcBef>
            </a:pPr>
            <a:endParaRPr lang="es-ES_tradnl" altLang="en-US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s-ES_tradnl" altLang="en-US" sz="2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3)</a:t>
            </a:r>
            <a:r>
              <a:rPr lang="es-ES_tradnl" alt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altLang="en-US" sz="2000" u="sng">
                <a:solidFill>
                  <a:schemeClr val="bg1"/>
                </a:solidFill>
                <a:latin typeface="Arial" charset="0"/>
                <a:sym typeface="Symbol" pitchFamily="18" charset="2"/>
              </a:rPr>
              <a:t>Phase space corrections</a:t>
            </a:r>
            <a:r>
              <a:rPr lang="es-ES_tradnl" alt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in total cross sections</a:t>
            </a:r>
          </a:p>
          <a:p>
            <a:pPr>
              <a:spcBef>
                <a:spcPct val="50000"/>
              </a:spcBef>
            </a:pPr>
            <a:endParaRPr lang="es-ES_tradnl" altLang="en-US" sz="20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s-ES_tradnl" alt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4) Inclusion of  data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381036" y="6248431"/>
            <a:ext cx="8120410" cy="39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Data fits show a sizable </a:t>
            </a:r>
            <a:r>
              <a:rPr lang="es-ES_tradnl" altLang="en-US" sz="2000" baseline="30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2</a:t>
            </a:r>
            <a:r>
              <a:rPr lang="es-ES_tradnl" alt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/d.o.f. improvement of with each suggestion</a:t>
            </a:r>
          </a:p>
        </p:txBody>
      </p:sp>
    </p:spTree>
    <p:extLst>
      <p:ext uri="{BB962C8B-B14F-4D97-AF65-F5344CB8AC3E}">
        <p14:creationId xmlns:p14="http://schemas.microsoft.com/office/powerpoint/2010/main" val="373154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9261" y="13584"/>
            <a:ext cx="3386743" cy="36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 anchor="ctr">
            <a:spAutoFit/>
          </a:bodyPr>
          <a:lstStyle/>
          <a:p>
            <a:pPr eaLnBrk="0" hangingPunct="0"/>
            <a:r>
              <a:rPr lang="es-ES_tradnl" altLang="en-US">
                <a:solidFill>
                  <a:schemeClr val="bg1"/>
                </a:solidFill>
                <a:latin typeface="Arial" charset="0"/>
              </a:rPr>
              <a:t>First suggestion: </a:t>
            </a:r>
            <a:r>
              <a:rPr lang="es-ES_tradnl" altLang="en-US">
                <a:solidFill>
                  <a:schemeClr val="bg1"/>
                </a:solidFill>
                <a:latin typeface="Arial" charset="0"/>
                <a:sym typeface="Symbol" pitchFamily="18" charset="2"/>
              </a:rPr>
              <a:t>=s-u powers</a:t>
            </a:r>
            <a:r>
              <a:rPr lang="es-ES_tradnl" altLang="en-US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88" tIns="45144" rIns="90288" bIns="45144"/>
          <a:lstStyle/>
          <a:p>
            <a:endParaRPr lang="en-US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566356"/>
              </p:ext>
            </p:extLst>
          </p:nvPr>
        </p:nvGraphicFramePr>
        <p:xfrm>
          <a:off x="512767" y="1600272"/>
          <a:ext cx="6939554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2" name="Equation" r:id="rId3" imgW="4343400" imgH="393480" progId="Equation.3">
                  <p:embed/>
                </p:oleObj>
              </mc:Choice>
              <mc:Fallback>
                <p:oleObj name="Equation" r:id="rId3" imgW="4343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7" y="1600272"/>
                        <a:ext cx="6939554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42191"/>
              </p:ext>
            </p:extLst>
          </p:nvPr>
        </p:nvGraphicFramePr>
        <p:xfrm>
          <a:off x="3881439" y="3621088"/>
          <a:ext cx="4290961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3" name="Equation" r:id="rId5" imgW="3200400" imgH="431640" progId="Equation.3">
                  <p:embed/>
                </p:oleObj>
              </mc:Choice>
              <mc:Fallback>
                <p:oleObj name="Equation" r:id="rId5" imgW="3200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439" y="3621088"/>
                        <a:ext cx="4290961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17277"/>
              </p:ext>
            </p:extLst>
          </p:nvPr>
        </p:nvGraphicFramePr>
        <p:xfrm>
          <a:off x="2209803" y="4419600"/>
          <a:ext cx="272223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4" name="Equation" r:id="rId7" imgW="2019240" imgH="431640" progId="Equation.3">
                  <p:embed/>
                </p:oleObj>
              </mc:Choice>
              <mc:Fallback>
                <p:oleObj name="Equation" r:id="rId7" imgW="2019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3" y="4419600"/>
                        <a:ext cx="2722237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404093"/>
              </p:ext>
            </p:extLst>
          </p:nvPr>
        </p:nvGraphicFramePr>
        <p:xfrm>
          <a:off x="3860800" y="3048000"/>
          <a:ext cx="237172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5" name="Equation" r:id="rId9" imgW="1777680" imgH="330120" progId="Equation.3">
                  <p:embed/>
                </p:oleObj>
              </mc:Choice>
              <mc:Fallback>
                <p:oleObj name="Equation" r:id="rId9" imgW="17776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800" y="3048000"/>
                        <a:ext cx="2371725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031539"/>
              </p:ext>
            </p:extLst>
          </p:nvPr>
        </p:nvGraphicFramePr>
        <p:xfrm>
          <a:off x="685802" y="5867400"/>
          <a:ext cx="310764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6" name="Equation" r:id="rId11" imgW="1676160" imgH="253800" progId="Equation.3">
                  <p:embed/>
                </p:oleObj>
              </mc:Choice>
              <mc:Fallback>
                <p:oleObj name="Equation" r:id="rId11" imgW="1676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2" y="5867400"/>
                        <a:ext cx="3107640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152438" y="609641"/>
            <a:ext cx="7748513" cy="36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r>
              <a:rPr lang="es-ES_tradnl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Regge behavior can be deduced from the Froissart-Gribov representation.</a:t>
            </a:r>
            <a:endParaRPr lang="en-GB" altLang="en-US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161963" y="1143038"/>
            <a:ext cx="6450081" cy="36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r>
              <a:rPr lang="es-ES_tradnl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Dispersion relation for su even (similar for odd) amplitudes </a:t>
            </a:r>
            <a:endParaRPr lang="en-GB" altLang="en-US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228638" y="2452729"/>
            <a:ext cx="5778423" cy="36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r>
              <a:rPr lang="es-ES_tradnl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Partial wave projection in t-channel using P</a:t>
            </a:r>
            <a:r>
              <a:rPr lang="es-ES_tradnl" altLang="en-US" baseline="-25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l</a:t>
            </a:r>
            <a:r>
              <a:rPr lang="es-ES_tradnl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(cos</a:t>
            </a:r>
            <a:r>
              <a:rPr lang="es-ES_tradnl" altLang="en-US">
                <a:solidFill>
                  <a:srgbClr val="00FFFF"/>
                </a:solidFill>
                <a:sym typeface="Symbol" pitchFamily="18" charset="2"/>
              </a:rPr>
              <a:t></a:t>
            </a:r>
            <a:r>
              <a:rPr lang="es-ES_tradnl" altLang="en-US" baseline="-25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t</a:t>
            </a:r>
            <a:r>
              <a:rPr lang="es-ES_tradnl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) with</a:t>
            </a:r>
            <a:endParaRPr lang="en-GB" altLang="en-US" sz="20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228637" y="3048033"/>
            <a:ext cx="3564804" cy="39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r>
              <a:rPr lang="es-ES_tradnl" alt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Continued to L complex plane</a:t>
            </a:r>
            <a:endParaRPr lang="en-GB" altLang="en-US" sz="20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304839" y="4267237"/>
            <a:ext cx="1751680" cy="39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r>
              <a:rPr lang="es-ES_tradnl" alt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Asimptotically</a:t>
            </a:r>
            <a:endParaRPr lang="en-GB" altLang="en-US" sz="20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381035" y="5407063"/>
            <a:ext cx="4819827" cy="39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r>
              <a:rPr lang="es-ES_tradnl" alt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If a complex Regge pole accurs at </a:t>
            </a:r>
            <a:r>
              <a:rPr lang="es-ES_tradnl" altLang="en-US" sz="2000" i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l=</a:t>
            </a:r>
            <a:r>
              <a:rPr lang="es-ES_tradnl" altLang="en-US" sz="2000" i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(t)</a:t>
            </a:r>
            <a:endParaRPr lang="en-GB" altLang="en-US" sz="2000" i="1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3790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346218"/>
              </p:ext>
            </p:extLst>
          </p:nvPr>
        </p:nvGraphicFramePr>
        <p:xfrm>
          <a:off x="6096001" y="2346397"/>
          <a:ext cx="1356319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7" name="Equation" r:id="rId13" imgW="1002960" imgH="393480" progId="Equation.3">
                  <p:embed/>
                </p:oleObj>
              </mc:Choice>
              <mc:Fallback>
                <p:oleObj name="Equation" r:id="rId13" imgW="1002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2346397"/>
                        <a:ext cx="1356319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7" name="AutoShape 19"/>
          <p:cNvSpPr>
            <a:spLocks noChangeArrowheads="1"/>
          </p:cNvSpPr>
          <p:nvPr/>
        </p:nvSpPr>
        <p:spPr bwMode="auto">
          <a:xfrm>
            <a:off x="5928319" y="4634480"/>
            <a:ext cx="3048000" cy="21336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 anchor="ctr"/>
          <a:lstStyle/>
          <a:p>
            <a:endParaRPr lang="en-US"/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6361152" y="6308763"/>
            <a:ext cx="1960070" cy="39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r>
              <a:rPr lang="es-ES_tradnl" altLang="en-US" sz="2000">
                <a:latin typeface="Arial" charset="0"/>
                <a:sym typeface="Symbol" pitchFamily="18" charset="2"/>
              </a:rPr>
              <a:t>customarily </a:t>
            </a:r>
            <a:r>
              <a:rPr lang="es-ES_tradnl" altLang="en-US" sz="2000">
                <a:latin typeface="Arial" charset="0"/>
                <a:cs typeface="Arial" charset="0"/>
                <a:sym typeface="Symbol" pitchFamily="18" charset="2"/>
              </a:rPr>
              <a:t>~s</a:t>
            </a:r>
            <a:endParaRPr lang="en-GB" altLang="en-US" sz="2000">
              <a:latin typeface="Arial" charset="0"/>
              <a:sym typeface="Symbol" pitchFamily="18" charset="2"/>
            </a:endParaRP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5975573" y="4858849"/>
            <a:ext cx="3010037" cy="39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r>
              <a:rPr lang="es-ES_tradnl" altLang="en-US" sz="200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Natural Regge variable </a:t>
            </a:r>
            <a:r>
              <a:rPr lang="es-ES_tradnl" altLang="en-US" sz="2000" b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</a:t>
            </a:r>
            <a:endParaRPr lang="en-GB" altLang="en-US" sz="2000" b="1">
              <a:solidFill>
                <a:srgbClr val="FF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5943638" y="5334033"/>
            <a:ext cx="2737526" cy="39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r>
              <a:rPr lang="es-ES_tradnl" altLang="en-US" sz="2000">
                <a:latin typeface="Arial" charset="0"/>
                <a:sym typeface="Symbol" pitchFamily="18" charset="2"/>
              </a:rPr>
              <a:t>Forward scattering t=0</a:t>
            </a:r>
          </a:p>
        </p:txBody>
      </p:sp>
      <p:graphicFrame>
        <p:nvGraphicFramePr>
          <p:cNvPr id="3791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668706"/>
              </p:ext>
            </p:extLst>
          </p:nvPr>
        </p:nvGraphicFramePr>
        <p:xfrm>
          <a:off x="6446378" y="5715000"/>
          <a:ext cx="201188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8" name="Equation" r:id="rId15" imgW="1041120" imgH="241200" progId="Equation.3">
                  <p:embed/>
                </p:oleObj>
              </mc:Choice>
              <mc:Fallback>
                <p:oleObj name="Equation" r:id="rId15" imgW="10411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6378" y="5715000"/>
                        <a:ext cx="2011883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622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49248" y="13584"/>
            <a:ext cx="4810209" cy="36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 anchor="ctr">
            <a:spAutoFit/>
          </a:bodyPr>
          <a:lstStyle/>
          <a:p>
            <a:pPr eaLnBrk="0" hangingPunct="0"/>
            <a:r>
              <a:rPr lang="es-ES_tradnl" altLang="en-US">
                <a:solidFill>
                  <a:schemeClr val="bg1"/>
                </a:solidFill>
                <a:latin typeface="Arial" charset="0"/>
              </a:rPr>
              <a:t>Implication of First suggestion: </a:t>
            </a:r>
            <a:r>
              <a:rPr lang="es-ES_tradnl" altLang="en-US">
                <a:solidFill>
                  <a:schemeClr val="bg1"/>
                </a:solidFill>
                <a:latin typeface="Arial" charset="0"/>
                <a:sym typeface="Symbol" pitchFamily="18" charset="2"/>
              </a:rPr>
              <a:t>=s-u powers</a:t>
            </a:r>
            <a:r>
              <a:rPr lang="es-ES_tradnl" altLang="en-US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88" tIns="45144" rIns="90288" bIns="45144"/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609641" y="835063"/>
            <a:ext cx="4084049" cy="39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r>
              <a:rPr lang="es-ES_tradnl" alt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Factorization occurs at , not at s </a:t>
            </a:r>
            <a:endParaRPr lang="en-GB" altLang="en-US" sz="20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5181601" y="609600"/>
          <a:ext cx="3186113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Equation" r:id="rId3" imgW="1993680" imgH="749160" progId="Equation.3">
                  <p:embed/>
                </p:oleObj>
              </mc:Choice>
              <mc:Fallback>
                <p:oleObj name="Equation" r:id="rId3" imgW="1993680" imgH="749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1" y="609600"/>
                        <a:ext cx="3186113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609635" y="2209837"/>
            <a:ext cx="6584926" cy="39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r>
              <a:rPr lang="es-ES_tradnl" alt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The same , corresponds to different s for each process </a:t>
            </a:r>
            <a:endParaRPr lang="en-GB" altLang="en-US" sz="20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45224" name="Group 168"/>
          <p:cNvGraphicFramePr>
            <a:graphicFrameLocks noGrp="1"/>
          </p:cNvGraphicFramePr>
          <p:nvPr/>
        </p:nvGraphicFramePr>
        <p:xfrm>
          <a:off x="1066800" y="2819472"/>
          <a:ext cx="5105400" cy="2392363"/>
        </p:xfrm>
        <a:graphic>
          <a:graphicData uri="http://schemas.openxmlformats.org/drawingml/2006/table">
            <a:tbl>
              <a:tblPr/>
              <a:tblGrid>
                <a:gridCol w="1524000"/>
                <a:gridCol w="1295400"/>
                <a:gridCol w="1143000"/>
                <a:gridCol w="1143000"/>
              </a:tblGrid>
              <a:tr h="50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</a:t>
                      </a:r>
                      <a:r>
                        <a:rPr kumimoji="0" lang="en-US" alt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1/2</a:t>
                      </a:r>
                      <a:endParaRPr kumimoji="0" lang="en-GB" alt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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s</a:t>
                      </a:r>
                      <a:r>
                        <a:rPr kumimoji="0" lang="en-US" alt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1/2</a:t>
                      </a:r>
                      <a:endParaRPr kumimoji="0" lang="en-GB" alt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N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s</a:t>
                      </a:r>
                      <a:r>
                        <a:rPr kumimoji="0" lang="en-US" alt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1/2</a:t>
                      </a:r>
                      <a:endParaRPr kumimoji="0" lang="en-GB" alt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NN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s</a:t>
                      </a:r>
                      <a:r>
                        <a:rPr kumimoji="0" lang="en-US" alt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1/2</a:t>
                      </a:r>
                      <a:endParaRPr kumimoji="0" lang="en-GB" alt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1 GeV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1.0 GeV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1.4 GeV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1.7 GeV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1.5 GeV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1.5 GeV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1.8 GeV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2.0 GeV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2 GeV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2.0 GeV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2.2 GeV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2.4 GeV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3 GeV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3.0 GeV</a:t>
                      </a:r>
                      <a:endParaRPr kumimoji="0" lang="en-GB" alt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3.2 GeV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3.3 GeV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225" name="Rectangle 169"/>
          <p:cNvSpPr>
            <a:spLocks noChangeArrowheads="1"/>
          </p:cNvSpPr>
          <p:nvPr/>
        </p:nvSpPr>
        <p:spPr bwMode="auto">
          <a:xfrm>
            <a:off x="1447839" y="5638832"/>
            <a:ext cx="6033493" cy="70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r>
              <a:rPr lang="es-ES_tradnl" alt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I will show results down to a given KINETIC energy.</a:t>
            </a:r>
          </a:p>
          <a:p>
            <a:r>
              <a:rPr lang="es-ES_tradnl" alt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Roughly that is </a:t>
            </a:r>
            <a:r>
              <a:rPr lang="es-ES_tradnl" altLang="en-US" sz="2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energy above threshold</a:t>
            </a:r>
            <a:endParaRPr lang="en-GB" altLang="en-US" sz="200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8875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9251" y="13584"/>
            <a:ext cx="7103145" cy="36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 anchor="ctr">
            <a:spAutoFit/>
          </a:bodyPr>
          <a:lstStyle/>
          <a:p>
            <a:pPr eaLnBrk="0" hangingPunct="0"/>
            <a:r>
              <a:rPr lang="es-ES_tradnl" altLang="en-US">
                <a:solidFill>
                  <a:schemeClr val="bg1"/>
                </a:solidFill>
                <a:latin typeface="Arial" charset="0"/>
              </a:rPr>
              <a:t>Third suggestion: </a:t>
            </a:r>
            <a:r>
              <a:rPr lang="es-ES_tradnl" altLang="en-US">
                <a:solidFill>
                  <a:schemeClr val="bg1"/>
                </a:solidFill>
                <a:latin typeface="Arial" charset="0"/>
                <a:sym typeface="Symbol" pitchFamily="18" charset="2"/>
              </a:rPr>
              <a:t>Independent factorization of different singularities</a:t>
            </a:r>
            <a:r>
              <a:rPr lang="es-ES_tradnl" altLang="en-US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88" tIns="45144" rIns="90288" bIns="45144"/>
          <a:lstStyle/>
          <a:p>
            <a:endParaRPr 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52439" y="609641"/>
            <a:ext cx="8475187" cy="36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r>
              <a:rPr lang="es-ES_tradnl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One-pole factorization (constant term) made by Gell-Mann, Gribov, Pomeranchuk</a:t>
            </a:r>
            <a:endParaRPr lang="en-GB" altLang="en-US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52442" y="1081123"/>
            <a:ext cx="8299946" cy="36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r>
              <a:rPr lang="es-ES_tradnl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Recently generalized for other kind of singularities by  COMPETE (Cudell et al.)</a:t>
            </a:r>
            <a:endParaRPr lang="en-GB" altLang="en-US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533434" y="2209834"/>
            <a:ext cx="4619452" cy="36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r>
              <a:rPr lang="en-US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Each singularity should factorize separately</a:t>
            </a:r>
            <a:endParaRPr lang="en-GB" altLang="en-US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457240" y="3048032"/>
            <a:ext cx="7453561" cy="64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r>
              <a:rPr lang="en-US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In practice, only relevant for the Pomeron: </a:t>
            </a:r>
          </a:p>
          <a:p>
            <a:r>
              <a:rPr lang="en-US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the constant and logarithmic terms </a:t>
            </a:r>
            <a:r>
              <a:rPr lang="en-US" altLang="en-US">
                <a:solidFill>
                  <a:schemeClr val="bg1"/>
                </a:solidFill>
                <a:latin typeface="Arial" charset="0"/>
                <a:sym typeface="Symbol" pitchFamily="18" charset="2"/>
              </a:rPr>
              <a:t>factorize separately</a:t>
            </a:r>
            <a:r>
              <a:rPr lang="en-US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altLang="en-US">
                <a:solidFill>
                  <a:schemeClr val="bg1"/>
                </a:solidFill>
                <a:latin typeface="Arial" charset="0"/>
                <a:sym typeface="Symbol" pitchFamily="18" charset="2"/>
              </a:rPr>
              <a:t>in each process</a:t>
            </a:r>
            <a:endParaRPr lang="en-GB" altLang="en-US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44041" name="Object 9"/>
          <p:cNvGraphicFramePr>
            <a:graphicFrameLocks noChangeAspect="1"/>
          </p:cNvGraphicFramePr>
          <p:nvPr/>
        </p:nvGraphicFramePr>
        <p:xfrm>
          <a:off x="573088" y="4343400"/>
          <a:ext cx="76644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6" name="Equation" r:id="rId3" imgW="3466800" imgH="482400" progId="Equation.3">
                  <p:embed/>
                </p:oleObj>
              </mc:Choice>
              <mc:Fallback>
                <p:oleObj name="Equation" r:id="rId3" imgW="3466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4343400"/>
                        <a:ext cx="76644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048" name="Group 16"/>
          <p:cNvGrpSpPr>
            <a:grpSpLocks/>
          </p:cNvGrpSpPr>
          <p:nvPr/>
        </p:nvGrpSpPr>
        <p:grpSpPr bwMode="auto">
          <a:xfrm>
            <a:off x="1828803" y="3733872"/>
            <a:ext cx="2955925" cy="1419225"/>
            <a:chOff x="1152" y="2352"/>
            <a:chExt cx="1862" cy="894"/>
          </a:xfrm>
        </p:grpSpPr>
        <p:graphicFrame>
          <p:nvGraphicFramePr>
            <p:cNvPr id="44043" name="Object 11"/>
            <p:cNvGraphicFramePr>
              <a:graphicFrameLocks noChangeAspect="1"/>
            </p:cNvGraphicFramePr>
            <p:nvPr/>
          </p:nvGraphicFramePr>
          <p:xfrm>
            <a:off x="1152" y="2880"/>
            <a:ext cx="695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47" name="Equation" r:id="rId5" imgW="457200" imgH="241200" progId="Equation.3">
                    <p:embed/>
                  </p:oleObj>
                </mc:Choice>
                <mc:Fallback>
                  <p:oleObj name="Equation" r:id="rId5" imgW="4572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2880"/>
                          <a:ext cx="695" cy="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44" name="Object 12"/>
            <p:cNvGraphicFramePr>
              <a:graphicFrameLocks noChangeAspect="1"/>
            </p:cNvGraphicFramePr>
            <p:nvPr/>
          </p:nvGraphicFramePr>
          <p:xfrm>
            <a:off x="2338" y="2880"/>
            <a:ext cx="676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48" name="Equation" r:id="rId7" imgW="444240" imgH="241200" progId="Equation.3">
                    <p:embed/>
                  </p:oleObj>
                </mc:Choice>
                <mc:Fallback>
                  <p:oleObj name="Equation" r:id="rId7" imgW="4442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8" y="2880"/>
                          <a:ext cx="676" cy="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046" name="Line 14"/>
            <p:cNvSpPr>
              <a:spLocks noChangeShapeType="1"/>
            </p:cNvSpPr>
            <p:nvPr/>
          </p:nvSpPr>
          <p:spPr bwMode="auto">
            <a:xfrm>
              <a:off x="1296" y="2352"/>
              <a:ext cx="144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7" name="Line 15"/>
            <p:cNvSpPr>
              <a:spLocks noChangeShapeType="1"/>
            </p:cNvSpPr>
            <p:nvPr/>
          </p:nvSpPr>
          <p:spPr bwMode="auto">
            <a:xfrm>
              <a:off x="1296" y="2352"/>
              <a:ext cx="1104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101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ChangeArrowheads="1"/>
          </p:cNvSpPr>
          <p:nvPr/>
        </p:nvSpPr>
        <p:spPr bwMode="auto">
          <a:xfrm>
            <a:off x="2555924" y="4267238"/>
            <a:ext cx="5733796" cy="132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r>
              <a:rPr lang="es-ES_tradnl" alt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2) </a:t>
            </a:r>
            <a:r>
              <a:rPr lang="es-ES_tradnl" altLang="en-US" sz="2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Add typical systematic error to points without it</a:t>
            </a:r>
          </a:p>
          <a:p>
            <a:r>
              <a:rPr lang="es-ES_tradnl" alt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	0.5% systematic error added to NN data</a:t>
            </a:r>
          </a:p>
          <a:p>
            <a:r>
              <a:rPr lang="es-ES_tradnl" alt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	   1% systematic error added to N data</a:t>
            </a:r>
          </a:p>
          <a:p>
            <a:r>
              <a:rPr lang="es-ES_tradnl" alt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	1.5% systematic error added to KN data</a:t>
            </a:r>
            <a:endParaRPr lang="en-GB" altLang="en-US" sz="20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46083" name="Rectangle 1027"/>
          <p:cNvSpPr>
            <a:spLocks noChangeArrowheads="1"/>
          </p:cNvSpPr>
          <p:nvPr/>
        </p:nvSpPr>
        <p:spPr bwMode="auto">
          <a:xfrm>
            <a:off x="609640" y="533434"/>
            <a:ext cx="7357573" cy="39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r>
              <a:rPr lang="es-ES_tradnl" alt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Fit to data of COMPASS group compilation +  scattering data</a:t>
            </a:r>
          </a:p>
        </p:txBody>
      </p:sp>
      <p:sp>
        <p:nvSpPr>
          <p:cNvPr id="46084" name="Text Box 1028"/>
          <p:cNvSpPr txBox="1">
            <a:spLocks noChangeArrowheads="1"/>
          </p:cNvSpPr>
          <p:nvPr/>
        </p:nvSpPr>
        <p:spPr bwMode="auto">
          <a:xfrm>
            <a:off x="49249" y="13584"/>
            <a:ext cx="1631454" cy="36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 anchor="ctr">
            <a:spAutoFit/>
          </a:bodyPr>
          <a:lstStyle/>
          <a:p>
            <a:pPr eaLnBrk="0" hangingPunct="0"/>
            <a:r>
              <a:rPr lang="es-ES_tradnl" altLang="en-US">
                <a:solidFill>
                  <a:schemeClr val="bg1"/>
                </a:solidFill>
                <a:latin typeface="Arial" charset="0"/>
              </a:rPr>
              <a:t>Our fit: INPUT</a:t>
            </a:r>
          </a:p>
        </p:txBody>
      </p:sp>
      <p:sp>
        <p:nvSpPr>
          <p:cNvPr id="46085" name="Line 1029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88" tIns="45144" rIns="90288" bIns="45144"/>
          <a:lstStyle/>
          <a:p>
            <a:endParaRPr lang="en-US"/>
          </a:p>
        </p:txBody>
      </p:sp>
      <p:sp>
        <p:nvSpPr>
          <p:cNvPr id="46086" name="Rectangle 1030"/>
          <p:cNvSpPr>
            <a:spLocks noChangeArrowheads="1"/>
          </p:cNvSpPr>
          <p:nvPr/>
        </p:nvSpPr>
        <p:spPr bwMode="auto">
          <a:xfrm>
            <a:off x="609603" y="990637"/>
            <a:ext cx="7924800" cy="36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88" tIns="45144" rIns="90288" bIns="45144">
            <a:spAutoFit/>
          </a:bodyPr>
          <a:lstStyle/>
          <a:p>
            <a:r>
              <a:rPr lang="es-ES_tradnl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Excellent compilation of total cross sections and ReT/ImT ratios. </a:t>
            </a:r>
            <a:endParaRPr lang="en-GB" altLang="en-US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46087" name="Rectangle 1031"/>
          <p:cNvSpPr>
            <a:spLocks noChangeArrowheads="1"/>
          </p:cNvSpPr>
          <p:nvPr/>
        </p:nvSpPr>
        <p:spPr bwMode="auto">
          <a:xfrm>
            <a:off x="1258244" y="1600236"/>
            <a:ext cx="6419624" cy="70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pPr algn="ctr"/>
            <a:r>
              <a:rPr lang="es-ES_tradnl" alt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But, original sources not always give systematic errors.</a:t>
            </a:r>
          </a:p>
          <a:p>
            <a:pPr algn="ctr"/>
            <a:r>
              <a:rPr lang="es-ES_tradnl" alt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Some sets incompatible.</a:t>
            </a:r>
            <a:endParaRPr lang="en-GB" altLang="en-US" sz="20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46088" name="Rectangle 1032"/>
          <p:cNvSpPr>
            <a:spLocks noChangeArrowheads="1"/>
          </p:cNvSpPr>
          <p:nvPr/>
        </p:nvSpPr>
        <p:spPr bwMode="auto">
          <a:xfrm>
            <a:off x="264293" y="2498758"/>
            <a:ext cx="8753597" cy="70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pPr algn="ctr"/>
            <a:r>
              <a:rPr lang="en-US" alt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If compilation used “as such”, data without systematic errors (usually older) </a:t>
            </a:r>
          </a:p>
          <a:p>
            <a:pPr algn="ctr"/>
            <a:r>
              <a:rPr lang="en-US" alt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has more weight than data with careful study of systematics (usually newer)</a:t>
            </a:r>
            <a:endParaRPr lang="en-GB" altLang="en-US" sz="20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46089" name="Rectangle 1033"/>
          <p:cNvSpPr>
            <a:spLocks noChangeArrowheads="1"/>
          </p:cNvSpPr>
          <p:nvPr/>
        </p:nvSpPr>
        <p:spPr bwMode="auto">
          <a:xfrm>
            <a:off x="603726" y="4191042"/>
            <a:ext cx="1592983" cy="70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pPr algn="ctr"/>
            <a:r>
              <a:rPr lang="en-US" alt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Two </a:t>
            </a:r>
          </a:p>
          <a:p>
            <a:pPr algn="ctr"/>
            <a:r>
              <a:rPr lang="en-US" alt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approaches:</a:t>
            </a:r>
            <a:endParaRPr lang="en-GB" altLang="en-US" sz="20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46090" name="Rectangle 1034"/>
          <p:cNvSpPr>
            <a:spLocks noChangeArrowheads="1"/>
          </p:cNvSpPr>
          <p:nvPr/>
        </p:nvSpPr>
        <p:spPr bwMode="auto">
          <a:xfrm>
            <a:off x="2555913" y="3657630"/>
            <a:ext cx="6033300" cy="39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r>
              <a:rPr lang="es-ES_tradnl" alt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1) </a:t>
            </a:r>
            <a:r>
              <a:rPr lang="es-ES_tradnl" altLang="en-US" sz="2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Use compilation “as such”.</a:t>
            </a:r>
            <a:r>
              <a:rPr lang="es-ES_tradnl" alt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Good for comparison.</a:t>
            </a:r>
            <a:endParaRPr lang="en-GB" altLang="en-US" sz="20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46091" name="Rectangle 1035"/>
          <p:cNvSpPr>
            <a:spLocks noChangeArrowheads="1"/>
          </p:cNvSpPr>
          <p:nvPr/>
        </p:nvSpPr>
        <p:spPr bwMode="auto">
          <a:xfrm>
            <a:off x="2514636" y="5699156"/>
            <a:ext cx="6200012" cy="39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r>
              <a:rPr lang="es-ES_tradnl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3) </a:t>
            </a:r>
            <a:r>
              <a:rPr lang="es-ES_tradnl" altLang="en-US">
                <a:solidFill>
                  <a:srgbClr val="00FFCC"/>
                </a:solidFill>
                <a:latin typeface="Arial" charset="0"/>
                <a:sym typeface="Symbol" pitchFamily="18" charset="2"/>
              </a:rPr>
              <a:t>Neglect conflicting points.</a:t>
            </a:r>
            <a:r>
              <a:rPr lang="es-ES_tradnl" altLang="en-US" sz="2000">
                <a:solidFill>
                  <a:srgbClr val="00FFCC"/>
                </a:solidFill>
                <a:latin typeface="Arial" charset="0"/>
                <a:sym typeface="Symbol" pitchFamily="18" charset="2"/>
              </a:rPr>
              <a:t> “</a:t>
            </a:r>
            <a:r>
              <a:rPr lang="es-ES_tradnl" altLang="en-US" sz="1600">
                <a:solidFill>
                  <a:srgbClr val="00FFCC"/>
                </a:solidFill>
                <a:latin typeface="Arial" charset="0"/>
                <a:sym typeface="Symbol" pitchFamily="18" charset="2"/>
              </a:rPr>
              <a:t>Sieve” algorithms. (Halzen et al.)</a:t>
            </a:r>
            <a:endParaRPr lang="en-GB" altLang="en-US" sz="16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0919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9258" y="13584"/>
            <a:ext cx="810717" cy="36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 anchor="ctr">
            <a:spAutoFit/>
          </a:bodyPr>
          <a:lstStyle/>
          <a:p>
            <a:pPr eaLnBrk="0" hangingPunct="0"/>
            <a:r>
              <a:rPr lang="es-ES_tradnl" altLang="en-US">
                <a:solidFill>
                  <a:schemeClr val="bg1"/>
                </a:solidFill>
                <a:latin typeface="Arial" charset="0"/>
              </a:rPr>
              <a:t>Our fit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88" tIns="45144" rIns="90288" bIns="45144"/>
          <a:lstStyle/>
          <a:p>
            <a:endParaRPr lang="en-US"/>
          </a:p>
        </p:txBody>
      </p:sp>
      <p:graphicFrame>
        <p:nvGraphicFramePr>
          <p:cNvPr id="26768" name="Group 144"/>
          <p:cNvGraphicFramePr>
            <a:graphicFrameLocks noGrp="1"/>
          </p:cNvGraphicFramePr>
          <p:nvPr/>
        </p:nvGraphicFramePr>
        <p:xfrm>
          <a:off x="1371600" y="3581400"/>
          <a:ext cx="6629400" cy="2667001"/>
        </p:xfrm>
        <a:graphic>
          <a:graphicData uri="http://schemas.openxmlformats.org/drawingml/2006/table">
            <a:tbl>
              <a:tblPr/>
              <a:tblGrid>
                <a:gridCol w="615950"/>
                <a:gridCol w="1360488"/>
                <a:gridCol w="690562"/>
                <a:gridCol w="1727200"/>
                <a:gridCol w="693738"/>
                <a:gridCol w="1541462"/>
              </a:tblGrid>
              <a:tr h="50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US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P</a:t>
                      </a:r>
                      <a:endParaRPr kumimoji="0" lang="en-GB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1.87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0.02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alt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endParaRPr kumimoji="0" lang="en-GB" alt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1.285 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0.002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alt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endParaRPr kumimoji="0" lang="en-GB" alt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0.7380.004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A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0.0460.001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</a:t>
                      </a:r>
                      <a:r>
                        <a:rPr kumimoji="0" lang="en-US" alt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2</a:t>
                      </a:r>
                      <a:endParaRPr kumimoji="0" lang="en-GB" alt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1.140.02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US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f</a:t>
                      </a:r>
                      <a:endParaRPr kumimoji="0" lang="en-GB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0.900.02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alt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endParaRPr kumimoji="0" lang="en-GB" alt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2.290.03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alt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endParaRPr kumimoji="0" lang="en-GB" alt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0.l10.02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en-US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f</a:t>
                      </a:r>
                      <a:endParaRPr kumimoji="0" lang="en-GB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0.680.01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alt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0.200.05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alt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en-GB" alt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0.590.16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GB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1.270.10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N </a:t>
                      </a:r>
                      <a:r>
                        <a:rPr kumimoji="0" lang="en-GB" alt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0.520.04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K </a:t>
                      </a:r>
                      <a:r>
                        <a:rPr kumimoji="0" lang="en-GB" alt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0.480.04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en-GB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</a:t>
                      </a:r>
                      <a:endParaRPr kumimoji="0" lang="en-GB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0.4470.006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N </a:t>
                      </a:r>
                      <a:r>
                        <a:rPr kumimoji="0" lang="en-GB" alt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2.060.02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K </a:t>
                      </a:r>
                      <a:r>
                        <a:rPr kumimoji="0" lang="en-GB" alt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0.650.01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315" name="Rectangle 691"/>
          <p:cNvSpPr>
            <a:spLocks noChangeArrowheads="1"/>
          </p:cNvSpPr>
          <p:nvPr/>
        </p:nvSpPr>
        <p:spPr bwMode="auto">
          <a:xfrm>
            <a:off x="3886200" y="609634"/>
            <a:ext cx="4572000" cy="39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88" tIns="45144" rIns="90288" bIns="45144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- Factorization</a:t>
            </a:r>
          </a:p>
        </p:txBody>
      </p:sp>
      <p:sp>
        <p:nvSpPr>
          <p:cNvPr id="27316" name="Rectangle 692"/>
          <p:cNvSpPr>
            <a:spLocks noChangeArrowheads="1"/>
          </p:cNvSpPr>
          <p:nvPr/>
        </p:nvSpPr>
        <p:spPr bwMode="auto">
          <a:xfrm>
            <a:off x="3886200" y="1066832"/>
            <a:ext cx="4572000" cy="39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88" tIns="45144" rIns="90288" bIns="45144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- Degeneracy: f/, a/ as in PDG</a:t>
            </a:r>
          </a:p>
        </p:txBody>
      </p:sp>
      <p:sp>
        <p:nvSpPr>
          <p:cNvPr id="27423" name="Rectangle 799"/>
          <p:cNvSpPr>
            <a:spLocks noChangeArrowheads="1"/>
          </p:cNvSpPr>
          <p:nvPr/>
        </p:nvSpPr>
        <p:spPr bwMode="auto">
          <a:xfrm>
            <a:off x="817605" y="3032158"/>
            <a:ext cx="1963276" cy="39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n-US" sz="2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3) Phase space</a:t>
            </a:r>
          </a:p>
        </p:txBody>
      </p:sp>
      <p:sp>
        <p:nvSpPr>
          <p:cNvPr id="27424" name="Rectangle 800"/>
          <p:cNvSpPr>
            <a:spLocks noChangeArrowheads="1"/>
          </p:cNvSpPr>
          <p:nvPr/>
        </p:nvSpPr>
        <p:spPr bwMode="auto">
          <a:xfrm>
            <a:off x="817603" y="2117761"/>
            <a:ext cx="2891414" cy="39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n-US" sz="2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1)  instead of s powers</a:t>
            </a:r>
          </a:p>
        </p:txBody>
      </p:sp>
      <p:sp>
        <p:nvSpPr>
          <p:cNvPr id="27425" name="Rectangle 801"/>
          <p:cNvSpPr>
            <a:spLocks noChangeArrowheads="1"/>
          </p:cNvSpPr>
          <p:nvPr/>
        </p:nvSpPr>
        <p:spPr bwMode="auto">
          <a:xfrm>
            <a:off x="817603" y="2574960"/>
            <a:ext cx="5864985" cy="39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n-US" sz="2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2) Improved logarithmic law for Pomeron: </a:t>
            </a:r>
            <a:r>
              <a:rPr lang="es-ES_tradnl" altLang="en-US" sz="1200">
                <a:solidFill>
                  <a:schemeClr val="bg1"/>
                </a:solidFill>
                <a:latin typeface="Arial" charset="0"/>
                <a:sym typeface="Symbol" pitchFamily="18" charset="2"/>
              </a:rPr>
              <a:t>(Yndurain 72)</a:t>
            </a:r>
          </a:p>
        </p:txBody>
      </p:sp>
      <p:sp>
        <p:nvSpPr>
          <p:cNvPr id="27427" name="Rectangle 803"/>
          <p:cNvSpPr>
            <a:spLocks noChangeArrowheads="1"/>
          </p:cNvSpPr>
          <p:nvPr/>
        </p:nvSpPr>
        <p:spPr bwMode="auto">
          <a:xfrm>
            <a:off x="304841" y="609634"/>
            <a:ext cx="3423804" cy="39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We use some usual features</a:t>
            </a:r>
          </a:p>
        </p:txBody>
      </p:sp>
      <p:sp>
        <p:nvSpPr>
          <p:cNvPr id="27428" name="Rectangle 804"/>
          <p:cNvSpPr>
            <a:spLocks noChangeArrowheads="1"/>
          </p:cNvSpPr>
          <p:nvPr/>
        </p:nvSpPr>
        <p:spPr bwMode="auto">
          <a:xfrm>
            <a:off x="304841" y="1660555"/>
            <a:ext cx="4482043" cy="39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Together with our three improvements</a:t>
            </a:r>
          </a:p>
        </p:txBody>
      </p:sp>
    </p:spTree>
    <p:extLst>
      <p:ext uri="{BB962C8B-B14F-4D97-AF65-F5344CB8AC3E}">
        <p14:creationId xmlns:p14="http://schemas.microsoft.com/office/powerpoint/2010/main" val="371103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865" name="Group 193"/>
          <p:cNvGraphicFramePr>
            <a:graphicFrameLocks noGrp="1"/>
          </p:cNvGraphicFramePr>
          <p:nvPr/>
        </p:nvGraphicFramePr>
        <p:xfrm>
          <a:off x="203200" y="1066800"/>
          <a:ext cx="8737600" cy="1636713"/>
        </p:xfrm>
        <a:graphic>
          <a:graphicData uri="http://schemas.openxmlformats.org/drawingml/2006/table">
            <a:tbl>
              <a:tblPr/>
              <a:tblGrid>
                <a:gridCol w="2540000"/>
                <a:gridCol w="1458913"/>
                <a:gridCol w="1436687"/>
                <a:gridCol w="1600200"/>
                <a:gridCol w="1701800"/>
              </a:tblGrid>
              <a:tr h="43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E</a:t>
                      </a:r>
                      <a:r>
                        <a:rPr kumimoji="0" lang="en-US" alt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kin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min</a:t>
                      </a:r>
                      <a:endParaRPr kumimoji="0" lang="en-GB" altLang="en-US" sz="20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1-1.3 GeV</a:t>
                      </a:r>
                      <a:endParaRPr kumimoji="0" lang="en-GB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1.5 GeV</a:t>
                      </a:r>
                      <a:endParaRPr kumimoji="0" lang="en-GB" alt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 GeV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 GeV</a:t>
                      </a:r>
                      <a:endParaRPr kumimoji="0" lang="en-GB" alt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# data points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1186</a:t>
                      </a:r>
                      <a:endParaRPr kumimoji="0" lang="en-GB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1002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895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768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</a:t>
                      </a:r>
                      <a:r>
                        <a:rPr kumimoji="0" lang="en-US" alt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2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/d.o.f.   with syst.error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/ “as such”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Our parametrization</a:t>
                      </a:r>
                      <a:endParaRPr kumimoji="0" lang="en-GB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0.85/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1.56</a:t>
                      </a:r>
                      <a:endParaRPr kumimoji="0" lang="en-GB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0.63/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1.14</a:t>
                      </a:r>
                      <a:endParaRPr kumimoji="0" lang="en-GB" alt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0.58/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1.05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0.52/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0.95</a:t>
                      </a:r>
                      <a:endParaRPr kumimoji="0" lang="en-GB" alt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07" name="Text Box 35"/>
          <p:cNvSpPr txBox="1">
            <a:spLocks noChangeArrowheads="1"/>
          </p:cNvSpPr>
          <p:nvPr/>
        </p:nvSpPr>
        <p:spPr bwMode="auto">
          <a:xfrm>
            <a:off x="49258" y="13584"/>
            <a:ext cx="810717" cy="36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 anchor="ctr">
            <a:spAutoFit/>
          </a:bodyPr>
          <a:lstStyle/>
          <a:p>
            <a:pPr eaLnBrk="0" hangingPunct="0"/>
            <a:r>
              <a:rPr lang="es-ES_tradnl" altLang="en-US">
                <a:solidFill>
                  <a:schemeClr val="bg1"/>
                </a:solidFill>
                <a:latin typeface="Arial" charset="0"/>
              </a:rPr>
              <a:t>Our fit</a:t>
            </a:r>
          </a:p>
        </p:txBody>
      </p:sp>
      <p:sp>
        <p:nvSpPr>
          <p:cNvPr id="28708" name="Line 36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88" tIns="45144" rIns="90288" bIns="45144"/>
          <a:lstStyle/>
          <a:p>
            <a:endParaRPr lang="en-US"/>
          </a:p>
        </p:txBody>
      </p:sp>
      <p:sp>
        <p:nvSpPr>
          <p:cNvPr id="28775" name="Rectangle 103"/>
          <p:cNvSpPr>
            <a:spLocks noChangeArrowheads="1"/>
          </p:cNvSpPr>
          <p:nvPr/>
        </p:nvSpPr>
        <p:spPr bwMode="auto">
          <a:xfrm>
            <a:off x="1600238" y="457235"/>
            <a:ext cx="6131725" cy="39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r>
              <a:rPr lang="es-ES_tradnl" alt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Global fit to </a:t>
            </a:r>
            <a:r>
              <a:rPr lang="es-ES_tradnl" altLang="en-US" sz="2000">
                <a:solidFill>
                  <a:srgbClr val="00FFFF"/>
                </a:solidFill>
                <a:latin typeface="Arial" charset="0"/>
                <a:cs typeface="Arial" charset="0"/>
                <a:sym typeface="Symbol" pitchFamily="18" charset="2"/>
              </a:rPr>
              <a:t>total cross sections ~ </a:t>
            </a:r>
            <a:r>
              <a:rPr lang="es-ES_tradnl" alt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Im T, and ReT/ImT</a:t>
            </a:r>
            <a:endParaRPr lang="en-GB" altLang="en-US" sz="20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8802" name="Rectangle 130"/>
          <p:cNvSpPr>
            <a:spLocks noChangeArrowheads="1"/>
          </p:cNvSpPr>
          <p:nvPr/>
        </p:nvSpPr>
        <p:spPr bwMode="auto">
          <a:xfrm>
            <a:off x="1560547" y="3200436"/>
            <a:ext cx="6725990" cy="70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r>
              <a:rPr lang="es-ES_tradnl" altLang="en-US" sz="200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Better</a:t>
            </a:r>
            <a:r>
              <a:rPr lang="es-ES_tradnl" altLang="en-US" sz="20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altLang="en-US" sz="200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than</a:t>
            </a:r>
            <a:r>
              <a:rPr lang="es-ES_tradnl" altLang="en-US" sz="20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altLang="en-US" sz="200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altLang="en-US" sz="20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altLang="en-US" sz="200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absolute</a:t>
            </a:r>
            <a:r>
              <a:rPr lang="es-ES_tradnl" altLang="en-US" sz="20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altLang="en-US" sz="200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values</a:t>
            </a:r>
            <a:r>
              <a:rPr lang="es-ES_tradnl" altLang="en-US" sz="20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of </a:t>
            </a:r>
            <a:r>
              <a:rPr lang="en-US" altLang="en-US" dirty="0">
                <a:solidFill>
                  <a:srgbClr val="00FFCC"/>
                </a:solidFill>
                <a:sym typeface="Symbol" pitchFamily="18" charset="2"/>
              </a:rPr>
              <a:t></a:t>
            </a:r>
            <a:r>
              <a:rPr lang="en-US" altLang="en-US" baseline="30000" dirty="0">
                <a:solidFill>
                  <a:srgbClr val="00FFCC"/>
                </a:solidFill>
                <a:sym typeface="Symbol" pitchFamily="18" charset="2"/>
              </a:rPr>
              <a:t>2</a:t>
            </a:r>
            <a:r>
              <a:rPr lang="en-US" altLang="en-US" dirty="0">
                <a:solidFill>
                  <a:srgbClr val="00FFCC"/>
                </a:solidFill>
                <a:sym typeface="Symbol" pitchFamily="18" charset="2"/>
              </a:rPr>
              <a:t>/</a:t>
            </a:r>
            <a:r>
              <a:rPr lang="en-US" altLang="en-US" dirty="0" err="1">
                <a:solidFill>
                  <a:srgbClr val="00FFCC"/>
                </a:solidFill>
                <a:sym typeface="Symbol" pitchFamily="18" charset="2"/>
              </a:rPr>
              <a:t>d.o.f</a:t>
            </a:r>
            <a:r>
              <a:rPr lang="en-US" altLang="en-US" dirty="0">
                <a:solidFill>
                  <a:srgbClr val="00FFCC"/>
                </a:solidFill>
                <a:sym typeface="Symbol" pitchFamily="18" charset="2"/>
              </a:rPr>
              <a:t>., </a:t>
            </a:r>
            <a:r>
              <a:rPr lang="es-ES_tradnl" altLang="en-US" sz="200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altLang="en-US" sz="20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altLang="en-US" sz="200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relevant</a:t>
            </a:r>
            <a:endParaRPr lang="es-ES_tradnl" altLang="en-US" sz="20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r>
              <a:rPr lang="es-ES_tradnl" altLang="en-US" sz="200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observation</a:t>
            </a:r>
            <a:r>
              <a:rPr lang="es-ES_tradnl" altLang="en-US" sz="20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 </a:t>
            </a:r>
            <a:r>
              <a:rPr lang="es-ES_tradnl" altLang="en-US" sz="200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will</a:t>
            </a:r>
            <a:r>
              <a:rPr lang="es-ES_tradnl" altLang="en-US" sz="20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be  </a:t>
            </a:r>
            <a:r>
              <a:rPr lang="es-ES_tradnl" altLang="en-US" sz="200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altLang="en-US" sz="20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altLang="en-US" sz="200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trend</a:t>
            </a:r>
            <a:r>
              <a:rPr lang="es-ES_tradnl" altLang="en-US" sz="20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of </a:t>
            </a:r>
            <a:r>
              <a:rPr lang="es-ES_tradnl" altLang="en-US" sz="200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altLang="en-US" sz="20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altLang="en-US" sz="200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different</a:t>
            </a:r>
            <a:r>
              <a:rPr lang="es-ES_tradnl" altLang="en-US" sz="20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altLang="en-US" sz="200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suggestions</a:t>
            </a:r>
            <a:r>
              <a:rPr lang="es-ES_tradnl" altLang="en-US" sz="20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.</a:t>
            </a:r>
            <a:endParaRPr lang="en-GB" altLang="en-US" sz="20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28867" name="Group 195"/>
          <p:cNvGraphicFramePr>
            <a:graphicFrameLocks noGrp="1"/>
          </p:cNvGraphicFramePr>
          <p:nvPr/>
        </p:nvGraphicFramePr>
        <p:xfrm>
          <a:off x="152400" y="4800600"/>
          <a:ext cx="8737600" cy="396240"/>
        </p:xfrm>
        <a:graphic>
          <a:graphicData uri="http://schemas.openxmlformats.org/drawingml/2006/table">
            <a:tbl>
              <a:tblPr/>
              <a:tblGrid>
                <a:gridCol w="2540000"/>
                <a:gridCol w="1458913"/>
                <a:gridCol w="1436687"/>
                <a:gridCol w="1600200"/>
                <a:gridCol w="1701800"/>
              </a:tblGrid>
              <a:tr h="3962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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LHC</a:t>
                      </a:r>
                      <a:endParaRPr kumimoji="0" lang="en-GB" altLang="en-US" sz="20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115/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110 mb</a:t>
                      </a: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115/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110 mb</a:t>
                      </a: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115/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110 mb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114/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110 mb</a:t>
                      </a: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863" name="Rectangle 191"/>
          <p:cNvSpPr>
            <a:spLocks noChangeArrowheads="1"/>
          </p:cNvSpPr>
          <p:nvPr/>
        </p:nvSpPr>
        <p:spPr bwMode="auto">
          <a:xfrm>
            <a:off x="579174" y="5486433"/>
            <a:ext cx="7984154" cy="64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8" tIns="45144" rIns="90288" bIns="45144">
            <a:spAutoFit/>
          </a:bodyPr>
          <a:lstStyle/>
          <a:p>
            <a:pPr algn="ctr"/>
            <a:r>
              <a:rPr lang="es-ES_tradnl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Compatible with COMPETE group </a:t>
            </a:r>
            <a:r>
              <a:rPr lang="en-GB" altLang="en-US" b="1">
                <a:solidFill>
                  <a:srgbClr val="00FFCC"/>
                </a:solidFill>
                <a:sym typeface="Symbol" pitchFamily="18" charset="2"/>
              </a:rPr>
              <a:t></a:t>
            </a:r>
            <a:r>
              <a:rPr lang="en-US" altLang="en-US" b="1">
                <a:solidFill>
                  <a:srgbClr val="00FFCC"/>
                </a:solidFill>
                <a:sym typeface="Symbol" pitchFamily="18" charset="2"/>
              </a:rPr>
              <a:t> </a:t>
            </a:r>
            <a:r>
              <a:rPr lang="en-US" altLang="en-US" b="1" baseline="-25000">
                <a:solidFill>
                  <a:srgbClr val="00FFCC"/>
                </a:solidFill>
                <a:sym typeface="Symbol" pitchFamily="18" charset="2"/>
              </a:rPr>
              <a:t>LHC</a:t>
            </a:r>
            <a:r>
              <a:rPr lang="en-US" altLang="en-US" b="1">
                <a:solidFill>
                  <a:srgbClr val="00FFCC"/>
                </a:solidFill>
                <a:sym typeface="Symbol" pitchFamily="18" charset="2"/>
              </a:rPr>
              <a:t>=111.51.2+4.1-2.1 mb </a:t>
            </a:r>
            <a:r>
              <a:rPr lang="es-ES_tradnl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,</a:t>
            </a:r>
          </a:p>
          <a:p>
            <a:pPr algn="ctr"/>
            <a:r>
              <a:rPr lang="es-ES_tradnl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but allowing for somewhat larger central values. Errors will be similar: </a:t>
            </a:r>
            <a:r>
              <a:rPr lang="en-US" altLang="en-US" b="1">
                <a:solidFill>
                  <a:srgbClr val="00FFCC"/>
                </a:solidFill>
                <a:sym typeface="Symbol" pitchFamily="18" charset="2"/>
              </a:rPr>
              <a:t>4 mb</a:t>
            </a:r>
            <a:r>
              <a:rPr lang="es-ES_tradnl" altLang="en-US">
                <a:solidFill>
                  <a:srgbClr val="00FFFF"/>
                </a:solidFill>
                <a:latin typeface="Arial" charset="0"/>
                <a:sym typeface="Symbol" pitchFamily="18" charset="2"/>
              </a:rPr>
              <a:t>.</a:t>
            </a:r>
            <a:endParaRPr lang="en-GB" altLang="en-US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2058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1|0.2|0.1|0.1|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|0.8|3.9|1|24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|0.8|3.9|1|24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1.6|2.3|1.4|1|1.7|1.2|1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4.3|1.9|53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.3|1.6|1.6|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1.7|5.8|7.9|2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8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6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|17.4|7.5|2.5|14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4|9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3.5|3.3|2.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5.8|1.6|4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9.9|8.9|2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30.8|22.1|19.8|9.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15.9|2|31.1|13.5|7.7|29.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2|0.2|0.2|0.1|0.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.1|0.1|0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7.4|11.1|11.5|9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2|0.1|0.1|0.1|0.2|0.1|0.1|0.2|0.1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20.9|10.3|49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20.9|10.3|49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20.9|10.3|49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20.9|10.3|49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|0.8|3.9|1|24.7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l" defTabSz="995974">
          <a:spcBef>
            <a:spcPct val="50000"/>
          </a:spcBef>
          <a:defRPr sz="2000" dirty="0" err="1" smtClean="0">
            <a:solidFill>
              <a:srgbClr val="00FFFF"/>
            </a:solidFill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l" defTabSz="995974">
          <a:spcBef>
            <a:spcPct val="50000"/>
          </a:spcBef>
          <a:defRPr sz="2000" dirty="0" err="1" smtClean="0">
            <a:solidFill>
              <a:srgbClr val="00FFFF"/>
            </a:solidFill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l" defTabSz="995974">
          <a:spcBef>
            <a:spcPct val="50000"/>
          </a:spcBef>
          <a:defRPr sz="2000" dirty="0" err="1" smtClean="0">
            <a:solidFill>
              <a:srgbClr val="00FFFF"/>
            </a:solidFill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l" defTabSz="995974">
          <a:spcBef>
            <a:spcPct val="50000"/>
          </a:spcBef>
          <a:defRPr sz="2000" dirty="0" err="1" smtClean="0">
            <a:solidFill>
              <a:srgbClr val="00FFFF"/>
            </a:solidFill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l" defTabSz="995974">
          <a:spcBef>
            <a:spcPct val="50000"/>
          </a:spcBef>
          <a:defRPr sz="2000" dirty="0" err="1" smtClean="0">
            <a:solidFill>
              <a:srgbClr val="00FFFF"/>
            </a:solidFill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l" defTabSz="995974">
          <a:spcBef>
            <a:spcPct val="50000"/>
          </a:spcBef>
          <a:defRPr sz="2000" dirty="0" err="1" smtClean="0">
            <a:solidFill>
              <a:srgbClr val="00FFFF"/>
            </a:solidFill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l" defTabSz="995974">
          <a:spcBef>
            <a:spcPct val="50000"/>
          </a:spcBef>
          <a:defRPr sz="2000" dirty="0" err="1" smtClean="0">
            <a:solidFill>
              <a:srgbClr val="00FFFF"/>
            </a:solidFill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l" defTabSz="995974">
          <a:spcBef>
            <a:spcPct val="50000"/>
          </a:spcBef>
          <a:defRPr sz="2000" dirty="0" err="1" smtClean="0">
            <a:solidFill>
              <a:srgbClr val="00FFFF"/>
            </a:solidFill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l" defTabSz="995974">
          <a:spcBef>
            <a:spcPct val="50000"/>
          </a:spcBef>
          <a:defRPr sz="2000" dirty="0" err="1" smtClean="0">
            <a:solidFill>
              <a:srgbClr val="00FFFF"/>
            </a:solidFill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l" defTabSz="995974">
          <a:spcBef>
            <a:spcPct val="50000"/>
          </a:spcBef>
          <a:defRPr sz="2000" dirty="0" err="1" smtClean="0">
            <a:solidFill>
              <a:srgbClr val="00FFFF"/>
            </a:solidFill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l" defTabSz="995974">
          <a:spcBef>
            <a:spcPct val="50000"/>
          </a:spcBef>
          <a:defRPr sz="2000" dirty="0" err="1" smtClean="0">
            <a:solidFill>
              <a:srgbClr val="00FFFF"/>
            </a:solidFill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l" defTabSz="995974">
          <a:spcBef>
            <a:spcPct val="50000"/>
          </a:spcBef>
          <a:defRPr sz="2000" dirty="0" err="1" smtClean="0">
            <a:solidFill>
              <a:srgbClr val="00FFFF"/>
            </a:solidFill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6440</TotalTime>
  <Words>7615</Words>
  <Application>Microsoft Office PowerPoint</Application>
  <PresentationFormat>Presentación en pantalla (4:3)</PresentationFormat>
  <Paragraphs>1153</Paragraphs>
  <Slides>115</Slides>
  <Notes>12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22</vt:i4>
      </vt:variant>
      <vt:variant>
        <vt:lpstr>Servidores OLE incrustados</vt:lpstr>
      </vt:variant>
      <vt:variant>
        <vt:i4>5</vt:i4>
      </vt:variant>
      <vt:variant>
        <vt:lpstr>Títulos de diapositiva</vt:lpstr>
      </vt:variant>
      <vt:variant>
        <vt:i4>115</vt:i4>
      </vt:variant>
    </vt:vector>
  </HeadingPairs>
  <TitlesOfParts>
    <vt:vector size="149" baseType="lpstr">
      <vt:lpstr>Arial Unicode MS</vt:lpstr>
      <vt:lpstr>Arial</vt:lpstr>
      <vt:lpstr>Brush Script MT</vt:lpstr>
      <vt:lpstr>Calibri</vt:lpstr>
      <vt:lpstr>Cambria Math</vt:lpstr>
      <vt:lpstr>Symbol</vt:lpstr>
      <vt:lpstr>Times New Roman</vt:lpstr>
      <vt:lpstr>Tema de Office</vt:lpstr>
      <vt:lpstr>Default Design</vt:lpstr>
      <vt:lpstr>1_Default Design</vt:lpstr>
      <vt:lpstr>2_Default Design</vt:lpstr>
      <vt:lpstr>5_Default Design</vt:lpstr>
      <vt:lpstr>6_Default Design</vt:lpstr>
      <vt:lpstr>8_Default Design</vt:lpstr>
      <vt:lpstr>4_Default Design</vt:lpstr>
      <vt:lpstr>3_Default Design</vt:lpstr>
      <vt:lpstr>10_Default Design</vt:lpstr>
      <vt:lpstr>7_Default Design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18_Default Design</vt:lpstr>
      <vt:lpstr>19_Default Design</vt:lpstr>
      <vt:lpstr>20_Default Design</vt:lpstr>
      <vt:lpstr>9_Default Design</vt:lpstr>
      <vt:lpstr>Acrobat Document</vt:lpstr>
      <vt:lpstr>Ecuación</vt:lpstr>
      <vt:lpstr>Equation</vt:lpstr>
      <vt:lpstr>Microsoft Editor de ecuaciones 3.0</vt:lpstr>
      <vt:lpstr>Imagen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Resonances in meson-meson scattering from partial-wave dispersion relations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Regge Theory and High Energy meson-meson scattering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We can now use sum rules to obtain threshold parameters:  We use the Froissart Gribov representantion, Olsson sum rule, and a couple of other sum rules we have derived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Profesor</dc:creator>
  <cp:lastModifiedBy>Jrpelaez</cp:lastModifiedBy>
  <cp:revision>173</cp:revision>
  <dcterms:created xsi:type="dcterms:W3CDTF">2017-06-15T10:03:55Z</dcterms:created>
  <dcterms:modified xsi:type="dcterms:W3CDTF">2017-06-21T15:51:31Z</dcterms:modified>
</cp:coreProperties>
</file>