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7" r:id="rId2"/>
    <p:sldId id="299" r:id="rId3"/>
    <p:sldId id="358" r:id="rId4"/>
    <p:sldId id="301" r:id="rId5"/>
    <p:sldId id="302" r:id="rId6"/>
    <p:sldId id="303" r:id="rId7"/>
    <p:sldId id="304" r:id="rId8"/>
    <p:sldId id="305" r:id="rId9"/>
    <p:sldId id="308" r:id="rId10"/>
    <p:sldId id="309" r:id="rId11"/>
    <p:sldId id="310" r:id="rId12"/>
    <p:sldId id="312" r:id="rId13"/>
    <p:sldId id="315" r:id="rId14"/>
    <p:sldId id="317" r:id="rId15"/>
    <p:sldId id="329" r:id="rId16"/>
    <p:sldId id="330" r:id="rId17"/>
    <p:sldId id="319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31" r:id="rId27"/>
    <p:sldId id="332" r:id="rId28"/>
    <p:sldId id="333" r:id="rId29"/>
    <p:sldId id="339" r:id="rId30"/>
    <p:sldId id="340" r:id="rId31"/>
    <p:sldId id="341" r:id="rId32"/>
    <p:sldId id="344" r:id="rId33"/>
    <p:sldId id="362" r:id="rId34"/>
    <p:sldId id="361" r:id="rId35"/>
    <p:sldId id="351" r:id="rId36"/>
    <p:sldId id="34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234E-E156-4477-BDB7-0C84E87854B3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B23E-DFAB-4DED-89BA-81379E3F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7951E-3BA2-2043-B8B4-93E6BBC09CEA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FAE79-B5AB-C540-9C15-358BA8B60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AE79-B5AB-C540-9C15-358BA8B60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r>
              <a:rPr lang="en-US" baseline="0" dirty="0" smtClean="0"/>
              <a:t> – National daily contact network</a:t>
            </a:r>
            <a:endParaRPr lang="en-US" dirty="0" smtClean="0"/>
          </a:p>
          <a:p>
            <a:r>
              <a:rPr lang="en-US" dirty="0" smtClean="0"/>
              <a:t>300</a:t>
            </a:r>
            <a:r>
              <a:rPr lang="en-US" baseline="0" dirty="0" smtClean="0"/>
              <a:t> million nodes, 1.5 billion edges (p-l), 150 billion edges (p-p)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8C83-EB84-2944-8408-FEF3DF697B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 network science for large networks and computationally</a:t>
            </a:r>
            <a:r>
              <a:rPr lang="en-US" baseline="0" dirty="0" smtClean="0"/>
              <a:t> expensive measures to social sciences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8C83-EB84-2944-8408-FEF3DF697B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8FB0-0D86-4183-8D25-A289FDE3EF9E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8692"/>
            <a:ext cx="2133600" cy="3651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fld id="{8F00FE17-915E-CB44-A100-51123104B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0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660B-1BE8-496D-82C5-5FD2602AD138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5AD-CBC9-46F4-AF7E-154E76F80F8B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228C-F32D-4D66-822A-429258482971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fld id="{8F00FE17-915E-CB44-A100-51123104B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8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FDB5-59E3-4208-A585-AA00D060390E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5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D44C-2C79-400E-978D-E5D440BFE1E0}" type="datetime1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2CDD-A1ED-4B42-A326-0E069DEF86B8}" type="datetime1">
              <a:rPr lang="en-US" smtClean="0"/>
              <a:t>4/24/15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97AF-4CC2-4603-8AE6-90E6BFBBAB39}" type="datetime1">
              <a:rPr lang="en-US" smtClean="0"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8BAA-11BC-43C1-9B9D-94EDF8AC11F2}" type="datetime1">
              <a:rPr lang="en-US" smtClean="0"/>
              <a:t>4/24/15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2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76D9-C1BA-4D15-A98E-ECA693F98595}" type="datetime1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FAC0-EE8E-4D53-88F3-B2B84EE70DDE}" type="datetime1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1DB6-473E-4754-86F7-A95D74157DBC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64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FF"/>
                </a:solidFill>
              </a:defRPr>
            </a:lvl1pPr>
          </a:lstStyle>
          <a:p>
            <a:fld id="{8F00FE17-915E-CB44-A100-51123104B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netdev.vbi.vt.edu/granite/granite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net.vbi.vt.edu/" TargetMode="Externa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net.vbi.vt.edu/" TargetMode="Externa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net.vbi.vt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645" y="1262133"/>
            <a:ext cx="6875133" cy="242450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Century Gothic"/>
                <a:cs typeface="Century Gothic"/>
              </a:rPr>
              <a:t>CINet</a:t>
            </a:r>
            <a:r>
              <a:rPr lang="en-US" dirty="0" smtClean="0">
                <a:solidFill>
                  <a:srgbClr val="C00000"/>
                </a:solidFill>
                <a:latin typeface="Century Gothic"/>
                <a:cs typeface="Century Gothic"/>
              </a:rPr>
              <a:t>: </a:t>
            </a:r>
            <a:r>
              <a:rPr lang="en-US" sz="4000" dirty="0" smtClean="0">
                <a:solidFill>
                  <a:srgbClr val="C00000"/>
                </a:solidFill>
                <a:latin typeface="Century Gothic"/>
                <a:cs typeface="Century Gothic"/>
              </a:rPr>
              <a:t>A </a:t>
            </a:r>
            <a:r>
              <a:rPr lang="en-US" sz="4000" dirty="0" err="1" smtClean="0">
                <a:solidFill>
                  <a:srgbClr val="C00000"/>
                </a:solidFill>
                <a:latin typeface="Century Gothic"/>
                <a:cs typeface="Century Gothic"/>
              </a:rPr>
              <a:t>CyberInfrastructure</a:t>
            </a:r>
            <a:r>
              <a:rPr lang="en-US" sz="4000" dirty="0" smtClean="0">
                <a:solidFill>
                  <a:srgbClr val="C00000"/>
                </a:solidFill>
                <a:latin typeface="Century Gothic"/>
                <a:cs typeface="Century Gothic"/>
              </a:rPr>
              <a:t> for Network Science</a:t>
            </a:r>
            <a:br>
              <a:rPr lang="en-US" sz="4000" dirty="0" smtClean="0">
                <a:solidFill>
                  <a:srgbClr val="C00000"/>
                </a:solidFill>
                <a:latin typeface="Century Gothic"/>
                <a:cs typeface="Century Gothic"/>
              </a:rPr>
            </a:br>
            <a:r>
              <a:rPr lang="en-US" sz="4000" dirty="0" smtClean="0">
                <a:solidFill>
                  <a:srgbClr val="C00000"/>
                </a:solidFill>
                <a:latin typeface="Century Gothic"/>
                <a:cs typeface="Century Gothic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Century Gothic"/>
                <a:cs typeface="Century Gothic"/>
              </a:rPr>
            </a:b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47" y="4150129"/>
            <a:ext cx="8603449" cy="2411176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defRPr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NSF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Software Development for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CyberInfrastructure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Grant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OCI-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1032677</a:t>
            </a:r>
          </a:p>
          <a:p>
            <a:pPr>
              <a:spcBef>
                <a:spcPts val="500"/>
              </a:spcBef>
              <a:defRPr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Additional support by grants from DTRA V&amp;V, DTRA CNIMS, NSF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NetSE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, NSF DIBBS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lvl="1">
              <a:spcBef>
                <a:spcPts val="5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Team</a:t>
            </a:r>
          </a:p>
          <a:p>
            <a:pPr marL="0" lvl="1">
              <a:spcBef>
                <a:spcPts val="5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Virginia </a:t>
            </a:r>
            <a:r>
              <a:rPr lang="en-US" sz="2000" b="1" dirty="0">
                <a:solidFill>
                  <a:schemeClr val="tx1"/>
                </a:solidFill>
              </a:rPr>
              <a:t>Tech, Indiana Uni., SUNY Albany, Jackson State, Argonne National Lab, U. Chicago, </a:t>
            </a:r>
            <a:r>
              <a:rPr lang="en-US" sz="2000" b="1" dirty="0" smtClean="0">
                <a:solidFill>
                  <a:schemeClr val="tx1"/>
                </a:solidFill>
              </a:rPr>
              <a:t>NCAT, U. Houston Downtown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defRPr/>
            </a:pPr>
            <a:endParaRPr lang="en-US" sz="2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sz="1800" dirty="0" smtClean="0">
              <a:latin typeface="Arial"/>
              <a:cs typeface="Arial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031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46602" y="1592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Granite: A Tool for Structural Analysis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6050" y="1308093"/>
            <a:ext cx="8860128" cy="50016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Granite </a:t>
            </a:r>
            <a:r>
              <a:rPr lang="en-US" dirty="0">
                <a:solidFill>
                  <a:srgbClr val="0070C0"/>
                </a:solidFill>
              </a:rPr>
              <a:t>allows users to run various network </a:t>
            </a:r>
            <a:r>
              <a:rPr lang="en-US" dirty="0" smtClean="0">
                <a:solidFill>
                  <a:srgbClr val="0070C0"/>
                </a:solidFill>
              </a:rPr>
              <a:t>algorithms</a:t>
            </a:r>
            <a:r>
              <a:rPr lang="en-US" dirty="0" smtClean="0"/>
              <a:t> (measures) </a:t>
            </a:r>
            <a:r>
              <a:rPr lang="en-US" dirty="0"/>
              <a:t>on a variety of networks</a:t>
            </a:r>
          </a:p>
          <a:p>
            <a:pPr lvl="1"/>
            <a:r>
              <a:rPr lang="en-US" dirty="0"/>
              <a:t>Measures can </a:t>
            </a:r>
            <a:r>
              <a:rPr lang="en-US" dirty="0" smtClean="0"/>
              <a:t>compute structural properties </a:t>
            </a:r>
            <a:r>
              <a:rPr lang="en-US" dirty="0"/>
              <a:t>(e.g., degree distribution, </a:t>
            </a:r>
            <a:r>
              <a:rPr lang="en-US" dirty="0" smtClean="0"/>
              <a:t>clustering </a:t>
            </a:r>
            <a:r>
              <a:rPr lang="en-US" dirty="0"/>
              <a:t>coefficient) </a:t>
            </a:r>
            <a:r>
              <a:rPr lang="en-US" dirty="0" smtClean="0"/>
              <a:t>of networks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size can range from tiny (10s of nodes) to very large </a:t>
            </a:r>
            <a:r>
              <a:rPr lang="en-US" dirty="0" smtClean="0"/>
              <a:t>(100s </a:t>
            </a:r>
            <a:r>
              <a:rPr lang="en-US" dirty="0"/>
              <a:t>of millions of nodes)</a:t>
            </a:r>
          </a:p>
          <a:p>
            <a:pPr lvl="1"/>
            <a:r>
              <a:rPr lang="en-US" dirty="0"/>
              <a:t>Provides both exact and (provably) approximate algorithms </a:t>
            </a:r>
          </a:p>
          <a:p>
            <a:r>
              <a:rPr lang="en-US" dirty="0" smtClean="0"/>
              <a:t>Granite </a:t>
            </a:r>
            <a:r>
              <a:rPr lang="en-US" dirty="0"/>
              <a:t>automatically picks best implementation of specified </a:t>
            </a:r>
            <a:r>
              <a:rPr lang="en-US" dirty="0" smtClean="0"/>
              <a:t>measure</a:t>
            </a:r>
            <a:endParaRPr lang="en-US" dirty="0"/>
          </a:p>
          <a:p>
            <a:r>
              <a:rPr lang="en-US" dirty="0" smtClean="0"/>
              <a:t>Granite </a:t>
            </a:r>
            <a:r>
              <a:rPr lang="en-US" dirty="0"/>
              <a:t>automatically picks most appropriate compute resource</a:t>
            </a:r>
          </a:p>
          <a:p>
            <a:r>
              <a:rPr lang="en-US" dirty="0">
                <a:hlinkClick r:id="rId2"/>
              </a:rPr>
              <a:t>http://cinetdev.vbi.vt.edu/granite/granite.html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9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050" y="1233218"/>
            <a:ext cx="8860128" cy="5384358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Granite includes network algorithmic modules from </a:t>
            </a:r>
            <a:r>
              <a:rPr lang="en-US" sz="3400" dirty="0" smtClean="0">
                <a:solidFill>
                  <a:srgbClr val="0070C0"/>
                </a:solidFill>
              </a:rPr>
              <a:t>three graph algorithm libraries</a:t>
            </a:r>
            <a:r>
              <a:rPr lang="en-US" sz="3400" dirty="0" smtClean="0"/>
              <a:t>:</a:t>
            </a:r>
          </a:p>
          <a:p>
            <a:pPr lvl="1"/>
            <a:r>
              <a:rPr lang="en-US" sz="3100" dirty="0" err="1" smtClean="0">
                <a:solidFill>
                  <a:srgbClr val="C00000"/>
                </a:solidFill>
              </a:rPr>
              <a:t>GaLib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100" dirty="0" smtClean="0"/>
              <a:t>(A New Graph Algorithm Library)</a:t>
            </a:r>
            <a:endParaRPr lang="en-US" sz="3100" dirty="0"/>
          </a:p>
          <a:p>
            <a:pPr lvl="2"/>
            <a:r>
              <a:rPr lang="en-US" dirty="0" smtClean="0"/>
              <a:t>Developed at NDSSL, Virginia Tech</a:t>
            </a:r>
            <a:endParaRPr lang="en-US" dirty="0"/>
          </a:p>
          <a:p>
            <a:pPr lvl="2"/>
            <a:r>
              <a:rPr lang="en-US" dirty="0"/>
              <a:t>Carefully designed simple memory-efficient data structure </a:t>
            </a:r>
          </a:p>
          <a:p>
            <a:pPr lvl="2"/>
            <a:r>
              <a:rPr lang="en-US" dirty="0"/>
              <a:t>Streaming algorithms</a:t>
            </a:r>
          </a:p>
          <a:p>
            <a:pPr lvl="3"/>
            <a:r>
              <a:rPr lang="en-US" dirty="0"/>
              <a:t>Make one or more passes through the data file</a:t>
            </a:r>
          </a:p>
          <a:p>
            <a:pPr lvl="2"/>
            <a:r>
              <a:rPr lang="en-US" dirty="0"/>
              <a:t>Sampling-based approximation algorithms</a:t>
            </a:r>
          </a:p>
          <a:p>
            <a:pPr lvl="2"/>
            <a:r>
              <a:rPr lang="en-US" dirty="0"/>
              <a:t>External memory algorithms</a:t>
            </a:r>
          </a:p>
          <a:p>
            <a:pPr lvl="3"/>
            <a:r>
              <a:rPr lang="en-US" dirty="0"/>
              <a:t>Only a part of the data are stored in memory at a time</a:t>
            </a:r>
          </a:p>
          <a:p>
            <a:pPr lvl="2"/>
            <a:r>
              <a:rPr lang="en-US" dirty="0"/>
              <a:t>Parallel algorithms</a:t>
            </a:r>
            <a:endParaRPr lang="en-US" dirty="0" smtClean="0"/>
          </a:p>
          <a:p>
            <a:pPr lvl="1"/>
            <a:r>
              <a:rPr lang="en-US" sz="3100" dirty="0" err="1" smtClean="0">
                <a:solidFill>
                  <a:srgbClr val="C00000"/>
                </a:solidFill>
              </a:rPr>
              <a:t>NetworkX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Developed at Los Alamos National Lab by Aric </a:t>
            </a:r>
            <a:r>
              <a:rPr lang="en-US" dirty="0" err="1" smtClean="0"/>
              <a:t>Hagberg</a:t>
            </a:r>
            <a:r>
              <a:rPr lang="en-US" dirty="0" smtClean="0"/>
              <a:t> et al.</a:t>
            </a:r>
          </a:p>
          <a:p>
            <a:pPr lvl="2"/>
            <a:r>
              <a:rPr lang="en-US" dirty="0">
                <a:solidFill>
                  <a:srgbClr val="000000"/>
                </a:solidFill>
                <a:cs typeface="Candara"/>
              </a:rPr>
              <a:t>Open source Python graph library</a:t>
            </a:r>
            <a:endParaRPr lang="en-US" dirty="0" smtClean="0"/>
          </a:p>
          <a:p>
            <a:pPr lvl="1"/>
            <a:r>
              <a:rPr lang="en-US" sz="3100" dirty="0">
                <a:solidFill>
                  <a:srgbClr val="C00000"/>
                </a:solidFill>
              </a:rPr>
              <a:t>SNAP</a:t>
            </a:r>
          </a:p>
          <a:p>
            <a:pPr lvl="2"/>
            <a:r>
              <a:rPr lang="en-US" dirty="0" smtClean="0"/>
              <a:t>Developed at Stanford University by Jure </a:t>
            </a:r>
            <a:r>
              <a:rPr lang="en-US" dirty="0" err="1" smtClean="0"/>
              <a:t>Leskovec</a:t>
            </a:r>
            <a:r>
              <a:rPr lang="en-US" dirty="0" smtClean="0"/>
              <a:t> et al.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cs typeface="Candara"/>
              </a:rPr>
              <a:t>S</a:t>
            </a:r>
            <a:r>
              <a:rPr lang="en-US" dirty="0">
                <a:solidFill>
                  <a:srgbClr val="000000"/>
                </a:solidFill>
                <a:cs typeface="Candara"/>
              </a:rPr>
              <a:t>tanford </a:t>
            </a:r>
            <a:r>
              <a:rPr lang="en-US" b="1" dirty="0">
                <a:solidFill>
                  <a:srgbClr val="000000"/>
                </a:solidFill>
                <a:cs typeface="Candara"/>
              </a:rPr>
              <a:t>N</a:t>
            </a:r>
            <a:r>
              <a:rPr lang="en-US" dirty="0">
                <a:solidFill>
                  <a:srgbClr val="000000"/>
                </a:solidFill>
                <a:cs typeface="Candara"/>
              </a:rPr>
              <a:t>etwork </a:t>
            </a:r>
            <a:r>
              <a:rPr lang="en-US" b="1" dirty="0">
                <a:solidFill>
                  <a:srgbClr val="000000"/>
                </a:solidFill>
                <a:cs typeface="Candara"/>
              </a:rPr>
              <a:t>A</a:t>
            </a:r>
            <a:r>
              <a:rPr lang="en-US" dirty="0">
                <a:solidFill>
                  <a:srgbClr val="000000"/>
                </a:solidFill>
                <a:cs typeface="Candara"/>
              </a:rPr>
              <a:t>nalysis </a:t>
            </a:r>
            <a:r>
              <a:rPr lang="en-US" b="1" dirty="0" smtClean="0">
                <a:solidFill>
                  <a:srgbClr val="000000"/>
                </a:solidFill>
                <a:cs typeface="Candara"/>
              </a:rPr>
              <a:t>P</a:t>
            </a:r>
            <a:r>
              <a:rPr lang="en-US" dirty="0" smtClean="0">
                <a:solidFill>
                  <a:srgbClr val="000000"/>
                </a:solidFill>
                <a:cs typeface="Candara"/>
              </a:rPr>
              <a:t>latform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5175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Graph</a:t>
            </a:r>
            <a:r>
              <a:rPr lang="en-US" dirty="0" smtClean="0">
                <a:solidFill>
                  <a:srgbClr val="002060"/>
                </a:solidFill>
              </a:rPr>
              <a:t> Libraries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6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050" y="1207912"/>
            <a:ext cx="8860128" cy="53843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cs typeface="Candara"/>
              </a:rPr>
              <a:t>Currently </a:t>
            </a:r>
            <a:r>
              <a:rPr lang="en-US" sz="2400" dirty="0" err="1" smtClean="0">
                <a:solidFill>
                  <a:srgbClr val="000000"/>
                </a:solidFill>
                <a:cs typeface="Candara"/>
              </a:rPr>
              <a:t>CINet</a:t>
            </a:r>
            <a:r>
              <a:rPr lang="en-US" sz="2400" dirty="0" smtClean="0">
                <a:solidFill>
                  <a:srgbClr val="000000"/>
                </a:solidFill>
                <a:cs typeface="Candara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Candara"/>
              </a:rPr>
              <a:t>has about </a:t>
            </a:r>
            <a:r>
              <a:rPr lang="en-US" sz="2400" dirty="0">
                <a:solidFill>
                  <a:srgbClr val="0070C0"/>
                </a:solidFill>
                <a:cs typeface="Candara"/>
              </a:rPr>
              <a:t>8</a:t>
            </a:r>
            <a:r>
              <a:rPr lang="en-US" sz="2400" dirty="0" smtClean="0">
                <a:solidFill>
                  <a:srgbClr val="0070C0"/>
                </a:solidFill>
                <a:cs typeface="Candara"/>
              </a:rPr>
              <a:t>0</a:t>
            </a:r>
            <a:r>
              <a:rPr lang="en-US" sz="2400" dirty="0">
                <a:solidFill>
                  <a:srgbClr val="0070C0"/>
                </a:solidFill>
                <a:cs typeface="Candara"/>
              </a:rPr>
              <a:t>+ </a:t>
            </a:r>
            <a:r>
              <a:rPr lang="en-US" sz="2400" dirty="0" smtClean="0">
                <a:solidFill>
                  <a:srgbClr val="0070C0"/>
                </a:solidFill>
                <a:cs typeface="Candara"/>
              </a:rPr>
              <a:t>implementations of network algorithms </a:t>
            </a:r>
            <a:r>
              <a:rPr lang="en-US" sz="2400" dirty="0" smtClean="0">
                <a:solidFill>
                  <a:srgbClr val="000000"/>
                </a:solidFill>
                <a:cs typeface="Candara"/>
              </a:rPr>
              <a:t>(measures) available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They cover different areas of algorithms such as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Graph Centrality</a:t>
            </a:r>
            <a:r>
              <a:rPr lang="en-US" sz="2000" dirty="0" smtClean="0">
                <a:solidFill>
                  <a:srgbClr val="000000"/>
                </a:solidFill>
              </a:rPr>
              <a:t> related (15+ such algorithms)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PageRank, </a:t>
            </a:r>
            <a:r>
              <a:rPr lang="en-US" sz="1600" dirty="0" err="1" smtClean="0">
                <a:solidFill>
                  <a:srgbClr val="000000"/>
                </a:solidFill>
              </a:rPr>
              <a:t>Betweenness</a:t>
            </a:r>
            <a:r>
              <a:rPr lang="en-US" sz="1600" dirty="0" smtClean="0">
                <a:solidFill>
                  <a:srgbClr val="000000"/>
                </a:solidFill>
              </a:rPr>
              <a:t> centrality, Clustering coefficient, k-Core, etc.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Shortest Path and Connectivity</a:t>
            </a:r>
            <a:r>
              <a:rPr lang="en-US" sz="2000" dirty="0" smtClean="0"/>
              <a:t> related </a:t>
            </a:r>
            <a:r>
              <a:rPr lang="en-US" sz="2000" dirty="0" smtClean="0">
                <a:solidFill>
                  <a:srgbClr val="000000"/>
                </a:solidFill>
              </a:rPr>
              <a:t>(25+ </a:t>
            </a:r>
            <a:r>
              <a:rPr lang="en-US" sz="2000" dirty="0">
                <a:solidFill>
                  <a:srgbClr val="000000"/>
                </a:solidFill>
              </a:rPr>
              <a:t>such algorithms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BFS, DFS, MST, </a:t>
            </a:r>
            <a:r>
              <a:rPr lang="en-US" sz="1600" dirty="0" err="1" smtClean="0">
                <a:solidFill>
                  <a:srgbClr val="000000"/>
                </a:solidFill>
              </a:rPr>
              <a:t>Dijkstra’s</a:t>
            </a:r>
            <a:r>
              <a:rPr lang="en-US" sz="1600" dirty="0" smtClean="0">
                <a:solidFill>
                  <a:srgbClr val="000000"/>
                </a:solidFill>
              </a:rPr>
              <a:t> SSSP, Center, Diameter, Articulation point, Bridge edges, Strongly and Weakly connected component, Component size distribution, etc.</a:t>
            </a:r>
          </a:p>
          <a:p>
            <a:pPr lvl="1"/>
            <a:r>
              <a:rPr lang="en-US" sz="2000" dirty="0" err="1">
                <a:solidFill>
                  <a:srgbClr val="C00000"/>
                </a:solidFill>
              </a:rPr>
              <a:t>Subgraph</a:t>
            </a:r>
            <a:r>
              <a:rPr lang="en-US" sz="2000" dirty="0">
                <a:solidFill>
                  <a:srgbClr val="C00000"/>
                </a:solidFill>
              </a:rPr>
              <a:t> and </a:t>
            </a:r>
            <a:r>
              <a:rPr lang="en-US" sz="2000" dirty="0" smtClean="0">
                <a:solidFill>
                  <a:srgbClr val="C00000"/>
                </a:solidFill>
              </a:rPr>
              <a:t>Motif Counting</a:t>
            </a:r>
            <a:r>
              <a:rPr lang="en-US" sz="2000" dirty="0" smtClean="0"/>
              <a:t> related (6+ such </a:t>
            </a:r>
            <a:r>
              <a:rPr lang="en-US" sz="2000" dirty="0"/>
              <a:t>algorithms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Count triangles, Clique counts, Find maximal clique, etc.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Flow</a:t>
            </a:r>
            <a:r>
              <a:rPr lang="en-US" sz="2000" dirty="0" smtClean="0"/>
              <a:t> related (2+ such </a:t>
            </a:r>
            <a:r>
              <a:rPr lang="en-US" sz="2000" dirty="0"/>
              <a:t>algorithms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Maximum flow, minimum cut, etc.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Others</a:t>
            </a:r>
            <a:r>
              <a:rPr lang="en-US" sz="2000" dirty="0" smtClean="0"/>
              <a:t> (10+ such algorithms)</a:t>
            </a:r>
          </a:p>
          <a:p>
            <a:pPr lvl="2"/>
            <a:r>
              <a:rPr lang="en-US" sz="1600" dirty="0" err="1" smtClean="0"/>
              <a:t>Biparite</a:t>
            </a:r>
            <a:r>
              <a:rPr lang="en-US" sz="1600" dirty="0" smtClean="0"/>
              <a:t> graph, Maximal independent set, Common neighbors, </a:t>
            </a:r>
            <a:r>
              <a:rPr lang="en-US" sz="1600" dirty="0" err="1" smtClean="0"/>
              <a:t>Chordal</a:t>
            </a:r>
            <a:r>
              <a:rPr lang="en-US" sz="1600" dirty="0" smtClean="0"/>
              <a:t> graph, etc.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Approximation </a:t>
            </a:r>
            <a:r>
              <a:rPr lang="en-US" sz="2000" dirty="0" smtClean="0">
                <a:solidFill>
                  <a:srgbClr val="C00000"/>
                </a:solidFill>
              </a:rPr>
              <a:t>Algorithms </a:t>
            </a:r>
            <a:r>
              <a:rPr lang="en-US" sz="2000" dirty="0" smtClean="0"/>
              <a:t>(10+)</a:t>
            </a:r>
          </a:p>
          <a:p>
            <a:pPr lvl="2"/>
            <a:r>
              <a:rPr lang="en-US" sz="1600" dirty="0" smtClean="0"/>
              <a:t>All pair shortest path related (Diameter, Shortest path distribution), Vertex cover, Dominating set, etc.</a:t>
            </a:r>
          </a:p>
          <a:p>
            <a:r>
              <a:rPr lang="en-US" sz="2400" dirty="0" smtClean="0"/>
              <a:t>More to come …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68464" y="343984"/>
            <a:ext cx="8077200" cy="566926"/>
          </a:xfrm>
        </p:spPr>
        <p:txBody>
          <a:bodyPr lIns="137160" tIns="0" rIns="164592" bIns="0"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Network Algorithms (Measures) </a:t>
            </a:r>
            <a:r>
              <a:rPr lang="en-US" sz="3600" dirty="0">
                <a:solidFill>
                  <a:srgbClr val="002060"/>
                </a:solidFill>
              </a:rPr>
              <a:t>in </a:t>
            </a:r>
            <a:r>
              <a:rPr lang="en-US" sz="3600" dirty="0" err="1" smtClean="0">
                <a:solidFill>
                  <a:srgbClr val="002060"/>
                </a:solidFill>
              </a:rPr>
              <a:t>CINet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4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67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Network Generators in </a:t>
            </a:r>
            <a:r>
              <a:rPr lang="en-US" sz="4000" dirty="0" err="1" smtClean="0">
                <a:solidFill>
                  <a:srgbClr val="002060"/>
                </a:solidFill>
              </a:rPr>
              <a:t>CINet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8" y="1217412"/>
            <a:ext cx="4423159" cy="515149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18+ network generators available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Random</a:t>
            </a:r>
            <a:r>
              <a:rPr lang="en-US" sz="2200" dirty="0" smtClean="0"/>
              <a:t> network generators    (8+ such generators)</a:t>
            </a:r>
          </a:p>
          <a:p>
            <a:pPr lvl="2"/>
            <a:r>
              <a:rPr lang="en-US" sz="2000" dirty="0" err="1" smtClean="0"/>
              <a:t>Erdos-Renyi</a:t>
            </a:r>
            <a:r>
              <a:rPr lang="en-US" sz="2000" dirty="0" smtClean="0"/>
              <a:t>, </a:t>
            </a:r>
            <a:r>
              <a:rPr lang="en-US" sz="2000" dirty="0">
                <a:ea typeface="ＭＳ Ｐゴシック" pitchFamily="34" charset="-128"/>
                <a:cs typeface="Candara"/>
              </a:rPr>
              <a:t>Watts-</a:t>
            </a:r>
            <a:r>
              <a:rPr lang="en-US" sz="2000" dirty="0" err="1">
                <a:ea typeface="ＭＳ Ｐゴシック" pitchFamily="34" charset="-128"/>
                <a:cs typeface="Candara"/>
              </a:rPr>
              <a:t>Strogatz</a:t>
            </a:r>
            <a:r>
              <a:rPr lang="en-US" sz="2000" dirty="0">
                <a:ea typeface="ＭＳ Ｐゴシック" pitchFamily="34" charset="-128"/>
                <a:cs typeface="Candara"/>
              </a:rPr>
              <a:t> </a:t>
            </a:r>
            <a:r>
              <a:rPr lang="en-US" sz="2000" dirty="0" smtClean="0">
                <a:ea typeface="ＭＳ Ｐゴシック" pitchFamily="34" charset="-128"/>
                <a:cs typeface="Candara"/>
              </a:rPr>
              <a:t>small-world, </a:t>
            </a:r>
            <a:r>
              <a:rPr lang="en-US" sz="2000" dirty="0" err="1" smtClean="0">
                <a:ea typeface="ＭＳ Ｐゴシック" pitchFamily="34" charset="-128"/>
                <a:cs typeface="Candara"/>
              </a:rPr>
              <a:t>Barabasi</a:t>
            </a:r>
            <a:r>
              <a:rPr lang="en-US" sz="2000" dirty="0" smtClean="0">
                <a:ea typeface="ＭＳ Ｐゴシック" pitchFamily="34" charset="-128"/>
                <a:cs typeface="Candara"/>
              </a:rPr>
              <a:t>-Albert, Waxman random graph, etc.</a:t>
            </a:r>
            <a:endParaRPr lang="en-US" dirty="0" smtClean="0"/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Deterministic</a:t>
            </a:r>
            <a:r>
              <a:rPr lang="en-US" sz="2200" dirty="0" smtClean="0"/>
              <a:t> </a:t>
            </a:r>
            <a:r>
              <a:rPr lang="en-US" sz="2200" dirty="0"/>
              <a:t>network </a:t>
            </a:r>
            <a:r>
              <a:rPr lang="en-US" sz="2200" dirty="0" smtClean="0"/>
              <a:t>generators </a:t>
            </a:r>
            <a:r>
              <a:rPr lang="en-US" sz="2200" dirty="0"/>
              <a:t>(8</a:t>
            </a:r>
            <a:r>
              <a:rPr lang="en-US" sz="2200" dirty="0" smtClean="0"/>
              <a:t>+ </a:t>
            </a:r>
            <a:r>
              <a:rPr lang="en-US" sz="2200" dirty="0"/>
              <a:t>such generators</a:t>
            </a:r>
            <a:r>
              <a:rPr lang="en-US" sz="2200" dirty="0" smtClean="0"/>
              <a:t>)</a:t>
            </a:r>
          </a:p>
          <a:p>
            <a:pPr lvl="2"/>
            <a:r>
              <a:rPr lang="en-US" sz="2000" dirty="0" smtClean="0"/>
              <a:t>Binary, Star, Wheel, Grid, Torus, Hypercube, etc.</a:t>
            </a:r>
            <a:endParaRPr lang="en-US" dirty="0"/>
          </a:p>
          <a:p>
            <a:pPr lvl="1"/>
            <a:r>
              <a:rPr lang="en-US" sz="2400" dirty="0" smtClean="0"/>
              <a:t>Many of them can generate networks with millions of nodes and edges</a:t>
            </a:r>
          </a:p>
          <a:p>
            <a:pPr lvl="1"/>
            <a:r>
              <a:rPr lang="en-US" sz="2400" dirty="0" smtClean="0"/>
              <a:t>User can add networks after generating them in </a:t>
            </a:r>
            <a:r>
              <a:rPr lang="en-US" sz="2400" dirty="0" err="1" smtClean="0"/>
              <a:t>CINet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12" y="1376899"/>
            <a:ext cx="4715291" cy="45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0958" y="5972261"/>
            <a:ext cx="2667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Screenshot</a:t>
            </a:r>
            <a:endParaRPr lang="en-US" sz="14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3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7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Networks (Graphs)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84" y="1194100"/>
            <a:ext cx="8229600" cy="4983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70C0"/>
                </a:solidFill>
                <a:cs typeface="Candara"/>
              </a:rPr>
              <a:t>130</a:t>
            </a:r>
            <a:r>
              <a:rPr lang="en-US" sz="2200" dirty="0" smtClean="0">
                <a:solidFill>
                  <a:srgbClr val="0070C0"/>
                </a:solidFill>
                <a:cs typeface="Candara"/>
              </a:rPr>
              <a:t>+ </a:t>
            </a:r>
            <a:r>
              <a:rPr lang="en-US" sz="2200" dirty="0">
                <a:solidFill>
                  <a:srgbClr val="0070C0"/>
                </a:solidFill>
                <a:cs typeface="Candara"/>
              </a:rPr>
              <a:t>small and large networks</a:t>
            </a:r>
          </a:p>
          <a:p>
            <a:pPr lvl="1">
              <a:defRPr/>
            </a:pPr>
            <a:r>
              <a:rPr lang="en-US" sz="2000" kern="0" dirty="0" smtClean="0"/>
              <a:t>Larger network contains ~10M nodes and ~400M </a:t>
            </a:r>
            <a:r>
              <a:rPr lang="en-US" sz="2000" kern="0" dirty="0"/>
              <a:t>edges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cs typeface="Candara"/>
              </a:rPr>
              <a:t>Social contact networks </a:t>
            </a:r>
          </a:p>
          <a:p>
            <a:pPr lvl="2">
              <a:defRPr/>
            </a:pPr>
            <a:r>
              <a:rPr lang="en-US" sz="1800" dirty="0" smtClean="0">
                <a:cs typeface="Candara"/>
              </a:rPr>
              <a:t>Miami, Chicago</a:t>
            </a:r>
            <a:r>
              <a:rPr lang="en-US" sz="1800" dirty="0">
                <a:cs typeface="Candara"/>
              </a:rPr>
              <a:t>, Washington DC, Detroit, New York, Seattle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cs typeface="Candara"/>
              </a:rPr>
              <a:t>Multi-modal urban transportation networks (e.g., subway, cars, buses). </a:t>
            </a:r>
          </a:p>
          <a:p>
            <a:pPr lvl="2">
              <a:defRPr/>
            </a:pPr>
            <a:r>
              <a:rPr lang="en-US" sz="1800" dirty="0">
                <a:cs typeface="Candara"/>
              </a:rPr>
              <a:t>Portland, Oregon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cs typeface="Candara"/>
              </a:rPr>
              <a:t>Adolescent friendship networks</a:t>
            </a:r>
          </a:p>
          <a:p>
            <a:pPr lvl="2">
              <a:defRPr/>
            </a:pPr>
            <a:r>
              <a:rPr lang="en-US" sz="1800" dirty="0">
                <a:cs typeface="Candara"/>
              </a:rPr>
              <a:t>High school in New River Valley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cs typeface="Candara"/>
              </a:rPr>
              <a:t>Blog and other online networks</a:t>
            </a:r>
          </a:p>
          <a:p>
            <a:pPr lvl="2">
              <a:defRPr/>
            </a:pPr>
            <a:r>
              <a:rPr lang="en-US" sz="1800" dirty="0" smtClean="0">
                <a:cs typeface="Candara"/>
              </a:rPr>
              <a:t>Twitter, Slashdot</a:t>
            </a:r>
            <a:r>
              <a:rPr lang="en-US" sz="1800" dirty="0">
                <a:cs typeface="Candara"/>
              </a:rPr>
              <a:t>, </a:t>
            </a:r>
            <a:r>
              <a:rPr lang="en-US" sz="1800" dirty="0" err="1">
                <a:cs typeface="Candara"/>
              </a:rPr>
              <a:t>Epinions</a:t>
            </a:r>
            <a:endParaRPr lang="en-US" sz="1800" dirty="0">
              <a:cs typeface="Candara"/>
            </a:endParaRP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cs typeface="Candara"/>
              </a:rPr>
              <a:t>Infrastructure networks</a:t>
            </a:r>
          </a:p>
          <a:p>
            <a:pPr lvl="2">
              <a:defRPr/>
            </a:pPr>
            <a:r>
              <a:rPr lang="en-US" sz="1800" dirty="0">
                <a:cs typeface="Candara"/>
              </a:rPr>
              <a:t>Ad hoc and mesh, phone call, electrical power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cs typeface="Candara"/>
              </a:rPr>
              <a:t>Biological networks</a:t>
            </a:r>
          </a:p>
          <a:p>
            <a:pPr>
              <a:defRPr/>
            </a:pPr>
            <a:r>
              <a:rPr lang="en-US" sz="2200" dirty="0">
                <a:cs typeface="Candara"/>
              </a:rPr>
              <a:t>Networks can be </a:t>
            </a:r>
            <a:r>
              <a:rPr lang="en-US" sz="2200" dirty="0">
                <a:solidFill>
                  <a:srgbClr val="0070C0"/>
                </a:solidFill>
                <a:cs typeface="Candara"/>
              </a:rPr>
              <a:t>weighted, and labeled</a:t>
            </a:r>
            <a:r>
              <a:rPr lang="en-US" sz="2200" dirty="0" smtClean="0">
                <a:cs typeface="Candara"/>
              </a:rPr>
              <a:t>.</a:t>
            </a:r>
            <a:endParaRPr lang="en-US" sz="2200" dirty="0">
              <a:cs typeface="Candar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57" y="3030906"/>
            <a:ext cx="2983622" cy="15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7694" y="4475752"/>
            <a:ext cx="2667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Karate Club Network [Zachery 1977]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36820" y="168900"/>
            <a:ext cx="7737061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Network Visualization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16678" cy="4906963"/>
          </a:xfrm>
        </p:spPr>
        <p:txBody>
          <a:bodyPr/>
          <a:lstStyle/>
          <a:p>
            <a:r>
              <a:rPr lang="en-US" sz="2800" dirty="0" smtClean="0"/>
              <a:t>User </a:t>
            </a:r>
            <a:r>
              <a:rPr lang="en-US" sz="2800" dirty="0"/>
              <a:t>can </a:t>
            </a:r>
            <a:r>
              <a:rPr lang="en-US" sz="2800" dirty="0">
                <a:solidFill>
                  <a:srgbClr val="0070C0"/>
                </a:solidFill>
              </a:rPr>
              <a:t>submit visualization</a:t>
            </a:r>
            <a:r>
              <a:rPr lang="en-US" sz="2800" dirty="0"/>
              <a:t> job for a network.</a:t>
            </a:r>
          </a:p>
          <a:p>
            <a:r>
              <a:rPr lang="en-US" sz="2800" dirty="0" smtClean="0"/>
              <a:t>User </a:t>
            </a:r>
            <a:r>
              <a:rPr lang="en-US" sz="2800" dirty="0"/>
              <a:t>can </a:t>
            </a:r>
            <a:r>
              <a:rPr lang="en-US" sz="2800" dirty="0">
                <a:solidFill>
                  <a:srgbClr val="0070C0"/>
                </a:solidFill>
              </a:rPr>
              <a:t>view &amp; download generated visualization</a:t>
            </a:r>
            <a:r>
              <a:rPr lang="en-US" sz="2800" dirty="0"/>
              <a:t>.</a:t>
            </a:r>
          </a:p>
          <a:p>
            <a:r>
              <a:rPr lang="en-US" sz="2800" dirty="0"/>
              <a:t>Visualization has </a:t>
            </a:r>
            <a:r>
              <a:rPr lang="en-US" sz="2800" dirty="0">
                <a:solidFill>
                  <a:srgbClr val="0070C0"/>
                </a:solidFill>
              </a:rPr>
              <a:t>2 user interfaces</a:t>
            </a:r>
            <a:r>
              <a:rPr lang="en-US" sz="2800" dirty="0"/>
              <a:t> in Granite 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Quick </a:t>
            </a:r>
            <a:r>
              <a:rPr lang="en-US" sz="2400" dirty="0" smtClean="0">
                <a:solidFill>
                  <a:srgbClr val="C00000"/>
                </a:solidFill>
              </a:rPr>
              <a:t>static view</a:t>
            </a:r>
            <a:r>
              <a:rPr lang="en-US" sz="2400" dirty="0" smtClean="0"/>
              <a:t> </a:t>
            </a:r>
            <a:r>
              <a:rPr lang="en-US" sz="2400" dirty="0"/>
              <a:t>while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selecting network </a:t>
            </a:r>
            <a:r>
              <a:rPr lang="en-US" sz="2400" dirty="0"/>
              <a:t>for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analysis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Detailed </a:t>
            </a:r>
            <a:r>
              <a:rPr lang="en-US" sz="2400" dirty="0" smtClean="0">
                <a:solidFill>
                  <a:srgbClr val="C00000"/>
                </a:solidFill>
              </a:rPr>
              <a:t>interactive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view</a:t>
            </a:r>
            <a:endParaRPr lang="en-US" sz="2400" dirty="0" smtClean="0"/>
          </a:p>
          <a:p>
            <a:r>
              <a:rPr lang="en-US" sz="2800" dirty="0" smtClean="0"/>
              <a:t>Uses </a:t>
            </a:r>
            <a:r>
              <a:rPr lang="en-US" sz="2800" dirty="0" err="1" smtClean="0">
                <a:solidFill>
                  <a:srgbClr val="0070C0"/>
                </a:solidFill>
              </a:rPr>
              <a:t>Gephi</a:t>
            </a:r>
            <a:r>
              <a:rPr lang="en-US" sz="2800" dirty="0" smtClean="0">
                <a:solidFill>
                  <a:srgbClr val="0070C0"/>
                </a:solidFill>
              </a:rPr>
              <a:t> toolkit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39" y="2786153"/>
            <a:ext cx="453813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0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5"/>
          <a:stretch/>
        </p:blipFill>
        <p:spPr>
          <a:xfrm>
            <a:off x="6632182" y="3812515"/>
            <a:ext cx="2240221" cy="2322401"/>
          </a:xfrm>
          <a:prstGeom prst="rect">
            <a:avLst/>
          </a:prstGeo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92933" y="198909"/>
            <a:ext cx="7737061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Network Visualization (Features)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6337005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User </a:t>
            </a:r>
            <a:r>
              <a:rPr lang="en-US" sz="2400" dirty="0" smtClean="0">
                <a:solidFill>
                  <a:srgbClr val="0070C0"/>
                </a:solidFill>
              </a:rPr>
              <a:t>chooses </a:t>
            </a:r>
            <a:r>
              <a:rPr lang="en-US" sz="2400" kern="0" dirty="0">
                <a:solidFill>
                  <a:srgbClr val="0070C0"/>
                </a:solidFill>
                <a:cs typeface="Candara"/>
              </a:rPr>
              <a:t>parameters </a:t>
            </a:r>
            <a:r>
              <a:rPr lang="en-US" sz="2400" kern="0" dirty="0">
                <a:cs typeface="Candara"/>
              </a:rPr>
              <a:t>for </a:t>
            </a:r>
            <a:r>
              <a:rPr lang="en-US" sz="2400" kern="0" dirty="0" smtClean="0">
                <a:cs typeface="Candara"/>
              </a:rPr>
              <a:t>visualization</a:t>
            </a:r>
          </a:p>
          <a:p>
            <a:pPr lvl="1"/>
            <a:r>
              <a:rPr lang="en-US" sz="2200" dirty="0">
                <a:solidFill>
                  <a:srgbClr val="C00000"/>
                </a:solidFill>
                <a:cs typeface="Candara"/>
              </a:rPr>
              <a:t>Layout </a:t>
            </a:r>
            <a:r>
              <a:rPr lang="en-US" sz="2200" dirty="0" smtClean="0">
                <a:solidFill>
                  <a:srgbClr val="C00000"/>
                </a:solidFill>
                <a:cs typeface="Candara"/>
              </a:rPr>
              <a:t>algorithms</a:t>
            </a:r>
            <a:r>
              <a:rPr lang="en-US" sz="2200" dirty="0" smtClean="0">
                <a:cs typeface="Candara"/>
              </a:rPr>
              <a:t> such as Force </a:t>
            </a:r>
            <a:r>
              <a:rPr lang="en-US" sz="2200" dirty="0">
                <a:cs typeface="Candara"/>
              </a:rPr>
              <a:t>atlas, Random, </a:t>
            </a:r>
            <a:r>
              <a:rPr lang="en-US" sz="2200" dirty="0" err="1">
                <a:cs typeface="Candara"/>
              </a:rPr>
              <a:t>Yifan</a:t>
            </a:r>
            <a:r>
              <a:rPr lang="en-US" sz="2200" dirty="0">
                <a:cs typeface="Candara"/>
              </a:rPr>
              <a:t> </a:t>
            </a:r>
            <a:r>
              <a:rPr lang="en-US" sz="2200" dirty="0" smtClean="0">
                <a:cs typeface="Candara"/>
              </a:rPr>
              <a:t>Hu, and </a:t>
            </a:r>
            <a:r>
              <a:rPr lang="en-US" sz="2200" dirty="0" err="1" smtClean="0">
                <a:cs typeface="Candara"/>
              </a:rPr>
              <a:t>Fruchterman</a:t>
            </a:r>
            <a:r>
              <a:rPr lang="en-US" sz="2200" dirty="0" smtClean="0">
                <a:cs typeface="Candara"/>
              </a:rPr>
              <a:t> </a:t>
            </a:r>
            <a:r>
              <a:rPr lang="en-US" sz="2200" dirty="0" err="1" smtClean="0">
                <a:cs typeface="Candara"/>
              </a:rPr>
              <a:t>Reingold</a:t>
            </a:r>
            <a:endParaRPr lang="en-US" sz="2200" dirty="0" smtClean="0">
              <a:cs typeface="Candara"/>
            </a:endParaRPr>
          </a:p>
          <a:p>
            <a:pPr lvl="1"/>
            <a:r>
              <a:rPr lang="en-US" sz="2200" dirty="0">
                <a:solidFill>
                  <a:srgbClr val="C00000"/>
                </a:solidFill>
                <a:cs typeface="Candara"/>
              </a:rPr>
              <a:t>Feature based </a:t>
            </a:r>
            <a:r>
              <a:rPr lang="en-US" sz="2200" dirty="0" smtClean="0">
                <a:solidFill>
                  <a:srgbClr val="C00000"/>
                </a:solidFill>
                <a:cs typeface="Candara"/>
              </a:rPr>
              <a:t>organization </a:t>
            </a:r>
            <a:r>
              <a:rPr lang="en-US" sz="2200" dirty="0" smtClean="0">
                <a:cs typeface="Candara"/>
              </a:rPr>
              <a:t>such as determining node </a:t>
            </a:r>
            <a:r>
              <a:rPr lang="en-US" sz="2200" dirty="0">
                <a:cs typeface="Candara"/>
              </a:rPr>
              <a:t>size and </a:t>
            </a:r>
            <a:r>
              <a:rPr lang="en-US" sz="2200" dirty="0" smtClean="0">
                <a:cs typeface="Candara"/>
              </a:rPr>
              <a:t>color using </a:t>
            </a:r>
            <a:r>
              <a:rPr lang="en-US" sz="2200" dirty="0">
                <a:cs typeface="Candara"/>
              </a:rPr>
              <a:t>degree</a:t>
            </a:r>
            <a:r>
              <a:rPr lang="en-US" sz="2200" dirty="0" smtClean="0">
                <a:cs typeface="Candara"/>
              </a:rPr>
              <a:t>, </a:t>
            </a:r>
            <a:r>
              <a:rPr lang="en-US" sz="2200" dirty="0" err="1" smtClean="0">
                <a:cs typeface="Candara"/>
              </a:rPr>
              <a:t>pagerank</a:t>
            </a:r>
            <a:r>
              <a:rPr lang="en-US" sz="2200" dirty="0" smtClean="0">
                <a:cs typeface="Candara"/>
              </a:rPr>
              <a:t>, </a:t>
            </a:r>
            <a:r>
              <a:rPr lang="en-US" sz="2200" dirty="0" err="1" smtClean="0">
                <a:cs typeface="Candara"/>
              </a:rPr>
              <a:t>betweenness</a:t>
            </a:r>
            <a:r>
              <a:rPr lang="en-US" sz="2200" dirty="0" smtClean="0">
                <a:cs typeface="Candara"/>
              </a:rPr>
              <a:t> centrality values</a:t>
            </a:r>
          </a:p>
          <a:p>
            <a:pPr lvl="1"/>
            <a:r>
              <a:rPr lang="en-US" sz="2200" dirty="0">
                <a:cs typeface="Candara"/>
              </a:rPr>
              <a:t>Applying </a:t>
            </a:r>
            <a:r>
              <a:rPr lang="en-US" sz="2200" dirty="0">
                <a:solidFill>
                  <a:srgbClr val="C00000"/>
                </a:solidFill>
                <a:cs typeface="Candara"/>
              </a:rPr>
              <a:t>community detection algorithm </a:t>
            </a:r>
            <a:r>
              <a:rPr lang="en-US" sz="2200" dirty="0">
                <a:cs typeface="Candara"/>
              </a:rPr>
              <a:t>to visualize different communities in different </a:t>
            </a:r>
            <a:r>
              <a:rPr lang="en-US" sz="2200" dirty="0" smtClean="0">
                <a:cs typeface="Candara"/>
              </a:rPr>
              <a:t>colors</a:t>
            </a:r>
          </a:p>
          <a:p>
            <a:r>
              <a:rPr lang="en-US" sz="2400" kern="0" dirty="0">
                <a:cs typeface="Candara"/>
              </a:rPr>
              <a:t>For a very large network, a </a:t>
            </a:r>
            <a:r>
              <a:rPr lang="en-US" sz="2400" kern="0" dirty="0" err="1" smtClean="0">
                <a:solidFill>
                  <a:srgbClr val="0070C0"/>
                </a:solidFill>
                <a:cs typeface="Candara"/>
              </a:rPr>
              <a:t>subgraph</a:t>
            </a:r>
            <a:r>
              <a:rPr lang="en-US" sz="2400" kern="0" dirty="0" smtClean="0">
                <a:solidFill>
                  <a:srgbClr val="0070C0"/>
                </a:solidFill>
                <a:cs typeface="Candara"/>
              </a:rPr>
              <a:t> </a:t>
            </a:r>
            <a:r>
              <a:rPr lang="en-US" sz="2400" kern="0" dirty="0">
                <a:solidFill>
                  <a:srgbClr val="0070C0"/>
                </a:solidFill>
                <a:cs typeface="Candara"/>
              </a:rPr>
              <a:t>can be </a:t>
            </a:r>
            <a:r>
              <a:rPr lang="en-US" sz="2400" kern="0" dirty="0" smtClean="0">
                <a:solidFill>
                  <a:srgbClr val="0070C0"/>
                </a:solidFill>
                <a:cs typeface="Candara"/>
              </a:rPr>
              <a:t>visualized</a:t>
            </a:r>
          </a:p>
          <a:p>
            <a:r>
              <a:rPr lang="en-US" sz="2400" dirty="0">
                <a:cs typeface="Candara"/>
              </a:rPr>
              <a:t>User can </a:t>
            </a:r>
            <a:r>
              <a:rPr lang="en-US" sz="2400" dirty="0">
                <a:solidFill>
                  <a:srgbClr val="0070C0"/>
                </a:solidFill>
                <a:cs typeface="Candara"/>
              </a:rPr>
              <a:t>import links to embed visualizations</a:t>
            </a:r>
            <a:r>
              <a:rPr lang="en-US" sz="2400" dirty="0">
                <a:cs typeface="Candara"/>
              </a:rPr>
              <a:t> in other </a:t>
            </a:r>
            <a:r>
              <a:rPr lang="en-US" sz="2400" dirty="0" smtClean="0">
                <a:cs typeface="Candara"/>
              </a:rPr>
              <a:t>webpages</a:t>
            </a:r>
          </a:p>
          <a:p>
            <a:r>
              <a:rPr lang="en-US" sz="2400" dirty="0">
                <a:solidFill>
                  <a:srgbClr val="0070C0"/>
                </a:solidFill>
                <a:cs typeface="Candara"/>
              </a:rPr>
              <a:t>Store rendered networks</a:t>
            </a:r>
            <a:r>
              <a:rPr lang="en-US" sz="2400" dirty="0">
                <a:cs typeface="Candara"/>
              </a:rPr>
              <a:t> into organized </a:t>
            </a:r>
            <a:r>
              <a:rPr lang="en-US" sz="2400" dirty="0" smtClean="0">
                <a:cs typeface="Candara"/>
              </a:rPr>
              <a:t>structure (pdf, </a:t>
            </a:r>
            <a:r>
              <a:rPr lang="en-US" sz="2400" dirty="0" err="1" smtClean="0">
                <a:cs typeface="Candara"/>
              </a:rPr>
              <a:t>png</a:t>
            </a:r>
            <a:r>
              <a:rPr lang="en-US" sz="2400" dirty="0" smtClean="0">
                <a:cs typeface="Candara"/>
              </a:rPr>
              <a:t>, </a:t>
            </a:r>
            <a:r>
              <a:rPr lang="en-US" sz="2400" dirty="0" err="1" smtClean="0">
                <a:cs typeface="Candara"/>
              </a:rPr>
              <a:t>gefx,etc</a:t>
            </a:r>
            <a:r>
              <a:rPr lang="en-US" sz="2400" dirty="0" smtClean="0">
                <a:cs typeface="Candara"/>
              </a:rPr>
              <a:t>.)</a:t>
            </a:r>
            <a:endParaRPr lang="en-US" dirty="0" smtClean="0">
              <a:cs typeface="Candar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92" y="1260049"/>
            <a:ext cx="2236108" cy="23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4490" y="3611680"/>
            <a:ext cx="25125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Community detection in Miami </a:t>
            </a:r>
            <a:r>
              <a:rPr lang="en-US" sz="105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subgraph</a:t>
            </a: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with 1000 </a:t>
            </a: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nodes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6514" y="6176542"/>
            <a:ext cx="2076620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Amazon co-purchase network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NetScript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A Domain Specific Language for Network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3526"/>
            <a:ext cx="8229600" cy="498373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C00000"/>
                </a:solidFill>
              </a:rPr>
              <a:t>NetScript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 A </a:t>
            </a:r>
            <a:r>
              <a:rPr lang="en-US" dirty="0"/>
              <a:t>Domain Specific </a:t>
            </a:r>
            <a:r>
              <a:rPr lang="en-US" dirty="0" smtClean="0"/>
              <a:t>Language that will allow domain experts to </a:t>
            </a:r>
            <a:r>
              <a:rPr lang="en-US" dirty="0" smtClean="0">
                <a:solidFill>
                  <a:srgbClr val="0070C0"/>
                </a:solidFill>
              </a:rPr>
              <a:t>analyze graph across libraries</a:t>
            </a:r>
            <a:r>
              <a:rPr lang="en-US" dirty="0" smtClean="0"/>
              <a:t> without learning to code in them </a:t>
            </a:r>
            <a:r>
              <a:rPr lang="en-US" dirty="0" smtClean="0">
                <a:solidFill>
                  <a:srgbClr val="0070C0"/>
                </a:solidFill>
              </a:rPr>
              <a:t>separately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Challenges: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Incompatible</a:t>
            </a:r>
            <a:r>
              <a:rPr lang="en-US" sz="2000" dirty="0"/>
              <a:t> </a:t>
            </a:r>
            <a:r>
              <a:rPr lang="en-US" sz="2000" dirty="0" smtClean="0"/>
              <a:t>graph representation </a:t>
            </a:r>
            <a:r>
              <a:rPr lang="en-US" sz="2000" dirty="0"/>
              <a:t>formats.</a:t>
            </a:r>
            <a:endParaRPr lang="en-US" altLang="en-US" sz="2000" dirty="0"/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sz="2000" dirty="0"/>
              <a:t>Libraries developed in  </a:t>
            </a:r>
            <a:r>
              <a:rPr lang="en-US" sz="2000" dirty="0">
                <a:solidFill>
                  <a:srgbClr val="0070C0"/>
                </a:solidFill>
              </a:rPr>
              <a:t>many languages</a:t>
            </a:r>
            <a:r>
              <a:rPr lang="en-US" sz="2000" dirty="0"/>
              <a:t> (e.g., C/C++, Java, Python).</a:t>
            </a:r>
            <a:endParaRPr lang="en-US" altLang="en-US" sz="2000" dirty="0"/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Multiple programming paradigms </a:t>
            </a:r>
            <a:r>
              <a:rPr lang="en-US" sz="2000" dirty="0"/>
              <a:t>(sequential programming, parallel programming : MPI, </a:t>
            </a:r>
            <a:r>
              <a:rPr lang="en-US" sz="2000" dirty="0" err="1"/>
              <a:t>OpenMP</a:t>
            </a:r>
            <a:r>
              <a:rPr lang="en-US" sz="2000" dirty="0"/>
              <a:t>, multithreading).</a:t>
            </a:r>
            <a:endParaRPr lang="en-US" altLang="en-US" sz="2000" dirty="0"/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alt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Large data communication</a:t>
            </a:r>
            <a:r>
              <a:rPr lang="en-US" sz="2000" dirty="0"/>
              <a:t> between the libraries.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Error handling </a:t>
            </a:r>
            <a:r>
              <a:rPr lang="en-US" sz="2000" dirty="0"/>
              <a:t>across the systems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US" sz="2000" dirty="0"/>
              <a:t>Ability to </a:t>
            </a:r>
            <a:r>
              <a:rPr lang="en-US" sz="2000" dirty="0">
                <a:solidFill>
                  <a:srgbClr val="0070C0"/>
                </a:solidFill>
              </a:rPr>
              <a:t>configure</a:t>
            </a:r>
            <a:r>
              <a:rPr lang="en-US" sz="2000" dirty="0"/>
              <a:t> the systems dynamically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394" y="9517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NetScript</a:t>
            </a:r>
            <a:r>
              <a:rPr lang="en-US" sz="3600" dirty="0" smtClean="0">
                <a:solidFill>
                  <a:srgbClr val="002060"/>
                </a:solidFill>
              </a:rPr>
              <a:t>: A Domain Specific Language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9517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An </a:t>
            </a:r>
            <a:r>
              <a:rPr lang="en-US" sz="40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082"/>
            <a:ext cx="8229600" cy="1600200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None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Usecase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Generate a set of random graphs with a specific property  (e.g., diameter&gt;=6) and compute the average degree distribution. </a:t>
            </a:r>
            <a:endParaRPr lang="en-US" dirty="0" smtClean="0">
              <a:solidFill>
                <a:srgbClr val="0000FF"/>
              </a:solidFill>
            </a:endParaRPr>
          </a:p>
          <a:p>
            <a:pPr algn="just">
              <a:buFontTx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Significance: </a:t>
            </a:r>
            <a:r>
              <a:rPr lang="en-US" dirty="0" err="1" smtClean="0"/>
              <a:t>NetworkX</a:t>
            </a:r>
            <a:r>
              <a:rPr lang="en-US" dirty="0" smtClean="0"/>
              <a:t> and </a:t>
            </a:r>
            <a:r>
              <a:rPr lang="en-US" dirty="0" err="1" smtClean="0"/>
              <a:t>GaLib</a:t>
            </a:r>
            <a:r>
              <a:rPr lang="en-US" dirty="0" smtClean="0"/>
              <a:t> have random graph generators but they do not support graph generation with user defined properties.</a:t>
            </a:r>
          </a:p>
        </p:txBody>
      </p:sp>
      <p:sp>
        <p:nvSpPr>
          <p:cNvPr id="57348" name="TextBox 11"/>
          <p:cNvSpPr txBox="1">
            <a:spLocks noChangeArrowheads="1"/>
          </p:cNvSpPr>
          <p:nvPr/>
        </p:nvSpPr>
        <p:spPr bwMode="auto">
          <a:xfrm>
            <a:off x="457200" y="2514600"/>
            <a:ext cx="5105400" cy="397031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DSL Code Snippet:</a:t>
            </a:r>
          </a:p>
          <a:p>
            <a:pPr eaLnBrk="1" hangingPunct="1"/>
            <a:r>
              <a:rPr lang="en-US" dirty="0" smtClean="0">
                <a:solidFill>
                  <a:srgbClr val="800080"/>
                </a:solidFill>
                <a:latin typeface="Courier New" charset="0"/>
                <a:cs typeface="Courier New" charset="0"/>
              </a:rPr>
              <a:t>1 </a:t>
            </a:r>
            <a:r>
              <a:rPr lang="en-US" b="1" dirty="0" smtClean="0">
                <a:solidFill>
                  <a:srgbClr val="800080"/>
                </a:solidFill>
                <a:latin typeface="Courier New" charset="0"/>
                <a:cs typeface="Courier New" charset="0"/>
              </a:rPr>
              <a:t>G </a:t>
            </a:r>
            <a:r>
              <a:rPr lang="en-US" b="1" dirty="0">
                <a:solidFill>
                  <a:srgbClr val="800080"/>
                </a:solidFill>
                <a:latin typeface="Courier New" charset="0"/>
                <a:cs typeface="Courier New" charset="0"/>
              </a:rPr>
              <a:t>= </a:t>
            </a:r>
            <a:r>
              <a:rPr lang="en-US" b="1" dirty="0" err="1">
                <a:solidFill>
                  <a:srgbClr val="800080"/>
                </a:solidFill>
                <a:latin typeface="Courier New" charset="0"/>
                <a:cs typeface="Courier New" charset="0"/>
              </a:rPr>
              <a:t>generateGraphNP</a:t>
            </a:r>
            <a:r>
              <a:rPr lang="en-US" b="1" dirty="0">
                <a:solidFill>
                  <a:srgbClr val="800080"/>
                </a:solidFill>
                <a:latin typeface="Courier New" charset="0"/>
                <a:cs typeface="Courier New" charset="0"/>
              </a:rPr>
              <a:t>(1000,0.7)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2 #No </a:t>
            </a:r>
            <a:r>
              <a:rPr lang="en-US" dirty="0">
                <a:latin typeface="Courier New" charset="0"/>
                <a:cs typeface="Courier New" charset="0"/>
              </a:rPr>
              <a:t>of nodes=1000,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3 #Prob</a:t>
            </a:r>
            <a:r>
              <a:rPr lang="en-US" dirty="0">
                <a:latin typeface="Courier New" charset="0"/>
                <a:cs typeface="Courier New" charset="0"/>
              </a:rPr>
              <a:t>. of choosing an edge between     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4 #any </a:t>
            </a:r>
            <a:r>
              <a:rPr lang="en-US" dirty="0">
                <a:latin typeface="Courier New" charset="0"/>
                <a:cs typeface="Courier New" charset="0"/>
              </a:rPr>
              <a:t>two node = 0.7,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5 #mapped </a:t>
            </a:r>
            <a:r>
              <a:rPr lang="en-US" dirty="0">
                <a:latin typeface="Courier New" charset="0"/>
                <a:cs typeface="Courier New" charset="0"/>
              </a:rPr>
              <a:t>to </a:t>
            </a:r>
            <a:r>
              <a:rPr lang="en-US" dirty="0" err="1">
                <a:latin typeface="Courier New" charset="0"/>
                <a:cs typeface="Courier New" charset="0"/>
              </a:rPr>
              <a:t>NetworkX</a:t>
            </a:r>
            <a:r>
              <a:rPr lang="en-US" dirty="0">
                <a:latin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cs typeface="Courier New" charset="0"/>
              </a:rPr>
              <a:t>API</a:t>
            </a:r>
            <a:endParaRPr lang="en-US" altLang="ja-JP" dirty="0">
              <a:latin typeface="Courier New" charset="0"/>
              <a:cs typeface="Courier New" charset="0"/>
            </a:endParaRPr>
          </a:p>
          <a:p>
            <a:pPr eaLnBrk="1" hangingPunct="1"/>
            <a:endParaRPr lang="en-US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ourier New" charset="0"/>
                <a:cs typeface="Courier New" charset="0"/>
              </a:rPr>
              <a:t>6 </a:t>
            </a:r>
            <a:r>
              <a:rPr lang="en-US" b="1" dirty="0" smtClean="0">
                <a:solidFill>
                  <a:srgbClr val="800080"/>
                </a:solidFill>
                <a:latin typeface="Courier New" charset="0"/>
                <a:cs typeface="Courier New" charset="0"/>
              </a:rPr>
              <a:t>while </a:t>
            </a:r>
            <a:r>
              <a:rPr lang="en-US" b="1" dirty="0">
                <a:solidFill>
                  <a:srgbClr val="800080"/>
                </a:solidFill>
                <a:latin typeface="Courier New" charset="0"/>
                <a:cs typeface="Courier New" charset="0"/>
              </a:rPr>
              <a:t>diameter(G)&lt;6:</a:t>
            </a:r>
            <a:r>
              <a:rPr lang="en-US" dirty="0">
                <a:solidFill>
                  <a:srgbClr val="0000CC"/>
                </a:solidFill>
                <a:latin typeface="Courier New" charset="0"/>
                <a:cs typeface="Courier New" charset="0"/>
              </a:rPr>
              <a:t>  </a:t>
            </a: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ourier New" charset="0"/>
                <a:cs typeface="Courier New" charset="0"/>
              </a:rPr>
              <a:t>7  </a:t>
            </a:r>
            <a:r>
              <a:rPr lang="en-US" dirty="0">
                <a:latin typeface="Courier New" charset="0"/>
                <a:cs typeface="Courier New" charset="0"/>
              </a:rPr>
              <a:t>#</a:t>
            </a:r>
            <a:r>
              <a:rPr lang="en-US" dirty="0" err="1">
                <a:latin typeface="Courier New" charset="0"/>
                <a:cs typeface="Courier New" charset="0"/>
              </a:rPr>
              <a:t>NetworkX</a:t>
            </a:r>
            <a:r>
              <a:rPr lang="en-US" dirty="0">
                <a:latin typeface="Courier New" charset="0"/>
                <a:cs typeface="Courier New" charset="0"/>
              </a:rPr>
              <a:t> measure </a:t>
            </a: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ourier New" charset="0"/>
                <a:cs typeface="Courier New" charset="0"/>
              </a:rPr>
              <a:t>8  </a:t>
            </a:r>
            <a:r>
              <a:rPr lang="en-US" b="1" dirty="0">
                <a:solidFill>
                  <a:srgbClr val="800080"/>
                </a:solidFill>
                <a:latin typeface="Courier New" charset="0"/>
                <a:cs typeface="Courier New" charset="0"/>
              </a:rPr>
              <a:t>G=shuffle(G, 0.5)</a:t>
            </a:r>
            <a:r>
              <a:rPr lang="en-US" dirty="0">
                <a:latin typeface="Courier New" charset="0"/>
                <a:cs typeface="Courier New" charset="0"/>
              </a:rPr>
              <a:t> 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9  </a:t>
            </a:r>
            <a:r>
              <a:rPr lang="en-US" dirty="0">
                <a:latin typeface="Courier New" charset="0"/>
                <a:cs typeface="Courier New" charset="0"/>
              </a:rPr>
              <a:t>#shuffle or edge swap  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10 #</a:t>
            </a:r>
            <a:r>
              <a:rPr lang="en-US" dirty="0">
                <a:latin typeface="Courier New" charset="0"/>
                <a:cs typeface="Courier New" charset="0"/>
              </a:rPr>
              <a:t>ratio=0.5,   </a:t>
            </a:r>
          </a:p>
          <a:p>
            <a:pPr eaLnBrk="1" hangingPunct="1"/>
            <a:r>
              <a:rPr lang="en-US" dirty="0" smtClean="0">
                <a:latin typeface="Courier New" charset="0"/>
                <a:cs typeface="Courier New" charset="0"/>
              </a:rPr>
              <a:t>11 #</a:t>
            </a:r>
            <a:r>
              <a:rPr lang="en-US" dirty="0">
                <a:latin typeface="Courier New" charset="0"/>
                <a:cs typeface="Courier New" charset="0"/>
              </a:rPr>
              <a:t>mapped to </a:t>
            </a:r>
            <a:r>
              <a:rPr lang="en-US" dirty="0" err="1">
                <a:latin typeface="Courier New" charset="0"/>
                <a:cs typeface="Courier New" charset="0"/>
              </a:rPr>
              <a:t>GaLib</a:t>
            </a:r>
            <a:r>
              <a:rPr lang="en-US" dirty="0">
                <a:latin typeface="Courier New" charset="0"/>
                <a:cs typeface="Courier New" charset="0"/>
              </a:rPr>
              <a:t> API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64766" y="2819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609472" y="44196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3429000" y="48768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9020" y="2397115"/>
            <a:ext cx="1371600" cy="646113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NetworkX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(Python lib)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0" y="3395527"/>
            <a:ext cx="1371600" cy="646113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NetworkX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(Python lib)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48928" y="5743464"/>
            <a:ext cx="1371600" cy="646113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Galib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(C++ lib)</a:t>
            </a:r>
          </a:p>
        </p:txBody>
      </p:sp>
      <p:sp>
        <p:nvSpPr>
          <p:cNvPr id="14" name="Oval 13"/>
          <p:cNvSpPr/>
          <p:nvPr/>
        </p:nvSpPr>
        <p:spPr>
          <a:xfrm>
            <a:off x="6566920" y="2590738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81726" y="3494049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505105" y="5974393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7734925" y="3034682"/>
            <a:ext cx="299803" cy="36576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722435" y="4044333"/>
            <a:ext cx="299803" cy="36576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Right Arrow 22"/>
          <p:cNvSpPr/>
          <p:nvPr/>
        </p:nvSpPr>
        <p:spPr>
          <a:xfrm flipV="1">
            <a:off x="6532459" y="3492745"/>
            <a:ext cx="749915" cy="2639924"/>
          </a:xfrm>
          <a:prstGeom prst="curv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5800" y="5257801"/>
            <a:ext cx="1546481" cy="8748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676547" y="5508484"/>
            <a:ext cx="454311" cy="6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615720" y="541894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4962990" y="542144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</a:t>
            </a:r>
            <a:endParaRPr lang="en-US" sz="16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668229" y="5849312"/>
            <a:ext cx="454311" cy="6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623220" y="575622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4995470" y="576871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</a:t>
            </a:r>
            <a:endParaRPr lang="en-US" sz="16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810500" y="5547456"/>
            <a:ext cx="1" cy="374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700000" y="542394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5700000" y="578370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</a:t>
            </a:r>
            <a:endParaRPr lang="en-US" sz="16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461561" y="5511375"/>
            <a:ext cx="1" cy="374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37740" y="542144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</a:t>
            </a:r>
            <a:endParaRPr lang="en-US" sz="1600" dirty="0"/>
          </a:p>
        </p:txBody>
      </p:sp>
      <p:sp>
        <p:nvSpPr>
          <p:cNvPr id="33" name="Oval 32"/>
          <p:cNvSpPr/>
          <p:nvPr/>
        </p:nvSpPr>
        <p:spPr>
          <a:xfrm>
            <a:off x="5370220" y="5783700"/>
            <a:ext cx="201120" cy="1740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731550" y="4436877"/>
            <a:ext cx="2325459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Graph conversion &amp;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data passing through extended interpreter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7715314" y="5393562"/>
            <a:ext cx="299803" cy="36576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48322" y="8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 charset="0"/>
              </a:rPr>
              <a:t>Network Science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46665" y="2057400"/>
            <a:ext cx="5029200" cy="4114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Research </a:t>
            </a:r>
            <a:r>
              <a:rPr lang="en-US" dirty="0">
                <a:ea typeface="ＭＳ Ｐゴシック" charset="0"/>
              </a:rPr>
              <a:t>in network science has been increasing very rapidly in the last </a:t>
            </a:r>
            <a:r>
              <a:rPr lang="en-US" dirty="0" smtClean="0">
                <a:ea typeface="ＭＳ Ｐゴシック" charset="0"/>
              </a:rPr>
              <a:t>decade, </a:t>
            </a:r>
            <a:r>
              <a:rPr lang="en-US" dirty="0">
                <a:ea typeface="ＭＳ Ｐゴシック" charset="0"/>
              </a:rPr>
              <a:t>in many different scientific fields</a:t>
            </a:r>
            <a:r>
              <a:rPr lang="en-US" dirty="0" smtClean="0">
                <a:ea typeface="ＭＳ Ｐゴシック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Networks can be very large: ~10</a:t>
            </a:r>
            <a:r>
              <a:rPr lang="en-US" baseline="30000" dirty="0" smtClean="0">
                <a:ea typeface="ＭＳ Ｐゴシック" charset="0"/>
              </a:rPr>
              <a:t>8</a:t>
            </a:r>
            <a:r>
              <a:rPr lang="en-US" dirty="0" smtClean="0">
                <a:ea typeface="ＭＳ Ｐゴシック" charset="0"/>
              </a:rPr>
              <a:t> nodes, ~10</a:t>
            </a:r>
            <a:r>
              <a:rPr lang="en-US" baseline="30000" dirty="0" smtClean="0">
                <a:ea typeface="ＭＳ Ｐゴシック" charset="0"/>
              </a:rPr>
              <a:t>10 </a:t>
            </a:r>
            <a:r>
              <a:rPr lang="en-US" dirty="0" smtClean="0">
                <a:ea typeface="ＭＳ Ｐゴシック" charset="0"/>
              </a:rPr>
              <a:t>edges, requiring HPC for analysis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There is a need for middleware, i.e., an interface layer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Domain experts don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dirty="0">
                <a:ea typeface="ＭＳ Ｐゴシック" charset="0"/>
              </a:rPr>
              <a:t>t need to become experts in graph theory, data mining, and high-performance </a:t>
            </a:r>
            <a:r>
              <a:rPr lang="en-US" dirty="0" smtClean="0">
                <a:ea typeface="ＭＳ Ｐゴシック" charset="0"/>
              </a:rPr>
              <a:t>computing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209800"/>
            <a:ext cx="3638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2209800"/>
            <a:ext cx="2690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Number of papers with “Complex Networks” in the title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3400" y="1273175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000">
                <a:latin typeface="Candara"/>
                <a:cs typeface="Candara"/>
              </a:rPr>
              <a:t>“</a:t>
            </a:r>
            <a:r>
              <a:rPr lang="en-US" altLang="ja-JP" sz="2000">
                <a:latin typeface="Candara"/>
                <a:cs typeface="Candara"/>
              </a:rPr>
              <a:t>Network science is the study of network representations of physical, biological, and social phenomena</a:t>
            </a:r>
            <a:r>
              <a:rPr lang="ja-JP" altLang="en-US" sz="2000">
                <a:latin typeface="Candara"/>
                <a:cs typeface="Candara"/>
              </a:rPr>
              <a:t>”</a:t>
            </a:r>
            <a:endParaRPr lang="en-US" sz="200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114925"/>
            <a:ext cx="3127375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  <a:ea typeface="+mn-ea"/>
                <a:cs typeface="+mn-cs"/>
              </a:rPr>
              <a:t>“Network Science”, National Academies Press,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AutoShape 2" descr="data:image/jpeg;base64,/9j/4AAQSkZJRgABAQAAAQABAAD/2wCEAAkGBxQQEhUUERQWFRQUFxkVFBUVFBgUFBQUFBQYFhgVFRcYHSggGBolGxUWITEhJSkrLi4uGCAzODMsNygtLisBCgoKDg0OGxAQGiwkHyU3LCwsLCwsLCwsLCwsLCwsLCwsLCwsLCwsLCwsLCwsLCwsLCwsLCwsLCwsLCwtLCwsLP/AABEIAMIBAwMBIgACEQEDEQH/xAAbAAAABwEAAAAAAAAAAAAAAAAAAQIDBAUHBv/EAEIQAAEDAgMFBgMECgEDBQEAAAEAAhEDIQQSMQZBUWFxBRMigZGhMrHBB1KS0RRCYnKCorLC8PEkI9LhM2Ojs+IW/8QAGQEAAwEBAQAAAAAAAAAAAAAAAAECAwQF/8QAJhEAAwACAgIBAwUBAAAAAAAAAAECAxEEEiExQSJRcSMyQmGBE//aAAwDAQACEQMRAD8A3Bc3jdqmUsW2iTT7vKe8qF12PGbwn0Aj9rkukWR7b9nvp4uoS0htZ80zbxkBpdHmQFthmaemY5qcraNbaZuNCjUXssOFGkHiHCmwOB3ODRI9VKWTNUBBBAlIYEERchKADQQQQAEFxe0e1ndYmkylUAYx8YgZCdHCRMXtPw7112DxTazG1KZljhLTBEjoVdQ5Sb+SJtU2l8DyCCpNo9om4I0w5jn94T8NoDYnqfELKZl09IqqUrbLtBEShm/zRIYaCEoIAC5Psra9tfGOpBw7lwAonI4OL4BIPL4vZdRWu0gG5BA6kLL9huyH/ppu0jCucKkE3JD2jJa/iG+FtjmXNNmOSqVSkaogofa3aAw9J9QwS1pIaXBpcQJgSmuwO1Ri6LasZSZluYOggke8T5rPq9bNey3osUEEFIwIIIIACCS94aCSYAEk8ANSuTobXh+N7sPp/o5ADXw4EuIEXO/NaNIvKqYdb0TVqfZ1yCCCkoCImNUYK5L7RO1nUKTKbDBrFwdYGaYbDhcH7w9FUT2eibrqtnWMeHAEEEG4IMgjkUS4jZb9MdhaZovaKfiDR3bTYPcNeoRKnj09bRKybW9M7ao+FyO3XZj8SKRbDe7cYJ18Qv8A0hdgGx/kqt7bBho3GZ6jRKHp+B2tz5JGHc8gF2/hpfqVIHn6fVRuyahcy94MeUCFNUspCLH/AGlABGiyjgkMaxuKbRpuqPMNYC48YHDmoPYXbtPGNcaeYFhAcHCCJmDbcYPoud+0TtWpQDKbIDKrXB8gOm7WxfTXcuW2c7bq4Z7WU3DK97c4LWkkSG6xOh910Rh7Rv5Oe83W9fBr6EpBnj7JDnHl6rnOgyfaeg5uLqEtIms4tkEZhLLjiPEFo2yLC3B0A4FpDbgiCPEdQVyu3zX1KlEtY45Q4EgSPjpuGnQ+i7WniS6+UjrAXRkrcJHPjnVsmSse2pquOJrEucYqvDZJIblIiOC1rvD/AJ/tZrt9gGUauZpJNUPqukiznPaIEbvzRx3qg5C3J2OwtRzsI0ucXeN4BcZMB5GpXQZgq7srAU8NTFJmYtBcfFc+JxdBgc1OD/8AIKxt7ps2halIUTyny/NJcOXvB9kebr6FVW1WJNPCVnsJa4NABEgjM4Ntw1RK29A3pbK3HbSBuMGGDTdzWF4Nw54BEN4XE+aGzfZXdVcRUa4zUdLpvJzOM+6zZuLfmFTO/P8AeL3E3Eak8DC0nZB7nU2vfJJYZdGpze9l05cfSfBzY8nevJSfajV8WHbyef6fyUn7LG+Cu7i5rfwhx/uTv2j1C/DBjWknvBu3ZHacphXmzTg3C0REEU2ZrQc2UT1vvUuv0tFqf1dlznCTia7abHPeYawFzjwAElEHKl2zrZMFWMQSGt3frva0+xKwmdtI2p6TZzOL2sJxzXsrn9HGWRkdlDY8QLYuSZg8xwWg0KzXta5plrgHNI0IIkH0WDZpA5mffMtxwdE06bGD9RrWxb9VoG48l0ciFKWjDBbpvYztIXfotfIC5xpuaA0SfEIsB1lZXsnhHV8TRhpLW1GveQCQ0DxjMd0gFan2jXe2m8tbJDXR4t+UwdOMLmPs3wb6DKxqNLS9zQNNGA/9ynHfWGPJHa0d0gkNclLnOgS4cLLjdvcNUxHcUmsn/qSXDUNs0xw+I2ncF2hIGpVB3pqV83B+VuhhrTG7XefNXD09meRbWi1ovDWgNYGtGjQCAPICEFKyoKSw01iKIeIPkeB4pZbzI9PqECDuPqJ+UJDG8LQyNjfvPFPJN+RPp+aEnh6FACkUpIdyPt+aR3nI+hTEcZ9peDfU7gsaXR3mYgEhoGR0k7rNPouEwVNz6rO7aXEHRoJPxNvbdPzWx46sCx7SYzNc29plpWa/Z5Xy4sftU3D+k/RdeK9Q/wCjkyxu1/ZrBSSEy2oToPPcnADxt0/Nch1lT2sQXRF2/UAqwoVWvAI3zbeIMXjooPaeHh+YixiLzcDhuVjgqZawA639zKp+iF7YRnh6rlNqOwu/c0vcbNItwLgY9l2cLm+1+0WU3kVHgXMDWGzy3WTx734Fk1ryXdJhAgmeZ1KfaUx2fUz02unNN54ibFSIUs0QJVVtTgn4jDPpUozuLYkwLPa436BWblGxGIyXP+t8ngLIl6exNbWjHWYF76vc0xnfmLQBbNkkmJ5NK17sTB9zh6VMiHNY0OvPjyjN7rNdkCf05rnAiDUcZ3S0tE+ZWpU6k6LfPW9IwwTrbK3tlwMMi4MqfhYcxpAgR8rfRQe0KB7yfvWHsLqzwtLKwNOoWL9Gq9sNRO0qzO7eKgDm5S4tc3MCGibg+SnEKF2lRDqbwRIgj1t9UkU/RnP2b4RlSvU7xrXtZTEBwDhmlkGDvsVqYcua2c7HZSzuptDSYBPSVftdHxfmPPgtMtdq2Z4p6yR+1a0Nyx8XtcIuxh4CI0OvGf8ASLtWmTDheLR13qVgaHdtiZkzwUfBf8iQGqo7c7eo4eab6hZUcwlsNLssyA6AOI9lcSsi22xfeY2pBsHBnkxl/wCYH1V4YV15IzW4nwS9jO1BTxJdWq5WlpDi/N4nHS8WM3kxv4rSaVCm15eDLnRvnTePX3WL4OiatanTH65DfN7g0H5rbxQaItoIFzYWsOGg9FpyV5TM+M/GhXeDiPVEj7sc/wAR/NEuU6ha4Kpt84VLUwaU6Xz5eMzE+X5roNpu3f0JrfCXl5MXygZY3gTv+ayztDEGrUc8NZTDjOVuYgE66nzXXx8W1ukcufJp6lm00MUx7WuaZDgHCLmCJFtU453In0/NZvsptLW7+lSe/NTJFItgDLbwxlAgi3kVpKwyY3D0bY8itbEEnkD6/kkkHj6WTiaPj4gA9M0bhyn16KCyI7DioQbwJEyfFpoZ+GR5wN2tB2V2NTp1g5rQ03BtqINuXkuoxshhixt11VOCRcG/HqqT8EV7LalzEH/NDvT4TVJocxua9h68evNOXB4t85ED+b/NVJYb2B2onqlpLXAiQZHEI0ANYzFsosL6hytbqddTAsNblZXtfjqVav3lFznBw8UscA1wtbkQu528P/CqdWf/AGNWUsfJdyMfyg/VdnGla7HJyae+poew/b9IU6WGOcP8UFwGUkuLsogk6cV2RWP7H3xtIHdUt5U5+crYVlyJSrwa4KbnyIIUWoA4SSMm6bSdxvutbjqpAOe4+G+74/8A869Y4ax+1fhHX6LFGrK3svDDPPI/RXPd8VUMbcdfqr2E6JgbFMf5eOk6JbRznrH0Ro1JYgTy+Xt/5VZ2vUOYC8R5G/AX3K2UHtKhPiEzp5XumvYq9EXssgPN4EaE8wrYJjBYfKJvJFwdyfc0RfTXpzQwlaQktvMkfL0RZ+I89R/4QpOa4Sx0jSQ7N+aItPH2v7JDFh6yTbjs0YbEOIfmNQPqAERl7x9gTN7tPBahVBbJAA8/eLBZZtnUfXxBdlMAMAi8ZfFB4HNP5rfA9UYZ1uS92I2bLnUsWXDIC45IOYlpc1sbomT5LRJVLs2zJhqLeFNs9SJPuSrdpUZKdUaY5UzocQSUFmWcn9pVKcPTd92pHk5rvqAs0pO+IcHH3h39y13a/BOr4Wo1glwhzRvOUyQOcSsjxGHfSLs7HNLmh7Q4FpOrNDzYu3j19Oji5E/VskdkVMmJY7hUpP8AR4H9q29ZBsx2F+mlxbUyFuQm0y1xdccxHutXLy4jKfCDcjUkH4RynU8o6Z8lptGnGTSYqc+hMA3I/WjcDwnVOpISlzHUIrszNI4qpdRIOXfb3VykGiCc0XTTJa2Fh2ZWgHcnEESQxL2fdsZk2BBtHi4ohVEwbE+h4wd6USkOKAKTbppdgqkCYLXHkA8EnyWRtfBcTvcPdrAPmtwLi2ZMt6S4cv2h79ZWSbbPBxdUt0L6XsKY+i6uPX8f9OXkT57f4WWxHZ1U4qlVyO7uXOzx4YDCy50nMIjVadmz6EgA3ItmjcDwnX04rmdhnF2DpgEgBz5OhPjcYafS/wBdOoDllmrtRrhnrI7KZxNEOF5teyPvBEzbleekJTXzpPmCPmsjUr8Fh8xk7iPNWZMJvOdSAALkl0QN5tI91wW3XbfeFjKNVrqUZnZDcvBiH8hYjryWkQ8laM7tY52aCDOiNcR9nlSq/vAc3dADkO8ndzjWOS7QMERqOZLvmlkjpWh477zsVO7ekiqDpPkDHrEI2tA0AHQQjUFhOcdwnzAC5TbvGzhwKdWnZ47xoqNLi24EDU+Ii35K42pxHd4Su7Q5C0dX+Af1LH3uDiQ68AG99Z/JdPHx7+r7HPnya+n7nU7DYxzcQQagaxzTnzOAFvhjNvk+hK0fu+ZPn+Wiw4ENIAEEgm1tI/MLZewSRhaPeGT3bJLjfxAQDzuAnyZ89ieNXjqPVWhgsBJsBIBceEn1VEMIHPne50k9T8oVnj2k5S4AOg21ygmw1ieJHAawFFLFzo3os+4j4beVvT8k5njW3Pd67vNLotho6D5JyFJYQKCMBEgYy564H7Sm+Oi/i1zT/CQR/UV3VVhI1jjEH5hcttV2Ea7bPg5gZc3MR4YgGRA5cZWuKutbMcs9p0c59mleKpYTZ1ItNyDLHNFiNN606noALAWAGgC4DZbsHuK0uJLhMGIblO9sb+IP1BPd0wUZWqe0GJNLTJTUoJlqWFkajiCIIIANEic8ASSABqTYDqU1h8XTqTke10a5XB0eiNMNodISHBLKQUAMVWrMto9n6tXEVC1zTdhJcTM2IHWAD5jjC1CrYT9QJO4X46KnrUTPiMusSRpJjTluHILSKa9GdymvJC2QwTqNBrHkkgk7w0SSfDBuJnW/ILo2tBvAnjAlRsLTaW5TB4jzsU+AWDe4T1cB/d8+qmntlStIkhyMOTVN4IkGRyS1JRRbd1suDfBjM5jbcMwJHoFlgh1+BI52MahaN9o1SMMwfeqj0DHn8lm2GPh6lx9XErv4/iDh5H7yx7M7UqYcxSqvA1Lc5Iv+ybLXOzazn0aT3/E6mxzurmgn3KxKnq/rA/A36rcKTMrQ37oA9BCz5OvBfG3tj0oZk2XIi5ch1nO/aJiMuEy/fqNb5CX/ANoWX0zLnciG+QaD83FbJ2v2dTxVPu6kxIILYDmkbxI5keaxnEgBxDSYNQwd+UOLhP8AC0BdvHpddHHyE+2x6hSL6gaNTlaOr3R9AtupMmJbDWGGDfYRmI06eu+3EbH7PUatOlWe1xcCSb+B5D3BoLSLwANLbrwV3Ycss9qnpfBrghytv5IvaFL9bhaPNMUMMX3Gk3Vk5oIg6IU6YaICw2bdfItBBGkMEIIIJARyFHxlOWn/ADepkKBjmeLyVITK/uRzFwZaYIjePRWWErh0Bx8cTpEwdR7SN0qMGp/CUg6zhMQ4biCN4O7VNkyTAEoBN0qhzFrhBuRwc2dRzEiR9E8pLCCNBVW1GOdQwz3sMO8IB4ZnAT6SnK29Cp6Wyl+0TFuY2iwaPLnHh4Msf1Fcn2Ni3tr0spuajB+JwBHQgwovaPaFavAfVcQDIDjmAPRRabntcHB+UgyCwFpB6yYXpRDmOp512qvsbeUmFnWyvbVZ2JpsdVe5riQQ55cCMpO/otCxFbI0uN40G8k2DRzJIHmuDJjcPR3Y8itbIuNaHyJ/9Mgkbi4/CCeQOaObSomX/PRWL6UMNrnxOgz4iZNz/kAKDClDocwY8Xr8lPhRMLTIdMWUyUMaG6jCfhMHpIPUb/YpIqaB0AnQTMxw4p0lN1WhwgiRwKQyD2z2VTxbAyrmgHMC0wQYjgRoVkvarWsruZTEMFR7QODWlwA9gteq1O7A1cBrJlwHn8UdZ6lYvi62asTx7x3q5v5rp47fk5uQl4L7ZjsCriHteGxS7w5nkj9QiQBMybBatK5fYh2XCM5l5/nI+iv6WIa74SD0uPUWWeanVfg0wypnf3JCQ4JHeO3N/E4D0ifeEb2kxeOMAfUFZGpA7VxfdU3O4C37xsPchYu6p4mjgCfOw/uK2vG4cZHAyQ4QcxzAzbQ23rm3diM7xpAABkG5BzEggjfudpx5LbHfUxyx2Z0WzrQ3DUWi8U2euUT7yrZqqcPgQyA0NgWgtEgcnD6z1U0vaIaSRwuWg8gRr0WT8s2XomhGo7GRvd0Jn53ThB3HyIke0H3UjHUabZO8g9AR9SiDn/db+M/9qAHUETT5cv8ASCQBKNjW6FSkREpoGVQCl4WkQZOkIVsOZkb/AGUim2AAm2Sl5BUbIIkid4MEcwU3RcRZ8TMAi2cATIG48RyTqbr0g8QeoIsQRoQdxSKHFQ7bNnB1eRYf/kardtWCGOMuIsYgOjWN074VZtaJwdb90H0cD9FeP9yIyftZlDfid0b7l8/IJRQa2zjzaP6yilemjzWXWzbv+bSP/uH3DlpucueR+q0XkavMEAdAJP7zVlOz1aMTScAXHNIaNSSDAHqtXoAhoDjmdHiOgJ3wNwnRcXI9r8Hbx/T/ACOqPiKBJkJ+UFzm4TGwAOCMoOIAkmANSbAdU2yqHTlvwMENPQxccxKADKYrVg2xN+AkuPRouUvunH4nfwtsPM6nyjol5UAVmOomrTI+GeIBt0B+fmuIxOywc4uFj+y4gXM/CQY9VoOJqRaJn2lQe7VzTXoztJjfYXZopUWMJzZbiRpJJsPNXLWpFFlh0CeAUtlpAyoZUoIykMrq9XNaN/ylQsRTtOha5rwSJ+Ah27oR5qYQhlVEEugczQRvEpzKmuzmBtMMBnuwGcCIAgHyIUmFJY2KcCGwOFpA8uCNjyLOHm248xqPcc05C5fH7XhriKLQ4C2dxsf3QN3OVUY6t6km8kwt0dUEpUHYPbDMWXAjJVaJOV3xN0nnHAzqFdsBAMnNwtBPW8T6JVLl6ZU0qW0OIJn9JbzHVrvyQUjH0SNBIAkSNEmASSUopJQAziKQeIPUEWII0IO4jio2Ly1A6jUBh7SBf4xF4I0cOHnxiY5MV6YcIIm4PQgyCOaaEcTtN2FTwuF/6eYl1VhcXEEwGVABYAR4j6rkAfD/ABEfysP1Xd7bYj/jua8QczSw7njNpycAbjhcb4z/AD28yfUAfRduGm52zizSlWkaHs32NSmjWa0gtosJucpqOYBLRyEzul44LqwVz2zWIJw9EBpgMALjYW4Tc+kc1c9zmNy6Pug5R6i56THJcttt+TqhJLwSM+u8jUDXokAvduDBz8TvQeEHzd0S6VMNENAA4AQPZOAKCxLqQJBIBI0JvHTgUtHCOEhiYRQlwihAEDFt8XomSxS8RTMzuTBCohjmDZqpQCawg1T6TKQQRkSgjQBX1KeUwnKdDNeykVKQclMbAgJ7FoaY1rXkTd4zRu8GVhdPQsHkpCj4holjiYyu4ah4LMp4DMWn+EKn25xhp4UgGDUc1nl8R9mkeaJns0gquqbLPE4+gWua6tTbILSe8aCJEcVk9ZmUluZrspIzNIc10GJBGoSazs2oUZmGDfhLhO4ER6EL0ceL/n6Z5+TL/wBPaLvZqtkxNJxeGAO8TnGBlgyDPEW81qtOoHAFpBBuCDII4grE2MgzJJ5laB9nmMe9lRjrsYWlp4F8y3pafPmsuTj2uxrxr0+p16CCJcJ2i0SCCQBIIIkwAkkos4mJEi5E3A4wmHveTDWx+051uoDZJ84QA64qLiMQ1tnEAnQauPRoufJOMY4Xc6eQaGtHQXPqSkikBMACTJgASeJ4lMRzO0mBOIZYOgAiDDSZLSHNBOoyRDos4348h/8AzNS8ZuWbK1vmQSR6FafXpyCoIorSbaXgyuE2Q9nsOcPRYxwecou6A4EydA0l0cLLoG1AIkxOk2kndB38kzhmeEKQWAiCJHA3Chmi9DoSgVFbg2DQZf3CWD0aQD5p6o1x+EgdW5h7EJDHgjUYOqDVrSOLXQfwuEfzJ2pVDdZvwa4jzIFvNIY4gm6Vdr/gc10a5XAx1hOIATVbIICjUqF7iyloI2GhLWgaII0CgAkSBRJiDQlJlCUAIxNLvGOYTGZpbO8SIkLivtDxRJoUyRIDnvgyMxhtvMPXbyst2sd/y6oBs0wOWbxuH43vPmtuOt2Y8h6gpazvEwcy49GiPm5qelRWGarv2Whvm4ku9gxSJXejgY0L1SfutgdXmT7Nb6rUtg8LkwodvqOc/wAh4R/TPmstwjS6YEl7jA4/qN9Q0eq2zA4cUqbKY0Y1rfwiJXNya+lI6eNP1N/YkIIkFxHcLTFTFMBiZcNWtBc4dWtkhONZaHHNxkC87oG5CmwNENAAGgAgDyCQhNJ5dq0t4SRJ9CYTbsNPxOceQORo/DBI5ElSESYDdOk1ohoDRwAAHoECloiEANkIiEuEITEV9YHMfTySMqkV23KTlTJGsvsp4Ci5VNASY0EAjCOEcJFACNBBACKtFr4zNDo0kAx0lCrTzaOc0je2PkQQfROIIAj5Kg0e1w/abDj/ABNIA/CnKryNGl37uW3O5HsnEEARjjGD4jl/faWD1cACnplLTdWmHCD7Eg+RFwgAFEU0cMR8L3jkSHjzLwT7pcODdxd5taT7ke6AAUklNHEEfFTeOYAePINJd7IMqBwkdLggg8CDcJiFly4zbTsfM8VmlrZaQ+ZEmmxz5sNcrCPILrnlc9tliQ3Cv0lxa0TxJvHOA5aY21S0Z5EnL2ZxhhGZx1c4uPkA0ezQn+x2GsaTTrUc3yzusPIH2UTGOim4DUjKOrzlHuV0mxOHz4pnCmHP9BlHu4LuqtJs4ZW2kdJ2ZsU2jWa81Jp03BzG5fF4TLQ4zugdY3LsAUy0pwLz6t17PQmFPoclBEgoLHUSNBIAkSNBABIkaCYBQihKQQBGrUySmoU5MPpGUxNDTWTopQCKkyAlpAkFCCNBAwII0AgAkaCCQBII0EAEgjRJgEiISkkoASQkOCWVGZimucWtOYt+IgEtBH6pcLB37MymIjVcCz9UZf3CWezSAVwu2DZEyagkd2+QQMuZr6YyiM0meJjflt3VXB5ye9dmbuYBlpx+0Jl9tZOXkFFx1AO8JAiIiLRwjgql6eybW1ox+vmJYMp+KT4TuBj3hdt9njb1H2lwAaJE5QSSY1iY9FY1OxaZPw2+7Jy9MsxHkrbC4NuQNLQRuBAIHCBuW15W1oxjEk9lvTKeaoOGpZdC6OBcXR0Jv7pw1nNN2SNxa4ExzaY9iVznQTUahfp7OJHItcD6ESgkMsUEEEgAiQQQAEEEEABEgggAIIIJgBGiQSACMoIJgBBBBIAIIIIACCCCACQKJBMAIigggCn2jeQykASA6sxrgDZzXGC08QeCssgaIaAALAAQABuA3IkExBFQK+pQQTQqGCpbNB0QQTZKHmpxqNBIsUgggk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QEhUUERQWFRQUFxkVFBUVFBgUFBQUFBQYFhgVFRcYHSggGBolGxUWITEhJSkrLi4uGCAzODMsNygtLisBCgoKDg0OGxAQGiwkHyU3LCwsLCwsLCwsLCwsLCwsLCwsLCwsLCwsLCwsLCwsLCwsLCwsLCwsLCwsLCwtLCwsLP/AABEIAMIBAwMBIgACEQEDEQH/xAAbAAAABwEAAAAAAAAAAAAAAAAAAQIDBAUHBv/EAEIQAAEDAgMFBgMECgEDBQEAAAEAAhEDIQQSMQZBUWFxBRMigZGhMrHBB1KS0RRCYnKCorLC8PEkI9LhM2Ojs+IW/8QAGQEAAwEBAQAAAAAAAAAAAAAAAAECAwQF/8QAJhEAAwACAgIBAwUBAAAAAAAAAAECAxEEEiExQSJRcSMyQmGBE//aAAwDAQACEQMRAD8A3Bc3jdqmUsW2iTT7vKe8qF12PGbwn0Aj9rkukWR7b9nvp4uoS0htZ80zbxkBpdHmQFthmaemY5qcraNbaZuNCjUXssOFGkHiHCmwOB3ODRI9VKWTNUBBBAlIYEERchKADQQQQAEFxe0e1ndYmkylUAYx8YgZCdHCRMXtPw7112DxTazG1KZljhLTBEjoVdQ5Sb+SJtU2l8DyCCpNo9om4I0w5jn94T8NoDYnqfELKZl09IqqUrbLtBEShm/zRIYaCEoIAC5Psra9tfGOpBw7lwAonI4OL4BIPL4vZdRWu0gG5BA6kLL9huyH/ppu0jCucKkE3JD2jJa/iG+FtjmXNNmOSqVSkaogofa3aAw9J9QwS1pIaXBpcQJgSmuwO1Ri6LasZSZluYOggke8T5rPq9bNey3osUEEFIwIIIIACCS94aCSYAEk8ANSuTobXh+N7sPp/o5ADXw4EuIEXO/NaNIvKqYdb0TVqfZ1yCCCkoCImNUYK5L7RO1nUKTKbDBrFwdYGaYbDhcH7w9FUT2eibrqtnWMeHAEEEG4IMgjkUS4jZb9MdhaZovaKfiDR3bTYPcNeoRKnj09bRKybW9M7ao+FyO3XZj8SKRbDe7cYJ18Qv8A0hdgGx/kqt7bBho3GZ6jRKHp+B2tz5JGHc8gF2/hpfqVIHn6fVRuyahcy94MeUCFNUspCLH/AGlABGiyjgkMaxuKbRpuqPMNYC48YHDmoPYXbtPGNcaeYFhAcHCCJmDbcYPoud+0TtWpQDKbIDKrXB8gOm7WxfTXcuW2c7bq4Z7WU3DK97c4LWkkSG6xOh910Rh7Rv5Oe83W9fBr6EpBnj7JDnHl6rnOgyfaeg5uLqEtIms4tkEZhLLjiPEFo2yLC3B0A4FpDbgiCPEdQVyu3zX1KlEtY45Q4EgSPjpuGnQ+i7WniS6+UjrAXRkrcJHPjnVsmSse2pquOJrEucYqvDZJIblIiOC1rvD/AJ/tZrt9gGUauZpJNUPqukiznPaIEbvzRx3qg5C3J2OwtRzsI0ucXeN4BcZMB5GpXQZgq7srAU8NTFJmYtBcfFc+JxdBgc1OD/8AIKxt7ps2halIUTyny/NJcOXvB9kebr6FVW1WJNPCVnsJa4NABEgjM4Ntw1RK29A3pbK3HbSBuMGGDTdzWF4Nw54BEN4XE+aGzfZXdVcRUa4zUdLpvJzOM+6zZuLfmFTO/P8AeL3E3Eak8DC0nZB7nU2vfJJYZdGpze9l05cfSfBzY8nevJSfajV8WHbyef6fyUn7LG+Cu7i5rfwhx/uTv2j1C/DBjWknvBu3ZHacphXmzTg3C0REEU2ZrQc2UT1vvUuv0tFqf1dlznCTia7abHPeYawFzjwAElEHKl2zrZMFWMQSGt3frva0+xKwmdtI2p6TZzOL2sJxzXsrn9HGWRkdlDY8QLYuSZg8xwWg0KzXta5plrgHNI0IIkH0WDZpA5mffMtxwdE06bGD9RrWxb9VoG48l0ciFKWjDBbpvYztIXfotfIC5xpuaA0SfEIsB1lZXsnhHV8TRhpLW1GveQCQ0DxjMd0gFan2jXe2m8tbJDXR4t+UwdOMLmPs3wb6DKxqNLS9zQNNGA/9ynHfWGPJHa0d0gkNclLnOgS4cLLjdvcNUxHcUmsn/qSXDUNs0xw+I2ncF2hIGpVB3pqV83B+VuhhrTG7XefNXD09meRbWi1ovDWgNYGtGjQCAPICEFKyoKSw01iKIeIPkeB4pZbzI9PqECDuPqJ+UJDG8LQyNjfvPFPJN+RPp+aEnh6FACkUpIdyPt+aR3nI+hTEcZ9peDfU7gsaXR3mYgEhoGR0k7rNPouEwVNz6rO7aXEHRoJPxNvbdPzWx46sCx7SYzNc29plpWa/Z5Xy4sftU3D+k/RdeK9Q/wCjkyxu1/ZrBSSEy2oToPPcnADxt0/Nch1lT2sQXRF2/UAqwoVWvAI3zbeIMXjooPaeHh+YixiLzcDhuVjgqZawA639zKp+iF7YRnh6rlNqOwu/c0vcbNItwLgY9l2cLm+1+0WU3kVHgXMDWGzy3WTx734Fk1ryXdJhAgmeZ1KfaUx2fUz02unNN54ibFSIUs0QJVVtTgn4jDPpUozuLYkwLPa436BWblGxGIyXP+t8ngLIl6exNbWjHWYF76vc0xnfmLQBbNkkmJ5NK17sTB9zh6VMiHNY0OvPjyjN7rNdkCf05rnAiDUcZ3S0tE+ZWpU6k6LfPW9IwwTrbK3tlwMMi4MqfhYcxpAgR8rfRQe0KB7yfvWHsLqzwtLKwNOoWL9Gq9sNRO0qzO7eKgDm5S4tc3MCGibg+SnEKF2lRDqbwRIgj1t9UkU/RnP2b4RlSvU7xrXtZTEBwDhmlkGDvsVqYcua2c7HZSzuptDSYBPSVftdHxfmPPgtMtdq2Z4p6yR+1a0Nyx8XtcIuxh4CI0OvGf8ASLtWmTDheLR13qVgaHdtiZkzwUfBf8iQGqo7c7eo4eab6hZUcwlsNLssyA6AOI9lcSsi22xfeY2pBsHBnkxl/wCYH1V4YV15IzW4nwS9jO1BTxJdWq5WlpDi/N4nHS8WM3kxv4rSaVCm15eDLnRvnTePX3WL4OiatanTH65DfN7g0H5rbxQaItoIFzYWsOGg9FpyV5TM+M/GhXeDiPVEj7sc/wAR/NEuU6ha4Kpt84VLUwaU6Xz5eMzE+X5roNpu3f0JrfCXl5MXygZY3gTv+ayztDEGrUc8NZTDjOVuYgE66nzXXx8W1ukcufJp6lm00MUx7WuaZDgHCLmCJFtU453In0/NZvsptLW7+lSe/NTJFItgDLbwxlAgi3kVpKwyY3D0bY8itbEEnkD6/kkkHj6WTiaPj4gA9M0bhyn16KCyI7DioQbwJEyfFpoZ+GR5wN2tB2V2NTp1g5rQ03BtqINuXkuoxshhixt11VOCRcG/HqqT8EV7LalzEH/NDvT4TVJocxua9h68evNOXB4t85ED+b/NVJYb2B2onqlpLXAiQZHEI0ANYzFsosL6hytbqddTAsNblZXtfjqVav3lFznBw8UscA1wtbkQu528P/CqdWf/AGNWUsfJdyMfyg/VdnGla7HJyae+poew/b9IU6WGOcP8UFwGUkuLsogk6cV2RWP7H3xtIHdUt5U5+crYVlyJSrwa4KbnyIIUWoA4SSMm6bSdxvutbjqpAOe4+G+74/8A869Y4ax+1fhHX6LFGrK3svDDPPI/RXPd8VUMbcdfqr2E6JgbFMf5eOk6JbRznrH0Ro1JYgTy+Xt/5VZ2vUOYC8R5G/AX3K2UHtKhPiEzp5XumvYq9EXssgPN4EaE8wrYJjBYfKJvJFwdyfc0RfTXpzQwlaQktvMkfL0RZ+I89R/4QpOa4Sx0jSQ7N+aItPH2v7JDFh6yTbjs0YbEOIfmNQPqAERl7x9gTN7tPBahVBbJAA8/eLBZZtnUfXxBdlMAMAi8ZfFB4HNP5rfA9UYZ1uS92I2bLnUsWXDIC45IOYlpc1sbomT5LRJVLs2zJhqLeFNs9SJPuSrdpUZKdUaY5UzocQSUFmWcn9pVKcPTd92pHk5rvqAs0pO+IcHH3h39y13a/BOr4Wo1glwhzRvOUyQOcSsjxGHfSLs7HNLmh7Q4FpOrNDzYu3j19Oji5E/VskdkVMmJY7hUpP8AR4H9q29ZBsx2F+mlxbUyFuQm0y1xdccxHutXLy4jKfCDcjUkH4RynU8o6Z8lptGnGTSYqc+hMA3I/WjcDwnVOpISlzHUIrszNI4qpdRIOXfb3VykGiCc0XTTJa2Fh2ZWgHcnEESQxL2fdsZk2BBtHi4ohVEwbE+h4wd6USkOKAKTbppdgqkCYLXHkA8EnyWRtfBcTvcPdrAPmtwLi2ZMt6S4cv2h79ZWSbbPBxdUt0L6XsKY+i6uPX8f9OXkT57f4WWxHZ1U4qlVyO7uXOzx4YDCy50nMIjVadmz6EgA3ItmjcDwnX04rmdhnF2DpgEgBz5OhPjcYafS/wBdOoDllmrtRrhnrI7KZxNEOF5teyPvBEzbleekJTXzpPmCPmsjUr8Fh8xk7iPNWZMJvOdSAALkl0QN5tI91wW3XbfeFjKNVrqUZnZDcvBiH8hYjryWkQ8laM7tY52aCDOiNcR9nlSq/vAc3dADkO8ndzjWOS7QMERqOZLvmlkjpWh477zsVO7ekiqDpPkDHrEI2tA0AHQQjUFhOcdwnzAC5TbvGzhwKdWnZ47xoqNLi24EDU+Ii35K42pxHd4Su7Q5C0dX+Af1LH3uDiQ68AG99Z/JdPHx7+r7HPnya+n7nU7DYxzcQQagaxzTnzOAFvhjNvk+hK0fu+ZPn+Wiw4ENIAEEgm1tI/MLZewSRhaPeGT3bJLjfxAQDzuAnyZ89ieNXjqPVWhgsBJsBIBceEn1VEMIHPne50k9T8oVnj2k5S4AOg21ygmw1ieJHAawFFLFzo3os+4j4beVvT8k5njW3Pd67vNLotho6D5JyFJYQKCMBEgYy564H7Sm+Oi/i1zT/CQR/UV3VVhI1jjEH5hcttV2Ea7bPg5gZc3MR4YgGRA5cZWuKutbMcs9p0c59mleKpYTZ1ItNyDLHNFiNN606noALAWAGgC4DZbsHuK0uJLhMGIblO9sb+IP1BPd0wUZWqe0GJNLTJTUoJlqWFkajiCIIIANEic8ASSABqTYDqU1h8XTqTke10a5XB0eiNMNodISHBLKQUAMVWrMto9n6tXEVC1zTdhJcTM2IHWAD5jjC1CrYT9QJO4X46KnrUTPiMusSRpJjTluHILSKa9GdymvJC2QwTqNBrHkkgk7w0SSfDBuJnW/ILo2tBvAnjAlRsLTaW5TB4jzsU+AWDe4T1cB/d8+qmntlStIkhyMOTVN4IkGRyS1JRRbd1suDfBjM5jbcMwJHoFlgh1+BI52MahaN9o1SMMwfeqj0DHn8lm2GPh6lx9XErv4/iDh5H7yx7M7UqYcxSqvA1Lc5Iv+ybLXOzazn0aT3/E6mxzurmgn3KxKnq/rA/A36rcKTMrQ37oA9BCz5OvBfG3tj0oZk2XIi5ch1nO/aJiMuEy/fqNb5CX/ANoWX0zLnciG+QaD83FbJ2v2dTxVPu6kxIILYDmkbxI5keaxnEgBxDSYNQwd+UOLhP8AC0BdvHpddHHyE+2x6hSL6gaNTlaOr3R9AtupMmJbDWGGDfYRmI06eu+3EbH7PUatOlWe1xcCSb+B5D3BoLSLwANLbrwV3Ycss9qnpfBrghytv5IvaFL9bhaPNMUMMX3Gk3Vk5oIg6IU6YaICw2bdfItBBGkMEIIIJARyFHxlOWn/ADepkKBjmeLyVITK/uRzFwZaYIjePRWWErh0Bx8cTpEwdR7SN0qMGp/CUg6zhMQ4biCN4O7VNkyTAEoBN0qhzFrhBuRwc2dRzEiR9E8pLCCNBVW1GOdQwz3sMO8IB4ZnAT6SnK29Cp6Wyl+0TFuY2iwaPLnHh4Msf1Fcn2Ni3tr0spuajB+JwBHQgwovaPaFavAfVcQDIDjmAPRRabntcHB+UgyCwFpB6yYXpRDmOp512qvsbeUmFnWyvbVZ2JpsdVe5riQQ55cCMpO/otCxFbI0uN40G8k2DRzJIHmuDJjcPR3Y8itbIuNaHyJ/9Mgkbi4/CCeQOaObSomX/PRWL6UMNrnxOgz4iZNz/kAKDClDocwY8Xr8lPhRMLTIdMWUyUMaG6jCfhMHpIPUb/YpIqaB0AnQTMxw4p0lN1WhwgiRwKQyD2z2VTxbAyrmgHMC0wQYjgRoVkvarWsruZTEMFR7QODWlwA9gteq1O7A1cBrJlwHn8UdZ6lYvi62asTx7x3q5v5rp47fk5uQl4L7ZjsCriHteGxS7w5nkj9QiQBMybBatK5fYh2XCM5l5/nI+iv6WIa74SD0uPUWWeanVfg0wypnf3JCQ4JHeO3N/E4D0ifeEb2kxeOMAfUFZGpA7VxfdU3O4C37xsPchYu6p4mjgCfOw/uK2vG4cZHAyQ4QcxzAzbQ23rm3diM7xpAABkG5BzEggjfudpx5LbHfUxyx2Z0WzrQ3DUWi8U2euUT7yrZqqcPgQyA0NgWgtEgcnD6z1U0vaIaSRwuWg8gRr0WT8s2XomhGo7GRvd0Jn53ThB3HyIke0H3UjHUabZO8g9AR9SiDn/db+M/9qAHUETT5cv8ASCQBKNjW6FSkREpoGVQCl4WkQZOkIVsOZkb/AGUim2AAm2Sl5BUbIIkid4MEcwU3RcRZ8TMAi2cATIG48RyTqbr0g8QeoIsQRoQdxSKHFQ7bNnB1eRYf/kardtWCGOMuIsYgOjWN074VZtaJwdb90H0cD9FeP9yIyftZlDfid0b7l8/IJRQa2zjzaP6yilemjzWXWzbv+bSP/uH3DlpucueR+q0XkavMEAdAJP7zVlOz1aMTScAXHNIaNSSDAHqtXoAhoDjmdHiOgJ3wNwnRcXI9r8Hbx/T/ACOqPiKBJkJ+UFzm4TGwAOCMoOIAkmANSbAdU2yqHTlvwMENPQxccxKADKYrVg2xN+AkuPRouUvunH4nfwtsPM6nyjol5UAVmOomrTI+GeIBt0B+fmuIxOywc4uFj+y4gXM/CQY9VoOJqRaJn2lQe7VzTXoztJjfYXZopUWMJzZbiRpJJsPNXLWpFFlh0CeAUtlpAyoZUoIykMrq9XNaN/ylQsRTtOha5rwSJ+Ah27oR5qYQhlVEEugczQRvEpzKmuzmBtMMBnuwGcCIAgHyIUmFJY2KcCGwOFpA8uCNjyLOHm248xqPcc05C5fH7XhriKLQ4C2dxsf3QN3OVUY6t6km8kwt0dUEpUHYPbDMWXAjJVaJOV3xN0nnHAzqFdsBAMnNwtBPW8T6JVLl6ZU0qW0OIJn9JbzHVrvyQUjH0SNBIAkSNEmASSUopJQAziKQeIPUEWII0IO4jio2Ly1A6jUBh7SBf4xF4I0cOHnxiY5MV6YcIIm4PQgyCOaaEcTtN2FTwuF/6eYl1VhcXEEwGVABYAR4j6rkAfD/ABEfysP1Xd7bYj/jua8QczSw7njNpycAbjhcb4z/AD28yfUAfRduGm52zizSlWkaHs32NSmjWa0gtosJucpqOYBLRyEzul44LqwVz2zWIJw9EBpgMALjYW4Tc+kc1c9zmNy6Pug5R6i56THJcttt+TqhJLwSM+u8jUDXokAvduDBz8TvQeEHzd0S6VMNENAA4AQPZOAKCxLqQJBIBI0JvHTgUtHCOEhiYRQlwihAEDFt8XomSxS8RTMzuTBCohjmDZqpQCawg1T6TKQQRkSgjQBX1KeUwnKdDNeykVKQclMbAgJ7FoaY1rXkTd4zRu8GVhdPQsHkpCj4holjiYyu4ah4LMp4DMWn+EKn25xhp4UgGDUc1nl8R9mkeaJns0gquqbLPE4+gWua6tTbILSe8aCJEcVk9ZmUluZrspIzNIc10GJBGoSazs2oUZmGDfhLhO4ER6EL0ceL/n6Z5+TL/wBPaLvZqtkxNJxeGAO8TnGBlgyDPEW81qtOoHAFpBBuCDII4grE2MgzJJ5laB9nmMe9lRjrsYWlp4F8y3pafPmsuTj2uxrxr0+p16CCJcJ2i0SCCQBIIIkwAkkos4mJEi5E3A4wmHveTDWx+051uoDZJ84QA64qLiMQ1tnEAnQauPRoufJOMY4Xc6eQaGtHQXPqSkikBMACTJgASeJ4lMRzO0mBOIZYOgAiDDSZLSHNBOoyRDos4348h/8AzNS8ZuWbK1vmQSR6FafXpyCoIorSbaXgyuE2Q9nsOcPRYxwecou6A4EydA0l0cLLoG1AIkxOk2kndB38kzhmeEKQWAiCJHA3Chmi9DoSgVFbg2DQZf3CWD0aQD5p6o1x+EgdW5h7EJDHgjUYOqDVrSOLXQfwuEfzJ2pVDdZvwa4jzIFvNIY4gm6Vdr/gc10a5XAx1hOIATVbIICjUqF7iyloI2GhLWgaII0CgAkSBRJiDQlJlCUAIxNLvGOYTGZpbO8SIkLivtDxRJoUyRIDnvgyMxhtvMPXbyst2sd/y6oBs0wOWbxuH43vPmtuOt2Y8h6gpazvEwcy49GiPm5qelRWGarv2Whvm4ku9gxSJXejgY0L1SfutgdXmT7Nb6rUtg8LkwodvqOc/wAh4R/TPmstwjS6YEl7jA4/qN9Q0eq2zA4cUqbKY0Y1rfwiJXNya+lI6eNP1N/YkIIkFxHcLTFTFMBiZcNWtBc4dWtkhONZaHHNxkC87oG5CmwNENAAGgAgDyCQhNJ5dq0t4SRJ9CYTbsNPxOceQORo/DBI5ElSESYDdOk1ohoDRwAAHoECloiEANkIiEuEITEV9YHMfTySMqkV23KTlTJGsvsp4Ci5VNASY0EAjCOEcJFACNBBACKtFr4zNDo0kAx0lCrTzaOc0je2PkQQfROIIAj5Kg0e1w/abDj/ABNIA/CnKryNGl37uW3O5HsnEEARjjGD4jl/faWD1cACnplLTdWmHCD7Eg+RFwgAFEU0cMR8L3jkSHjzLwT7pcODdxd5taT7ke6AAUklNHEEfFTeOYAePINJd7IMqBwkdLggg8CDcJiFly4zbTsfM8VmlrZaQ+ZEmmxz5sNcrCPILrnlc9tliQ3Cv0lxa0TxJvHOA5aY21S0Z5EnL2ZxhhGZx1c4uPkA0ezQn+x2GsaTTrUc3yzusPIH2UTGOim4DUjKOrzlHuV0mxOHz4pnCmHP9BlHu4LuqtJs4ZW2kdJ2ZsU2jWa81Jp03BzG5fF4TLQ4zugdY3LsAUy0pwLz6t17PQmFPoclBEgoLHUSNBIAkSNBABIkaCYBQihKQQBGrUySmoU5MPpGUxNDTWTopQCKkyAlpAkFCCNBAwII0AgAkaCCQBII0EAEgjRJgEiISkkoASQkOCWVGZimucWtOYt+IgEtBH6pcLB37MymIjVcCz9UZf3CWezSAVwu2DZEyagkd2+QQMuZr6YyiM0meJjflt3VXB5ye9dmbuYBlpx+0Jl9tZOXkFFx1AO8JAiIiLRwjgql6eybW1ox+vmJYMp+KT4TuBj3hdt9njb1H2lwAaJE5QSSY1iY9FY1OxaZPw2+7Jy9MsxHkrbC4NuQNLQRuBAIHCBuW15W1oxjEk9lvTKeaoOGpZdC6OBcXR0Jv7pw1nNN2SNxa4ExzaY9iVznQTUahfp7OJHItcD6ESgkMsUEEEgAiQQQAEEEEABEgggAIIIJgBGiQSACMoIJgBBBBIAIIIIACCCCACQKJBMAIigggCn2jeQykASA6sxrgDZzXGC08QeCssgaIaAALAAQABuA3IkExBFQK+pQQTQqGCpbNB0QQTZKHmpxqNBIsUgggk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QEhUUERQWFRQUFxkVFBUVFBgUFBQUFBQYFhgVFRcYHSggGBolGxUWITEhJSkrLi4uGCAzODMsNygtLisBCgoKDg0OGxAQGiwkHyU3LCwsLCwsLCwsLCwsLCwsLCwsLCwsLCwsLCwsLCwsLCwsLCwsLCwsLCwsLCwtLCwsLP/AABEIAMIBAwMBIgACEQEDEQH/xAAbAAAABwEAAAAAAAAAAAAAAAAAAQIDBAUHBv/EAEIQAAEDAgMFBgMECgEDBQEAAAEAAhEDIQQSMQZBUWFxBRMigZGhMrHBB1KS0RRCYnKCorLC8PEkI9LhM2Ojs+IW/8QAGQEAAwEBAQAAAAAAAAAAAAAAAAECAwQF/8QAJhEAAwACAgIBAwUBAAAAAAAAAAECAxEEEiExQSJRcSMyQmGBE//aAAwDAQACEQMRAD8A3Bc3jdqmUsW2iTT7vKe8qF12PGbwn0Aj9rkukWR7b9nvp4uoS0htZ80zbxkBpdHmQFthmaemY5qcraNbaZuNCjUXssOFGkHiHCmwOB3ODRI9VKWTNUBBBAlIYEERchKADQQQQAEFxe0e1ndYmkylUAYx8YgZCdHCRMXtPw7112DxTazG1KZljhLTBEjoVdQ5Sb+SJtU2l8DyCCpNo9om4I0w5jn94T8NoDYnqfELKZl09IqqUrbLtBEShm/zRIYaCEoIAC5Psra9tfGOpBw7lwAonI4OL4BIPL4vZdRWu0gG5BA6kLL9huyH/ppu0jCucKkE3JD2jJa/iG+FtjmXNNmOSqVSkaogofa3aAw9J9QwS1pIaXBpcQJgSmuwO1Ri6LasZSZluYOggke8T5rPq9bNey3osUEEFIwIIIIACCS94aCSYAEk8ANSuTobXh+N7sPp/o5ADXw4EuIEXO/NaNIvKqYdb0TVqfZ1yCCCkoCImNUYK5L7RO1nUKTKbDBrFwdYGaYbDhcH7w9FUT2eibrqtnWMeHAEEEG4IMgjkUS4jZb9MdhaZovaKfiDR3bTYPcNeoRKnj09bRKybW9M7ao+FyO3XZj8SKRbDe7cYJ18Qv8A0hdgGx/kqt7bBho3GZ6jRKHp+B2tz5JGHc8gF2/hpfqVIHn6fVRuyahcy94MeUCFNUspCLH/AGlABGiyjgkMaxuKbRpuqPMNYC48YHDmoPYXbtPGNcaeYFhAcHCCJmDbcYPoud+0TtWpQDKbIDKrXB8gOm7WxfTXcuW2c7bq4Z7WU3DK97c4LWkkSG6xOh910Rh7Rv5Oe83W9fBr6EpBnj7JDnHl6rnOgyfaeg5uLqEtIms4tkEZhLLjiPEFo2yLC3B0A4FpDbgiCPEdQVyu3zX1KlEtY45Q4EgSPjpuGnQ+i7WniS6+UjrAXRkrcJHPjnVsmSse2pquOJrEucYqvDZJIblIiOC1rvD/AJ/tZrt9gGUauZpJNUPqukiznPaIEbvzRx3qg5C3J2OwtRzsI0ucXeN4BcZMB5GpXQZgq7srAU8NTFJmYtBcfFc+JxdBgc1OD/8AIKxt7ps2halIUTyny/NJcOXvB9kebr6FVW1WJNPCVnsJa4NABEgjM4Ntw1RK29A3pbK3HbSBuMGGDTdzWF4Nw54BEN4XE+aGzfZXdVcRUa4zUdLpvJzOM+6zZuLfmFTO/P8AeL3E3Eak8DC0nZB7nU2vfJJYZdGpze9l05cfSfBzY8nevJSfajV8WHbyef6fyUn7LG+Cu7i5rfwhx/uTv2j1C/DBjWknvBu3ZHacphXmzTg3C0REEU2ZrQc2UT1vvUuv0tFqf1dlznCTia7abHPeYawFzjwAElEHKl2zrZMFWMQSGt3frva0+xKwmdtI2p6TZzOL2sJxzXsrn9HGWRkdlDY8QLYuSZg8xwWg0KzXta5plrgHNI0IIkH0WDZpA5mffMtxwdE06bGD9RrWxb9VoG48l0ciFKWjDBbpvYztIXfotfIC5xpuaA0SfEIsB1lZXsnhHV8TRhpLW1GveQCQ0DxjMd0gFan2jXe2m8tbJDXR4t+UwdOMLmPs3wb6DKxqNLS9zQNNGA/9ynHfWGPJHa0d0gkNclLnOgS4cLLjdvcNUxHcUmsn/qSXDUNs0xw+I2ncF2hIGpVB3pqV83B+VuhhrTG7XefNXD09meRbWi1ovDWgNYGtGjQCAPICEFKyoKSw01iKIeIPkeB4pZbzI9PqECDuPqJ+UJDG8LQyNjfvPFPJN+RPp+aEnh6FACkUpIdyPt+aR3nI+hTEcZ9peDfU7gsaXR3mYgEhoGR0k7rNPouEwVNz6rO7aXEHRoJPxNvbdPzWx46sCx7SYzNc29plpWa/Z5Xy4sftU3D+k/RdeK9Q/wCjkyxu1/ZrBSSEy2oToPPcnADxt0/Nch1lT2sQXRF2/UAqwoVWvAI3zbeIMXjooPaeHh+YixiLzcDhuVjgqZawA639zKp+iF7YRnh6rlNqOwu/c0vcbNItwLgY9l2cLm+1+0WU3kVHgXMDWGzy3WTx734Fk1ryXdJhAgmeZ1KfaUx2fUz02unNN54ibFSIUs0QJVVtTgn4jDPpUozuLYkwLPa436BWblGxGIyXP+t8ngLIl6exNbWjHWYF76vc0xnfmLQBbNkkmJ5NK17sTB9zh6VMiHNY0OvPjyjN7rNdkCf05rnAiDUcZ3S0tE+ZWpU6k6LfPW9IwwTrbK3tlwMMi4MqfhYcxpAgR8rfRQe0KB7yfvWHsLqzwtLKwNOoWL9Gq9sNRO0qzO7eKgDm5S4tc3MCGibg+SnEKF2lRDqbwRIgj1t9UkU/RnP2b4RlSvU7xrXtZTEBwDhmlkGDvsVqYcua2c7HZSzuptDSYBPSVftdHxfmPPgtMtdq2Z4p6yR+1a0Nyx8XtcIuxh4CI0OvGf8ASLtWmTDheLR13qVgaHdtiZkzwUfBf8iQGqo7c7eo4eab6hZUcwlsNLssyA6AOI9lcSsi22xfeY2pBsHBnkxl/wCYH1V4YV15IzW4nwS9jO1BTxJdWq5WlpDi/N4nHS8WM3kxv4rSaVCm15eDLnRvnTePX3WL4OiatanTH65DfN7g0H5rbxQaItoIFzYWsOGg9FpyV5TM+M/GhXeDiPVEj7sc/wAR/NEuU6ha4Kpt84VLUwaU6Xz5eMzE+X5roNpu3f0JrfCXl5MXygZY3gTv+ayztDEGrUc8NZTDjOVuYgE66nzXXx8W1ukcufJp6lm00MUx7WuaZDgHCLmCJFtU453In0/NZvsptLW7+lSe/NTJFItgDLbwxlAgi3kVpKwyY3D0bY8itbEEnkD6/kkkHj6WTiaPj4gA9M0bhyn16KCyI7DioQbwJEyfFpoZ+GR5wN2tB2V2NTp1g5rQ03BtqINuXkuoxshhixt11VOCRcG/HqqT8EV7LalzEH/NDvT4TVJocxua9h68evNOXB4t85ED+b/NVJYb2B2onqlpLXAiQZHEI0ANYzFsosL6hytbqddTAsNblZXtfjqVav3lFznBw8UscA1wtbkQu528P/CqdWf/AGNWUsfJdyMfyg/VdnGla7HJyae+poew/b9IU6WGOcP8UFwGUkuLsogk6cV2RWP7H3xtIHdUt5U5+crYVlyJSrwa4KbnyIIUWoA4SSMm6bSdxvutbjqpAOe4+G+74/8A869Y4ax+1fhHX6LFGrK3svDDPPI/RXPd8VUMbcdfqr2E6JgbFMf5eOk6JbRznrH0Ro1JYgTy+Xt/5VZ2vUOYC8R5G/AX3K2UHtKhPiEzp5XumvYq9EXssgPN4EaE8wrYJjBYfKJvJFwdyfc0RfTXpzQwlaQktvMkfL0RZ+I89R/4QpOa4Sx0jSQ7N+aItPH2v7JDFh6yTbjs0YbEOIfmNQPqAERl7x9gTN7tPBahVBbJAA8/eLBZZtnUfXxBdlMAMAi8ZfFB4HNP5rfA9UYZ1uS92I2bLnUsWXDIC45IOYlpc1sbomT5LRJVLs2zJhqLeFNs9SJPuSrdpUZKdUaY5UzocQSUFmWcn9pVKcPTd92pHk5rvqAs0pO+IcHH3h39y13a/BOr4Wo1glwhzRvOUyQOcSsjxGHfSLs7HNLmh7Q4FpOrNDzYu3j19Oji5E/VskdkVMmJY7hUpP8AR4H9q29ZBsx2F+mlxbUyFuQm0y1xdccxHutXLy4jKfCDcjUkH4RynU8o6Z8lptGnGTSYqc+hMA3I/WjcDwnVOpISlzHUIrszNI4qpdRIOXfb3VykGiCc0XTTJa2Fh2ZWgHcnEESQxL2fdsZk2BBtHi4ohVEwbE+h4wd6USkOKAKTbppdgqkCYLXHkA8EnyWRtfBcTvcPdrAPmtwLi2ZMt6S4cv2h79ZWSbbPBxdUt0L6XsKY+i6uPX8f9OXkT57f4WWxHZ1U4qlVyO7uXOzx4YDCy50nMIjVadmz6EgA3ItmjcDwnX04rmdhnF2DpgEgBz5OhPjcYafS/wBdOoDllmrtRrhnrI7KZxNEOF5teyPvBEzbleekJTXzpPmCPmsjUr8Fh8xk7iPNWZMJvOdSAALkl0QN5tI91wW3XbfeFjKNVrqUZnZDcvBiH8hYjryWkQ8laM7tY52aCDOiNcR9nlSq/vAc3dADkO8ndzjWOS7QMERqOZLvmlkjpWh477zsVO7ekiqDpPkDHrEI2tA0AHQQjUFhOcdwnzAC5TbvGzhwKdWnZ47xoqNLi24EDU+Ii35K42pxHd4Su7Q5C0dX+Af1LH3uDiQ68AG99Z/JdPHx7+r7HPnya+n7nU7DYxzcQQagaxzTnzOAFvhjNvk+hK0fu+ZPn+Wiw4ENIAEEgm1tI/MLZewSRhaPeGT3bJLjfxAQDzuAnyZ89ieNXjqPVWhgsBJsBIBceEn1VEMIHPne50k9T8oVnj2k5S4AOg21ygmw1ieJHAawFFLFzo3os+4j4beVvT8k5njW3Pd67vNLotho6D5JyFJYQKCMBEgYy564H7Sm+Oi/i1zT/CQR/UV3VVhI1jjEH5hcttV2Ea7bPg5gZc3MR4YgGRA5cZWuKutbMcs9p0c59mleKpYTZ1ItNyDLHNFiNN606noALAWAGgC4DZbsHuK0uJLhMGIblO9sb+IP1BPd0wUZWqe0GJNLTJTUoJlqWFkajiCIIIANEic8ASSABqTYDqU1h8XTqTke10a5XB0eiNMNodISHBLKQUAMVWrMto9n6tXEVC1zTdhJcTM2IHWAD5jjC1CrYT9QJO4X46KnrUTPiMusSRpJjTluHILSKa9GdymvJC2QwTqNBrHkkgk7w0SSfDBuJnW/ILo2tBvAnjAlRsLTaW5TB4jzsU+AWDe4T1cB/d8+qmntlStIkhyMOTVN4IkGRyS1JRRbd1suDfBjM5jbcMwJHoFlgh1+BI52MahaN9o1SMMwfeqj0DHn8lm2GPh6lx9XErv4/iDh5H7yx7M7UqYcxSqvA1Lc5Iv+ybLXOzazn0aT3/E6mxzurmgn3KxKnq/rA/A36rcKTMrQ37oA9BCz5OvBfG3tj0oZk2XIi5ch1nO/aJiMuEy/fqNb5CX/ANoWX0zLnciG+QaD83FbJ2v2dTxVPu6kxIILYDmkbxI5keaxnEgBxDSYNQwd+UOLhP8AC0BdvHpddHHyE+2x6hSL6gaNTlaOr3R9AtupMmJbDWGGDfYRmI06eu+3EbH7PUatOlWe1xcCSb+B5D3BoLSLwANLbrwV3Ycss9qnpfBrghytv5IvaFL9bhaPNMUMMX3Gk3Vk5oIg6IU6YaICw2bdfItBBGkMEIIIJARyFHxlOWn/ADepkKBjmeLyVITK/uRzFwZaYIjePRWWErh0Bx8cTpEwdR7SN0qMGp/CUg6zhMQ4biCN4O7VNkyTAEoBN0qhzFrhBuRwc2dRzEiR9E8pLCCNBVW1GOdQwz3sMO8IB4ZnAT6SnK29Cp6Wyl+0TFuY2iwaPLnHh4Msf1Fcn2Ni3tr0spuajB+JwBHQgwovaPaFavAfVcQDIDjmAPRRabntcHB+UgyCwFpB6yYXpRDmOp512qvsbeUmFnWyvbVZ2JpsdVe5riQQ55cCMpO/otCxFbI0uN40G8k2DRzJIHmuDJjcPR3Y8itbIuNaHyJ/9Mgkbi4/CCeQOaObSomX/PRWL6UMNrnxOgz4iZNz/kAKDClDocwY8Xr8lPhRMLTIdMWUyUMaG6jCfhMHpIPUb/YpIqaB0AnQTMxw4p0lN1WhwgiRwKQyD2z2VTxbAyrmgHMC0wQYjgRoVkvarWsruZTEMFR7QODWlwA9gteq1O7A1cBrJlwHn8UdZ6lYvi62asTx7x3q5v5rp47fk5uQl4L7ZjsCriHteGxS7w5nkj9QiQBMybBatK5fYh2XCM5l5/nI+iv6WIa74SD0uPUWWeanVfg0wypnf3JCQ4JHeO3N/E4D0ifeEb2kxeOMAfUFZGpA7VxfdU3O4C37xsPchYu6p4mjgCfOw/uK2vG4cZHAyQ4QcxzAzbQ23rm3diM7xpAABkG5BzEggjfudpx5LbHfUxyx2Z0WzrQ3DUWi8U2euUT7yrZqqcPgQyA0NgWgtEgcnD6z1U0vaIaSRwuWg8gRr0WT8s2XomhGo7GRvd0Jn53ThB3HyIke0H3UjHUabZO8g9AR9SiDn/db+M/9qAHUETT5cv8ASCQBKNjW6FSkREpoGVQCl4WkQZOkIVsOZkb/AGUim2AAm2Sl5BUbIIkid4MEcwU3RcRZ8TMAi2cATIG48RyTqbr0g8QeoIsQRoQdxSKHFQ7bNnB1eRYf/kardtWCGOMuIsYgOjWN074VZtaJwdb90H0cD9FeP9yIyftZlDfid0b7l8/IJRQa2zjzaP6yilemjzWXWzbv+bSP/uH3DlpucueR+q0XkavMEAdAJP7zVlOz1aMTScAXHNIaNSSDAHqtXoAhoDjmdHiOgJ3wNwnRcXI9r8Hbx/T/ACOqPiKBJkJ+UFzm4TGwAOCMoOIAkmANSbAdU2yqHTlvwMENPQxccxKADKYrVg2xN+AkuPRouUvunH4nfwtsPM6nyjol5UAVmOomrTI+GeIBt0B+fmuIxOywc4uFj+y4gXM/CQY9VoOJqRaJn2lQe7VzTXoztJjfYXZopUWMJzZbiRpJJsPNXLWpFFlh0CeAUtlpAyoZUoIykMrq9XNaN/ylQsRTtOha5rwSJ+Ah27oR5qYQhlVEEugczQRvEpzKmuzmBtMMBnuwGcCIAgHyIUmFJY2KcCGwOFpA8uCNjyLOHm248xqPcc05C5fH7XhriKLQ4C2dxsf3QN3OVUY6t6km8kwt0dUEpUHYPbDMWXAjJVaJOV3xN0nnHAzqFdsBAMnNwtBPW8T6JVLl6ZU0qW0OIJn9JbzHVrvyQUjH0SNBIAkSNEmASSUopJQAziKQeIPUEWII0IO4jio2Ly1A6jUBh7SBf4xF4I0cOHnxiY5MV6YcIIm4PQgyCOaaEcTtN2FTwuF/6eYl1VhcXEEwGVABYAR4j6rkAfD/ABEfysP1Xd7bYj/jua8QczSw7njNpycAbjhcb4z/AD28yfUAfRduGm52zizSlWkaHs32NSmjWa0gtosJucpqOYBLRyEzul44LqwVz2zWIJw9EBpgMALjYW4Tc+kc1c9zmNy6Pug5R6i56THJcttt+TqhJLwSM+u8jUDXokAvduDBz8TvQeEHzd0S6VMNENAA4AQPZOAKCxLqQJBIBI0JvHTgUtHCOEhiYRQlwihAEDFt8XomSxS8RTMzuTBCohjmDZqpQCawg1T6TKQQRkSgjQBX1KeUwnKdDNeykVKQclMbAgJ7FoaY1rXkTd4zRu8GVhdPQsHkpCj4holjiYyu4ah4LMp4DMWn+EKn25xhp4UgGDUc1nl8R9mkeaJns0gquqbLPE4+gWua6tTbILSe8aCJEcVk9ZmUluZrspIzNIc10GJBGoSazs2oUZmGDfhLhO4ER6EL0ceL/n6Z5+TL/wBPaLvZqtkxNJxeGAO8TnGBlgyDPEW81qtOoHAFpBBuCDII4grE2MgzJJ5laB9nmMe9lRjrsYWlp4F8y3pafPmsuTj2uxrxr0+p16CCJcJ2i0SCCQBIIIkwAkkos4mJEi5E3A4wmHveTDWx+051uoDZJ84QA64qLiMQ1tnEAnQauPRoufJOMY4Xc6eQaGtHQXPqSkikBMACTJgASeJ4lMRzO0mBOIZYOgAiDDSZLSHNBOoyRDos4348h/8AzNS8ZuWbK1vmQSR6FafXpyCoIorSbaXgyuE2Q9nsOcPRYxwecou6A4EydA0l0cLLoG1AIkxOk2kndB38kzhmeEKQWAiCJHA3Chmi9DoSgVFbg2DQZf3CWD0aQD5p6o1x+EgdW5h7EJDHgjUYOqDVrSOLXQfwuEfzJ2pVDdZvwa4jzIFvNIY4gm6Vdr/gc10a5XAx1hOIATVbIICjUqF7iyloI2GhLWgaII0CgAkSBRJiDQlJlCUAIxNLvGOYTGZpbO8SIkLivtDxRJoUyRIDnvgyMxhtvMPXbyst2sd/y6oBs0wOWbxuH43vPmtuOt2Y8h6gpazvEwcy49GiPm5qelRWGarv2Whvm4ku9gxSJXejgY0L1SfutgdXmT7Nb6rUtg8LkwodvqOc/wAh4R/TPmstwjS6YEl7jA4/qN9Q0eq2zA4cUqbKY0Y1rfwiJXNya+lI6eNP1N/YkIIkFxHcLTFTFMBiZcNWtBc4dWtkhONZaHHNxkC87oG5CmwNENAAGgAgDyCQhNJ5dq0t4SRJ9CYTbsNPxOceQORo/DBI5ElSESYDdOk1ohoDRwAAHoECloiEANkIiEuEITEV9YHMfTySMqkV23KTlTJGsvsp4Ci5VNASY0EAjCOEcJFACNBBACKtFr4zNDo0kAx0lCrTzaOc0je2PkQQfROIIAj5Kg0e1w/abDj/ABNIA/CnKryNGl37uW3O5HsnEEARjjGD4jl/faWD1cACnplLTdWmHCD7Eg+RFwgAFEU0cMR8L3jkSHjzLwT7pcODdxd5taT7ke6AAUklNHEEfFTeOYAePINJd7IMqBwkdLggg8CDcJiFly4zbTsfM8VmlrZaQ+ZEmmxz5sNcrCPILrnlc9tliQ3Cv0lxa0TxJvHOA5aY21S0Z5EnL2ZxhhGZx1c4uPkA0ezQn+x2GsaTTrUc3yzusPIH2UTGOim4DUjKOrzlHuV0mxOHz4pnCmHP9BlHu4LuqtJs4ZW2kdJ2ZsU2jWa81Jp03BzG5fF4TLQ4zugdY3LsAUy0pwLz6t17PQmFPoclBEgoLHUSNBIAkSNBABIkaCYBQihKQQBGrUySmoU5MPpGUxNDTWTopQCKkyAlpAkFCCNBAwII0AgAkaCCQBII0EAEgjRJgEiISkkoASQkOCWVGZimucWtOYt+IgEtBH6pcLB37MymIjVcCz9UZf3CWezSAVwu2DZEyagkd2+QQMuZr6YyiM0meJjflt3VXB5ye9dmbuYBlpx+0Jl9tZOXkFFx1AO8JAiIiLRwjgql6eybW1ox+vmJYMp+KT4TuBj3hdt9njb1H2lwAaJE5QSSY1iY9FY1OxaZPw2+7Jy9MsxHkrbC4NuQNLQRuBAIHCBuW15W1oxjEk9lvTKeaoOGpZdC6OBcXR0Jv7pw1nNN2SNxa4ExzaY9iVznQTUahfp7OJHItcD6ESgkMsUEEEgAiQQQAEEEEABEgggAIIIJgBGiQSACMoIJgBBBBIAIIIIACCCCACQKJBMAIigggCn2jeQykASA6sxrgDZzXGC08QeCssgaIaAALAAQABuA3IkExBFQK+pQQTQqGCpbNB0QQTZKHmpxqNBIsUgggk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QEhUUERQWFRQUFxkVFBUVFBgUFBQUFBQYFhgVFRcYHSggGBolGxUWITEhJSkrLi4uGCAzODMsNygtLisBCgoKDg0OGxAQGiwkHyU3LCwsLCwsLCwsLCwsLCwsLCwsLCwsLCwsLCwsLCwsLCwsLCwsLCwsLCwsLCwtLCwsLP/AABEIAMIBAwMBIgACEQEDEQH/xAAbAAAABwEAAAAAAAAAAAAAAAAAAQIDBAUHBv/EAEIQAAEDAgMFBgMECgEDBQEAAAEAAhEDIQQSMQZBUWFxBRMigZGhMrHBB1KS0RRCYnKCorLC8PEkI9LhM2Ojs+IW/8QAGQEAAwEBAQAAAAAAAAAAAAAAAAECAwQF/8QAJhEAAwACAgIBAwUBAAAAAAAAAAECAxEEEiExQSJRcSMyQmGBE//aAAwDAQACEQMRAD8A3Bc3jdqmUsW2iTT7vKe8qF12PGbwn0Aj9rkukWR7b9nvp4uoS0htZ80zbxkBpdHmQFthmaemY5qcraNbaZuNCjUXssOFGkHiHCmwOB3ODRI9VKWTNUBBBAlIYEERchKADQQQQAEFxe0e1ndYmkylUAYx8YgZCdHCRMXtPw7112DxTazG1KZljhLTBEjoVdQ5Sb+SJtU2l8DyCCpNo9om4I0w5jn94T8NoDYnqfELKZl09IqqUrbLtBEShm/zRIYaCEoIAC5Psra9tfGOpBw7lwAonI4OL4BIPL4vZdRWu0gG5BA6kLL9huyH/ppu0jCucKkE3JD2jJa/iG+FtjmXNNmOSqVSkaogofa3aAw9J9QwS1pIaXBpcQJgSmuwO1Ri6LasZSZluYOggke8T5rPq9bNey3osUEEFIwIIIIACCS94aCSYAEk8ANSuTobXh+N7sPp/o5ADXw4EuIEXO/NaNIvKqYdb0TVqfZ1yCCCkoCImNUYK5L7RO1nUKTKbDBrFwdYGaYbDhcH7w9FUT2eibrqtnWMeHAEEEG4IMgjkUS4jZb9MdhaZovaKfiDR3bTYPcNeoRKnj09bRKybW9M7ao+FyO3XZj8SKRbDe7cYJ18Qv8A0hdgGx/kqt7bBho3GZ6jRKHp+B2tz5JGHc8gF2/hpfqVIHn6fVRuyahcy94MeUCFNUspCLH/AGlABGiyjgkMaxuKbRpuqPMNYC48YHDmoPYXbtPGNcaeYFhAcHCCJmDbcYPoud+0TtWpQDKbIDKrXB8gOm7WxfTXcuW2c7bq4Z7WU3DK97c4LWkkSG6xOh910Rh7Rv5Oe83W9fBr6EpBnj7JDnHl6rnOgyfaeg5uLqEtIms4tkEZhLLjiPEFo2yLC3B0A4FpDbgiCPEdQVyu3zX1KlEtY45Q4EgSPjpuGnQ+i7WniS6+UjrAXRkrcJHPjnVsmSse2pquOJrEucYqvDZJIblIiOC1rvD/AJ/tZrt9gGUauZpJNUPqukiznPaIEbvzRx3qg5C3J2OwtRzsI0ucXeN4BcZMB5GpXQZgq7srAU8NTFJmYtBcfFc+JxdBgc1OD/8AIKxt7ps2halIUTyny/NJcOXvB9kebr6FVW1WJNPCVnsJa4NABEgjM4Ntw1RK29A3pbK3HbSBuMGGDTdzWF4Nw54BEN4XE+aGzfZXdVcRUa4zUdLpvJzOM+6zZuLfmFTO/P8AeL3E3Eak8DC0nZB7nU2vfJJYZdGpze9l05cfSfBzY8nevJSfajV8WHbyef6fyUn7LG+Cu7i5rfwhx/uTv2j1C/DBjWknvBu3ZHacphXmzTg3C0REEU2ZrQc2UT1vvUuv0tFqf1dlznCTia7abHPeYawFzjwAElEHKl2zrZMFWMQSGt3frva0+xKwmdtI2p6TZzOL2sJxzXsrn9HGWRkdlDY8QLYuSZg8xwWg0KzXta5plrgHNI0IIkH0WDZpA5mffMtxwdE06bGD9RrWxb9VoG48l0ciFKWjDBbpvYztIXfotfIC5xpuaA0SfEIsB1lZXsnhHV8TRhpLW1GveQCQ0DxjMd0gFan2jXe2m8tbJDXR4t+UwdOMLmPs3wb6DKxqNLS9zQNNGA/9ynHfWGPJHa0d0gkNclLnOgS4cLLjdvcNUxHcUmsn/qSXDUNs0xw+I2ncF2hIGpVB3pqV83B+VuhhrTG7XefNXD09meRbWi1ovDWgNYGtGjQCAPICEFKyoKSw01iKIeIPkeB4pZbzI9PqECDuPqJ+UJDG8LQyNjfvPFPJN+RPp+aEnh6FACkUpIdyPt+aR3nI+hTEcZ9peDfU7gsaXR3mYgEhoGR0k7rNPouEwVNz6rO7aXEHRoJPxNvbdPzWx46sCx7SYzNc29plpWa/Z5Xy4sftU3D+k/RdeK9Q/wCjkyxu1/ZrBSSEy2oToPPcnADxt0/Nch1lT2sQXRF2/UAqwoVWvAI3zbeIMXjooPaeHh+YixiLzcDhuVjgqZawA639zKp+iF7YRnh6rlNqOwu/c0vcbNItwLgY9l2cLm+1+0WU3kVHgXMDWGzy3WTx734Fk1ryXdJhAgmeZ1KfaUx2fUz02unNN54ibFSIUs0QJVVtTgn4jDPpUozuLYkwLPa436BWblGxGIyXP+t8ngLIl6exNbWjHWYF76vc0xnfmLQBbNkkmJ5NK17sTB9zh6VMiHNY0OvPjyjN7rNdkCf05rnAiDUcZ3S0tE+ZWpU6k6LfPW9IwwTrbK3tlwMMi4MqfhYcxpAgR8rfRQe0KB7yfvWHsLqzwtLKwNOoWL9Gq9sNRO0qzO7eKgDm5S4tc3MCGibg+SnEKF2lRDqbwRIgj1t9UkU/RnP2b4RlSvU7xrXtZTEBwDhmlkGDvsVqYcua2c7HZSzuptDSYBPSVftdHxfmPPgtMtdq2Z4p6yR+1a0Nyx8XtcIuxh4CI0OvGf8ASLtWmTDheLR13qVgaHdtiZkzwUfBf8iQGqo7c7eo4eab6hZUcwlsNLssyA6AOI9lcSsi22xfeY2pBsHBnkxl/wCYH1V4YV15IzW4nwS9jO1BTxJdWq5WlpDi/N4nHS8WM3kxv4rSaVCm15eDLnRvnTePX3WL4OiatanTH65DfN7g0H5rbxQaItoIFzYWsOGg9FpyV5TM+M/GhXeDiPVEj7sc/wAR/NEuU6ha4Kpt84VLUwaU6Xz5eMzE+X5roNpu3f0JrfCXl5MXygZY3gTv+ayztDEGrUc8NZTDjOVuYgE66nzXXx8W1ukcufJp6lm00MUx7WuaZDgHCLmCJFtU453In0/NZvsptLW7+lSe/NTJFItgDLbwxlAgi3kVpKwyY3D0bY8itbEEnkD6/kkkHj6WTiaPj4gA9M0bhyn16KCyI7DioQbwJEyfFpoZ+GR5wN2tB2V2NTp1g5rQ03BtqINuXkuoxshhixt11VOCRcG/HqqT8EV7LalzEH/NDvT4TVJocxua9h68evNOXB4t85ED+b/NVJYb2B2onqlpLXAiQZHEI0ANYzFsosL6hytbqddTAsNblZXtfjqVav3lFznBw8UscA1wtbkQu528P/CqdWf/AGNWUsfJdyMfyg/VdnGla7HJyae+poew/b9IU6WGOcP8UFwGUkuLsogk6cV2RWP7H3xtIHdUt5U5+crYVlyJSrwa4KbnyIIUWoA4SSMm6bSdxvutbjqpAOe4+G+74/8A869Y4ax+1fhHX6LFGrK3svDDPPI/RXPd8VUMbcdfqr2E6JgbFMf5eOk6JbRznrH0Ro1JYgTy+Xt/5VZ2vUOYC8R5G/AX3K2UHtKhPiEzp5XumvYq9EXssgPN4EaE8wrYJjBYfKJvJFwdyfc0RfTXpzQwlaQktvMkfL0RZ+I89R/4QpOa4Sx0jSQ7N+aItPH2v7JDFh6yTbjs0YbEOIfmNQPqAERl7x9gTN7tPBahVBbJAA8/eLBZZtnUfXxBdlMAMAi8ZfFB4HNP5rfA9UYZ1uS92I2bLnUsWXDIC45IOYlpc1sbomT5LRJVLs2zJhqLeFNs9SJPuSrdpUZKdUaY5UzocQSUFmWcn9pVKcPTd92pHk5rvqAs0pO+IcHH3h39y13a/BOr4Wo1glwhzRvOUyQOcSsjxGHfSLs7HNLmh7Q4FpOrNDzYu3j19Oji5E/VskdkVMmJY7hUpP8AR4H9q29ZBsx2F+mlxbUyFuQm0y1xdccxHutXLy4jKfCDcjUkH4RynU8o6Z8lptGnGTSYqc+hMA3I/WjcDwnVOpISlzHUIrszNI4qpdRIOXfb3VykGiCc0XTTJa2Fh2ZWgHcnEESQxL2fdsZk2BBtHi4ohVEwbE+h4wd6USkOKAKTbppdgqkCYLXHkA8EnyWRtfBcTvcPdrAPmtwLi2ZMt6S4cv2h79ZWSbbPBxdUt0L6XsKY+i6uPX8f9OXkT57f4WWxHZ1U4qlVyO7uXOzx4YDCy50nMIjVadmz6EgA3ItmjcDwnX04rmdhnF2DpgEgBz5OhPjcYafS/wBdOoDllmrtRrhnrI7KZxNEOF5teyPvBEzbleekJTXzpPmCPmsjUr8Fh8xk7iPNWZMJvOdSAALkl0QN5tI91wW3XbfeFjKNVrqUZnZDcvBiH8hYjryWkQ8laM7tY52aCDOiNcR9nlSq/vAc3dADkO8ndzjWOS7QMERqOZLvmlkjpWh477zsVO7ekiqDpPkDHrEI2tA0AHQQjUFhOcdwnzAC5TbvGzhwKdWnZ47xoqNLi24EDU+Ii35K42pxHd4Su7Q5C0dX+Af1LH3uDiQ68AG99Z/JdPHx7+r7HPnya+n7nU7DYxzcQQagaxzTnzOAFvhjNvk+hK0fu+ZPn+Wiw4ENIAEEgm1tI/MLZewSRhaPeGT3bJLjfxAQDzuAnyZ89ieNXjqPVWhgsBJsBIBceEn1VEMIHPne50k9T8oVnj2k5S4AOg21ygmw1ieJHAawFFLFzo3os+4j4beVvT8k5njW3Pd67vNLotho6D5JyFJYQKCMBEgYy564H7Sm+Oi/i1zT/CQR/UV3VVhI1jjEH5hcttV2Ea7bPg5gZc3MR4YgGRA5cZWuKutbMcs9p0c59mleKpYTZ1ItNyDLHNFiNN606noALAWAGgC4DZbsHuK0uJLhMGIblO9sb+IP1BPd0wUZWqe0GJNLTJTUoJlqWFkajiCIIIANEic8ASSABqTYDqU1h8XTqTke10a5XB0eiNMNodISHBLKQUAMVWrMto9n6tXEVC1zTdhJcTM2IHWAD5jjC1CrYT9QJO4X46KnrUTPiMusSRpJjTluHILSKa9GdymvJC2QwTqNBrHkkgk7w0SSfDBuJnW/ILo2tBvAnjAlRsLTaW5TB4jzsU+AWDe4T1cB/d8+qmntlStIkhyMOTVN4IkGRyS1JRRbd1suDfBjM5jbcMwJHoFlgh1+BI52MahaN9o1SMMwfeqj0DHn8lm2GPh6lx9XErv4/iDh5H7yx7M7UqYcxSqvA1Lc5Iv+ybLXOzazn0aT3/E6mxzurmgn3KxKnq/rA/A36rcKTMrQ37oA9BCz5OvBfG3tj0oZk2XIi5ch1nO/aJiMuEy/fqNb5CX/ANoWX0zLnciG+QaD83FbJ2v2dTxVPu6kxIILYDmkbxI5keaxnEgBxDSYNQwd+UOLhP8AC0BdvHpddHHyE+2x6hSL6gaNTlaOr3R9AtupMmJbDWGGDfYRmI06eu+3EbH7PUatOlWe1xcCSb+B5D3BoLSLwANLbrwV3Ycss9qnpfBrghytv5IvaFL9bhaPNMUMMX3Gk3Vk5oIg6IU6YaICw2bdfItBBGkMEIIIJARyFHxlOWn/ADepkKBjmeLyVITK/uRzFwZaYIjePRWWErh0Bx8cTpEwdR7SN0qMGp/CUg6zhMQ4biCN4O7VNkyTAEoBN0qhzFrhBuRwc2dRzEiR9E8pLCCNBVW1GOdQwz3sMO8IB4ZnAT6SnK29Cp6Wyl+0TFuY2iwaPLnHh4Msf1Fcn2Ni3tr0spuajB+JwBHQgwovaPaFavAfVcQDIDjmAPRRabntcHB+UgyCwFpB6yYXpRDmOp512qvsbeUmFnWyvbVZ2JpsdVe5riQQ55cCMpO/otCxFbI0uN40G8k2DRzJIHmuDJjcPR3Y8itbIuNaHyJ/9Mgkbi4/CCeQOaObSomX/PRWL6UMNrnxOgz4iZNz/kAKDClDocwY8Xr8lPhRMLTIdMWUyUMaG6jCfhMHpIPUb/YpIqaB0AnQTMxw4p0lN1WhwgiRwKQyD2z2VTxbAyrmgHMC0wQYjgRoVkvarWsruZTEMFR7QODWlwA9gteq1O7A1cBrJlwHn8UdZ6lYvi62asTx7x3q5v5rp47fk5uQl4L7ZjsCriHteGxS7w5nkj9QiQBMybBatK5fYh2XCM5l5/nI+iv6WIa74SD0uPUWWeanVfg0wypnf3JCQ4JHeO3N/E4D0ifeEb2kxeOMAfUFZGpA7VxfdU3O4C37xsPchYu6p4mjgCfOw/uK2vG4cZHAyQ4QcxzAzbQ23rm3diM7xpAABkG5BzEggjfudpx5LbHfUxyx2Z0WzrQ3DUWi8U2euUT7yrZqqcPgQyA0NgWgtEgcnD6z1U0vaIaSRwuWg8gRr0WT8s2XomhGo7GRvd0Jn53ThB3HyIke0H3UjHUabZO8g9AR9SiDn/db+M/9qAHUETT5cv8ASCQBKNjW6FSkREpoGVQCl4WkQZOkIVsOZkb/AGUim2AAm2Sl5BUbIIkid4MEcwU3RcRZ8TMAi2cATIG48RyTqbr0g8QeoIsQRoQdxSKHFQ7bNnB1eRYf/kardtWCGOMuIsYgOjWN074VZtaJwdb90H0cD9FeP9yIyftZlDfid0b7l8/IJRQa2zjzaP6yilemjzWXWzbv+bSP/uH3DlpucueR+q0XkavMEAdAJP7zVlOz1aMTScAXHNIaNSSDAHqtXoAhoDjmdHiOgJ3wNwnRcXI9r8Hbx/T/ACOqPiKBJkJ+UFzm4TGwAOCMoOIAkmANSbAdU2yqHTlvwMENPQxccxKADKYrVg2xN+AkuPRouUvunH4nfwtsPM6nyjol5UAVmOomrTI+GeIBt0B+fmuIxOywc4uFj+y4gXM/CQY9VoOJqRaJn2lQe7VzTXoztJjfYXZopUWMJzZbiRpJJsPNXLWpFFlh0CeAUtlpAyoZUoIykMrq9XNaN/ylQsRTtOha5rwSJ+Ah27oR5qYQhlVEEugczQRvEpzKmuzmBtMMBnuwGcCIAgHyIUmFJY2KcCGwOFpA8uCNjyLOHm248xqPcc05C5fH7XhriKLQ4C2dxsf3QN3OVUY6t6km8kwt0dUEpUHYPbDMWXAjJVaJOV3xN0nnHAzqFdsBAMnNwtBPW8T6JVLl6ZU0qW0OIJn9JbzHVrvyQUjH0SNBIAkSNEmASSUopJQAziKQeIPUEWII0IO4jio2Ly1A6jUBh7SBf4xF4I0cOHnxiY5MV6YcIIm4PQgyCOaaEcTtN2FTwuF/6eYl1VhcXEEwGVABYAR4j6rkAfD/ABEfysP1Xd7bYj/jua8QczSw7njNpycAbjhcb4z/AD28yfUAfRduGm52zizSlWkaHs32NSmjWa0gtosJucpqOYBLRyEzul44LqwVz2zWIJw9EBpgMALjYW4Tc+kc1c9zmNy6Pug5R6i56THJcttt+TqhJLwSM+u8jUDXokAvduDBz8TvQeEHzd0S6VMNENAA4AQPZOAKCxLqQJBIBI0JvHTgUtHCOEhiYRQlwihAEDFt8XomSxS8RTMzuTBCohjmDZqpQCawg1T6TKQQRkSgjQBX1KeUwnKdDNeykVKQclMbAgJ7FoaY1rXkTd4zRu8GVhdPQsHkpCj4holjiYyu4ah4LMp4DMWn+EKn25xhp4UgGDUc1nl8R9mkeaJns0gquqbLPE4+gWua6tTbILSe8aCJEcVk9ZmUluZrspIzNIc10GJBGoSazs2oUZmGDfhLhO4ER6EL0ceL/n6Z5+TL/wBPaLvZqtkxNJxeGAO8TnGBlgyDPEW81qtOoHAFpBBuCDII4grE2MgzJJ5laB9nmMe9lRjrsYWlp4F8y3pafPmsuTj2uxrxr0+p16CCJcJ2i0SCCQBIIIkwAkkos4mJEi5E3A4wmHveTDWx+051uoDZJ84QA64qLiMQ1tnEAnQauPRoufJOMY4Xc6eQaGtHQXPqSkikBMACTJgASeJ4lMRzO0mBOIZYOgAiDDSZLSHNBOoyRDos4348h/8AzNS8ZuWbK1vmQSR6FafXpyCoIorSbaXgyuE2Q9nsOcPRYxwecou6A4EydA0l0cLLoG1AIkxOk2kndB38kzhmeEKQWAiCJHA3Chmi9DoSgVFbg2DQZf3CWD0aQD5p6o1x+EgdW5h7EJDHgjUYOqDVrSOLXQfwuEfzJ2pVDdZvwa4jzIFvNIY4gm6Vdr/gc10a5XAx1hOIATVbIICjUqF7iyloI2GhLWgaII0CgAkSBRJiDQlJlCUAIxNLvGOYTGZpbO8SIkLivtDxRJoUyRIDnvgyMxhtvMPXbyst2sd/y6oBs0wOWbxuH43vPmtuOt2Y8h6gpazvEwcy49GiPm5qelRWGarv2Whvm4ku9gxSJXejgY0L1SfutgdXmT7Nb6rUtg8LkwodvqOc/wAh4R/TPmstwjS6YEl7jA4/qN9Q0eq2zA4cUqbKY0Y1rfwiJXNya+lI6eNP1N/YkIIkFxHcLTFTFMBiZcNWtBc4dWtkhONZaHHNxkC87oG5CmwNENAAGgAgDyCQhNJ5dq0t4SRJ9CYTbsNPxOceQORo/DBI5ElSESYDdOk1ohoDRwAAHoECloiEANkIiEuEITEV9YHMfTySMqkV23KTlTJGsvsp4Ci5VNASY0EAjCOEcJFACNBBACKtFr4zNDo0kAx0lCrTzaOc0je2PkQQfROIIAj5Kg0e1w/abDj/ABNIA/CnKryNGl37uW3O5HsnEEARjjGD4jl/faWD1cACnplLTdWmHCD7Eg+RFwgAFEU0cMR8L3jkSHjzLwT7pcODdxd5taT7ke6AAUklNHEEfFTeOYAePINJd7IMqBwkdLggg8CDcJiFly4zbTsfM8VmlrZaQ+ZEmmxz5sNcrCPILrnlc9tliQ3Cv0lxa0TxJvHOA5aY21S0Z5EnL2ZxhhGZx1c4uPkA0ezQn+x2GsaTTrUc3yzusPIH2UTGOim4DUjKOrzlHuV0mxOHz4pnCmHP9BlHu4LuqtJs4ZW2kdJ2ZsU2jWa81Jp03BzG5fF4TLQ4zugdY3LsAUy0pwLz6t17PQmFPoclBEgoLHUSNBIAkSNBABIkaCYBQihKQQBGrUySmoU5MPpGUxNDTWTopQCKkyAlpAkFCCNBAwII0AgAkaCCQBII0EAEgjRJgEiISkkoASQkOCWVGZimucWtOYt+IgEtBH6pcLB37MymIjVcCz9UZf3CWezSAVwu2DZEyagkd2+QQMuZr6YyiM0meJjflt3VXB5ye9dmbuYBlpx+0Jl9tZOXkFFx1AO8JAiIiLRwjgql6eybW1ox+vmJYMp+KT4TuBj3hdt9njb1H2lwAaJE5QSSY1iY9FY1OxaZPw2+7Jy9MsxHkrbC4NuQNLQRuBAIHCBuW15W1oxjEk9lvTKeaoOGpZdC6OBcXR0Jv7pw1nNN2SNxa4ExzaY9iVznQTUahfp7OJHItcD6ESgkMsUEEEgAiQQQAEEEEABEgggAIIIJgBGiQSACMoIJgBBBBIAIIIIACCCCACQKJBMAIigggCn2jeQykASA6sxrgDZzXGC08QeCssgaIaAALAAQABuA3IkExBFQK+pQQTQqGCpbNB0QQTZKHmpxqNBIsUgggk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8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464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Features </a:t>
            </a:r>
            <a:r>
              <a:rPr lang="en-US" sz="4000" dirty="0">
                <a:solidFill>
                  <a:srgbClr val="002060"/>
                </a:solidFill>
              </a:rPr>
              <a:t>of </a:t>
            </a:r>
            <a:r>
              <a:rPr lang="en-US" sz="4000" dirty="0" err="1" smtClean="0">
                <a:solidFill>
                  <a:srgbClr val="002060"/>
                </a:solidFill>
              </a:rPr>
              <a:t>NetScript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307288"/>
            <a:ext cx="8939284" cy="4525963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dirty="0" smtClean="0"/>
              <a:t>Python data structures for graphs, node, edge.</a:t>
            </a:r>
          </a:p>
          <a:p>
            <a:pPr algn="just">
              <a:defRPr/>
            </a:pPr>
            <a:r>
              <a:rPr lang="en-US" dirty="0" smtClean="0"/>
              <a:t>Node and edge can be of </a:t>
            </a:r>
            <a:r>
              <a:rPr lang="en-US" dirty="0" smtClean="0">
                <a:solidFill>
                  <a:srgbClr val="0033CC"/>
                </a:solidFill>
              </a:rPr>
              <a:t>any type</a:t>
            </a:r>
            <a:r>
              <a:rPr lang="en-US" dirty="0" smtClean="0"/>
              <a:t> and can be </a:t>
            </a:r>
            <a:r>
              <a:rPr lang="en-US" dirty="0" smtClean="0">
                <a:solidFill>
                  <a:srgbClr val="0033CC"/>
                </a:solidFill>
              </a:rPr>
              <a:t>labeled</a:t>
            </a:r>
            <a:r>
              <a:rPr lang="en-US" dirty="0" smtClean="0"/>
              <a:t>.</a:t>
            </a:r>
          </a:p>
          <a:p>
            <a:pPr algn="just">
              <a:defRPr/>
            </a:pPr>
            <a:r>
              <a:rPr lang="en-US" dirty="0" smtClean="0"/>
              <a:t>16 Generators for classic, random and synthetic graphs.</a:t>
            </a:r>
          </a:p>
          <a:p>
            <a:pPr algn="just">
              <a:defRPr/>
            </a:pPr>
            <a:r>
              <a:rPr lang="en-US" dirty="0" smtClean="0"/>
              <a:t>Standard 50+ graph algorithms (graph traversal, shortest path calculation, associatively computation, centrality detection etc.)</a:t>
            </a:r>
          </a:p>
          <a:p>
            <a:pPr algn="just">
              <a:defRPr/>
            </a:pPr>
            <a:r>
              <a:rPr lang="en-US" dirty="0" smtClean="0"/>
              <a:t>Network </a:t>
            </a:r>
            <a:r>
              <a:rPr lang="en-US" dirty="0" smtClean="0">
                <a:solidFill>
                  <a:srgbClr val="0033CC"/>
                </a:solidFill>
              </a:rPr>
              <a:t>visualization</a:t>
            </a:r>
            <a:r>
              <a:rPr lang="en-US" dirty="0" smtClean="0"/>
              <a:t> through </a:t>
            </a:r>
            <a:r>
              <a:rPr lang="en-US" dirty="0" err="1" smtClean="0"/>
              <a:t>Matplotlib</a:t>
            </a:r>
            <a:endParaRPr lang="en-US" dirty="0" smtClean="0"/>
          </a:p>
          <a:p>
            <a:pPr algn="just">
              <a:defRPr/>
            </a:pPr>
            <a:r>
              <a:rPr lang="en-US" dirty="0" smtClean="0"/>
              <a:t>Graph </a:t>
            </a:r>
            <a:r>
              <a:rPr lang="en-US" dirty="0" smtClean="0">
                <a:solidFill>
                  <a:srgbClr val="0033CC"/>
                </a:solidFill>
              </a:rPr>
              <a:t>converters to and form</a:t>
            </a:r>
            <a:r>
              <a:rPr lang="en-US" dirty="0" smtClean="0"/>
              <a:t> LEDA., GEXF, GML, Pickle, YAML, Graph6</a:t>
            </a:r>
          </a:p>
          <a:p>
            <a:pPr algn="just">
              <a:defRPr/>
            </a:pPr>
            <a:r>
              <a:rPr lang="en-US" dirty="0" smtClean="0"/>
              <a:t>Automatic graph conversion and data passing between libraries.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33CC"/>
                </a:solidFill>
              </a:rPr>
              <a:t>Extended Python interpreter</a:t>
            </a:r>
            <a:r>
              <a:rPr lang="en-US" dirty="0" smtClean="0"/>
              <a:t> for data passing between C++ compiler and Python interpreter</a:t>
            </a:r>
          </a:p>
          <a:p>
            <a:pPr algn="just">
              <a:defRPr/>
            </a:pPr>
            <a:r>
              <a:rPr lang="en-US" dirty="0" smtClean="0"/>
              <a:t>Minimal internal graph conversion.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7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5435" y="3082349"/>
            <a:ext cx="7596552" cy="10343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Making Granite </a:t>
            </a:r>
            <a:r>
              <a:rPr lang="en-US" sz="4000" b="1" i="1" dirty="0" smtClean="0">
                <a:solidFill>
                  <a:srgbClr val="C00000"/>
                </a:solidFill>
              </a:rPr>
              <a:t>Self-Sustainable</a:t>
            </a:r>
            <a:r>
              <a:rPr lang="en-US" sz="4000" dirty="0" smtClean="0">
                <a:solidFill>
                  <a:srgbClr val="C00000"/>
                </a:solidFill>
              </a:rPr>
              <a:t>: </a:t>
            </a:r>
            <a:r>
              <a:rPr lang="en-US" sz="3600" dirty="0" smtClean="0">
                <a:solidFill>
                  <a:srgbClr val="0070C0"/>
                </a:solidFill>
              </a:rPr>
              <a:t>Concept of Services and Apps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5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61390" y="274638"/>
            <a:ext cx="7825409" cy="6198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Service </a:t>
            </a:r>
            <a:r>
              <a:rPr lang="en-US" dirty="0">
                <a:solidFill>
                  <a:srgbClr val="002060"/>
                </a:solidFill>
              </a:rPr>
              <a:t>1 – </a:t>
            </a:r>
            <a:r>
              <a:rPr lang="en-US" dirty="0" smtClean="0">
                <a:solidFill>
                  <a:srgbClr val="002060"/>
                </a:solidFill>
              </a:rPr>
              <a:t>User </a:t>
            </a:r>
            <a:r>
              <a:rPr lang="en-US" dirty="0">
                <a:solidFill>
                  <a:srgbClr val="002060"/>
                </a:solidFill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219200"/>
            <a:ext cx="8630081" cy="5026025"/>
          </a:xfrm>
        </p:spPr>
        <p:txBody>
          <a:bodyPr>
            <a:normAutofit/>
          </a:bodyPr>
          <a:lstStyle/>
          <a:p>
            <a:r>
              <a:rPr lang="en-US" sz="2400" dirty="0"/>
              <a:t>User can request </a:t>
            </a:r>
            <a:r>
              <a:rPr lang="en-US" sz="2400" dirty="0" smtClean="0"/>
              <a:t>account</a:t>
            </a:r>
          </a:p>
          <a:p>
            <a:pPr lvl="1"/>
            <a:r>
              <a:rPr lang="en-US" sz="2000" dirty="0" smtClean="0"/>
              <a:t>Its </a:t>
            </a:r>
            <a:r>
              <a:rPr lang="en-US" sz="2000" dirty="0" smtClean="0">
                <a:solidFill>
                  <a:srgbClr val="FF0000"/>
                </a:solidFill>
              </a:rPr>
              <a:t>FREE </a:t>
            </a:r>
            <a:r>
              <a:rPr lang="en-US" sz="2000" dirty="0" smtClean="0"/>
              <a:t>to use</a:t>
            </a:r>
            <a:endParaRPr lang="en-US" sz="2000" dirty="0"/>
          </a:p>
          <a:p>
            <a:r>
              <a:rPr lang="en-US" sz="2400" dirty="0" smtClean="0"/>
              <a:t>To open an account, go to: 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http://cinet.vbi.vt.edu</a:t>
            </a:r>
            <a:endParaRPr lang="en-US" sz="2400" dirty="0" smtClean="0"/>
          </a:p>
          <a:p>
            <a:r>
              <a:rPr lang="en-US" sz="2400" dirty="0" smtClean="0"/>
              <a:t>Go to: </a:t>
            </a:r>
            <a:r>
              <a:rPr lang="en-US" sz="2400" dirty="0" smtClean="0">
                <a:solidFill>
                  <a:srgbClr val="0070C0"/>
                </a:solidFill>
              </a:rPr>
              <a:t>Tools -&gt; Granite</a:t>
            </a:r>
          </a:p>
          <a:p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70C0"/>
                </a:solidFill>
              </a:rPr>
              <a:t>Register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All the entities – </a:t>
            </a:r>
            <a:r>
              <a:rPr lang="en-US" sz="2400" dirty="0">
                <a:solidFill>
                  <a:srgbClr val="0070C0"/>
                </a:solidFill>
              </a:rPr>
              <a:t>Networks, Measures, Generators, Analyses have owners.</a:t>
            </a:r>
            <a:r>
              <a:rPr lang="en-US" sz="2400" dirty="0"/>
              <a:t> Due to this, access privileges can be inherited.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554" y="1243013"/>
            <a:ext cx="4698653" cy="23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99663" y="147437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Service </a:t>
            </a:r>
            <a:r>
              <a:rPr lang="en-US" sz="4000" dirty="0">
                <a:solidFill>
                  <a:srgbClr val="002060"/>
                </a:solidFill>
              </a:rPr>
              <a:t>2 – </a:t>
            </a:r>
            <a:r>
              <a:rPr lang="en-US" sz="4000" dirty="0" smtClean="0">
                <a:solidFill>
                  <a:srgbClr val="002060"/>
                </a:solidFill>
              </a:rPr>
              <a:t>Add Networks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64781"/>
            <a:ext cx="8229600" cy="4906963"/>
          </a:xfrm>
        </p:spPr>
        <p:txBody>
          <a:bodyPr>
            <a:noAutofit/>
          </a:bodyPr>
          <a:lstStyle/>
          <a:p>
            <a:r>
              <a:rPr lang="en-US" sz="2400" dirty="0"/>
              <a:t>User can </a:t>
            </a:r>
            <a:r>
              <a:rPr lang="en-US" sz="2400" dirty="0">
                <a:solidFill>
                  <a:srgbClr val="0070C0"/>
                </a:solidFill>
              </a:rPr>
              <a:t>add network by uploading a</a:t>
            </a:r>
            <a:r>
              <a:rPr lang="en-US" sz="2400" dirty="0" smtClean="0">
                <a:solidFill>
                  <a:srgbClr val="0070C0"/>
                </a:solidFill>
              </a:rPr>
              <a:t> file</a:t>
            </a:r>
          </a:p>
          <a:p>
            <a:r>
              <a:rPr lang="en-US" sz="2400" dirty="0" smtClean="0"/>
              <a:t>A network can be in any one of two formats</a:t>
            </a:r>
          </a:p>
          <a:p>
            <a:pPr lvl="1"/>
            <a:r>
              <a:rPr lang="en-US" sz="2000" dirty="0" smtClean="0"/>
              <a:t>Adjacency list</a:t>
            </a:r>
          </a:p>
          <a:p>
            <a:pPr lvl="1"/>
            <a:r>
              <a:rPr lang="en-US" sz="2000" dirty="0" smtClean="0"/>
              <a:t>Edge list</a:t>
            </a:r>
            <a:endParaRPr lang="en-US" sz="2000" dirty="0"/>
          </a:p>
          <a:p>
            <a:r>
              <a:rPr lang="en-US" sz="2400" dirty="0" smtClean="0"/>
              <a:t>For each uploaded network,</a:t>
            </a:r>
          </a:p>
          <a:p>
            <a:pPr lvl="1"/>
            <a:r>
              <a:rPr lang="en-US" sz="2000" dirty="0" smtClean="0"/>
              <a:t>syntactic and semantic checks are done to </a:t>
            </a:r>
            <a:r>
              <a:rPr lang="en-US" sz="2000" dirty="0" smtClean="0">
                <a:solidFill>
                  <a:srgbClr val="0070C0"/>
                </a:solidFill>
              </a:rPr>
              <a:t>validate the network</a:t>
            </a:r>
          </a:p>
          <a:p>
            <a:pPr lvl="1"/>
            <a:r>
              <a:rPr lang="en-US" sz="2000" dirty="0" smtClean="0"/>
              <a:t>meta-data (no. of edges </a:t>
            </a:r>
            <a:r>
              <a:rPr lang="en-US" sz="2000" dirty="0"/>
              <a:t>&amp; nodes</a:t>
            </a:r>
            <a:r>
              <a:rPr lang="en-US" sz="2000" dirty="0" smtClean="0"/>
              <a:t>) are </a:t>
            </a:r>
            <a:r>
              <a:rPr lang="en-US" sz="2000" dirty="0"/>
              <a:t>automatically </a:t>
            </a:r>
            <a:r>
              <a:rPr lang="en-US" sz="2000" dirty="0" smtClean="0"/>
              <a:t>calculated</a:t>
            </a:r>
          </a:p>
          <a:p>
            <a:pPr lvl="1"/>
            <a:r>
              <a:rPr lang="en-US" sz="2000" dirty="0" smtClean="0"/>
              <a:t>network is automatically converted from one format to another</a:t>
            </a:r>
            <a:endParaRPr lang="en-US" sz="2400" dirty="0" smtClean="0"/>
          </a:p>
          <a:p>
            <a:r>
              <a:rPr lang="en-US" sz="2400" dirty="0" smtClean="0"/>
              <a:t>User </a:t>
            </a:r>
            <a:r>
              <a:rPr lang="en-US" sz="2400" dirty="0"/>
              <a:t>can specify </a:t>
            </a:r>
            <a:endParaRPr lang="en-US" sz="2400" dirty="0" smtClean="0"/>
          </a:p>
          <a:p>
            <a:pPr lvl="1"/>
            <a:r>
              <a:rPr lang="en-US" sz="2000" dirty="0" smtClean="0"/>
              <a:t>metadata </a:t>
            </a:r>
            <a:r>
              <a:rPr lang="en-US" sz="2000" dirty="0"/>
              <a:t>for the uploaded </a:t>
            </a:r>
            <a:r>
              <a:rPr lang="en-US" sz="2000" dirty="0" smtClean="0"/>
              <a:t>network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visibility of </a:t>
            </a:r>
            <a:r>
              <a:rPr lang="en-US" sz="2000" dirty="0">
                <a:solidFill>
                  <a:srgbClr val="0070C0"/>
                </a:solidFill>
              </a:rPr>
              <a:t>the </a:t>
            </a:r>
            <a:r>
              <a:rPr lang="en-US" sz="2000" dirty="0" smtClean="0">
                <a:solidFill>
                  <a:srgbClr val="0070C0"/>
                </a:solidFill>
              </a:rPr>
              <a:t>uploaded network </a:t>
            </a:r>
            <a:r>
              <a:rPr lang="en-US" sz="2000" dirty="0" smtClean="0"/>
              <a:t>as</a:t>
            </a:r>
            <a:endParaRPr lang="en-US" sz="2400" dirty="0"/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Public</a:t>
            </a:r>
            <a:r>
              <a:rPr lang="en-US" sz="1800" dirty="0" smtClean="0"/>
              <a:t> </a:t>
            </a:r>
            <a:r>
              <a:rPr lang="en-US" sz="1800" dirty="0"/>
              <a:t>: available to all users for </a:t>
            </a:r>
            <a:r>
              <a:rPr lang="en-US" sz="1800" dirty="0" smtClean="0"/>
              <a:t>analysis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Private</a:t>
            </a:r>
            <a:r>
              <a:rPr lang="en-US" sz="1800" dirty="0"/>
              <a:t>: available </a:t>
            </a:r>
            <a:r>
              <a:rPr lang="en-US" sz="1800" dirty="0" smtClean="0"/>
              <a:t>only to </a:t>
            </a:r>
            <a:r>
              <a:rPr lang="en-US" sz="1800" dirty="0"/>
              <a:t>the owner for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2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47757" y="12577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Service </a:t>
            </a:r>
            <a:r>
              <a:rPr lang="en-US" sz="3600" dirty="0" smtClean="0">
                <a:solidFill>
                  <a:srgbClr val="002060"/>
                </a:solidFill>
              </a:rPr>
              <a:t>2 – Add Networks (Screenshot)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295400"/>
            <a:ext cx="6581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8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164"/>
            <a:ext cx="4486940" cy="4926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User can add network algorithms with the help of CINET team</a:t>
            </a:r>
          </a:p>
          <a:p>
            <a:r>
              <a:rPr lang="en-US" dirty="0" smtClean="0"/>
              <a:t>Resource manager ensures security by sandbox</a:t>
            </a:r>
          </a:p>
          <a:p>
            <a:pPr lvl="1"/>
            <a:r>
              <a:rPr lang="en-US" dirty="0" smtClean="0"/>
              <a:t>Run the new executable in Virtual Machine </a:t>
            </a:r>
          </a:p>
          <a:p>
            <a:r>
              <a:rPr lang="en-US" dirty="0" smtClean="0"/>
              <a:t>Similar service for adding network generators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9687" y="6733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Service </a:t>
            </a:r>
            <a:r>
              <a:rPr lang="en-US" sz="3200" dirty="0">
                <a:solidFill>
                  <a:srgbClr val="002060"/>
                </a:solidFill>
              </a:rPr>
              <a:t>3 – </a:t>
            </a:r>
            <a:r>
              <a:rPr lang="en-US" sz="3200" dirty="0" smtClean="0">
                <a:solidFill>
                  <a:srgbClr val="002060"/>
                </a:solidFill>
              </a:rPr>
              <a:t>Add Network Algorithms (Measures)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34" y="1310260"/>
            <a:ext cx="3846660" cy="492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20361" y="190361"/>
            <a:ext cx="7737061" cy="8683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Service 4 </a:t>
            </a:r>
            <a:r>
              <a:rPr lang="en-US" sz="4000" dirty="0">
                <a:solidFill>
                  <a:srgbClr val="002060"/>
                </a:solidFill>
              </a:rPr>
              <a:t>– </a:t>
            </a:r>
            <a:r>
              <a:rPr lang="en-US" sz="4000" dirty="0" err="1" smtClean="0">
                <a:solidFill>
                  <a:srgbClr val="002060"/>
                </a:solidFill>
              </a:rPr>
              <a:t>Memoization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199" y="1296114"/>
            <a:ext cx="8229601" cy="4906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</a:rPr>
              <a:t>Provides a </a:t>
            </a: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platform enabling repeatable science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</a:rPr>
              <a:t>A </a:t>
            </a: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digital library service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</a:rPr>
              <a:t>Stores the result of deterministic network algorithms, e.g., minimum spanning tree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0"/>
              </a:rPr>
              <a:t>All </a:t>
            </a:r>
            <a:r>
              <a:rPr lang="en-US" sz="2400" dirty="0">
                <a:ea typeface="ＭＳ Ｐゴシック" charset="0"/>
              </a:rPr>
              <a:t>input parameters are </a:t>
            </a:r>
            <a:r>
              <a:rPr lang="en-US" sz="2400" dirty="0" smtClean="0">
                <a:ea typeface="ＭＳ Ｐゴシック" charset="0"/>
              </a:rPr>
              <a:t>captured and archived</a:t>
            </a:r>
          </a:p>
          <a:p>
            <a:pPr lvl="1">
              <a:lnSpc>
                <a:spcPct val="80000"/>
              </a:lnSpc>
            </a:pPr>
            <a:r>
              <a:rPr lang="en-US" sz="2400" kern="0" dirty="0" smtClean="0">
                <a:ea typeface="ＭＳ Ｐゴシック" charset="0"/>
                <a:cs typeface="Candara"/>
              </a:rPr>
              <a:t>Retrieve the results from previous runs when the same algorithm is run with same parameters without </a:t>
            </a:r>
            <a:r>
              <a:rPr lang="en-US" sz="2400" kern="0" dirty="0" err="1" smtClean="0">
                <a:ea typeface="ＭＳ Ｐゴシック" charset="0"/>
                <a:cs typeface="Candara"/>
              </a:rPr>
              <a:t>recomputing</a:t>
            </a:r>
            <a:endParaRPr lang="en-US" sz="2400" kern="0" dirty="0" smtClean="0">
              <a:ea typeface="ＭＳ Ｐゴシック" charset="0"/>
              <a:cs typeface="Candara"/>
            </a:endParaRPr>
          </a:p>
          <a:p>
            <a:pPr lvl="1">
              <a:lnSpc>
                <a:spcPct val="80000"/>
              </a:lnSpc>
            </a:pPr>
            <a:r>
              <a:rPr lang="en-US" sz="2400" kern="0" dirty="0" smtClean="0">
                <a:solidFill>
                  <a:srgbClr val="FF0000"/>
                </a:solidFill>
                <a:cs typeface="Candara"/>
              </a:rPr>
              <a:t>Keeps the system manageable</a:t>
            </a:r>
            <a:r>
              <a:rPr lang="en-US" sz="2400" kern="0" dirty="0" smtClean="0">
                <a:cs typeface="Candara"/>
              </a:rPr>
              <a:t> by saving compute resources, time, storage space, etc.</a:t>
            </a:r>
            <a:endParaRPr lang="en-US" sz="2400" kern="0" dirty="0">
              <a:cs typeface="Candara"/>
            </a:endParaRPr>
          </a:p>
          <a:p>
            <a:r>
              <a:rPr lang="en-US" sz="2400" kern="0" dirty="0" smtClean="0">
                <a:solidFill>
                  <a:srgbClr val="C00000"/>
                </a:solidFill>
                <a:cs typeface="Candara"/>
              </a:rPr>
              <a:t>Performance: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5161966"/>
            <a:ext cx="8102009" cy="10195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0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784" y="2783544"/>
            <a:ext cx="7596552" cy="10343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b="1" dirty="0" err="1" smtClean="0">
                <a:solidFill>
                  <a:srgbClr val="C00000"/>
                </a:solidFill>
              </a:rPr>
              <a:t>GDSCalc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Graph Dynamical System Calculator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1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6324600" y="4038600"/>
            <a:ext cx="26670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802" y="210981"/>
            <a:ext cx="8030745" cy="79512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GDSCalc</a:t>
            </a:r>
            <a:r>
              <a:rPr lang="en-US" sz="3200" dirty="0" smtClean="0">
                <a:solidFill>
                  <a:srgbClr val="002060"/>
                </a:solidFill>
              </a:rPr>
              <a:t>: Graph </a:t>
            </a:r>
            <a:r>
              <a:rPr lang="en-US" sz="3200" dirty="0">
                <a:solidFill>
                  <a:srgbClr val="002060"/>
                </a:solidFill>
              </a:rPr>
              <a:t>Dynamical </a:t>
            </a:r>
            <a:r>
              <a:rPr lang="en-US" sz="3200" dirty="0" smtClean="0">
                <a:solidFill>
                  <a:srgbClr val="002060"/>
                </a:solidFill>
              </a:rPr>
              <a:t>System Calculator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19" y="1481879"/>
            <a:ext cx="5832069" cy="361737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70C0"/>
                </a:solidFill>
              </a:rPr>
              <a:t>Elements of a </a:t>
            </a:r>
            <a:r>
              <a:rPr lang="en-US" sz="2200" dirty="0" smtClean="0">
                <a:solidFill>
                  <a:srgbClr val="0070C0"/>
                </a:solidFill>
              </a:rPr>
              <a:t>GDS (graph dynamical system).</a:t>
            </a:r>
            <a:endParaRPr lang="en-US" sz="2200" dirty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(Dependency) graph, nodes (vertices) have state.</a:t>
            </a:r>
            <a:endParaRPr lang="en-US" sz="1900" dirty="0"/>
          </a:p>
          <a:p>
            <a:pPr lvl="1">
              <a:lnSpc>
                <a:spcPct val="80000"/>
              </a:lnSpc>
            </a:pPr>
            <a:r>
              <a:rPr lang="en-US" sz="1900" dirty="0" smtClean="0"/>
              <a:t>Vertex functions</a:t>
            </a:r>
            <a:r>
              <a:rPr lang="en-US" sz="1900" dirty="0"/>
              <a:t>, f.</a:t>
            </a:r>
          </a:p>
          <a:p>
            <a:pPr lvl="2">
              <a:lnSpc>
                <a:spcPct val="80000"/>
              </a:lnSpc>
            </a:pPr>
            <a:r>
              <a:rPr lang="en-US" sz="1900" dirty="0"/>
              <a:t>Quantifies when a </a:t>
            </a:r>
            <a:r>
              <a:rPr lang="en-US" sz="1900" dirty="0" smtClean="0"/>
              <a:t>node changes </a:t>
            </a:r>
            <a:r>
              <a:rPr lang="en-US" sz="1900" dirty="0"/>
              <a:t>state, and to what state, based on its neighborhood.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Update </a:t>
            </a:r>
            <a:r>
              <a:rPr lang="en-US" sz="1900" dirty="0" smtClean="0"/>
              <a:t>Scheme:  the execution order of the vertex functions.</a:t>
            </a:r>
            <a:endParaRPr lang="en-US" sz="1900" dirty="0"/>
          </a:p>
          <a:p>
            <a:pPr lvl="2">
              <a:lnSpc>
                <a:spcPct val="80000"/>
              </a:lnSpc>
            </a:pPr>
            <a:r>
              <a:rPr lang="en-US" sz="1900" dirty="0" smtClean="0"/>
              <a:t>Sequential: Nodes update </a:t>
            </a:r>
            <a:r>
              <a:rPr lang="en-US" sz="1900" dirty="0"/>
              <a:t>one-at-a-time in a prescribed order.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/>
              <a:t>Synchronous: Nodes update </a:t>
            </a:r>
            <a:r>
              <a:rPr lang="en-US" sz="1900" dirty="0"/>
              <a:t>simultaneously</a:t>
            </a:r>
            <a:r>
              <a:rPr lang="en-US" sz="19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A </a:t>
            </a:r>
            <a:r>
              <a:rPr lang="en-US" sz="2200" dirty="0">
                <a:solidFill>
                  <a:srgbClr val="0070C0"/>
                </a:solidFill>
              </a:rPr>
              <a:t>primary use:  compute phase space.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Set of all state transitions for all possible system states.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6497638" y="411480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ndara"/>
                <a:cs typeface="Candara"/>
              </a:rPr>
              <a:t>Example sequential update scheme</a:t>
            </a: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6480644" y="4495800"/>
            <a:ext cx="23215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latin typeface="Candara"/>
                <a:cs typeface="Candara"/>
              </a:rPr>
              <a:t>Node update </a:t>
            </a:r>
            <a:r>
              <a:rPr lang="en-US" sz="1500" dirty="0">
                <a:latin typeface="Candara"/>
                <a:cs typeface="Candara"/>
              </a:rPr>
              <a:t>sequence:</a:t>
            </a:r>
          </a:p>
          <a:p>
            <a:pPr algn="ctr"/>
            <a:r>
              <a:rPr lang="en-US" sz="1500" dirty="0">
                <a:latin typeface="Candara"/>
                <a:cs typeface="Candara"/>
              </a:rPr>
              <a:t>Permutation </a:t>
            </a:r>
            <a:r>
              <a:rPr lang="el-GR" sz="1500" dirty="0">
                <a:latin typeface="Candara"/>
                <a:cs typeface="Candara"/>
              </a:rPr>
              <a:t>π</a:t>
            </a:r>
            <a:r>
              <a:rPr lang="en-US" sz="1500" dirty="0">
                <a:latin typeface="Candara"/>
                <a:cs typeface="Candara"/>
              </a:rPr>
              <a:t> = (3,5,2,4,1)</a:t>
            </a:r>
            <a:endParaRPr lang="el-GR" sz="1500" dirty="0">
              <a:latin typeface="Candara"/>
              <a:cs typeface="Candar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85899" y="1250375"/>
            <a:ext cx="2835275" cy="2700337"/>
            <a:chOff x="5775325" y="1033463"/>
            <a:chExt cx="2835275" cy="2700337"/>
          </a:xfrm>
        </p:grpSpPr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6400800" y="1576388"/>
              <a:ext cx="2209800" cy="1600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61" name="AutoShape 7"/>
            <p:cNvCxnSpPr>
              <a:cxnSpLocks noChangeShapeType="1"/>
              <a:stCxn id="70667" idx="3"/>
              <a:endCxn id="70666" idx="7"/>
            </p:cNvCxnSpPr>
            <p:nvPr/>
          </p:nvCxnSpPr>
          <p:spPr bwMode="auto">
            <a:xfrm flipH="1">
              <a:off x="6902450" y="1935163"/>
              <a:ext cx="371475" cy="1841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62" name="Text Box 8"/>
            <p:cNvSpPr txBox="1">
              <a:spLocks noChangeArrowheads="1"/>
            </p:cNvSpPr>
            <p:nvPr/>
          </p:nvSpPr>
          <p:spPr bwMode="auto">
            <a:xfrm>
              <a:off x="7469188" y="1552575"/>
              <a:ext cx="3825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v</a:t>
              </a:r>
              <a:r>
                <a:rPr lang="en-US" baseline="-25000">
                  <a:cs typeface="ＭＳ Ｐゴシック" charset="0"/>
                </a:rPr>
                <a:t>1</a:t>
              </a:r>
            </a:p>
          </p:txBody>
        </p:sp>
        <p:sp>
          <p:nvSpPr>
            <p:cNvPr id="70663" name="Text Box 9"/>
            <p:cNvSpPr txBox="1">
              <a:spLocks noChangeArrowheads="1"/>
            </p:cNvSpPr>
            <p:nvPr/>
          </p:nvSpPr>
          <p:spPr bwMode="auto">
            <a:xfrm>
              <a:off x="8151813" y="1871663"/>
              <a:ext cx="382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v</a:t>
              </a:r>
              <a:r>
                <a:rPr lang="en-US" baseline="-25000">
                  <a:cs typeface="ＭＳ Ｐゴシック" charset="0"/>
                </a:rPr>
                <a:t>2</a:t>
              </a:r>
            </a:p>
          </p:txBody>
        </p:sp>
        <p:sp>
          <p:nvSpPr>
            <p:cNvPr id="70664" name="Text Box 10"/>
            <p:cNvSpPr txBox="1">
              <a:spLocks noChangeArrowheads="1"/>
            </p:cNvSpPr>
            <p:nvPr/>
          </p:nvSpPr>
          <p:spPr bwMode="auto">
            <a:xfrm>
              <a:off x="7999413" y="2733675"/>
              <a:ext cx="3825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v</a:t>
              </a:r>
              <a:r>
                <a:rPr lang="en-US" baseline="-25000">
                  <a:cs typeface="ＭＳ Ｐゴシック" charset="0"/>
                </a:rPr>
                <a:t>3</a:t>
              </a:r>
            </a:p>
          </p:txBody>
        </p:sp>
        <p:sp>
          <p:nvSpPr>
            <p:cNvPr id="70665" name="Text Box 11"/>
            <p:cNvSpPr txBox="1">
              <a:spLocks noChangeArrowheads="1"/>
            </p:cNvSpPr>
            <p:nvPr/>
          </p:nvSpPr>
          <p:spPr bwMode="auto">
            <a:xfrm>
              <a:off x="6554788" y="2733675"/>
              <a:ext cx="3825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v</a:t>
              </a:r>
              <a:r>
                <a:rPr lang="en-US" baseline="-25000">
                  <a:cs typeface="ＭＳ Ｐゴシック" charset="0"/>
                </a:rPr>
                <a:t>4</a:t>
              </a:r>
            </a:p>
          </p:txBody>
        </p:sp>
        <p:sp>
          <p:nvSpPr>
            <p:cNvPr id="70666" name="Oval 14"/>
            <p:cNvSpPr>
              <a:spLocks noChangeArrowheads="1"/>
            </p:cNvSpPr>
            <p:nvPr/>
          </p:nvSpPr>
          <p:spPr bwMode="auto">
            <a:xfrm>
              <a:off x="6707188" y="2085975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ＭＳ Ｐゴシック" charset="0"/>
              </a:endParaRPr>
            </a:p>
          </p:txBody>
        </p:sp>
        <p:sp>
          <p:nvSpPr>
            <p:cNvPr id="70667" name="Oval 15"/>
            <p:cNvSpPr>
              <a:spLocks noChangeArrowheads="1"/>
            </p:cNvSpPr>
            <p:nvPr/>
          </p:nvSpPr>
          <p:spPr bwMode="auto">
            <a:xfrm>
              <a:off x="7240588" y="17399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ＭＳ Ｐゴシック" charset="0"/>
              </a:endParaRPr>
            </a:p>
          </p:txBody>
        </p:sp>
        <p:sp>
          <p:nvSpPr>
            <p:cNvPr id="70668" name="Oval 16"/>
            <p:cNvSpPr>
              <a:spLocks noChangeArrowheads="1"/>
            </p:cNvSpPr>
            <p:nvPr/>
          </p:nvSpPr>
          <p:spPr bwMode="auto">
            <a:xfrm>
              <a:off x="7772400" y="2771775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ＭＳ Ｐゴシック" charset="0"/>
              </a:endParaRPr>
            </a:p>
          </p:txBody>
        </p:sp>
        <p:sp>
          <p:nvSpPr>
            <p:cNvPr id="70669" name="Oval 17"/>
            <p:cNvSpPr>
              <a:spLocks noChangeArrowheads="1"/>
            </p:cNvSpPr>
            <p:nvPr/>
          </p:nvSpPr>
          <p:spPr bwMode="auto">
            <a:xfrm>
              <a:off x="6935788" y="2771775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ＭＳ Ｐゴシック" charset="0"/>
              </a:endParaRPr>
            </a:p>
          </p:txBody>
        </p:sp>
        <p:cxnSp>
          <p:nvCxnSpPr>
            <p:cNvPr id="70670" name="AutoShape 18"/>
            <p:cNvCxnSpPr>
              <a:cxnSpLocks noChangeShapeType="1"/>
              <a:stCxn id="70669" idx="1"/>
              <a:endCxn id="70666" idx="4"/>
            </p:cNvCxnSpPr>
            <p:nvPr/>
          </p:nvCxnSpPr>
          <p:spPr bwMode="auto">
            <a:xfrm flipH="1" flipV="1">
              <a:off x="6821488" y="2314575"/>
              <a:ext cx="147637" cy="4905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1" name="AutoShape 19"/>
            <p:cNvCxnSpPr>
              <a:cxnSpLocks noChangeShapeType="1"/>
              <a:stCxn id="70668" idx="0"/>
              <a:endCxn id="70675" idx="4"/>
            </p:cNvCxnSpPr>
            <p:nvPr/>
          </p:nvCxnSpPr>
          <p:spPr bwMode="auto">
            <a:xfrm flipV="1">
              <a:off x="7886700" y="2085975"/>
              <a:ext cx="225425" cy="685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72" name="Text Box 20"/>
            <p:cNvSpPr txBox="1">
              <a:spLocks noChangeArrowheads="1"/>
            </p:cNvSpPr>
            <p:nvPr/>
          </p:nvSpPr>
          <p:spPr bwMode="auto">
            <a:xfrm>
              <a:off x="6400800" y="1795463"/>
              <a:ext cx="3825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cs typeface="ＭＳ Ｐゴシック" charset="0"/>
                </a:rPr>
                <a:t>v</a:t>
              </a:r>
              <a:r>
                <a:rPr lang="en-US" baseline="-25000" dirty="0">
                  <a:cs typeface="ＭＳ Ｐゴシック" charset="0"/>
                </a:rPr>
                <a:t>5</a:t>
              </a:r>
            </a:p>
          </p:txBody>
        </p:sp>
        <p:cxnSp>
          <p:nvCxnSpPr>
            <p:cNvPr id="70673" name="AutoShape 22"/>
            <p:cNvCxnSpPr>
              <a:cxnSpLocks noChangeShapeType="1"/>
              <a:stCxn id="70667" idx="6"/>
              <a:endCxn id="70675" idx="2"/>
            </p:cNvCxnSpPr>
            <p:nvPr/>
          </p:nvCxnSpPr>
          <p:spPr bwMode="auto">
            <a:xfrm>
              <a:off x="7469188" y="1854200"/>
              <a:ext cx="528637" cy="1174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4" name="AutoShape 23"/>
            <p:cNvCxnSpPr>
              <a:cxnSpLocks noChangeShapeType="1"/>
              <a:stCxn id="70669" idx="6"/>
              <a:endCxn id="70668" idx="2"/>
            </p:cNvCxnSpPr>
            <p:nvPr/>
          </p:nvCxnSpPr>
          <p:spPr bwMode="auto">
            <a:xfrm>
              <a:off x="7164388" y="2886075"/>
              <a:ext cx="60801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75" name="Oval 5"/>
            <p:cNvSpPr>
              <a:spLocks noChangeArrowheads="1"/>
            </p:cNvSpPr>
            <p:nvPr/>
          </p:nvSpPr>
          <p:spPr bwMode="auto">
            <a:xfrm>
              <a:off x="7997825" y="1857375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ＭＳ Ｐゴシック" charset="0"/>
              </a:endParaRPr>
            </a:p>
          </p:txBody>
        </p:sp>
        <p:cxnSp>
          <p:nvCxnSpPr>
            <p:cNvPr id="70676" name="AutoShape 19"/>
            <p:cNvCxnSpPr>
              <a:cxnSpLocks noChangeShapeType="1"/>
              <a:stCxn id="70669" idx="7"/>
              <a:endCxn id="70675" idx="3"/>
            </p:cNvCxnSpPr>
            <p:nvPr/>
          </p:nvCxnSpPr>
          <p:spPr bwMode="auto">
            <a:xfrm flipV="1">
              <a:off x="7131050" y="2052638"/>
              <a:ext cx="900113" cy="7524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77" name="Text Box 11"/>
            <p:cNvSpPr txBox="1">
              <a:spLocks noChangeArrowheads="1"/>
            </p:cNvSpPr>
            <p:nvPr/>
          </p:nvSpPr>
          <p:spPr bwMode="auto">
            <a:xfrm>
              <a:off x="6707188" y="3343275"/>
              <a:ext cx="331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f</a:t>
              </a:r>
              <a:r>
                <a:rPr lang="en-US" baseline="-25000">
                  <a:cs typeface="ＭＳ Ｐゴシック" charset="0"/>
                </a:rPr>
                <a:t>4</a:t>
              </a:r>
            </a:p>
          </p:txBody>
        </p:sp>
        <p:cxnSp>
          <p:nvCxnSpPr>
            <p:cNvPr id="70678" name="AutoShape 22"/>
            <p:cNvCxnSpPr>
              <a:cxnSpLocks noChangeShapeType="1"/>
              <a:stCxn id="70677" idx="0"/>
              <a:endCxn id="70669" idx="4"/>
            </p:cNvCxnSpPr>
            <p:nvPr/>
          </p:nvCxnSpPr>
          <p:spPr bwMode="auto">
            <a:xfrm rot="16200000">
              <a:off x="6790532" y="3083718"/>
              <a:ext cx="342900" cy="1762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679" name="Text Box 11"/>
            <p:cNvSpPr txBox="1">
              <a:spLocks noChangeArrowheads="1"/>
            </p:cNvSpPr>
            <p:nvPr/>
          </p:nvSpPr>
          <p:spPr bwMode="auto">
            <a:xfrm>
              <a:off x="7543800" y="3367088"/>
              <a:ext cx="3317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f</a:t>
              </a:r>
              <a:r>
                <a:rPr lang="en-US" baseline="-25000">
                  <a:cs typeface="ＭＳ Ｐゴシック" charset="0"/>
                </a:rPr>
                <a:t>3</a:t>
              </a:r>
            </a:p>
          </p:txBody>
        </p:sp>
        <p:cxnSp>
          <p:nvCxnSpPr>
            <p:cNvPr id="70680" name="AutoShape 24"/>
            <p:cNvCxnSpPr>
              <a:cxnSpLocks noChangeShapeType="1"/>
              <a:stCxn id="70679" idx="0"/>
              <a:endCxn id="70668" idx="4"/>
            </p:cNvCxnSpPr>
            <p:nvPr/>
          </p:nvCxnSpPr>
          <p:spPr bwMode="auto">
            <a:xfrm rot="16200000">
              <a:off x="7615237" y="3095626"/>
              <a:ext cx="366713" cy="176212"/>
            </a:xfrm>
            <a:prstGeom prst="curved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681" name="Text Box 11"/>
            <p:cNvSpPr txBox="1">
              <a:spLocks noChangeArrowheads="1"/>
            </p:cNvSpPr>
            <p:nvPr/>
          </p:nvSpPr>
          <p:spPr bwMode="auto">
            <a:xfrm>
              <a:off x="6908800" y="1033463"/>
              <a:ext cx="3317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f</a:t>
              </a:r>
              <a:r>
                <a:rPr lang="en-US" baseline="-25000">
                  <a:cs typeface="ＭＳ Ｐゴシック" charset="0"/>
                </a:rPr>
                <a:t>1</a:t>
              </a:r>
            </a:p>
          </p:txBody>
        </p:sp>
        <p:sp>
          <p:nvSpPr>
            <p:cNvPr id="70682" name="Text Box 11"/>
            <p:cNvSpPr txBox="1">
              <a:spLocks noChangeArrowheads="1"/>
            </p:cNvSpPr>
            <p:nvPr/>
          </p:nvSpPr>
          <p:spPr bwMode="auto">
            <a:xfrm>
              <a:off x="7620000" y="1057275"/>
              <a:ext cx="3317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f</a:t>
              </a:r>
              <a:r>
                <a:rPr lang="en-US" baseline="-25000">
                  <a:cs typeface="ＭＳ Ｐゴシック" charset="0"/>
                </a:rPr>
                <a:t>2</a:t>
              </a:r>
            </a:p>
          </p:txBody>
        </p:sp>
        <p:cxnSp>
          <p:nvCxnSpPr>
            <p:cNvPr id="70683" name="AutoShape 27"/>
            <p:cNvCxnSpPr>
              <a:cxnSpLocks noChangeShapeType="1"/>
              <a:stCxn id="70681" idx="3"/>
              <a:endCxn id="70667" idx="0"/>
            </p:cNvCxnSpPr>
            <p:nvPr/>
          </p:nvCxnSpPr>
          <p:spPr bwMode="auto">
            <a:xfrm>
              <a:off x="7240588" y="1217613"/>
              <a:ext cx="114300" cy="52228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684" name="AutoShape 28"/>
            <p:cNvCxnSpPr>
              <a:cxnSpLocks noChangeShapeType="1"/>
              <a:stCxn id="70682" idx="3"/>
              <a:endCxn id="70675" idx="0"/>
            </p:cNvCxnSpPr>
            <p:nvPr/>
          </p:nvCxnSpPr>
          <p:spPr bwMode="auto">
            <a:xfrm>
              <a:off x="7951788" y="1241425"/>
              <a:ext cx="160337" cy="6159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685" name="Text Box 11"/>
            <p:cNvSpPr txBox="1">
              <a:spLocks noChangeArrowheads="1"/>
            </p:cNvSpPr>
            <p:nvPr/>
          </p:nvSpPr>
          <p:spPr bwMode="auto">
            <a:xfrm>
              <a:off x="5867400" y="2019300"/>
              <a:ext cx="3317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cs typeface="ＭＳ Ｐゴシック" charset="0"/>
                </a:rPr>
                <a:t>f</a:t>
              </a:r>
              <a:r>
                <a:rPr lang="en-US" baseline="-25000">
                  <a:cs typeface="ＭＳ Ｐゴシック" charset="0"/>
                </a:rPr>
                <a:t>5</a:t>
              </a:r>
            </a:p>
          </p:txBody>
        </p:sp>
        <p:cxnSp>
          <p:nvCxnSpPr>
            <p:cNvPr id="70686" name="AutoShape 30"/>
            <p:cNvCxnSpPr>
              <a:cxnSpLocks noChangeShapeType="1"/>
              <a:stCxn id="70685" idx="2"/>
              <a:endCxn id="70666" idx="3"/>
            </p:cNvCxnSpPr>
            <p:nvPr/>
          </p:nvCxnSpPr>
          <p:spPr bwMode="auto">
            <a:xfrm rot="5400000" flipH="1" flipV="1">
              <a:off x="6334919" y="1980407"/>
              <a:ext cx="104775" cy="706437"/>
            </a:xfrm>
            <a:prstGeom prst="curvedConnector3">
              <a:avLst>
                <a:gd name="adj1" fmla="val -2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696" name="Text Box 40"/>
            <p:cNvSpPr txBox="1">
              <a:spLocks noChangeArrowheads="1"/>
            </p:cNvSpPr>
            <p:nvPr/>
          </p:nvSpPr>
          <p:spPr bwMode="auto">
            <a:xfrm>
              <a:off x="5775325" y="1230313"/>
              <a:ext cx="9334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Graph X: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8116" y="5369658"/>
            <a:ext cx="7244796" cy="1019637"/>
            <a:chOff x="952443" y="5582318"/>
            <a:chExt cx="7244796" cy="1019637"/>
          </a:xfrm>
        </p:grpSpPr>
        <p:sp>
          <p:nvSpPr>
            <p:cNvPr id="70694" name="Rectangle 38"/>
            <p:cNvSpPr>
              <a:spLocks noChangeArrowheads="1"/>
            </p:cNvSpPr>
            <p:nvPr/>
          </p:nvSpPr>
          <p:spPr bwMode="auto">
            <a:xfrm>
              <a:off x="1007913" y="5582318"/>
              <a:ext cx="7162800" cy="101963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9" name="Text Box 33"/>
            <p:cNvSpPr txBox="1">
              <a:spLocks noChangeArrowheads="1"/>
            </p:cNvSpPr>
            <p:nvPr/>
          </p:nvSpPr>
          <p:spPr bwMode="auto">
            <a:xfrm>
              <a:off x="952443" y="5618019"/>
              <a:ext cx="259028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andara"/>
                  <a:cs typeface="Candara"/>
                </a:rPr>
                <a:t>Example system state transition for ratcheted threshold-1 </a:t>
              </a:r>
              <a:r>
                <a:rPr lang="en-US" sz="1400" b="1" dirty="0" smtClean="0">
                  <a:latin typeface="Candara"/>
                  <a:cs typeface="Candara"/>
                </a:rPr>
                <a:t>node function </a:t>
              </a:r>
              <a:r>
                <a:rPr lang="en-US" sz="1400" b="1" dirty="0">
                  <a:latin typeface="Candara"/>
                  <a:cs typeface="Candara"/>
                </a:rPr>
                <a:t>and Boolean </a:t>
              </a:r>
              <a:r>
                <a:rPr lang="en-US" sz="1400" b="1" dirty="0" smtClean="0">
                  <a:latin typeface="Candara"/>
                  <a:cs typeface="Candara"/>
                </a:rPr>
                <a:t>{0,1} state space.</a:t>
              </a:r>
              <a:endParaRPr lang="en-US" sz="1400" b="1" dirty="0">
                <a:latin typeface="Candara"/>
                <a:cs typeface="Candara"/>
              </a:endParaRPr>
            </a:p>
          </p:txBody>
        </p:sp>
        <p:sp>
          <p:nvSpPr>
            <p:cNvPr id="70690" name="Text Box 34"/>
            <p:cNvSpPr txBox="1">
              <a:spLocks noChangeArrowheads="1"/>
            </p:cNvSpPr>
            <p:nvPr/>
          </p:nvSpPr>
          <p:spPr bwMode="auto">
            <a:xfrm>
              <a:off x="5449563" y="6087533"/>
              <a:ext cx="1052513" cy="44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500" dirty="0">
                  <a:cs typeface="Arial" charset="0"/>
                </a:rPr>
                <a:t>(0,0,1,0,0)</a:t>
              </a:r>
              <a:endParaRPr lang="el-GR" sz="1500" dirty="0">
                <a:cs typeface="Arial" charset="0"/>
              </a:endParaRPr>
            </a:p>
          </p:txBody>
        </p:sp>
        <p:sp>
          <p:nvSpPr>
            <p:cNvPr id="70691" name="Text Box 35"/>
            <p:cNvSpPr txBox="1">
              <a:spLocks noChangeArrowheads="1"/>
            </p:cNvSpPr>
            <p:nvPr/>
          </p:nvSpPr>
          <p:spPr bwMode="auto">
            <a:xfrm>
              <a:off x="7135774" y="6087533"/>
              <a:ext cx="1061465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500" dirty="0" smtClean="0">
                  <a:cs typeface="Arial" charset="0"/>
                </a:rPr>
                <a:t>(0,1,1,1,0</a:t>
              </a:r>
              <a:r>
                <a:rPr lang="en-US" sz="1500" dirty="0">
                  <a:cs typeface="Arial" charset="0"/>
                </a:rPr>
                <a:t>)</a:t>
              </a:r>
              <a:endParaRPr lang="el-GR" sz="1500" dirty="0">
                <a:cs typeface="Arial" charset="0"/>
              </a:endParaRPr>
            </a:p>
          </p:txBody>
        </p:sp>
        <p:cxnSp>
          <p:nvCxnSpPr>
            <p:cNvPr id="70692" name="AutoShape 36"/>
            <p:cNvCxnSpPr>
              <a:cxnSpLocks noChangeShapeType="1"/>
              <a:stCxn id="70690" idx="3"/>
            </p:cNvCxnSpPr>
            <p:nvPr/>
          </p:nvCxnSpPr>
          <p:spPr bwMode="auto">
            <a:xfrm>
              <a:off x="6502076" y="6311410"/>
              <a:ext cx="60659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5451573" y="5688437"/>
              <a:ext cx="1052513" cy="44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500" dirty="0">
                  <a:cs typeface="Arial" charset="0"/>
                </a:rPr>
                <a:t>(0,0,1,0,0)</a:t>
              </a:r>
              <a:endParaRPr lang="el-GR" sz="1500" dirty="0">
                <a:cs typeface="Arial" charset="0"/>
              </a:endParaRP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7142261" y="5688437"/>
              <a:ext cx="1052512" cy="44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500" dirty="0">
                  <a:cs typeface="Arial" charset="0"/>
                </a:rPr>
                <a:t>(1,1,1,1,0)</a:t>
              </a:r>
              <a:endParaRPr lang="el-GR" sz="1500" dirty="0">
                <a:cs typeface="Arial" charset="0"/>
              </a:endParaRPr>
            </a:p>
          </p:txBody>
        </p:sp>
        <p:cxnSp>
          <p:nvCxnSpPr>
            <p:cNvPr id="44" name="AutoShape 36"/>
            <p:cNvCxnSpPr>
              <a:cxnSpLocks noChangeShapeType="1"/>
              <a:stCxn id="42" idx="3"/>
              <a:endCxn id="43" idx="1"/>
            </p:cNvCxnSpPr>
            <p:nvPr/>
          </p:nvCxnSpPr>
          <p:spPr bwMode="auto">
            <a:xfrm>
              <a:off x="6504086" y="5912315"/>
              <a:ext cx="6381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3845403" y="5688437"/>
              <a:ext cx="17694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Candara"/>
                  <a:cs typeface="Candara"/>
                </a:rPr>
                <a:t>sequential update:</a:t>
              </a:r>
              <a:endParaRPr lang="en-US" sz="1400" b="1" dirty="0">
                <a:latin typeface="Candara"/>
                <a:cs typeface="Candara"/>
              </a:endParaRP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3797283" y="6091517"/>
              <a:ext cx="17694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Candara"/>
                  <a:cs typeface="Candara"/>
                </a:rPr>
                <a:t>synchronous update:</a:t>
              </a:r>
              <a:endParaRPr lang="en-US" sz="1400" b="1" dirty="0">
                <a:latin typeface="Candara"/>
                <a:cs typeface="Candar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04553" y="1180663"/>
            <a:ext cx="456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Abstracts many different application domains.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4438" y="5306444"/>
            <a:ext cx="1649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Same input; different output:  update scheme matters.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19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783" y="3082349"/>
            <a:ext cx="4450521" cy="727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Resource Manager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6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27" y="295576"/>
            <a:ext cx="8030745" cy="65075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Challenges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3" y="1354828"/>
            <a:ext cx="8756631" cy="4656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Challenge 1:</a:t>
            </a:r>
            <a:r>
              <a:rPr lang="en-US" dirty="0" smtClean="0"/>
              <a:t> How can we make an analytic engine that</a:t>
            </a:r>
          </a:p>
          <a:p>
            <a:pPr lvl="1"/>
            <a:r>
              <a:rPr lang="en-US" dirty="0" smtClean="0"/>
              <a:t>Reduces </a:t>
            </a:r>
            <a:r>
              <a:rPr lang="en-US" dirty="0" smtClean="0"/>
              <a:t>programming overhead, </a:t>
            </a:r>
            <a:endParaRPr lang="en-US" dirty="0"/>
          </a:p>
          <a:p>
            <a:pPr lvl="1"/>
            <a:r>
              <a:rPr lang="en-US" dirty="0" smtClean="0"/>
              <a:t>Reuse </a:t>
            </a:r>
            <a:r>
              <a:rPr lang="en-US" dirty="0" smtClean="0"/>
              <a:t>s </a:t>
            </a:r>
            <a:r>
              <a:rPr lang="en-US" dirty="0" smtClean="0"/>
              <a:t>existing resources, </a:t>
            </a:r>
            <a:endParaRPr lang="en-US" dirty="0"/>
          </a:p>
          <a:p>
            <a:pPr lvl="1"/>
            <a:r>
              <a:rPr lang="en-US" dirty="0" smtClean="0"/>
              <a:t>Enhances </a:t>
            </a:r>
            <a:r>
              <a:rPr lang="en-US" dirty="0" smtClean="0"/>
              <a:t>Portability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Challenge 2:</a:t>
            </a:r>
            <a:r>
              <a:rPr lang="en-US" dirty="0" smtClean="0"/>
              <a:t> </a:t>
            </a:r>
            <a:r>
              <a:rPr lang="en-US" dirty="0" smtClean="0"/>
              <a:t>Can we make a </a:t>
            </a:r>
            <a:r>
              <a:rPr lang="en-US" dirty="0" smtClean="0"/>
              <a:t> </a:t>
            </a:r>
            <a:r>
              <a:rPr lang="en-US" dirty="0" smtClean="0"/>
              <a:t>simple computational interface </a:t>
            </a:r>
            <a:r>
              <a:rPr lang="en-US" dirty="0" smtClean="0"/>
              <a:t>so that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omain </a:t>
            </a:r>
            <a:r>
              <a:rPr lang="en-US" dirty="0"/>
              <a:t>e</a:t>
            </a:r>
            <a:r>
              <a:rPr lang="en-US" dirty="0" smtClean="0"/>
              <a:t>xperts can use the available </a:t>
            </a:r>
            <a:r>
              <a:rPr lang="en-US" dirty="0" smtClean="0"/>
              <a:t>resources </a:t>
            </a:r>
            <a:r>
              <a:rPr lang="en-US" dirty="0" smtClean="0"/>
              <a:t>interactively and with little or no training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94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155880" y="363411"/>
            <a:ext cx="7397750" cy="650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Resource Manager</a:t>
            </a:r>
            <a:endParaRPr lang="en-US" altLang="en-US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644848"/>
            <a:ext cx="4369631" cy="336086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9525" y="1233990"/>
            <a:ext cx="4360698" cy="485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mbria Math" pitchFamily="18" charset="0"/>
              </a:rPr>
              <a:t>Vision of Resource Manger: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ea typeface="Cambria Math" pitchFamily="18" charset="0"/>
              </a:rPr>
              <a:t>Find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itchFamily="18" charset="0"/>
              </a:rPr>
              <a:t>best fit available resource </a:t>
            </a:r>
            <a:r>
              <a:rPr lang="en-US" sz="2400" dirty="0" smtClean="0">
                <a:latin typeface="Calibri" panose="020F0502020204030204" pitchFamily="34" charset="0"/>
                <a:ea typeface="Cambria Math" pitchFamily="18" charset="0"/>
              </a:rPr>
              <a:t>to allocate job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ea typeface="Cambria Math" pitchFamily="18" charset="0"/>
              </a:rPr>
              <a:t>Achieves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itchFamily="18" charset="0"/>
              </a:rPr>
              <a:t>load balancing </a:t>
            </a:r>
            <a:r>
              <a:rPr lang="en-US" sz="2400" dirty="0" smtClean="0">
                <a:latin typeface="Calibri" panose="020F0502020204030204" pitchFamily="34" charset="0"/>
                <a:ea typeface="Cambria Math" pitchFamily="18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itchFamily="18" charset="0"/>
              </a:rPr>
              <a:t>fault-tolerance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 Math" pitchFamily="18" charset="0"/>
              </a:rPr>
              <a:t>by health monitoring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ea typeface="Cambria Math" pitchFamily="18" charset="0"/>
              </a:rPr>
              <a:t>Resources made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itchFamily="18" charset="0"/>
              </a:rPr>
              <a:t>readily pluggable</a:t>
            </a:r>
            <a:r>
              <a:rPr lang="en-US" sz="2400" dirty="0" smtClean="0">
                <a:latin typeface="Calibri" panose="020F0502020204030204" pitchFamily="34" charset="0"/>
                <a:ea typeface="Cambria Math" pitchFamily="18" charset="0"/>
              </a:rPr>
              <a:t>. </a:t>
            </a:r>
          </a:p>
          <a:p>
            <a:pPr marL="0" indent="0">
              <a:spcAft>
                <a:spcPts val="600"/>
              </a:spcAft>
              <a:buFont typeface="Arial"/>
              <a:buNone/>
            </a:pPr>
            <a:endParaRPr lang="en-US" sz="2400" dirty="0" smtClean="0">
              <a:latin typeface="Calibri" panose="020F0502020204030204" pitchFamily="34" charset="0"/>
              <a:ea typeface="Cambria Math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9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191392" y="159224"/>
            <a:ext cx="7397750" cy="650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Resource Manager</a:t>
            </a:r>
            <a:endParaRPr lang="en-US" alt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222744"/>
            <a:ext cx="8229600" cy="490341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a typeface="Cambria Math" pitchFamily="18" charset="0"/>
                <a:cs typeface="Candara"/>
              </a:rPr>
              <a:t>Integrated </a:t>
            </a:r>
            <a:r>
              <a:rPr lang="en-US" dirty="0" smtClean="0">
                <a:ea typeface="Cambria Math" pitchFamily="18" charset="0"/>
                <a:cs typeface="Candara"/>
              </a:rPr>
              <a:t>Resources:</a:t>
            </a:r>
            <a:endParaRPr lang="en-US" dirty="0">
              <a:ea typeface="Cambria Math" pitchFamily="18" charset="0"/>
              <a:cs typeface="Candara"/>
            </a:endParaRPr>
          </a:p>
          <a:p>
            <a:pPr lvl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a typeface="Cambria Math" pitchFamily="18" charset="0"/>
                <a:cs typeface="Candara"/>
              </a:rPr>
              <a:t>HPC Clusters</a:t>
            </a:r>
            <a:endParaRPr lang="en-US" dirty="0" smtClean="0">
              <a:ea typeface="Cambria Math" pitchFamily="18" charset="0"/>
              <a:cs typeface="Candara"/>
            </a:endParaRPr>
          </a:p>
          <a:p>
            <a:pPr lvl="2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ea typeface="Cambria Math" pitchFamily="18" charset="0"/>
                <a:cs typeface="Candara"/>
              </a:rPr>
              <a:t>Shadowfax</a:t>
            </a:r>
            <a:r>
              <a:rPr lang="en-US" dirty="0" smtClean="0">
                <a:ea typeface="Cambria Math" pitchFamily="18" charset="0"/>
                <a:cs typeface="Candara"/>
              </a:rPr>
              <a:t> </a:t>
            </a:r>
            <a:r>
              <a:rPr lang="en-US" dirty="0">
                <a:ea typeface="Cambria Math" pitchFamily="18" charset="0"/>
                <a:cs typeface="Candara"/>
              </a:rPr>
              <a:t>(hosted by Virginia Tech</a:t>
            </a:r>
            <a:r>
              <a:rPr lang="en-US" dirty="0" smtClean="0">
                <a:ea typeface="Cambria Math" pitchFamily="18" charset="0"/>
                <a:cs typeface="Candara"/>
              </a:rPr>
              <a:t>)</a:t>
            </a:r>
          </a:p>
          <a:p>
            <a:pPr lvl="3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Contains more than 1100 processing cores</a:t>
            </a:r>
            <a:endParaRPr lang="en-US" dirty="0">
              <a:ea typeface="Cambria Math" pitchFamily="18" charset="0"/>
              <a:cs typeface="Candara"/>
            </a:endParaRPr>
          </a:p>
          <a:p>
            <a:pPr lvl="2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Pecos </a:t>
            </a:r>
            <a:r>
              <a:rPr lang="en-US" dirty="0">
                <a:ea typeface="Cambria Math" pitchFamily="18" charset="0"/>
                <a:cs typeface="Candara"/>
              </a:rPr>
              <a:t>(hosted by Virginia Tech)</a:t>
            </a:r>
          </a:p>
          <a:p>
            <a:pPr lvl="3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Contains more </a:t>
            </a:r>
            <a:r>
              <a:rPr lang="en-US" dirty="0">
                <a:ea typeface="Cambria Math" pitchFamily="18" charset="0"/>
                <a:cs typeface="Candara"/>
              </a:rPr>
              <a:t>than </a:t>
            </a:r>
            <a:r>
              <a:rPr lang="en-US" dirty="0" smtClean="0">
                <a:ea typeface="Cambria Math" pitchFamily="18" charset="0"/>
                <a:cs typeface="Candara"/>
              </a:rPr>
              <a:t>900 </a:t>
            </a:r>
            <a:r>
              <a:rPr lang="en-US" dirty="0">
                <a:ea typeface="Cambria Math" pitchFamily="18" charset="0"/>
                <a:cs typeface="Candara"/>
              </a:rPr>
              <a:t>processing </a:t>
            </a:r>
            <a:r>
              <a:rPr lang="en-US" dirty="0" smtClean="0">
                <a:ea typeface="Cambria Math" pitchFamily="18" charset="0"/>
                <a:cs typeface="Candara"/>
              </a:rPr>
              <a:t>cores</a:t>
            </a:r>
          </a:p>
          <a:p>
            <a:pPr lvl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a typeface="Cambria Math" pitchFamily="18" charset="0"/>
                <a:cs typeface="Candara"/>
              </a:rPr>
              <a:t>Cloud Infrastructures</a:t>
            </a:r>
            <a:endParaRPr lang="en-US" b="1" dirty="0">
              <a:ea typeface="Cambria Math" pitchFamily="18" charset="0"/>
              <a:cs typeface="Candara"/>
            </a:endParaRPr>
          </a:p>
          <a:p>
            <a:pPr lvl="2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ea typeface="Cambria Math" pitchFamily="18" charset="0"/>
                <a:cs typeface="Candara"/>
              </a:rPr>
              <a:t>Openstack</a:t>
            </a:r>
            <a:r>
              <a:rPr lang="en-US" dirty="0" smtClean="0">
                <a:ea typeface="Cambria Math" pitchFamily="18" charset="0"/>
                <a:cs typeface="Candara"/>
              </a:rPr>
              <a:t> </a:t>
            </a:r>
            <a:r>
              <a:rPr lang="en-US" dirty="0">
                <a:ea typeface="Cambria Math" pitchFamily="18" charset="0"/>
                <a:cs typeface="Candara"/>
              </a:rPr>
              <a:t>and Eucalyptus hosted in </a:t>
            </a:r>
            <a:r>
              <a:rPr lang="en-US" dirty="0" err="1" smtClean="0">
                <a:solidFill>
                  <a:srgbClr val="C00000"/>
                </a:solidFill>
                <a:ea typeface="Cambria Math" pitchFamily="18" charset="0"/>
                <a:cs typeface="Candara"/>
              </a:rPr>
              <a:t>FutureGrid</a:t>
            </a:r>
            <a:endParaRPr lang="en-US" dirty="0" smtClean="0">
              <a:solidFill>
                <a:srgbClr val="C00000"/>
              </a:solidFill>
              <a:ea typeface="Cambria Math" pitchFamily="18" charset="0"/>
              <a:cs typeface="Candara"/>
            </a:endParaRPr>
          </a:p>
          <a:p>
            <a:pPr lvl="3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Contains more than 5000 processing cores</a:t>
            </a:r>
          </a:p>
          <a:p>
            <a:pPr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Integrated resources have large processing ability </a:t>
            </a:r>
          </a:p>
          <a:p>
            <a:pPr lvl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Around 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ndara"/>
              </a:rPr>
              <a:t>7000 processing cores </a:t>
            </a:r>
            <a:r>
              <a:rPr lang="en-US" dirty="0" smtClean="0">
                <a:ea typeface="Cambria Math" pitchFamily="18" charset="0"/>
                <a:cs typeface="Candara"/>
              </a:rPr>
              <a:t>in total</a:t>
            </a:r>
          </a:p>
          <a:p>
            <a:pPr lvl="1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mbria Math" pitchFamily="18" charset="0"/>
                <a:cs typeface="Candara"/>
              </a:rPr>
              <a:t>Shared with other users</a:t>
            </a:r>
          </a:p>
          <a:p>
            <a:pPr lvl="3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ea typeface="Cambria Math" pitchFamily="18" charset="0"/>
              <a:cs typeface="Candara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5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3" y="10101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Fostering Research, Teaching, Collaboration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657"/>
            <a:ext cx="8229600" cy="488215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CINet</a:t>
            </a:r>
            <a:r>
              <a:rPr lang="en-US" sz="2400" dirty="0" smtClean="0"/>
              <a:t> is being used for </a:t>
            </a:r>
            <a:r>
              <a:rPr lang="en-US" sz="2400" dirty="0" smtClean="0">
                <a:solidFill>
                  <a:srgbClr val="0070C0"/>
                </a:solidFill>
              </a:rPr>
              <a:t>teaching</a:t>
            </a:r>
            <a:r>
              <a:rPr lang="en-US" sz="2400" dirty="0" smtClean="0"/>
              <a:t> purpose in Network Science related courses in different universities</a:t>
            </a:r>
          </a:p>
          <a:p>
            <a:pPr lvl="1"/>
            <a:r>
              <a:rPr lang="en-US" sz="2000" dirty="0" smtClean="0"/>
              <a:t>SUNY Albany, NCAT, Virginia Tech, Univ. of Maryland</a:t>
            </a:r>
          </a:p>
          <a:p>
            <a:r>
              <a:rPr lang="en-US" sz="2400" dirty="0" err="1" smtClean="0"/>
              <a:t>CINet</a:t>
            </a:r>
            <a:r>
              <a:rPr lang="en-US" sz="2400" dirty="0" smtClean="0"/>
              <a:t> provides a </a:t>
            </a:r>
            <a:r>
              <a:rPr lang="en-US" sz="2400" dirty="0" smtClean="0">
                <a:solidFill>
                  <a:srgbClr val="0070C0"/>
                </a:solidFill>
              </a:rPr>
              <a:t>platform for collaborations</a:t>
            </a:r>
          </a:p>
          <a:p>
            <a:pPr lvl="1"/>
            <a:r>
              <a:rPr lang="en-US" sz="2000" dirty="0" smtClean="0"/>
              <a:t>Virginia Tech, Indiana Uni., SUNY Albany, Jackson State, Argonne National Lab, U. Chicago, NCAT</a:t>
            </a:r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Evaluators</a:t>
            </a:r>
            <a:r>
              <a:rPr lang="en-US" sz="2400" dirty="0" smtClean="0"/>
              <a:t> from different universities</a:t>
            </a:r>
          </a:p>
          <a:p>
            <a:pPr lvl="1"/>
            <a:r>
              <a:rPr lang="en-US" sz="2000" dirty="0" smtClean="0"/>
              <a:t>SUNY Albany, Maryland, NCAT, Virginia </a:t>
            </a:r>
            <a:r>
              <a:rPr lang="en-US" sz="2000" dirty="0" smtClean="0"/>
              <a:t>Tech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dirty="0" err="1" smtClean="0"/>
              <a:t>CINet</a:t>
            </a:r>
            <a:r>
              <a:rPr lang="en-US" dirty="0" smtClean="0"/>
              <a:t>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base funding is over; we plan to host 4 workshops to get user feedback. Hope to improve </a:t>
            </a:r>
            <a:r>
              <a:rPr lang="en-US" dirty="0" err="1" smtClean="0"/>
              <a:t>CINet</a:t>
            </a:r>
            <a:r>
              <a:rPr lang="en-US" dirty="0" smtClean="0"/>
              <a:t> using other ongoing programs </a:t>
            </a:r>
          </a:p>
          <a:p>
            <a:r>
              <a:rPr lang="en-US" dirty="0" smtClean="0"/>
              <a:t>New version of </a:t>
            </a:r>
            <a:r>
              <a:rPr lang="en-US" dirty="0" err="1" smtClean="0"/>
              <a:t>CINet</a:t>
            </a:r>
            <a:r>
              <a:rPr lang="en-US" dirty="0" smtClean="0"/>
              <a:t> will be deployed in a month: a new website is being created as well</a:t>
            </a:r>
          </a:p>
          <a:p>
            <a:r>
              <a:rPr lang="en-US" dirty="0" smtClean="0"/>
              <a:t>Each of the modules is being enhanced to some extent; additionally new modules are being added (E.g. general simulation of contagions on networks). Will add </a:t>
            </a:r>
            <a:r>
              <a:rPr lang="en-US" dirty="0" err="1" smtClean="0"/>
              <a:t>Giraph</a:t>
            </a:r>
            <a:r>
              <a:rPr lang="en-US" dirty="0" smtClean="0"/>
              <a:t> based implementations and algorithms we develop under DIBBs here.</a:t>
            </a:r>
          </a:p>
          <a:p>
            <a:r>
              <a:rPr lang="en-US" dirty="0" smtClean="0"/>
              <a:t>Main goal is to try and increase the user base  -- </a:t>
            </a:r>
            <a:r>
              <a:rPr lang="en-US" dirty="0" err="1" smtClean="0"/>
              <a:t>CINet</a:t>
            </a:r>
            <a:r>
              <a:rPr lang="en-US" dirty="0" smtClean="0"/>
              <a:t> is ready to be used by the academic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3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Demonstration</a:t>
            </a:r>
            <a:r>
              <a:rPr lang="en-US" dirty="0" smtClean="0"/>
              <a:t> </a:t>
            </a:r>
            <a:r>
              <a:rPr lang="en-US" sz="4000" dirty="0">
                <a:solidFill>
                  <a:srgbClr val="00206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sz="4000" dirty="0">
                <a:solidFill>
                  <a:srgbClr val="002060"/>
                </a:solidFill>
              </a:rPr>
              <a:t>Granite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cinet.vbi.vt.edu</a:t>
            </a:r>
            <a:endParaRPr lang="en-US" dirty="0" smtClean="0"/>
          </a:p>
          <a:p>
            <a:r>
              <a:rPr lang="en-US" dirty="0" smtClean="0"/>
              <a:t>Go to: </a:t>
            </a:r>
            <a:r>
              <a:rPr lang="en-US" dirty="0" smtClean="0">
                <a:solidFill>
                  <a:srgbClr val="0070C0"/>
                </a:solidFill>
              </a:rPr>
              <a:t>Tools -&gt; Granite</a:t>
            </a:r>
          </a:p>
          <a:p>
            <a:r>
              <a:rPr lang="en-US" dirty="0" smtClean="0"/>
              <a:t>Username: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demo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Password: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demo1234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33" y="2651057"/>
            <a:ext cx="6246867" cy="36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93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Conclusion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CyberInfrastructure</a:t>
            </a:r>
            <a:r>
              <a:rPr lang="en-US" dirty="0" smtClean="0"/>
              <a:t> that</a:t>
            </a:r>
          </a:p>
          <a:p>
            <a:pPr lvl="1"/>
            <a:r>
              <a:rPr lang="en-US" dirty="0" smtClean="0"/>
              <a:t>provides both static and dynamical network analysis tool</a:t>
            </a:r>
          </a:p>
          <a:p>
            <a:pPr lvl="1"/>
            <a:r>
              <a:rPr lang="en-US" dirty="0" smtClean="0"/>
              <a:t>contains a bunch of network algorithms, network generators, real-world and artificial networks</a:t>
            </a:r>
          </a:p>
          <a:p>
            <a:pPr lvl="1"/>
            <a:r>
              <a:rPr lang="en-US" dirty="0" smtClean="0"/>
              <a:t>is Self-sustainable and self-manageable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l</a:t>
            </a:r>
            <a:r>
              <a:rPr lang="en-US" dirty="0" smtClean="0"/>
              <a:t>ots of apps and services, e.g., visualization, </a:t>
            </a:r>
            <a:r>
              <a:rPr lang="en-US" dirty="0" err="1" smtClean="0"/>
              <a:t>memoization</a:t>
            </a:r>
            <a:r>
              <a:rPr lang="en-US" dirty="0" smtClean="0"/>
              <a:t>, add measures, networks, etc.</a:t>
            </a:r>
          </a:p>
          <a:p>
            <a:pPr lvl="1"/>
            <a:r>
              <a:rPr lang="en-US" dirty="0" smtClean="0"/>
              <a:t>HPC Resources and resource manager</a:t>
            </a:r>
          </a:p>
          <a:p>
            <a:r>
              <a:rPr lang="en-US" dirty="0" err="1" smtClean="0"/>
              <a:t>CINet</a:t>
            </a:r>
            <a:r>
              <a:rPr lang="en-US" dirty="0" smtClean="0"/>
              <a:t> makes life easy for network scientists.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8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65131" y="2691685"/>
            <a:ext cx="511550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smtClean="0"/>
              <a:t>Thank You!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>
                <a:hlinkClick r:id="rId2"/>
              </a:rPr>
              <a:t>http://cinet.vbi.vt.edu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86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a typeface="ＭＳ Ｐゴシック" charset="0"/>
              </a:rPr>
              <a:t>What is </a:t>
            </a:r>
            <a:r>
              <a:rPr lang="en-US" dirty="0" err="1" smtClean="0">
                <a:solidFill>
                  <a:srgbClr val="002060"/>
                </a:solidFill>
                <a:ea typeface="ＭＳ Ｐゴシック" charset="0"/>
              </a:rPr>
              <a:t>CINet</a:t>
            </a:r>
            <a:endParaRPr lang="en-US" dirty="0">
              <a:solidFill>
                <a:srgbClr val="002060"/>
              </a:solidFill>
              <a:ea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40744" y="1128977"/>
            <a:ext cx="8441438" cy="5209478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ea typeface="ＭＳ Ｐゴシック" charset="0"/>
              </a:rPr>
              <a:t>A broadly accessible </a:t>
            </a:r>
            <a:r>
              <a:rPr lang="en-US" dirty="0" err="1" smtClean="0">
                <a:solidFill>
                  <a:srgbClr val="0070C0"/>
                </a:solidFill>
                <a:ea typeface="ＭＳ Ｐゴシック" charset="0"/>
              </a:rPr>
              <a:t>cyberinfrastructure</a:t>
            </a:r>
            <a:endParaRPr lang="en-US" dirty="0">
              <a:solidFill>
                <a:srgbClr val="0070C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A web portal that hides the details of computation and data management, thereby minimizing the learning effort required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ea typeface="ＭＳ Ｐゴシック" charset="0"/>
              </a:rPr>
              <a:t>A flexible framework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Allows easy extension by integrating off-the-shelf network analysis suites for analysis and visualization; this means new algorithms can be added easily over time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ea typeface="ＭＳ Ｐゴシック" charset="0"/>
              </a:rPr>
              <a:t>A common repository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Managing data, models, and results through a digital library that maintains metadata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ea typeface="ＭＳ Ｐゴシック" charset="0"/>
              </a:rPr>
              <a:t>Fostering research, teaching and collaboration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Building a broad user base, from multiple disciplines, including incorporation into courses on network science at many different universities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39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0449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ea typeface="ＭＳ Ｐゴシック" charset="0"/>
              </a:rPr>
              <a:t>CINet</a:t>
            </a:r>
            <a:r>
              <a:rPr lang="en-US" dirty="0" smtClean="0">
                <a:solidFill>
                  <a:srgbClr val="002060"/>
                </a:solidFill>
                <a:ea typeface="ＭＳ Ｐゴシック" charset="0"/>
              </a:rPr>
              <a:t> Vision</a:t>
            </a:r>
            <a:endParaRPr lang="en-US" dirty="0">
              <a:solidFill>
                <a:srgbClr val="002060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err="1" smtClean="0">
                <a:ea typeface="ＭＳ Ｐゴシック" charset="0"/>
              </a:rPr>
              <a:t>CINet</a:t>
            </a:r>
            <a:r>
              <a:rPr lang="en-US" sz="2800" dirty="0" smtClean="0">
                <a:ea typeface="ＭＳ Ｐゴシック" charset="0"/>
              </a:rPr>
              <a:t> should be </a:t>
            </a:r>
            <a:r>
              <a:rPr lang="en-US" sz="2800" i="1" dirty="0" smtClean="0">
                <a:solidFill>
                  <a:srgbClr val="0070C0"/>
                </a:solidFill>
                <a:ea typeface="ＭＳ Ｐゴシック" charset="0"/>
              </a:rPr>
              <a:t>self-sustainable</a:t>
            </a:r>
            <a:r>
              <a:rPr lang="en-US" sz="2800" i="1" dirty="0" smtClean="0">
                <a:ea typeface="ＭＳ Ｐゴシック" charset="0"/>
              </a:rPr>
              <a:t>. </a:t>
            </a:r>
            <a:r>
              <a:rPr lang="en-US" sz="2800" dirty="0" smtClean="0">
                <a:ea typeface="ＭＳ Ｐゴシック" charset="0"/>
              </a:rPr>
              <a:t>User can contribute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n</a:t>
            </a:r>
            <a:r>
              <a:rPr lang="en-US" sz="2400" dirty="0" smtClean="0">
                <a:ea typeface="ＭＳ Ｐゴシック" charset="0"/>
              </a:rPr>
              <a:t>ew networks (graphs)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n</a:t>
            </a:r>
            <a:r>
              <a:rPr lang="en-US" sz="2400" dirty="0" smtClean="0">
                <a:ea typeface="ＭＳ Ｐゴシック" charset="0"/>
              </a:rPr>
              <a:t>ew network algorithms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h</a:t>
            </a:r>
            <a:r>
              <a:rPr lang="en-US" sz="2400" dirty="0" smtClean="0">
                <a:ea typeface="ＭＳ Ｐゴシック" charset="0"/>
              </a:rPr>
              <a:t>ardware (compute resources)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r</a:t>
            </a:r>
            <a:r>
              <a:rPr lang="en-US" sz="2400" dirty="0" smtClean="0">
                <a:ea typeface="ＭＳ Ｐゴシック" charset="0"/>
              </a:rPr>
              <a:t>esearch results</a:t>
            </a:r>
            <a:endParaRPr lang="en-US" sz="25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2800" dirty="0" err="1" smtClean="0">
                <a:ea typeface="ＭＳ Ｐゴシック" charset="0"/>
              </a:rPr>
              <a:t>CINet</a:t>
            </a:r>
            <a:r>
              <a:rPr lang="en-US" sz="2800" dirty="0" smtClean="0">
                <a:ea typeface="ＭＳ Ｐゴシック" charset="0"/>
              </a:rPr>
              <a:t> should be </a:t>
            </a:r>
            <a:r>
              <a:rPr lang="en-US" sz="2800" i="1" dirty="0" smtClean="0">
                <a:solidFill>
                  <a:srgbClr val="0070C0"/>
                </a:solidFill>
                <a:ea typeface="ＭＳ Ｐゴシック" charset="0"/>
              </a:rPr>
              <a:t>self-manageable</a:t>
            </a:r>
            <a:r>
              <a:rPr lang="en-US" sz="2800" i="1" dirty="0" smtClean="0">
                <a:ea typeface="ＭＳ Ｐゴシック" charset="0"/>
              </a:rPr>
              <a:t>. </a:t>
            </a:r>
            <a:r>
              <a:rPr lang="en-US" sz="2800" dirty="0" smtClean="0">
                <a:ea typeface="ＭＳ Ｐゴシック" charset="0"/>
              </a:rPr>
              <a:t>End users insulated from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complexities of resource allocation</a:t>
            </a:r>
            <a:endParaRPr lang="en-US" sz="2400" i="1" dirty="0">
              <a:ea typeface="ＭＳ Ｐゴシック" charset="0"/>
            </a:endParaRPr>
          </a:p>
          <a:p>
            <a:pPr lvl="1">
              <a:defRPr/>
            </a:pPr>
            <a:r>
              <a:rPr lang="en-US" sz="2500" dirty="0" smtClean="0">
                <a:ea typeface="ＭＳ Ｐゴシック" charset="0"/>
              </a:rPr>
              <a:t>scheduling</a:t>
            </a:r>
            <a:r>
              <a:rPr lang="en-US" sz="2500" dirty="0">
                <a:ea typeface="ＭＳ Ｐゴシック" charset="0"/>
              </a:rPr>
              <a:t>, cross-platform </a:t>
            </a:r>
            <a:r>
              <a:rPr lang="en-US" sz="2500" dirty="0" smtClean="0">
                <a:ea typeface="ＭＳ Ｐゴシック" charset="0"/>
              </a:rPr>
              <a:t>interactions</a:t>
            </a:r>
            <a:endParaRPr lang="en-US" sz="2500" dirty="0">
              <a:ea typeface="ＭＳ Ｐゴシック" charset="0"/>
            </a:endParaRPr>
          </a:p>
          <a:p>
            <a:pPr lvl="1">
              <a:defRPr/>
            </a:pPr>
            <a:r>
              <a:rPr lang="en-US" sz="2500" dirty="0" smtClean="0">
                <a:ea typeface="ＭＳ Ｐゴシック" charset="0"/>
              </a:rPr>
              <a:t>other </a:t>
            </a:r>
            <a:r>
              <a:rPr lang="en-US" sz="2500" dirty="0">
                <a:ea typeface="ＭＳ Ｐゴシック" charset="0"/>
              </a:rPr>
              <a:t>low-level concerns</a:t>
            </a: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66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65431"/>
            <a:ext cx="8272130" cy="1134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rgbClr val="0070C0"/>
                </a:solidFill>
              </a:rPr>
              <a:t>CINet</a:t>
            </a:r>
            <a:r>
              <a:rPr lang="en-US" sz="3600" dirty="0" smtClean="0">
                <a:solidFill>
                  <a:srgbClr val="0070C0"/>
                </a:solidFill>
              </a:rPr>
              <a:t> Concept and Overview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1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543" y="10677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CINet</a:t>
            </a:r>
            <a:r>
              <a:rPr lang="en-US" sz="3200" dirty="0" smtClean="0">
                <a:solidFill>
                  <a:srgbClr val="002060"/>
                </a:solidFill>
              </a:rPr>
              <a:t> Concept: Enabling Crowd-sourced Self-sustainability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05" y="4098797"/>
            <a:ext cx="1541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andara"/>
                <a:cs typeface="Candara"/>
              </a:rPr>
              <a:t>VizApp</a:t>
            </a:r>
            <a:r>
              <a:rPr lang="en-US" sz="1400" b="1" dirty="0" smtClean="0">
                <a:latin typeface="Candara"/>
                <a:cs typeface="Candara"/>
              </a:rPr>
              <a:t>: App for Network Visualization   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405" y="2949891"/>
            <a:ext cx="178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Granite: Tool for Structural Analysis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 rot="16177">
            <a:off x="5204695" y="2921782"/>
            <a:ext cx="2124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GDS-Cal: Tool for Phase Space Analysis of Graph dynamics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9076" y="5797110"/>
            <a:ext cx="3183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Computing  resources and data storage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8032" y="5189323"/>
            <a:ext cx="595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Middleware: </a:t>
            </a:r>
            <a:r>
              <a:rPr lang="en-US" sz="1400" b="1" dirty="0" err="1" smtClean="0">
                <a:latin typeface="Candara"/>
                <a:cs typeface="Candara"/>
              </a:rPr>
              <a:t>Simfrastructure</a:t>
            </a:r>
            <a:endParaRPr lang="en-US" sz="1400" b="1" dirty="0">
              <a:latin typeface="Candara"/>
              <a:cs typeface="Candar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6068" y="5591941"/>
            <a:ext cx="8286710" cy="34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9043" y="3952109"/>
            <a:ext cx="8286710" cy="34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25018" y="1636708"/>
            <a:ext cx="1781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Network Science Courses (Albany, NCAT,JSU)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3158" y="1905544"/>
            <a:ext cx="178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Case Studies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6568" y="4081325"/>
            <a:ext cx="1387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Add Network or course material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6262" y="4069741"/>
            <a:ext cx="1143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Add Structural method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9256" y="4177849"/>
            <a:ext cx="1282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Store meta-data and results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1760" y="4176420"/>
            <a:ext cx="1429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ndara"/>
                <a:cs typeface="Candara"/>
              </a:rPr>
              <a:t>Add Data and Statistical analysis method</a:t>
            </a:r>
            <a:endParaRPr lang="en-US" sz="1400" b="1" dirty="0">
              <a:latin typeface="Candara"/>
              <a:cs typeface="Candar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19421" y="2651584"/>
            <a:ext cx="8286710" cy="34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43031" y="5032024"/>
            <a:ext cx="8286710" cy="34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049" y="1291923"/>
            <a:ext cx="8860129" cy="545555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Structural Analysis Tool (</a:t>
            </a:r>
            <a:r>
              <a:rPr lang="en-US" dirty="0">
                <a:solidFill>
                  <a:srgbClr val="FF0000"/>
                </a:solidFill>
              </a:rPr>
              <a:t>Granite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110+ networks (graphs)</a:t>
            </a:r>
          </a:p>
          <a:p>
            <a:pPr lvl="1"/>
            <a:r>
              <a:rPr lang="en-US" dirty="0" smtClean="0"/>
              <a:t>18+ network generators</a:t>
            </a:r>
          </a:p>
          <a:p>
            <a:pPr lvl="1"/>
            <a:r>
              <a:rPr lang="en-US" dirty="0" smtClean="0"/>
              <a:t>70+ network algorithms (measures)</a:t>
            </a:r>
          </a:p>
          <a:p>
            <a:pPr lvl="2"/>
            <a:r>
              <a:rPr lang="en-US" dirty="0" smtClean="0"/>
              <a:t>Adapted from 3 different graph libraries: </a:t>
            </a:r>
            <a:r>
              <a:rPr lang="en-US" dirty="0" err="1" smtClean="0"/>
              <a:t>GaLib</a:t>
            </a:r>
            <a:r>
              <a:rPr lang="en-US" dirty="0" smtClean="0"/>
              <a:t>, SNAP, </a:t>
            </a:r>
            <a:r>
              <a:rPr lang="en-US" dirty="0" err="1" smtClean="0"/>
              <a:t>NetworkX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Visualization of </a:t>
            </a:r>
            <a:r>
              <a:rPr lang="en-US" dirty="0"/>
              <a:t>networks </a:t>
            </a:r>
            <a:r>
              <a:rPr lang="en-US" dirty="0" smtClean="0"/>
              <a:t>(uses </a:t>
            </a:r>
            <a:r>
              <a:rPr lang="en-US" dirty="0" err="1" smtClean="0"/>
              <a:t>Gephi</a:t>
            </a:r>
            <a:r>
              <a:rPr lang="en-US" dirty="0" smtClean="0"/>
              <a:t> toolkit)</a:t>
            </a:r>
          </a:p>
          <a:p>
            <a:pPr lvl="1"/>
            <a:r>
              <a:rPr lang="en-US" dirty="0" smtClean="0"/>
              <a:t>Service for adding new networks (graphs)</a:t>
            </a:r>
          </a:p>
          <a:p>
            <a:pPr lvl="1"/>
            <a:r>
              <a:rPr lang="en-US" dirty="0" smtClean="0"/>
              <a:t>Service for adding new structural analysis tools (graph algorithms)</a:t>
            </a:r>
          </a:p>
          <a:p>
            <a:pPr lvl="1"/>
            <a:r>
              <a:rPr lang="en-US" dirty="0" smtClean="0"/>
              <a:t>Python-based domain specific language, </a:t>
            </a:r>
            <a:r>
              <a:rPr lang="en-US" i="1" dirty="0" err="1" smtClean="0"/>
              <a:t>NetScript</a:t>
            </a:r>
            <a:r>
              <a:rPr lang="en-US" i="1" dirty="0" smtClean="0"/>
              <a:t>,</a:t>
            </a:r>
            <a:r>
              <a:rPr lang="en-US" dirty="0" smtClean="0"/>
              <a:t>  supporting complex workflows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Graph Dynamical </a:t>
            </a: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dirty="0" smtClean="0">
                <a:solidFill>
                  <a:srgbClr val="FF0000"/>
                </a:solidFill>
              </a:rPr>
              <a:t>Calculator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GDS </a:t>
            </a:r>
            <a:r>
              <a:rPr lang="en-US" dirty="0" err="1" smtClean="0">
                <a:solidFill>
                  <a:srgbClr val="FF0000"/>
                </a:solidFill>
              </a:rPr>
              <a:t>Calc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Analyzing the phasic structure of a graph dynamical system (smaller networks but complete phase structure)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Resource Manager</a:t>
            </a:r>
          </a:p>
          <a:p>
            <a:pPr lvl="1"/>
            <a:r>
              <a:rPr lang="en-US" dirty="0" smtClean="0"/>
              <a:t>Allows multiple computational resources to be used and selected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FutureGrid</a:t>
            </a:r>
            <a:r>
              <a:rPr lang="en-US" dirty="0"/>
              <a:t> </a:t>
            </a:r>
            <a:r>
              <a:rPr lang="en-US" dirty="0" smtClean="0"/>
              <a:t>(more than 5000 processing cores)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Website</a:t>
            </a:r>
          </a:p>
          <a:p>
            <a:pPr lvl="1"/>
            <a:r>
              <a:rPr lang="en-US" dirty="0" smtClean="0"/>
              <a:t>Additional resources (course notes, videos, tutorials, research papers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>
                <a:solidFill>
                  <a:srgbClr val="0070C0"/>
                </a:solidFill>
              </a:rPr>
              <a:t>Middleware and Digital Library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37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CINet</a:t>
            </a:r>
            <a:r>
              <a:rPr lang="en-US" sz="4000" dirty="0" smtClean="0">
                <a:solidFill>
                  <a:srgbClr val="002060"/>
                </a:solidFill>
              </a:rPr>
              <a:t> Overview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5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786" y="2857967"/>
            <a:ext cx="7596552" cy="10343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Granite: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 Tool for Structural Analysis of Complex Networks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E17-915E-CB44-A100-51123104B66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2626</Words>
  <Application>Microsoft Macintosh PowerPoint</Application>
  <PresentationFormat>On-screen Show (4:3)</PresentationFormat>
  <Paragraphs>389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CINet: A CyberInfrastructure for Network Science  </vt:lpstr>
      <vt:lpstr>Network Science</vt:lpstr>
      <vt:lpstr>Challenges</vt:lpstr>
      <vt:lpstr>What is CINet</vt:lpstr>
      <vt:lpstr>CINet Vision</vt:lpstr>
      <vt:lpstr>PowerPoint Presentation</vt:lpstr>
      <vt:lpstr>CINet Concept: Enabling Crowd-sourced Self-sustainability</vt:lpstr>
      <vt:lpstr>CINet Overview</vt:lpstr>
      <vt:lpstr>PowerPoint Presentation</vt:lpstr>
      <vt:lpstr>Granite: A Tool for Structural Analysis</vt:lpstr>
      <vt:lpstr>Graph Libraries</vt:lpstr>
      <vt:lpstr>Network Algorithms (Measures) in CINet</vt:lpstr>
      <vt:lpstr>Network Generators in CINet</vt:lpstr>
      <vt:lpstr>Networks (Graphs)</vt:lpstr>
      <vt:lpstr>Network Visualization</vt:lpstr>
      <vt:lpstr>Network Visualization (Features)</vt:lpstr>
      <vt:lpstr>PowerPoint Presentation</vt:lpstr>
      <vt:lpstr>NetScript: A Domain Specific Language</vt:lpstr>
      <vt:lpstr>An Example</vt:lpstr>
      <vt:lpstr>Features of NetScript</vt:lpstr>
      <vt:lpstr>PowerPoint Presentation</vt:lpstr>
      <vt:lpstr>Service 1 – User Management</vt:lpstr>
      <vt:lpstr>Service 2 – Add Networks </vt:lpstr>
      <vt:lpstr>Service 2 – Add Networks (Screenshot)</vt:lpstr>
      <vt:lpstr>Service 3 – Add Network Algorithms (Measures)</vt:lpstr>
      <vt:lpstr>Service 4 – Memoization</vt:lpstr>
      <vt:lpstr>PowerPoint Presentation</vt:lpstr>
      <vt:lpstr>GDSCalc: Graph Dynamical System Calculator</vt:lpstr>
      <vt:lpstr>PowerPoint Presentation</vt:lpstr>
      <vt:lpstr>PowerPoint Presentation</vt:lpstr>
      <vt:lpstr>Resource Manager</vt:lpstr>
      <vt:lpstr>Fostering Research, Teaching, Collaboration</vt:lpstr>
      <vt:lpstr>Where is CINet heading</vt:lpstr>
      <vt:lpstr>Demonstration of Granite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Lawrence-Kuether</dc:creator>
  <cp:lastModifiedBy>Madhav Marathe</cp:lastModifiedBy>
  <cp:revision>203</cp:revision>
  <dcterms:created xsi:type="dcterms:W3CDTF">2014-04-14T18:28:53Z</dcterms:created>
  <dcterms:modified xsi:type="dcterms:W3CDTF">2015-04-24T14:15:06Z</dcterms:modified>
</cp:coreProperties>
</file>