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charts/chart8.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61" r:id="rId3"/>
    <p:sldId id="275" r:id="rId4"/>
    <p:sldId id="279" r:id="rId5"/>
    <p:sldId id="276" r:id="rId6"/>
    <p:sldId id="262" r:id="rId7"/>
    <p:sldId id="263" r:id="rId8"/>
    <p:sldId id="304" r:id="rId9"/>
    <p:sldId id="306" r:id="rId10"/>
    <p:sldId id="273" r:id="rId11"/>
    <p:sldId id="264" r:id="rId12"/>
    <p:sldId id="318" r:id="rId13"/>
    <p:sldId id="307" r:id="rId14"/>
    <p:sldId id="308" r:id="rId15"/>
    <p:sldId id="309" r:id="rId16"/>
    <p:sldId id="316" r:id="rId17"/>
    <p:sldId id="310" r:id="rId18"/>
    <p:sldId id="315" r:id="rId19"/>
    <p:sldId id="319" r:id="rId20"/>
    <p:sldId id="312" r:id="rId21"/>
    <p:sldId id="311" r:id="rId22"/>
    <p:sldId id="317" r:id="rId23"/>
    <p:sldId id="280" r:id="rId24"/>
    <p:sldId id="257" r:id="rId25"/>
    <p:sldId id="277" r:id="rId26"/>
    <p:sldId id="281" r:id="rId27"/>
    <p:sldId id="291" r:id="rId28"/>
    <p:sldId id="282" r:id="rId29"/>
    <p:sldId id="288" r:id="rId30"/>
    <p:sldId id="283" r:id="rId31"/>
    <p:sldId id="289" r:id="rId32"/>
    <p:sldId id="293" r:id="rId33"/>
    <p:sldId id="284" r:id="rId34"/>
    <p:sldId id="285" r:id="rId35"/>
    <p:sldId id="286" r:id="rId36"/>
    <p:sldId id="287" r:id="rId37"/>
    <p:sldId id="294" r:id="rId38"/>
    <p:sldId id="300" r:id="rId39"/>
    <p:sldId id="301" r:id="rId40"/>
    <p:sldId id="303" r:id="rId41"/>
    <p:sldId id="295" r:id="rId42"/>
    <p:sldId id="296" r:id="rId43"/>
    <p:sldId id="302" r:id="rId44"/>
    <p:sldId id="297" r:id="rId45"/>
    <p:sldId id="298" r:id="rId46"/>
    <p:sldId id="258" r:id="rId47"/>
    <p:sldId id="27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9512" autoAdjust="0"/>
  </p:normalViewPr>
  <p:slideViewPr>
    <p:cSldViewPr>
      <p:cViewPr varScale="1">
        <p:scale>
          <a:sx n="86" d="100"/>
          <a:sy n="86" d="100"/>
        </p:scale>
        <p:origin x="-126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sayar\Desktop\Thesis%20Docs\WMS_performance\tests_final.xl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sayar\Desktop\Thesis%20Docs\WMS_performance\tests_final.xl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sayar\Desktop\Thesis%20Docs\WMS_performance\tests_final.xl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sayar\Desktop\Thesis%20Docs\WMS_performance\tests_final.xl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sayar\Desktop\Thesis%20Docs\WMS_performance\tests_final.xl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sayar\Desktop\Thesis%20Docs\WMS_performance\tests_final.xl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sayar\Desktop\Thesis%20Docs\WMS_performance\tests_final.xl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asayar\Desktop\Thesis%20Docs\WMS_performance\tests_final.xl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200">
                <a:solidFill>
                  <a:srgbClr val="C00000"/>
                </a:solidFill>
              </a:defRPr>
            </a:pPr>
            <a:r>
              <a:rPr lang="en-US" sz="1200">
                <a:solidFill>
                  <a:srgbClr val="C00000"/>
                </a:solidFill>
              </a:rPr>
              <a:t>Average</a:t>
            </a:r>
            <a:r>
              <a:rPr lang="en-US" sz="1200" baseline="0">
                <a:solidFill>
                  <a:srgbClr val="C00000"/>
                </a:solidFill>
              </a:rPr>
              <a:t> </a:t>
            </a:r>
            <a:r>
              <a:rPr lang="en-US" sz="1200">
                <a:solidFill>
                  <a:srgbClr val="C00000"/>
                </a:solidFill>
              </a:rPr>
              <a:t>Response Times for Ordinary systems</a:t>
            </a:r>
          </a:p>
        </c:rich>
      </c:tx>
      <c:layout>
        <c:manualLayout>
          <c:xMode val="edge"/>
          <c:yMode val="edge"/>
          <c:x val="0.20165999377196511"/>
          <c:y val="2.1881687865939879E-2"/>
        </c:manualLayout>
      </c:layout>
    </c:title>
    <c:plotArea>
      <c:layout>
        <c:manualLayout>
          <c:layoutTarget val="inner"/>
          <c:xMode val="edge"/>
          <c:yMode val="edge"/>
          <c:x val="0.17226509708155271"/>
          <c:y val="0.16089129483814549"/>
          <c:w val="0.77606340956883524"/>
          <c:h val="0.66926655001458468"/>
        </c:manualLayout>
      </c:layout>
      <c:scatterChart>
        <c:scatterStyle val="lineMarker"/>
        <c:ser>
          <c:idx val="0"/>
          <c:order val="0"/>
          <c:tx>
            <c:v>Avg Resp Time</c:v>
          </c:tx>
          <c:marker>
            <c:spPr>
              <a:solidFill>
                <a:srgbClr val="FF0000"/>
              </a:solidFill>
            </c:spPr>
          </c:marker>
          <c:xVal>
            <c:numRef>
              <c:f>'Table-1'!$A$17:$A$23</c:f>
              <c:numCache>
                <c:formatCode>General</c:formatCode>
                <c:ptCount val="7"/>
                <c:pt idx="0">
                  <c:v>1</c:v>
                </c:pt>
                <c:pt idx="1">
                  <c:v>10</c:v>
                </c:pt>
                <c:pt idx="2">
                  <c:v>100</c:v>
                </c:pt>
                <c:pt idx="3">
                  <c:v>200</c:v>
                </c:pt>
                <c:pt idx="4">
                  <c:v>500</c:v>
                </c:pt>
                <c:pt idx="5">
                  <c:v>1000</c:v>
                </c:pt>
                <c:pt idx="6">
                  <c:v>5000</c:v>
                </c:pt>
              </c:numCache>
            </c:numRef>
          </c:xVal>
          <c:yVal>
            <c:numRef>
              <c:f>'Table-1'!$B$17:$B$23</c:f>
              <c:numCache>
                <c:formatCode>#,##0.00</c:formatCode>
                <c:ptCount val="7"/>
                <c:pt idx="0">
                  <c:v>2375.2399999999998</c:v>
                </c:pt>
                <c:pt idx="1">
                  <c:v>2578.6944444444439</c:v>
                </c:pt>
                <c:pt idx="2">
                  <c:v>7973.1578947368425</c:v>
                </c:pt>
                <c:pt idx="3">
                  <c:v>13612.777777777779</c:v>
                </c:pt>
                <c:pt idx="4">
                  <c:v>30868.52</c:v>
                </c:pt>
                <c:pt idx="5">
                  <c:v>59335.69</c:v>
                </c:pt>
                <c:pt idx="6">
                  <c:v>287594.12</c:v>
                </c:pt>
              </c:numCache>
            </c:numRef>
          </c:yVal>
        </c:ser>
        <c:axId val="26852352"/>
        <c:axId val="26932736"/>
      </c:scatterChart>
      <c:valAx>
        <c:axId val="26852352"/>
        <c:scaling>
          <c:orientation val="minMax"/>
        </c:scaling>
        <c:axPos val="b"/>
        <c:title>
          <c:tx>
            <c:rich>
              <a:bodyPr/>
              <a:lstStyle/>
              <a:p>
                <a:pPr>
                  <a:defRPr>
                    <a:solidFill>
                      <a:srgbClr val="002060"/>
                    </a:solidFill>
                  </a:defRPr>
                </a:pPr>
                <a:r>
                  <a:rPr lang="en-US">
                    <a:solidFill>
                      <a:srgbClr val="002060"/>
                    </a:solidFill>
                  </a:rPr>
                  <a:t>Data Size -KB</a:t>
                </a:r>
              </a:p>
            </c:rich>
          </c:tx>
          <c:layout/>
        </c:title>
        <c:numFmt formatCode="0" sourceLinked="0"/>
        <c:maj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26932736"/>
        <c:crosses val="autoZero"/>
        <c:crossBetween val="midCat"/>
      </c:valAx>
      <c:valAx>
        <c:axId val="26932736"/>
        <c:scaling>
          <c:orientation val="minMax"/>
        </c:scaling>
        <c:axPos val="l"/>
        <c:majorGridlines/>
        <c:title>
          <c:tx>
            <c:rich>
              <a:bodyPr/>
              <a:lstStyle/>
              <a:p>
                <a:pPr>
                  <a:defRPr>
                    <a:solidFill>
                      <a:srgbClr val="002060"/>
                    </a:solidFill>
                  </a:defRPr>
                </a:pPr>
                <a:r>
                  <a:rPr lang="en-US">
                    <a:solidFill>
                      <a:srgbClr val="002060"/>
                    </a:solidFill>
                  </a:rPr>
                  <a:t>Time</a:t>
                </a:r>
                <a:r>
                  <a:rPr lang="en-US" baseline="0">
                    <a:solidFill>
                      <a:srgbClr val="002060"/>
                    </a:solidFill>
                  </a:rPr>
                  <a:t> - msecs</a:t>
                </a:r>
                <a:endParaRPr lang="en-US">
                  <a:solidFill>
                    <a:srgbClr val="002060"/>
                  </a:solidFill>
                </a:endParaRPr>
              </a:p>
            </c:rich>
          </c:tx>
          <c:layout>
            <c:manualLayout>
              <c:xMode val="edge"/>
              <c:yMode val="edge"/>
              <c:x val="2.9224832065483358E-2"/>
              <c:y val="0.44275355003701461"/>
            </c:manualLayout>
          </c:layout>
        </c:title>
        <c:numFmt formatCode="#,##0" sourceLinked="0"/>
        <c:majorTickMark val="none"/>
        <c:tickLblPos val="nextTo"/>
        <c:crossAx val="26852352"/>
        <c:crosses val="autoZero"/>
        <c:crossBetween val="midCat"/>
        <c:dispUnits>
          <c:builtInUnit val="thousands"/>
          <c:dispUnitsLbl>
            <c:layout>
              <c:manualLayout>
                <c:xMode val="edge"/>
                <c:yMode val="edge"/>
                <c:x val="3.4720183282174487E-2"/>
                <c:y val="0.15661787468874086"/>
              </c:manualLayout>
            </c:layout>
            <c:tx>
              <c:rich>
                <a:bodyPr/>
                <a:lstStyle/>
                <a:p>
                  <a:pPr>
                    <a:defRPr/>
                  </a:pPr>
                  <a:r>
                    <a:rPr lang="en-US">
                      <a:solidFill>
                        <a:srgbClr val="002060"/>
                      </a:solidFill>
                    </a:rPr>
                    <a:t>Thousands</a:t>
                  </a:r>
                </a:p>
              </c:rich>
            </c:tx>
          </c:dispUnitsLbl>
        </c:dispUnits>
      </c:valAx>
    </c:plotArea>
    <c:legend>
      <c:legendPos val="r"/>
      <c:layout>
        <c:manualLayout>
          <c:xMode val="edge"/>
          <c:yMode val="edge"/>
          <c:x val="0.5961363975759344"/>
          <c:y val="0.61936837317717963"/>
          <c:w val="0.32211153048060248"/>
          <c:h val="7.1544662258463981E-2"/>
        </c:manualLayout>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200">
                <a:solidFill>
                  <a:srgbClr val="C00000"/>
                </a:solidFill>
              </a:defRPr>
            </a:pPr>
            <a:r>
              <a:rPr lang="en-US" sz="1200">
                <a:solidFill>
                  <a:srgbClr val="C00000"/>
                </a:solidFill>
              </a:rPr>
              <a:t>Average</a:t>
            </a:r>
            <a:r>
              <a:rPr lang="en-US" sz="1200" baseline="0">
                <a:solidFill>
                  <a:srgbClr val="C00000"/>
                </a:solidFill>
              </a:rPr>
              <a:t> </a:t>
            </a:r>
            <a:r>
              <a:rPr lang="en-US" sz="1200">
                <a:solidFill>
                  <a:srgbClr val="C00000"/>
                </a:solidFill>
              </a:rPr>
              <a:t>Response Times (ART) for Streaming and Non-Streaming cases for Ordinary system</a:t>
            </a:r>
          </a:p>
        </c:rich>
      </c:tx>
      <c:layout>
        <c:manualLayout>
          <c:xMode val="edge"/>
          <c:yMode val="edge"/>
          <c:x val="0.17850628046494213"/>
          <c:y val="2.4473234450344907E-2"/>
        </c:manualLayout>
      </c:layout>
    </c:title>
    <c:plotArea>
      <c:layout>
        <c:manualLayout>
          <c:layoutTarget val="inner"/>
          <c:xMode val="edge"/>
          <c:yMode val="edge"/>
          <c:x val="8.8931852268466463E-2"/>
          <c:y val="0.16089129483814524"/>
          <c:w val="0.85939679415073111"/>
          <c:h val="0.66926655001458468"/>
        </c:manualLayout>
      </c:layout>
      <c:scatterChart>
        <c:scatterStyle val="lineMarker"/>
        <c:ser>
          <c:idx val="0"/>
          <c:order val="0"/>
          <c:tx>
            <c:v>ART-Streaming</c:v>
          </c:tx>
          <c:marker>
            <c:spPr>
              <a:solidFill>
                <a:srgbClr val="FF0000"/>
              </a:solidFill>
            </c:spPr>
          </c:marker>
          <c:xVal>
            <c:numRef>
              <c:f>'Table-2'!$A$4:$A$8</c:f>
              <c:numCache>
                <c:formatCode>General</c:formatCode>
                <c:ptCount val="5"/>
                <c:pt idx="0">
                  <c:v>10</c:v>
                </c:pt>
                <c:pt idx="1">
                  <c:v>30</c:v>
                </c:pt>
                <c:pt idx="2">
                  <c:v>100</c:v>
                </c:pt>
                <c:pt idx="3">
                  <c:v>300</c:v>
                </c:pt>
                <c:pt idx="4">
                  <c:v>1000</c:v>
                </c:pt>
              </c:numCache>
            </c:numRef>
          </c:xVal>
          <c:yVal>
            <c:numRef>
              <c:f>'Table-2'!$C$4:$C$8</c:f>
              <c:numCache>
                <c:formatCode>General</c:formatCode>
                <c:ptCount val="5"/>
                <c:pt idx="0">
                  <c:v>2425</c:v>
                </c:pt>
                <c:pt idx="1">
                  <c:v>2661</c:v>
                </c:pt>
                <c:pt idx="2">
                  <c:v>2945</c:v>
                </c:pt>
                <c:pt idx="3">
                  <c:v>3405</c:v>
                </c:pt>
                <c:pt idx="4">
                  <c:v>4570</c:v>
                </c:pt>
              </c:numCache>
            </c:numRef>
          </c:yVal>
        </c:ser>
        <c:ser>
          <c:idx val="1"/>
          <c:order val="1"/>
          <c:tx>
            <c:v>ART-Non-Streaming</c:v>
          </c:tx>
          <c:marker>
            <c:symbol val="square"/>
            <c:size val="3"/>
            <c:spPr>
              <a:solidFill>
                <a:srgbClr val="002060"/>
              </a:solidFill>
            </c:spPr>
          </c:marker>
          <c:xVal>
            <c:numRef>
              <c:f>'Table-2'!$A$4:$A$8</c:f>
              <c:numCache>
                <c:formatCode>General</c:formatCode>
                <c:ptCount val="5"/>
                <c:pt idx="0">
                  <c:v>10</c:v>
                </c:pt>
                <c:pt idx="1">
                  <c:v>30</c:v>
                </c:pt>
                <c:pt idx="2">
                  <c:v>100</c:v>
                </c:pt>
                <c:pt idx="3">
                  <c:v>300</c:v>
                </c:pt>
                <c:pt idx="4">
                  <c:v>1000</c:v>
                </c:pt>
              </c:numCache>
            </c:numRef>
          </c:xVal>
          <c:yVal>
            <c:numRef>
              <c:f>'Table-2'!$E$4:$E$8</c:f>
              <c:numCache>
                <c:formatCode>General</c:formatCode>
                <c:ptCount val="5"/>
                <c:pt idx="0">
                  <c:v>3912.5</c:v>
                </c:pt>
                <c:pt idx="1">
                  <c:v>3917.1</c:v>
                </c:pt>
                <c:pt idx="2">
                  <c:v>4098.7</c:v>
                </c:pt>
                <c:pt idx="3">
                  <c:v>4414</c:v>
                </c:pt>
                <c:pt idx="4">
                  <c:v>5662.6</c:v>
                </c:pt>
              </c:numCache>
            </c:numRef>
          </c:yVal>
        </c:ser>
        <c:axId val="29157248"/>
        <c:axId val="41259392"/>
      </c:scatterChart>
      <c:valAx>
        <c:axId val="29157248"/>
        <c:scaling>
          <c:orientation val="minMax"/>
        </c:scaling>
        <c:axPos val="b"/>
        <c:title>
          <c:tx>
            <c:rich>
              <a:bodyPr/>
              <a:lstStyle/>
              <a:p>
                <a:pPr>
                  <a:defRPr sz="1200">
                    <a:solidFill>
                      <a:srgbClr val="002060"/>
                    </a:solidFill>
                  </a:defRPr>
                </a:pPr>
                <a:r>
                  <a:rPr lang="en-US" sz="1200">
                    <a:solidFill>
                      <a:srgbClr val="002060"/>
                    </a:solidFill>
                  </a:rPr>
                  <a:t>Data Size -KB</a:t>
                </a:r>
              </a:p>
            </c:rich>
          </c:tx>
          <c:layout/>
        </c:title>
        <c:numFmt formatCode="0" sourceLinked="0"/>
        <c:maj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41259392"/>
        <c:crosses val="autoZero"/>
        <c:crossBetween val="midCat"/>
      </c:valAx>
      <c:valAx>
        <c:axId val="41259392"/>
        <c:scaling>
          <c:orientation val="minMax"/>
        </c:scaling>
        <c:axPos val="l"/>
        <c:majorGridlines/>
        <c:title>
          <c:tx>
            <c:rich>
              <a:bodyPr/>
              <a:lstStyle/>
              <a:p>
                <a:pPr>
                  <a:defRPr sz="1200">
                    <a:solidFill>
                      <a:srgbClr val="002060"/>
                    </a:solidFill>
                  </a:defRPr>
                </a:pPr>
                <a:r>
                  <a:rPr lang="en-US" sz="1200">
                    <a:solidFill>
                      <a:srgbClr val="002060"/>
                    </a:solidFill>
                  </a:rPr>
                  <a:t>Log(Time) in</a:t>
                </a:r>
                <a:r>
                  <a:rPr lang="en-US" sz="1200" baseline="0">
                    <a:solidFill>
                      <a:srgbClr val="002060"/>
                    </a:solidFill>
                  </a:rPr>
                  <a:t> msecs</a:t>
                </a:r>
                <a:endParaRPr lang="en-US" sz="1200">
                  <a:solidFill>
                    <a:srgbClr val="002060"/>
                  </a:solidFill>
                </a:endParaRPr>
              </a:p>
            </c:rich>
          </c:tx>
          <c:layout>
            <c:manualLayout>
              <c:xMode val="edge"/>
              <c:yMode val="edge"/>
              <c:x val="7.2722780001491558E-2"/>
              <c:y val="0.32944015199235016"/>
            </c:manualLayout>
          </c:layout>
        </c:title>
        <c:numFmt formatCode="#,##0" sourceLinked="0"/>
        <c:majorTickMark val="none"/>
        <c:tickLblPos val="nextTo"/>
        <c:crossAx val="29157248"/>
        <c:crosses val="autoZero"/>
        <c:crossBetween val="midCat"/>
        <c:dispUnits>
          <c:builtInUnit val="thousands"/>
        </c:dispUnits>
      </c:valAx>
    </c:plotArea>
    <c:legend>
      <c:legendPos val="r"/>
      <c:layout>
        <c:manualLayout>
          <c:xMode val="edge"/>
          <c:yMode val="edge"/>
          <c:x val="0.6817204907040697"/>
          <c:y val="0.64310723770804823"/>
          <c:w val="0.29326716864169317"/>
          <c:h val="0.14308932451692874"/>
        </c:manualLayout>
      </c:layout>
      <c:txPr>
        <a:bodyPr/>
        <a:lstStyle/>
        <a:p>
          <a:pPr>
            <a:defRPr sz="1200"/>
          </a:pPr>
          <a:endParaRPr lang="en-US"/>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200">
                <a:solidFill>
                  <a:srgbClr val="C00000"/>
                </a:solidFill>
              </a:defRPr>
            </a:pPr>
            <a:r>
              <a:rPr lang="en-US" sz="1300" b="1" i="0" baseline="0"/>
              <a:t>Parsing+extracting geometry data by using DOM or Pull Parsing</a:t>
            </a:r>
          </a:p>
        </c:rich>
      </c:tx>
      <c:layout>
        <c:manualLayout>
          <c:xMode val="edge"/>
          <c:yMode val="edge"/>
          <c:x val="0.13916500994035785"/>
          <c:y val="4.9284640606867491E-4"/>
        </c:manualLayout>
      </c:layout>
    </c:title>
    <c:plotArea>
      <c:layout>
        <c:manualLayout>
          <c:layoutTarget val="inner"/>
          <c:xMode val="edge"/>
          <c:yMode val="edge"/>
          <c:x val="0.10334528263489925"/>
          <c:y val="0.16089129483814524"/>
          <c:w val="0.84498322401548764"/>
          <c:h val="0.66926655001458435"/>
        </c:manualLayout>
      </c:layout>
      <c:scatterChart>
        <c:scatterStyle val="lineMarker"/>
        <c:ser>
          <c:idx val="0"/>
          <c:order val="0"/>
          <c:tx>
            <c:v>Log(DOM)</c:v>
          </c:tx>
          <c:marker>
            <c:spPr>
              <a:solidFill>
                <a:srgbClr val="FF0000"/>
              </a:solidFill>
            </c:spPr>
          </c:marker>
          <c:xVal>
            <c:numRef>
              <c:f>'Table-3'!$E$31:$E$36</c:f>
              <c:numCache>
                <c:formatCode>#,##0.000</c:formatCode>
                <c:ptCount val="6"/>
                <c:pt idx="0">
                  <c:v>1.0000000000000024E-3</c:v>
                </c:pt>
                <c:pt idx="1">
                  <c:v>1.0000000000000005E-2</c:v>
                </c:pt>
                <c:pt idx="2">
                  <c:v>0.1</c:v>
                </c:pt>
                <c:pt idx="3" formatCode="#,##0">
                  <c:v>1</c:v>
                </c:pt>
                <c:pt idx="4" formatCode="#,##0">
                  <c:v>5</c:v>
                </c:pt>
                <c:pt idx="5" formatCode="#,##0">
                  <c:v>10</c:v>
                </c:pt>
              </c:numCache>
            </c:numRef>
          </c:xVal>
          <c:yVal>
            <c:numRef>
              <c:f>'Table-3'!$F$31:$F$36</c:f>
              <c:numCache>
                <c:formatCode>General</c:formatCode>
                <c:ptCount val="6"/>
                <c:pt idx="0">
                  <c:v>2.6711728427150851</c:v>
                </c:pt>
                <c:pt idx="1">
                  <c:v>2.6937269489236515</c:v>
                </c:pt>
                <c:pt idx="2">
                  <c:v>2.7958800173440754</c:v>
                </c:pt>
                <c:pt idx="3">
                  <c:v>2.8808135922807914</c:v>
                </c:pt>
                <c:pt idx="4">
                  <c:v>3.1528995963937425</c:v>
                </c:pt>
                <c:pt idx="5">
                  <c:v>3.5510838651857797</c:v>
                </c:pt>
              </c:numCache>
            </c:numRef>
          </c:yVal>
        </c:ser>
        <c:ser>
          <c:idx val="1"/>
          <c:order val="1"/>
          <c:tx>
            <c:v>Log(XPP)</c:v>
          </c:tx>
          <c:marker>
            <c:symbol val="square"/>
            <c:size val="5"/>
            <c:spPr>
              <a:solidFill>
                <a:srgbClr val="002060"/>
              </a:solidFill>
            </c:spPr>
          </c:marker>
          <c:xVal>
            <c:numRef>
              <c:f>'Table-3'!$E$31:$E$36</c:f>
              <c:numCache>
                <c:formatCode>#,##0.000</c:formatCode>
                <c:ptCount val="6"/>
                <c:pt idx="0">
                  <c:v>1.0000000000000024E-3</c:v>
                </c:pt>
                <c:pt idx="1">
                  <c:v>1.0000000000000005E-2</c:v>
                </c:pt>
                <c:pt idx="2">
                  <c:v>0.1</c:v>
                </c:pt>
                <c:pt idx="3" formatCode="#,##0">
                  <c:v>1</c:v>
                </c:pt>
                <c:pt idx="4" formatCode="#,##0">
                  <c:v>5</c:v>
                </c:pt>
                <c:pt idx="5" formatCode="#,##0">
                  <c:v>10</c:v>
                </c:pt>
              </c:numCache>
            </c:numRef>
          </c:xVal>
          <c:yVal>
            <c:numRef>
              <c:f>'Table-3'!$G$31:$G$36</c:f>
              <c:numCache>
                <c:formatCode>General</c:formatCode>
                <c:ptCount val="6"/>
                <c:pt idx="0">
                  <c:v>1.192796952558534</c:v>
                </c:pt>
                <c:pt idx="1">
                  <c:v>1.8622059427061153</c:v>
                </c:pt>
                <c:pt idx="2">
                  <c:v>2.2625993890256741</c:v>
                </c:pt>
                <c:pt idx="3">
                  <c:v>2.432125016732344</c:v>
                </c:pt>
                <c:pt idx="4">
                  <c:v>2.8271991682841553</c:v>
                </c:pt>
                <c:pt idx="5">
                  <c:v>3.0110090643621827</c:v>
                </c:pt>
              </c:numCache>
            </c:numRef>
          </c:yVal>
        </c:ser>
        <c:axId val="29115520"/>
        <c:axId val="27963776"/>
      </c:scatterChart>
      <c:valAx>
        <c:axId val="29115520"/>
        <c:scaling>
          <c:orientation val="minMax"/>
        </c:scaling>
        <c:axPos val="b"/>
        <c:title>
          <c:tx>
            <c:rich>
              <a:bodyPr/>
              <a:lstStyle/>
              <a:p>
                <a:pPr>
                  <a:defRPr>
                    <a:solidFill>
                      <a:srgbClr val="002060"/>
                    </a:solidFill>
                  </a:defRPr>
                </a:pPr>
                <a:r>
                  <a:rPr lang="en-US">
                    <a:solidFill>
                      <a:srgbClr val="002060"/>
                    </a:solidFill>
                  </a:rPr>
                  <a:t>Data Size -MB</a:t>
                </a:r>
              </a:p>
            </c:rich>
          </c:tx>
          <c:layout/>
        </c:title>
        <c:numFmt formatCode="0" sourceLinked="0"/>
        <c:maj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27963776"/>
        <c:crossesAt val="0"/>
        <c:crossBetween val="midCat"/>
      </c:valAx>
      <c:valAx>
        <c:axId val="27963776"/>
        <c:scaling>
          <c:orientation val="minMax"/>
        </c:scaling>
        <c:axPos val="l"/>
        <c:majorGridlines/>
        <c:title>
          <c:tx>
            <c:rich>
              <a:bodyPr/>
              <a:lstStyle/>
              <a:p>
                <a:pPr>
                  <a:defRPr>
                    <a:solidFill>
                      <a:srgbClr val="002060"/>
                    </a:solidFill>
                  </a:defRPr>
                </a:pPr>
                <a:r>
                  <a:rPr lang="en-US">
                    <a:solidFill>
                      <a:srgbClr val="002060"/>
                    </a:solidFill>
                  </a:rPr>
                  <a:t>Time</a:t>
                </a:r>
                <a:r>
                  <a:rPr lang="en-US" baseline="0">
                    <a:solidFill>
                      <a:srgbClr val="002060"/>
                    </a:solidFill>
                  </a:rPr>
                  <a:t> - msecs</a:t>
                </a:r>
                <a:endParaRPr lang="en-US">
                  <a:solidFill>
                    <a:srgbClr val="002060"/>
                  </a:solidFill>
                </a:endParaRPr>
              </a:p>
            </c:rich>
          </c:tx>
          <c:layout/>
        </c:title>
        <c:numFmt formatCode="#,##0.0" sourceLinked="0"/>
        <c:majorTickMark val="none"/>
        <c:tickLblPos val="nextTo"/>
        <c:crossAx val="29115520"/>
        <c:crosses val="autoZero"/>
        <c:crossBetween val="midCat"/>
      </c:valAx>
    </c:plotArea>
    <c:legend>
      <c:legendPos val="r"/>
      <c:layout>
        <c:manualLayout>
          <c:xMode val="edge"/>
          <c:yMode val="edge"/>
          <c:x val="0.6817204907040697"/>
          <c:y val="0.65893315264375585"/>
          <c:w val="0.18970189362512652"/>
          <c:h val="0.14308932451692863"/>
        </c:manualLayout>
      </c:layout>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200">
                <a:solidFill>
                  <a:srgbClr val="C00000"/>
                </a:solidFill>
              </a:rPr>
              <a:t>Response</a:t>
            </a:r>
            <a:r>
              <a:rPr lang="en-US" sz="1200" baseline="0">
                <a:solidFill>
                  <a:srgbClr val="C00000"/>
                </a:solidFill>
              </a:rPr>
              <a:t> times  comparison</a:t>
            </a:r>
          </a:p>
          <a:p>
            <a:pPr>
              <a:defRPr/>
            </a:pPr>
            <a:r>
              <a:rPr lang="en-US" sz="1200" baseline="0">
                <a:solidFill>
                  <a:srgbClr val="C00000"/>
                </a:solidFill>
              </a:rPr>
              <a:t>Pre-fetching vs On-demand</a:t>
            </a:r>
            <a:endParaRPr lang="en-US" sz="1200">
              <a:solidFill>
                <a:srgbClr val="C00000"/>
              </a:solidFill>
            </a:endParaRPr>
          </a:p>
        </c:rich>
      </c:tx>
      <c:layout>
        <c:manualLayout>
          <c:xMode val="edge"/>
          <c:yMode val="edge"/>
          <c:x val="0.27361963190184163"/>
          <c:y val="1.183431952662722E-2"/>
        </c:manualLayout>
      </c:layout>
    </c:title>
    <c:plotArea>
      <c:layout>
        <c:manualLayout>
          <c:layoutTarget val="inner"/>
          <c:xMode val="edge"/>
          <c:yMode val="edge"/>
          <c:x val="0.1047681003064805"/>
          <c:y val="0.15930050163847861"/>
          <c:w val="0.84788453590540469"/>
          <c:h val="0.66606314743201478"/>
        </c:manualLayout>
      </c:layout>
      <c:lineChart>
        <c:grouping val="standard"/>
        <c:ser>
          <c:idx val="0"/>
          <c:order val="0"/>
          <c:tx>
            <c:v>Log(Pre-fetching)</c:v>
          </c:tx>
          <c:marker>
            <c:symbol val="diamond"/>
            <c:size val="5"/>
            <c:spPr>
              <a:solidFill>
                <a:srgbClr val="FF0000"/>
              </a:solidFill>
            </c:spPr>
          </c:marker>
          <c:cat>
            <c:numRef>
              <c:f>'Table-5'!$J$3:$J$7</c:f>
              <c:numCache>
                <c:formatCode>General</c:formatCode>
                <c:ptCount val="5"/>
                <c:pt idx="0">
                  <c:v>1</c:v>
                </c:pt>
                <c:pt idx="1">
                  <c:v>10</c:v>
                </c:pt>
                <c:pt idx="2">
                  <c:v>100</c:v>
                </c:pt>
                <c:pt idx="3">
                  <c:v>1000</c:v>
                </c:pt>
                <c:pt idx="4" formatCode="#,##0">
                  <c:v>10000</c:v>
                </c:pt>
              </c:numCache>
            </c:numRef>
          </c:cat>
          <c:val>
            <c:numRef>
              <c:f>'Table-5'!$O$3:$O$7</c:f>
              <c:numCache>
                <c:formatCode>General</c:formatCode>
                <c:ptCount val="5"/>
                <c:pt idx="0">
                  <c:v>3.0028010881628262</c:v>
                </c:pt>
                <c:pt idx="1">
                  <c:v>3.0171725139456704</c:v>
                </c:pt>
                <c:pt idx="2">
                  <c:v>3.060109991211684</c:v>
                </c:pt>
                <c:pt idx="3">
                  <c:v>3.2272294835069832</c:v>
                </c:pt>
                <c:pt idx="4">
                  <c:v>3.4448826474982162</c:v>
                </c:pt>
              </c:numCache>
            </c:numRef>
          </c:val>
        </c:ser>
        <c:ser>
          <c:idx val="1"/>
          <c:order val="1"/>
          <c:tx>
            <c:v>Log(on-demand)</c:v>
          </c:tx>
          <c:marker>
            <c:symbol val="square"/>
            <c:size val="5"/>
            <c:spPr>
              <a:solidFill>
                <a:schemeClr val="accent1"/>
              </a:solidFill>
            </c:spPr>
          </c:marker>
          <c:val>
            <c:numRef>
              <c:f>'Table-5'!$P$3:$P$7</c:f>
              <c:numCache>
                <c:formatCode>General</c:formatCode>
                <c:ptCount val="5"/>
                <c:pt idx="0">
                  <c:v>3.3757074983438757</c:v>
                </c:pt>
                <c:pt idx="1">
                  <c:v>3.4113998846143181</c:v>
                </c:pt>
                <c:pt idx="2">
                  <c:v>3.9016303646369352</c:v>
                </c:pt>
                <c:pt idx="3">
                  <c:v>4.7733159970331114</c:v>
                </c:pt>
                <c:pt idx="4">
                  <c:v>5.7584006221716724</c:v>
                </c:pt>
              </c:numCache>
            </c:numRef>
          </c:val>
        </c:ser>
        <c:marker val="1"/>
        <c:axId val="44593152"/>
        <c:axId val="44595456"/>
      </c:lineChart>
      <c:catAx>
        <c:axId val="44593152"/>
        <c:scaling>
          <c:orientation val="minMax"/>
        </c:scaling>
        <c:axPos val="b"/>
        <c:title>
          <c:tx>
            <c:rich>
              <a:bodyPr/>
              <a:lstStyle/>
              <a:p>
                <a:pPr>
                  <a:defRPr>
                    <a:solidFill>
                      <a:srgbClr val="002060"/>
                    </a:solidFill>
                  </a:defRPr>
                </a:pPr>
                <a:r>
                  <a:rPr lang="en-US">
                    <a:solidFill>
                      <a:srgbClr val="002060"/>
                    </a:solidFill>
                  </a:rPr>
                  <a:t>Data Size - MB</a:t>
                </a:r>
              </a:p>
            </c:rich>
          </c:tx>
          <c:layout/>
        </c:title>
        <c:numFmt formatCode="General" sourceLinked="1"/>
        <c:majorTickMark val="none"/>
        <c:tickLblPos val="nextTo"/>
        <c:crossAx val="44595456"/>
        <c:crosses val="autoZero"/>
        <c:auto val="1"/>
        <c:lblAlgn val="ctr"/>
        <c:lblOffset val="100"/>
      </c:catAx>
      <c:valAx>
        <c:axId val="44595456"/>
        <c:scaling>
          <c:orientation val="minMax"/>
        </c:scaling>
        <c:axPos val="l"/>
        <c:majorGridlines/>
        <c:title>
          <c:tx>
            <c:rich>
              <a:bodyPr/>
              <a:lstStyle/>
              <a:p>
                <a:pPr>
                  <a:defRPr>
                    <a:solidFill>
                      <a:srgbClr val="002060"/>
                    </a:solidFill>
                  </a:defRPr>
                </a:pPr>
                <a:r>
                  <a:rPr lang="en-US">
                    <a:solidFill>
                      <a:srgbClr val="002060"/>
                    </a:solidFill>
                  </a:rPr>
                  <a:t>Log(Times</a:t>
                </a:r>
                <a:r>
                  <a:rPr lang="en-US" baseline="0">
                    <a:solidFill>
                      <a:srgbClr val="002060"/>
                    </a:solidFill>
                  </a:rPr>
                  <a:t> in</a:t>
                </a:r>
                <a:r>
                  <a:rPr lang="en-US">
                    <a:solidFill>
                      <a:srgbClr val="002060"/>
                    </a:solidFill>
                  </a:rPr>
                  <a:t> msecs)</a:t>
                </a:r>
              </a:p>
            </c:rich>
          </c:tx>
          <c:layout/>
        </c:title>
        <c:numFmt formatCode="General" sourceLinked="1"/>
        <c:tickLblPos val="nextTo"/>
        <c:crossAx val="44593152"/>
        <c:crosses val="autoZero"/>
        <c:crossBetween val="between"/>
      </c:valAx>
    </c:plotArea>
    <c:legend>
      <c:legendPos val="r"/>
      <c:layout>
        <c:manualLayout>
          <c:xMode val="edge"/>
          <c:yMode val="edge"/>
          <c:x val="0.63723233982255256"/>
          <c:y val="0.64759924297296667"/>
          <c:w val="0.27278811007519765"/>
          <c:h val="0.14308932451692874"/>
        </c:manualLayout>
      </c:layout>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solidFill>
                  <a:srgbClr val="C00000"/>
                </a:solidFill>
              </a:defRPr>
            </a:pPr>
            <a:r>
              <a:rPr lang="en-US" sz="1400">
                <a:solidFill>
                  <a:srgbClr val="C00000"/>
                </a:solidFill>
              </a:rPr>
              <a:t>Average</a:t>
            </a:r>
            <a:r>
              <a:rPr lang="en-US" sz="1400" baseline="0">
                <a:solidFill>
                  <a:srgbClr val="C00000"/>
                </a:solidFill>
              </a:rPr>
              <a:t> </a:t>
            </a:r>
            <a:r>
              <a:rPr lang="en-US" sz="1400">
                <a:solidFill>
                  <a:srgbClr val="C00000"/>
                </a:solidFill>
              </a:rPr>
              <a:t>GML transfer time from source to Federator</a:t>
            </a:r>
          </a:p>
          <a:p>
            <a:pPr>
              <a:defRPr sz="1400">
                <a:solidFill>
                  <a:srgbClr val="C00000"/>
                </a:solidFill>
              </a:defRPr>
            </a:pPr>
            <a:r>
              <a:rPr lang="en-US" sz="1400">
                <a:solidFill>
                  <a:srgbClr val="C00000"/>
                </a:solidFill>
              </a:rPr>
              <a:t>with threaded approach</a:t>
            </a:r>
          </a:p>
        </c:rich>
      </c:tx>
      <c:layout>
        <c:manualLayout>
          <c:xMode val="edge"/>
          <c:yMode val="edge"/>
          <c:x val="0.15924143528111626"/>
          <c:y val="1.7773801002147462E-2"/>
        </c:manualLayout>
      </c:layout>
    </c:title>
    <c:plotArea>
      <c:layout>
        <c:manualLayout>
          <c:layoutTarget val="inner"/>
          <c:xMode val="edge"/>
          <c:yMode val="edge"/>
          <c:x val="9.0013975525786563E-2"/>
          <c:y val="0.16089129483814524"/>
          <c:w val="0.8583144152435499"/>
          <c:h val="0.66926655001458468"/>
        </c:manualLayout>
      </c:layout>
      <c:scatterChart>
        <c:scatterStyle val="lineMarker"/>
        <c:ser>
          <c:idx val="0"/>
          <c:order val="0"/>
          <c:tx>
            <c:v>single-thread</c:v>
          </c:tx>
          <c:spPr>
            <a:ln w="22225"/>
          </c:spPr>
          <c:marker>
            <c:symbol val="diamond"/>
            <c:size val="5"/>
            <c:spPr>
              <a:solidFill>
                <a:srgbClr val="FF0000"/>
              </a:solidFill>
            </c:spPr>
          </c:marker>
          <c:xVal>
            <c:numRef>
              <c:f>'Table-6'!$A$20:$A$25</c:f>
              <c:numCache>
                <c:formatCode>General</c:formatCode>
                <c:ptCount val="6"/>
                <c:pt idx="0">
                  <c:v>1.0000000000000005E-2</c:v>
                </c:pt>
                <c:pt idx="1">
                  <c:v>0.1</c:v>
                </c:pt>
                <c:pt idx="2">
                  <c:v>0.5</c:v>
                </c:pt>
                <c:pt idx="3">
                  <c:v>1</c:v>
                </c:pt>
                <c:pt idx="4">
                  <c:v>5</c:v>
                </c:pt>
                <c:pt idx="5">
                  <c:v>10</c:v>
                </c:pt>
              </c:numCache>
            </c:numRef>
          </c:xVal>
          <c:yVal>
            <c:numRef>
              <c:f>'Table-6'!$F$20:$F$25</c:f>
              <c:numCache>
                <c:formatCode>#,##0.00</c:formatCode>
                <c:ptCount val="6"/>
                <c:pt idx="0">
                  <c:v>2632.8300000000022</c:v>
                </c:pt>
                <c:pt idx="1">
                  <c:v>7833.1600000000044</c:v>
                </c:pt>
                <c:pt idx="2">
                  <c:v>30415.09</c:v>
                </c:pt>
                <c:pt idx="3">
                  <c:v>58996.75</c:v>
                </c:pt>
                <c:pt idx="4">
                  <c:v>288095.42000000022</c:v>
                </c:pt>
                <c:pt idx="5">
                  <c:v>573934.19999999809</c:v>
                </c:pt>
              </c:numCache>
            </c:numRef>
          </c:yVal>
        </c:ser>
        <c:ser>
          <c:idx val="1"/>
          <c:order val="1"/>
          <c:tx>
            <c:v>2-threads</c:v>
          </c:tx>
          <c:spPr>
            <a:ln w="22225"/>
          </c:spPr>
          <c:marker>
            <c:symbol val="square"/>
            <c:size val="4"/>
            <c:spPr>
              <a:solidFill>
                <a:schemeClr val="tx1"/>
              </a:solidFill>
            </c:spPr>
          </c:marker>
          <c:xVal>
            <c:numRef>
              <c:f>'Table-6'!$A$20:$A$25</c:f>
              <c:numCache>
                <c:formatCode>General</c:formatCode>
                <c:ptCount val="6"/>
                <c:pt idx="0">
                  <c:v>1.0000000000000005E-2</c:v>
                </c:pt>
                <c:pt idx="1">
                  <c:v>0.1</c:v>
                </c:pt>
                <c:pt idx="2">
                  <c:v>0.5</c:v>
                </c:pt>
                <c:pt idx="3">
                  <c:v>1</c:v>
                </c:pt>
                <c:pt idx="4">
                  <c:v>5</c:v>
                </c:pt>
                <c:pt idx="5">
                  <c:v>10</c:v>
                </c:pt>
              </c:numCache>
            </c:numRef>
          </c:xVal>
          <c:yVal>
            <c:numRef>
              <c:f>'Table-6'!$G$20:$G$25</c:f>
              <c:numCache>
                <c:formatCode>#,##0.00</c:formatCode>
                <c:ptCount val="6"/>
                <c:pt idx="0">
                  <c:v>2773.9444444444443</c:v>
                </c:pt>
                <c:pt idx="1">
                  <c:v>6498.1176470588234</c:v>
                </c:pt>
                <c:pt idx="2">
                  <c:v>18860.05882352946</c:v>
                </c:pt>
                <c:pt idx="3">
                  <c:v>31210.444444444489</c:v>
                </c:pt>
                <c:pt idx="4">
                  <c:v>229499.88999999966</c:v>
                </c:pt>
                <c:pt idx="5">
                  <c:v>395691.75</c:v>
                </c:pt>
              </c:numCache>
            </c:numRef>
          </c:yVal>
        </c:ser>
        <c:ser>
          <c:idx val="2"/>
          <c:order val="2"/>
          <c:tx>
            <c:v>10-threads</c:v>
          </c:tx>
          <c:spPr>
            <a:ln w="22225"/>
          </c:spPr>
          <c:marker>
            <c:symbol val="triangle"/>
            <c:size val="5"/>
            <c:spPr>
              <a:solidFill>
                <a:schemeClr val="accent4"/>
              </a:solidFill>
            </c:spPr>
          </c:marker>
          <c:xVal>
            <c:numRef>
              <c:f>'Table-6'!$A$20:$A$25</c:f>
              <c:numCache>
                <c:formatCode>General</c:formatCode>
                <c:ptCount val="6"/>
                <c:pt idx="0">
                  <c:v>1.0000000000000005E-2</c:v>
                </c:pt>
                <c:pt idx="1">
                  <c:v>0.1</c:v>
                </c:pt>
                <c:pt idx="2">
                  <c:v>0.5</c:v>
                </c:pt>
                <c:pt idx="3">
                  <c:v>1</c:v>
                </c:pt>
                <c:pt idx="4">
                  <c:v>5</c:v>
                </c:pt>
                <c:pt idx="5">
                  <c:v>10</c:v>
                </c:pt>
              </c:numCache>
            </c:numRef>
          </c:xVal>
          <c:yVal>
            <c:numRef>
              <c:f>'Table-6'!$H$20:$H$25</c:f>
              <c:numCache>
                <c:formatCode>#,##0.00</c:formatCode>
                <c:ptCount val="6"/>
                <c:pt idx="0">
                  <c:v>6498.7647058823495</c:v>
                </c:pt>
                <c:pt idx="1">
                  <c:v>7441.4374999999909</c:v>
                </c:pt>
                <c:pt idx="2">
                  <c:v>13095.764705882371</c:v>
                </c:pt>
                <c:pt idx="3">
                  <c:v>19829.111111111106</c:v>
                </c:pt>
                <c:pt idx="4">
                  <c:v>98660</c:v>
                </c:pt>
                <c:pt idx="5">
                  <c:v>159055</c:v>
                </c:pt>
              </c:numCache>
            </c:numRef>
          </c:yVal>
        </c:ser>
        <c:axId val="44685568"/>
        <c:axId val="44720896"/>
      </c:scatterChart>
      <c:valAx>
        <c:axId val="44685568"/>
        <c:scaling>
          <c:orientation val="minMax"/>
        </c:scaling>
        <c:axPos val="b"/>
        <c:title>
          <c:tx>
            <c:rich>
              <a:bodyPr/>
              <a:lstStyle/>
              <a:p>
                <a:pPr>
                  <a:defRPr sz="1200">
                    <a:solidFill>
                      <a:srgbClr val="002060"/>
                    </a:solidFill>
                  </a:defRPr>
                </a:pPr>
                <a:r>
                  <a:rPr lang="en-US" sz="1200">
                    <a:solidFill>
                      <a:srgbClr val="002060"/>
                    </a:solidFill>
                  </a:rPr>
                  <a:t>Data Size -MB</a:t>
                </a:r>
              </a:p>
            </c:rich>
          </c:tx>
          <c:layout/>
        </c:title>
        <c:numFmt formatCode="0" sourceLinked="0"/>
        <c:maj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44720896"/>
        <c:crosses val="autoZero"/>
        <c:crossBetween val="midCat"/>
      </c:valAx>
      <c:valAx>
        <c:axId val="44720896"/>
        <c:scaling>
          <c:orientation val="minMax"/>
        </c:scaling>
        <c:axPos val="l"/>
        <c:majorGridlines/>
        <c:title>
          <c:tx>
            <c:rich>
              <a:bodyPr/>
              <a:lstStyle/>
              <a:p>
                <a:pPr>
                  <a:defRPr sz="1200">
                    <a:solidFill>
                      <a:srgbClr val="002060"/>
                    </a:solidFill>
                  </a:defRPr>
                </a:pPr>
                <a:r>
                  <a:rPr lang="en-US" sz="1200">
                    <a:solidFill>
                      <a:srgbClr val="002060"/>
                    </a:solidFill>
                  </a:rPr>
                  <a:t>Time</a:t>
                </a:r>
                <a:r>
                  <a:rPr lang="en-US" sz="1200" baseline="0">
                    <a:solidFill>
                      <a:srgbClr val="002060"/>
                    </a:solidFill>
                  </a:rPr>
                  <a:t> - msecs</a:t>
                </a:r>
                <a:endParaRPr lang="en-US" sz="1200">
                  <a:solidFill>
                    <a:srgbClr val="002060"/>
                  </a:solidFill>
                </a:endParaRPr>
              </a:p>
            </c:rich>
          </c:tx>
          <c:layout/>
        </c:title>
        <c:numFmt formatCode="#,##0" sourceLinked="0"/>
        <c:majorTickMark val="none"/>
        <c:tickLblPos val="nextTo"/>
        <c:crossAx val="44685568"/>
        <c:crosses val="autoZero"/>
        <c:crossBetween val="midCat"/>
        <c:dispUnits>
          <c:builtInUnit val="thousands"/>
          <c:dispUnitsLbl>
            <c:layout>
              <c:manualLayout>
                <c:xMode val="edge"/>
                <c:yMode val="edge"/>
                <c:x val="0"/>
                <c:y val="0.16089129730241625"/>
              </c:manualLayout>
            </c:layout>
            <c:tx>
              <c:rich>
                <a:bodyPr/>
                <a:lstStyle/>
                <a:p>
                  <a:pPr>
                    <a:defRPr sz="1200"/>
                  </a:pPr>
                  <a:r>
                    <a:rPr lang="en-US" sz="1200">
                      <a:solidFill>
                        <a:schemeClr val="tx2">
                          <a:lumMod val="75000"/>
                        </a:schemeClr>
                      </a:solidFill>
                    </a:rPr>
                    <a:t>Thousands</a:t>
                  </a:r>
                </a:p>
              </c:rich>
            </c:tx>
          </c:dispUnitsLbl>
        </c:dispUnits>
      </c:valAx>
    </c:plotArea>
    <c:legend>
      <c:legendPos val="r"/>
      <c:layout>
        <c:manualLayout>
          <c:xMode val="edge"/>
          <c:yMode val="edge"/>
          <c:x val="0.20458330690630325"/>
          <c:y val="0.30416274639672536"/>
          <c:w val="0.22161706923811422"/>
          <c:h val="0.20725402161406042"/>
        </c:manualLayout>
      </c:layout>
      <c:txPr>
        <a:bodyPr/>
        <a:lstStyle/>
        <a:p>
          <a:pPr>
            <a:defRPr sz="1200"/>
          </a:pPr>
          <a:endParaRPr lang="en-US"/>
        </a:p>
      </c:txPr>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200">
                <a:solidFill>
                  <a:srgbClr val="C00000"/>
                </a:solidFill>
              </a:defRPr>
            </a:pPr>
            <a:r>
              <a:rPr lang="en-US" sz="1200" dirty="0" smtClean="0">
                <a:solidFill>
                  <a:srgbClr val="C00000"/>
                </a:solidFill>
              </a:rPr>
              <a:t>Overhead timing for 10-thread pp</a:t>
            </a:r>
            <a:endParaRPr lang="en-US" sz="1200" baseline="0" dirty="0">
              <a:solidFill>
                <a:srgbClr val="C00000"/>
              </a:solidFill>
            </a:endParaRPr>
          </a:p>
        </c:rich>
      </c:tx>
      <c:layout>
        <c:manualLayout>
          <c:xMode val="edge"/>
          <c:yMode val="edge"/>
          <c:x val="0.21049968185794996"/>
          <c:y val="2.4231658542682191E-2"/>
        </c:manualLayout>
      </c:layout>
    </c:title>
    <c:plotArea>
      <c:layout>
        <c:manualLayout>
          <c:layoutTarget val="inner"/>
          <c:xMode val="edge"/>
          <c:yMode val="edge"/>
          <c:x val="0.10380923504748603"/>
          <c:y val="0.16089129483814524"/>
          <c:w val="0.80761724359926701"/>
          <c:h val="0.55926666666666658"/>
        </c:manualLayout>
      </c:layout>
      <c:scatterChart>
        <c:scatterStyle val="lineMarker"/>
        <c:ser>
          <c:idx val="1"/>
          <c:order val="0"/>
          <c:tx>
            <c:v>partitioning</c:v>
          </c:tx>
          <c:spPr>
            <a:ln w="22225"/>
          </c:spPr>
          <c:marker>
            <c:symbol val="square"/>
            <c:size val="4"/>
            <c:spPr>
              <a:solidFill>
                <a:srgbClr val="C00000"/>
              </a:solidFill>
            </c:spPr>
          </c:marker>
          <c:xVal>
            <c:numRef>
              <c:f>'Table-7'!$A$5:$A$10</c:f>
              <c:numCache>
                <c:formatCode>General</c:formatCode>
                <c:ptCount val="6"/>
                <c:pt idx="0">
                  <c:v>1.0000000000000005E-2</c:v>
                </c:pt>
                <c:pt idx="1">
                  <c:v>0.1</c:v>
                </c:pt>
                <c:pt idx="2">
                  <c:v>0.5</c:v>
                </c:pt>
                <c:pt idx="3">
                  <c:v>1</c:v>
                </c:pt>
                <c:pt idx="4">
                  <c:v>5</c:v>
                </c:pt>
                <c:pt idx="5">
                  <c:v>10</c:v>
                </c:pt>
              </c:numCache>
            </c:numRef>
          </c:xVal>
          <c:yVal>
            <c:numRef>
              <c:f>'Table-7'!$B$5:$B$10</c:f>
              <c:numCache>
                <c:formatCode>#,##0.00</c:formatCode>
                <c:ptCount val="6"/>
                <c:pt idx="0">
                  <c:v>438</c:v>
                </c:pt>
                <c:pt idx="1">
                  <c:v>449.26315789473682</c:v>
                </c:pt>
                <c:pt idx="2">
                  <c:v>419.63157894736753</c:v>
                </c:pt>
                <c:pt idx="3">
                  <c:v>453.16666666666708</c:v>
                </c:pt>
                <c:pt idx="4">
                  <c:v>431.52</c:v>
                </c:pt>
                <c:pt idx="5">
                  <c:v>452.22222222222223</c:v>
                </c:pt>
              </c:numCache>
            </c:numRef>
          </c:yVal>
        </c:ser>
        <c:ser>
          <c:idx val="2"/>
          <c:order val="1"/>
          <c:tx>
            <c:v>sub-query creating</c:v>
          </c:tx>
          <c:spPr>
            <a:ln w="22225"/>
          </c:spPr>
          <c:xVal>
            <c:numRef>
              <c:f>'Table-7'!$A$5:$A$10</c:f>
              <c:numCache>
                <c:formatCode>General</c:formatCode>
                <c:ptCount val="6"/>
                <c:pt idx="0">
                  <c:v>1.0000000000000005E-2</c:v>
                </c:pt>
                <c:pt idx="1">
                  <c:v>0.1</c:v>
                </c:pt>
                <c:pt idx="2">
                  <c:v>0.5</c:v>
                </c:pt>
                <c:pt idx="3">
                  <c:v>1</c:v>
                </c:pt>
                <c:pt idx="4">
                  <c:v>5</c:v>
                </c:pt>
                <c:pt idx="5">
                  <c:v>10</c:v>
                </c:pt>
              </c:numCache>
            </c:numRef>
          </c:xVal>
          <c:yVal>
            <c:numRef>
              <c:f>'Table-7'!$C$5:$C$10</c:f>
              <c:numCache>
                <c:formatCode>#,##0.00</c:formatCode>
                <c:ptCount val="6"/>
                <c:pt idx="0">
                  <c:v>103.05555555555539</c:v>
                </c:pt>
                <c:pt idx="1">
                  <c:v>104.64999999999999</c:v>
                </c:pt>
                <c:pt idx="2">
                  <c:v>101.55555555555539</c:v>
                </c:pt>
                <c:pt idx="3">
                  <c:v>104.32</c:v>
                </c:pt>
                <c:pt idx="4">
                  <c:v>103.29</c:v>
                </c:pt>
                <c:pt idx="5">
                  <c:v>115.55</c:v>
                </c:pt>
              </c:numCache>
            </c:numRef>
          </c:yVal>
        </c:ser>
        <c:ser>
          <c:idx val="4"/>
          <c:order val="2"/>
          <c:tx>
            <c:v>map transfer</c:v>
          </c:tx>
          <c:spPr>
            <a:ln w="22225"/>
          </c:spPr>
          <c:xVal>
            <c:numRef>
              <c:f>'Table-7'!$A$5:$A$10</c:f>
              <c:numCache>
                <c:formatCode>General</c:formatCode>
                <c:ptCount val="6"/>
                <c:pt idx="0">
                  <c:v>1.0000000000000005E-2</c:v>
                </c:pt>
                <c:pt idx="1">
                  <c:v>0.1</c:v>
                </c:pt>
                <c:pt idx="2">
                  <c:v>0.5</c:v>
                </c:pt>
                <c:pt idx="3">
                  <c:v>1</c:v>
                </c:pt>
                <c:pt idx="4">
                  <c:v>5</c:v>
                </c:pt>
                <c:pt idx="5">
                  <c:v>10</c:v>
                </c:pt>
              </c:numCache>
            </c:numRef>
          </c:xVal>
          <c:yVal>
            <c:numRef>
              <c:f>'Table-7'!$E$5:$E$10</c:f>
              <c:numCache>
                <c:formatCode>#,##0.00</c:formatCode>
                <c:ptCount val="6"/>
                <c:pt idx="0">
                  <c:v>30.79</c:v>
                </c:pt>
                <c:pt idx="1">
                  <c:v>31.12</c:v>
                </c:pt>
                <c:pt idx="2">
                  <c:v>31.89</c:v>
                </c:pt>
                <c:pt idx="3">
                  <c:v>34.450000000000003</c:v>
                </c:pt>
                <c:pt idx="4">
                  <c:v>34.24</c:v>
                </c:pt>
                <c:pt idx="5">
                  <c:v>39.130000000000003</c:v>
                </c:pt>
              </c:numCache>
            </c:numRef>
          </c:yVal>
        </c:ser>
        <c:ser>
          <c:idx val="5"/>
          <c:order val="3"/>
          <c:tx>
            <c:v>map creating</c:v>
          </c:tx>
          <c:spPr>
            <a:ln w="22225"/>
          </c:spPr>
          <c:xVal>
            <c:numRef>
              <c:f>'Table-7'!$A$5:$A$10</c:f>
              <c:numCache>
                <c:formatCode>General</c:formatCode>
                <c:ptCount val="6"/>
                <c:pt idx="0">
                  <c:v>1.0000000000000005E-2</c:v>
                </c:pt>
                <c:pt idx="1">
                  <c:v>0.1</c:v>
                </c:pt>
                <c:pt idx="2">
                  <c:v>0.5</c:v>
                </c:pt>
                <c:pt idx="3">
                  <c:v>1</c:v>
                </c:pt>
                <c:pt idx="4">
                  <c:v>5</c:v>
                </c:pt>
                <c:pt idx="5">
                  <c:v>10</c:v>
                </c:pt>
              </c:numCache>
            </c:numRef>
          </c:xVal>
          <c:yVal>
            <c:numRef>
              <c:f>'Table-7'!$F$5:$F$10</c:f>
              <c:numCache>
                <c:formatCode>#,##0.00</c:formatCode>
                <c:ptCount val="6"/>
                <c:pt idx="0">
                  <c:v>72.81</c:v>
                </c:pt>
                <c:pt idx="1">
                  <c:v>183.06</c:v>
                </c:pt>
                <c:pt idx="2">
                  <c:v>192.34</c:v>
                </c:pt>
                <c:pt idx="3">
                  <c:v>270.47000000000003</c:v>
                </c:pt>
                <c:pt idx="4">
                  <c:v>834.55</c:v>
                </c:pt>
                <c:pt idx="5">
                  <c:v>1025.6699999999998</c:v>
                </c:pt>
              </c:numCache>
            </c:numRef>
          </c:yVal>
        </c:ser>
        <c:axId val="44793856"/>
        <c:axId val="44795776"/>
      </c:scatterChart>
      <c:valAx>
        <c:axId val="44793856"/>
        <c:scaling>
          <c:orientation val="minMax"/>
        </c:scaling>
        <c:axPos val="b"/>
        <c:title>
          <c:tx>
            <c:rich>
              <a:bodyPr/>
              <a:lstStyle/>
              <a:p>
                <a:pPr>
                  <a:defRPr>
                    <a:solidFill>
                      <a:srgbClr val="002060"/>
                    </a:solidFill>
                  </a:defRPr>
                </a:pPr>
                <a:r>
                  <a:rPr lang="en-US">
                    <a:solidFill>
                      <a:srgbClr val="002060"/>
                    </a:solidFill>
                  </a:rPr>
                  <a:t>Data Size -MB</a:t>
                </a:r>
              </a:p>
            </c:rich>
          </c:tx>
          <c:layout>
            <c:manualLayout>
              <c:xMode val="edge"/>
              <c:yMode val="edge"/>
              <c:x val="0.36425721784776932"/>
              <c:y val="0.80176089238845238"/>
            </c:manualLayout>
          </c:layout>
        </c:title>
        <c:numFmt formatCode="0" sourceLinked="0"/>
        <c:maj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44795776"/>
        <c:crosses val="autoZero"/>
        <c:crossBetween val="midCat"/>
      </c:valAx>
      <c:valAx>
        <c:axId val="44795776"/>
        <c:scaling>
          <c:logBase val="10"/>
          <c:orientation val="minMax"/>
        </c:scaling>
        <c:axPos val="l"/>
        <c:majorGridlines/>
        <c:title>
          <c:tx>
            <c:rich>
              <a:bodyPr/>
              <a:lstStyle/>
              <a:p>
                <a:pPr>
                  <a:defRPr>
                    <a:solidFill>
                      <a:srgbClr val="002060"/>
                    </a:solidFill>
                  </a:defRPr>
                </a:pPr>
                <a:r>
                  <a:rPr lang="en-US">
                    <a:solidFill>
                      <a:srgbClr val="002060"/>
                    </a:solidFill>
                  </a:rPr>
                  <a:t>Time</a:t>
                </a:r>
                <a:r>
                  <a:rPr lang="en-US" baseline="0">
                    <a:solidFill>
                      <a:srgbClr val="002060"/>
                    </a:solidFill>
                  </a:rPr>
                  <a:t> - msecs</a:t>
                </a:r>
                <a:endParaRPr lang="en-US">
                  <a:solidFill>
                    <a:srgbClr val="002060"/>
                  </a:solidFill>
                </a:endParaRPr>
              </a:p>
            </c:rich>
          </c:tx>
          <c:layout/>
        </c:title>
        <c:numFmt formatCode="#,##0" sourceLinked="0"/>
        <c:majorTickMark val="none"/>
        <c:tickLblPos val="nextTo"/>
        <c:crossAx val="44793856"/>
        <c:crosses val="autoZero"/>
        <c:crossBetween val="midCat"/>
      </c:valAx>
    </c:plotArea>
    <c:legend>
      <c:legendPos val="r"/>
      <c:layout>
        <c:manualLayout>
          <c:xMode val="edge"/>
          <c:yMode val="edge"/>
          <c:x val="3.1676449534717252E-2"/>
          <c:y val="0.84045748031496059"/>
          <c:w val="0.86571283703173463"/>
          <c:h val="0.12287585301837267"/>
        </c:manualLayout>
      </c:layout>
    </c:legend>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solidFill>
                  <a:srgbClr val="C00000"/>
                </a:solidFill>
              </a:defRPr>
            </a:pPr>
            <a:r>
              <a:rPr lang="en-US" sz="1400" dirty="0" smtClean="0">
                <a:solidFill>
                  <a:srgbClr val="C00000"/>
                </a:solidFill>
              </a:rPr>
              <a:t>Response times</a:t>
            </a:r>
            <a:endParaRPr lang="en-US" sz="1400" dirty="0">
              <a:solidFill>
                <a:srgbClr val="C00000"/>
              </a:solidFill>
            </a:endParaRPr>
          </a:p>
        </c:rich>
      </c:tx>
      <c:layout>
        <c:manualLayout>
          <c:xMode val="edge"/>
          <c:yMode val="edge"/>
          <c:x val="0.40241871983743993"/>
          <c:y val="4.2750364537766122E-2"/>
        </c:manualLayout>
      </c:layout>
    </c:title>
    <c:plotArea>
      <c:layout>
        <c:manualLayout>
          <c:layoutTarget val="inner"/>
          <c:xMode val="edge"/>
          <c:yMode val="edge"/>
          <c:x val="0.17226509708155271"/>
          <c:y val="0.1127430737824439"/>
          <c:w val="0.77606340956883635"/>
          <c:h val="0.71741469816272951"/>
        </c:manualLayout>
      </c:layout>
      <c:scatterChart>
        <c:scatterStyle val="lineMarker"/>
        <c:ser>
          <c:idx val="0"/>
          <c:order val="0"/>
          <c:tx>
            <c:v>10-threaded pp</c:v>
          </c:tx>
          <c:marker>
            <c:symbol val="diamond"/>
            <c:size val="5"/>
            <c:spPr>
              <a:solidFill>
                <a:srgbClr val="C00000"/>
              </a:solidFill>
            </c:spPr>
          </c:marker>
          <c:xVal>
            <c:numRef>
              <c:f>'Table-7'!$Q$5:$Q$10</c:f>
              <c:numCache>
                <c:formatCode>General</c:formatCode>
                <c:ptCount val="6"/>
                <c:pt idx="0">
                  <c:v>1.0000000000000005E-2</c:v>
                </c:pt>
                <c:pt idx="1">
                  <c:v>0.1</c:v>
                </c:pt>
                <c:pt idx="2">
                  <c:v>0.5</c:v>
                </c:pt>
                <c:pt idx="3">
                  <c:v>1</c:v>
                </c:pt>
                <c:pt idx="4">
                  <c:v>5</c:v>
                </c:pt>
                <c:pt idx="5">
                  <c:v>10</c:v>
                </c:pt>
              </c:numCache>
            </c:numRef>
          </c:xVal>
          <c:yVal>
            <c:numRef>
              <c:f>'Table-7'!$R$5:$R$10</c:f>
              <c:numCache>
                <c:formatCode>#,##0.00</c:formatCode>
                <c:ptCount val="6"/>
                <c:pt idx="0">
                  <c:v>7143.420261437931</c:v>
                </c:pt>
                <c:pt idx="1">
                  <c:v>8209.5306578947366</c:v>
                </c:pt>
                <c:pt idx="2">
                  <c:v>13841.181840385278</c:v>
                </c:pt>
                <c:pt idx="3">
                  <c:v>20691.517777777721</c:v>
                </c:pt>
                <c:pt idx="4">
                  <c:v>68848.66</c:v>
                </c:pt>
                <c:pt idx="5">
                  <c:v>160687.57222222231</c:v>
                </c:pt>
              </c:numCache>
            </c:numRef>
          </c:yVal>
        </c:ser>
        <c:ser>
          <c:idx val="1"/>
          <c:order val="1"/>
          <c:tx>
            <c:v>single-threaded (ordinary)</c:v>
          </c:tx>
          <c:marker>
            <c:symbol val="square"/>
            <c:size val="5"/>
            <c:spPr>
              <a:solidFill>
                <a:srgbClr val="002060"/>
              </a:solidFill>
            </c:spPr>
          </c:marker>
          <c:xVal>
            <c:numRef>
              <c:f>'Table-7'!$Q$5:$Q$10</c:f>
              <c:numCache>
                <c:formatCode>General</c:formatCode>
                <c:ptCount val="6"/>
                <c:pt idx="0">
                  <c:v>1.0000000000000005E-2</c:v>
                </c:pt>
                <c:pt idx="1">
                  <c:v>0.1</c:v>
                </c:pt>
                <c:pt idx="2">
                  <c:v>0.5</c:v>
                </c:pt>
                <c:pt idx="3">
                  <c:v>1</c:v>
                </c:pt>
                <c:pt idx="4">
                  <c:v>5</c:v>
                </c:pt>
                <c:pt idx="5">
                  <c:v>10</c:v>
                </c:pt>
              </c:numCache>
            </c:numRef>
          </c:xVal>
          <c:yVal>
            <c:numRef>
              <c:f>'Table-7'!$T$5:$T$10</c:f>
              <c:numCache>
                <c:formatCode>#,##0.00</c:formatCode>
                <c:ptCount val="6"/>
                <c:pt idx="0">
                  <c:v>2578.6944444444439</c:v>
                </c:pt>
                <c:pt idx="1">
                  <c:v>7973.1578947368434</c:v>
                </c:pt>
                <c:pt idx="2">
                  <c:v>30868.52</c:v>
                </c:pt>
                <c:pt idx="3">
                  <c:v>59635.689999999995</c:v>
                </c:pt>
                <c:pt idx="4">
                  <c:v>288594.12</c:v>
                </c:pt>
                <c:pt idx="5">
                  <c:v>574825.16</c:v>
                </c:pt>
              </c:numCache>
            </c:numRef>
          </c:yVal>
        </c:ser>
        <c:axId val="86469248"/>
        <c:axId val="86481152"/>
      </c:scatterChart>
      <c:valAx>
        <c:axId val="86469248"/>
        <c:scaling>
          <c:orientation val="minMax"/>
        </c:scaling>
        <c:axPos val="b"/>
        <c:title>
          <c:tx>
            <c:rich>
              <a:bodyPr/>
              <a:lstStyle/>
              <a:p>
                <a:pPr>
                  <a:defRPr sz="1200">
                    <a:solidFill>
                      <a:srgbClr val="002060"/>
                    </a:solidFill>
                  </a:defRPr>
                </a:pPr>
                <a:r>
                  <a:rPr lang="en-US" sz="1200">
                    <a:solidFill>
                      <a:srgbClr val="002060"/>
                    </a:solidFill>
                  </a:rPr>
                  <a:t>Data Size -MB</a:t>
                </a:r>
              </a:p>
            </c:rich>
          </c:tx>
          <c:layout/>
        </c:title>
        <c:numFmt formatCode="0" sourceLinked="0"/>
        <c:maj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86481152"/>
        <c:crosses val="autoZero"/>
        <c:crossBetween val="midCat"/>
      </c:valAx>
      <c:valAx>
        <c:axId val="86481152"/>
        <c:scaling>
          <c:orientation val="minMax"/>
        </c:scaling>
        <c:axPos val="l"/>
        <c:majorGridlines/>
        <c:title>
          <c:tx>
            <c:rich>
              <a:bodyPr/>
              <a:lstStyle/>
              <a:p>
                <a:pPr>
                  <a:defRPr sz="1200">
                    <a:solidFill>
                      <a:srgbClr val="002060"/>
                    </a:solidFill>
                  </a:defRPr>
                </a:pPr>
                <a:r>
                  <a:rPr lang="en-US" sz="1200">
                    <a:solidFill>
                      <a:srgbClr val="002060"/>
                    </a:solidFill>
                  </a:rPr>
                  <a:t>Time</a:t>
                </a:r>
                <a:r>
                  <a:rPr lang="en-US" sz="1200" baseline="0">
                    <a:solidFill>
                      <a:srgbClr val="002060"/>
                    </a:solidFill>
                  </a:rPr>
                  <a:t> - msecs</a:t>
                </a:r>
                <a:endParaRPr lang="en-US" sz="1200">
                  <a:solidFill>
                    <a:srgbClr val="002060"/>
                  </a:solidFill>
                </a:endParaRPr>
              </a:p>
            </c:rich>
          </c:tx>
          <c:layout>
            <c:manualLayout>
              <c:xMode val="edge"/>
              <c:yMode val="edge"/>
              <c:x val="4.0179493692320725E-2"/>
              <c:y val="0.43593175853018373"/>
            </c:manualLayout>
          </c:layout>
        </c:title>
        <c:numFmt formatCode="#,##0" sourceLinked="0"/>
        <c:majorTickMark val="none"/>
        <c:tickLblPos val="nextTo"/>
        <c:crossAx val="86469248"/>
        <c:crosses val="autoZero"/>
        <c:crossBetween val="midCat"/>
        <c:dispUnits>
          <c:builtInUnit val="thousands"/>
          <c:dispUnitsLbl>
            <c:layout/>
            <c:tx>
              <c:rich>
                <a:bodyPr/>
                <a:lstStyle/>
                <a:p>
                  <a:pPr>
                    <a:defRPr sz="1200"/>
                  </a:pPr>
                  <a:r>
                    <a:rPr lang="en-US" sz="1200">
                      <a:solidFill>
                        <a:schemeClr val="tx2">
                          <a:lumMod val="75000"/>
                        </a:schemeClr>
                      </a:solidFill>
                    </a:rPr>
                    <a:t>Thousands</a:t>
                  </a:r>
                </a:p>
              </c:rich>
            </c:tx>
          </c:dispUnitsLbl>
        </c:dispUnits>
      </c:valAx>
    </c:plotArea>
    <c:legend>
      <c:legendPos val="r"/>
      <c:layout>
        <c:manualLayout>
          <c:xMode val="edge"/>
          <c:yMode val="edge"/>
          <c:x val="0.20727139954279927"/>
          <c:y val="0.20183902012248478"/>
          <c:w val="0.30787422741512166"/>
          <c:h val="0.20827121609798774"/>
        </c:manualLayout>
      </c:layout>
      <c:txPr>
        <a:bodyPr/>
        <a:lstStyle/>
        <a:p>
          <a:pPr>
            <a:defRPr sz="1200"/>
          </a:pPr>
          <a:endParaRPr lang="en-US"/>
        </a:p>
      </c:txPr>
    </c:legend>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solidFill>
                  <a:srgbClr val="C00000"/>
                </a:solidFill>
              </a:defRPr>
            </a:pPr>
            <a:r>
              <a:rPr lang="en-US" sz="1400">
                <a:solidFill>
                  <a:srgbClr val="C00000"/>
                </a:solidFill>
              </a:rPr>
              <a:t>Overall Performance</a:t>
            </a:r>
            <a:r>
              <a:rPr lang="en-US" sz="1400" baseline="0">
                <a:solidFill>
                  <a:srgbClr val="C00000"/>
                </a:solidFill>
              </a:rPr>
              <a:t> Comparison</a:t>
            </a:r>
          </a:p>
        </c:rich>
      </c:tx>
      <c:layout>
        <c:manualLayout>
          <c:xMode val="edge"/>
          <c:yMode val="edge"/>
          <c:x val="0.24200506186726692"/>
          <c:y val="2.2393475965701796E-2"/>
        </c:manualLayout>
      </c:layout>
    </c:title>
    <c:plotArea>
      <c:layout>
        <c:manualLayout>
          <c:layoutTarget val="inner"/>
          <c:xMode val="edge"/>
          <c:yMode val="edge"/>
          <c:x val="0.11512223472066008"/>
          <c:y val="0.10412507993818494"/>
          <c:w val="0.83320622422197221"/>
          <c:h val="0.72603283369945915"/>
        </c:manualLayout>
      </c:layout>
      <c:scatterChart>
        <c:scatterStyle val="lineMarker"/>
        <c:ser>
          <c:idx val="0"/>
          <c:order val="0"/>
          <c:tx>
            <c:v>10-threaded pp</c:v>
          </c:tx>
          <c:marker>
            <c:symbol val="diamond"/>
            <c:size val="5"/>
            <c:spPr>
              <a:solidFill>
                <a:srgbClr val="C00000"/>
              </a:solidFill>
            </c:spPr>
          </c:marker>
          <c:xVal>
            <c:numRef>
              <c:f>'Table-7'!$Q$5:$Q$10</c:f>
              <c:numCache>
                <c:formatCode>General</c:formatCode>
                <c:ptCount val="6"/>
                <c:pt idx="0">
                  <c:v>1.0000000000000005E-2</c:v>
                </c:pt>
                <c:pt idx="1">
                  <c:v>0.1</c:v>
                </c:pt>
                <c:pt idx="2">
                  <c:v>0.5</c:v>
                </c:pt>
                <c:pt idx="3">
                  <c:v>1</c:v>
                </c:pt>
                <c:pt idx="4">
                  <c:v>5</c:v>
                </c:pt>
                <c:pt idx="5">
                  <c:v>10</c:v>
                </c:pt>
              </c:numCache>
            </c:numRef>
          </c:xVal>
          <c:yVal>
            <c:numRef>
              <c:f>'Table-7'!$R$5:$R$10</c:f>
              <c:numCache>
                <c:formatCode>#,##0.00</c:formatCode>
                <c:ptCount val="6"/>
                <c:pt idx="0">
                  <c:v>7143.4202614379328</c:v>
                </c:pt>
                <c:pt idx="1">
                  <c:v>8209.5306578947366</c:v>
                </c:pt>
                <c:pt idx="2">
                  <c:v>13841.181840385278</c:v>
                </c:pt>
                <c:pt idx="3">
                  <c:v>20691.517777777713</c:v>
                </c:pt>
                <c:pt idx="4">
                  <c:v>68848.66</c:v>
                </c:pt>
                <c:pt idx="5">
                  <c:v>160687.57222222231</c:v>
                </c:pt>
              </c:numCache>
            </c:numRef>
          </c:yVal>
        </c:ser>
        <c:ser>
          <c:idx val="1"/>
          <c:order val="1"/>
          <c:tx>
            <c:v>single-threaded (ordinary)</c:v>
          </c:tx>
          <c:marker>
            <c:symbol val="square"/>
            <c:size val="5"/>
            <c:spPr>
              <a:solidFill>
                <a:srgbClr val="002060"/>
              </a:solidFill>
            </c:spPr>
          </c:marker>
          <c:xVal>
            <c:numRef>
              <c:f>'Table-11-13-14'!$M$24:$M$29</c:f>
              <c:numCache>
                <c:formatCode>General</c:formatCode>
                <c:ptCount val="6"/>
                <c:pt idx="0">
                  <c:v>1.0000000000000005E-2</c:v>
                </c:pt>
                <c:pt idx="1">
                  <c:v>0.1</c:v>
                </c:pt>
                <c:pt idx="2">
                  <c:v>0.5</c:v>
                </c:pt>
                <c:pt idx="3">
                  <c:v>1</c:v>
                </c:pt>
                <c:pt idx="4">
                  <c:v>5</c:v>
                </c:pt>
                <c:pt idx="5">
                  <c:v>10</c:v>
                </c:pt>
              </c:numCache>
            </c:numRef>
          </c:xVal>
          <c:yVal>
            <c:numRef>
              <c:f>'Table-11-13-14'!$P$24:$P$29</c:f>
              <c:numCache>
                <c:formatCode>#,##0.00</c:formatCode>
                <c:ptCount val="6"/>
                <c:pt idx="0">
                  <c:v>2578.6944444444439</c:v>
                </c:pt>
                <c:pt idx="1">
                  <c:v>7973.1578947368434</c:v>
                </c:pt>
                <c:pt idx="2">
                  <c:v>30868.52</c:v>
                </c:pt>
                <c:pt idx="3">
                  <c:v>59635.69</c:v>
                </c:pt>
                <c:pt idx="4">
                  <c:v>288594.12</c:v>
                </c:pt>
                <c:pt idx="5">
                  <c:v>574825.16</c:v>
                </c:pt>
              </c:numCache>
            </c:numRef>
          </c:yVal>
        </c:ser>
        <c:ser>
          <c:idx val="2"/>
          <c:order val="2"/>
          <c:tx>
            <c:v>hybrid(1/2cached-1/2pp)</c:v>
          </c:tx>
          <c:xVal>
            <c:numRef>
              <c:f>'Table-11-13-14'!$M$24:$M$29</c:f>
              <c:numCache>
                <c:formatCode>General</c:formatCode>
                <c:ptCount val="6"/>
                <c:pt idx="0">
                  <c:v>1.0000000000000005E-2</c:v>
                </c:pt>
                <c:pt idx="1">
                  <c:v>0.1</c:v>
                </c:pt>
                <c:pt idx="2">
                  <c:v>0.5</c:v>
                </c:pt>
                <c:pt idx="3">
                  <c:v>1</c:v>
                </c:pt>
                <c:pt idx="4">
                  <c:v>5</c:v>
                </c:pt>
                <c:pt idx="5">
                  <c:v>10</c:v>
                </c:pt>
              </c:numCache>
            </c:numRef>
          </c:xVal>
          <c:yVal>
            <c:numRef>
              <c:f>'Table-11-13-14'!$N$24:$N$29</c:f>
              <c:numCache>
                <c:formatCode>#,##0.00</c:formatCode>
                <c:ptCount val="6"/>
                <c:pt idx="0">
                  <c:v>7063.3822222222234</c:v>
                </c:pt>
                <c:pt idx="1">
                  <c:v>9702.4931578947344</c:v>
                </c:pt>
                <c:pt idx="2">
                  <c:v>12892.124134502928</c:v>
                </c:pt>
                <c:pt idx="3">
                  <c:v>14692.181840385278</c:v>
                </c:pt>
                <c:pt idx="4">
                  <c:v>45401.399473684185</c:v>
                </c:pt>
                <c:pt idx="5">
                  <c:v>70494.975789473669</c:v>
                </c:pt>
              </c:numCache>
            </c:numRef>
          </c:yVal>
        </c:ser>
        <c:axId val="45206144"/>
        <c:axId val="45212416"/>
      </c:scatterChart>
      <c:valAx>
        <c:axId val="45206144"/>
        <c:scaling>
          <c:orientation val="minMax"/>
        </c:scaling>
        <c:axPos val="b"/>
        <c:title>
          <c:tx>
            <c:rich>
              <a:bodyPr/>
              <a:lstStyle/>
              <a:p>
                <a:pPr>
                  <a:defRPr sz="1200">
                    <a:solidFill>
                      <a:srgbClr val="002060"/>
                    </a:solidFill>
                  </a:defRPr>
                </a:pPr>
                <a:r>
                  <a:rPr lang="en-US" sz="1200">
                    <a:solidFill>
                      <a:srgbClr val="002060"/>
                    </a:solidFill>
                  </a:rPr>
                  <a:t>Data Size -MB</a:t>
                </a:r>
              </a:p>
            </c:rich>
          </c:tx>
          <c:layout/>
        </c:title>
        <c:numFmt formatCode="0" sourceLinked="0"/>
        <c:maj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45212416"/>
        <c:crosses val="autoZero"/>
        <c:crossBetween val="midCat"/>
      </c:valAx>
      <c:valAx>
        <c:axId val="45212416"/>
        <c:scaling>
          <c:orientation val="minMax"/>
        </c:scaling>
        <c:axPos val="l"/>
        <c:majorGridlines/>
        <c:title>
          <c:tx>
            <c:rich>
              <a:bodyPr/>
              <a:lstStyle/>
              <a:p>
                <a:pPr>
                  <a:defRPr sz="1200">
                    <a:solidFill>
                      <a:srgbClr val="002060"/>
                    </a:solidFill>
                  </a:defRPr>
                </a:pPr>
                <a:r>
                  <a:rPr lang="en-US" sz="1200">
                    <a:solidFill>
                      <a:srgbClr val="002060"/>
                    </a:solidFill>
                  </a:rPr>
                  <a:t>Time</a:t>
                </a:r>
                <a:r>
                  <a:rPr lang="en-US" sz="1200" baseline="0">
                    <a:solidFill>
                      <a:srgbClr val="002060"/>
                    </a:solidFill>
                  </a:rPr>
                  <a:t> - msecs</a:t>
                </a:r>
                <a:endParaRPr lang="en-US" sz="1200">
                  <a:solidFill>
                    <a:srgbClr val="002060"/>
                  </a:solidFill>
                </a:endParaRPr>
              </a:p>
            </c:rich>
          </c:tx>
          <c:layout>
            <c:manualLayout>
              <c:xMode val="edge"/>
              <c:yMode val="edge"/>
              <c:x val="9.9010123734533228E-3"/>
              <c:y val="0.47657447219229654"/>
            </c:manualLayout>
          </c:layout>
        </c:title>
        <c:numFmt formatCode="#,##0" sourceLinked="0"/>
        <c:majorTickMark val="none"/>
        <c:tickLblPos val="nextTo"/>
        <c:crossAx val="45206144"/>
        <c:crosses val="autoZero"/>
        <c:crossBetween val="midCat"/>
        <c:dispUnits>
          <c:builtInUnit val="thousands"/>
          <c:dispUnitsLbl>
            <c:layout>
              <c:manualLayout>
                <c:xMode val="edge"/>
                <c:yMode val="edge"/>
                <c:x val="5.2718410198725316E-4"/>
                <c:y val="0.2273889519766974"/>
              </c:manualLayout>
            </c:layout>
            <c:tx>
              <c:rich>
                <a:bodyPr/>
                <a:lstStyle/>
                <a:p>
                  <a:pPr>
                    <a:defRPr sz="1200"/>
                  </a:pPr>
                  <a:r>
                    <a:rPr lang="en-US" sz="1200">
                      <a:solidFill>
                        <a:schemeClr val="tx2">
                          <a:lumMod val="75000"/>
                        </a:schemeClr>
                      </a:solidFill>
                    </a:rPr>
                    <a:t>Thousands</a:t>
                  </a:r>
                </a:p>
              </c:rich>
            </c:tx>
          </c:dispUnitsLbl>
        </c:dispUnits>
      </c:valAx>
    </c:plotArea>
    <c:legend>
      <c:legendPos val="r"/>
      <c:layout>
        <c:manualLayout>
          <c:xMode val="edge"/>
          <c:yMode val="edge"/>
          <c:x val="0.18472628421447343"/>
          <c:y val="0.16585110845818787"/>
          <c:w val="0.39859055118110237"/>
          <c:h val="0.18474132380869193"/>
        </c:manualLayout>
      </c:layout>
      <c:txPr>
        <a:bodyPr/>
        <a:lstStyle/>
        <a:p>
          <a:pPr>
            <a:defRPr sz="1200"/>
          </a:pPr>
          <a:endParaRPr lang="en-US"/>
        </a:p>
      </c:txPr>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3CFDCE-34E8-4926-B528-F01436E536C9}" type="datetimeFigureOut">
              <a:rPr lang="en-US" smtClean="0"/>
              <a:pPr/>
              <a:t>10/16/2007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EE7DE9-532C-42C6-8C50-BF3204F0455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order to create federated Service-Oriented GIS and optimize its performance and responsiveness, we will investigate the following research issues</a:t>
            </a:r>
          </a:p>
          <a:p>
            <a:r>
              <a:rPr lang="en-US" sz="1200" kern="1200" dirty="0" smtClean="0">
                <a:solidFill>
                  <a:schemeClr val="tx1"/>
                </a:solidFill>
                <a:latin typeface="+mn-lt"/>
                <a:ea typeface="+mn-ea"/>
                <a:cs typeface="+mn-cs"/>
              </a:rPr>
              <a:t>Federation is built on top of the proposed interoperable Service-Oriented GIS</a:t>
            </a:r>
          </a:p>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many WMS and WFS around</a:t>
            </a:r>
          </a:p>
          <a:p>
            <a:r>
              <a:rPr lang="en-US" dirty="0" smtClean="0"/>
              <a:t>These are all compatible to Open Geographic Standards</a:t>
            </a:r>
          </a:p>
          <a:p>
            <a:r>
              <a:rPr lang="en-US" dirty="0" smtClean="0"/>
              <a:t>We</a:t>
            </a:r>
            <a:r>
              <a:rPr lang="en-US" baseline="0" dirty="0" smtClean="0"/>
              <a:t> first implement them in common standards and then converted to them web services.</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rgbClr val="FF0000"/>
                </a:solidFill>
                <a:latin typeface="+mn-lt"/>
                <a:ea typeface="+mn-ea"/>
                <a:cs typeface="+mn-cs"/>
              </a:rPr>
              <a:t>THESE</a:t>
            </a:r>
            <a:r>
              <a:rPr lang="en-US" sz="1200" kern="1200" baseline="0" dirty="0" smtClean="0">
                <a:solidFill>
                  <a:srgbClr val="FF0000"/>
                </a:solidFill>
                <a:latin typeface="+mn-lt"/>
                <a:ea typeface="+mn-ea"/>
                <a:cs typeface="+mn-cs"/>
              </a:rPr>
              <a:t> ARE ALL OGC STANDARDS HERE I WILL TELL WHAT WE CONTRIBUTE:</a:t>
            </a:r>
          </a:p>
          <a:p>
            <a:r>
              <a:rPr lang="en-US" sz="1200" kern="1200" baseline="0" dirty="0" smtClean="0">
                <a:solidFill>
                  <a:srgbClr val="FF0000"/>
                </a:solidFill>
                <a:latin typeface="+mn-lt"/>
                <a:ea typeface="+mn-ea"/>
                <a:cs typeface="+mn-cs"/>
              </a:rPr>
              <a:t>INTERATE THE STANDARDS WITH WEB SERVICES</a:t>
            </a:r>
          </a:p>
          <a:p>
            <a:r>
              <a:rPr lang="en-US" sz="1200" kern="1200" baseline="0" dirty="0" smtClean="0">
                <a:solidFill>
                  <a:srgbClr val="FF0000"/>
                </a:solidFill>
                <a:latin typeface="+mn-lt"/>
                <a:ea typeface="+mn-ea"/>
                <a:cs typeface="+mn-cs"/>
              </a:rPr>
              <a:t>FEDERATING CAPABILITIES  AT THE AGGREGATRO WMS TO ENABLE UNIFIED DATA DISPLAY AND INTERACTIVE QUERY</a:t>
            </a:r>
            <a:endParaRPr lang="en-US" sz="1200" kern="1200" dirty="0" smtClean="0">
              <a:solidFill>
                <a:srgbClr val="FF0000"/>
              </a:solidFill>
              <a:latin typeface="+mn-lt"/>
              <a:ea typeface="+mn-ea"/>
              <a:cs typeface="+mn-cs"/>
            </a:endParaRPr>
          </a:p>
          <a:p>
            <a:r>
              <a:rPr lang="en-US" sz="1200" kern="1200" dirty="0" smtClean="0">
                <a:solidFill>
                  <a:schemeClr val="tx1"/>
                </a:solidFill>
                <a:latin typeface="+mn-lt"/>
                <a:ea typeface="+mn-ea"/>
                <a:cs typeface="+mn-cs"/>
              </a:rPr>
              <a:t>There are two types of data flying around in the below GIS. One is for vector data encoded in GML common data model and provided to the system through WFS. Another is binary data encoded in map images.</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Federating capability-files from WMS and WFS</a:t>
            </a:r>
          </a:p>
          <a:p>
            <a:r>
              <a:rPr lang="en-US" dirty="0" smtClean="0"/>
              <a:t>Capabilit</a:t>
            </a:r>
            <a:r>
              <a:rPr lang="en-US" baseline="0" dirty="0" smtClean="0"/>
              <a:t>y files schema are defined by OGC</a:t>
            </a:r>
          </a:p>
          <a:p>
            <a:endParaRPr lang="en-US" baseline="0" dirty="0" smtClean="0"/>
          </a:p>
          <a:p>
            <a:r>
              <a:rPr lang="en-US" dirty="0" smtClean="0"/>
              <a:t>&lt;service&gt; tags</a:t>
            </a:r>
            <a:r>
              <a:rPr lang="en-US" baseline="0" dirty="0" smtClean="0"/>
              <a:t> are common for WMS and WFS but &lt;Capability&gt; tags have different tag names and attributes not shown here.</a:t>
            </a:r>
          </a:p>
          <a:p>
            <a:endParaRPr lang="en-US" dirty="0" smtClean="0"/>
          </a:p>
          <a:p>
            <a:r>
              <a:rPr lang="en-US" dirty="0" smtClean="0"/>
              <a:t>&lt;</a:t>
            </a:r>
            <a:r>
              <a:rPr lang="en-US" dirty="0" err="1" smtClean="0"/>
              <a:t>LayerList</a:t>
            </a:r>
            <a:r>
              <a:rPr lang="en-US" dirty="0" smtClean="0"/>
              <a:t>&gt; and &lt;</a:t>
            </a:r>
            <a:r>
              <a:rPr lang="en-US" dirty="0" err="1" smtClean="0"/>
              <a:t>DataList</a:t>
            </a:r>
            <a:r>
              <a:rPr lang="en-US" dirty="0" smtClean="0"/>
              <a:t>&gt; tags have attribute based descriptions such as available </a:t>
            </a:r>
            <a:r>
              <a:rPr lang="en-US" dirty="0" err="1" smtClean="0"/>
              <a:t>bbox</a:t>
            </a:r>
            <a:r>
              <a:rPr lang="en-US" dirty="0" smtClean="0"/>
              <a:t>, spatial reference systems (SRS), output formats etc.</a:t>
            </a:r>
          </a:p>
          <a:p>
            <a:endParaRPr lang="en-US" dirty="0" smtClean="0"/>
          </a:p>
          <a:p>
            <a:r>
              <a:rPr lang="en-US" dirty="0" smtClean="0"/>
              <a:t>&lt;service&gt;:</a:t>
            </a:r>
          </a:p>
          <a:p>
            <a:r>
              <a:rPr lang="en-US" dirty="0" smtClean="0"/>
              <a:t>General service metadata</a:t>
            </a:r>
            <a:r>
              <a:rPr lang="en-US" baseline="0" dirty="0" smtClean="0"/>
              <a:t> as a whole. </a:t>
            </a:r>
          </a:p>
          <a:p>
            <a:r>
              <a:rPr lang="en-US" baseline="0" dirty="0" smtClean="0"/>
              <a:t>General services’ invocation point.</a:t>
            </a:r>
          </a:p>
          <a:p>
            <a:r>
              <a:rPr lang="en-US" baseline="0" dirty="0" smtClean="0"/>
              <a:t>Contact information such as names addresses etc.</a:t>
            </a:r>
          </a:p>
          <a:p>
            <a:endParaRPr lang="en-US" baseline="0" dirty="0" smtClean="0"/>
          </a:p>
          <a:p>
            <a:r>
              <a:rPr lang="en-US" baseline="0" dirty="0" smtClean="0"/>
              <a:t>&lt;capability&gt;:</a:t>
            </a:r>
          </a:p>
          <a:p>
            <a:r>
              <a:rPr lang="en-US" baseline="0" dirty="0" smtClean="0"/>
              <a:t>&lt;Request&gt; names the actual operations that are supported. It also has some sub-tags about offered output formats and URL prefixes for each operations</a:t>
            </a:r>
          </a:p>
          <a:p>
            <a:r>
              <a:rPr lang="en-US" dirty="0" smtClean="0"/>
              <a:t>&lt;</a:t>
            </a:r>
            <a:r>
              <a:rPr lang="en-US" dirty="0" err="1" smtClean="0"/>
              <a:t>layerList</a:t>
            </a:r>
            <a:r>
              <a:rPr lang="en-US" dirty="0" smtClean="0"/>
              <a:t>&gt;:</a:t>
            </a:r>
          </a:p>
          <a:p>
            <a:r>
              <a:rPr lang="en-US" dirty="0" smtClean="0"/>
              <a:t>The geographic</a:t>
            </a:r>
            <a:r>
              <a:rPr lang="en-US" baseline="0" dirty="0" smtClean="0"/>
              <a:t> information content offered for a </a:t>
            </a:r>
            <a:r>
              <a:rPr lang="en-US" baseline="0" dirty="0" err="1" smtClean="0"/>
              <a:t>portroyal</a:t>
            </a:r>
            <a:r>
              <a:rPr lang="en-US" baseline="0" dirty="0" smtClean="0"/>
              <a:t> by a WMS server is </a:t>
            </a:r>
            <a:r>
              <a:rPr lang="en-US" baseline="0" dirty="0" err="1" smtClean="0"/>
              <a:t>orgnized</a:t>
            </a:r>
            <a:r>
              <a:rPr lang="en-US" baseline="0" dirty="0" smtClean="0"/>
              <a:t> into “layers”</a:t>
            </a:r>
          </a:p>
          <a:p>
            <a:r>
              <a:rPr lang="en-US" baseline="0" dirty="0" smtClean="0"/>
              <a:t>Moreover, each available map is advertised by a &lt;layer&gt; element.</a:t>
            </a:r>
          </a:p>
          <a:p>
            <a:endParaRPr lang="en-US" baseline="0" dirty="0" smtClean="0"/>
          </a:p>
          <a:p>
            <a:r>
              <a:rPr lang="en-US" baseline="0" dirty="0" smtClean="0"/>
              <a:t>As a means of classifying and organizing layers, a single parent layer may enclose any number of additional layers, which may be hierarchically nested as desired. Some properties defined in parent layer are inherited by the children it encloses.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WFS indicate which feature type they can serve and what operations are supported on each feature type.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getCapabilities</a:t>
            </a:r>
            <a:r>
              <a:rPr lang="en-US" baseline="0" dirty="0" smtClean="0"/>
              <a:t> operations are to obtain service metadata which is a machine and human readable description of the server’s information content and acceptable request parameter values.</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request and response handlers covering query partitioning and assembling of the results returned to the partitioned sub-queries according to the request done to the hierarchical data defined in capability file</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will need a set of basic tools, Application Specific Tools and Transformations (ASTT), to manipulate information expressed in language and key data of application which correspond to coordinate transformations for GIS –</a:t>
            </a:r>
            <a:r>
              <a:rPr lang="en-US" dirty="0" err="1" smtClean="0"/>
              <a:t>ADAPtors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ASVS can itself be federated and presents an ASFS output interface. All user and system services will input and output data in ASL using filters to process raw data into ASL. The high performance Web Service techniques described earlier allow one to combine high performance with the expressivity of ASL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Responsiveness and performance issues are mostly related to using structured common data model to solve the interoperability issues and limited bandwidth of the current internet</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B74CD5E4-1D28-4FB9-AB0D-3F8E3A71CC8B}"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also need to compare the</a:t>
            </a:r>
            <a:r>
              <a:rPr lang="en-US" baseline="0" dirty="0" smtClean="0"/>
              <a:t> response timings and compare them with ordinary approaches</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47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74CD5E4-1D28-4FB9-AB0D-3F8E3A71CC8B}"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BC0FC3-CD58-4976-A57D-B17A1EF41072}" type="datetimeFigureOut">
              <a:rPr lang="en-US" smtClean="0"/>
              <a:pPr/>
              <a:t>10/16/2007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BC0FC3-CD58-4976-A57D-B17A1EF41072}" type="datetimeFigureOut">
              <a:rPr lang="en-US" smtClean="0"/>
              <a:pPr/>
              <a:t>10/16/2007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BC0FC3-CD58-4976-A57D-B17A1EF41072}" type="datetimeFigureOut">
              <a:rPr lang="en-US" smtClean="0"/>
              <a:pPr/>
              <a:t>10/16/2007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BC0FC3-CD58-4976-A57D-B17A1EF41072}" type="datetimeFigureOut">
              <a:rPr lang="en-US" smtClean="0"/>
              <a:pPr/>
              <a:t>10/16/2007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BC0FC3-CD58-4976-A57D-B17A1EF41072}" type="datetimeFigureOut">
              <a:rPr lang="en-US" smtClean="0"/>
              <a:pPr/>
              <a:t>10/16/2007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BC0FC3-CD58-4976-A57D-B17A1EF41072}" type="datetimeFigureOut">
              <a:rPr lang="en-US" smtClean="0"/>
              <a:pPr/>
              <a:t>10/16/2007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BC0FC3-CD58-4976-A57D-B17A1EF41072}" type="datetimeFigureOut">
              <a:rPr lang="en-US" smtClean="0"/>
              <a:pPr/>
              <a:t>10/16/2007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BC0FC3-CD58-4976-A57D-B17A1EF41072}" type="datetimeFigureOut">
              <a:rPr lang="en-US" smtClean="0"/>
              <a:pPr/>
              <a:t>10/16/2007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C0FC3-CD58-4976-A57D-B17A1EF41072}" type="datetimeFigureOut">
              <a:rPr lang="en-US" smtClean="0"/>
              <a:pPr/>
              <a:t>10/16/2007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C0FC3-CD58-4976-A57D-B17A1EF41072}" type="datetimeFigureOut">
              <a:rPr lang="en-US" smtClean="0"/>
              <a:pPr/>
              <a:t>10/16/2007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C0FC3-CD58-4976-A57D-B17A1EF41072}" type="datetimeFigureOut">
              <a:rPr lang="en-US" smtClean="0"/>
              <a:pPr/>
              <a:t>10/16/2007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BC0FC3-CD58-4976-A57D-B17A1EF41072}" type="datetimeFigureOut">
              <a:rPr lang="en-US" smtClean="0"/>
              <a:pPr/>
              <a:t>10/16/2007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2F8F49-F254-4492-A20D-AEE6D2E281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file:///C:\Users\asayar\Desktop\Thesis%20Docs\snapshots\ca-mic-data_01.mpg" TargetMode="Externa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normAutofit fontScale="90000"/>
          </a:bodyPr>
          <a:lstStyle/>
          <a:p>
            <a:r>
              <a:rPr lang="en-US" dirty="0" smtClean="0">
                <a:solidFill>
                  <a:schemeClr val="accent1">
                    <a:lumMod val="50000"/>
                  </a:schemeClr>
                </a:solidFill>
                <a:effectLst>
                  <a:outerShdw blurRad="38100" dist="38100" dir="2700000" algn="tl">
                    <a:srgbClr val="000000">
                      <a:alpha val="43137"/>
                    </a:srgbClr>
                  </a:outerShdw>
                </a:effectLst>
              </a:rPr>
              <a:t>High-Performance Federated and Service-Oriented</a:t>
            </a:r>
            <a:br>
              <a:rPr lang="en-US" dirty="0" smtClean="0">
                <a:solidFill>
                  <a:schemeClr val="accent1">
                    <a:lumMod val="50000"/>
                  </a:schemeClr>
                </a:solidFill>
                <a:effectLst>
                  <a:outerShdw blurRad="38100" dist="38100" dir="2700000" algn="tl">
                    <a:srgbClr val="000000">
                      <a:alpha val="43137"/>
                    </a:srgbClr>
                  </a:outerShdw>
                </a:effectLst>
              </a:rPr>
            </a:br>
            <a:r>
              <a:rPr lang="en-US" dirty="0" smtClean="0">
                <a:solidFill>
                  <a:schemeClr val="accent1">
                    <a:lumMod val="50000"/>
                  </a:schemeClr>
                </a:solidFill>
                <a:effectLst>
                  <a:outerShdw blurRad="38100" dist="38100" dir="2700000" algn="tl">
                    <a:srgbClr val="000000">
                      <a:alpha val="43137"/>
                    </a:srgbClr>
                  </a:outerShdw>
                </a:effectLst>
              </a:rPr>
              <a:t> Geographic Information Systems</a:t>
            </a:r>
            <a:endParaRPr lang="en-US" dirty="0">
              <a:solidFill>
                <a:schemeClr val="accent1">
                  <a:lumMod val="50000"/>
                </a:schemeClr>
              </a:solidFill>
              <a:effectLst>
                <a:outerShdw blurRad="38100" dist="38100" dir="2700000" algn="tl">
                  <a:srgbClr val="000000">
                    <a:alpha val="43137"/>
                  </a:srgbClr>
                </a:outerShdw>
              </a:effectLst>
            </a:endParaRPr>
          </a:p>
        </p:txBody>
      </p:sp>
      <p:sp>
        <p:nvSpPr>
          <p:cNvPr id="4" name="Text Box 3"/>
          <p:cNvSpPr txBox="1">
            <a:spLocks noGrp="1" noChangeArrowheads="1"/>
          </p:cNvSpPr>
          <p:nvPr>
            <p:ph type="subTitle" idx="1"/>
          </p:nvPr>
        </p:nvSpPr>
        <p:spPr bwMode="auto">
          <a:xfrm>
            <a:off x="1371600" y="3886200"/>
            <a:ext cx="6400800" cy="2813078"/>
          </a:xfrm>
          <a:prstGeom prst="rect">
            <a:avLst/>
          </a:prstGeom>
          <a:noFill/>
          <a:ln w="9525">
            <a:noFill/>
            <a:miter lim="800000"/>
            <a:headEnd/>
            <a:tailEnd/>
          </a:ln>
        </p:spPr>
        <p:txBody>
          <a:bodyPr>
            <a:spAutoFit/>
          </a:bodyPr>
          <a:lstStyle/>
          <a:p>
            <a:pPr algn="ctr" eaLnBrk="0" hangingPunct="0"/>
            <a:r>
              <a:rPr lang="en-US" sz="2800" b="1" dirty="0" smtClean="0">
                <a:latin typeface="Garamond" pitchFamily="18" charset="0"/>
              </a:rPr>
              <a:t>Ahmet Sayar</a:t>
            </a:r>
            <a:endParaRPr lang="en-US" sz="2800" b="1" dirty="0">
              <a:latin typeface="Garamond" pitchFamily="18" charset="0"/>
            </a:endParaRPr>
          </a:p>
          <a:p>
            <a:pPr algn="ctr" eaLnBrk="0" hangingPunct="0"/>
            <a:endParaRPr lang="en-US" sz="2800" dirty="0">
              <a:latin typeface="Garamond" pitchFamily="18" charset="0"/>
            </a:endParaRPr>
          </a:p>
          <a:p>
            <a:pPr algn="ctr" eaLnBrk="0" hangingPunct="0"/>
            <a:r>
              <a:rPr lang="en-US" sz="2800" dirty="0">
                <a:latin typeface="Garamond" pitchFamily="18" charset="0"/>
              </a:rPr>
              <a:t>Advisor: Prof. Geoffrey C. Fox</a:t>
            </a:r>
          </a:p>
          <a:p>
            <a:pPr algn="ctr" eaLnBrk="0" hangingPunct="0"/>
            <a:endParaRPr lang="en-US" sz="2800" b="1" dirty="0">
              <a:solidFill>
                <a:schemeClr val="tx2"/>
              </a:solidFill>
              <a:latin typeface="Garamond" pitchFamily="18" charset="0"/>
            </a:endParaRPr>
          </a:p>
          <a:p>
            <a:pPr eaLnBrk="0" hangingPunct="0">
              <a:spcBef>
                <a:spcPct val="50000"/>
              </a:spcBef>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a:xfrm>
            <a:off x="457200" y="1600200"/>
            <a:ext cx="8382000" cy="4876800"/>
          </a:xfrm>
        </p:spPr>
        <p:txBody>
          <a:bodyPr>
            <a:normAutofit fontScale="85000" lnSpcReduction="20000"/>
          </a:bodyPr>
          <a:lstStyle/>
          <a:p>
            <a:r>
              <a:rPr lang="en-US" dirty="0" smtClean="0"/>
              <a:t>Interoperability</a:t>
            </a:r>
          </a:p>
          <a:p>
            <a:pPr lvl="1"/>
            <a:r>
              <a:rPr lang="en-US" dirty="0" smtClean="0"/>
              <a:t>Is needed for heterogeneity of distributed nature of data and resources</a:t>
            </a:r>
          </a:p>
          <a:p>
            <a:pPr lvl="1"/>
            <a:r>
              <a:rPr lang="en-US" dirty="0" smtClean="0"/>
              <a:t>Solved by Web Services, Open Standards and structured data </a:t>
            </a:r>
          </a:p>
          <a:p>
            <a:pPr lvl="1"/>
            <a:r>
              <a:rPr lang="en-US" b="1" dirty="0" smtClean="0"/>
              <a:t>BUT c</a:t>
            </a:r>
            <a:r>
              <a:rPr lang="en-US" dirty="0" smtClean="0"/>
              <a:t>osts performance</a:t>
            </a:r>
          </a:p>
          <a:p>
            <a:r>
              <a:rPr lang="en-US" dirty="0" smtClean="0"/>
              <a:t>Responsiveness</a:t>
            </a:r>
          </a:p>
          <a:p>
            <a:pPr lvl="1"/>
            <a:r>
              <a:rPr lang="en-US" dirty="0" smtClean="0"/>
              <a:t>GIS applications require quick response</a:t>
            </a:r>
          </a:p>
          <a:p>
            <a:pPr lvl="2"/>
            <a:r>
              <a:rPr lang="en-US" dirty="0" smtClean="0"/>
              <a:t>Emergency early warning systems</a:t>
            </a:r>
          </a:p>
          <a:p>
            <a:pPr lvl="2"/>
            <a:r>
              <a:rPr lang="en-US" dirty="0" smtClean="0"/>
              <a:t>Home-land security and natural disasters.</a:t>
            </a:r>
          </a:p>
          <a:p>
            <a:pPr lvl="1"/>
            <a:r>
              <a:rPr lang="en-US" dirty="0" smtClean="0"/>
              <a:t>Resource consuming processes on large volume of data sets </a:t>
            </a:r>
          </a:p>
          <a:p>
            <a:pPr lvl="2"/>
            <a:r>
              <a:rPr lang="en-US" dirty="0" smtClean="0"/>
              <a:t>Map rendering, XML structured data transfers and parsing etc.</a:t>
            </a:r>
          </a:p>
          <a:p>
            <a:pPr lvl="1"/>
            <a:r>
              <a:rPr lang="en-US" dirty="0" smtClean="0"/>
              <a:t>Limited network bandwidth</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Issues</a:t>
            </a:r>
            <a:endParaRPr lang="en-US" dirty="0"/>
          </a:p>
        </p:txBody>
      </p:sp>
      <p:sp>
        <p:nvSpPr>
          <p:cNvPr id="3" name="Content Placeholder 2"/>
          <p:cNvSpPr>
            <a:spLocks noGrp="1"/>
          </p:cNvSpPr>
          <p:nvPr>
            <p:ph idx="1"/>
          </p:nvPr>
        </p:nvSpPr>
        <p:spPr>
          <a:xfrm>
            <a:off x="457200" y="1371600"/>
            <a:ext cx="8458200" cy="5257800"/>
          </a:xfrm>
        </p:spPr>
        <p:txBody>
          <a:bodyPr>
            <a:normAutofit fontScale="77500" lnSpcReduction="20000"/>
          </a:bodyPr>
          <a:lstStyle/>
          <a:p>
            <a:r>
              <a:rPr lang="en-US" dirty="0" smtClean="0"/>
              <a:t>Interoperable Service-Oriented GIS</a:t>
            </a:r>
          </a:p>
          <a:p>
            <a:pPr lvl="1"/>
            <a:r>
              <a:rPr lang="en-US" dirty="0" smtClean="0"/>
              <a:t>Adoption of Open Geographic Standards (OGC)</a:t>
            </a:r>
          </a:p>
          <a:p>
            <a:pPr lvl="1"/>
            <a:r>
              <a:rPr lang="en-US" dirty="0" smtClean="0"/>
              <a:t>Integrating Web Services with Open Geographic Standards</a:t>
            </a:r>
          </a:p>
          <a:p>
            <a:r>
              <a:rPr lang="en-US" dirty="0" smtClean="0"/>
              <a:t>Capability file-based federated GIS system </a:t>
            </a:r>
          </a:p>
          <a:p>
            <a:pPr lvl="1"/>
            <a:r>
              <a:rPr lang="en-US" dirty="0" smtClean="0"/>
              <a:t>Through common data-model and service interfaces.</a:t>
            </a:r>
          </a:p>
          <a:p>
            <a:r>
              <a:rPr lang="en-US" dirty="0" smtClean="0"/>
              <a:t>Principles for generalizing the proposed federated GIS system</a:t>
            </a:r>
          </a:p>
          <a:p>
            <a:pPr lvl="1"/>
            <a:r>
              <a:rPr lang="en-US" dirty="0" smtClean="0"/>
              <a:t>Conditions and requirements</a:t>
            </a:r>
          </a:p>
          <a:p>
            <a:r>
              <a:rPr lang="en-US" dirty="0" smtClean="0"/>
              <a:t>Addressing the requirements for the performance and responsiveness of the interoperable GIS systems</a:t>
            </a:r>
          </a:p>
          <a:p>
            <a:pPr lvl="1"/>
            <a:r>
              <a:rPr lang="en-US" dirty="0" smtClean="0"/>
              <a:t>Data-oriented.</a:t>
            </a:r>
          </a:p>
          <a:p>
            <a:pPr lvl="2"/>
            <a:r>
              <a:rPr lang="en-US" dirty="0" smtClean="0"/>
              <a:t>Exploring performance efficient XML structured geo-data handling (data transfer and rendering)</a:t>
            </a:r>
          </a:p>
          <a:p>
            <a:pPr lvl="1"/>
            <a:r>
              <a:rPr lang="en-US" dirty="0" smtClean="0"/>
              <a:t>Proposed Federator oriented designs</a:t>
            </a:r>
          </a:p>
          <a:p>
            <a:pPr lvl="2"/>
            <a:r>
              <a:rPr lang="en-US" dirty="0" smtClean="0"/>
              <a:t>Pre-fetching, Caching and Attribute-based query decomposition and parallel processing</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Federated Service-Oriented GIS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en-US" dirty="0" smtClean="0"/>
              <a:t>Architectural Framework</a:t>
            </a:r>
            <a:endParaRPr lang="en-US" dirty="0"/>
          </a:p>
        </p:txBody>
      </p:sp>
      <p:sp>
        <p:nvSpPr>
          <p:cNvPr id="3" name="Content Placeholder 2"/>
          <p:cNvSpPr>
            <a:spLocks noGrp="1"/>
          </p:cNvSpPr>
          <p:nvPr>
            <p:ph idx="1"/>
          </p:nvPr>
        </p:nvSpPr>
        <p:spPr>
          <a:xfrm>
            <a:off x="457200" y="914400"/>
            <a:ext cx="8534400" cy="2971800"/>
          </a:xfrm>
        </p:spPr>
        <p:txBody>
          <a:bodyPr>
            <a:normAutofit fontScale="70000" lnSpcReduction="20000"/>
          </a:bodyPr>
          <a:lstStyle/>
          <a:p>
            <a:r>
              <a:rPr lang="en-US" dirty="0" smtClean="0"/>
              <a:t>Federation is based on common data model and service capability files</a:t>
            </a:r>
          </a:p>
          <a:p>
            <a:pPr lvl="1"/>
            <a:r>
              <a:rPr lang="en-US" dirty="0" smtClean="0"/>
              <a:t>Common data model –data description language (GML)</a:t>
            </a:r>
          </a:p>
          <a:p>
            <a:r>
              <a:rPr lang="en-US" dirty="0" smtClean="0"/>
              <a:t>Interoperable service-oriented GIS (triangle)</a:t>
            </a:r>
          </a:p>
          <a:p>
            <a:pPr lvl="1"/>
            <a:r>
              <a:rPr lang="en-US" dirty="0" smtClean="0"/>
              <a:t>Services types and interfaces :   WMS and WFS</a:t>
            </a:r>
          </a:p>
          <a:p>
            <a:pPr lvl="1"/>
            <a:r>
              <a:rPr lang="en-US" dirty="0" smtClean="0"/>
              <a:t>Capabilities definitions</a:t>
            </a:r>
          </a:p>
          <a:p>
            <a:r>
              <a:rPr lang="en-US" dirty="0" smtClean="0"/>
              <a:t>Aggregator WMS (AWMS) as federator</a:t>
            </a:r>
          </a:p>
          <a:p>
            <a:pPr lvl="1"/>
            <a:r>
              <a:rPr lang="en-US" dirty="0" smtClean="0"/>
              <a:t>Over Interoperable service-oriented GIS</a:t>
            </a:r>
          </a:p>
          <a:p>
            <a:pPr lvl="1"/>
            <a:r>
              <a:rPr lang="en-US" dirty="0" smtClean="0"/>
              <a:t>Capabilities aggregator</a:t>
            </a:r>
          </a:p>
          <a:p>
            <a:pPr lvl="1"/>
            <a:r>
              <a:rPr lang="en-US" dirty="0" smtClean="0"/>
              <a:t>Unified data display/query</a:t>
            </a:r>
            <a:endParaRPr lang="en-US" dirty="0"/>
          </a:p>
        </p:txBody>
      </p:sp>
      <p:grpSp>
        <p:nvGrpSpPr>
          <p:cNvPr id="1026" name="Group 2"/>
          <p:cNvGrpSpPr>
            <a:grpSpLocks noChangeAspect="1"/>
          </p:cNvGrpSpPr>
          <p:nvPr/>
        </p:nvGrpSpPr>
        <p:grpSpPr bwMode="auto">
          <a:xfrm>
            <a:off x="990600" y="3505200"/>
            <a:ext cx="7391400" cy="3276600"/>
            <a:chOff x="212" y="8624"/>
            <a:chExt cx="9166" cy="3894"/>
          </a:xfrm>
        </p:grpSpPr>
        <p:sp>
          <p:nvSpPr>
            <p:cNvPr id="1027" name="AutoShape 3"/>
            <p:cNvSpPr>
              <a:spLocks noChangeAspect="1" noChangeArrowheads="1"/>
            </p:cNvSpPr>
            <p:nvPr/>
          </p:nvSpPr>
          <p:spPr bwMode="auto">
            <a:xfrm>
              <a:off x="212" y="8985"/>
              <a:ext cx="9166" cy="353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p:cNvSpPr>
              <a:spLocks noChangeArrowheads="1"/>
            </p:cNvSpPr>
            <p:nvPr/>
          </p:nvSpPr>
          <p:spPr bwMode="auto">
            <a:xfrm>
              <a:off x="3258" y="9272"/>
              <a:ext cx="1140" cy="1588"/>
            </a:xfrm>
            <a:prstGeom prst="roundRect">
              <a:avLst>
                <a:gd name="adj" fmla="val 16667"/>
              </a:avLst>
            </a:prstGeom>
            <a:gradFill rotWithShape="0">
              <a:gsLst>
                <a:gs pos="0">
                  <a:srgbClr val="FFFFFF"/>
                </a:gs>
                <a:gs pos="100000">
                  <a:srgbClr val="999999"/>
                </a:gs>
              </a:gsLst>
              <a:lin ang="5400000" scaled="1"/>
            </a:gradFill>
            <a:ln w="28575">
              <a:solidFill>
                <a:srgbClr val="666666"/>
              </a:solidFill>
              <a:round/>
              <a:headEnd/>
              <a:tailEnd/>
            </a:ln>
            <a:effectLst>
              <a:outerShdw dist="28398" dir="3806097" algn="ctr" rotWithShape="0">
                <a:srgbClr val="7F7F7F">
                  <a:alpha val="50000"/>
                </a:srgbClr>
              </a:outerShdw>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Calibri" pitchFamily="34" charset="0"/>
                  <a:cs typeface="Arial" pitchFamily="34" charset="0"/>
                </a:rPr>
                <a:t>User Portal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Calibri" pitchFamily="34" charset="0"/>
                  <a:cs typeface="Arial" pitchFamily="34" charset="0"/>
                </a:rPr>
                <a:t>Interactive Map-Tools</a:t>
              </a:r>
              <a:endParaRPr kumimoji="0" lang="en-US" sz="120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6190" y="11777"/>
              <a:ext cx="2470" cy="257"/>
            </a:xfrm>
            <a:prstGeom prst="rect">
              <a:avLst/>
            </a:prstGeom>
            <a:solidFill>
              <a:srgbClr val="FFFFFF"/>
            </a:solidFill>
            <a:ln w="9525">
              <a:noFill/>
              <a:miter lim="800000"/>
              <a:headEnd/>
              <a:tailEnd/>
            </a:ln>
          </p:spPr>
          <p:txBody>
            <a:bodyPr vert="horz" wrap="square" lIns="56721" tIns="28356" rIns="56721" bIns="2835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1" u="none" strike="noStrike" cap="none" normalizeH="0" baseline="0" dirty="0" err="1" smtClean="0">
                  <a:ln>
                    <a:noFill/>
                  </a:ln>
                  <a:solidFill>
                    <a:schemeClr val="tx1"/>
                  </a:solidFill>
                  <a:effectLst/>
                  <a:latin typeface="Calibri" pitchFamily="34" charset="0"/>
                  <a:cs typeface="Arial" pitchFamily="34" charset="0"/>
                </a:rPr>
                <a:t>OGCand</a:t>
              </a:r>
              <a:r>
                <a:rPr kumimoji="0" lang="en-US" sz="1100" b="1" i="1" u="none" strike="noStrike" cap="none" normalizeH="0" baseline="0" dirty="0" smtClean="0">
                  <a:ln>
                    <a:noFill/>
                  </a:ln>
                  <a:solidFill>
                    <a:schemeClr val="tx1"/>
                  </a:solidFill>
                  <a:effectLst/>
                  <a:latin typeface="Calibri" pitchFamily="34" charset="0"/>
                  <a:cs typeface="Arial" pitchFamily="34" charset="0"/>
                </a:rPr>
                <a:t>-ISO/TC-211standards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30" name="AutoShape 6"/>
            <p:cNvCxnSpPr>
              <a:cxnSpLocks noChangeShapeType="1"/>
              <a:stCxn id="1028" idx="3"/>
              <a:endCxn id="1077" idx="2"/>
            </p:cNvCxnSpPr>
            <p:nvPr/>
          </p:nvCxnSpPr>
          <p:spPr bwMode="auto">
            <a:xfrm flipV="1">
              <a:off x="4420" y="10056"/>
              <a:ext cx="492" cy="10"/>
            </a:xfrm>
            <a:prstGeom prst="straightConnector1">
              <a:avLst/>
            </a:prstGeom>
            <a:noFill/>
            <a:ln w="38100">
              <a:solidFill>
                <a:srgbClr val="938953"/>
              </a:solidFill>
              <a:round/>
              <a:headEnd type="triangle" w="med" len="med"/>
              <a:tailEnd type="triangle" w="med" len="med"/>
            </a:ln>
          </p:spPr>
        </p:cxnSp>
        <p:grpSp>
          <p:nvGrpSpPr>
            <p:cNvPr id="1031" name="Group 7"/>
            <p:cNvGrpSpPr>
              <a:grpSpLocks/>
            </p:cNvGrpSpPr>
            <p:nvPr/>
          </p:nvGrpSpPr>
          <p:grpSpPr bwMode="auto">
            <a:xfrm>
              <a:off x="7558" y="10341"/>
              <a:ext cx="630" cy="559"/>
              <a:chOff x="8982" y="8996"/>
              <a:chExt cx="864" cy="814"/>
            </a:xfrm>
          </p:grpSpPr>
          <p:sp>
            <p:nvSpPr>
              <p:cNvPr id="1032" name="Oval 8"/>
              <p:cNvSpPr>
                <a:spLocks noChangeArrowheads="1"/>
              </p:cNvSpPr>
              <p:nvPr/>
            </p:nvSpPr>
            <p:spPr bwMode="auto">
              <a:xfrm>
                <a:off x="8982" y="8996"/>
                <a:ext cx="864" cy="814"/>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1" i="0" u="none" strike="noStrike" cap="none" normalizeH="0" baseline="0" smtClean="0">
                    <a:ln>
                      <a:noFill/>
                    </a:ln>
                    <a:solidFill>
                      <a:srgbClr val="002060"/>
                    </a:solidFill>
                    <a:effectLst/>
                    <a:latin typeface="Calibri" pitchFamily="34" charset="0"/>
                    <a:cs typeface="Arial" pitchFamily="34" charset="0"/>
                  </a:rPr>
                  <a:t>WFS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AutoShape 9"/>
              <p:cNvSpPr>
                <a:spLocks noChangeArrowheads="1"/>
              </p:cNvSpPr>
              <p:nvPr/>
            </p:nvSpPr>
            <p:spPr bwMode="auto">
              <a:xfrm>
                <a:off x="9279" y="9373"/>
                <a:ext cx="206" cy="296"/>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034" name="AutoShape 10"/>
              <p:cNvSpPr>
                <a:spLocks noChangeArrowheads="1"/>
              </p:cNvSpPr>
              <p:nvPr/>
            </p:nvSpPr>
            <p:spPr bwMode="auto">
              <a:xfrm>
                <a:off x="9416" y="9388"/>
                <a:ext cx="234" cy="297"/>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035" name="Group 11"/>
            <p:cNvGrpSpPr>
              <a:grpSpLocks/>
            </p:cNvGrpSpPr>
            <p:nvPr/>
          </p:nvGrpSpPr>
          <p:grpSpPr bwMode="auto">
            <a:xfrm>
              <a:off x="8490" y="10753"/>
              <a:ext cx="698" cy="518"/>
              <a:chOff x="8654" y="7138"/>
              <a:chExt cx="1273" cy="845"/>
            </a:xfrm>
          </p:grpSpPr>
          <p:sp>
            <p:nvSpPr>
              <p:cNvPr id="1036" name="Oval 12"/>
              <p:cNvSpPr>
                <a:spLocks noChangeArrowheads="1"/>
              </p:cNvSpPr>
              <p:nvPr/>
            </p:nvSpPr>
            <p:spPr bwMode="auto">
              <a:xfrm>
                <a:off x="8654" y="7138"/>
                <a:ext cx="1273" cy="845"/>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1" i="0" u="none" strike="noStrike" cap="none" normalizeH="0" baseline="0" smtClean="0">
                    <a:ln>
                      <a:noFill/>
                    </a:ln>
                    <a:solidFill>
                      <a:srgbClr val="002060"/>
                    </a:solidFill>
                    <a:effectLst/>
                    <a:latin typeface="Calibri" pitchFamily="34" charset="0"/>
                    <a:cs typeface="Arial" pitchFamily="34" charset="0"/>
                  </a:rPr>
                  <a:t>WMS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 name="AutoShape 13"/>
              <p:cNvSpPr>
                <a:spLocks noChangeArrowheads="1"/>
              </p:cNvSpPr>
              <p:nvPr/>
            </p:nvSpPr>
            <p:spPr bwMode="auto">
              <a:xfrm>
                <a:off x="9021" y="7762"/>
                <a:ext cx="629" cy="133"/>
              </a:xfrm>
              <a:prstGeom prst="parallelogram">
                <a:avLst>
                  <a:gd name="adj" fmla="val 118233"/>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038" name="AutoShape 14"/>
            <p:cNvSpPr>
              <a:spLocks noChangeArrowheads="1"/>
            </p:cNvSpPr>
            <p:nvPr/>
          </p:nvSpPr>
          <p:spPr bwMode="auto">
            <a:xfrm>
              <a:off x="443" y="9786"/>
              <a:ext cx="609" cy="568"/>
            </a:xfrm>
            <a:prstGeom prst="smileyFace">
              <a:avLst>
                <a:gd name="adj" fmla="val 4653"/>
              </a:avLst>
            </a:prstGeom>
            <a:solidFill>
              <a:srgbClr val="FFFFFF"/>
            </a:solidFill>
            <a:ln w="31750">
              <a:solidFill>
                <a:srgbClr val="938953"/>
              </a:solidFill>
              <a:round/>
              <a:headEnd/>
              <a:tailEnd/>
            </a:ln>
            <a:effectLst/>
          </p:spPr>
          <p:txBody>
            <a:bodyPr vert="horz" wrap="square" lIns="91440" tIns="45720" rIns="91440" bIns="45720" numCol="1" anchor="t" anchorCtr="0" compatLnSpc="1">
              <a:prstTxWarp prst="textNoShape">
                <a:avLst/>
              </a:prstTxWarp>
            </a:bodyPr>
            <a:lstStyle/>
            <a:p>
              <a:endParaRPr lang="en-US"/>
            </a:p>
          </p:txBody>
        </p:sp>
        <p:cxnSp>
          <p:nvCxnSpPr>
            <p:cNvPr id="1039" name="AutoShape 15"/>
            <p:cNvCxnSpPr>
              <a:cxnSpLocks noChangeShapeType="1"/>
            </p:cNvCxnSpPr>
            <p:nvPr/>
          </p:nvCxnSpPr>
          <p:spPr bwMode="auto">
            <a:xfrm flipV="1">
              <a:off x="4437" y="12012"/>
              <a:ext cx="4927" cy="20"/>
            </a:xfrm>
            <a:prstGeom prst="straightConnector1">
              <a:avLst/>
            </a:prstGeom>
            <a:noFill/>
            <a:ln w="15875">
              <a:solidFill>
                <a:srgbClr val="8064A2"/>
              </a:solidFill>
              <a:prstDash val="dashDot"/>
              <a:round/>
              <a:headEnd type="triangle" w="med" len="med"/>
              <a:tailEnd type="triangle" w="med" len="med"/>
            </a:ln>
          </p:spPr>
        </p:cxnSp>
        <p:sp>
          <p:nvSpPr>
            <p:cNvPr id="1040" name="Oval 16"/>
            <p:cNvSpPr>
              <a:spLocks noChangeArrowheads="1"/>
            </p:cNvSpPr>
            <p:nvPr/>
          </p:nvSpPr>
          <p:spPr bwMode="auto">
            <a:xfrm>
              <a:off x="5252" y="9363"/>
              <a:ext cx="1228" cy="1253"/>
            </a:xfrm>
            <a:prstGeom prst="ellipse">
              <a:avLst/>
            </a:prstGeom>
            <a:gradFill rotWithShape="0">
              <a:gsLst>
                <a:gs pos="0">
                  <a:srgbClr val="FFFFFF"/>
                </a:gs>
                <a:gs pos="100000">
                  <a:srgbClr val="999999"/>
                </a:gs>
              </a:gsLst>
              <a:lin ang="5400000" scaled="1"/>
            </a:gradFill>
            <a:ln w="25400">
              <a:solidFill>
                <a:srgbClr val="666666"/>
              </a:solidFill>
              <a:round/>
              <a:headEnd/>
              <a:tailEnd/>
            </a:ln>
            <a:effectLst>
              <a:outerShdw dist="28398" dir="3806097" algn="ctr" rotWithShape="0">
                <a:srgbClr val="7F7F7F">
                  <a:alpha val="50000"/>
                </a:srgbClr>
              </a:outerShdw>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Arial" pitchFamily="34" charset="0"/>
                </a:rPr>
                <a:t>Aggregator</a:t>
              </a:r>
            </a:p>
            <a:p>
              <a:pPr lvl="0" fontAlgn="base">
                <a:spcBef>
                  <a:spcPct val="0"/>
                </a:spcBef>
                <a:spcAft>
                  <a:spcPct val="0"/>
                </a:spcAft>
              </a:pPr>
              <a:r>
                <a:rPr lang="en-US" sz="1200" b="1" dirty="0" smtClean="0">
                  <a:latin typeface="Calibri" pitchFamily="34" charset="0"/>
                  <a:cs typeface="Arial" pitchFamily="34" charset="0"/>
                </a:rPr>
                <a:t>WMS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1" name="AutoShape 17"/>
            <p:cNvSpPr>
              <a:spLocks noChangeArrowheads="1"/>
            </p:cNvSpPr>
            <p:nvPr/>
          </p:nvSpPr>
          <p:spPr bwMode="auto">
            <a:xfrm>
              <a:off x="5591" y="10400"/>
              <a:ext cx="576" cy="111"/>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042" name="AutoShape 18"/>
            <p:cNvSpPr>
              <a:spLocks noChangeArrowheads="1"/>
            </p:cNvSpPr>
            <p:nvPr/>
          </p:nvSpPr>
          <p:spPr bwMode="auto">
            <a:xfrm>
              <a:off x="5591" y="10243"/>
              <a:ext cx="576" cy="111"/>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3" name="Text Box 19"/>
            <p:cNvSpPr txBox="1">
              <a:spLocks noChangeArrowheads="1"/>
            </p:cNvSpPr>
            <p:nvPr/>
          </p:nvSpPr>
          <p:spPr bwMode="auto">
            <a:xfrm>
              <a:off x="5366" y="10335"/>
              <a:ext cx="302" cy="259"/>
            </a:xfrm>
            <a:prstGeom prst="rect">
              <a:avLst/>
            </a:prstGeom>
            <a:noFill/>
            <a:ln w="9525">
              <a:noFill/>
              <a:miter lim="800000"/>
              <a:headEnd/>
              <a:tailEnd/>
            </a:ln>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rgbClr val="C00000"/>
                  </a:solidFill>
                  <a:effectLst/>
                  <a:latin typeface="Calibri"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Text Box 20"/>
            <p:cNvSpPr txBox="1">
              <a:spLocks noChangeArrowheads="1"/>
            </p:cNvSpPr>
            <p:nvPr/>
          </p:nvSpPr>
          <p:spPr bwMode="auto">
            <a:xfrm>
              <a:off x="5468" y="10128"/>
              <a:ext cx="303" cy="307"/>
            </a:xfrm>
            <a:prstGeom prst="rect">
              <a:avLst/>
            </a:prstGeom>
            <a:noFill/>
            <a:ln w="9525">
              <a:noFill/>
              <a:miter lim="800000"/>
              <a:headEnd/>
              <a:tailEnd/>
            </a:ln>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rgbClr val="C00000"/>
                  </a:solidFill>
                  <a:effectLst/>
                  <a:latin typeface="Calibri"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045" name="Group 21"/>
            <p:cNvGrpSpPr>
              <a:grpSpLocks/>
            </p:cNvGrpSpPr>
            <p:nvPr/>
          </p:nvGrpSpPr>
          <p:grpSpPr bwMode="auto">
            <a:xfrm>
              <a:off x="6588" y="9759"/>
              <a:ext cx="697" cy="519"/>
              <a:chOff x="8654" y="7138"/>
              <a:chExt cx="1273" cy="845"/>
            </a:xfrm>
          </p:grpSpPr>
          <p:sp>
            <p:nvSpPr>
              <p:cNvPr id="1046" name="Oval 22"/>
              <p:cNvSpPr>
                <a:spLocks noChangeArrowheads="1"/>
              </p:cNvSpPr>
              <p:nvPr/>
            </p:nvSpPr>
            <p:spPr bwMode="auto">
              <a:xfrm>
                <a:off x="8654" y="7138"/>
                <a:ext cx="1273" cy="845"/>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1" i="0" u="none" strike="noStrike" cap="none" normalizeH="0" baseline="0" smtClean="0">
                    <a:ln>
                      <a:noFill/>
                    </a:ln>
                    <a:solidFill>
                      <a:srgbClr val="002060"/>
                    </a:solidFill>
                    <a:effectLst/>
                    <a:latin typeface="Calibri" pitchFamily="34" charset="0"/>
                    <a:cs typeface="Arial" pitchFamily="34" charset="0"/>
                  </a:rPr>
                  <a:t>WMS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AutoShape 23"/>
              <p:cNvSpPr>
                <a:spLocks noChangeArrowheads="1"/>
              </p:cNvSpPr>
              <p:nvPr/>
            </p:nvSpPr>
            <p:spPr bwMode="auto">
              <a:xfrm>
                <a:off x="9021" y="7762"/>
                <a:ext cx="629" cy="133"/>
              </a:xfrm>
              <a:prstGeom prst="parallelogram">
                <a:avLst>
                  <a:gd name="adj" fmla="val 118233"/>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048" name="Group 24"/>
            <p:cNvGrpSpPr>
              <a:grpSpLocks/>
            </p:cNvGrpSpPr>
            <p:nvPr/>
          </p:nvGrpSpPr>
          <p:grpSpPr bwMode="auto">
            <a:xfrm>
              <a:off x="7563" y="9450"/>
              <a:ext cx="697" cy="519"/>
              <a:chOff x="8654" y="7138"/>
              <a:chExt cx="1273" cy="845"/>
            </a:xfrm>
          </p:grpSpPr>
          <p:sp>
            <p:nvSpPr>
              <p:cNvPr id="1049" name="Oval 25"/>
              <p:cNvSpPr>
                <a:spLocks noChangeArrowheads="1"/>
              </p:cNvSpPr>
              <p:nvPr/>
            </p:nvSpPr>
            <p:spPr bwMode="auto">
              <a:xfrm>
                <a:off x="8654" y="7138"/>
                <a:ext cx="1273" cy="845"/>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1" i="0" u="none" strike="noStrike" cap="none" normalizeH="0" baseline="0" smtClean="0">
                    <a:ln>
                      <a:noFill/>
                    </a:ln>
                    <a:solidFill>
                      <a:srgbClr val="002060"/>
                    </a:solidFill>
                    <a:effectLst/>
                    <a:latin typeface="Calibri" pitchFamily="34" charset="0"/>
                    <a:cs typeface="Arial" pitchFamily="34" charset="0"/>
                  </a:rPr>
                  <a:t>WMS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AutoShape 26"/>
              <p:cNvSpPr>
                <a:spLocks noChangeArrowheads="1"/>
              </p:cNvSpPr>
              <p:nvPr/>
            </p:nvSpPr>
            <p:spPr bwMode="auto">
              <a:xfrm>
                <a:off x="9021" y="7762"/>
                <a:ext cx="629" cy="133"/>
              </a:xfrm>
              <a:prstGeom prst="parallelogram">
                <a:avLst>
                  <a:gd name="adj" fmla="val 118233"/>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051" name="Group 27"/>
            <p:cNvGrpSpPr>
              <a:grpSpLocks/>
            </p:cNvGrpSpPr>
            <p:nvPr/>
          </p:nvGrpSpPr>
          <p:grpSpPr bwMode="auto">
            <a:xfrm>
              <a:off x="8447" y="9953"/>
              <a:ext cx="630" cy="559"/>
              <a:chOff x="8982" y="8996"/>
              <a:chExt cx="864" cy="814"/>
            </a:xfrm>
          </p:grpSpPr>
          <p:sp>
            <p:nvSpPr>
              <p:cNvPr id="1052" name="Oval 28"/>
              <p:cNvSpPr>
                <a:spLocks noChangeArrowheads="1"/>
              </p:cNvSpPr>
              <p:nvPr/>
            </p:nvSpPr>
            <p:spPr bwMode="auto">
              <a:xfrm>
                <a:off x="8982" y="8996"/>
                <a:ext cx="864" cy="814"/>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1" i="0" u="none" strike="noStrike" cap="none" normalizeH="0" baseline="0" smtClean="0">
                    <a:ln>
                      <a:noFill/>
                    </a:ln>
                    <a:solidFill>
                      <a:srgbClr val="002060"/>
                    </a:solidFill>
                    <a:effectLst/>
                    <a:latin typeface="Calibri" pitchFamily="34" charset="0"/>
                    <a:cs typeface="Arial" pitchFamily="34" charset="0"/>
                  </a:rPr>
                  <a:t>WFS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3" name="AutoShape 29"/>
              <p:cNvSpPr>
                <a:spLocks noChangeArrowheads="1"/>
              </p:cNvSpPr>
              <p:nvPr/>
            </p:nvSpPr>
            <p:spPr bwMode="auto">
              <a:xfrm>
                <a:off x="9279" y="9373"/>
                <a:ext cx="206" cy="296"/>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054" name="AutoShape 30"/>
              <p:cNvSpPr>
                <a:spLocks noChangeArrowheads="1"/>
              </p:cNvSpPr>
              <p:nvPr/>
            </p:nvSpPr>
            <p:spPr bwMode="auto">
              <a:xfrm>
                <a:off x="9416" y="9388"/>
                <a:ext cx="234" cy="297"/>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055" name="Group 31"/>
            <p:cNvGrpSpPr>
              <a:grpSpLocks/>
            </p:cNvGrpSpPr>
            <p:nvPr/>
          </p:nvGrpSpPr>
          <p:grpSpPr bwMode="auto">
            <a:xfrm>
              <a:off x="8558" y="9082"/>
              <a:ext cx="630" cy="559"/>
              <a:chOff x="8982" y="8996"/>
              <a:chExt cx="864" cy="814"/>
            </a:xfrm>
          </p:grpSpPr>
          <p:sp>
            <p:nvSpPr>
              <p:cNvPr id="1056" name="Oval 32"/>
              <p:cNvSpPr>
                <a:spLocks noChangeArrowheads="1"/>
              </p:cNvSpPr>
              <p:nvPr/>
            </p:nvSpPr>
            <p:spPr bwMode="auto">
              <a:xfrm>
                <a:off x="8982" y="8996"/>
                <a:ext cx="864" cy="814"/>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1" i="0" u="none" strike="noStrike" cap="none" normalizeH="0" baseline="0" smtClean="0">
                    <a:ln>
                      <a:noFill/>
                    </a:ln>
                    <a:solidFill>
                      <a:srgbClr val="002060"/>
                    </a:solidFill>
                    <a:effectLst/>
                    <a:latin typeface="Calibri" pitchFamily="34" charset="0"/>
                    <a:cs typeface="Arial" pitchFamily="34" charset="0"/>
                  </a:rPr>
                  <a:t>WFS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7" name="AutoShape 33"/>
              <p:cNvSpPr>
                <a:spLocks noChangeArrowheads="1"/>
              </p:cNvSpPr>
              <p:nvPr/>
            </p:nvSpPr>
            <p:spPr bwMode="auto">
              <a:xfrm>
                <a:off x="9279" y="9373"/>
                <a:ext cx="206" cy="296"/>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058" name="AutoShape 34"/>
              <p:cNvSpPr>
                <a:spLocks noChangeArrowheads="1"/>
              </p:cNvSpPr>
              <p:nvPr/>
            </p:nvSpPr>
            <p:spPr bwMode="auto">
              <a:xfrm>
                <a:off x="9416" y="9388"/>
                <a:ext cx="234" cy="297"/>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1059" name="AutoShape 35"/>
            <p:cNvSpPr>
              <a:spLocks noChangeArrowheads="1"/>
            </p:cNvSpPr>
            <p:nvPr/>
          </p:nvSpPr>
          <p:spPr bwMode="auto">
            <a:xfrm rot="16200000">
              <a:off x="6035" y="8285"/>
              <a:ext cx="2990" cy="3668"/>
            </a:xfrm>
            <a:prstGeom prst="triangle">
              <a:avLst>
                <a:gd name="adj" fmla="val 50000"/>
              </a:avLst>
            </a:prstGeom>
            <a:solidFill>
              <a:srgbClr val="C4BC96">
                <a:alpha val="14999"/>
              </a:srgbClr>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0" name="AutoShape 36"/>
            <p:cNvSpPr>
              <a:spLocks noChangeArrowheads="1"/>
            </p:cNvSpPr>
            <p:nvPr/>
          </p:nvSpPr>
          <p:spPr bwMode="auto">
            <a:xfrm>
              <a:off x="3614" y="10534"/>
              <a:ext cx="576" cy="109"/>
            </a:xfrm>
            <a:prstGeom prst="parallelogram">
              <a:avLst>
                <a:gd name="adj" fmla="val 13211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061" name="AutoShape 37"/>
            <p:cNvSpPr>
              <a:spLocks noChangeArrowheads="1"/>
            </p:cNvSpPr>
            <p:nvPr/>
          </p:nvSpPr>
          <p:spPr bwMode="auto">
            <a:xfrm>
              <a:off x="3614" y="10386"/>
              <a:ext cx="576" cy="111"/>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062" name="AutoShape 38"/>
            <p:cNvSpPr>
              <a:spLocks noChangeArrowheads="1"/>
            </p:cNvSpPr>
            <p:nvPr/>
          </p:nvSpPr>
          <p:spPr bwMode="auto">
            <a:xfrm>
              <a:off x="3614" y="10219"/>
              <a:ext cx="576" cy="110"/>
            </a:xfrm>
            <a:prstGeom prst="parallelogram">
              <a:avLst>
                <a:gd name="adj" fmla="val 130909"/>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063" name="Text Box 39"/>
            <p:cNvSpPr txBox="1">
              <a:spLocks noChangeArrowheads="1"/>
            </p:cNvSpPr>
            <p:nvPr/>
          </p:nvSpPr>
          <p:spPr bwMode="auto">
            <a:xfrm>
              <a:off x="3369" y="10536"/>
              <a:ext cx="303" cy="332"/>
            </a:xfrm>
            <a:prstGeom prst="rect">
              <a:avLst/>
            </a:prstGeom>
            <a:noFill/>
            <a:ln w="9525">
              <a:noFill/>
              <a:miter lim="800000"/>
              <a:headEnd/>
              <a:tailEnd/>
            </a:ln>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rgbClr val="C00000"/>
                  </a:solidFill>
                  <a:effectLst/>
                  <a:latin typeface="Calibri"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4" name="Text Box 40"/>
            <p:cNvSpPr txBox="1">
              <a:spLocks noChangeArrowheads="1"/>
            </p:cNvSpPr>
            <p:nvPr/>
          </p:nvSpPr>
          <p:spPr bwMode="auto">
            <a:xfrm>
              <a:off x="3388" y="10341"/>
              <a:ext cx="284" cy="253"/>
            </a:xfrm>
            <a:prstGeom prst="rect">
              <a:avLst/>
            </a:prstGeom>
            <a:noFill/>
            <a:ln w="9525">
              <a:noFill/>
              <a:miter lim="800000"/>
              <a:headEnd/>
              <a:tailEnd/>
            </a:ln>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dirty="0" smtClean="0">
                  <a:ln>
                    <a:noFill/>
                  </a:ln>
                  <a:solidFill>
                    <a:srgbClr val="C00000"/>
                  </a:solidFill>
                  <a:effectLst/>
                  <a:latin typeface="Calibri"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5" name="Text Box 41"/>
            <p:cNvSpPr txBox="1">
              <a:spLocks noChangeArrowheads="1"/>
            </p:cNvSpPr>
            <p:nvPr/>
          </p:nvSpPr>
          <p:spPr bwMode="auto">
            <a:xfrm>
              <a:off x="7475" y="9731"/>
              <a:ext cx="1440" cy="1440"/>
            </a:xfrm>
            <a:prstGeom prst="rect">
              <a:avLst/>
            </a:prstGeom>
            <a:solidFill>
              <a:srgbClr val="FFFFFF">
                <a:alpha val="3000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1" i="0" u="none" strike="noStrike" cap="none" normalizeH="0" baseline="0" smtClean="0">
                  <a:ln>
                    <a:noFill/>
                  </a:ln>
                  <a:solidFill>
                    <a:srgbClr val="7F7F7F"/>
                  </a:solidFill>
                  <a:effectLst/>
                  <a:latin typeface="Calibri" pitchFamily="34" charset="0"/>
                  <a:cs typeface="Arial" pitchFamily="34" charset="0"/>
                </a:rPr>
                <a:t>GIS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66" name="Picture 42"/>
            <p:cNvPicPr>
              <a:picLocks noChangeAspect="1" noChangeArrowheads="1"/>
            </p:cNvPicPr>
            <p:nvPr/>
          </p:nvPicPr>
          <p:blipFill>
            <a:blip r:embed="rId3"/>
            <a:srcRect/>
            <a:stretch>
              <a:fillRect/>
            </a:stretch>
          </p:blipFill>
          <p:spPr bwMode="auto">
            <a:xfrm>
              <a:off x="6000" y="9174"/>
              <a:ext cx="354" cy="580"/>
            </a:xfrm>
            <a:prstGeom prst="rect">
              <a:avLst/>
            </a:prstGeom>
            <a:noFill/>
          </p:spPr>
        </p:pic>
        <p:pic>
          <p:nvPicPr>
            <p:cNvPr id="1067" name="Picture 43"/>
            <p:cNvPicPr>
              <a:picLocks noChangeAspect="1" noChangeArrowheads="1"/>
            </p:cNvPicPr>
            <p:nvPr/>
          </p:nvPicPr>
          <p:blipFill>
            <a:blip r:embed="rId3"/>
            <a:srcRect/>
            <a:stretch>
              <a:fillRect/>
            </a:stretch>
          </p:blipFill>
          <p:spPr bwMode="auto">
            <a:xfrm>
              <a:off x="6189" y="9269"/>
              <a:ext cx="354" cy="580"/>
            </a:xfrm>
            <a:prstGeom prst="rect">
              <a:avLst/>
            </a:prstGeom>
            <a:noFill/>
          </p:spPr>
        </p:pic>
        <p:pic>
          <p:nvPicPr>
            <p:cNvPr id="1068" name="Picture 44"/>
            <p:cNvPicPr>
              <a:picLocks noChangeAspect="1" noChangeArrowheads="1"/>
            </p:cNvPicPr>
            <p:nvPr/>
          </p:nvPicPr>
          <p:blipFill>
            <a:blip r:embed="rId3"/>
            <a:srcRect/>
            <a:stretch>
              <a:fillRect/>
            </a:stretch>
          </p:blipFill>
          <p:spPr bwMode="auto">
            <a:xfrm>
              <a:off x="7925" y="9418"/>
              <a:ext cx="263" cy="223"/>
            </a:xfrm>
            <a:prstGeom prst="rect">
              <a:avLst/>
            </a:prstGeom>
            <a:noFill/>
          </p:spPr>
        </p:pic>
        <p:pic>
          <p:nvPicPr>
            <p:cNvPr id="1069" name="Picture 45"/>
            <p:cNvPicPr>
              <a:picLocks noChangeAspect="1" noChangeArrowheads="1"/>
            </p:cNvPicPr>
            <p:nvPr/>
          </p:nvPicPr>
          <p:blipFill>
            <a:blip r:embed="rId3"/>
            <a:srcRect/>
            <a:stretch>
              <a:fillRect/>
            </a:stretch>
          </p:blipFill>
          <p:spPr bwMode="auto">
            <a:xfrm>
              <a:off x="9025" y="9082"/>
              <a:ext cx="263" cy="223"/>
            </a:xfrm>
            <a:prstGeom prst="rect">
              <a:avLst/>
            </a:prstGeom>
            <a:noFill/>
          </p:spPr>
        </p:pic>
        <p:pic>
          <p:nvPicPr>
            <p:cNvPr id="1070" name="Picture 46"/>
            <p:cNvPicPr>
              <a:picLocks noChangeAspect="1" noChangeArrowheads="1"/>
            </p:cNvPicPr>
            <p:nvPr/>
          </p:nvPicPr>
          <p:blipFill>
            <a:blip r:embed="rId3"/>
            <a:srcRect/>
            <a:stretch>
              <a:fillRect/>
            </a:stretch>
          </p:blipFill>
          <p:spPr bwMode="auto">
            <a:xfrm>
              <a:off x="7084" y="9772"/>
              <a:ext cx="263" cy="223"/>
            </a:xfrm>
            <a:prstGeom prst="rect">
              <a:avLst/>
            </a:prstGeom>
            <a:noFill/>
          </p:spPr>
        </p:pic>
        <p:pic>
          <p:nvPicPr>
            <p:cNvPr id="1071" name="Picture 47"/>
            <p:cNvPicPr>
              <a:picLocks noChangeAspect="1" noChangeArrowheads="1"/>
            </p:cNvPicPr>
            <p:nvPr/>
          </p:nvPicPr>
          <p:blipFill>
            <a:blip r:embed="rId3"/>
            <a:srcRect/>
            <a:stretch>
              <a:fillRect/>
            </a:stretch>
          </p:blipFill>
          <p:spPr bwMode="auto">
            <a:xfrm>
              <a:off x="8045" y="10341"/>
              <a:ext cx="263" cy="223"/>
            </a:xfrm>
            <a:prstGeom prst="rect">
              <a:avLst/>
            </a:prstGeom>
            <a:noFill/>
          </p:spPr>
        </p:pic>
        <p:pic>
          <p:nvPicPr>
            <p:cNvPr id="1072" name="Picture 48"/>
            <p:cNvPicPr>
              <a:picLocks noChangeAspect="1" noChangeArrowheads="1"/>
            </p:cNvPicPr>
            <p:nvPr/>
          </p:nvPicPr>
          <p:blipFill>
            <a:blip r:embed="rId3"/>
            <a:srcRect/>
            <a:stretch>
              <a:fillRect/>
            </a:stretch>
          </p:blipFill>
          <p:spPr bwMode="auto">
            <a:xfrm>
              <a:off x="8925" y="9953"/>
              <a:ext cx="263" cy="223"/>
            </a:xfrm>
            <a:prstGeom prst="rect">
              <a:avLst/>
            </a:prstGeom>
            <a:noFill/>
          </p:spPr>
        </p:pic>
        <p:pic>
          <p:nvPicPr>
            <p:cNvPr id="1073" name="Picture 49"/>
            <p:cNvPicPr>
              <a:picLocks noChangeAspect="1" noChangeArrowheads="1"/>
            </p:cNvPicPr>
            <p:nvPr/>
          </p:nvPicPr>
          <p:blipFill>
            <a:blip r:embed="rId3"/>
            <a:srcRect/>
            <a:stretch>
              <a:fillRect/>
            </a:stretch>
          </p:blipFill>
          <p:spPr bwMode="auto">
            <a:xfrm>
              <a:off x="9036" y="10753"/>
              <a:ext cx="263" cy="223"/>
            </a:xfrm>
            <a:prstGeom prst="rect">
              <a:avLst/>
            </a:prstGeom>
            <a:noFill/>
          </p:spPr>
        </p:pic>
        <p:sp>
          <p:nvSpPr>
            <p:cNvPr id="1074" name="Text Box 50"/>
            <p:cNvSpPr txBox="1">
              <a:spLocks noChangeArrowheads="1"/>
            </p:cNvSpPr>
            <p:nvPr/>
          </p:nvSpPr>
          <p:spPr bwMode="auto">
            <a:xfrm>
              <a:off x="5108" y="10602"/>
              <a:ext cx="2177" cy="12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Capability Aggregator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Map Rendering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Request Handler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     -Query partitioning      </a:t>
              </a:r>
              <a:endParaRPr kumimoji="0" lang="en-US"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     -and assembly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75" name="Picture 51"/>
            <p:cNvPicPr>
              <a:picLocks noChangeAspect="1" noChangeArrowheads="1"/>
            </p:cNvPicPr>
            <p:nvPr/>
          </p:nvPicPr>
          <p:blipFill>
            <a:blip r:embed="rId3"/>
            <a:srcRect/>
            <a:stretch>
              <a:fillRect/>
            </a:stretch>
          </p:blipFill>
          <p:spPr bwMode="auto">
            <a:xfrm>
              <a:off x="4275" y="9272"/>
              <a:ext cx="354" cy="580"/>
            </a:xfrm>
            <a:prstGeom prst="rect">
              <a:avLst/>
            </a:prstGeom>
            <a:noFill/>
          </p:spPr>
        </p:pic>
        <p:sp>
          <p:nvSpPr>
            <p:cNvPr id="1076" name="Oval 52"/>
            <p:cNvSpPr>
              <a:spLocks noChangeArrowheads="1"/>
            </p:cNvSpPr>
            <p:nvPr/>
          </p:nvSpPr>
          <p:spPr bwMode="auto">
            <a:xfrm>
              <a:off x="5061" y="9456"/>
              <a:ext cx="359" cy="313"/>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7" name="Oval 53"/>
            <p:cNvSpPr>
              <a:spLocks noChangeArrowheads="1"/>
            </p:cNvSpPr>
            <p:nvPr/>
          </p:nvSpPr>
          <p:spPr bwMode="auto">
            <a:xfrm>
              <a:off x="4912" y="9899"/>
              <a:ext cx="359" cy="313"/>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8" name="Oval 54"/>
            <p:cNvSpPr>
              <a:spLocks noChangeArrowheads="1"/>
            </p:cNvSpPr>
            <p:nvPr/>
          </p:nvSpPr>
          <p:spPr bwMode="auto">
            <a:xfrm>
              <a:off x="5032" y="10335"/>
              <a:ext cx="359" cy="313"/>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9" name="Text Box 55"/>
            <p:cNvSpPr txBox="1">
              <a:spLocks noChangeArrowheads="1"/>
            </p:cNvSpPr>
            <p:nvPr/>
          </p:nvSpPr>
          <p:spPr bwMode="auto">
            <a:xfrm>
              <a:off x="2714" y="10976"/>
              <a:ext cx="1780" cy="10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         </a:t>
              </a:r>
              <a:r>
                <a:rPr kumimoji="0" lang="en-US" sz="1200" b="0" i="0" u="none" strike="noStrike" cap="none" normalizeH="0" baseline="0" dirty="0" err="1" smtClean="0">
                  <a:ln>
                    <a:noFill/>
                  </a:ln>
                  <a:solidFill>
                    <a:schemeClr val="tx1"/>
                  </a:solidFill>
                  <a:effectLst/>
                  <a:latin typeface="Calibri" pitchFamily="34" charset="0"/>
                  <a:cs typeface="Arial" pitchFamily="34" charset="0"/>
                </a:rPr>
                <a:t>GetCapability</a:t>
              </a:r>
              <a:endParaRPr kumimoji="0" lang="en-US" sz="1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3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         </a:t>
              </a:r>
              <a:r>
                <a:rPr kumimoji="0" lang="en-US" sz="1200" b="0" i="0" u="none" strike="noStrike" cap="none" normalizeH="0" baseline="0" dirty="0" err="1" smtClean="0">
                  <a:ln>
                    <a:noFill/>
                  </a:ln>
                  <a:solidFill>
                    <a:schemeClr val="tx1"/>
                  </a:solidFill>
                  <a:effectLst/>
                  <a:latin typeface="Calibri" pitchFamily="34" charset="0"/>
                  <a:cs typeface="Arial" pitchFamily="34" charset="0"/>
                </a:rPr>
                <a:t>GetMap</a:t>
              </a:r>
              <a:endParaRPr kumimoji="0" lang="en-US" sz="1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3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         </a:t>
              </a:r>
              <a:r>
                <a:rPr kumimoji="0" lang="en-US" sz="1200" b="0" i="0" u="none" strike="noStrike" cap="none" normalizeH="0" baseline="0" dirty="0" err="1" smtClean="0">
                  <a:ln>
                    <a:noFill/>
                  </a:ln>
                  <a:solidFill>
                    <a:schemeClr val="tx1"/>
                  </a:solidFill>
                  <a:effectLst/>
                  <a:latin typeface="Calibri" pitchFamily="34" charset="0"/>
                  <a:cs typeface="Arial" pitchFamily="34" charset="0"/>
                </a:rPr>
                <a:t>GetFeatureInfo</a:t>
              </a:r>
              <a:endParaRPr kumimoji="0" lang="en-US" sz="1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0" name="Oval 56"/>
            <p:cNvSpPr>
              <a:spLocks noChangeArrowheads="1"/>
            </p:cNvSpPr>
            <p:nvPr/>
          </p:nvSpPr>
          <p:spPr bwMode="auto">
            <a:xfrm>
              <a:off x="2738" y="10995"/>
              <a:ext cx="359" cy="313"/>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1" name="Oval 57"/>
            <p:cNvSpPr>
              <a:spLocks noChangeArrowheads="1"/>
            </p:cNvSpPr>
            <p:nvPr/>
          </p:nvSpPr>
          <p:spPr bwMode="auto">
            <a:xfrm>
              <a:off x="2738" y="11312"/>
              <a:ext cx="359" cy="313"/>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2" name="Oval 58"/>
            <p:cNvSpPr>
              <a:spLocks noChangeArrowheads="1"/>
            </p:cNvSpPr>
            <p:nvPr/>
          </p:nvSpPr>
          <p:spPr bwMode="auto">
            <a:xfrm>
              <a:off x="2738" y="11614"/>
              <a:ext cx="359" cy="313"/>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83" name="Picture 59"/>
            <p:cNvPicPr>
              <a:picLocks noChangeAspect="1" noChangeArrowheads="1"/>
            </p:cNvPicPr>
            <p:nvPr/>
          </p:nvPicPr>
          <p:blipFill>
            <a:blip r:embed="rId4"/>
            <a:srcRect/>
            <a:stretch>
              <a:fillRect/>
            </a:stretch>
          </p:blipFill>
          <p:spPr bwMode="auto">
            <a:xfrm>
              <a:off x="1493" y="9446"/>
              <a:ext cx="1260" cy="1238"/>
            </a:xfrm>
            <a:prstGeom prst="rect">
              <a:avLst/>
            </a:prstGeom>
            <a:noFill/>
          </p:spPr>
        </p:pic>
        <p:cxnSp>
          <p:nvCxnSpPr>
            <p:cNvPr id="1084" name="AutoShape 60"/>
            <p:cNvCxnSpPr>
              <a:cxnSpLocks noChangeShapeType="1"/>
              <a:stCxn id="0" idx="3"/>
              <a:endCxn id="1028" idx="1"/>
            </p:cNvCxnSpPr>
            <p:nvPr/>
          </p:nvCxnSpPr>
          <p:spPr bwMode="auto">
            <a:xfrm>
              <a:off x="2753" y="10065"/>
              <a:ext cx="483" cy="1"/>
            </a:xfrm>
            <a:prstGeom prst="straightConnector1">
              <a:avLst/>
            </a:prstGeom>
            <a:noFill/>
            <a:ln w="38100">
              <a:solidFill>
                <a:srgbClr val="938953"/>
              </a:solidFill>
              <a:round/>
              <a:headEnd type="triangle" w="med" len="med"/>
              <a:tailEnd type="triangle" w="med" len="med"/>
            </a:ln>
          </p:spPr>
        </p:cxnSp>
        <p:cxnSp>
          <p:nvCxnSpPr>
            <p:cNvPr id="1085" name="AutoShape 61"/>
            <p:cNvCxnSpPr>
              <a:cxnSpLocks noChangeShapeType="1"/>
              <a:stCxn id="1038" idx="6"/>
              <a:endCxn id="0" idx="1"/>
            </p:cNvCxnSpPr>
            <p:nvPr/>
          </p:nvCxnSpPr>
          <p:spPr bwMode="auto">
            <a:xfrm flipV="1">
              <a:off x="1077" y="10065"/>
              <a:ext cx="416" cy="5"/>
            </a:xfrm>
            <a:prstGeom prst="straightConnector1">
              <a:avLst/>
            </a:prstGeom>
            <a:noFill/>
            <a:ln w="38100">
              <a:solidFill>
                <a:srgbClr val="938953"/>
              </a:solidFill>
              <a:round/>
              <a:headEnd type="triangle" w="med" len="med"/>
              <a:tailEnd type="triangle" w="med" len="med"/>
            </a:ln>
          </p:spPr>
        </p:cxnSp>
        <p:sp>
          <p:nvSpPr>
            <p:cNvPr id="1086" name="Text Box 62"/>
            <p:cNvSpPr txBox="1">
              <a:spLocks noChangeArrowheads="1"/>
            </p:cNvSpPr>
            <p:nvPr/>
          </p:nvSpPr>
          <p:spPr bwMode="auto">
            <a:xfrm>
              <a:off x="1582" y="10753"/>
              <a:ext cx="1066" cy="5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i="0" u="none" strike="noStrike" cap="none" normalizeH="0" baseline="0" dirty="0" smtClean="0">
                  <a:ln>
                    <a:noFill/>
                  </a:ln>
                  <a:solidFill>
                    <a:schemeClr val="tx1"/>
                  </a:solidFill>
                  <a:effectLst/>
                  <a:latin typeface="Calibri" pitchFamily="34" charset="0"/>
                  <a:cs typeface="Arial" pitchFamily="34" charset="0"/>
                </a:rPr>
                <a:t>Browser</a:t>
              </a:r>
              <a:endParaRPr kumimoji="0" lang="en-US" sz="120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lvl="1" algn="ctr" rtl="0">
              <a:spcBef>
                <a:spcPct val="0"/>
              </a:spcBef>
            </a:pPr>
            <a:r>
              <a:rPr lang="en-US" sz="3200" dirty="0" smtClean="0">
                <a:latin typeface="+mj-lt"/>
              </a:rPr>
              <a:t>Interoperable service-oriented GIS (triangle)</a:t>
            </a:r>
            <a:endParaRPr lang="en-US" sz="3200" dirty="0">
              <a:latin typeface="+mj-lt"/>
            </a:endParaRPr>
          </a:p>
        </p:txBody>
      </p:sp>
      <p:sp>
        <p:nvSpPr>
          <p:cNvPr id="3" name="Content Placeholder 2"/>
          <p:cNvSpPr>
            <a:spLocks noGrp="1"/>
          </p:cNvSpPr>
          <p:nvPr>
            <p:ph idx="1"/>
          </p:nvPr>
        </p:nvSpPr>
        <p:spPr>
          <a:xfrm>
            <a:off x="457200" y="914400"/>
            <a:ext cx="8534400" cy="5791200"/>
          </a:xfrm>
        </p:spPr>
        <p:txBody>
          <a:bodyPr>
            <a:normAutofit fontScale="77500" lnSpcReduction="20000"/>
          </a:bodyPr>
          <a:lstStyle/>
          <a:p>
            <a:r>
              <a:rPr lang="en-US" dirty="0" smtClean="0"/>
              <a:t>Composed of two types of online services, WMS and WFS,</a:t>
            </a:r>
          </a:p>
          <a:p>
            <a:r>
              <a:rPr lang="en-US" dirty="0" smtClean="0"/>
              <a:t>And two types of data:</a:t>
            </a:r>
          </a:p>
          <a:p>
            <a:pPr lvl="1"/>
            <a:r>
              <a:rPr lang="en-US" dirty="0" smtClean="0"/>
              <a:t>Binary data –map images and,</a:t>
            </a:r>
          </a:p>
          <a:p>
            <a:pPr lvl="1"/>
            <a:r>
              <a:rPr lang="en-US" dirty="0" smtClean="0"/>
              <a:t>Structured-data –GML :  content (core data) and presentation (attribute and geometry elements)</a:t>
            </a:r>
          </a:p>
          <a:p>
            <a:r>
              <a:rPr lang="en-US" b="1" dirty="0" smtClean="0"/>
              <a:t>WFS</a:t>
            </a:r>
            <a:r>
              <a:rPr lang="en-US" dirty="0" smtClean="0"/>
              <a:t> are data services providing data in common data model</a:t>
            </a:r>
          </a:p>
          <a:p>
            <a:pPr lvl="1"/>
            <a:r>
              <a:rPr lang="en-US" dirty="0" smtClean="0"/>
              <a:t>Providing local-data with common service API</a:t>
            </a:r>
          </a:p>
          <a:p>
            <a:r>
              <a:rPr lang="en-US" b="1" dirty="0" smtClean="0"/>
              <a:t>WMS</a:t>
            </a:r>
            <a:r>
              <a:rPr lang="en-US" dirty="0" smtClean="0"/>
              <a:t> are data rendering services (like filters) providing human comprehensible data (map images). </a:t>
            </a:r>
          </a:p>
          <a:p>
            <a:pPr lvl="1"/>
            <a:r>
              <a:rPr lang="en-US" dirty="0" smtClean="0"/>
              <a:t>Information content offered by WMS is organized into “layers”.</a:t>
            </a:r>
          </a:p>
          <a:p>
            <a:pPr lvl="1"/>
            <a:r>
              <a:rPr lang="en-US" dirty="0" smtClean="0"/>
              <a:t>Some layers are map-images from other WMSs.</a:t>
            </a:r>
          </a:p>
          <a:p>
            <a:pPr lvl="1"/>
            <a:r>
              <a:rPr lang="en-US" dirty="0" smtClean="0"/>
              <a:t>Some layers are renderings of GML data from other WFSs.</a:t>
            </a:r>
          </a:p>
          <a:p>
            <a:r>
              <a:rPr lang="en-US" dirty="0" smtClean="0"/>
              <a:t>Merging these standards with Web Services</a:t>
            </a:r>
          </a:p>
          <a:p>
            <a:pPr lvl="1"/>
            <a:r>
              <a:rPr lang="en-US" dirty="0" smtClean="0"/>
              <a:t>Developing Web Service counterparts of WMS and WFS</a:t>
            </a:r>
          </a:p>
          <a:p>
            <a:pPr lvl="1"/>
            <a:r>
              <a:rPr lang="en-US" dirty="0" smtClean="0"/>
              <a:t>Enable publishing, locating, invoking, and moreover, linking these services together to create more complex and explanatory information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Capability files for standard services</a:t>
            </a:r>
            <a:endParaRPr lang="en-US" sz="3100" dirty="0"/>
          </a:p>
        </p:txBody>
      </p:sp>
      <p:sp>
        <p:nvSpPr>
          <p:cNvPr id="4" name="Text Placeholder 3"/>
          <p:cNvSpPr>
            <a:spLocks noGrp="1"/>
          </p:cNvSpPr>
          <p:nvPr>
            <p:ph type="body" idx="1"/>
          </p:nvPr>
        </p:nvSpPr>
        <p:spPr>
          <a:xfrm>
            <a:off x="457200" y="1066800"/>
            <a:ext cx="4040188" cy="457200"/>
          </a:xfrm>
        </p:spPr>
        <p:txBody>
          <a:bodyPr>
            <a:normAutofit/>
          </a:bodyPr>
          <a:lstStyle/>
          <a:p>
            <a:pPr algn="ctr"/>
            <a:r>
              <a:rPr lang="en-US" sz="2200" dirty="0" smtClean="0">
                <a:solidFill>
                  <a:srgbClr val="0070C0"/>
                </a:solidFill>
              </a:rPr>
              <a:t>WMS</a:t>
            </a:r>
            <a:endParaRPr lang="en-US" sz="2200" dirty="0">
              <a:solidFill>
                <a:srgbClr val="0070C0"/>
              </a:solidFill>
            </a:endParaRPr>
          </a:p>
        </p:txBody>
      </p:sp>
      <p:sp>
        <p:nvSpPr>
          <p:cNvPr id="5" name="Text Placeholder 4"/>
          <p:cNvSpPr>
            <a:spLocks noGrp="1"/>
          </p:cNvSpPr>
          <p:nvPr>
            <p:ph type="body" sz="quarter" idx="3"/>
          </p:nvPr>
        </p:nvSpPr>
        <p:spPr>
          <a:xfrm>
            <a:off x="4572000" y="1143000"/>
            <a:ext cx="4041775" cy="381000"/>
          </a:xfrm>
        </p:spPr>
        <p:txBody>
          <a:bodyPr>
            <a:normAutofit fontScale="92500" lnSpcReduction="20000"/>
          </a:bodyPr>
          <a:lstStyle/>
          <a:p>
            <a:pPr algn="ctr"/>
            <a:r>
              <a:rPr lang="en-US" dirty="0" smtClean="0">
                <a:solidFill>
                  <a:srgbClr val="0070C0"/>
                </a:solidFill>
              </a:rPr>
              <a:t>WFS</a:t>
            </a:r>
            <a:endParaRPr lang="en-US" dirty="0">
              <a:solidFill>
                <a:srgbClr val="0070C0"/>
              </a:solidFill>
            </a:endParaRPr>
          </a:p>
        </p:txBody>
      </p:sp>
      <p:sp>
        <p:nvSpPr>
          <p:cNvPr id="7" name="TextBox 6"/>
          <p:cNvSpPr txBox="1"/>
          <p:nvPr/>
        </p:nvSpPr>
        <p:spPr>
          <a:xfrm>
            <a:off x="228600" y="1524000"/>
            <a:ext cx="4419600" cy="5078313"/>
          </a:xfrm>
          <a:prstGeom prst="rect">
            <a:avLst/>
          </a:prstGeom>
          <a:noFill/>
        </p:spPr>
        <p:txBody>
          <a:bodyPr wrap="square" rtlCol="0">
            <a:spAutoFit/>
          </a:bodyPr>
          <a:lstStyle/>
          <a:p>
            <a:r>
              <a:rPr lang="en-US" dirty="0" smtClean="0"/>
              <a:t>&lt;Capabilities&gt;</a:t>
            </a:r>
          </a:p>
          <a:p>
            <a:r>
              <a:rPr lang="en-US" dirty="0" smtClean="0"/>
              <a:t>	&lt;Service&gt;</a:t>
            </a:r>
          </a:p>
          <a:p>
            <a:r>
              <a:rPr lang="en-US" dirty="0" smtClean="0"/>
              <a:t>		&lt;Name&gt;</a:t>
            </a:r>
          </a:p>
          <a:p>
            <a:r>
              <a:rPr lang="en-US" dirty="0" smtClean="0"/>
              <a:t>		&lt;</a:t>
            </a:r>
            <a:r>
              <a:rPr lang="en-US" dirty="0" err="1" smtClean="0"/>
              <a:t>OnlineResource</a:t>
            </a:r>
            <a:r>
              <a:rPr lang="en-US" dirty="0" smtClean="0"/>
              <a:t>&gt;</a:t>
            </a:r>
          </a:p>
          <a:p>
            <a:r>
              <a:rPr lang="en-US" dirty="0" smtClean="0"/>
              <a:t>		&lt;</a:t>
            </a:r>
            <a:r>
              <a:rPr lang="en-US" dirty="0" err="1" smtClean="0"/>
              <a:t>ContactInfo</a:t>
            </a:r>
            <a:r>
              <a:rPr lang="en-US" dirty="0" smtClean="0"/>
              <a:t>&gt;</a:t>
            </a:r>
          </a:p>
          <a:p>
            <a:r>
              <a:rPr lang="en-US" dirty="0" smtClean="0"/>
              <a:t>	&lt;/Service&gt;</a:t>
            </a:r>
          </a:p>
          <a:p>
            <a:r>
              <a:rPr lang="en-US" dirty="0" smtClean="0"/>
              <a:t>	&lt;Capability&gt;</a:t>
            </a:r>
          </a:p>
          <a:p>
            <a:r>
              <a:rPr lang="en-US" dirty="0" smtClean="0"/>
              <a:t>		</a:t>
            </a:r>
            <a:r>
              <a:rPr lang="en-US" dirty="0" smtClean="0">
                <a:solidFill>
                  <a:srgbClr val="FF0000"/>
                </a:solidFill>
              </a:rPr>
              <a:t>&lt;Request&gt;</a:t>
            </a:r>
          </a:p>
          <a:p>
            <a:r>
              <a:rPr lang="en-US" dirty="0" smtClean="0">
                <a:solidFill>
                  <a:srgbClr val="FF0000"/>
                </a:solidFill>
              </a:rPr>
              <a:t>		              &lt;</a:t>
            </a:r>
            <a:r>
              <a:rPr lang="en-US" b="1" dirty="0" err="1" smtClean="0">
                <a:solidFill>
                  <a:srgbClr val="FF0000"/>
                </a:solidFill>
              </a:rPr>
              <a:t>GetCapability</a:t>
            </a:r>
            <a:r>
              <a:rPr lang="en-US" dirty="0" smtClean="0">
                <a:solidFill>
                  <a:srgbClr val="FF0000"/>
                </a:solidFill>
              </a:rPr>
              <a:t>&gt;</a:t>
            </a:r>
          </a:p>
          <a:p>
            <a:r>
              <a:rPr lang="en-US" dirty="0" smtClean="0">
                <a:solidFill>
                  <a:srgbClr val="FF0000"/>
                </a:solidFill>
              </a:rPr>
              <a:t>		              &lt;</a:t>
            </a:r>
            <a:r>
              <a:rPr lang="en-US" dirty="0" err="1" smtClean="0">
                <a:solidFill>
                  <a:srgbClr val="FF0000"/>
                </a:solidFill>
              </a:rPr>
              <a:t>GetMap</a:t>
            </a:r>
            <a:r>
              <a:rPr lang="en-US" dirty="0" smtClean="0">
                <a:solidFill>
                  <a:srgbClr val="FF0000"/>
                </a:solidFill>
              </a:rPr>
              <a:t>&gt;</a:t>
            </a:r>
          </a:p>
          <a:p>
            <a:r>
              <a:rPr lang="en-US" dirty="0" smtClean="0">
                <a:solidFill>
                  <a:srgbClr val="FF0000"/>
                </a:solidFill>
              </a:rPr>
              <a:t>		              &lt;</a:t>
            </a:r>
            <a:r>
              <a:rPr lang="en-US" dirty="0" err="1" smtClean="0">
                <a:solidFill>
                  <a:srgbClr val="FF0000"/>
                </a:solidFill>
              </a:rPr>
              <a:t>GetFeatureInfo</a:t>
            </a:r>
            <a:r>
              <a:rPr lang="en-US" dirty="0" smtClean="0">
                <a:solidFill>
                  <a:srgbClr val="FF0000"/>
                </a:solidFill>
              </a:rPr>
              <a:t>&gt;</a:t>
            </a:r>
          </a:p>
          <a:p>
            <a:r>
              <a:rPr lang="en-US" dirty="0" smtClean="0">
                <a:solidFill>
                  <a:srgbClr val="FF0000"/>
                </a:solidFill>
              </a:rPr>
              <a:t>		&lt;/Request&gt;</a:t>
            </a:r>
          </a:p>
          <a:p>
            <a:r>
              <a:rPr lang="en-US" dirty="0" smtClean="0">
                <a:solidFill>
                  <a:srgbClr val="FF0000"/>
                </a:solidFill>
              </a:rPr>
              <a:t>		&lt;</a:t>
            </a:r>
            <a:r>
              <a:rPr lang="en-US" dirty="0" err="1" smtClean="0">
                <a:solidFill>
                  <a:srgbClr val="FF0000"/>
                </a:solidFill>
              </a:rPr>
              <a:t>LayerList</a:t>
            </a:r>
            <a:r>
              <a:rPr lang="en-US" dirty="0" smtClean="0">
                <a:solidFill>
                  <a:srgbClr val="FF0000"/>
                </a:solidFill>
              </a:rPr>
              <a:t>&gt;</a:t>
            </a:r>
          </a:p>
          <a:p>
            <a:r>
              <a:rPr lang="en-US" dirty="0" smtClean="0">
                <a:solidFill>
                  <a:srgbClr val="FF0000"/>
                </a:solidFill>
              </a:rPr>
              <a:t>			&lt;Layer-1&gt;</a:t>
            </a:r>
          </a:p>
          <a:p>
            <a:r>
              <a:rPr lang="en-US" dirty="0" smtClean="0">
                <a:solidFill>
                  <a:srgbClr val="FF0000"/>
                </a:solidFill>
              </a:rPr>
              <a:t>			&lt;Layer-2&gt;</a:t>
            </a:r>
          </a:p>
          <a:p>
            <a:r>
              <a:rPr lang="en-US" dirty="0" smtClean="0">
                <a:solidFill>
                  <a:srgbClr val="FF0000"/>
                </a:solidFill>
              </a:rPr>
              <a:t>		&lt;/</a:t>
            </a:r>
            <a:r>
              <a:rPr lang="en-US" dirty="0" err="1" smtClean="0">
                <a:solidFill>
                  <a:srgbClr val="FF0000"/>
                </a:solidFill>
              </a:rPr>
              <a:t>LayerList</a:t>
            </a:r>
            <a:r>
              <a:rPr lang="en-US" dirty="0" smtClean="0">
                <a:solidFill>
                  <a:srgbClr val="FF0000"/>
                </a:solidFill>
              </a:rPr>
              <a:t>&gt;</a:t>
            </a:r>
          </a:p>
          <a:p>
            <a:r>
              <a:rPr lang="en-US" dirty="0" smtClean="0"/>
              <a:t>	&lt;/Capability&gt;</a:t>
            </a:r>
          </a:p>
          <a:p>
            <a:r>
              <a:rPr lang="en-US" dirty="0" smtClean="0"/>
              <a:t>&lt;/Capabilities&gt;</a:t>
            </a:r>
            <a:endParaRPr lang="en-US" dirty="0"/>
          </a:p>
        </p:txBody>
      </p:sp>
      <p:sp>
        <p:nvSpPr>
          <p:cNvPr id="8" name="TextBox 7"/>
          <p:cNvSpPr txBox="1"/>
          <p:nvPr/>
        </p:nvSpPr>
        <p:spPr>
          <a:xfrm>
            <a:off x="4495800" y="1524000"/>
            <a:ext cx="4648200" cy="5078313"/>
          </a:xfrm>
          <a:prstGeom prst="rect">
            <a:avLst/>
          </a:prstGeom>
          <a:noFill/>
        </p:spPr>
        <p:txBody>
          <a:bodyPr wrap="square" rtlCol="0">
            <a:spAutoFit/>
          </a:bodyPr>
          <a:lstStyle/>
          <a:p>
            <a:r>
              <a:rPr lang="en-US" dirty="0" smtClean="0"/>
              <a:t>&lt;Capabilities&gt;</a:t>
            </a:r>
          </a:p>
          <a:p>
            <a:r>
              <a:rPr lang="en-US" dirty="0" smtClean="0"/>
              <a:t>	&lt;Service&gt;</a:t>
            </a:r>
          </a:p>
          <a:p>
            <a:r>
              <a:rPr lang="en-US" dirty="0" smtClean="0"/>
              <a:t>		&lt;Name&gt;</a:t>
            </a:r>
          </a:p>
          <a:p>
            <a:r>
              <a:rPr lang="en-US" dirty="0" smtClean="0"/>
              <a:t>		&lt;</a:t>
            </a:r>
            <a:r>
              <a:rPr lang="en-US" dirty="0" err="1" smtClean="0"/>
              <a:t>OnlineResource</a:t>
            </a:r>
            <a:r>
              <a:rPr lang="en-US" dirty="0" smtClean="0"/>
              <a:t>&gt;</a:t>
            </a:r>
          </a:p>
          <a:p>
            <a:r>
              <a:rPr lang="en-US" dirty="0" smtClean="0"/>
              <a:t>		&lt;</a:t>
            </a:r>
            <a:r>
              <a:rPr lang="en-US" dirty="0" err="1" smtClean="0"/>
              <a:t>ContactInfo</a:t>
            </a:r>
            <a:r>
              <a:rPr lang="en-US" dirty="0" smtClean="0"/>
              <a:t>&gt;</a:t>
            </a:r>
          </a:p>
          <a:p>
            <a:r>
              <a:rPr lang="en-US" dirty="0" smtClean="0"/>
              <a:t>	&lt;/Service&gt;</a:t>
            </a:r>
          </a:p>
          <a:p>
            <a:r>
              <a:rPr lang="en-US" dirty="0" smtClean="0"/>
              <a:t>	&lt;Capability&gt;</a:t>
            </a:r>
          </a:p>
          <a:p>
            <a:r>
              <a:rPr lang="en-US" dirty="0" smtClean="0"/>
              <a:t>		</a:t>
            </a:r>
            <a:r>
              <a:rPr lang="en-US" dirty="0" smtClean="0">
                <a:solidFill>
                  <a:srgbClr val="FF0000"/>
                </a:solidFill>
              </a:rPr>
              <a:t>&lt;Request&gt;</a:t>
            </a:r>
          </a:p>
          <a:p>
            <a:r>
              <a:rPr lang="en-US" dirty="0" smtClean="0">
                <a:solidFill>
                  <a:srgbClr val="FF0000"/>
                </a:solidFill>
              </a:rPr>
              <a:t>		        &lt;</a:t>
            </a:r>
            <a:r>
              <a:rPr lang="en-US" b="1" dirty="0" err="1" smtClean="0">
                <a:solidFill>
                  <a:srgbClr val="FF0000"/>
                </a:solidFill>
              </a:rPr>
              <a:t>GetCapability</a:t>
            </a:r>
            <a:r>
              <a:rPr lang="en-US" dirty="0" smtClean="0">
                <a:solidFill>
                  <a:srgbClr val="FF0000"/>
                </a:solidFill>
              </a:rPr>
              <a:t>&gt;</a:t>
            </a:r>
          </a:p>
          <a:p>
            <a:r>
              <a:rPr lang="en-US" dirty="0" smtClean="0">
                <a:solidFill>
                  <a:srgbClr val="FF0000"/>
                </a:solidFill>
              </a:rPr>
              <a:t>		        &lt;GetFeature&gt;</a:t>
            </a:r>
          </a:p>
          <a:p>
            <a:r>
              <a:rPr lang="en-US" dirty="0" smtClean="0">
                <a:solidFill>
                  <a:srgbClr val="FF0000"/>
                </a:solidFill>
              </a:rPr>
              <a:t>		        &lt;</a:t>
            </a:r>
            <a:r>
              <a:rPr lang="en-US" dirty="0" err="1" smtClean="0">
                <a:solidFill>
                  <a:srgbClr val="FF0000"/>
                </a:solidFill>
              </a:rPr>
              <a:t>DescribeFeatureType</a:t>
            </a:r>
            <a:r>
              <a:rPr lang="en-US" dirty="0" smtClean="0">
                <a:solidFill>
                  <a:srgbClr val="FF0000"/>
                </a:solidFill>
              </a:rPr>
              <a:t>&gt;</a:t>
            </a:r>
          </a:p>
          <a:p>
            <a:r>
              <a:rPr lang="en-US" dirty="0" smtClean="0">
                <a:solidFill>
                  <a:srgbClr val="FF0000"/>
                </a:solidFill>
              </a:rPr>
              <a:t>		&lt;/Request&gt;</a:t>
            </a:r>
          </a:p>
          <a:p>
            <a:r>
              <a:rPr lang="en-US" dirty="0" smtClean="0">
                <a:solidFill>
                  <a:srgbClr val="FF0000"/>
                </a:solidFill>
              </a:rPr>
              <a:t>		&lt;</a:t>
            </a:r>
            <a:r>
              <a:rPr lang="en-US" dirty="0" err="1" smtClean="0">
                <a:solidFill>
                  <a:srgbClr val="FF0000"/>
                </a:solidFill>
              </a:rPr>
              <a:t>DataList</a:t>
            </a:r>
            <a:r>
              <a:rPr lang="en-US" dirty="0" smtClean="0">
                <a:solidFill>
                  <a:srgbClr val="FF0000"/>
                </a:solidFill>
              </a:rPr>
              <a:t>&gt;</a:t>
            </a:r>
          </a:p>
          <a:p>
            <a:r>
              <a:rPr lang="en-US" dirty="0" smtClean="0">
                <a:solidFill>
                  <a:srgbClr val="FF0000"/>
                </a:solidFill>
              </a:rPr>
              <a:t>			&lt;Data-1&gt;</a:t>
            </a:r>
          </a:p>
          <a:p>
            <a:r>
              <a:rPr lang="en-US" dirty="0" smtClean="0">
                <a:solidFill>
                  <a:srgbClr val="FF0000"/>
                </a:solidFill>
              </a:rPr>
              <a:t>			&lt;Data-2&gt;</a:t>
            </a:r>
          </a:p>
          <a:p>
            <a:r>
              <a:rPr lang="en-US" dirty="0" smtClean="0">
                <a:solidFill>
                  <a:srgbClr val="FF0000"/>
                </a:solidFill>
              </a:rPr>
              <a:t>		&lt;/ </a:t>
            </a:r>
            <a:r>
              <a:rPr lang="en-US" dirty="0" err="1" smtClean="0">
                <a:solidFill>
                  <a:srgbClr val="FF0000"/>
                </a:solidFill>
              </a:rPr>
              <a:t>DataList</a:t>
            </a:r>
            <a:r>
              <a:rPr lang="en-US" dirty="0" smtClean="0">
                <a:solidFill>
                  <a:srgbClr val="FF0000"/>
                </a:solidFill>
              </a:rPr>
              <a:t> &gt;</a:t>
            </a:r>
          </a:p>
          <a:p>
            <a:r>
              <a:rPr lang="en-US" dirty="0" smtClean="0"/>
              <a:t>	&lt;/Capability&gt;</a:t>
            </a:r>
          </a:p>
          <a:p>
            <a:r>
              <a:rPr lang="en-US" dirty="0" smtClean="0"/>
              <a:t>&lt;/Capabilities&gt;</a:t>
            </a:r>
            <a:endParaRPr lang="en-US" dirty="0"/>
          </a:p>
        </p:txBody>
      </p:sp>
      <p:grpSp>
        <p:nvGrpSpPr>
          <p:cNvPr id="11" name="Group 10"/>
          <p:cNvGrpSpPr/>
          <p:nvPr/>
        </p:nvGrpSpPr>
        <p:grpSpPr>
          <a:xfrm>
            <a:off x="457200" y="3505200"/>
            <a:ext cx="8534400" cy="1295400"/>
            <a:chOff x="457200" y="3505200"/>
            <a:chExt cx="8534400" cy="1295400"/>
          </a:xfrm>
        </p:grpSpPr>
        <p:sp>
          <p:nvSpPr>
            <p:cNvPr id="9" name="Rectangle 8"/>
            <p:cNvSpPr/>
            <p:nvPr/>
          </p:nvSpPr>
          <p:spPr>
            <a:xfrm>
              <a:off x="2133600" y="3505200"/>
              <a:ext cx="6858000" cy="1295400"/>
            </a:xfrm>
            <a:prstGeom prst="rect">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57200" y="3657600"/>
              <a:ext cx="1524000" cy="923330"/>
            </a:xfrm>
            <a:prstGeom prst="rect">
              <a:avLst/>
            </a:prstGeom>
            <a:noFill/>
          </p:spPr>
          <p:txBody>
            <a:bodyPr wrap="square" rtlCol="0">
              <a:spAutoFit/>
            </a:bodyPr>
            <a:lstStyle/>
            <a:p>
              <a:r>
                <a:rPr lang="en-US" b="1" dirty="0" smtClean="0">
                  <a:solidFill>
                    <a:srgbClr val="0070C0"/>
                  </a:solidFill>
                </a:rPr>
                <a:t>Operations -</a:t>
              </a:r>
            </a:p>
            <a:p>
              <a:r>
                <a:rPr lang="en-US" b="1" dirty="0" smtClean="0">
                  <a:solidFill>
                    <a:srgbClr val="0070C0"/>
                  </a:solidFill>
                </a:rPr>
                <a:t>Web Service Interfaces</a:t>
              </a:r>
              <a:endParaRPr lang="en-US" b="1" dirty="0">
                <a:solidFill>
                  <a:srgbClr val="0070C0"/>
                </a:solidFill>
              </a:endParaRPr>
            </a:p>
          </p:txBody>
        </p:sp>
      </p:grpSp>
      <p:grpSp>
        <p:nvGrpSpPr>
          <p:cNvPr id="12" name="Group 11"/>
          <p:cNvGrpSpPr/>
          <p:nvPr/>
        </p:nvGrpSpPr>
        <p:grpSpPr>
          <a:xfrm>
            <a:off x="228600" y="4876800"/>
            <a:ext cx="8763000" cy="1066800"/>
            <a:chOff x="457200" y="3505200"/>
            <a:chExt cx="8534400" cy="1295400"/>
          </a:xfrm>
        </p:grpSpPr>
        <p:sp>
          <p:nvSpPr>
            <p:cNvPr id="13" name="Rectangle 12"/>
            <p:cNvSpPr/>
            <p:nvPr/>
          </p:nvSpPr>
          <p:spPr>
            <a:xfrm>
              <a:off x="2133600" y="3505200"/>
              <a:ext cx="6858000" cy="1295400"/>
            </a:xfrm>
            <a:prstGeom prst="rect">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57200" y="3657599"/>
              <a:ext cx="1855304" cy="1121186"/>
            </a:xfrm>
            <a:prstGeom prst="rect">
              <a:avLst/>
            </a:prstGeom>
            <a:noFill/>
          </p:spPr>
          <p:txBody>
            <a:bodyPr wrap="square" rtlCol="0">
              <a:spAutoFit/>
            </a:bodyPr>
            <a:lstStyle/>
            <a:p>
              <a:r>
                <a:rPr lang="en-US" b="1" dirty="0" smtClean="0">
                  <a:solidFill>
                    <a:srgbClr val="0070C0"/>
                  </a:solidFill>
                </a:rPr>
                <a:t>Metadata about provided data/information</a:t>
              </a:r>
              <a:endParaRPr lang="en-US" b="1" dirty="0">
                <a:solidFill>
                  <a:srgbClr val="0070C0"/>
                </a:solidFill>
              </a:endParaRPr>
            </a:p>
          </p:txBody>
        </p:sp>
      </p:grpSp>
      <p:grpSp>
        <p:nvGrpSpPr>
          <p:cNvPr id="15" name="Group 14"/>
          <p:cNvGrpSpPr/>
          <p:nvPr/>
        </p:nvGrpSpPr>
        <p:grpSpPr>
          <a:xfrm>
            <a:off x="152400" y="1905000"/>
            <a:ext cx="8839200" cy="1295400"/>
            <a:chOff x="457200" y="3505200"/>
            <a:chExt cx="8534400" cy="1295400"/>
          </a:xfrm>
        </p:grpSpPr>
        <p:sp>
          <p:nvSpPr>
            <p:cNvPr id="16" name="Rectangle 15"/>
            <p:cNvSpPr/>
            <p:nvPr/>
          </p:nvSpPr>
          <p:spPr>
            <a:xfrm>
              <a:off x="1487214" y="3505200"/>
              <a:ext cx="7504386" cy="1295400"/>
            </a:xfrm>
            <a:prstGeom prst="rect">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7200" y="3657600"/>
              <a:ext cx="1524000" cy="923330"/>
            </a:xfrm>
            <a:prstGeom prst="rect">
              <a:avLst/>
            </a:prstGeom>
            <a:noFill/>
          </p:spPr>
          <p:txBody>
            <a:bodyPr wrap="square" rtlCol="0">
              <a:spAutoFit/>
            </a:bodyPr>
            <a:lstStyle/>
            <a:p>
              <a:r>
                <a:rPr lang="en-US" b="1" dirty="0" smtClean="0">
                  <a:solidFill>
                    <a:srgbClr val="0070C0"/>
                  </a:solidFill>
                </a:rPr>
                <a:t>General Service Metadata</a:t>
              </a:r>
              <a:endParaRPr lang="en-US" b="1" dirty="0">
                <a:solidFill>
                  <a:srgbClr val="0070C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15"/>
                                        </p:tgtEl>
                                        <p:attrNameLst>
                                          <p:attrName>ppt_x</p:attrName>
                                        </p:attrNameLst>
                                      </p:cBhvr>
                                      <p:tavLst>
                                        <p:tav tm="0">
                                          <p:val>
                                            <p:strVal val="ppt_x"/>
                                          </p:val>
                                        </p:tav>
                                        <p:tav tm="100000">
                                          <p:val>
                                            <p:strVal val="ppt_x"/>
                                          </p:val>
                                        </p:tav>
                                      </p:tavLst>
                                    </p:anim>
                                    <p:anim calcmode="lin" valueType="num">
                                      <p:cBhvr additive="base">
                                        <p:cTn id="12" dur="500"/>
                                        <p:tgtEl>
                                          <p:spTgt spid="15"/>
                                        </p:tgtEl>
                                        <p:attrNameLst>
                                          <p:attrName>ppt_y</p:attrName>
                                        </p:attrNameLst>
                                      </p:cBhvr>
                                      <p:tavLst>
                                        <p:tav tm="0">
                                          <p:val>
                                            <p:strVal val="ppt_y"/>
                                          </p:val>
                                        </p:tav>
                                        <p:tav tm="100000">
                                          <p:val>
                                            <p:strVal val="1+ppt_h/2"/>
                                          </p:val>
                                        </p:tav>
                                      </p:tavLst>
                                    </p:anim>
                                    <p:set>
                                      <p:cBhvr>
                                        <p:cTn id="13" dur="1" fill="hold">
                                          <p:stCondLst>
                                            <p:cond delay="499"/>
                                          </p:stCondLst>
                                        </p:cTn>
                                        <p:tgtEl>
                                          <p:spTgt spid="1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11"/>
                                        </p:tgtEl>
                                        <p:attrNameLst>
                                          <p:attrName>ppt_x</p:attrName>
                                        </p:attrNameLst>
                                      </p:cBhvr>
                                      <p:tavLst>
                                        <p:tav tm="0">
                                          <p:val>
                                            <p:strVal val="ppt_x"/>
                                          </p:val>
                                        </p:tav>
                                        <p:tav tm="100000">
                                          <p:val>
                                            <p:strVal val="ppt_x"/>
                                          </p:val>
                                        </p:tav>
                                      </p:tavLst>
                                    </p:anim>
                                    <p:anim calcmode="lin" valueType="num">
                                      <p:cBhvr additive="base">
                                        <p:cTn id="23" dur="500"/>
                                        <p:tgtEl>
                                          <p:spTgt spid="11"/>
                                        </p:tgtEl>
                                        <p:attrNameLst>
                                          <p:attrName>ppt_y</p:attrName>
                                        </p:attrNameLst>
                                      </p:cBhvr>
                                      <p:tavLst>
                                        <p:tav tm="0">
                                          <p:val>
                                            <p:strVal val="ppt_y"/>
                                          </p:val>
                                        </p:tav>
                                        <p:tav tm="100000">
                                          <p:val>
                                            <p:strVal val="1+ppt_h/2"/>
                                          </p:val>
                                        </p:tav>
                                      </p:tavLst>
                                    </p:anim>
                                    <p:set>
                                      <p:cBhvr>
                                        <p:cTn id="24" dur="1" fill="hold">
                                          <p:stCondLst>
                                            <p:cond delay="499"/>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nodeType="clickEffect">
                                  <p:stCondLst>
                                    <p:cond delay="0"/>
                                  </p:stCondLst>
                                  <p:childTnLst>
                                    <p:anim calcmode="lin" valueType="num">
                                      <p:cBhvr additive="base">
                                        <p:cTn id="33" dur="500"/>
                                        <p:tgtEl>
                                          <p:spTgt spid="12"/>
                                        </p:tgtEl>
                                        <p:attrNameLst>
                                          <p:attrName>ppt_x</p:attrName>
                                        </p:attrNameLst>
                                      </p:cBhvr>
                                      <p:tavLst>
                                        <p:tav tm="0">
                                          <p:val>
                                            <p:strVal val="ppt_x"/>
                                          </p:val>
                                        </p:tav>
                                        <p:tav tm="100000">
                                          <p:val>
                                            <p:strVal val="ppt_x"/>
                                          </p:val>
                                        </p:tav>
                                      </p:tavLst>
                                    </p:anim>
                                    <p:anim calcmode="lin" valueType="num">
                                      <p:cBhvr additive="base">
                                        <p:cTn id="34" dur="500"/>
                                        <p:tgtEl>
                                          <p:spTgt spid="12"/>
                                        </p:tgtEl>
                                        <p:attrNameLst>
                                          <p:attrName>ppt_y</p:attrName>
                                        </p:attrNameLst>
                                      </p:cBhvr>
                                      <p:tavLst>
                                        <p:tav tm="0">
                                          <p:val>
                                            <p:strVal val="ppt_y"/>
                                          </p:val>
                                        </p:tav>
                                        <p:tav tm="100000">
                                          <p:val>
                                            <p:strVal val="1+ppt_h/2"/>
                                          </p:val>
                                        </p:tav>
                                      </p:tavLst>
                                    </p:anim>
                                    <p:set>
                                      <p:cBhvr>
                                        <p:cTn id="3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0"/>
            <a:ext cx="8229600" cy="715962"/>
          </a:xfrm>
        </p:spPr>
        <p:txBody>
          <a:bodyPr>
            <a:normAutofit fontScale="90000"/>
          </a:bodyPr>
          <a:lstStyle/>
          <a:p>
            <a:r>
              <a:rPr lang="en-US" dirty="0" smtClean="0"/>
              <a:t>Capabilities federation</a:t>
            </a:r>
            <a:endParaRPr lang="en-US" dirty="0"/>
          </a:p>
        </p:txBody>
      </p:sp>
      <p:sp>
        <p:nvSpPr>
          <p:cNvPr id="8" name="Content Placeholder 7"/>
          <p:cNvSpPr>
            <a:spLocks noGrp="1"/>
          </p:cNvSpPr>
          <p:nvPr>
            <p:ph idx="1"/>
          </p:nvPr>
        </p:nvSpPr>
        <p:spPr>
          <a:xfrm>
            <a:off x="76200" y="1524000"/>
            <a:ext cx="4648200" cy="5105400"/>
          </a:xfrm>
        </p:spPr>
        <p:txBody>
          <a:bodyPr>
            <a:normAutofit fontScale="77500" lnSpcReduction="20000"/>
          </a:bodyPr>
          <a:lstStyle/>
          <a:p>
            <a:r>
              <a:rPr lang="en-US" dirty="0" smtClean="0"/>
              <a:t>Pre-defined tree-like static paths starting from federator (AWMS)</a:t>
            </a:r>
          </a:p>
          <a:p>
            <a:pPr lvl="1"/>
            <a:r>
              <a:rPr lang="en-US" dirty="0" smtClean="0"/>
              <a:t>Application-based hierarchical data</a:t>
            </a:r>
          </a:p>
          <a:p>
            <a:pPr lvl="1"/>
            <a:r>
              <a:rPr lang="en-US" dirty="0" smtClean="0"/>
              <a:t>Root is map-image at the AWMS</a:t>
            </a:r>
          </a:p>
          <a:p>
            <a:pPr lvl="1"/>
            <a:r>
              <a:rPr lang="en-US" dirty="0" smtClean="0"/>
              <a:t>Composing the layers (WMS) and GML (WFS)</a:t>
            </a:r>
          </a:p>
          <a:p>
            <a:r>
              <a:rPr lang="en-US" dirty="0" smtClean="0"/>
              <a:t>Services exchange their capability files through common service interface - </a:t>
            </a:r>
            <a:r>
              <a:rPr lang="en-US" dirty="0" err="1" smtClean="0"/>
              <a:t>getCapability</a:t>
            </a:r>
            <a:r>
              <a:rPr lang="en-US" dirty="0" smtClean="0"/>
              <a:t>.</a:t>
            </a:r>
          </a:p>
          <a:p>
            <a:pPr lvl="1"/>
            <a:r>
              <a:rPr lang="en-US" dirty="0" smtClean="0"/>
              <a:t>Successive communications are done based on the definitions and constraints described in capability files</a:t>
            </a:r>
          </a:p>
          <a:p>
            <a:endParaRPr lang="en-US" dirty="0"/>
          </a:p>
        </p:txBody>
      </p:sp>
      <p:sp>
        <p:nvSpPr>
          <p:cNvPr id="12" name="Content Placeholder 7"/>
          <p:cNvSpPr txBox="1">
            <a:spLocks/>
          </p:cNvSpPr>
          <p:nvPr/>
        </p:nvSpPr>
        <p:spPr>
          <a:xfrm>
            <a:off x="4572000" y="1828800"/>
            <a:ext cx="4572000" cy="50292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[Project]-PI</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[Layer]-1</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r>
              <a:rPr lang="en-US" sz="2400" dirty="0" smtClean="0"/>
              <a:t>Data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]-1 </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state boundaries (WFS-1)</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r>
              <a:rPr lang="en-US" sz="2400" dirty="0" smtClean="0"/>
              <a:t>Data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]-2 </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Rivers (WFS-2)</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[Layer-2]</a:t>
            </a:r>
          </a:p>
          <a:p>
            <a:pPr marL="1200150" lvl="2" indent="-285750">
              <a:spcBef>
                <a:spcPct val="20000"/>
              </a:spcBef>
              <a:buFont typeface="Arial" pitchFamily="34" charset="0"/>
              <a:buChar char="–"/>
              <a:defRPr/>
            </a:pPr>
            <a:r>
              <a:rPr lang="en-US" sz="2800" dirty="0" smtClean="0"/>
              <a:t>[sub-layer]-1</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1600200" lvl="3" indent="-228600">
              <a:spcBef>
                <a:spcPct val="20000"/>
              </a:spcBef>
              <a:buFont typeface="Arial" pitchFamily="34" charset="0"/>
              <a:buChar char="•"/>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Google map (WMS-1)</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[Layer-3]</a:t>
            </a:r>
          </a:p>
          <a:p>
            <a:pPr marL="1143000" lvl="2" indent="-228600">
              <a:spcBef>
                <a:spcPct val="20000"/>
              </a:spcBef>
              <a:buFont typeface="Arial" pitchFamily="34" charset="0"/>
              <a:buChar char="•"/>
              <a:defRPr/>
            </a:pPr>
            <a:r>
              <a:rPr lang="en-US" sz="2400" dirty="0" smtClean="0"/>
              <a:t>[Data]-1 </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1600200" lvl="3" indent="-228600">
              <a:spcBef>
                <a:spcPct val="20000"/>
              </a:spcBef>
              <a:buFont typeface="Arial" pitchFamily="34" charset="0"/>
              <a:buChar char="•"/>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Earthquake-seismic(WFS-3)</a:t>
            </a:r>
          </a:p>
        </p:txBody>
      </p:sp>
      <p:sp>
        <p:nvSpPr>
          <p:cNvPr id="13" name="TextBox 12"/>
          <p:cNvSpPr txBox="1"/>
          <p:nvPr/>
        </p:nvSpPr>
        <p:spPr>
          <a:xfrm>
            <a:off x="4724400" y="1219200"/>
            <a:ext cx="3962400" cy="369332"/>
          </a:xfrm>
          <a:prstGeom prst="rect">
            <a:avLst/>
          </a:prstGeom>
          <a:noFill/>
        </p:spPr>
        <p:txBody>
          <a:bodyPr wrap="square" rtlCol="0">
            <a:spAutoFit/>
          </a:bodyPr>
          <a:lstStyle/>
          <a:p>
            <a:r>
              <a:rPr lang="en-US" b="1" dirty="0" smtClean="0">
                <a:solidFill>
                  <a:srgbClr val="0070C0"/>
                </a:solidFill>
              </a:rPr>
              <a:t>Project -&gt; map -&gt; layer -&gt; data {GML}</a:t>
            </a:r>
            <a:endParaRPr lang="en-US" b="1" dirty="0">
              <a:solidFill>
                <a:srgbClr val="0070C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Federator (AWMS)</a:t>
            </a:r>
            <a:endParaRPr lang="en-US" dirty="0"/>
          </a:p>
        </p:txBody>
      </p:sp>
      <p:sp>
        <p:nvSpPr>
          <p:cNvPr id="3" name="Content Placeholder 2"/>
          <p:cNvSpPr>
            <a:spLocks noGrp="1"/>
          </p:cNvSpPr>
          <p:nvPr>
            <p:ph idx="1"/>
          </p:nvPr>
        </p:nvSpPr>
        <p:spPr>
          <a:xfrm>
            <a:off x="457200" y="1524000"/>
            <a:ext cx="8229600" cy="5181600"/>
          </a:xfrm>
        </p:spPr>
        <p:txBody>
          <a:bodyPr>
            <a:normAutofit fontScale="77500" lnSpcReduction="20000"/>
          </a:bodyPr>
          <a:lstStyle/>
          <a:p>
            <a:r>
              <a:rPr lang="en-US" dirty="0" smtClean="0"/>
              <a:t>AWMS aggregates, composes and orchestrates WMS and WFS services and, express the layer level compositions in its capabilities file by federating other services’ capabilities metadata.</a:t>
            </a:r>
          </a:p>
          <a:p>
            <a:r>
              <a:rPr lang="en-US" dirty="0" smtClean="0"/>
              <a:t>Federation is done over the pre-defined path built by the chained capabilities files.</a:t>
            </a:r>
          </a:p>
          <a:p>
            <a:r>
              <a:rPr lang="en-US" dirty="0" smtClean="0"/>
              <a:t>Unified data access/query/display.</a:t>
            </a:r>
          </a:p>
          <a:p>
            <a:r>
              <a:rPr lang="en-US" dirty="0" smtClean="0"/>
              <a:t>Enhanced capabilities and functionalities to enhance the system’s responsiveness.</a:t>
            </a:r>
          </a:p>
          <a:p>
            <a:r>
              <a:rPr lang="en-US" dirty="0" smtClean="0"/>
              <a:t>Provides application (or project)-based hierarchical data/ information composition through its capability metadata</a:t>
            </a:r>
          </a:p>
          <a:p>
            <a:pPr lvl="1"/>
            <a:r>
              <a:rPr lang="en-US" dirty="0" smtClean="0"/>
              <a:t>project-&gt; map -&gt; layer -&gt; {vector, raster and binary data}. </a:t>
            </a:r>
          </a:p>
          <a:p>
            <a:r>
              <a:rPr lang="en-US" dirty="0" smtClean="0"/>
              <a:t>Information layering and layer-composition through capability federation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2700" dirty="0" smtClean="0"/>
              <a:t>How to integrate any-data to the proposed system</a:t>
            </a:r>
            <a:r>
              <a:rPr lang="en-US" dirty="0" smtClean="0"/>
              <a:t/>
            </a:r>
            <a:br>
              <a:rPr lang="en-US" dirty="0" smtClean="0"/>
            </a:br>
            <a:r>
              <a:rPr lang="en-US" sz="4000" dirty="0" smtClean="0"/>
              <a:t>WFS-based mediation </a:t>
            </a:r>
            <a:endParaRPr lang="en-US" dirty="0"/>
          </a:p>
        </p:txBody>
      </p:sp>
      <p:sp>
        <p:nvSpPr>
          <p:cNvPr id="3" name="Content Placeholder 2"/>
          <p:cNvSpPr>
            <a:spLocks noGrp="1"/>
          </p:cNvSpPr>
          <p:nvPr>
            <p:ph idx="1"/>
          </p:nvPr>
        </p:nvSpPr>
        <p:spPr>
          <a:xfrm>
            <a:off x="76200" y="1600200"/>
            <a:ext cx="4572000" cy="5029200"/>
          </a:xfrm>
        </p:spPr>
        <p:txBody>
          <a:bodyPr>
            <a:normAutofit fontScale="85000" lnSpcReduction="20000"/>
          </a:bodyPr>
          <a:lstStyle/>
          <a:p>
            <a:r>
              <a:rPr lang="en-US" dirty="0" smtClean="0"/>
              <a:t>Adapters</a:t>
            </a:r>
          </a:p>
          <a:p>
            <a:pPr lvl="1"/>
            <a:r>
              <a:rPr lang="en-US" dirty="0" smtClean="0"/>
              <a:t>Any-data to GML</a:t>
            </a:r>
          </a:p>
          <a:p>
            <a:r>
              <a:rPr lang="en-US" dirty="0" smtClean="0"/>
              <a:t>Query conversion</a:t>
            </a:r>
          </a:p>
          <a:p>
            <a:pPr lvl="1"/>
            <a:r>
              <a:rPr lang="en-US" dirty="0" smtClean="0"/>
              <a:t>“GetFeature” to local query            (SQL for database)</a:t>
            </a:r>
          </a:p>
          <a:p>
            <a:pPr lvl="1"/>
            <a:r>
              <a:rPr lang="en-US" dirty="0" smtClean="0"/>
              <a:t>“GetFeature” to </a:t>
            </a:r>
            <a:r>
              <a:rPr lang="en-US" dirty="0" err="1" smtClean="0"/>
              <a:t>Xpath</a:t>
            </a:r>
            <a:r>
              <a:rPr lang="en-US" dirty="0" smtClean="0"/>
              <a:t> Queries            (XML files)</a:t>
            </a:r>
          </a:p>
          <a:p>
            <a:r>
              <a:rPr lang="en-US" dirty="0" smtClean="0"/>
              <a:t>Result set conversion</a:t>
            </a:r>
          </a:p>
          <a:p>
            <a:pPr lvl="1"/>
            <a:r>
              <a:rPr lang="en-US" dirty="0" smtClean="0"/>
              <a:t>Local query result to GML</a:t>
            </a:r>
          </a:p>
          <a:p>
            <a:r>
              <a:rPr lang="en-US" dirty="0" smtClean="0"/>
              <a:t>(1) WFS front end</a:t>
            </a:r>
          </a:p>
          <a:p>
            <a:r>
              <a:rPr lang="en-US" dirty="0" smtClean="0"/>
              <a:t>(2) local data-specific adapter</a:t>
            </a:r>
          </a:p>
          <a:p>
            <a:r>
              <a:rPr lang="en-US" dirty="0" smtClean="0"/>
              <a:t>(3) local data source</a:t>
            </a:r>
          </a:p>
          <a:p>
            <a:endParaRPr lang="en-US" dirty="0" smtClean="0"/>
          </a:p>
          <a:p>
            <a:pPr lvl="1"/>
            <a:endParaRPr lang="en-US" dirty="0"/>
          </a:p>
        </p:txBody>
      </p:sp>
      <p:grpSp>
        <p:nvGrpSpPr>
          <p:cNvPr id="1026" name="Group 2"/>
          <p:cNvGrpSpPr>
            <a:grpSpLocks noChangeAspect="1"/>
          </p:cNvGrpSpPr>
          <p:nvPr/>
        </p:nvGrpSpPr>
        <p:grpSpPr bwMode="auto">
          <a:xfrm>
            <a:off x="4457127" y="1752600"/>
            <a:ext cx="4534474" cy="4114800"/>
            <a:chOff x="3705" y="8831"/>
            <a:chExt cx="5846" cy="5230"/>
          </a:xfrm>
        </p:grpSpPr>
        <p:sp>
          <p:nvSpPr>
            <p:cNvPr id="1027" name="AutoShape 3"/>
            <p:cNvSpPr>
              <a:spLocks noChangeAspect="1" noChangeArrowheads="1"/>
            </p:cNvSpPr>
            <p:nvPr/>
          </p:nvSpPr>
          <p:spPr bwMode="auto">
            <a:xfrm>
              <a:off x="3813" y="8831"/>
              <a:ext cx="5738" cy="5230"/>
            </a:xfrm>
            <a:prstGeom prst="rect">
              <a:avLst/>
            </a:prstGeom>
            <a:noFill/>
          </p:spPr>
          <p:txBody>
            <a:bodyPr vert="horz" wrap="square" lIns="91440" tIns="45720" rIns="91440" bIns="45720" numCol="1" anchor="t" anchorCtr="0" compatLnSpc="1">
              <a:prstTxWarp prst="textNoShape">
                <a:avLst/>
              </a:prstTxWarp>
            </a:bodyPr>
            <a:lstStyle/>
            <a:p>
              <a:endParaRPr lang="en-US" sz="1500"/>
            </a:p>
          </p:txBody>
        </p:sp>
        <p:sp>
          <p:nvSpPr>
            <p:cNvPr id="1028" name="AutoShape 4"/>
            <p:cNvSpPr>
              <a:spLocks noChangeArrowheads="1"/>
            </p:cNvSpPr>
            <p:nvPr/>
          </p:nvSpPr>
          <p:spPr bwMode="auto">
            <a:xfrm>
              <a:off x="3937" y="13321"/>
              <a:ext cx="4466" cy="725"/>
            </a:xfrm>
            <a:prstGeom prst="roundRect">
              <a:avLst>
                <a:gd name="adj" fmla="val 16667"/>
              </a:avLst>
            </a:prstGeom>
            <a:noFill/>
            <a:ln w="19050">
              <a:solidFill>
                <a:srgbClr val="000000"/>
              </a:solidFill>
              <a:round/>
              <a:headEnd/>
              <a:tailEnd/>
            </a:ln>
          </p:spPr>
          <p:txBody>
            <a:bodyPr vert="horz" wrap="square" lIns="74889" tIns="37444" rIns="74889" bIns="3744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Data/ information Sources</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Databases, file systems SRB etc.</a:t>
              </a:r>
              <a:endParaRPr kumimoji="0" lang="en-US" sz="1500" b="0" i="0" u="none" strike="noStrike" cap="none" normalizeH="0" baseline="0" smtClean="0">
                <a:ln>
                  <a:noFill/>
                </a:ln>
                <a:solidFill>
                  <a:schemeClr val="tx1"/>
                </a:solidFill>
                <a:effectLst/>
                <a:latin typeface="Arial" pitchFamily="34" charset="0"/>
                <a:cs typeface="Arial" pitchFamily="34" charset="0"/>
              </a:endParaRPr>
            </a:p>
          </p:txBody>
        </p:sp>
        <p:sp>
          <p:nvSpPr>
            <p:cNvPr id="1029" name="AutoShape 5"/>
            <p:cNvSpPr>
              <a:spLocks noChangeArrowheads="1"/>
            </p:cNvSpPr>
            <p:nvPr/>
          </p:nvSpPr>
          <p:spPr bwMode="auto">
            <a:xfrm>
              <a:off x="3828" y="10517"/>
              <a:ext cx="4575" cy="2325"/>
            </a:xfrm>
            <a:prstGeom prst="roundRect">
              <a:avLst>
                <a:gd name="adj" fmla="val 16667"/>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500"/>
            </a:p>
          </p:txBody>
        </p:sp>
        <p:sp>
          <p:nvSpPr>
            <p:cNvPr id="1030" name="AutoShape 6"/>
            <p:cNvSpPr>
              <a:spLocks noChangeArrowheads="1"/>
            </p:cNvSpPr>
            <p:nvPr/>
          </p:nvSpPr>
          <p:spPr bwMode="auto">
            <a:xfrm>
              <a:off x="3705" y="9300"/>
              <a:ext cx="4655" cy="1044"/>
            </a:xfrm>
            <a:prstGeom prst="roundRect">
              <a:avLst>
                <a:gd name="adj" fmla="val 16667"/>
              </a:avLst>
            </a:prstGeom>
            <a:noFill/>
            <a:ln w="19050">
              <a:solidFill>
                <a:srgbClr val="000000"/>
              </a:solidFill>
              <a:round/>
              <a:headEnd/>
              <a:tailEnd/>
            </a:ln>
          </p:spPr>
          <p:txBody>
            <a:bodyPr vert="horz" wrap="square" lIns="0" tIns="37444" rIns="0" bIns="3744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Calibri" pitchFamily="34" charset="0"/>
                  <a:cs typeface="Arial" pitchFamily="34" charset="0"/>
                </a:rPr>
                <a:t>WFS Service Layer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err="1" smtClean="0">
                  <a:ln>
                    <a:noFill/>
                  </a:ln>
                  <a:solidFill>
                    <a:schemeClr val="tx1"/>
                  </a:solidFill>
                  <a:effectLst/>
                  <a:latin typeface="Calibri" pitchFamily="34" charset="0"/>
                  <a:cs typeface="Arial" pitchFamily="34" charset="0"/>
                </a:rPr>
                <a:t>getCapability,getFeature,describeFeatureTyp</a:t>
              </a:r>
              <a:endParaRPr kumimoji="0" lang="en-US" sz="15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4142" y="10809"/>
              <a:ext cx="1855" cy="447"/>
            </a:xfrm>
            <a:prstGeom prst="rect">
              <a:avLst/>
            </a:prstGeom>
            <a:noFill/>
            <a:ln w="9525">
              <a:solidFill>
                <a:srgbClr val="000000"/>
              </a:solidFill>
              <a:miter lim="800000"/>
              <a:headEnd/>
              <a:tailEnd/>
            </a:ln>
          </p:spPr>
          <p:txBody>
            <a:bodyPr vert="horz" wrap="square" lIns="74889" tIns="37444" rIns="74889" bIns="3744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Request Handler</a:t>
              </a:r>
              <a:endParaRPr kumimoji="0" lang="en-US" sz="1500" b="0" i="0" u="none" strike="noStrike" cap="none" normalizeH="0" baseline="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6234" y="10809"/>
              <a:ext cx="1677" cy="447"/>
            </a:xfrm>
            <a:prstGeom prst="rect">
              <a:avLst/>
            </a:prstGeom>
            <a:noFill/>
            <a:ln w="9525">
              <a:solidFill>
                <a:srgbClr val="000000"/>
              </a:solidFill>
              <a:miter lim="800000"/>
              <a:headEnd/>
              <a:tailEnd/>
            </a:ln>
          </p:spPr>
          <p:txBody>
            <a:bodyPr vert="horz" wrap="square" lIns="74889" tIns="37444" rIns="74889" bIns="3744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Composition</a:t>
              </a:r>
              <a:endParaRPr kumimoji="0" lang="en-US" sz="15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4142" y="11503"/>
              <a:ext cx="2953" cy="411"/>
            </a:xfrm>
            <a:prstGeom prst="rect">
              <a:avLst/>
            </a:prstGeom>
            <a:noFill/>
            <a:ln w="9525">
              <a:solidFill>
                <a:srgbClr val="000000"/>
              </a:solidFill>
              <a:miter lim="800000"/>
              <a:headEnd/>
              <a:tailEnd/>
            </a:ln>
          </p:spPr>
          <p:txBody>
            <a:bodyPr vert="horz" wrap="square" lIns="22467" tIns="37444" rIns="22467" bIns="3744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Mapping: query re-creation</a:t>
              </a:r>
              <a:endParaRPr kumimoji="0" lang="en-US" sz="1500" b="0" i="0" u="none" strike="noStrike" cap="none" normalizeH="0" baseline="0" smtClean="0">
                <a:ln>
                  <a:noFill/>
                </a:ln>
                <a:solidFill>
                  <a:schemeClr val="tx1"/>
                </a:solidFill>
                <a:effectLst/>
                <a:latin typeface="Arial" pitchFamily="34" charset="0"/>
                <a:cs typeface="Arial" pitchFamily="34" charset="0"/>
              </a:endParaRPr>
            </a:p>
          </p:txBody>
        </p:sp>
        <p:sp>
          <p:nvSpPr>
            <p:cNvPr id="1034" name="Rectangle 10"/>
            <p:cNvSpPr>
              <a:spLocks noChangeArrowheads="1"/>
            </p:cNvSpPr>
            <p:nvPr/>
          </p:nvSpPr>
          <p:spPr bwMode="auto">
            <a:xfrm>
              <a:off x="4122" y="12142"/>
              <a:ext cx="2973" cy="393"/>
            </a:xfrm>
            <a:prstGeom prst="rect">
              <a:avLst/>
            </a:prstGeom>
            <a:noFill/>
            <a:ln w="9525">
              <a:solidFill>
                <a:srgbClr val="000000"/>
              </a:solidFill>
              <a:miter lim="800000"/>
              <a:headEnd/>
              <a:tailEnd/>
            </a:ln>
          </p:spPr>
          <p:txBody>
            <a:bodyPr vert="horz" wrap="square" lIns="0" tIns="37444" rIns="0" bIns="3744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500" b="0" i="0" u="none" strike="noStrike" cap="none" normalizeH="0" baseline="0" dirty="0" smtClean="0">
                  <a:ln>
                    <a:noFill/>
                  </a:ln>
                  <a:solidFill>
                    <a:schemeClr val="tx1"/>
                  </a:solidFill>
                  <a:effectLst/>
                  <a:latin typeface="Calibri" pitchFamily="34" charset="0"/>
                  <a:cs typeface="Arial" pitchFamily="34" charset="0"/>
                </a:rPr>
                <a:t>Source Connection/Execution</a:t>
              </a: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35" name="AutoShape 11"/>
            <p:cNvCxnSpPr>
              <a:cxnSpLocks noChangeShapeType="1"/>
            </p:cNvCxnSpPr>
            <p:nvPr/>
          </p:nvCxnSpPr>
          <p:spPr bwMode="auto">
            <a:xfrm>
              <a:off x="4994" y="12554"/>
              <a:ext cx="1" cy="873"/>
            </a:xfrm>
            <a:prstGeom prst="straightConnector1">
              <a:avLst/>
            </a:prstGeom>
            <a:noFill/>
            <a:ln w="9525">
              <a:solidFill>
                <a:srgbClr val="000000"/>
              </a:solidFill>
              <a:round/>
              <a:headEnd/>
              <a:tailEnd type="triangle" w="med" len="med"/>
            </a:ln>
          </p:spPr>
        </p:cxnSp>
        <p:sp>
          <p:nvSpPr>
            <p:cNvPr id="1036" name="Text Box 12"/>
            <p:cNvSpPr txBox="1">
              <a:spLocks noChangeArrowheads="1"/>
            </p:cNvSpPr>
            <p:nvPr/>
          </p:nvSpPr>
          <p:spPr bwMode="auto">
            <a:xfrm>
              <a:off x="3968" y="8893"/>
              <a:ext cx="857" cy="406"/>
            </a:xfrm>
            <a:prstGeom prst="rect">
              <a:avLst/>
            </a:prstGeom>
            <a:noFill/>
            <a:ln w="9525">
              <a:noFill/>
              <a:miter lim="800000"/>
              <a:headEnd/>
              <a:tailEnd/>
            </a:ln>
          </p:spPr>
          <p:txBody>
            <a:bodyPr vert="horz" wrap="square" lIns="74889" tIns="37444" rIns="74889" bIns="3744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500" b="0" i="0" u="none" strike="noStrike" cap="none" normalizeH="0" baseline="0" dirty="0" smtClean="0">
                  <a:ln>
                    <a:noFill/>
                  </a:ln>
                  <a:solidFill>
                    <a:schemeClr val="tx1"/>
                  </a:solidFill>
                  <a:effectLst/>
                  <a:latin typeface="Calibri" pitchFamily="34" charset="0"/>
                  <a:cs typeface="Arial" pitchFamily="34" charset="0"/>
                </a:rPr>
                <a:t>Query</a:t>
              </a: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7" name="Text Box 13"/>
            <p:cNvSpPr txBox="1">
              <a:spLocks noChangeArrowheads="1"/>
            </p:cNvSpPr>
            <p:nvPr/>
          </p:nvSpPr>
          <p:spPr bwMode="auto">
            <a:xfrm>
              <a:off x="7276" y="8894"/>
              <a:ext cx="1276" cy="406"/>
            </a:xfrm>
            <a:prstGeom prst="rect">
              <a:avLst/>
            </a:prstGeom>
            <a:noFill/>
            <a:ln w="9525">
              <a:noFill/>
              <a:miter lim="800000"/>
              <a:headEnd/>
              <a:tailEnd/>
            </a:ln>
          </p:spPr>
          <p:txBody>
            <a:bodyPr vert="horz" wrap="square" lIns="74889" tIns="37444" rIns="74889" bIns="3744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Response</a:t>
              </a:r>
              <a:endParaRPr kumimoji="0" lang="en-US" sz="1500" b="0" i="0" u="none" strike="noStrike" cap="none" normalizeH="0" baseline="0" smtClean="0">
                <a:ln>
                  <a:noFill/>
                </a:ln>
                <a:solidFill>
                  <a:schemeClr val="tx1"/>
                </a:solidFill>
                <a:effectLst/>
                <a:latin typeface="Arial" pitchFamily="34" charset="0"/>
                <a:cs typeface="Arial" pitchFamily="34" charset="0"/>
              </a:endParaRPr>
            </a:p>
          </p:txBody>
        </p:sp>
        <p:sp>
          <p:nvSpPr>
            <p:cNvPr id="1038" name="Text Box 14"/>
            <p:cNvSpPr txBox="1">
              <a:spLocks noChangeArrowheads="1"/>
            </p:cNvSpPr>
            <p:nvPr/>
          </p:nvSpPr>
          <p:spPr bwMode="auto">
            <a:xfrm>
              <a:off x="8752" y="9622"/>
              <a:ext cx="799" cy="406"/>
            </a:xfrm>
            <a:prstGeom prst="rect">
              <a:avLst/>
            </a:prstGeom>
            <a:noFill/>
            <a:ln w="9525">
              <a:noFill/>
              <a:miter lim="800000"/>
              <a:headEnd/>
              <a:tailEnd/>
            </a:ln>
          </p:spPr>
          <p:txBody>
            <a:bodyPr vert="horz" wrap="square" lIns="74889" tIns="37444" rIns="74889" bIns="3744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(1)</a:t>
              </a:r>
              <a:endParaRPr kumimoji="0" lang="en-US" sz="1500" b="0" i="0" u="none" strike="noStrike" cap="none" normalizeH="0" baseline="0" smtClean="0">
                <a:ln>
                  <a:noFill/>
                </a:ln>
                <a:solidFill>
                  <a:schemeClr val="tx1"/>
                </a:solidFill>
                <a:effectLst/>
                <a:latin typeface="Arial" pitchFamily="34" charset="0"/>
                <a:cs typeface="Arial" pitchFamily="34" charset="0"/>
              </a:endParaRPr>
            </a:p>
          </p:txBody>
        </p:sp>
        <p:sp>
          <p:nvSpPr>
            <p:cNvPr id="1039" name="Text Box 15"/>
            <p:cNvSpPr txBox="1">
              <a:spLocks noChangeArrowheads="1"/>
            </p:cNvSpPr>
            <p:nvPr/>
          </p:nvSpPr>
          <p:spPr bwMode="auto">
            <a:xfrm>
              <a:off x="8752" y="11256"/>
              <a:ext cx="799" cy="406"/>
            </a:xfrm>
            <a:prstGeom prst="rect">
              <a:avLst/>
            </a:prstGeom>
            <a:noFill/>
            <a:ln w="9525">
              <a:noFill/>
              <a:miter lim="800000"/>
              <a:headEnd/>
              <a:tailEnd/>
            </a:ln>
          </p:spPr>
          <p:txBody>
            <a:bodyPr vert="horz" wrap="square" lIns="74889" tIns="37444" rIns="74889" bIns="3744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(2)</a:t>
              </a:r>
              <a:endParaRPr kumimoji="0" lang="en-US" sz="1500" b="0" i="0" u="none" strike="noStrike" cap="none" normalizeH="0" baseline="0" smtClean="0">
                <a:ln>
                  <a:noFill/>
                </a:ln>
                <a:solidFill>
                  <a:schemeClr val="tx1"/>
                </a:solidFill>
                <a:effectLst/>
                <a:latin typeface="Arial" pitchFamily="34" charset="0"/>
                <a:cs typeface="Arial" pitchFamily="34" charset="0"/>
              </a:endParaRPr>
            </a:p>
          </p:txBody>
        </p:sp>
        <p:sp>
          <p:nvSpPr>
            <p:cNvPr id="1040" name="Text Box 16"/>
            <p:cNvSpPr txBox="1">
              <a:spLocks noChangeArrowheads="1"/>
            </p:cNvSpPr>
            <p:nvPr/>
          </p:nvSpPr>
          <p:spPr bwMode="auto">
            <a:xfrm>
              <a:off x="8752" y="13427"/>
              <a:ext cx="799" cy="406"/>
            </a:xfrm>
            <a:prstGeom prst="rect">
              <a:avLst/>
            </a:prstGeom>
            <a:noFill/>
            <a:ln w="9525">
              <a:noFill/>
              <a:miter lim="800000"/>
              <a:headEnd/>
              <a:tailEnd/>
            </a:ln>
          </p:spPr>
          <p:txBody>
            <a:bodyPr vert="horz" wrap="square" lIns="74889" tIns="37444" rIns="74889" bIns="3744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(3)</a:t>
              </a:r>
              <a:endParaRPr kumimoji="0" lang="en-US" sz="1500" b="0" i="0" u="none" strike="noStrike" cap="none" normalizeH="0" baseline="0" smtClean="0">
                <a:ln>
                  <a:noFill/>
                </a:ln>
                <a:solidFill>
                  <a:schemeClr val="tx1"/>
                </a:solidFill>
                <a:effectLst/>
                <a:latin typeface="Arial" pitchFamily="34" charset="0"/>
                <a:cs typeface="Arial" pitchFamily="34" charset="0"/>
              </a:endParaRPr>
            </a:p>
          </p:txBody>
        </p:sp>
        <p:cxnSp>
          <p:nvCxnSpPr>
            <p:cNvPr id="1041" name="AutoShape 17"/>
            <p:cNvCxnSpPr>
              <a:cxnSpLocks noChangeShapeType="1"/>
            </p:cNvCxnSpPr>
            <p:nvPr/>
          </p:nvCxnSpPr>
          <p:spPr bwMode="auto">
            <a:xfrm flipV="1">
              <a:off x="7233" y="11246"/>
              <a:ext cx="1" cy="2075"/>
            </a:xfrm>
            <a:prstGeom prst="straightConnector1">
              <a:avLst/>
            </a:prstGeom>
            <a:noFill/>
            <a:ln w="9525">
              <a:solidFill>
                <a:srgbClr val="000000"/>
              </a:solidFill>
              <a:round/>
              <a:headEnd/>
              <a:tailEnd type="triangle" w="med" len="med"/>
            </a:ln>
          </p:spPr>
        </p:cxnSp>
        <p:sp>
          <p:nvSpPr>
            <p:cNvPr id="1042" name="Text Box 18"/>
            <p:cNvSpPr txBox="1">
              <a:spLocks noChangeArrowheads="1"/>
            </p:cNvSpPr>
            <p:nvPr/>
          </p:nvSpPr>
          <p:spPr bwMode="auto">
            <a:xfrm>
              <a:off x="5760" y="12860"/>
              <a:ext cx="842" cy="406"/>
            </a:xfrm>
            <a:prstGeom prst="rect">
              <a:avLst/>
            </a:prstGeom>
            <a:noFill/>
            <a:ln w="9525">
              <a:noFill/>
              <a:miter lim="800000"/>
              <a:headEnd/>
              <a:tailEnd/>
            </a:ln>
          </p:spPr>
          <p:txBody>
            <a:bodyPr vert="horz" wrap="square" lIns="74889" tIns="37444" rIns="74889" bIns="3744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500" b="1" i="1" u="none" strike="noStrike" cap="none" normalizeH="0" baseline="0" smtClean="0">
                  <a:ln>
                    <a:noFill/>
                  </a:ln>
                  <a:solidFill>
                    <a:schemeClr val="tx1"/>
                  </a:solidFill>
                  <a:effectLst/>
                  <a:latin typeface="Calibri" pitchFamily="34" charset="0"/>
                  <a:cs typeface="Arial" pitchFamily="34" charset="0"/>
                </a:rPr>
                <a:t>Local</a:t>
              </a:r>
              <a:endParaRPr kumimoji="0" lang="en-US" sz="1500" b="0" i="0" u="none" strike="noStrike" cap="none" normalizeH="0" baseline="0" smtClean="0">
                <a:ln>
                  <a:noFill/>
                </a:ln>
                <a:solidFill>
                  <a:schemeClr val="tx1"/>
                </a:solidFill>
                <a:effectLst/>
                <a:latin typeface="Arial" pitchFamily="34" charset="0"/>
                <a:cs typeface="Arial" pitchFamily="34" charset="0"/>
              </a:endParaRPr>
            </a:p>
          </p:txBody>
        </p:sp>
        <p:cxnSp>
          <p:nvCxnSpPr>
            <p:cNvPr id="1043" name="AutoShape 19"/>
            <p:cNvCxnSpPr>
              <a:cxnSpLocks noChangeShapeType="1"/>
            </p:cNvCxnSpPr>
            <p:nvPr/>
          </p:nvCxnSpPr>
          <p:spPr bwMode="auto">
            <a:xfrm>
              <a:off x="4993" y="10246"/>
              <a:ext cx="1" cy="563"/>
            </a:xfrm>
            <a:prstGeom prst="straightConnector1">
              <a:avLst/>
            </a:prstGeom>
            <a:noFill/>
            <a:ln w="9525">
              <a:solidFill>
                <a:srgbClr val="000000"/>
              </a:solidFill>
              <a:round/>
              <a:headEnd/>
              <a:tailEnd type="triangle" w="med" len="med"/>
            </a:ln>
          </p:spPr>
        </p:cxnSp>
        <p:cxnSp>
          <p:nvCxnSpPr>
            <p:cNvPr id="1044" name="AutoShape 20"/>
            <p:cNvCxnSpPr>
              <a:cxnSpLocks noChangeShapeType="1"/>
            </p:cNvCxnSpPr>
            <p:nvPr/>
          </p:nvCxnSpPr>
          <p:spPr bwMode="auto">
            <a:xfrm flipV="1">
              <a:off x="7232" y="10224"/>
              <a:ext cx="1" cy="585"/>
            </a:xfrm>
            <a:prstGeom prst="straightConnector1">
              <a:avLst/>
            </a:prstGeom>
            <a:noFill/>
            <a:ln w="9525">
              <a:solidFill>
                <a:srgbClr val="000000"/>
              </a:solidFill>
              <a:round/>
              <a:headEnd/>
              <a:tailEnd type="triangle" w="med" len="med"/>
            </a:ln>
          </p:spPr>
        </p:cxnSp>
        <p:sp>
          <p:nvSpPr>
            <p:cNvPr id="1045" name="AutoShape 21"/>
            <p:cNvSpPr>
              <a:spLocks noChangeArrowheads="1"/>
            </p:cNvSpPr>
            <p:nvPr/>
          </p:nvSpPr>
          <p:spPr bwMode="auto">
            <a:xfrm>
              <a:off x="3968" y="9300"/>
              <a:ext cx="4174" cy="267"/>
            </a:xfrm>
            <a:prstGeom prst="roundRect">
              <a:avLst>
                <a:gd name="adj" fmla="val 16667"/>
              </a:avLst>
            </a:prstGeom>
            <a:solidFill>
              <a:srgbClr val="A5A5A5"/>
            </a:solidFill>
            <a:ln w="38100">
              <a:noFill/>
              <a:round/>
              <a:headEnd/>
              <a:tailEnd/>
            </a:ln>
            <a:effectLst>
              <a:outerShdw dist="28398" dir="3806097" algn="ctr" rotWithShape="0">
                <a:srgbClr val="205867">
                  <a:alpha val="50000"/>
                </a:srgbClr>
              </a:outerShdw>
            </a:effectLst>
          </p:spPr>
          <p:txBody>
            <a:bodyPr vert="horz" wrap="square" lIns="7489" tIns="7489" rIns="7489" bIns="7489"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500" b="1" i="0" u="none" strike="noStrike" cap="none" normalizeH="0" baseline="0" dirty="0" smtClean="0">
                  <a:ln>
                    <a:noFill/>
                  </a:ln>
                  <a:solidFill>
                    <a:srgbClr val="FFFFFF"/>
                  </a:solidFill>
                  <a:effectLst/>
                  <a:latin typeface="Calibri" pitchFamily="34" charset="0"/>
                  <a:cs typeface="Arial" pitchFamily="34" charset="0"/>
                </a:rPr>
                <a:t>WSDL</a:t>
              </a: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46" name="AutoShape 22"/>
            <p:cNvCxnSpPr>
              <a:cxnSpLocks noChangeShapeType="1"/>
            </p:cNvCxnSpPr>
            <p:nvPr/>
          </p:nvCxnSpPr>
          <p:spPr bwMode="auto">
            <a:xfrm>
              <a:off x="4992" y="8840"/>
              <a:ext cx="1" cy="602"/>
            </a:xfrm>
            <a:prstGeom prst="straightConnector1">
              <a:avLst/>
            </a:prstGeom>
            <a:noFill/>
            <a:ln w="9525">
              <a:solidFill>
                <a:srgbClr val="000000"/>
              </a:solidFill>
              <a:round/>
              <a:headEnd/>
              <a:tailEnd type="triangle" w="med" len="med"/>
            </a:ln>
          </p:spPr>
        </p:cxnSp>
        <p:cxnSp>
          <p:nvCxnSpPr>
            <p:cNvPr id="1047" name="AutoShape 23"/>
            <p:cNvCxnSpPr>
              <a:cxnSpLocks noChangeShapeType="1"/>
            </p:cNvCxnSpPr>
            <p:nvPr/>
          </p:nvCxnSpPr>
          <p:spPr bwMode="auto">
            <a:xfrm flipV="1">
              <a:off x="7213" y="8840"/>
              <a:ext cx="1" cy="657"/>
            </a:xfrm>
            <a:prstGeom prst="straightConnector1">
              <a:avLst/>
            </a:prstGeom>
            <a:noFill/>
            <a:ln w="9525">
              <a:solidFill>
                <a:srgbClr val="000000"/>
              </a:solidFill>
              <a:round/>
              <a:headEnd/>
              <a:tailEnd type="triangle" w="med" len="med"/>
            </a:ln>
          </p:spPr>
        </p:cxnSp>
        <p:cxnSp>
          <p:nvCxnSpPr>
            <p:cNvPr id="1048" name="AutoShape 24"/>
            <p:cNvCxnSpPr>
              <a:cxnSpLocks noChangeShapeType="1"/>
            </p:cNvCxnSpPr>
            <p:nvPr/>
          </p:nvCxnSpPr>
          <p:spPr bwMode="auto">
            <a:xfrm>
              <a:off x="4991" y="11256"/>
              <a:ext cx="1" cy="277"/>
            </a:xfrm>
            <a:prstGeom prst="straightConnector1">
              <a:avLst/>
            </a:prstGeom>
            <a:noFill/>
            <a:ln w="9525">
              <a:solidFill>
                <a:srgbClr val="000000"/>
              </a:solidFill>
              <a:round/>
              <a:headEnd/>
              <a:tailEnd type="triangle" w="med" len="med"/>
            </a:ln>
          </p:spPr>
        </p:cxnSp>
        <p:cxnSp>
          <p:nvCxnSpPr>
            <p:cNvPr id="1049" name="AutoShape 25"/>
            <p:cNvCxnSpPr>
              <a:cxnSpLocks noChangeShapeType="1"/>
            </p:cNvCxnSpPr>
            <p:nvPr/>
          </p:nvCxnSpPr>
          <p:spPr bwMode="auto">
            <a:xfrm>
              <a:off x="4990" y="11901"/>
              <a:ext cx="1" cy="277"/>
            </a:xfrm>
            <a:prstGeom prst="straightConnector1">
              <a:avLst/>
            </a:prstGeom>
            <a:noFill/>
            <a:ln w="9525">
              <a:solidFill>
                <a:srgbClr val="000000"/>
              </a:solidFill>
              <a:round/>
              <a:headEnd/>
              <a:tailEnd type="triangle" w="med" len="med"/>
            </a:ln>
          </p:spPr>
        </p:cxnSp>
      </p:grpSp>
      <p:sp>
        <p:nvSpPr>
          <p:cNvPr id="28" name="TextBox 27"/>
          <p:cNvSpPr txBox="1"/>
          <p:nvPr/>
        </p:nvSpPr>
        <p:spPr>
          <a:xfrm>
            <a:off x="4572000" y="1371600"/>
            <a:ext cx="3505200" cy="369332"/>
          </a:xfrm>
          <a:prstGeom prst="rect">
            <a:avLst/>
          </a:prstGeom>
          <a:noFill/>
        </p:spPr>
        <p:txBody>
          <a:bodyPr wrap="square" rtlCol="0">
            <a:spAutoFit/>
          </a:bodyPr>
          <a:lstStyle/>
          <a:p>
            <a:r>
              <a:rPr lang="en-US" dirty="0" smtClean="0"/>
              <a:t>API in </a:t>
            </a:r>
            <a:r>
              <a:rPr lang="en-US" b="1" dirty="0" smtClean="0"/>
              <a:t>O</a:t>
            </a:r>
            <a:r>
              <a:rPr lang="en-US" dirty="0" smtClean="0"/>
              <a:t>pen </a:t>
            </a:r>
            <a:r>
              <a:rPr lang="en-US" b="1" dirty="0" smtClean="0"/>
              <a:t>G</a:t>
            </a:r>
            <a:r>
              <a:rPr lang="en-US" dirty="0" smtClean="0"/>
              <a:t>eographic </a:t>
            </a:r>
            <a:r>
              <a:rPr lang="en-US" b="1" dirty="0" smtClean="0"/>
              <a:t>S</a:t>
            </a:r>
            <a:r>
              <a:rPr lang="en-US" dirty="0" smtClean="0"/>
              <a:t>tandards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Abstraction of the system</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752600"/>
            <a:ext cx="8229600" cy="4525963"/>
          </a:xfrm>
        </p:spPr>
        <p:txBody>
          <a:bodyPr>
            <a:normAutofit fontScale="85000" lnSpcReduction="20000"/>
          </a:bodyPr>
          <a:lstStyle/>
          <a:p>
            <a:r>
              <a:rPr lang="en-US" dirty="0" smtClean="0"/>
              <a:t>Geographic Information Systems and Open Geographic Standards</a:t>
            </a:r>
          </a:p>
          <a:p>
            <a:r>
              <a:rPr lang="en-US" dirty="0" smtClean="0"/>
              <a:t>Motivations and Motivating Use Cases</a:t>
            </a:r>
          </a:p>
          <a:p>
            <a:r>
              <a:rPr lang="en-US" dirty="0" smtClean="0"/>
              <a:t>Challenges</a:t>
            </a:r>
          </a:p>
          <a:p>
            <a:r>
              <a:rPr lang="en-US" dirty="0" smtClean="0"/>
              <a:t>Research Issues</a:t>
            </a:r>
          </a:p>
          <a:p>
            <a:r>
              <a:rPr lang="en-US" dirty="0" smtClean="0"/>
              <a:t>Federated Service-Oriented Geographic Information System</a:t>
            </a:r>
          </a:p>
          <a:p>
            <a:r>
              <a:rPr lang="en-US" dirty="0" smtClean="0"/>
              <a:t>Abstraction of the system</a:t>
            </a:r>
          </a:p>
          <a:p>
            <a:r>
              <a:rPr lang="en-US" dirty="0" smtClean="0"/>
              <a:t>Performance-oriented designs and evaluations</a:t>
            </a:r>
          </a:p>
          <a:p>
            <a:r>
              <a:rPr lang="en-US" dirty="0" smtClean="0"/>
              <a:t>Contribution</a:t>
            </a:r>
          </a:p>
          <a:p>
            <a:r>
              <a:rPr lang="en-US" dirty="0" smtClean="0"/>
              <a:t>Future Work</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Abstracting the architecture – I</a:t>
            </a:r>
            <a:br>
              <a:rPr lang="en-US" dirty="0" smtClean="0"/>
            </a:br>
            <a:r>
              <a:rPr lang="en-US" sz="3600" i="1" dirty="0" smtClean="0"/>
              <a:t>from GIS to ASIS</a:t>
            </a:r>
            <a:endParaRPr lang="en-US" sz="3600" i="1"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r>
              <a:rPr lang="en-US" dirty="0" smtClean="0"/>
              <a:t>From Geographic Information Systems (GIS) to Application Specific Information Systems (ASIS).</a:t>
            </a:r>
          </a:p>
          <a:p>
            <a:r>
              <a:rPr lang="en-US" dirty="0" smtClean="0"/>
              <a:t>We will need the domain-specific equivalent of the Web Feature Service for metadata and data. We call this generalization the Application Specific Feature Service (ASFS) </a:t>
            </a:r>
          </a:p>
          <a:p>
            <a:r>
              <a:rPr lang="en-US" dirty="0" smtClean="0"/>
              <a:t>We also need to define the generalization of the Geography Markup Language, which is a language expressing the domain specific features. We call this Application Specific Language (ASL). </a:t>
            </a:r>
          </a:p>
          <a:p>
            <a:r>
              <a:rPr lang="en-US" dirty="0" smtClean="0"/>
              <a:t>We finally introduce Application Specific Visualization Services (ASVS) generalizing the Web Map Service to both visualize information and provide a way of navigating ASFS compatible databases (cf. </a:t>
            </a:r>
            <a:r>
              <a:rPr lang="en-US" i="1" dirty="0" err="1" smtClean="0"/>
              <a:t>GetFeatureInfo</a:t>
            </a:r>
            <a:r>
              <a:rPr lang="en-US" dirty="0" smtClean="0"/>
              <a:t> for GIS)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Abstracting the architecture – II</a:t>
            </a:r>
            <a:br>
              <a:rPr lang="en-US" dirty="0" smtClean="0"/>
            </a:br>
            <a:r>
              <a:rPr lang="en-US" sz="3600" i="1" dirty="0" smtClean="0"/>
              <a:t>from GIS to ASIS</a:t>
            </a:r>
            <a:endParaRPr lang="en-US" sz="3600" i="1" dirty="0"/>
          </a:p>
        </p:txBody>
      </p:sp>
      <p:sp>
        <p:nvSpPr>
          <p:cNvPr id="3" name="Content Placeholder 2"/>
          <p:cNvSpPr>
            <a:spLocks noGrp="1"/>
          </p:cNvSpPr>
          <p:nvPr>
            <p:ph idx="1"/>
          </p:nvPr>
        </p:nvSpPr>
        <p:spPr>
          <a:xfrm>
            <a:off x="457200" y="1600200"/>
            <a:ext cx="8534400" cy="3124200"/>
          </a:xfrm>
        </p:spPr>
        <p:txBody>
          <a:bodyPr>
            <a:normAutofit fontScale="70000" lnSpcReduction="20000"/>
          </a:bodyPr>
          <a:lstStyle/>
          <a:p>
            <a:r>
              <a:rPr lang="en-US" dirty="0" smtClean="0"/>
              <a:t>The approach we have adopted can be extended to other domains besides Geographic Information Systems.</a:t>
            </a:r>
          </a:p>
          <a:p>
            <a:r>
              <a:rPr lang="en-US" dirty="0" smtClean="0"/>
              <a:t>One can define a GIS-style information model in many application areas such Biology, Chemistry and Astronomy.</a:t>
            </a:r>
          </a:p>
          <a:p>
            <a:r>
              <a:rPr lang="en-US" dirty="0" smtClean="0"/>
              <a:t>Web Services provide key low level capability but do not define an information or data architecture but rather leave this to domain specific specification activities which is represented in capabilities metadata and domain specific common data model ASL.</a:t>
            </a:r>
          </a:p>
          <a:p>
            <a:r>
              <a:rPr lang="en-US" dirty="0" smtClean="0"/>
              <a:t>AS Tools have data specific adaptors and provide common API as in GIS’s WFS and WMS. </a:t>
            </a:r>
          </a:p>
        </p:txBody>
      </p:sp>
      <p:sp>
        <p:nvSpPr>
          <p:cNvPr id="206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051" name="Group 3"/>
          <p:cNvGrpSpPr>
            <a:grpSpLocks noChangeAspect="1"/>
          </p:cNvGrpSpPr>
          <p:nvPr/>
        </p:nvGrpSpPr>
        <p:grpSpPr bwMode="auto">
          <a:xfrm>
            <a:off x="609600" y="4517776"/>
            <a:ext cx="8019303" cy="2111620"/>
            <a:chOff x="1440" y="10126"/>
            <a:chExt cx="9360" cy="2594"/>
          </a:xfrm>
        </p:grpSpPr>
        <p:sp>
          <p:nvSpPr>
            <p:cNvPr id="2067" name="AutoShape 19"/>
            <p:cNvSpPr>
              <a:spLocks noChangeAspect="1" noChangeArrowheads="1" noTextEdit="1"/>
            </p:cNvSpPr>
            <p:nvPr/>
          </p:nvSpPr>
          <p:spPr bwMode="auto">
            <a:xfrm>
              <a:off x="1440" y="10219"/>
              <a:ext cx="9360" cy="2501"/>
            </a:xfrm>
            <a:prstGeom prst="rect">
              <a:avLst/>
            </a:prstGeom>
            <a:noFill/>
          </p:spPr>
          <p:txBody>
            <a:bodyPr vert="horz" wrap="square" lIns="91440" tIns="45720" rIns="91440" bIns="45720" numCol="1" anchor="t" anchorCtr="0" compatLnSpc="1">
              <a:prstTxWarp prst="textNoShape">
                <a:avLst/>
              </a:prstTxWarp>
            </a:bodyPr>
            <a:lstStyle/>
            <a:p>
              <a:endParaRPr lang="en-US" sz="1400"/>
            </a:p>
          </p:txBody>
        </p:sp>
        <p:sp>
          <p:nvSpPr>
            <p:cNvPr id="2066" name="AutoShape 18"/>
            <p:cNvSpPr>
              <a:spLocks noChangeArrowheads="1"/>
            </p:cNvSpPr>
            <p:nvPr/>
          </p:nvSpPr>
          <p:spPr bwMode="auto">
            <a:xfrm flipH="1">
              <a:off x="1707" y="10687"/>
              <a:ext cx="1067" cy="1190"/>
            </a:xfrm>
            <a:prstGeom prst="flowChartDelay">
              <a:avLst/>
            </a:prstGeom>
            <a:ln>
              <a:headEnd/>
              <a:tailEnd/>
            </a:ln>
            <a:effectLst>
              <a:glow rad="635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vert="horz" wrap="square" lIns="9144" tIns="0" rIns="9144"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ASVS Display Federator</a:t>
              </a:r>
              <a:endParaRPr kumimoji="0" lang="en-US" sz="1400" b="0" i="0" u="none" strike="noStrike" cap="none" normalizeH="0" baseline="0" dirty="0" smtClean="0">
                <a:ln>
                  <a:noFill/>
                </a:ln>
                <a:solidFill>
                  <a:srgbClr val="C00000"/>
                </a:solidFill>
                <a:effectLst/>
                <a:latin typeface="Arial" pitchFamily="34" charset="0"/>
                <a:cs typeface="Arial" pitchFamily="34" charset="0"/>
              </a:endParaRPr>
            </a:p>
          </p:txBody>
        </p:sp>
        <p:sp>
          <p:nvSpPr>
            <p:cNvPr id="2065" name="AutoShape 17"/>
            <p:cNvSpPr>
              <a:spLocks noChangeShapeType="1"/>
            </p:cNvSpPr>
            <p:nvPr/>
          </p:nvSpPr>
          <p:spPr bwMode="auto">
            <a:xfrm flipH="1">
              <a:off x="2782" y="11221"/>
              <a:ext cx="7709" cy="29"/>
            </a:xfrm>
            <a:prstGeom prst="straightConnector1">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64" name="Oval 16"/>
            <p:cNvSpPr>
              <a:spLocks noChangeArrowheads="1"/>
            </p:cNvSpPr>
            <p:nvPr/>
          </p:nvSpPr>
          <p:spPr bwMode="auto">
            <a:xfrm>
              <a:off x="3219" y="10742"/>
              <a:ext cx="1779" cy="1011"/>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0" rIns="91440" bIns="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AS Tool</a:t>
              </a:r>
              <a:endPar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(ASVS mediation)</a:t>
              </a:r>
              <a:endPar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2063" name="Oval 15"/>
            <p:cNvSpPr>
              <a:spLocks noChangeArrowheads="1"/>
            </p:cNvSpPr>
            <p:nvPr/>
          </p:nvSpPr>
          <p:spPr bwMode="auto">
            <a:xfrm>
              <a:off x="5350" y="10803"/>
              <a:ext cx="1909" cy="862"/>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normalizeH="0" baseline="0" dirty="0" smtClean="0">
                  <a:ln w="1905"/>
                  <a:solidFill>
                    <a:srgbClr val="002060"/>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AS Services</a:t>
              </a:r>
              <a:endParaRPr kumimoji="0" lang="en-US" sz="1400" b="1" i="0" u="none" strike="noStrike" normalizeH="0" baseline="0" dirty="0" smtClean="0">
                <a:ln w="1905"/>
                <a:solidFill>
                  <a:srgbClr val="002060"/>
                </a:solidFill>
                <a:effectLst>
                  <a:innerShdw blurRad="69850" dist="43180" dir="5400000">
                    <a:srgbClr val="000000">
                      <a:alpha val="65000"/>
                    </a:srgbClr>
                  </a:inn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normalizeH="0" baseline="0" dirty="0" smtClean="0">
                  <a:ln w="1905"/>
                  <a:solidFill>
                    <a:srgbClr val="002060"/>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(user defined)</a:t>
              </a:r>
              <a:endParaRPr kumimoji="0" lang="en-US" sz="1400" b="1" i="0" u="none" strike="noStrike" normalizeH="0" baseline="0" dirty="0" smtClean="0">
                <a:ln w="1905"/>
                <a:solidFill>
                  <a:srgbClr val="002060"/>
                </a:solidFill>
                <a:effectLst>
                  <a:innerShdw blurRad="69850" dist="43180" dir="5400000">
                    <a:srgbClr val="000000">
                      <a:alpha val="65000"/>
                    </a:srgbClr>
                  </a:innerShdw>
                </a:effectLst>
                <a:latin typeface="Arial" pitchFamily="34" charset="0"/>
                <a:cs typeface="Arial" pitchFamily="34" charset="0"/>
              </a:endParaRPr>
            </a:p>
          </p:txBody>
        </p:sp>
        <p:sp>
          <p:nvSpPr>
            <p:cNvPr id="2061" name="Rectangle 13"/>
            <p:cNvSpPr>
              <a:spLocks noChangeArrowheads="1"/>
            </p:cNvSpPr>
            <p:nvPr/>
          </p:nvSpPr>
          <p:spPr bwMode="auto">
            <a:xfrm>
              <a:off x="9605" y="10126"/>
              <a:ext cx="1047" cy="634"/>
            </a:xfrm>
            <a:prstGeom prst="rect">
              <a:avLst/>
            </a:pr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ln w="9525">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0" name="Oval 12"/>
            <p:cNvSpPr>
              <a:spLocks noChangeArrowheads="1"/>
            </p:cNvSpPr>
            <p:nvPr/>
          </p:nvSpPr>
          <p:spPr bwMode="auto">
            <a:xfrm>
              <a:off x="9605" y="11677"/>
              <a:ext cx="971" cy="861"/>
            </a:xfrm>
            <a:prstGeom prst="ellipse">
              <a:avLst/>
            </a:prstGeom>
            <a:solidFill>
              <a:schemeClr val="bg1">
                <a:lumMod val="75000"/>
              </a:schemeClr>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AS</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Sensor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9" name="Oval 11"/>
            <p:cNvSpPr>
              <a:spLocks noChangeArrowheads="1"/>
            </p:cNvSpPr>
            <p:nvPr/>
          </p:nvSpPr>
          <p:spPr bwMode="auto">
            <a:xfrm>
              <a:off x="9498" y="11647"/>
              <a:ext cx="971" cy="861"/>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AS</a:t>
              </a:r>
              <a:endParaRPr kumimoji="0" lang="en-US" sz="14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Sensor</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2058" name="Rectangle 10"/>
            <p:cNvSpPr>
              <a:spLocks noChangeArrowheads="1"/>
            </p:cNvSpPr>
            <p:nvPr/>
          </p:nvSpPr>
          <p:spPr bwMode="auto">
            <a:xfrm>
              <a:off x="9445" y="10212"/>
              <a:ext cx="1119" cy="634"/>
            </a:xfrm>
            <a:prstGeom prst="rect">
              <a:avLst/>
            </a:prstGeom>
            <a:solidFill>
              <a:srgbClr val="FFFFFF"/>
            </a:solidFill>
            <a:ln w="9525">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AS</a:t>
              </a:r>
              <a:endParaRPr kumimoji="0" lang="en-US" sz="14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Repository</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2057" name="Text Box 9"/>
            <p:cNvSpPr txBox="1">
              <a:spLocks noChangeArrowheads="1"/>
            </p:cNvSpPr>
            <p:nvPr/>
          </p:nvSpPr>
          <p:spPr bwMode="auto">
            <a:xfrm>
              <a:off x="4998" y="10193"/>
              <a:ext cx="4358" cy="46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Such as filter, transformation, reasoning, data-mining, analysis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6" name="AutoShape 8"/>
            <p:cNvSpPr>
              <a:spLocks noChangeShapeType="1"/>
            </p:cNvSpPr>
            <p:nvPr/>
          </p:nvSpPr>
          <p:spPr bwMode="auto">
            <a:xfrm flipV="1">
              <a:off x="6864" y="10605"/>
              <a:ext cx="1" cy="524"/>
            </a:xfrm>
            <a:prstGeom prst="straightConnector1">
              <a:avLst/>
            </a:prstGeom>
            <a:noFill/>
            <a:ln w="19050">
              <a:solidFill>
                <a:srgbClr val="000000"/>
              </a:solidFill>
              <a:prstDash val="dash"/>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55" name="Text Box 7"/>
            <p:cNvSpPr txBox="1">
              <a:spLocks noChangeArrowheads="1"/>
            </p:cNvSpPr>
            <p:nvPr/>
          </p:nvSpPr>
          <p:spPr bwMode="auto">
            <a:xfrm>
              <a:off x="4823" y="12309"/>
              <a:ext cx="2171" cy="41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Messages using ASL</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2054" name="AutoShape 6"/>
            <p:cNvSpPr>
              <a:spLocks noChangeShapeType="1"/>
            </p:cNvSpPr>
            <p:nvPr/>
          </p:nvSpPr>
          <p:spPr bwMode="auto">
            <a:xfrm flipV="1">
              <a:off x="5909" y="11410"/>
              <a:ext cx="1401" cy="900"/>
            </a:xfrm>
            <a:prstGeom prst="straightConnector1">
              <a:avLst/>
            </a:prstGeom>
            <a:noFill/>
            <a:ln w="9525">
              <a:solidFill>
                <a:srgbClr val="000000"/>
              </a:solidFill>
              <a:prstDash val="dashDot"/>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53" name="AutoShape 5"/>
            <p:cNvSpPr>
              <a:spLocks noChangeShapeType="1"/>
            </p:cNvSpPr>
            <p:nvPr/>
          </p:nvSpPr>
          <p:spPr bwMode="auto">
            <a:xfrm flipH="1" flipV="1">
              <a:off x="5175" y="11410"/>
              <a:ext cx="734" cy="900"/>
            </a:xfrm>
            <a:prstGeom prst="straightConnector1">
              <a:avLst/>
            </a:prstGeom>
            <a:noFill/>
            <a:ln w="9525">
              <a:solidFill>
                <a:srgbClr val="000000"/>
              </a:solidFill>
              <a:prstDash val="dashDot"/>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52" name="AutoShape 4"/>
            <p:cNvSpPr>
              <a:spLocks noChangeShapeType="1"/>
            </p:cNvSpPr>
            <p:nvPr/>
          </p:nvSpPr>
          <p:spPr bwMode="auto">
            <a:xfrm flipH="1" flipV="1">
              <a:off x="3067" y="11647"/>
              <a:ext cx="2842" cy="662"/>
            </a:xfrm>
            <a:prstGeom prst="straightConnector1">
              <a:avLst/>
            </a:prstGeom>
            <a:noFill/>
            <a:ln w="9525">
              <a:solidFill>
                <a:srgbClr val="000000"/>
              </a:solidFill>
              <a:prstDash val="dashDot"/>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62" name="Oval 14"/>
            <p:cNvSpPr>
              <a:spLocks noChangeArrowheads="1"/>
            </p:cNvSpPr>
            <p:nvPr/>
          </p:nvSpPr>
          <p:spPr bwMode="auto">
            <a:xfrm>
              <a:off x="7577" y="10754"/>
              <a:ext cx="1732" cy="989"/>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0" tIns="0" rIns="0" bIns="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AS Tool</a:t>
              </a:r>
              <a:endPar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a:p>
              <a:pPr algn="ctr" eaLnBrk="0" fontAlgn="base" hangingPunct="0">
                <a:spcBef>
                  <a:spcPct val="0"/>
                </a:spcBef>
                <a:spcAft>
                  <a:spcPct val="0"/>
                </a:spcAft>
              </a:pPr>
              <a:r>
                <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t>
              </a:r>
              <a:r>
                <a:rPr lang="en-US"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ASFS mediation)</a:t>
              </a:r>
              <a:endParaRPr lang="en-US"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grpSp>
      <p:cxnSp>
        <p:nvCxnSpPr>
          <p:cNvPr id="26" name="Straight Connector 25"/>
          <p:cNvCxnSpPr>
            <a:stCxn id="2064" idx="1"/>
            <a:endCxn id="2064" idx="3"/>
          </p:cNvCxnSpPr>
          <p:nvPr/>
        </p:nvCxnSpPr>
        <p:spPr>
          <a:xfrm rot="16200000" flipH="1">
            <a:off x="2065787" y="5430635"/>
            <a:ext cx="581996" cy="15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065485" y="5192617"/>
            <a:ext cx="304800" cy="400110"/>
          </a:xfrm>
          <a:prstGeom prst="rect">
            <a:avLst/>
          </a:prstGeom>
          <a:noFill/>
        </p:spPr>
        <p:txBody>
          <a:bodyPr wrap="square" rtlCol="0">
            <a:spAutoFit/>
          </a:bodyPr>
          <a:lstStyle/>
          <a:p>
            <a:r>
              <a:rPr lang="en-US" sz="2000" b="1" dirty="0" smtClean="0">
                <a:solidFill>
                  <a:srgbClr val="002060"/>
                </a:solidFill>
              </a:rPr>
              <a:t>1</a:t>
            </a:r>
            <a:endParaRPr lang="en-US" sz="2000" b="1" dirty="0">
              <a:solidFill>
                <a:srgbClr val="002060"/>
              </a:solidFill>
            </a:endParaRPr>
          </a:p>
        </p:txBody>
      </p:sp>
      <p:sp>
        <p:nvSpPr>
          <p:cNvPr id="34" name="TextBox 33"/>
          <p:cNvSpPr txBox="1"/>
          <p:nvPr/>
        </p:nvSpPr>
        <p:spPr>
          <a:xfrm>
            <a:off x="5845366" y="5192617"/>
            <a:ext cx="304800" cy="400110"/>
          </a:xfrm>
          <a:prstGeom prst="rect">
            <a:avLst/>
          </a:prstGeom>
          <a:noFill/>
        </p:spPr>
        <p:txBody>
          <a:bodyPr wrap="square" rtlCol="0">
            <a:spAutoFit/>
          </a:bodyPr>
          <a:lstStyle/>
          <a:p>
            <a:r>
              <a:rPr lang="en-US" sz="2000" b="1" dirty="0" smtClean="0">
                <a:solidFill>
                  <a:srgbClr val="002060"/>
                </a:solidFill>
              </a:rPr>
              <a:t>2</a:t>
            </a:r>
            <a:endParaRPr lang="en-US" sz="2000" b="1" dirty="0">
              <a:solidFill>
                <a:srgbClr val="002060"/>
              </a:solidFill>
            </a:endParaRPr>
          </a:p>
        </p:txBody>
      </p:sp>
      <p:sp>
        <p:nvSpPr>
          <p:cNvPr id="35" name="TextBox 34"/>
          <p:cNvSpPr txBox="1"/>
          <p:nvPr/>
        </p:nvSpPr>
        <p:spPr>
          <a:xfrm>
            <a:off x="3363817" y="5195541"/>
            <a:ext cx="304800" cy="40011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b="1" dirty="0" smtClean="0">
                <a:solidFill>
                  <a:srgbClr val="002060"/>
                </a:solidFill>
              </a:rPr>
              <a:t>3</a:t>
            </a:r>
            <a:endParaRPr lang="en-US" sz="2000" b="1" dirty="0">
              <a:solidFill>
                <a:srgbClr val="002060"/>
              </a:solidFill>
            </a:endParaRPr>
          </a:p>
        </p:txBody>
      </p:sp>
      <p:sp>
        <p:nvSpPr>
          <p:cNvPr id="36" name="TextBox 35"/>
          <p:cNvSpPr txBox="1"/>
          <p:nvPr/>
        </p:nvSpPr>
        <p:spPr>
          <a:xfrm>
            <a:off x="2091370" y="5214651"/>
            <a:ext cx="304800" cy="400110"/>
          </a:xfrm>
          <a:prstGeom prst="rect">
            <a:avLst/>
          </a:prstGeom>
          <a:noFill/>
        </p:spPr>
        <p:txBody>
          <a:bodyPr wrap="square" rtlCol="0">
            <a:spAutoFit/>
          </a:bodyPr>
          <a:lstStyle/>
          <a:p>
            <a:r>
              <a:rPr lang="en-US" sz="2000" b="1" dirty="0" smtClean="0">
                <a:solidFill>
                  <a:srgbClr val="002060"/>
                </a:solidFill>
              </a:rPr>
              <a:t>4</a:t>
            </a:r>
            <a:endParaRPr lang="en-US" sz="2000" b="1" dirty="0">
              <a:solidFill>
                <a:srgbClr val="002060"/>
              </a:solidFill>
            </a:endParaRPr>
          </a:p>
        </p:txBody>
      </p:sp>
      <p:cxnSp>
        <p:nvCxnSpPr>
          <p:cNvPr id="44" name="Straight Connector 43"/>
          <p:cNvCxnSpPr/>
          <p:nvPr/>
        </p:nvCxnSpPr>
        <p:spPr>
          <a:xfrm rot="16200000" flipH="1">
            <a:off x="3117681" y="5423208"/>
            <a:ext cx="581996" cy="15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5805796" y="5428655"/>
            <a:ext cx="581996" cy="15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6807413" y="5427736"/>
            <a:ext cx="581996" cy="15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Abstracting the architecture – III</a:t>
            </a:r>
            <a:br>
              <a:rPr lang="en-US" dirty="0" smtClean="0"/>
            </a:br>
            <a:r>
              <a:rPr lang="en-US" i="1" dirty="0" smtClean="0"/>
              <a:t> </a:t>
            </a:r>
            <a:r>
              <a:rPr lang="en-US" sz="3600" i="1" dirty="0" smtClean="0"/>
              <a:t>from GIS to ASIS</a:t>
            </a:r>
            <a:endParaRPr lang="en-US" sz="3600" dirty="0"/>
          </a:p>
        </p:txBody>
      </p:sp>
      <p:sp>
        <p:nvSpPr>
          <p:cNvPr id="3" name="Content Placeholder 2"/>
          <p:cNvSpPr>
            <a:spLocks noGrp="1"/>
          </p:cNvSpPr>
          <p:nvPr>
            <p:ph idx="1"/>
          </p:nvPr>
        </p:nvSpPr>
        <p:spPr>
          <a:xfrm>
            <a:off x="457200" y="1600200"/>
            <a:ext cx="8382000" cy="5029200"/>
          </a:xfrm>
        </p:spPr>
        <p:txBody>
          <a:bodyPr>
            <a:normAutofit fontScale="77500" lnSpcReduction="20000"/>
          </a:bodyPr>
          <a:lstStyle/>
          <a:p>
            <a:r>
              <a:rPr lang="en-US" b="1" dirty="0" smtClean="0"/>
              <a:t>ASFS </a:t>
            </a:r>
            <a:r>
              <a:rPr lang="en-US" dirty="0" smtClean="0"/>
              <a:t>Mediation</a:t>
            </a:r>
          </a:p>
          <a:p>
            <a:r>
              <a:rPr lang="en-US" b="1" dirty="0" smtClean="0">
                <a:solidFill>
                  <a:srgbClr val="002060"/>
                </a:solidFill>
              </a:rPr>
              <a:t>1</a:t>
            </a:r>
            <a:r>
              <a:rPr lang="en-US" dirty="0" smtClean="0"/>
              <a:t>: Set of adaptors converting any data to ASL</a:t>
            </a:r>
          </a:p>
          <a:p>
            <a:r>
              <a:rPr lang="en-US" b="1" dirty="0" smtClean="0">
                <a:solidFill>
                  <a:srgbClr val="002060"/>
                </a:solidFill>
              </a:rPr>
              <a:t>2</a:t>
            </a:r>
            <a:r>
              <a:rPr lang="en-US" dirty="0" smtClean="0"/>
              <a:t>: Service interfaces serving its capability file and data in ASL</a:t>
            </a:r>
          </a:p>
          <a:p>
            <a:pPr lvl="1"/>
            <a:r>
              <a:rPr lang="en-US" dirty="0" err="1" smtClean="0"/>
              <a:t>GetCapabilities</a:t>
            </a:r>
            <a:endParaRPr lang="en-US" dirty="0" smtClean="0"/>
          </a:p>
          <a:p>
            <a:pPr lvl="1"/>
            <a:r>
              <a:rPr lang="en-US" dirty="0" err="1" smtClean="0"/>
              <a:t>GetASL</a:t>
            </a:r>
            <a:endParaRPr lang="en-US" dirty="0" smtClean="0"/>
          </a:p>
          <a:p>
            <a:pPr lvl="1"/>
            <a:r>
              <a:rPr lang="en-US" dirty="0" err="1" smtClean="0"/>
              <a:t>DescribeASLType</a:t>
            </a:r>
            <a:endParaRPr lang="en-US" dirty="0" smtClean="0"/>
          </a:p>
          <a:p>
            <a:r>
              <a:rPr lang="en-US" b="1" dirty="0" smtClean="0"/>
              <a:t>ASVS </a:t>
            </a:r>
            <a:r>
              <a:rPr lang="en-US" dirty="0" smtClean="0"/>
              <a:t>Mediation</a:t>
            </a:r>
          </a:p>
          <a:p>
            <a:r>
              <a:rPr lang="en-US" b="1" dirty="0" smtClean="0">
                <a:solidFill>
                  <a:srgbClr val="002060"/>
                </a:solidFill>
              </a:rPr>
              <a:t>3</a:t>
            </a:r>
            <a:r>
              <a:rPr lang="en-US" dirty="0" smtClean="0"/>
              <a:t>: Set of adaptors converting any data to binary images</a:t>
            </a:r>
          </a:p>
          <a:p>
            <a:pPr lvl="1"/>
            <a:r>
              <a:rPr lang="en-US" dirty="0" smtClean="0"/>
              <a:t>This is optional if there is no need for </a:t>
            </a:r>
            <a:r>
              <a:rPr lang="en-US" i="1" dirty="0" smtClean="0"/>
              <a:t>“user-defined services”.</a:t>
            </a:r>
            <a:endParaRPr lang="en-US" dirty="0" smtClean="0"/>
          </a:p>
          <a:p>
            <a:r>
              <a:rPr lang="en-US" b="1" dirty="0" smtClean="0">
                <a:solidFill>
                  <a:srgbClr val="002060"/>
                </a:solidFill>
              </a:rPr>
              <a:t>4</a:t>
            </a:r>
            <a:r>
              <a:rPr lang="en-US" dirty="0" smtClean="0"/>
              <a:t>: Service interfaces serving its capability file and data in ASL</a:t>
            </a:r>
          </a:p>
          <a:p>
            <a:pPr lvl="1"/>
            <a:r>
              <a:rPr lang="en-US" dirty="0" err="1" smtClean="0"/>
              <a:t>GetCapabilities</a:t>
            </a:r>
            <a:r>
              <a:rPr lang="en-US" dirty="0" smtClean="0"/>
              <a:t> (capability description in XML)</a:t>
            </a:r>
          </a:p>
          <a:p>
            <a:pPr lvl="1"/>
            <a:r>
              <a:rPr lang="en-US" dirty="0" err="1" smtClean="0"/>
              <a:t>GetDisplay</a:t>
            </a:r>
            <a:r>
              <a:rPr lang="en-US" dirty="0" smtClean="0"/>
              <a:t> (displaying in images)</a:t>
            </a:r>
          </a:p>
          <a:p>
            <a:pPr lvl="1"/>
            <a:r>
              <a:rPr lang="en-US" dirty="0" err="1" smtClean="0"/>
              <a:t>GetASLInfo</a:t>
            </a:r>
            <a:r>
              <a:rPr lang="en-US" dirty="0" smtClean="0"/>
              <a:t> (querying the data attributes)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755775"/>
          </a:xfrm>
        </p:spPr>
        <p:txBody>
          <a:bodyPr>
            <a:normAutofit fontScale="90000"/>
          </a:bodyPr>
          <a:lstStyle/>
          <a:p>
            <a:r>
              <a:rPr lang="en-US" dirty="0" smtClean="0"/>
              <a:t>Performance-oriented designs, measurements and evaluations</a:t>
            </a:r>
            <a:endParaRPr lang="en-US" dirty="0"/>
          </a:p>
        </p:txBody>
      </p:sp>
      <p:sp>
        <p:nvSpPr>
          <p:cNvPr id="3" name="Subtitle 2"/>
          <p:cNvSpPr>
            <a:spLocks noGrp="1"/>
          </p:cNvSpPr>
          <p:nvPr>
            <p:ph type="subTitle" idx="1"/>
          </p:nvPr>
        </p:nvSpPr>
        <p:spPr>
          <a:xfrm>
            <a:off x="1371600" y="4495800"/>
            <a:ext cx="6400800" cy="1524000"/>
          </a:xfrm>
        </p:spPr>
        <p:txBody>
          <a:bodyPr>
            <a:normAutofit/>
          </a:bodyPr>
          <a:lstStyle/>
          <a:p>
            <a:r>
              <a:rPr lang="en-US" i="1" dirty="0" smtClean="0">
                <a:latin typeface="Century Gothic" pitchFamily="34" charset="0"/>
              </a:rPr>
              <a:t>Performance enhancements in Interoperable GIS systems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Interoperability requirements bring up some costs: Compliance costs</a:t>
            </a:r>
          </a:p>
          <a:p>
            <a:pPr lvl="1"/>
            <a:r>
              <a:rPr lang="en-US" dirty="0" smtClean="0"/>
              <a:t>Common data model (GML)</a:t>
            </a:r>
          </a:p>
          <a:p>
            <a:pPr lvl="1"/>
            <a:r>
              <a:rPr lang="en-US" dirty="0" smtClean="0"/>
              <a:t>Web Services (SOAP protocol for communication)</a:t>
            </a:r>
          </a:p>
          <a:p>
            <a:r>
              <a:rPr lang="en-US" dirty="0" smtClean="0"/>
              <a:t>Large scale science applications using large scale data, and resource consuming processes</a:t>
            </a:r>
          </a:p>
          <a:p>
            <a:r>
              <a:rPr lang="en-US" dirty="0" smtClean="0"/>
              <a:t>Turning compliance requirements into competitiveness</a:t>
            </a:r>
          </a:p>
          <a:p>
            <a:pPr>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200" dirty="0" smtClean="0"/>
              <a:t>Limits of Conventional OGC-GIS systems</a:t>
            </a:r>
            <a:endParaRPr lang="en-US" sz="3200" dirty="0"/>
          </a:p>
        </p:txBody>
      </p:sp>
      <p:sp>
        <p:nvSpPr>
          <p:cNvPr id="3" name="Content Placeholder 2"/>
          <p:cNvSpPr>
            <a:spLocks noGrp="1"/>
          </p:cNvSpPr>
          <p:nvPr>
            <p:ph idx="1"/>
          </p:nvPr>
        </p:nvSpPr>
        <p:spPr>
          <a:xfrm>
            <a:off x="457200" y="1371600"/>
            <a:ext cx="8229600" cy="2286000"/>
          </a:xfrm>
        </p:spPr>
        <p:txBody>
          <a:bodyPr>
            <a:normAutofit fontScale="77500" lnSpcReduction="20000"/>
          </a:bodyPr>
          <a:lstStyle/>
          <a:p>
            <a:r>
              <a:rPr lang="en-US" dirty="0" smtClean="0"/>
              <a:t>Conventional:</a:t>
            </a:r>
          </a:p>
          <a:p>
            <a:pPr lvl="1"/>
            <a:r>
              <a:rPr lang="en-US" dirty="0" smtClean="0"/>
              <a:t>On-demand data access, single-threaded and no-caching</a:t>
            </a:r>
          </a:p>
          <a:p>
            <a:r>
              <a:rPr lang="en-US" dirty="0" smtClean="0"/>
              <a:t> Related projects: </a:t>
            </a:r>
            <a:r>
              <a:rPr lang="en-US" dirty="0" err="1" smtClean="0"/>
              <a:t>Deegree</a:t>
            </a:r>
            <a:r>
              <a:rPr lang="en-US" dirty="0" smtClean="0"/>
              <a:t> and  UMN-Minnesota Map Servers</a:t>
            </a:r>
          </a:p>
          <a:p>
            <a:r>
              <a:rPr lang="en-US" dirty="0" smtClean="0"/>
              <a:t>Small data sets (less than 500KB) response times are ok</a:t>
            </a:r>
          </a:p>
          <a:p>
            <a:r>
              <a:rPr lang="en-US" dirty="0" smtClean="0"/>
              <a:t>For larger data sizes the performance is not enough.</a:t>
            </a:r>
            <a:endParaRPr lang="en-US" dirty="0"/>
          </a:p>
        </p:txBody>
      </p:sp>
      <p:graphicFrame>
        <p:nvGraphicFramePr>
          <p:cNvPr id="9" name="Chart 8"/>
          <p:cNvGraphicFramePr/>
          <p:nvPr/>
        </p:nvGraphicFramePr>
        <p:xfrm>
          <a:off x="381000" y="3657600"/>
          <a:ext cx="4495800" cy="2971800"/>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p:cNvPicPr/>
          <p:nvPr/>
        </p:nvPicPr>
        <p:blipFill>
          <a:blip r:embed="rId4"/>
          <a:srcRect/>
          <a:stretch>
            <a:fillRect/>
          </a:stretch>
        </p:blipFill>
        <p:spPr bwMode="auto">
          <a:xfrm>
            <a:off x="5181600" y="4572000"/>
            <a:ext cx="3200400" cy="20574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Enhancements Approaches</a:t>
            </a:r>
            <a:endParaRPr lang="en-US" dirty="0"/>
          </a:p>
        </p:txBody>
      </p:sp>
      <p:sp>
        <p:nvSpPr>
          <p:cNvPr id="3" name="Content Placeholder 2"/>
          <p:cNvSpPr>
            <a:spLocks noGrp="1"/>
          </p:cNvSpPr>
          <p:nvPr>
            <p:ph idx="1"/>
          </p:nvPr>
        </p:nvSpPr>
        <p:spPr>
          <a:xfrm>
            <a:off x="457200" y="1600200"/>
            <a:ext cx="8382000" cy="5029200"/>
          </a:xfrm>
        </p:spPr>
        <p:txBody>
          <a:bodyPr>
            <a:normAutofit fontScale="77500" lnSpcReduction="20000"/>
          </a:bodyPr>
          <a:lstStyle/>
          <a:p>
            <a:r>
              <a:rPr lang="en-US" dirty="0" smtClean="0"/>
              <a:t>Performance issues in interoperable service-oriented GIS</a:t>
            </a:r>
          </a:p>
          <a:p>
            <a:pPr lvl="1"/>
            <a:r>
              <a:rPr lang="en-US" dirty="0" smtClean="0"/>
              <a:t>(1) Using structured data model (GML)</a:t>
            </a:r>
          </a:p>
          <a:p>
            <a:pPr lvl="1"/>
            <a:r>
              <a:rPr lang="en-US" dirty="0" smtClean="0"/>
              <a:t>(2) Domain specific data characteristics: </a:t>
            </a:r>
          </a:p>
          <a:p>
            <a:pPr lvl="2"/>
            <a:r>
              <a:rPr lang="en-US" dirty="0" smtClean="0"/>
              <a:t>Large-scale, variable sized and un-evenly distributed</a:t>
            </a:r>
          </a:p>
          <a:p>
            <a:r>
              <a:rPr lang="en-US" b="1" dirty="0" smtClean="0"/>
              <a:t>(1)</a:t>
            </a:r>
            <a:r>
              <a:rPr lang="en-US" dirty="0" smtClean="0"/>
              <a:t> Data-Oriented</a:t>
            </a:r>
          </a:p>
          <a:p>
            <a:pPr lvl="1"/>
            <a:r>
              <a:rPr lang="en-US" dirty="0" smtClean="0"/>
              <a:t>Large sized structured data transfers</a:t>
            </a:r>
          </a:p>
          <a:p>
            <a:pPr lvl="1"/>
            <a:r>
              <a:rPr lang="en-US" dirty="0" smtClean="0"/>
              <a:t>Data parsing and rendering</a:t>
            </a:r>
          </a:p>
          <a:p>
            <a:r>
              <a:rPr lang="en-US" b="1" dirty="0" smtClean="0"/>
              <a:t>(2)</a:t>
            </a:r>
            <a:r>
              <a:rPr lang="en-US" dirty="0" smtClean="0"/>
              <a:t> Federator(AWMS)-Oriented </a:t>
            </a:r>
          </a:p>
          <a:p>
            <a:pPr lvl="1"/>
            <a:r>
              <a:rPr lang="en-US" dirty="0" smtClean="0"/>
              <a:t>(1) Pre-fetching</a:t>
            </a:r>
          </a:p>
          <a:p>
            <a:pPr lvl="1"/>
            <a:r>
              <a:rPr lang="en-US" dirty="0" smtClean="0"/>
              <a:t>(2) Locality-based query decomposition and parallel processing</a:t>
            </a:r>
          </a:p>
          <a:p>
            <a:pPr lvl="1"/>
            <a:r>
              <a:rPr lang="en-US" dirty="0" smtClean="0"/>
              <a:t>Approaches change depending on the data characteristics</a:t>
            </a:r>
          </a:p>
          <a:p>
            <a:pPr lvl="2"/>
            <a:r>
              <a:rPr lang="en-US" dirty="0" smtClean="0"/>
              <a:t>Update frequency of the archived data</a:t>
            </a:r>
          </a:p>
          <a:p>
            <a:pPr lvl="1"/>
            <a:r>
              <a:rPr lang="en-US" dirty="0" smtClean="0"/>
              <a:t>If update intervals &gt; time to transfer whole data</a:t>
            </a:r>
          </a:p>
          <a:p>
            <a:pPr lvl="1">
              <a:buNone/>
            </a:pPr>
            <a:r>
              <a:rPr lang="en-US" dirty="0" smtClean="0"/>
              <a:t>		then (1) else  (2)</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 Data-Oriented Approaches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en-US" sz="4000" dirty="0" smtClean="0">
                <a:latin typeface="+mj-lt"/>
              </a:rPr>
              <a:t>Data-Oriented  - I</a:t>
            </a:r>
            <a:r>
              <a:rPr lang="en-US" dirty="0" smtClean="0">
                <a:latin typeface="+mj-lt"/>
              </a:rPr>
              <a:t/>
            </a:r>
            <a:br>
              <a:rPr lang="en-US" dirty="0" smtClean="0">
                <a:latin typeface="+mj-lt"/>
              </a:rPr>
            </a:br>
            <a:r>
              <a:rPr lang="en-US" sz="2800" dirty="0" smtClean="0">
                <a:latin typeface="+mj-lt"/>
              </a:rPr>
              <a:t>Large sized structured data transfer</a:t>
            </a:r>
            <a:endParaRPr lang="en-US" sz="2800" dirty="0">
              <a:latin typeface="+mj-lt"/>
            </a:endParaRPr>
          </a:p>
        </p:txBody>
      </p:sp>
      <p:sp>
        <p:nvSpPr>
          <p:cNvPr id="3" name="Content Placeholder 2"/>
          <p:cNvSpPr>
            <a:spLocks noGrp="1"/>
          </p:cNvSpPr>
          <p:nvPr>
            <p:ph idx="1"/>
          </p:nvPr>
        </p:nvSpPr>
        <p:spPr>
          <a:xfrm>
            <a:off x="457200" y="1600201"/>
            <a:ext cx="8229600" cy="4724399"/>
          </a:xfrm>
        </p:spPr>
        <p:txBody>
          <a:bodyPr>
            <a:normAutofit fontScale="85000" lnSpcReduction="20000"/>
          </a:bodyPr>
          <a:lstStyle/>
          <a:p>
            <a:r>
              <a:rPr lang="en-US" dirty="0" smtClean="0"/>
              <a:t>Structured data enables interoperability and inter-service communication</a:t>
            </a:r>
          </a:p>
          <a:p>
            <a:r>
              <a:rPr lang="en-US" dirty="0" smtClean="0"/>
              <a:t>BUT, XML representation of data tend to be significantly larger than binary representations</a:t>
            </a:r>
          </a:p>
          <a:p>
            <a:r>
              <a:rPr lang="en-US" dirty="0" smtClean="0"/>
              <a:t>The larger data size means the greater bandwidth is required to transfer the data </a:t>
            </a:r>
          </a:p>
          <a:p>
            <a:r>
              <a:rPr lang="en-US" dirty="0" smtClean="0"/>
              <a:t>Initial proposed SOA based GIS used GIS Web Services and SOAP over HTTP as transfer protocol.</a:t>
            </a:r>
          </a:p>
          <a:p>
            <a:r>
              <a:rPr lang="en-US" dirty="0" smtClean="0"/>
              <a:t>BUT, this had some limitations over the performance.</a:t>
            </a:r>
          </a:p>
          <a:p>
            <a:r>
              <a:rPr lang="en-US" dirty="0" smtClean="0"/>
              <a:t>We investigated topic-based publish-subscribe messaging systems for exchanging SOAP messages and data payloads between proposed GIS Web Services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Streaming Data Transfer</a:t>
            </a:r>
            <a:endParaRPr lang="en-US" dirty="0"/>
          </a:p>
        </p:txBody>
      </p:sp>
      <p:sp>
        <p:nvSpPr>
          <p:cNvPr id="3" name="Content Placeholder 2"/>
          <p:cNvSpPr>
            <a:spLocks noGrp="1"/>
          </p:cNvSpPr>
          <p:nvPr>
            <p:ph idx="1"/>
          </p:nvPr>
        </p:nvSpPr>
        <p:spPr>
          <a:xfrm>
            <a:off x="0" y="4495800"/>
            <a:ext cx="9144000" cy="2286000"/>
          </a:xfrm>
        </p:spPr>
        <p:txBody>
          <a:bodyPr>
            <a:normAutofit fontScale="70000" lnSpcReduction="20000"/>
          </a:bodyPr>
          <a:lstStyle/>
          <a:p>
            <a:r>
              <a:rPr lang="en-US" dirty="0" smtClean="0"/>
              <a:t>SOAP is used for negotiation (line-1) – standard getFeature request</a:t>
            </a:r>
          </a:p>
          <a:p>
            <a:pPr lvl="1"/>
            <a:r>
              <a:rPr lang="en-US" dirty="0" smtClean="0"/>
              <a:t>Publisher information in (topic, IP, port) triple is returned.</a:t>
            </a:r>
          </a:p>
          <a:p>
            <a:r>
              <a:rPr lang="en-US" dirty="0" smtClean="0"/>
              <a:t>For retrieving the results NB subscriber is used. Data streamed by publisher</a:t>
            </a:r>
          </a:p>
          <a:p>
            <a:r>
              <a:rPr lang="en-US" dirty="0" smtClean="0"/>
              <a:t>Lines 1, 2 and 3 show classic publish-find-bind triangle of Web Services</a:t>
            </a:r>
          </a:p>
          <a:p>
            <a:r>
              <a:rPr lang="en-US" dirty="0" smtClean="0"/>
              <a:t>Test results are obtained by using real Pattern Informatics geo-science application and archived earthquake seismic GML data records.</a:t>
            </a:r>
          </a:p>
          <a:p>
            <a:r>
              <a:rPr lang="en-US" dirty="0" smtClean="0"/>
              <a:t>Performance gain is average 40%</a:t>
            </a:r>
          </a:p>
        </p:txBody>
      </p:sp>
      <p:grpSp>
        <p:nvGrpSpPr>
          <p:cNvPr id="6175" name="Group 31"/>
          <p:cNvGrpSpPr>
            <a:grpSpLocks noChangeAspect="1"/>
          </p:cNvGrpSpPr>
          <p:nvPr/>
        </p:nvGrpSpPr>
        <p:grpSpPr bwMode="auto">
          <a:xfrm>
            <a:off x="228600" y="990600"/>
            <a:ext cx="4611687" cy="3503612"/>
            <a:chOff x="1612" y="3906"/>
            <a:chExt cx="7264" cy="5519"/>
          </a:xfrm>
        </p:grpSpPr>
        <p:sp>
          <p:nvSpPr>
            <p:cNvPr id="6176" name="AutoShape 32"/>
            <p:cNvSpPr>
              <a:spLocks noChangeAspect="1" noChangeArrowheads="1"/>
            </p:cNvSpPr>
            <p:nvPr/>
          </p:nvSpPr>
          <p:spPr bwMode="auto">
            <a:xfrm>
              <a:off x="1612" y="3906"/>
              <a:ext cx="7264" cy="5519"/>
            </a:xfrm>
            <a:prstGeom prst="rect">
              <a:avLst/>
            </a:prstGeom>
            <a:noFill/>
          </p:spPr>
          <p:txBody>
            <a:bodyPr vert="horz" wrap="square" lIns="91440" tIns="45720" rIns="91440" bIns="45720" numCol="1" anchor="t" anchorCtr="0" compatLnSpc="1">
              <a:prstTxWarp prst="textNoShape">
                <a:avLst/>
              </a:prstTxWarp>
            </a:bodyPr>
            <a:lstStyle/>
            <a:p>
              <a:endParaRPr lang="en-US" sz="1200"/>
            </a:p>
          </p:txBody>
        </p:sp>
        <p:sp>
          <p:nvSpPr>
            <p:cNvPr id="6177" name="AutoShape 33"/>
            <p:cNvSpPr>
              <a:spLocks noChangeArrowheads="1"/>
            </p:cNvSpPr>
            <p:nvPr/>
          </p:nvSpPr>
          <p:spPr bwMode="auto">
            <a:xfrm>
              <a:off x="4529" y="7612"/>
              <a:ext cx="1259" cy="760"/>
            </a:xfrm>
            <a:custGeom>
              <a:avLst/>
              <a:gdLst>
                <a:gd name="G0" fmla="+- 647 0 0"/>
                <a:gd name="G1" fmla="+- 7431533 0 0"/>
                <a:gd name="G2" fmla="+- 0 0 7431533"/>
                <a:gd name="T0" fmla="*/ 0 256 1"/>
                <a:gd name="T1" fmla="*/ 180 256 1"/>
                <a:gd name="G3" fmla="+- 7431533 T0 T1"/>
                <a:gd name="T2" fmla="*/ 0 256 1"/>
                <a:gd name="T3" fmla="*/ 90 256 1"/>
                <a:gd name="G4" fmla="+- 7431533 T2 T3"/>
                <a:gd name="G5" fmla="*/ G4 2 1"/>
                <a:gd name="T4" fmla="*/ 90 256 1"/>
                <a:gd name="T5" fmla="*/ 0 256 1"/>
                <a:gd name="G6" fmla="+- 7431533 T4 T5"/>
                <a:gd name="G7" fmla="*/ G6 2 1"/>
                <a:gd name="G8" fmla="abs 743153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47"/>
                <a:gd name="G18" fmla="*/ 647 1 2"/>
                <a:gd name="G19" fmla="+- G18 5400 0"/>
                <a:gd name="G20" fmla="cos G19 7431533"/>
                <a:gd name="G21" fmla="sin G19 7431533"/>
                <a:gd name="G22" fmla="+- G20 10800 0"/>
                <a:gd name="G23" fmla="+- G21 10800 0"/>
                <a:gd name="G24" fmla="+- 10800 0 G20"/>
                <a:gd name="G25" fmla="+- 647 10800 0"/>
                <a:gd name="G26" fmla="?: G9 G17 G25"/>
                <a:gd name="G27" fmla="?: G9 0 21600"/>
                <a:gd name="G28" fmla="cos 10800 7431533"/>
                <a:gd name="G29" fmla="sin 10800 7431533"/>
                <a:gd name="G30" fmla="sin 647 7431533"/>
                <a:gd name="G31" fmla="+- G28 10800 0"/>
                <a:gd name="G32" fmla="+- G29 10800 0"/>
                <a:gd name="G33" fmla="+- G30 10800 0"/>
                <a:gd name="G34" fmla="?: G4 0 G31"/>
                <a:gd name="G35" fmla="?: 7431533 G34 0"/>
                <a:gd name="G36" fmla="?: G6 G35 G31"/>
                <a:gd name="G37" fmla="+- 21600 0 G36"/>
                <a:gd name="G38" fmla="?: G4 0 G33"/>
                <a:gd name="G39" fmla="?: 7431533 G38 G32"/>
                <a:gd name="G40" fmla="?: G6 G39 0"/>
                <a:gd name="G41" fmla="?: G4 G32 21600"/>
                <a:gd name="G42" fmla="?: G6 G41 G33"/>
                <a:gd name="T12" fmla="*/ 10800 w 21600"/>
                <a:gd name="T13" fmla="*/ 0 h 21600"/>
                <a:gd name="T14" fmla="*/ 8527 w 21600"/>
                <a:gd name="T15" fmla="*/ 16053 h 21600"/>
                <a:gd name="T16" fmla="*/ 10800 w 21600"/>
                <a:gd name="T17" fmla="*/ 10153 h 21600"/>
                <a:gd name="T18" fmla="*/ 13073 w 21600"/>
                <a:gd name="T19" fmla="*/ 1605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543" y="11393"/>
                  </a:moveTo>
                  <a:cubicBezTo>
                    <a:pt x="10306" y="11291"/>
                    <a:pt x="10153" y="11058"/>
                    <a:pt x="10153" y="10800"/>
                  </a:cubicBezTo>
                  <a:cubicBezTo>
                    <a:pt x="10153" y="10442"/>
                    <a:pt x="10442" y="10153"/>
                    <a:pt x="10800" y="10153"/>
                  </a:cubicBezTo>
                  <a:cubicBezTo>
                    <a:pt x="11157" y="10153"/>
                    <a:pt x="11447" y="10442"/>
                    <a:pt x="11447" y="10800"/>
                  </a:cubicBezTo>
                  <a:cubicBezTo>
                    <a:pt x="11447" y="11058"/>
                    <a:pt x="11293" y="11291"/>
                    <a:pt x="11056" y="11393"/>
                  </a:cubicBezTo>
                  <a:lnTo>
                    <a:pt x="15088" y="20712"/>
                  </a:lnTo>
                  <a:cubicBezTo>
                    <a:pt x="19041" y="19001"/>
                    <a:pt x="21600" y="15106"/>
                    <a:pt x="21600" y="10800"/>
                  </a:cubicBezTo>
                  <a:cubicBezTo>
                    <a:pt x="21600" y="4835"/>
                    <a:pt x="16764" y="0"/>
                    <a:pt x="10800" y="0"/>
                  </a:cubicBezTo>
                  <a:cubicBezTo>
                    <a:pt x="4835" y="0"/>
                    <a:pt x="0" y="4835"/>
                    <a:pt x="0" y="10800"/>
                  </a:cubicBezTo>
                  <a:cubicBezTo>
                    <a:pt x="-1" y="15106"/>
                    <a:pt x="2558" y="19001"/>
                    <a:pt x="6511" y="20712"/>
                  </a:cubicBezTo>
                  <a:close/>
                </a:path>
              </a:pathLst>
            </a:custGeom>
            <a:solidFill>
              <a:srgbClr val="FFFFFF"/>
            </a:solidFill>
            <a:ln w="9525">
              <a:solidFill>
                <a:srgbClr val="000000"/>
              </a:solidFill>
              <a:miter lim="800000"/>
              <a:headEnd/>
              <a:tailEnd/>
            </a:ln>
          </p:spPr>
          <p:txBody>
            <a:bodyPr vert="horz" wrap="square" lIns="98737" tIns="49367" rIns="98737" bIns="49367"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Topic-wfs</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6178" name="AutoShape 34"/>
            <p:cNvSpPr>
              <a:spLocks noChangeArrowheads="1"/>
            </p:cNvSpPr>
            <p:nvPr/>
          </p:nvSpPr>
          <p:spPr bwMode="auto">
            <a:xfrm>
              <a:off x="2181" y="6226"/>
              <a:ext cx="1722" cy="981"/>
            </a:xfrm>
            <a:prstGeom prst="roundRect">
              <a:avLst>
                <a:gd name="adj" fmla="val 16667"/>
              </a:avLst>
            </a:prstGeom>
            <a:solidFill>
              <a:srgbClr val="FFFFFF"/>
            </a:solidFill>
            <a:ln w="9525">
              <a:solidFill>
                <a:srgbClr val="000000"/>
              </a:solidFill>
              <a:round/>
              <a:headEnd/>
              <a:tailEnd/>
            </a:ln>
          </p:spPr>
          <p:txBody>
            <a:bodyPr vert="horz" wrap="square" lIns="98737" tIns="0"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(A)WMS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179" name="AutoShape 35"/>
            <p:cNvSpPr>
              <a:spLocks noChangeArrowheads="1"/>
            </p:cNvSpPr>
            <p:nvPr/>
          </p:nvSpPr>
          <p:spPr bwMode="auto">
            <a:xfrm>
              <a:off x="6534" y="6226"/>
              <a:ext cx="1722" cy="981"/>
            </a:xfrm>
            <a:prstGeom prst="roundRect">
              <a:avLst>
                <a:gd name="adj" fmla="val 16667"/>
              </a:avLst>
            </a:prstGeom>
            <a:solidFill>
              <a:srgbClr val="FFFFFF"/>
            </a:solidFill>
            <a:ln w="9525">
              <a:solidFill>
                <a:srgbClr val="000000"/>
              </a:solidFill>
              <a:round/>
              <a:headEnd/>
              <a:tailEnd/>
            </a:ln>
          </p:spPr>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WFS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180" name="AutoShape 36"/>
            <p:cNvSpPr>
              <a:spLocks noChangeArrowheads="1"/>
            </p:cNvSpPr>
            <p:nvPr/>
          </p:nvSpPr>
          <p:spPr bwMode="auto">
            <a:xfrm>
              <a:off x="4426" y="7917"/>
              <a:ext cx="1484" cy="1480"/>
            </a:xfrm>
            <a:prstGeom prst="flowChartConnector">
              <a:avLst/>
            </a:prstGeom>
            <a:solidFill>
              <a:srgbClr val="FFFFFF"/>
            </a:solidFill>
            <a:ln w="28575">
              <a:solidFill>
                <a:srgbClr val="002060"/>
              </a:solidFill>
              <a:round/>
              <a:headEnd/>
              <a:tailEnd/>
            </a:ln>
          </p:spPr>
          <p:txBody>
            <a:bodyPr vert="horz" wrap="square" lIns="9874" tIns="29621" rIns="9874" bIns="29621"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Narada Brokering Server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6181" name="AutoShape 37"/>
            <p:cNvSpPr>
              <a:spLocks noChangeArrowheads="1"/>
            </p:cNvSpPr>
            <p:nvPr/>
          </p:nvSpPr>
          <p:spPr bwMode="auto">
            <a:xfrm>
              <a:off x="4188" y="4340"/>
              <a:ext cx="1722" cy="981"/>
            </a:xfrm>
            <a:prstGeom prst="roundRect">
              <a:avLst>
                <a:gd name="adj" fmla="val 16667"/>
              </a:avLst>
            </a:prstGeom>
            <a:solidFill>
              <a:srgbClr val="FFFFFF"/>
            </a:solidFill>
            <a:ln w="9525">
              <a:solidFill>
                <a:srgbClr val="000000"/>
              </a:solidFill>
              <a:round/>
              <a:headEnd/>
              <a:tailEnd/>
            </a:ln>
          </p:spPr>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UDDI</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6182" name="Text Box 38"/>
            <p:cNvSpPr txBox="1">
              <a:spLocks noChangeArrowheads="1"/>
            </p:cNvSpPr>
            <p:nvPr/>
          </p:nvSpPr>
          <p:spPr bwMode="auto">
            <a:xfrm>
              <a:off x="1612" y="7329"/>
              <a:ext cx="1241" cy="381"/>
            </a:xfrm>
            <a:prstGeom prst="rect">
              <a:avLst/>
            </a:prstGeom>
            <a:solidFill>
              <a:srgbClr val="FFFFFF"/>
            </a:solidFill>
            <a:ln w="9525">
              <a:noFill/>
              <a:miter lim="800000"/>
              <a:headEnd/>
              <a:tailEnd/>
            </a:ln>
          </p:spPr>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client</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6183" name="Text Box 39"/>
            <p:cNvSpPr txBox="1">
              <a:spLocks noChangeArrowheads="1"/>
            </p:cNvSpPr>
            <p:nvPr/>
          </p:nvSpPr>
          <p:spPr bwMode="auto">
            <a:xfrm>
              <a:off x="7635" y="7349"/>
              <a:ext cx="1241" cy="381"/>
            </a:xfrm>
            <a:prstGeom prst="rect">
              <a:avLst/>
            </a:prstGeom>
            <a:solidFill>
              <a:srgbClr val="FFFFFF"/>
            </a:solidFill>
            <a:ln w="9525">
              <a:noFill/>
              <a:miter lim="800000"/>
              <a:headEnd/>
              <a:tailEnd/>
            </a:ln>
          </p:spPr>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server</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6184" name="AutoShape 40"/>
            <p:cNvCxnSpPr>
              <a:cxnSpLocks noChangeShapeType="1"/>
              <a:stCxn id="6178" idx="3"/>
              <a:endCxn id="6181" idx="2"/>
            </p:cNvCxnSpPr>
            <p:nvPr/>
          </p:nvCxnSpPr>
          <p:spPr bwMode="auto">
            <a:xfrm flipV="1">
              <a:off x="3903" y="5321"/>
              <a:ext cx="1146" cy="1396"/>
            </a:xfrm>
            <a:prstGeom prst="straightConnector1">
              <a:avLst/>
            </a:prstGeom>
            <a:noFill/>
            <a:ln w="9525">
              <a:solidFill>
                <a:srgbClr val="000000"/>
              </a:solidFill>
              <a:round/>
              <a:headEnd type="triangle" w="med" len="med"/>
              <a:tailEnd type="triangle" w="med" len="med"/>
            </a:ln>
          </p:spPr>
        </p:cxnSp>
        <p:cxnSp>
          <p:nvCxnSpPr>
            <p:cNvPr id="6185" name="AutoShape 41"/>
            <p:cNvCxnSpPr>
              <a:cxnSpLocks noChangeShapeType="1"/>
              <a:stCxn id="6181" idx="2"/>
              <a:endCxn id="6201" idx="1"/>
            </p:cNvCxnSpPr>
            <p:nvPr/>
          </p:nvCxnSpPr>
          <p:spPr bwMode="auto">
            <a:xfrm rot="16200000" flipH="1">
              <a:off x="4962" y="5408"/>
              <a:ext cx="1392" cy="1219"/>
            </a:xfrm>
            <a:prstGeom prst="straightConnector1">
              <a:avLst/>
            </a:prstGeom>
            <a:noFill/>
            <a:ln w="9525">
              <a:solidFill>
                <a:srgbClr val="000000"/>
              </a:solidFill>
              <a:round/>
              <a:headEnd type="triangle" w="med" len="med"/>
              <a:tailEnd type="triangle" w="med" len="med"/>
            </a:ln>
          </p:spPr>
        </p:cxnSp>
        <p:cxnSp>
          <p:nvCxnSpPr>
            <p:cNvPr id="6186" name="AutoShape 42"/>
            <p:cNvCxnSpPr>
              <a:cxnSpLocks noChangeShapeType="1"/>
              <a:stCxn id="6178" idx="3"/>
              <a:endCxn id="6201" idx="1"/>
            </p:cNvCxnSpPr>
            <p:nvPr/>
          </p:nvCxnSpPr>
          <p:spPr bwMode="auto">
            <a:xfrm flipV="1">
              <a:off x="3903" y="6713"/>
              <a:ext cx="2365" cy="3"/>
            </a:xfrm>
            <a:prstGeom prst="straightConnector1">
              <a:avLst/>
            </a:prstGeom>
            <a:noFill/>
            <a:ln w="9525">
              <a:solidFill>
                <a:srgbClr val="000000"/>
              </a:solidFill>
              <a:round/>
              <a:headEnd type="triangle" w="med" len="med"/>
              <a:tailEnd type="triangle" w="med" len="med"/>
            </a:ln>
          </p:spPr>
        </p:cxnSp>
        <p:cxnSp>
          <p:nvCxnSpPr>
            <p:cNvPr id="6187" name="AutoShape 43"/>
            <p:cNvCxnSpPr>
              <a:cxnSpLocks noChangeShapeType="1"/>
              <a:stCxn id="6179" idx="2"/>
              <a:endCxn id="6177" idx="0"/>
            </p:cNvCxnSpPr>
            <p:nvPr/>
          </p:nvCxnSpPr>
          <p:spPr bwMode="auto">
            <a:xfrm rot="5400000">
              <a:off x="6074" y="6292"/>
              <a:ext cx="405" cy="2236"/>
            </a:xfrm>
            <a:prstGeom prst="curvedConnector3">
              <a:avLst>
                <a:gd name="adj1" fmla="val 49875"/>
              </a:avLst>
            </a:prstGeom>
            <a:noFill/>
            <a:ln w="19050">
              <a:solidFill>
                <a:srgbClr val="000000"/>
              </a:solidFill>
              <a:round/>
              <a:headEnd/>
              <a:tailEnd type="triangle" w="med" len="med"/>
            </a:ln>
          </p:spPr>
        </p:cxnSp>
        <p:cxnSp>
          <p:nvCxnSpPr>
            <p:cNvPr id="6188" name="AutoShape 44"/>
            <p:cNvCxnSpPr>
              <a:cxnSpLocks noChangeShapeType="1"/>
              <a:stCxn id="6177" idx="0"/>
              <a:endCxn id="6178" idx="2"/>
            </p:cNvCxnSpPr>
            <p:nvPr/>
          </p:nvCxnSpPr>
          <p:spPr bwMode="auto">
            <a:xfrm rot="5400000" flipH="1">
              <a:off x="3898" y="6351"/>
              <a:ext cx="405" cy="2117"/>
            </a:xfrm>
            <a:prstGeom prst="curvedConnector3">
              <a:avLst>
                <a:gd name="adj1" fmla="val 50125"/>
              </a:avLst>
            </a:prstGeom>
            <a:noFill/>
            <a:ln w="19050">
              <a:solidFill>
                <a:srgbClr val="000000"/>
              </a:solidFill>
              <a:round/>
              <a:headEnd/>
              <a:tailEnd type="triangle" w="med" len="med"/>
            </a:ln>
          </p:spPr>
        </p:cxnSp>
        <p:sp>
          <p:nvSpPr>
            <p:cNvPr id="6189" name="Text Box 45"/>
            <p:cNvSpPr txBox="1">
              <a:spLocks noChangeArrowheads="1"/>
            </p:cNvSpPr>
            <p:nvPr/>
          </p:nvSpPr>
          <p:spPr bwMode="auto">
            <a:xfrm>
              <a:off x="3354" y="3906"/>
              <a:ext cx="1241" cy="504"/>
            </a:xfrm>
            <a:prstGeom prst="rect">
              <a:avLst/>
            </a:prstGeom>
            <a:noFill/>
            <a:ln w="9525">
              <a:noFill/>
              <a:miter lim="800000"/>
              <a:headEnd/>
              <a:tailEnd/>
            </a:ln>
          </p:spPr>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registry</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6190" name="Text Box 46"/>
            <p:cNvSpPr txBox="1">
              <a:spLocks noChangeArrowheads="1"/>
            </p:cNvSpPr>
            <p:nvPr/>
          </p:nvSpPr>
          <p:spPr bwMode="auto">
            <a:xfrm>
              <a:off x="3753" y="7277"/>
              <a:ext cx="591" cy="381"/>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 GML</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6191" name="Text Box 47"/>
            <p:cNvSpPr txBox="1">
              <a:spLocks noChangeArrowheads="1"/>
            </p:cNvSpPr>
            <p:nvPr/>
          </p:nvSpPr>
          <p:spPr bwMode="auto">
            <a:xfrm>
              <a:off x="5677" y="7274"/>
              <a:ext cx="591" cy="379"/>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 GML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192" name="Text Box 48"/>
            <p:cNvSpPr txBox="1">
              <a:spLocks noChangeArrowheads="1"/>
            </p:cNvSpPr>
            <p:nvPr/>
          </p:nvSpPr>
          <p:spPr bwMode="auto">
            <a:xfrm>
              <a:off x="4908" y="6529"/>
              <a:ext cx="366" cy="381"/>
            </a:xfrm>
            <a:prstGeom prst="rect">
              <a:avLst/>
            </a:prstGeom>
            <a:solidFill>
              <a:srgbClr val="FFFFFF"/>
            </a:solidFill>
            <a:ln w="9525">
              <a:noFill/>
              <a:miter lim="800000"/>
              <a:headEnd/>
              <a:tailEnd/>
            </a:ln>
          </p:spPr>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1</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6193" name="Text Box 49"/>
            <p:cNvSpPr txBox="1">
              <a:spLocks noChangeArrowheads="1"/>
            </p:cNvSpPr>
            <p:nvPr/>
          </p:nvSpPr>
          <p:spPr bwMode="auto">
            <a:xfrm>
              <a:off x="4321" y="5727"/>
              <a:ext cx="366" cy="381"/>
            </a:xfrm>
            <a:prstGeom prst="rect">
              <a:avLst/>
            </a:prstGeom>
            <a:solidFill>
              <a:srgbClr val="FFFFFF"/>
            </a:solidFill>
            <a:ln w="9525">
              <a:noFill/>
              <a:miter lim="800000"/>
              <a:headEnd/>
              <a:tailEnd/>
            </a:ln>
          </p:spPr>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2</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6194" name="Text Box 50"/>
            <p:cNvSpPr txBox="1">
              <a:spLocks noChangeArrowheads="1"/>
            </p:cNvSpPr>
            <p:nvPr/>
          </p:nvSpPr>
          <p:spPr bwMode="auto">
            <a:xfrm>
              <a:off x="5423" y="5727"/>
              <a:ext cx="365" cy="381"/>
            </a:xfrm>
            <a:prstGeom prst="rect">
              <a:avLst/>
            </a:prstGeom>
            <a:solidFill>
              <a:srgbClr val="FFFFFF"/>
            </a:solidFill>
            <a:ln w="9525">
              <a:noFill/>
              <a:miter lim="800000"/>
              <a:headEnd/>
              <a:tailEnd/>
            </a:ln>
          </p:spPr>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3</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6195" name="Text Box 51"/>
            <p:cNvSpPr txBox="1">
              <a:spLocks noChangeArrowheads="1"/>
            </p:cNvSpPr>
            <p:nvPr/>
          </p:nvSpPr>
          <p:spPr bwMode="auto">
            <a:xfrm>
              <a:off x="4192" y="6392"/>
              <a:ext cx="1141" cy="197"/>
            </a:xfrm>
            <a:prstGeom prst="rect">
              <a:avLst/>
            </a:prstGeom>
            <a:solidFill>
              <a:srgbClr val="FFFFFF"/>
            </a:solidFill>
            <a:ln w="9525">
              <a:noFill/>
              <a:miter lim="800000"/>
              <a:headEnd/>
              <a:tailEnd/>
            </a:ln>
          </p:spPr>
          <p:txBody>
            <a:bodyPr vert="horz" wrap="square" lIns="9144" tIns="0" rIns="9144"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getFeature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196" name="Text Box 52"/>
            <p:cNvSpPr txBox="1">
              <a:spLocks noChangeArrowheads="1"/>
            </p:cNvSpPr>
            <p:nvPr/>
          </p:nvSpPr>
          <p:spPr bwMode="auto">
            <a:xfrm>
              <a:off x="4733" y="6826"/>
              <a:ext cx="1535" cy="201"/>
            </a:xfrm>
            <a:prstGeom prst="rect">
              <a:avLst/>
            </a:prstGeom>
            <a:solidFill>
              <a:srgbClr val="FFFFFF"/>
            </a:solidFill>
            <a:ln w="9525">
              <a:noFill/>
              <a:miter lim="800000"/>
              <a:headEnd/>
              <a:tailEnd/>
            </a:ln>
          </p:spPr>
          <p:txBody>
            <a:bodyPr vert="horz" wrap="square" lIns="9144" tIns="0" rIns="9144"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(topic, IP, port)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6197" name="AutoShape 53"/>
            <p:cNvCxnSpPr>
              <a:cxnSpLocks noChangeShapeType="1"/>
            </p:cNvCxnSpPr>
            <p:nvPr/>
          </p:nvCxnSpPr>
          <p:spPr bwMode="auto">
            <a:xfrm>
              <a:off x="5323" y="6528"/>
              <a:ext cx="587" cy="1"/>
            </a:xfrm>
            <a:prstGeom prst="straightConnector1">
              <a:avLst/>
            </a:prstGeom>
            <a:noFill/>
            <a:ln w="9525">
              <a:solidFill>
                <a:srgbClr val="000000"/>
              </a:solidFill>
              <a:round/>
              <a:headEnd/>
              <a:tailEnd type="triangle" w="med" len="med"/>
            </a:ln>
          </p:spPr>
        </p:cxnSp>
        <p:cxnSp>
          <p:nvCxnSpPr>
            <p:cNvPr id="6198" name="AutoShape 54"/>
            <p:cNvCxnSpPr>
              <a:cxnSpLocks noChangeShapeType="1"/>
            </p:cNvCxnSpPr>
            <p:nvPr/>
          </p:nvCxnSpPr>
          <p:spPr bwMode="auto">
            <a:xfrm flipH="1">
              <a:off x="4188" y="6910"/>
              <a:ext cx="524" cy="1"/>
            </a:xfrm>
            <a:prstGeom prst="straightConnector1">
              <a:avLst/>
            </a:prstGeom>
            <a:noFill/>
            <a:ln w="9525">
              <a:solidFill>
                <a:srgbClr val="000000"/>
              </a:solidFill>
              <a:round/>
              <a:headEnd/>
              <a:tailEnd type="triangle" w="med" len="med"/>
            </a:ln>
          </p:spPr>
        </p:cxnSp>
        <p:sp>
          <p:nvSpPr>
            <p:cNvPr id="6199" name="Rectangle 55"/>
            <p:cNvSpPr>
              <a:spLocks noChangeArrowheads="1"/>
            </p:cNvSpPr>
            <p:nvPr/>
          </p:nvSpPr>
          <p:spPr bwMode="auto">
            <a:xfrm>
              <a:off x="6848" y="6910"/>
              <a:ext cx="996" cy="296"/>
            </a:xfrm>
            <a:prstGeom prst="rect">
              <a:avLst/>
            </a:prstGeom>
            <a:solidFill>
              <a:srgbClr val="FFFFFF"/>
            </a:solidFill>
            <a:ln w="9525">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Publisher</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6200" name="Rectangle 56"/>
            <p:cNvSpPr>
              <a:spLocks noChangeArrowheads="1"/>
            </p:cNvSpPr>
            <p:nvPr/>
          </p:nvSpPr>
          <p:spPr bwMode="auto">
            <a:xfrm>
              <a:off x="2457" y="6911"/>
              <a:ext cx="1134" cy="296"/>
            </a:xfrm>
            <a:prstGeom prst="rect">
              <a:avLst/>
            </a:prstGeom>
            <a:solidFill>
              <a:srgbClr val="FFFFFF"/>
            </a:solidFill>
            <a:ln w="9525">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Subscriber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201" name="Rectangle 57"/>
            <p:cNvSpPr>
              <a:spLocks noChangeArrowheads="1"/>
            </p:cNvSpPr>
            <p:nvPr/>
          </p:nvSpPr>
          <p:spPr bwMode="auto">
            <a:xfrm>
              <a:off x="6268" y="6160"/>
              <a:ext cx="265" cy="1107"/>
            </a:xfrm>
            <a:prstGeom prst="rect">
              <a:avLst/>
            </a:prstGeom>
            <a:solidFill>
              <a:srgbClr val="FFFFFF"/>
            </a:solidFill>
            <a:ln w="9525">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w</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202" name="Rectangle 58"/>
            <p:cNvSpPr>
              <a:spLocks noChangeArrowheads="1"/>
            </p:cNvSpPr>
            <p:nvPr/>
          </p:nvSpPr>
          <p:spPr bwMode="auto">
            <a:xfrm>
              <a:off x="4496" y="4986"/>
              <a:ext cx="1079" cy="335"/>
            </a:xfrm>
            <a:prstGeom prst="rect">
              <a:avLst/>
            </a:prstGeom>
            <a:solidFill>
              <a:srgbClr val="FFFFFF"/>
            </a:solidFill>
            <a:ln w="9525">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w  s   d   l</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grpSp>
      <p:graphicFrame>
        <p:nvGraphicFramePr>
          <p:cNvPr id="92" name="Chart 91"/>
          <p:cNvGraphicFramePr/>
          <p:nvPr/>
        </p:nvGraphicFramePr>
        <p:xfrm>
          <a:off x="4572000" y="1143000"/>
          <a:ext cx="4267200" cy="3276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95275"/>
            <a:ext cx="8229600" cy="914400"/>
          </a:xfrm>
        </p:spPr>
        <p:txBody>
          <a:bodyPr/>
          <a:lstStyle/>
          <a:p>
            <a:r>
              <a:rPr lang="en-US" dirty="0" smtClean="0"/>
              <a:t>Geographic Information Systems</a:t>
            </a:r>
          </a:p>
        </p:txBody>
      </p:sp>
      <p:sp>
        <p:nvSpPr>
          <p:cNvPr id="6147" name="Rectangle 3"/>
          <p:cNvSpPr>
            <a:spLocks noGrp="1" noChangeArrowheads="1"/>
          </p:cNvSpPr>
          <p:nvPr>
            <p:ph idx="1"/>
          </p:nvPr>
        </p:nvSpPr>
        <p:spPr>
          <a:xfrm>
            <a:off x="457200" y="1555750"/>
            <a:ext cx="8229600" cy="4845050"/>
          </a:xfrm>
        </p:spPr>
        <p:txBody>
          <a:bodyPr rtlCol="0">
            <a:normAutofit fontScale="85000" lnSpcReduction="20000"/>
          </a:bodyPr>
          <a:lstStyle/>
          <a:p>
            <a:pPr marL="342860" indent="-342860" defTabSz="914293" fontAlgn="auto">
              <a:spcAft>
                <a:spcPts val="0"/>
              </a:spcAft>
              <a:defRPr/>
            </a:pPr>
            <a:r>
              <a:rPr lang="en-US" sz="2800" dirty="0" smtClean="0"/>
              <a:t>A </a:t>
            </a:r>
            <a:r>
              <a:rPr lang="en-US" sz="2800" b="1" dirty="0" smtClean="0"/>
              <a:t>Geographic Information System</a:t>
            </a:r>
            <a:r>
              <a:rPr lang="en-US" sz="2800" dirty="0" smtClean="0"/>
              <a:t> is a system for creating, storing, sharing, analyzing, manipulating and displaying spatial data and associated attributes. </a:t>
            </a:r>
          </a:p>
          <a:p>
            <a:pPr marL="342860" indent="-342860" defTabSz="914293" fontAlgn="auto">
              <a:spcAft>
                <a:spcPts val="0"/>
              </a:spcAft>
              <a:defRPr/>
            </a:pPr>
            <a:r>
              <a:rPr lang="en-US" sz="2800" dirty="0" smtClean="0"/>
              <a:t>GIS history saw the evolution from mainframe GIS to Desktop GIS to Distributed GIS.</a:t>
            </a:r>
          </a:p>
          <a:p>
            <a:pPr marL="342860" indent="-342860" defTabSz="914293" fontAlgn="auto">
              <a:spcAft>
                <a:spcPts val="0"/>
              </a:spcAft>
              <a:defRPr/>
            </a:pPr>
            <a:r>
              <a:rPr lang="en-US" sz="2800" dirty="0" smtClean="0"/>
              <a:t>Modern GIS require:</a:t>
            </a:r>
          </a:p>
          <a:p>
            <a:pPr marL="742863" lvl="1" indent="-285717" defTabSz="914293" fontAlgn="auto">
              <a:spcAft>
                <a:spcPts val="0"/>
              </a:spcAft>
              <a:defRPr/>
            </a:pPr>
            <a:r>
              <a:rPr lang="en-US" dirty="0" smtClean="0"/>
              <a:t>Distributed data access for spatial databases</a:t>
            </a:r>
          </a:p>
          <a:p>
            <a:pPr marL="742863" lvl="1" indent="-285717" defTabSz="914293" fontAlgn="auto">
              <a:spcAft>
                <a:spcPts val="0"/>
              </a:spcAft>
              <a:defRPr/>
            </a:pPr>
            <a:r>
              <a:rPr lang="en-US" dirty="0" smtClean="0"/>
              <a:t>Utilizing remote analysis, simulation or visualization tools.</a:t>
            </a:r>
          </a:p>
          <a:p>
            <a:pPr marL="342860" indent="-342860" defTabSz="914293" fontAlgn="auto">
              <a:lnSpc>
                <a:spcPct val="90000"/>
              </a:lnSpc>
              <a:spcAft>
                <a:spcPts val="0"/>
              </a:spcAft>
              <a:defRPr/>
            </a:pPr>
            <a:r>
              <a:rPr lang="en-US" sz="2800" dirty="0" smtClean="0"/>
              <a:t>Problems with traditional distributed GIS approaches:</a:t>
            </a:r>
          </a:p>
          <a:p>
            <a:pPr marL="742863" lvl="1" indent="-285717" defTabSz="914293" fontAlgn="auto">
              <a:lnSpc>
                <a:spcPct val="90000"/>
              </a:lnSpc>
              <a:spcAft>
                <a:spcPts val="0"/>
              </a:spcAft>
              <a:defRPr/>
            </a:pPr>
            <a:r>
              <a:rPr lang="en-US" dirty="0" smtClean="0"/>
              <a:t>Distributed nature of the geo-data; various client-server models, databases, HTTP, FTP, XML DBs etc.</a:t>
            </a:r>
          </a:p>
          <a:p>
            <a:pPr marL="742863" lvl="1" indent="-285717" defTabSz="914293" fontAlgn="auto">
              <a:lnSpc>
                <a:spcPct val="90000"/>
              </a:lnSpc>
              <a:spcAft>
                <a:spcPts val="0"/>
              </a:spcAft>
              <a:defRPr/>
            </a:pPr>
            <a:r>
              <a:rPr lang="en-US" dirty="0" smtClean="0"/>
              <a:t>Data format problems, conversion overheads</a:t>
            </a:r>
          </a:p>
          <a:p>
            <a:pPr marL="742863" lvl="1" indent="-285717" defTabSz="914293" fontAlgn="auto">
              <a:lnSpc>
                <a:spcPct val="90000"/>
              </a:lnSpc>
              <a:spcAft>
                <a:spcPts val="0"/>
              </a:spcAft>
              <a:defRPr/>
            </a:pPr>
            <a:r>
              <a:rPr lang="en-US" dirty="0" smtClean="0"/>
              <a:t>Data processing issues, hardware and software requirements</a:t>
            </a:r>
          </a:p>
          <a:p>
            <a:pPr marL="342860" indent="-342860" defTabSz="914293" fontAlgn="auto">
              <a:spcAft>
                <a:spcPts val="0"/>
              </a:spcAft>
              <a:defRPr/>
            </a:pPr>
            <a:endParaRPr lang="en-US" dirty="0" smtClean="0"/>
          </a:p>
        </p:txBody>
      </p:sp>
      <p:sp>
        <p:nvSpPr>
          <p:cNvPr id="4" name="Slide Number Placeholder 3"/>
          <p:cNvSpPr>
            <a:spLocks noGrp="1"/>
          </p:cNvSpPr>
          <p:nvPr>
            <p:ph type="sldNum" sz="quarter" idx="12"/>
          </p:nvPr>
        </p:nvSpPr>
        <p:spPr/>
        <p:txBody>
          <a:bodyPr/>
          <a:lstStyle/>
          <a:p>
            <a:pPr>
              <a:defRPr/>
            </a:pPr>
            <a:fld id="{CF24CAA1-4BDD-4E9A-A73E-EBDE6F65CBE2}" type="slidenum">
              <a:rPr lang="en-US"/>
              <a:pPr>
                <a:defRPr/>
              </a:pPr>
              <a:t>3</a:t>
            </a:fld>
            <a:endParaRPr lang="en-US" dirty="0"/>
          </a:p>
        </p:txBody>
      </p:sp>
    </p:spTree>
  </p:cSld>
  <p:clrMapOvr>
    <a:masterClrMapping/>
  </p:clrMapOvr>
  <p:transition advTm="7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Data-Oriented  - II</a:t>
            </a:r>
            <a:br>
              <a:rPr lang="en-US" dirty="0" smtClean="0"/>
            </a:br>
            <a:r>
              <a:rPr lang="en-US" sz="3100" dirty="0" smtClean="0"/>
              <a:t>Data Parsing and Rendering</a:t>
            </a:r>
            <a:endParaRPr lang="en-US" sz="3100" dirty="0"/>
          </a:p>
        </p:txBody>
      </p:sp>
      <p:sp>
        <p:nvSpPr>
          <p:cNvPr id="3" name="Content Placeholder 2"/>
          <p:cNvSpPr>
            <a:spLocks noGrp="1"/>
          </p:cNvSpPr>
          <p:nvPr>
            <p:ph idx="1"/>
          </p:nvPr>
        </p:nvSpPr>
        <p:spPr>
          <a:xfrm>
            <a:off x="457200" y="1600200"/>
            <a:ext cx="8229600" cy="5105400"/>
          </a:xfrm>
        </p:spPr>
        <p:txBody>
          <a:bodyPr>
            <a:normAutofit fontScale="77500" lnSpcReduction="20000"/>
          </a:bodyPr>
          <a:lstStyle/>
          <a:p>
            <a:pPr marL="342900" lvl="1" indent="-342900">
              <a:buFont typeface="Arial" pitchFamily="34" charset="0"/>
              <a:buChar char="•"/>
            </a:pPr>
            <a:r>
              <a:rPr lang="en-US" dirty="0" smtClean="0"/>
              <a:t>Processing XML data: Separating (extracting) core-data (such as geometry elements) from the attributes and other tags.</a:t>
            </a:r>
          </a:p>
          <a:p>
            <a:r>
              <a:rPr lang="en-US" dirty="0" smtClean="0"/>
              <a:t>Two well-known widely-used approaches are document models (DOM) and push models (SAX).</a:t>
            </a:r>
          </a:p>
          <a:p>
            <a:r>
              <a:rPr lang="en-US" dirty="0" smtClean="0"/>
              <a:t>BUT, these don’t provide good enough performance results.</a:t>
            </a:r>
          </a:p>
          <a:p>
            <a:r>
              <a:rPr lang="en-US" dirty="0" smtClean="0"/>
              <a:t>We use pull approach for XML processing.</a:t>
            </a:r>
          </a:p>
          <a:p>
            <a:pPr lvl="1"/>
            <a:r>
              <a:rPr lang="en-US" dirty="0" err="1" smtClean="0"/>
              <a:t>Xpp</a:t>
            </a:r>
            <a:r>
              <a:rPr lang="en-US" dirty="0" smtClean="0"/>
              <a:t> from Extreme labs</a:t>
            </a:r>
          </a:p>
          <a:p>
            <a:pPr lvl="1"/>
            <a:r>
              <a:rPr lang="en-US" dirty="0" smtClean="0"/>
              <a:t>Parses only what is asked for</a:t>
            </a:r>
          </a:p>
          <a:p>
            <a:pPr lvl="1"/>
            <a:r>
              <a:rPr lang="en-US" dirty="0" smtClean="0"/>
              <a:t>No support for document validation (major gains of performance)</a:t>
            </a:r>
          </a:p>
          <a:p>
            <a:pPr lvl="1"/>
            <a:r>
              <a:rPr lang="en-US" dirty="0" smtClean="0"/>
              <a:t>Doesn’t build complete object model in memory (DOM)</a:t>
            </a:r>
          </a:p>
          <a:p>
            <a:pPr lvl="1"/>
            <a:r>
              <a:rPr lang="en-US" dirty="0" smtClean="0"/>
              <a:t>Very small footprints –no document state footprints (DOM)</a:t>
            </a:r>
          </a:p>
          <a:p>
            <a:pPr lvl="1"/>
            <a:r>
              <a:rPr lang="en-US" dirty="0" smtClean="0"/>
              <a:t>Tags and contents are returned directly to </a:t>
            </a:r>
            <a:r>
              <a:rPr lang="en-US" dirty="0" err="1" smtClean="0"/>
              <a:t>appl</a:t>
            </a:r>
            <a:r>
              <a:rPr lang="en-US" dirty="0" smtClean="0"/>
              <a:t> from calls to parser (indirectly in the form of callbacks -SAX)</a:t>
            </a:r>
          </a:p>
          <a:p>
            <a:pPr lvl="1"/>
            <a:r>
              <a:rPr lang="en-US" dirty="0" smtClean="0"/>
              <a:t>Fast processing (fewer unnecessary event callbacks –SAX)</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228600" y="3581400"/>
          <a:ext cx="4648200" cy="3162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nvGraphicFramePr>
        <p:xfrm>
          <a:off x="609600" y="381000"/>
          <a:ext cx="7696201" cy="2961894"/>
        </p:xfrm>
        <a:graphic>
          <a:graphicData uri="http://schemas.openxmlformats.org/drawingml/2006/table">
            <a:tbl>
              <a:tblPr/>
              <a:tblGrid>
                <a:gridCol w="790130"/>
                <a:gridCol w="223590"/>
                <a:gridCol w="1164181"/>
                <a:gridCol w="930504"/>
                <a:gridCol w="1069197"/>
                <a:gridCol w="1028009"/>
                <a:gridCol w="780043"/>
                <a:gridCol w="930504"/>
                <a:gridCol w="780043"/>
              </a:tblGrid>
              <a:tr h="185266">
                <a:tc>
                  <a:txBody>
                    <a:bodyPr/>
                    <a:lstStyle/>
                    <a:p>
                      <a:pPr>
                        <a:lnSpc>
                          <a:spcPct val="115000"/>
                        </a:lnSpc>
                      </a:pPr>
                      <a:endParaRPr lang="en-US" sz="1300" dirty="0">
                        <a:latin typeface="Calibri"/>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300">
                        <a:latin typeface="Calibri"/>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c gridSpan="5">
                  <a:txBody>
                    <a:bodyPr/>
                    <a:lstStyle/>
                    <a:p>
                      <a:pPr marL="0" marR="0" algn="ctr">
                        <a:lnSpc>
                          <a:spcPct val="115000"/>
                        </a:lnSpc>
                        <a:spcBef>
                          <a:spcPts val="0"/>
                        </a:spcBef>
                        <a:spcAft>
                          <a:spcPts val="0"/>
                        </a:spcAft>
                      </a:pPr>
                      <a:r>
                        <a:rPr lang="en-US" sz="1300" b="1">
                          <a:solidFill>
                            <a:srgbClr val="000000"/>
                          </a:solidFill>
                          <a:latin typeface="Calibri"/>
                          <a:ea typeface="Times New Roman"/>
                          <a:cs typeface="Times New Roman"/>
                        </a:rPr>
                        <a:t>DOM (dom4j)</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1300" b="1" dirty="0">
                          <a:solidFill>
                            <a:srgbClr val="000000"/>
                          </a:solidFill>
                          <a:latin typeface="Calibri"/>
                          <a:ea typeface="Times New Roman"/>
                          <a:cs typeface="Times New Roman"/>
                        </a:rPr>
                        <a:t>Pull Parsing</a:t>
                      </a:r>
                      <a:endParaRPr lang="en-US" sz="1300" dirty="0">
                        <a:latin typeface="Calibri"/>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486984">
                <a:tc>
                  <a:txBody>
                    <a:bodyPr/>
                    <a:lstStyle/>
                    <a:p>
                      <a:pPr marL="0" marR="0" algn="ctr">
                        <a:lnSpc>
                          <a:spcPct val="115000"/>
                        </a:lnSpc>
                        <a:spcBef>
                          <a:spcPts val="0"/>
                        </a:spcBef>
                        <a:spcAft>
                          <a:spcPts val="0"/>
                        </a:spcAft>
                      </a:pPr>
                      <a:r>
                        <a:rPr lang="en-US" sz="1300">
                          <a:solidFill>
                            <a:srgbClr val="000000"/>
                          </a:solidFill>
                          <a:latin typeface="Calibri"/>
                          <a:ea typeface="Times New Roman"/>
                          <a:cs typeface="Times New Roman"/>
                        </a:rPr>
                        <a:t>Data Size</a:t>
                      </a:r>
                      <a:endParaRPr lang="en-US" sz="1300">
                        <a:latin typeface="Calibri"/>
                        <a:ea typeface="Times New Roman"/>
                        <a:cs typeface="Times New Roman"/>
                      </a:endParaRPr>
                    </a:p>
                    <a:p>
                      <a:pPr marL="0" marR="0" algn="ctr">
                        <a:lnSpc>
                          <a:spcPct val="115000"/>
                        </a:lnSpc>
                        <a:spcBef>
                          <a:spcPts val="0"/>
                        </a:spcBef>
                        <a:spcAft>
                          <a:spcPts val="0"/>
                        </a:spcAft>
                      </a:pPr>
                      <a:r>
                        <a:rPr lang="en-US" sz="1300">
                          <a:solidFill>
                            <a:srgbClr val="000000"/>
                          </a:solidFill>
                          <a:latin typeface="Calibri"/>
                          <a:ea typeface="Times New Roman"/>
                          <a:cs typeface="Times New Roman"/>
                        </a:rPr>
                        <a:t>(MB)</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300">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Arial"/>
                          <a:ea typeface="Times New Roman"/>
                          <a:cs typeface="Times New Roman"/>
                        </a:rPr>
                        <a:t>Average </a:t>
                      </a:r>
                      <a:endParaRPr lang="en-US" sz="1300">
                        <a:latin typeface="Calibri"/>
                        <a:ea typeface="Times New Roman"/>
                        <a:cs typeface="Times New Roman"/>
                      </a:endParaRPr>
                    </a:p>
                    <a:p>
                      <a:pPr marL="0" marR="0" algn="ctr">
                        <a:lnSpc>
                          <a:spcPct val="115000"/>
                        </a:lnSpc>
                        <a:spcBef>
                          <a:spcPts val="0"/>
                        </a:spcBef>
                        <a:spcAft>
                          <a:spcPts val="0"/>
                        </a:spcAft>
                      </a:pPr>
                      <a:r>
                        <a:rPr lang="en-US" sz="1300">
                          <a:latin typeface="Arial"/>
                          <a:ea typeface="Times New Roman"/>
                          <a:cs typeface="Times New Roman"/>
                        </a:rPr>
                        <a:t>Parsing</a:t>
                      </a:r>
                      <a:endParaRPr lang="en-US" sz="1300">
                        <a:latin typeface="Calibri"/>
                        <a:ea typeface="Times New Roman"/>
                        <a:cs typeface="Times New Roman"/>
                      </a:endParaRPr>
                    </a:p>
                    <a:p>
                      <a:pPr marL="0" marR="0" algn="ctr">
                        <a:lnSpc>
                          <a:spcPct val="115000"/>
                        </a:lnSpc>
                        <a:spcBef>
                          <a:spcPts val="0"/>
                        </a:spcBef>
                        <a:spcAft>
                          <a:spcPts val="0"/>
                        </a:spcAft>
                      </a:pPr>
                      <a:r>
                        <a:rPr lang="en-US" sz="1300">
                          <a:latin typeface="Arial"/>
                          <a:ea typeface="Times New Roman"/>
                          <a:cs typeface="Times New Roman"/>
                        </a:rPr>
                        <a:t>Time(msec)</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Arial"/>
                          <a:ea typeface="Times New Roman"/>
                          <a:cs typeface="Times New Roman"/>
                        </a:rPr>
                        <a:t>StdDev </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Arial"/>
                          <a:ea typeface="Times New Roman"/>
                          <a:cs typeface="Times New Roman"/>
                        </a:rPr>
                        <a:t>Average </a:t>
                      </a:r>
                      <a:endParaRPr lang="en-US" sz="1300">
                        <a:latin typeface="Calibri"/>
                        <a:ea typeface="Times New Roman"/>
                        <a:cs typeface="Times New Roman"/>
                      </a:endParaRPr>
                    </a:p>
                    <a:p>
                      <a:pPr marL="0" marR="0" algn="ctr">
                        <a:lnSpc>
                          <a:spcPct val="115000"/>
                        </a:lnSpc>
                        <a:spcBef>
                          <a:spcPts val="0"/>
                        </a:spcBef>
                        <a:spcAft>
                          <a:spcPts val="0"/>
                        </a:spcAft>
                      </a:pPr>
                      <a:r>
                        <a:rPr lang="en-US" sz="1300">
                          <a:latin typeface="Arial"/>
                          <a:ea typeface="Times New Roman"/>
                          <a:cs typeface="Times New Roman"/>
                        </a:rPr>
                        <a:t>Rendering</a:t>
                      </a:r>
                      <a:endParaRPr lang="en-US" sz="1300">
                        <a:latin typeface="Calibri"/>
                        <a:ea typeface="Times New Roman"/>
                        <a:cs typeface="Times New Roman"/>
                      </a:endParaRPr>
                    </a:p>
                    <a:p>
                      <a:pPr marL="0" marR="0">
                        <a:lnSpc>
                          <a:spcPct val="115000"/>
                        </a:lnSpc>
                        <a:spcBef>
                          <a:spcPts val="0"/>
                        </a:spcBef>
                        <a:spcAft>
                          <a:spcPts val="0"/>
                        </a:spcAft>
                      </a:pPr>
                      <a:r>
                        <a:rPr lang="en-US" sz="1300">
                          <a:latin typeface="Arial"/>
                          <a:ea typeface="Times New Roman"/>
                          <a:cs typeface="Times New Roman"/>
                        </a:rPr>
                        <a:t>Time(msec)</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Arial"/>
                          <a:ea typeface="Times New Roman"/>
                          <a:cs typeface="Times New Roman"/>
                        </a:rPr>
                        <a:t>Average</a:t>
                      </a:r>
                      <a:endParaRPr lang="en-US" sz="1300">
                        <a:latin typeface="Calibri"/>
                        <a:ea typeface="Times New Roman"/>
                        <a:cs typeface="Times New Roman"/>
                      </a:endParaRPr>
                    </a:p>
                    <a:p>
                      <a:pPr marL="0" marR="0" algn="ctr">
                        <a:lnSpc>
                          <a:spcPct val="115000"/>
                        </a:lnSpc>
                        <a:spcBef>
                          <a:spcPts val="0"/>
                        </a:spcBef>
                        <a:spcAft>
                          <a:spcPts val="0"/>
                        </a:spcAft>
                      </a:pPr>
                      <a:r>
                        <a:rPr lang="en-US" sz="1300">
                          <a:latin typeface="Arial"/>
                          <a:ea typeface="Times New Roman"/>
                          <a:cs typeface="Times New Roman"/>
                        </a:rPr>
                        <a:t>Total Time</a:t>
                      </a:r>
                      <a:endParaRPr lang="en-US" sz="1300">
                        <a:latin typeface="Calibri"/>
                        <a:ea typeface="Times New Roman"/>
                        <a:cs typeface="Times New Roman"/>
                      </a:endParaRPr>
                    </a:p>
                    <a:p>
                      <a:pPr marL="0" marR="0" algn="ctr">
                        <a:lnSpc>
                          <a:spcPct val="115000"/>
                        </a:lnSpc>
                        <a:spcBef>
                          <a:spcPts val="0"/>
                        </a:spcBef>
                        <a:spcAft>
                          <a:spcPts val="0"/>
                        </a:spcAft>
                      </a:pPr>
                      <a:r>
                        <a:rPr lang="en-US" sz="1300">
                          <a:latin typeface="Arial"/>
                          <a:ea typeface="Times New Roman"/>
                          <a:cs typeface="Times New Roman"/>
                        </a:rPr>
                        <a:t>Pars+Rend </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Arial"/>
                          <a:ea typeface="Times New Roman"/>
                          <a:cs typeface="Times New Roman"/>
                        </a:rPr>
                        <a:t>StdDev </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Arial"/>
                          <a:ea typeface="Times New Roman"/>
                          <a:cs typeface="Times New Roman"/>
                        </a:rPr>
                        <a:t>Average</a:t>
                      </a:r>
                      <a:endParaRPr lang="en-US" sz="1300">
                        <a:latin typeface="Calibri"/>
                        <a:ea typeface="Times New Roman"/>
                        <a:cs typeface="Times New Roman"/>
                      </a:endParaRPr>
                    </a:p>
                    <a:p>
                      <a:pPr marL="0" marR="0" algn="ctr">
                        <a:lnSpc>
                          <a:spcPct val="115000"/>
                        </a:lnSpc>
                        <a:spcBef>
                          <a:spcPts val="0"/>
                        </a:spcBef>
                        <a:spcAft>
                          <a:spcPts val="0"/>
                        </a:spcAft>
                      </a:pPr>
                      <a:r>
                        <a:rPr lang="en-US" sz="1300">
                          <a:latin typeface="Arial"/>
                          <a:ea typeface="Times New Roman"/>
                          <a:cs typeface="Times New Roman"/>
                        </a:rPr>
                        <a:t>Total Time</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err="1">
                          <a:latin typeface="Arial"/>
                          <a:ea typeface="Times New Roman"/>
                          <a:cs typeface="Times New Roman"/>
                        </a:rPr>
                        <a:t>StdDev</a:t>
                      </a:r>
                      <a:r>
                        <a:rPr lang="en-US" sz="1300" dirty="0">
                          <a:latin typeface="Arial"/>
                          <a:ea typeface="Times New Roman"/>
                          <a:cs typeface="Times New Roman"/>
                        </a:rPr>
                        <a:t> </a:t>
                      </a:r>
                      <a:endParaRPr lang="en-US" sz="13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61">
                <a:tc>
                  <a:txBody>
                    <a:bodyPr/>
                    <a:lstStyle/>
                    <a:p>
                      <a:pPr marL="0" marR="0" algn="r">
                        <a:lnSpc>
                          <a:spcPct val="115000"/>
                        </a:lnSpc>
                        <a:spcBef>
                          <a:spcPts val="0"/>
                        </a:spcBef>
                        <a:spcAft>
                          <a:spcPts val="1000"/>
                        </a:spcAft>
                      </a:pPr>
                      <a:r>
                        <a:rPr lang="en-US" sz="1300">
                          <a:solidFill>
                            <a:srgbClr val="000000"/>
                          </a:solidFill>
                          <a:latin typeface="Calibri"/>
                          <a:ea typeface="Times New Roman"/>
                          <a:cs typeface="Times New Roman"/>
                        </a:rPr>
                        <a:t>0.001</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a:solidFill>
                            <a:srgbClr val="000000"/>
                          </a:solidFill>
                          <a:latin typeface="Calibri"/>
                          <a:ea typeface="Times New Roman"/>
                          <a:cs typeface="Times New Roman"/>
                        </a:rPr>
                        <a:t> </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394.29</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18.68</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latin typeface="Calibri"/>
                          <a:ea typeface="Times New Roman"/>
                          <a:cs typeface="Times New Roman"/>
                        </a:rPr>
                        <a:t>75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dirty="0">
                          <a:solidFill>
                            <a:srgbClr val="000000"/>
                          </a:solidFill>
                          <a:latin typeface="Calibri"/>
                          <a:ea typeface="Times New Roman"/>
                          <a:cs typeface="Times New Roman"/>
                        </a:rPr>
                        <a:t>469</a:t>
                      </a:r>
                      <a:endParaRPr lang="en-US" sz="13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21.32</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15.59</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0.87</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61">
                <a:tc>
                  <a:txBody>
                    <a:bodyPr/>
                    <a:lstStyle/>
                    <a:p>
                      <a:pPr marL="0" marR="0" algn="r">
                        <a:lnSpc>
                          <a:spcPct val="115000"/>
                        </a:lnSpc>
                        <a:spcBef>
                          <a:spcPts val="0"/>
                        </a:spcBef>
                        <a:spcAft>
                          <a:spcPts val="1000"/>
                        </a:spcAft>
                      </a:pPr>
                      <a:r>
                        <a:rPr lang="en-US" sz="1300">
                          <a:solidFill>
                            <a:srgbClr val="000000"/>
                          </a:solidFill>
                          <a:latin typeface="Calibri"/>
                          <a:ea typeface="Times New Roman"/>
                          <a:cs typeface="Times New Roman"/>
                        </a:rPr>
                        <a:t>0.01</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a:solidFill>
                            <a:srgbClr val="000000"/>
                          </a:solidFill>
                          <a:latin typeface="Calibri"/>
                          <a:ea typeface="Times New Roman"/>
                          <a:cs typeface="Times New Roman"/>
                        </a:rPr>
                        <a:t> </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429.32</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36.46</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latin typeface="Calibri"/>
                          <a:ea typeface="Times New Roman"/>
                          <a:cs typeface="Times New Roman"/>
                        </a:rPr>
                        <a:t>65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494</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20.87</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72.81</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7.41</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61">
                <a:tc>
                  <a:txBody>
                    <a:bodyPr/>
                    <a:lstStyle/>
                    <a:p>
                      <a:pPr marL="0" marR="0" algn="r">
                        <a:lnSpc>
                          <a:spcPct val="115000"/>
                        </a:lnSpc>
                        <a:spcBef>
                          <a:spcPts val="0"/>
                        </a:spcBef>
                        <a:spcAft>
                          <a:spcPts val="1000"/>
                        </a:spcAft>
                      </a:pPr>
                      <a:r>
                        <a:rPr lang="en-US" sz="1300">
                          <a:solidFill>
                            <a:srgbClr val="000000"/>
                          </a:solidFill>
                          <a:latin typeface="Calibri"/>
                          <a:ea typeface="Times New Roman"/>
                          <a:cs typeface="Times New Roman"/>
                        </a:rPr>
                        <a:t>0.1</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a:solidFill>
                            <a:srgbClr val="000000"/>
                          </a:solidFill>
                          <a:latin typeface="Calibri"/>
                          <a:ea typeface="Times New Roman"/>
                          <a:cs typeface="Times New Roman"/>
                        </a:rPr>
                        <a:t> </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484.41</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18.18</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latin typeface="Calibri"/>
                          <a:ea typeface="Times New Roman"/>
                          <a:cs typeface="Times New Roman"/>
                        </a:rPr>
                        <a:t>141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625</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23.04</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183.06</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23.25</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61">
                <a:tc>
                  <a:txBody>
                    <a:bodyPr/>
                    <a:lstStyle/>
                    <a:p>
                      <a:pPr marL="0" marR="0" algn="r">
                        <a:lnSpc>
                          <a:spcPct val="115000"/>
                        </a:lnSpc>
                        <a:spcBef>
                          <a:spcPts val="0"/>
                        </a:spcBef>
                        <a:spcAft>
                          <a:spcPts val="1000"/>
                        </a:spcAft>
                      </a:pPr>
                      <a:r>
                        <a:rPr lang="en-US" sz="1300">
                          <a:solidFill>
                            <a:srgbClr val="000000"/>
                          </a:solidFill>
                          <a:latin typeface="Calibri"/>
                          <a:ea typeface="Times New Roman"/>
                          <a:cs typeface="Times New Roman"/>
                        </a:rPr>
                        <a:t>1</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a:solidFill>
                            <a:srgbClr val="000000"/>
                          </a:solidFill>
                          <a:latin typeface="Calibri"/>
                          <a:ea typeface="Times New Roman"/>
                          <a:cs typeface="Times New Roman"/>
                        </a:rPr>
                        <a:t> </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663.94</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18.09</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latin typeface="Calibri"/>
                          <a:ea typeface="Times New Roman"/>
                          <a:cs typeface="Times New Roman"/>
                        </a:rPr>
                        <a:t>96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760</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31.58</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270.47</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40.09</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61">
                <a:tc>
                  <a:txBody>
                    <a:bodyPr/>
                    <a:lstStyle/>
                    <a:p>
                      <a:pPr marL="0" marR="0" algn="r">
                        <a:lnSpc>
                          <a:spcPct val="115000"/>
                        </a:lnSpc>
                        <a:spcBef>
                          <a:spcPts val="0"/>
                        </a:spcBef>
                        <a:spcAft>
                          <a:spcPts val="1000"/>
                        </a:spcAft>
                      </a:pPr>
                      <a:r>
                        <a:rPr lang="en-US" sz="1300">
                          <a:solidFill>
                            <a:srgbClr val="000000"/>
                          </a:solidFill>
                          <a:latin typeface="Calibri"/>
                          <a:ea typeface="Times New Roman"/>
                          <a:cs typeface="Times New Roman"/>
                        </a:rPr>
                        <a:t>5</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a:solidFill>
                            <a:srgbClr val="000000"/>
                          </a:solidFill>
                          <a:latin typeface="Calibri"/>
                          <a:ea typeface="Times New Roman"/>
                          <a:cs typeface="Times New Roman"/>
                        </a:rPr>
                        <a:t> </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1,247.00</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36.74</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latin typeface="Calibri"/>
                          <a:ea typeface="Times New Roman"/>
                          <a:cs typeface="Times New Roman"/>
                        </a:rPr>
                        <a:t>175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1,422</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47.66</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671.74</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76.05</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61">
                <a:tc>
                  <a:txBody>
                    <a:bodyPr/>
                    <a:lstStyle/>
                    <a:p>
                      <a:pPr marL="0" marR="0" algn="r">
                        <a:lnSpc>
                          <a:spcPct val="115000"/>
                        </a:lnSpc>
                        <a:spcBef>
                          <a:spcPts val="0"/>
                        </a:spcBef>
                        <a:spcAft>
                          <a:spcPts val="1000"/>
                        </a:spcAft>
                      </a:pPr>
                      <a:r>
                        <a:rPr lang="en-US" sz="1300">
                          <a:solidFill>
                            <a:srgbClr val="000000"/>
                          </a:solidFill>
                          <a:latin typeface="Calibri"/>
                          <a:ea typeface="Times New Roman"/>
                          <a:cs typeface="Times New Roman"/>
                        </a:rPr>
                        <a:t>10</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a:solidFill>
                            <a:srgbClr val="000000"/>
                          </a:solidFill>
                          <a:latin typeface="Calibri"/>
                          <a:ea typeface="Times New Roman"/>
                          <a:cs typeface="Times New Roman"/>
                        </a:rPr>
                        <a:t> </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2,126.63</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20.73</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latin typeface="Calibri"/>
                          <a:ea typeface="Times New Roman"/>
                          <a:cs typeface="Times New Roman"/>
                        </a:rPr>
                        <a:t>1,430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3,557</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61.51</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1,025.67</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51.49</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61">
                <a:tc>
                  <a:txBody>
                    <a:bodyPr/>
                    <a:lstStyle/>
                    <a:p>
                      <a:pPr marL="0" marR="0" algn="r">
                        <a:lnSpc>
                          <a:spcPct val="115000"/>
                        </a:lnSpc>
                        <a:spcBef>
                          <a:spcPts val="0"/>
                        </a:spcBef>
                        <a:spcAft>
                          <a:spcPts val="1000"/>
                        </a:spcAft>
                      </a:pPr>
                      <a:r>
                        <a:rPr lang="en-US" sz="1300">
                          <a:solidFill>
                            <a:srgbClr val="000000"/>
                          </a:solidFill>
                          <a:latin typeface="Calibri"/>
                          <a:ea typeface="Times New Roman"/>
                          <a:cs typeface="Times New Roman"/>
                        </a:rPr>
                        <a:t>100</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a:solidFill>
                            <a:srgbClr val="000000"/>
                          </a:solidFill>
                          <a:latin typeface="Calibri"/>
                          <a:ea typeface="Times New Roman"/>
                          <a:cs typeface="Times New Roman"/>
                        </a:rPr>
                        <a:t> </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1,159,613.67</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13,122.61</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Calibri"/>
                          <a:ea typeface="Times New Roman"/>
                          <a:cs typeface="Times New Roman"/>
                        </a:rPr>
                        <a: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Calibri"/>
                          <a:ea typeface="Times New Roman"/>
                          <a:cs typeface="Times New Roman"/>
                        </a:rPr>
                        <a: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Calibri"/>
                          <a:ea typeface="Times New Roman"/>
                          <a:cs typeface="Times New Roman"/>
                        </a:rPr>
                        <a: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7,059.72</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93.16</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561">
                <a:tc>
                  <a:txBody>
                    <a:bodyPr/>
                    <a:lstStyle/>
                    <a:p>
                      <a:pPr marL="0" marR="0" algn="r">
                        <a:lnSpc>
                          <a:spcPct val="115000"/>
                        </a:lnSpc>
                        <a:spcBef>
                          <a:spcPts val="0"/>
                        </a:spcBef>
                        <a:spcAft>
                          <a:spcPts val="1000"/>
                        </a:spcAft>
                      </a:pPr>
                      <a:r>
                        <a:rPr lang="en-US" sz="1300">
                          <a:solidFill>
                            <a:srgbClr val="000000"/>
                          </a:solidFill>
                          <a:latin typeface="Calibri"/>
                          <a:ea typeface="Times New Roman"/>
                          <a:cs typeface="Times New Roman"/>
                        </a:rPr>
                        <a:t>150</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a:solidFill>
                            <a:srgbClr val="000000"/>
                          </a:solidFill>
                          <a:latin typeface="Calibri"/>
                          <a:ea typeface="Times New Roman"/>
                          <a:cs typeface="Times New Roman"/>
                        </a:rPr>
                        <a:t> </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300">
                          <a:latin typeface="Calibri"/>
                          <a:ea typeface="Times New Roman"/>
                          <a:cs typeface="Times New Roman"/>
                        </a:rPr>
                        <a: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Calibri"/>
                          <a:ea typeface="Times New Roman"/>
                          <a:cs typeface="Times New Roman"/>
                        </a:rPr>
                        <a:t>----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Calibri"/>
                          <a:ea typeface="Times New Roman"/>
                          <a:cs typeface="Times New Roman"/>
                        </a:rPr>
                        <a: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Calibri"/>
                          <a:ea typeface="Times New Roman"/>
                          <a:cs typeface="Times New Roman"/>
                        </a:rPr>
                        <a: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Calibri"/>
                          <a:ea typeface="Times New Roman"/>
                          <a:cs typeface="Times New Roman"/>
                        </a:rPr>
                        <a: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11,047.89</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107.80</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266">
                <a:tc>
                  <a:txBody>
                    <a:bodyPr/>
                    <a:lstStyle/>
                    <a:p>
                      <a:pPr marL="0" marR="0" algn="r">
                        <a:lnSpc>
                          <a:spcPct val="115000"/>
                        </a:lnSpc>
                        <a:spcBef>
                          <a:spcPts val="0"/>
                        </a:spcBef>
                        <a:spcAft>
                          <a:spcPts val="1000"/>
                        </a:spcAft>
                      </a:pPr>
                      <a:r>
                        <a:rPr lang="en-US" sz="1300">
                          <a:solidFill>
                            <a:srgbClr val="000000"/>
                          </a:solidFill>
                          <a:latin typeface="Calibri"/>
                          <a:ea typeface="Times New Roman"/>
                          <a:cs typeface="Times New Roman"/>
                        </a:rPr>
                        <a:t>200</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a:solidFill>
                            <a:srgbClr val="000000"/>
                          </a:solidFill>
                          <a:latin typeface="Calibri"/>
                          <a:ea typeface="Times New Roman"/>
                          <a:cs typeface="Times New Roman"/>
                        </a:rPr>
                        <a:t> </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300">
                          <a:latin typeface="Calibri"/>
                          <a:ea typeface="Times New Roman"/>
                          <a:cs typeface="Times New Roman"/>
                        </a:rPr>
                        <a: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Calibri"/>
                          <a:ea typeface="Times New Roman"/>
                          <a:cs typeface="Times New Roman"/>
                        </a:rPr>
                        <a:t>----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Calibri"/>
                          <a:ea typeface="Times New Roman"/>
                          <a:cs typeface="Times New Roman"/>
                        </a:rPr>
                        <a: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Calibri"/>
                          <a:ea typeface="Times New Roman"/>
                          <a:cs typeface="Times New Roman"/>
                        </a:rPr>
                        <a: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latin typeface="Calibri"/>
                          <a:ea typeface="Times New Roman"/>
                          <a:cs typeface="Times New Roman"/>
                        </a:rPr>
                        <a: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latin typeface="Calibri"/>
                          <a:ea typeface="Times New Roman"/>
                          <a:cs typeface="Times New Roman"/>
                        </a:rPr>
                        <a:t>14,949.12</a:t>
                      </a:r>
                      <a:endParaRPr lang="en-US" sz="13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dirty="0">
                          <a:solidFill>
                            <a:srgbClr val="000000"/>
                          </a:solidFill>
                          <a:latin typeface="Calibri"/>
                          <a:ea typeface="Times New Roman"/>
                          <a:cs typeface="Times New Roman"/>
                        </a:rPr>
                        <a:t>253.15</a:t>
                      </a:r>
                      <a:endParaRPr lang="en-US" sz="13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Content Placeholder 8"/>
          <p:cNvSpPr>
            <a:spLocks noGrp="1"/>
          </p:cNvSpPr>
          <p:nvPr>
            <p:ph idx="1"/>
          </p:nvPr>
        </p:nvSpPr>
        <p:spPr>
          <a:xfrm>
            <a:off x="5257800" y="3505200"/>
            <a:ext cx="3657600" cy="3124200"/>
          </a:xfrm>
        </p:spPr>
        <p:txBody>
          <a:bodyPr>
            <a:normAutofit fontScale="62500" lnSpcReduction="20000"/>
          </a:bodyPr>
          <a:lstStyle/>
          <a:p>
            <a:r>
              <a:rPr lang="en-US" dirty="0" smtClean="0"/>
              <a:t>The tests are done with 1GB allocated virtual memory</a:t>
            </a:r>
          </a:p>
          <a:p>
            <a:r>
              <a:rPr lang="en-US" dirty="0" smtClean="0"/>
              <a:t>Dashed lines in the table represent memory exceptions</a:t>
            </a:r>
          </a:p>
          <a:p>
            <a:r>
              <a:rPr lang="en-US" dirty="0" smtClean="0"/>
              <a:t>For the DOM we have used dom4j and for pull parsing we have used </a:t>
            </a:r>
            <a:r>
              <a:rPr lang="en-US" dirty="0" err="1" smtClean="0"/>
              <a:t>Xpp</a:t>
            </a:r>
            <a:r>
              <a:rPr lang="en-US" dirty="0" smtClean="0"/>
              <a:t> from Extreme Labs.</a:t>
            </a:r>
          </a:p>
          <a:p>
            <a:r>
              <a:rPr lang="en-US" dirty="0" smtClean="0"/>
              <a:t>For the XML data, we have used earthquake seismic data records encoded in GML</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Federator (AWMS)-Oriented Approaches</a:t>
            </a:r>
            <a:endParaRPr lang="en-US" dirty="0"/>
          </a:p>
        </p:txBody>
      </p:sp>
      <p:sp>
        <p:nvSpPr>
          <p:cNvPr id="3" name="Subtitle 2"/>
          <p:cNvSpPr>
            <a:spLocks noGrp="1"/>
          </p:cNvSpPr>
          <p:nvPr>
            <p:ph type="subTitle" idx="1"/>
          </p:nvPr>
        </p:nvSpPr>
        <p:spPr>
          <a:xfrm>
            <a:off x="609600" y="3886200"/>
            <a:ext cx="7848600" cy="1752600"/>
          </a:xfrm>
        </p:spPr>
        <p:txBody>
          <a:bodyPr>
            <a:normAutofit fontScale="92500" lnSpcReduction="20000"/>
          </a:bodyPr>
          <a:lstStyle/>
          <a:p>
            <a:r>
              <a:rPr lang="en-US" dirty="0" smtClean="0"/>
              <a:t>Two techniques are proposed</a:t>
            </a:r>
          </a:p>
          <a:p>
            <a:pPr algn="l"/>
            <a:r>
              <a:rPr lang="en-US" dirty="0" smtClean="0"/>
              <a:t>	1.	Pre-fetching</a:t>
            </a:r>
          </a:p>
          <a:p>
            <a:pPr algn="l"/>
            <a:r>
              <a:rPr lang="en-US" dirty="0" smtClean="0"/>
              <a:t>	2.	Attribute-based query partitioning 			for parallel processing and caching</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Characteristic</a:t>
            </a:r>
            <a:endParaRPr lang="en-US" dirty="0"/>
          </a:p>
        </p:txBody>
      </p:sp>
      <p:sp>
        <p:nvSpPr>
          <p:cNvPr id="3" name="Content Placeholder 2"/>
          <p:cNvSpPr>
            <a:spLocks noGrp="1"/>
          </p:cNvSpPr>
          <p:nvPr>
            <p:ph idx="1"/>
          </p:nvPr>
        </p:nvSpPr>
        <p:spPr>
          <a:xfrm>
            <a:off x="4953000" y="1600200"/>
            <a:ext cx="3733800" cy="4800600"/>
          </a:xfrm>
        </p:spPr>
        <p:txBody>
          <a:bodyPr>
            <a:normAutofit fontScale="70000" lnSpcReduction="20000"/>
          </a:bodyPr>
          <a:lstStyle/>
          <a:p>
            <a:r>
              <a:rPr lang="en-US" dirty="0" smtClean="0"/>
              <a:t>Data is described with location attribute formulated in coordinates.</a:t>
            </a:r>
          </a:p>
          <a:p>
            <a:r>
              <a:rPr lang="en-US" dirty="0" smtClean="0"/>
              <a:t>Based on the location values, the data is described as un-evenly distributed and variable sized.</a:t>
            </a:r>
          </a:p>
          <a:p>
            <a:r>
              <a:rPr lang="en-US" dirty="0" smtClean="0"/>
              <a:t>It is not easy to implement well-known performance enhancing techniques. </a:t>
            </a:r>
          </a:p>
          <a:p>
            <a:r>
              <a:rPr lang="en-US" dirty="0" smtClean="0"/>
              <a:t>Cannot share workload justly</a:t>
            </a:r>
            <a:endParaRPr lang="en-US" dirty="0"/>
          </a:p>
        </p:txBody>
      </p:sp>
      <p:grpSp>
        <p:nvGrpSpPr>
          <p:cNvPr id="2050" name="Group 2"/>
          <p:cNvGrpSpPr>
            <a:grpSpLocks noChangeAspect="1"/>
          </p:cNvGrpSpPr>
          <p:nvPr/>
        </p:nvGrpSpPr>
        <p:grpSpPr bwMode="auto">
          <a:xfrm>
            <a:off x="152400" y="1524000"/>
            <a:ext cx="4724400" cy="1950230"/>
            <a:chOff x="2840" y="6019"/>
            <a:chExt cx="6680" cy="2758"/>
          </a:xfrm>
        </p:grpSpPr>
        <p:sp>
          <p:nvSpPr>
            <p:cNvPr id="2051" name="AutoShape 3"/>
            <p:cNvSpPr>
              <a:spLocks noChangeAspect="1" noChangeArrowheads="1"/>
            </p:cNvSpPr>
            <p:nvPr/>
          </p:nvSpPr>
          <p:spPr bwMode="auto">
            <a:xfrm>
              <a:off x="2840" y="6019"/>
              <a:ext cx="6680" cy="2758"/>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Rectangle 4"/>
            <p:cNvSpPr>
              <a:spLocks noChangeArrowheads="1"/>
            </p:cNvSpPr>
            <p:nvPr/>
          </p:nvSpPr>
          <p:spPr bwMode="auto">
            <a:xfrm>
              <a:off x="6565" y="6359"/>
              <a:ext cx="1661" cy="150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3" name="AutoShape 5"/>
            <p:cNvSpPr>
              <a:spLocks noChangeArrowheads="1"/>
            </p:cNvSpPr>
            <p:nvPr/>
          </p:nvSpPr>
          <p:spPr bwMode="auto">
            <a:xfrm>
              <a:off x="6866" y="6393"/>
              <a:ext cx="129"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4" name="AutoShape 6"/>
            <p:cNvSpPr>
              <a:spLocks noChangeArrowheads="1"/>
            </p:cNvSpPr>
            <p:nvPr/>
          </p:nvSpPr>
          <p:spPr bwMode="auto">
            <a:xfrm>
              <a:off x="7925" y="6681"/>
              <a:ext cx="130"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noChangeArrowheads="1"/>
            </p:cNvSpPr>
            <p:nvPr/>
          </p:nvSpPr>
          <p:spPr bwMode="auto">
            <a:xfrm>
              <a:off x="7796" y="6573"/>
              <a:ext cx="129" cy="19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6" name="AutoShape 8"/>
            <p:cNvSpPr>
              <a:spLocks noChangeArrowheads="1"/>
            </p:cNvSpPr>
            <p:nvPr/>
          </p:nvSpPr>
          <p:spPr bwMode="auto">
            <a:xfrm>
              <a:off x="7257" y="7076"/>
              <a:ext cx="129"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7" name="AutoShape 9"/>
            <p:cNvSpPr>
              <a:spLocks noChangeArrowheads="1"/>
            </p:cNvSpPr>
            <p:nvPr/>
          </p:nvSpPr>
          <p:spPr bwMode="auto">
            <a:xfrm>
              <a:off x="7925" y="7166"/>
              <a:ext cx="130"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8" name="AutoShape 10"/>
            <p:cNvSpPr>
              <a:spLocks noChangeArrowheads="1"/>
            </p:cNvSpPr>
            <p:nvPr/>
          </p:nvSpPr>
          <p:spPr bwMode="auto">
            <a:xfrm>
              <a:off x="8016" y="6968"/>
              <a:ext cx="130"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9" name="AutoShape 11"/>
            <p:cNvSpPr>
              <a:spLocks noChangeArrowheads="1"/>
            </p:cNvSpPr>
            <p:nvPr/>
          </p:nvSpPr>
          <p:spPr bwMode="auto">
            <a:xfrm>
              <a:off x="8051" y="6483"/>
              <a:ext cx="130"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0" name="AutoShape 12"/>
            <p:cNvSpPr>
              <a:spLocks noChangeArrowheads="1"/>
            </p:cNvSpPr>
            <p:nvPr/>
          </p:nvSpPr>
          <p:spPr bwMode="auto">
            <a:xfrm>
              <a:off x="7127" y="7274"/>
              <a:ext cx="130"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1" name="AutoShape 13"/>
            <p:cNvSpPr>
              <a:spLocks noChangeArrowheads="1"/>
            </p:cNvSpPr>
            <p:nvPr/>
          </p:nvSpPr>
          <p:spPr bwMode="auto">
            <a:xfrm>
              <a:off x="7870" y="6483"/>
              <a:ext cx="130"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2" name="AutoShape 14"/>
            <p:cNvSpPr>
              <a:spLocks noChangeArrowheads="1"/>
            </p:cNvSpPr>
            <p:nvPr/>
          </p:nvSpPr>
          <p:spPr bwMode="auto">
            <a:xfrm>
              <a:off x="7536" y="6573"/>
              <a:ext cx="130" cy="19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3" name="AutoShape 15"/>
            <p:cNvSpPr>
              <a:spLocks noChangeArrowheads="1"/>
            </p:cNvSpPr>
            <p:nvPr/>
          </p:nvSpPr>
          <p:spPr bwMode="auto">
            <a:xfrm>
              <a:off x="6995" y="7525"/>
              <a:ext cx="130" cy="19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4" name="AutoShape 16"/>
            <p:cNvSpPr>
              <a:spLocks noChangeArrowheads="1"/>
            </p:cNvSpPr>
            <p:nvPr/>
          </p:nvSpPr>
          <p:spPr bwMode="auto">
            <a:xfrm>
              <a:off x="7886" y="7525"/>
              <a:ext cx="130" cy="19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5" name="AutoShape 17"/>
            <p:cNvSpPr>
              <a:spLocks noChangeArrowheads="1"/>
            </p:cNvSpPr>
            <p:nvPr/>
          </p:nvSpPr>
          <p:spPr bwMode="auto">
            <a:xfrm>
              <a:off x="8000" y="6342"/>
              <a:ext cx="129" cy="19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6" name="AutoShape 18"/>
            <p:cNvSpPr>
              <a:spLocks noChangeArrowheads="1"/>
            </p:cNvSpPr>
            <p:nvPr/>
          </p:nvSpPr>
          <p:spPr bwMode="auto">
            <a:xfrm>
              <a:off x="8075" y="6342"/>
              <a:ext cx="130" cy="19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7" name="AutoShape 19"/>
            <p:cNvSpPr>
              <a:spLocks noChangeArrowheads="1"/>
            </p:cNvSpPr>
            <p:nvPr/>
          </p:nvSpPr>
          <p:spPr bwMode="auto">
            <a:xfrm>
              <a:off x="6736" y="6681"/>
              <a:ext cx="130"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8" name="Rectangle 20"/>
            <p:cNvSpPr>
              <a:spLocks noChangeArrowheads="1"/>
            </p:cNvSpPr>
            <p:nvPr/>
          </p:nvSpPr>
          <p:spPr bwMode="auto">
            <a:xfrm>
              <a:off x="3319" y="6342"/>
              <a:ext cx="1659" cy="150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2069" name="AutoShape 21"/>
            <p:cNvCxnSpPr>
              <a:cxnSpLocks noChangeShapeType="1"/>
            </p:cNvCxnSpPr>
            <p:nvPr/>
          </p:nvCxnSpPr>
          <p:spPr bwMode="auto">
            <a:xfrm>
              <a:off x="4133" y="6071"/>
              <a:ext cx="1" cy="1866"/>
            </a:xfrm>
            <a:prstGeom prst="straightConnector1">
              <a:avLst/>
            </a:prstGeom>
            <a:noFill/>
            <a:ln w="9525">
              <a:solidFill>
                <a:srgbClr val="000000"/>
              </a:solidFill>
              <a:prstDash val="dash"/>
              <a:round/>
              <a:headEnd/>
              <a:tailEnd/>
            </a:ln>
          </p:spPr>
        </p:cxnSp>
        <p:cxnSp>
          <p:nvCxnSpPr>
            <p:cNvPr id="2070" name="AutoShape 22"/>
            <p:cNvCxnSpPr>
              <a:cxnSpLocks noChangeShapeType="1"/>
            </p:cNvCxnSpPr>
            <p:nvPr/>
          </p:nvCxnSpPr>
          <p:spPr bwMode="auto">
            <a:xfrm>
              <a:off x="7386" y="6162"/>
              <a:ext cx="0" cy="1865"/>
            </a:xfrm>
            <a:prstGeom prst="straightConnector1">
              <a:avLst/>
            </a:prstGeom>
            <a:noFill/>
            <a:ln w="9525">
              <a:solidFill>
                <a:srgbClr val="000000"/>
              </a:solidFill>
              <a:prstDash val="dash"/>
              <a:round/>
              <a:headEnd/>
              <a:tailEnd/>
            </a:ln>
          </p:spPr>
        </p:cxnSp>
        <p:cxnSp>
          <p:nvCxnSpPr>
            <p:cNvPr id="2071" name="AutoShape 23"/>
            <p:cNvCxnSpPr>
              <a:cxnSpLocks noChangeShapeType="1"/>
            </p:cNvCxnSpPr>
            <p:nvPr/>
          </p:nvCxnSpPr>
          <p:spPr bwMode="auto">
            <a:xfrm>
              <a:off x="3171" y="7076"/>
              <a:ext cx="1940" cy="1"/>
            </a:xfrm>
            <a:prstGeom prst="straightConnector1">
              <a:avLst/>
            </a:prstGeom>
            <a:noFill/>
            <a:ln w="9525">
              <a:solidFill>
                <a:srgbClr val="000000"/>
              </a:solidFill>
              <a:prstDash val="dash"/>
              <a:round/>
              <a:headEnd/>
              <a:tailEnd/>
            </a:ln>
          </p:spPr>
        </p:cxnSp>
        <p:cxnSp>
          <p:nvCxnSpPr>
            <p:cNvPr id="2072" name="AutoShape 24"/>
            <p:cNvCxnSpPr>
              <a:cxnSpLocks noChangeShapeType="1"/>
            </p:cNvCxnSpPr>
            <p:nvPr/>
          </p:nvCxnSpPr>
          <p:spPr bwMode="auto">
            <a:xfrm>
              <a:off x="6453" y="7095"/>
              <a:ext cx="1939" cy="1"/>
            </a:xfrm>
            <a:prstGeom prst="straightConnector1">
              <a:avLst/>
            </a:prstGeom>
            <a:noFill/>
            <a:ln w="9525">
              <a:solidFill>
                <a:srgbClr val="000000"/>
              </a:solidFill>
              <a:prstDash val="dash"/>
              <a:round/>
              <a:headEnd/>
              <a:tailEnd/>
            </a:ln>
          </p:spPr>
        </p:cxnSp>
        <p:sp>
          <p:nvSpPr>
            <p:cNvPr id="2073" name="AutoShape 25"/>
            <p:cNvSpPr>
              <a:spLocks noChangeArrowheads="1"/>
            </p:cNvSpPr>
            <p:nvPr/>
          </p:nvSpPr>
          <p:spPr bwMode="auto">
            <a:xfrm>
              <a:off x="7627" y="6879"/>
              <a:ext cx="130" cy="19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4" name="AutoShape 26"/>
            <p:cNvSpPr>
              <a:spLocks noChangeArrowheads="1"/>
            </p:cNvSpPr>
            <p:nvPr/>
          </p:nvSpPr>
          <p:spPr bwMode="auto">
            <a:xfrm>
              <a:off x="7627" y="6936"/>
              <a:ext cx="130" cy="19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5" name="AutoShape 27"/>
            <p:cNvSpPr>
              <a:spLocks noChangeArrowheads="1"/>
            </p:cNvSpPr>
            <p:nvPr/>
          </p:nvSpPr>
          <p:spPr bwMode="auto">
            <a:xfrm>
              <a:off x="6736" y="7650"/>
              <a:ext cx="130"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6" name="Text Box 28"/>
            <p:cNvSpPr txBox="1">
              <a:spLocks noChangeArrowheads="1"/>
            </p:cNvSpPr>
            <p:nvPr/>
          </p:nvSpPr>
          <p:spPr bwMode="auto">
            <a:xfrm>
              <a:off x="3457" y="7310"/>
              <a:ext cx="522" cy="357"/>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pitchFamily="34" charset="0"/>
                </a:rPr>
                <a:t>R1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7" name="Text Box 29"/>
            <p:cNvSpPr txBox="1">
              <a:spLocks noChangeArrowheads="1"/>
            </p:cNvSpPr>
            <p:nvPr/>
          </p:nvSpPr>
          <p:spPr bwMode="auto">
            <a:xfrm>
              <a:off x="4259" y="6520"/>
              <a:ext cx="522" cy="359"/>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pitchFamily="34" charset="0"/>
                </a:rPr>
                <a:t>R2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8" name="Text Box 30"/>
            <p:cNvSpPr txBox="1">
              <a:spLocks noChangeArrowheads="1"/>
            </p:cNvSpPr>
            <p:nvPr/>
          </p:nvSpPr>
          <p:spPr bwMode="auto">
            <a:xfrm>
              <a:off x="3457" y="6520"/>
              <a:ext cx="522" cy="359"/>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pitchFamily="34" charset="0"/>
                </a:rPr>
                <a:t>R3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9" name="Text Box 31"/>
            <p:cNvSpPr txBox="1">
              <a:spLocks noChangeArrowheads="1"/>
            </p:cNvSpPr>
            <p:nvPr/>
          </p:nvSpPr>
          <p:spPr bwMode="auto">
            <a:xfrm>
              <a:off x="4259" y="7329"/>
              <a:ext cx="522" cy="358"/>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pitchFamily="34" charset="0"/>
                </a:rPr>
                <a:t>R4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0" name="Text Box 32"/>
            <p:cNvSpPr txBox="1">
              <a:spLocks noChangeArrowheads="1"/>
            </p:cNvSpPr>
            <p:nvPr/>
          </p:nvSpPr>
          <p:spPr bwMode="auto">
            <a:xfrm>
              <a:off x="4854" y="6019"/>
              <a:ext cx="692" cy="411"/>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pitchFamily="34" charset="0"/>
                </a:rPr>
                <a:t>(c,d)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1" name="Text Box 33"/>
            <p:cNvSpPr txBox="1">
              <a:spLocks noChangeArrowheads="1"/>
            </p:cNvSpPr>
            <p:nvPr/>
          </p:nvSpPr>
          <p:spPr bwMode="auto">
            <a:xfrm>
              <a:off x="2840" y="7778"/>
              <a:ext cx="692" cy="411"/>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a:t>
              </a:r>
              <a:r>
                <a:rPr kumimoji="0" lang="en-US" sz="1000" b="0" i="0" u="none" strike="noStrike" cap="none" normalizeH="0" baseline="0" dirty="0" err="1" smtClean="0">
                  <a:ln>
                    <a:noFill/>
                  </a:ln>
                  <a:solidFill>
                    <a:schemeClr val="tx1"/>
                  </a:solidFill>
                  <a:effectLst/>
                  <a:latin typeface="Calibri" pitchFamily="34" charset="0"/>
                  <a:cs typeface="Arial" pitchFamily="34" charset="0"/>
                </a:rPr>
                <a:t>a,b</a:t>
              </a:r>
              <a:r>
                <a:rPr kumimoji="0" lang="en-US" sz="1000" b="0" i="0" u="none" strike="noStrike" cap="none" normalizeH="0" baseline="0" dirty="0" smtClean="0">
                  <a:ln>
                    <a:noFill/>
                  </a:ln>
                  <a:solidFill>
                    <a:schemeClr val="tx1"/>
                  </a:solidFill>
                  <a:effectLst/>
                  <a:latin typeface="Calibri"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82" name="Text Box 34"/>
            <p:cNvSpPr txBox="1">
              <a:spLocks noChangeArrowheads="1"/>
            </p:cNvSpPr>
            <p:nvPr/>
          </p:nvSpPr>
          <p:spPr bwMode="auto">
            <a:xfrm>
              <a:off x="3640" y="7952"/>
              <a:ext cx="1308" cy="501"/>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pitchFamily="34" charset="0"/>
                </a:rPr>
                <a:t>((a+c)/2, 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3" name="Text Box 35"/>
            <p:cNvSpPr txBox="1">
              <a:spLocks noChangeArrowheads="1"/>
            </p:cNvSpPr>
            <p:nvPr/>
          </p:nvSpPr>
          <p:spPr bwMode="auto">
            <a:xfrm>
              <a:off x="6044" y="7848"/>
              <a:ext cx="692" cy="411"/>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pitchFamily="34" charset="0"/>
                </a:rPr>
                <a:t>(a,b)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4" name="Text Box 36"/>
            <p:cNvSpPr txBox="1">
              <a:spLocks noChangeArrowheads="1"/>
            </p:cNvSpPr>
            <p:nvPr/>
          </p:nvSpPr>
          <p:spPr bwMode="auto">
            <a:xfrm>
              <a:off x="8226" y="6071"/>
              <a:ext cx="692" cy="412"/>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pitchFamily="34" charset="0"/>
                </a:rPr>
                <a:t>(c,d)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5" name="Text Box 37"/>
            <p:cNvSpPr txBox="1">
              <a:spLocks noChangeArrowheads="1"/>
            </p:cNvSpPr>
            <p:nvPr/>
          </p:nvSpPr>
          <p:spPr bwMode="auto">
            <a:xfrm>
              <a:off x="3894" y="8366"/>
              <a:ext cx="562" cy="411"/>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1" u="none" strike="noStrike" cap="none" normalizeH="0" baseline="0" smtClean="0">
                  <a:ln>
                    <a:noFill/>
                  </a:ln>
                  <a:solidFill>
                    <a:schemeClr val="tx1"/>
                  </a:solidFill>
                  <a:effectLst/>
                  <a:latin typeface="Calibri" pitchFamily="34"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6" name="Text Box 38"/>
            <p:cNvSpPr txBox="1">
              <a:spLocks noChangeArrowheads="1"/>
            </p:cNvSpPr>
            <p:nvPr/>
          </p:nvSpPr>
          <p:spPr bwMode="auto">
            <a:xfrm>
              <a:off x="7155" y="8348"/>
              <a:ext cx="563" cy="412"/>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1" u="none" strike="noStrike" cap="none" normalizeH="0" baseline="0" smtClean="0">
                  <a:ln>
                    <a:noFill/>
                  </a:ln>
                  <a:solidFill>
                    <a:schemeClr val="tx1"/>
                  </a:solidFill>
                  <a:effectLst/>
                  <a:latin typeface="Calibri" pitchFamily="34" charset="0"/>
                  <a:cs typeface="Arial" pitchFamily="34" charset="0"/>
                </a:rPr>
                <a:t>(b)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7" name="Text Box 39"/>
            <p:cNvSpPr txBox="1">
              <a:spLocks noChangeArrowheads="1"/>
            </p:cNvSpPr>
            <p:nvPr/>
          </p:nvSpPr>
          <p:spPr bwMode="auto">
            <a:xfrm>
              <a:off x="5003" y="6864"/>
              <a:ext cx="1229" cy="500"/>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pitchFamily="34" charset="0"/>
                </a:rPr>
                <a:t>(c, (b+d)/2)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8" name="AutoShape 40"/>
            <p:cNvSpPr>
              <a:spLocks noChangeArrowheads="1"/>
            </p:cNvSpPr>
            <p:nvPr/>
          </p:nvSpPr>
          <p:spPr bwMode="auto">
            <a:xfrm>
              <a:off x="7923" y="6342"/>
              <a:ext cx="130" cy="19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9" name="AutoShape 41"/>
            <p:cNvSpPr>
              <a:spLocks noChangeArrowheads="1"/>
            </p:cNvSpPr>
            <p:nvPr/>
          </p:nvSpPr>
          <p:spPr bwMode="auto">
            <a:xfrm>
              <a:off x="7796" y="6430"/>
              <a:ext cx="129"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0" name="AutoShape 42"/>
            <p:cNvSpPr>
              <a:spLocks noChangeArrowheads="1"/>
            </p:cNvSpPr>
            <p:nvPr/>
          </p:nvSpPr>
          <p:spPr bwMode="auto">
            <a:xfrm>
              <a:off x="7940" y="6503"/>
              <a:ext cx="130" cy="199"/>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1" name="AutoShape 43"/>
            <p:cNvSpPr>
              <a:spLocks noChangeArrowheads="1"/>
            </p:cNvSpPr>
            <p:nvPr/>
          </p:nvSpPr>
          <p:spPr bwMode="auto">
            <a:xfrm>
              <a:off x="8034" y="6648"/>
              <a:ext cx="130"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2" name="AutoShape 44"/>
            <p:cNvSpPr>
              <a:spLocks noChangeArrowheads="1"/>
            </p:cNvSpPr>
            <p:nvPr/>
          </p:nvSpPr>
          <p:spPr bwMode="auto">
            <a:xfrm>
              <a:off x="7666" y="6666"/>
              <a:ext cx="130"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3" name="AutoShape 45"/>
            <p:cNvSpPr>
              <a:spLocks noChangeArrowheads="1"/>
            </p:cNvSpPr>
            <p:nvPr/>
          </p:nvSpPr>
          <p:spPr bwMode="auto">
            <a:xfrm>
              <a:off x="7609" y="6576"/>
              <a:ext cx="129"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4" name="AutoShape 46"/>
            <p:cNvSpPr>
              <a:spLocks noChangeArrowheads="1"/>
            </p:cNvSpPr>
            <p:nvPr/>
          </p:nvSpPr>
          <p:spPr bwMode="auto">
            <a:xfrm>
              <a:off x="7684" y="6505"/>
              <a:ext cx="130" cy="19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5" name="AutoShape 47"/>
            <p:cNvSpPr>
              <a:spLocks noChangeArrowheads="1"/>
            </p:cNvSpPr>
            <p:nvPr/>
          </p:nvSpPr>
          <p:spPr bwMode="auto">
            <a:xfrm>
              <a:off x="6866" y="7490"/>
              <a:ext cx="129" cy="19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6" name="AutoShape 48"/>
            <p:cNvSpPr>
              <a:spLocks noChangeArrowheads="1"/>
            </p:cNvSpPr>
            <p:nvPr/>
          </p:nvSpPr>
          <p:spPr bwMode="auto">
            <a:xfrm>
              <a:off x="7959" y="7007"/>
              <a:ext cx="130" cy="19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7" name="AutoShape 49"/>
            <p:cNvSpPr>
              <a:spLocks noChangeArrowheads="1"/>
            </p:cNvSpPr>
            <p:nvPr/>
          </p:nvSpPr>
          <p:spPr bwMode="auto">
            <a:xfrm>
              <a:off x="8089" y="6883"/>
              <a:ext cx="129"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8" name="AutoShape 50"/>
            <p:cNvSpPr>
              <a:spLocks noChangeArrowheads="1"/>
            </p:cNvSpPr>
            <p:nvPr/>
          </p:nvSpPr>
          <p:spPr bwMode="auto">
            <a:xfrm>
              <a:off x="7386" y="7007"/>
              <a:ext cx="130" cy="19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9" name="AutoShape 51"/>
            <p:cNvSpPr>
              <a:spLocks noChangeArrowheads="1"/>
            </p:cNvSpPr>
            <p:nvPr/>
          </p:nvSpPr>
          <p:spPr bwMode="auto">
            <a:xfrm>
              <a:off x="7497" y="6989"/>
              <a:ext cx="130"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0" name="AutoShape 52"/>
            <p:cNvSpPr>
              <a:spLocks noChangeArrowheads="1"/>
            </p:cNvSpPr>
            <p:nvPr/>
          </p:nvSpPr>
          <p:spPr bwMode="auto">
            <a:xfrm>
              <a:off x="7516" y="6878"/>
              <a:ext cx="130"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1" name="AutoShape 53"/>
            <p:cNvSpPr>
              <a:spLocks noChangeArrowheads="1"/>
            </p:cNvSpPr>
            <p:nvPr/>
          </p:nvSpPr>
          <p:spPr bwMode="auto">
            <a:xfrm>
              <a:off x="7552" y="6791"/>
              <a:ext cx="130"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2" name="AutoShape 54"/>
            <p:cNvSpPr>
              <a:spLocks noChangeArrowheads="1"/>
            </p:cNvSpPr>
            <p:nvPr/>
          </p:nvSpPr>
          <p:spPr bwMode="auto">
            <a:xfrm>
              <a:off x="7757" y="6883"/>
              <a:ext cx="130"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3" name="AutoShape 55"/>
            <p:cNvSpPr>
              <a:spLocks noChangeArrowheads="1"/>
            </p:cNvSpPr>
            <p:nvPr/>
          </p:nvSpPr>
          <p:spPr bwMode="auto">
            <a:xfrm>
              <a:off x="7684" y="6791"/>
              <a:ext cx="130"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4" name="AutoShape 56"/>
            <p:cNvSpPr>
              <a:spLocks noChangeArrowheads="1"/>
            </p:cNvSpPr>
            <p:nvPr/>
          </p:nvSpPr>
          <p:spPr bwMode="auto">
            <a:xfrm>
              <a:off x="7571" y="6465"/>
              <a:ext cx="129" cy="198"/>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5" name="Text Box 57"/>
            <p:cNvSpPr txBox="1">
              <a:spLocks noChangeArrowheads="1"/>
            </p:cNvSpPr>
            <p:nvPr/>
          </p:nvSpPr>
          <p:spPr bwMode="auto">
            <a:xfrm>
              <a:off x="8291" y="6862"/>
              <a:ext cx="1229" cy="500"/>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pitchFamily="34" charset="0"/>
                </a:rPr>
                <a:t>(c, (b+d)/2)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6" name="Text Box 58"/>
            <p:cNvSpPr txBox="1">
              <a:spLocks noChangeArrowheads="1"/>
            </p:cNvSpPr>
            <p:nvPr/>
          </p:nvSpPr>
          <p:spPr bwMode="auto">
            <a:xfrm>
              <a:off x="6983" y="7935"/>
              <a:ext cx="1308" cy="500"/>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pitchFamily="34" charset="0"/>
                </a:rPr>
                <a:t>((a+c)/2, 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61" name="Content Placeholder 2"/>
          <p:cNvSpPr txBox="1">
            <a:spLocks/>
          </p:cNvSpPr>
          <p:nvPr/>
        </p:nvSpPr>
        <p:spPr>
          <a:xfrm>
            <a:off x="457200" y="3886200"/>
            <a:ext cx="4038600" cy="2438400"/>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Proposed</a:t>
            </a:r>
            <a:r>
              <a:rPr kumimoji="0" lang="en-US" sz="3200" b="0" i="0" u="none" strike="noStrike" kern="1200" cap="none" spc="0" normalizeH="0" noProof="0" dirty="0" smtClean="0">
                <a:ln>
                  <a:noFill/>
                </a:ln>
                <a:solidFill>
                  <a:schemeClr val="tx1"/>
                </a:solidFill>
                <a:effectLst/>
                <a:uLnTx/>
                <a:uFillTx/>
                <a:latin typeface="+mn-lt"/>
                <a:ea typeface="+mn-ea"/>
                <a:cs typeface="+mn-cs"/>
              </a:rPr>
              <a:t> approaches</a:t>
            </a:r>
          </a:p>
          <a:p>
            <a:pPr marL="800100" lvl="1" indent="-342900">
              <a:spcBef>
                <a:spcPct val="20000"/>
              </a:spcBef>
            </a:pPr>
            <a:r>
              <a:rPr lang="en-US" sz="3200" baseline="0" dirty="0" smtClean="0"/>
              <a:t>1. Pre-fetching</a:t>
            </a:r>
          </a:p>
          <a:p>
            <a:pPr marL="800100" lvl="1" indent="-342900">
              <a:spcBef>
                <a:spcPct val="20000"/>
              </a:spcBef>
            </a:pPr>
            <a:r>
              <a:rPr kumimoji="0" lang="en-US" sz="3200" b="0" i="0" u="none" strike="noStrike" kern="1200" cap="none" spc="0" normalizeH="0" noProof="0" dirty="0" smtClean="0">
                <a:ln>
                  <a:noFill/>
                </a:ln>
                <a:solidFill>
                  <a:schemeClr val="tx1"/>
                </a:solidFill>
                <a:effectLst/>
                <a:uLnTx/>
                <a:uFillTx/>
                <a:latin typeface="+mn-lt"/>
                <a:ea typeface="+mn-ea"/>
                <a:cs typeface="+mn-cs"/>
              </a:rPr>
              <a:t>2. Parallel processing with caching through attribute-based query decomposition</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3600" dirty="0" smtClean="0"/>
              <a:t>1. Pre-fetching</a:t>
            </a:r>
            <a:endParaRPr lang="en-US" sz="3600" dirty="0"/>
          </a:p>
        </p:txBody>
      </p:sp>
      <p:sp>
        <p:nvSpPr>
          <p:cNvPr id="3" name="Content Placeholder 2"/>
          <p:cNvSpPr>
            <a:spLocks noGrp="1"/>
          </p:cNvSpPr>
          <p:nvPr>
            <p:ph idx="1"/>
          </p:nvPr>
        </p:nvSpPr>
        <p:spPr>
          <a:xfrm>
            <a:off x="381000" y="1295400"/>
            <a:ext cx="8610600" cy="1905000"/>
          </a:xfrm>
        </p:spPr>
        <p:txBody>
          <a:bodyPr>
            <a:normAutofit fontScale="62500" lnSpcReduction="20000"/>
          </a:bodyPr>
          <a:lstStyle/>
          <a:p>
            <a:r>
              <a:rPr lang="en-US" dirty="0" smtClean="0"/>
              <a:t>Getting the GML data before it is needed</a:t>
            </a:r>
          </a:p>
          <a:p>
            <a:r>
              <a:rPr lang="en-US" dirty="0" smtClean="0"/>
              <a:t>For overcoming the natural bandwidth problem.</a:t>
            </a:r>
          </a:p>
          <a:p>
            <a:r>
              <a:rPr lang="en-US" dirty="0" smtClean="0"/>
              <a:t>Not-frequently changing archived data</a:t>
            </a:r>
          </a:p>
          <a:p>
            <a:r>
              <a:rPr lang="en-US" dirty="0" smtClean="0"/>
              <a:t>Red curve – response by using pr-fetched data</a:t>
            </a:r>
          </a:p>
          <a:p>
            <a:r>
              <a:rPr lang="en-US" dirty="0" smtClean="0"/>
              <a:t>Black curve – response by on-demand fetching</a:t>
            </a:r>
          </a:p>
          <a:p>
            <a:r>
              <a:rPr lang="en-US" dirty="0" smtClean="0"/>
              <a:t>PM (defined with task and timer) runs independent of real application</a:t>
            </a:r>
          </a:p>
          <a:p>
            <a:endParaRPr lang="en-US" dirty="0"/>
          </a:p>
        </p:txBody>
      </p:sp>
      <p:grpSp>
        <p:nvGrpSpPr>
          <p:cNvPr id="4" name="Group 1"/>
          <p:cNvGrpSpPr>
            <a:grpSpLocks noChangeAspect="1"/>
          </p:cNvGrpSpPr>
          <p:nvPr/>
        </p:nvGrpSpPr>
        <p:grpSpPr bwMode="auto">
          <a:xfrm>
            <a:off x="1066800" y="3124200"/>
            <a:ext cx="6400800" cy="3581400"/>
            <a:chOff x="1404" y="10723"/>
            <a:chExt cx="8788" cy="4571"/>
          </a:xfrm>
        </p:grpSpPr>
        <p:sp>
          <p:nvSpPr>
            <p:cNvPr id="5" name="AutoShape 2"/>
            <p:cNvSpPr>
              <a:spLocks noChangeAspect="1" noChangeArrowheads="1"/>
            </p:cNvSpPr>
            <p:nvPr/>
          </p:nvSpPr>
          <p:spPr bwMode="auto">
            <a:xfrm>
              <a:off x="1404" y="10723"/>
              <a:ext cx="8788" cy="457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AutoShape 3"/>
            <p:cNvSpPr>
              <a:spLocks noChangeArrowheads="1"/>
            </p:cNvSpPr>
            <p:nvPr/>
          </p:nvSpPr>
          <p:spPr bwMode="auto">
            <a:xfrm>
              <a:off x="3419" y="10917"/>
              <a:ext cx="2851" cy="4231"/>
            </a:xfrm>
            <a:prstGeom prst="flowChartAlternateProcess">
              <a:avLst/>
            </a:prstGeom>
            <a:solidFill>
              <a:srgbClr val="FFFFFF"/>
            </a:solidFill>
            <a:ln w="9525">
              <a:solidFill>
                <a:srgbClr val="000000"/>
              </a:solidFill>
              <a:miter lim="800000"/>
              <a:headEnd/>
              <a:tailEnd/>
            </a:ln>
          </p:spPr>
          <p:txBody>
            <a:bodyPr vert="horz" wrap="square" lIns="88697" tIns="44348" rIns="88697" bIns="4434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tx1"/>
                  </a:solidFill>
                  <a:effectLst/>
                  <a:latin typeface="Calibri" pitchFamily="34" charset="0"/>
                  <a:cs typeface="Arial" pitchFamily="34" charset="0"/>
                </a:rPr>
                <a:t>WMS Aggregator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AutoShape 4"/>
            <p:cNvSpPr>
              <a:spLocks noChangeArrowheads="1"/>
            </p:cNvSpPr>
            <p:nvPr/>
          </p:nvSpPr>
          <p:spPr bwMode="auto">
            <a:xfrm>
              <a:off x="2011" y="11233"/>
              <a:ext cx="1093" cy="1523"/>
            </a:xfrm>
            <a:prstGeom prst="roundRect">
              <a:avLst>
                <a:gd name="adj" fmla="val 16667"/>
              </a:avLst>
            </a:prstGeom>
            <a:gradFill rotWithShape="0">
              <a:gsLst>
                <a:gs pos="0">
                  <a:srgbClr val="FFFFFF"/>
                </a:gs>
                <a:gs pos="100000">
                  <a:srgbClr val="999999"/>
                </a:gs>
              </a:gsLst>
              <a:lin ang="5400000" scaled="1"/>
            </a:gradFill>
            <a:ln w="28575">
              <a:solidFill>
                <a:srgbClr val="666666"/>
              </a:solidFill>
              <a:round/>
              <a:headEnd/>
              <a:tailEnd/>
            </a:ln>
            <a:effectLst>
              <a:outerShdw dist="28398" dir="3806097" algn="ctr" rotWithShape="0">
                <a:srgbClr val="7F7F7F">
                  <a:alpha val="50000"/>
                </a:srgbClr>
              </a:outerShdw>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Calibri" pitchFamily="34" charset="0"/>
                  <a:cs typeface="Arial" pitchFamily="34" charset="0"/>
                </a:rPr>
                <a:t>User Portal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Calibri" pitchFamily="34" charset="0"/>
                  <a:cs typeface="Arial" pitchFamily="34" charset="0"/>
                </a:rPr>
                <a:t>Interactive Tools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8" name="AutoShape 5"/>
            <p:cNvCxnSpPr>
              <a:cxnSpLocks noChangeShapeType="1"/>
              <a:stCxn id="7" idx="3"/>
              <a:endCxn id="10" idx="2"/>
            </p:cNvCxnSpPr>
            <p:nvPr/>
          </p:nvCxnSpPr>
          <p:spPr bwMode="auto">
            <a:xfrm>
              <a:off x="3126" y="11995"/>
              <a:ext cx="904" cy="2"/>
            </a:xfrm>
            <a:prstGeom prst="straightConnector1">
              <a:avLst/>
            </a:prstGeom>
            <a:noFill/>
            <a:ln w="38100">
              <a:solidFill>
                <a:srgbClr val="938953"/>
              </a:solidFill>
              <a:round/>
              <a:headEnd type="triangle" w="med" len="med"/>
              <a:tailEnd type="triangle" w="med" len="med"/>
            </a:ln>
          </p:spPr>
        </p:cxnSp>
        <p:grpSp>
          <p:nvGrpSpPr>
            <p:cNvPr id="9" name="Group 8"/>
            <p:cNvGrpSpPr>
              <a:grpSpLocks/>
            </p:cNvGrpSpPr>
            <p:nvPr/>
          </p:nvGrpSpPr>
          <p:grpSpPr bwMode="auto">
            <a:xfrm>
              <a:off x="7482" y="12141"/>
              <a:ext cx="873" cy="785"/>
              <a:chOff x="8982" y="8996"/>
              <a:chExt cx="864" cy="814"/>
            </a:xfrm>
          </p:grpSpPr>
          <p:sp>
            <p:nvSpPr>
              <p:cNvPr id="58" name="Oval 7"/>
              <p:cNvSpPr>
                <a:spLocks noChangeArrowheads="1"/>
              </p:cNvSpPr>
              <p:nvPr/>
            </p:nvSpPr>
            <p:spPr bwMode="auto">
              <a:xfrm>
                <a:off x="8982" y="8996"/>
                <a:ext cx="864" cy="814"/>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55019" tIns="27505" rIns="55019" bIns="2750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1" i="0" u="none" strike="noStrike" cap="none" normalizeH="0" baseline="0" smtClean="0">
                    <a:ln>
                      <a:noFill/>
                    </a:ln>
                    <a:solidFill>
                      <a:srgbClr val="002060"/>
                    </a:solidFill>
                    <a:effectLst/>
                    <a:latin typeface="Calibri" pitchFamily="34" charset="0"/>
                    <a:cs typeface="Arial" pitchFamily="34" charset="0"/>
                  </a:rPr>
                  <a:t>WFS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AutoShape 8"/>
              <p:cNvSpPr>
                <a:spLocks noChangeArrowheads="1"/>
              </p:cNvSpPr>
              <p:nvPr/>
            </p:nvSpPr>
            <p:spPr bwMode="auto">
              <a:xfrm>
                <a:off x="9279" y="9373"/>
                <a:ext cx="206" cy="296"/>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60" name="AutoShape 9"/>
              <p:cNvSpPr>
                <a:spLocks noChangeArrowheads="1"/>
              </p:cNvSpPr>
              <p:nvPr/>
            </p:nvSpPr>
            <p:spPr bwMode="auto">
              <a:xfrm>
                <a:off x="9416" y="9388"/>
                <a:ext cx="234" cy="297"/>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10" name="Oval 10"/>
            <p:cNvSpPr>
              <a:spLocks noChangeArrowheads="1"/>
            </p:cNvSpPr>
            <p:nvPr/>
          </p:nvSpPr>
          <p:spPr bwMode="auto">
            <a:xfrm>
              <a:off x="4050" y="11336"/>
              <a:ext cx="1390" cy="1321"/>
            </a:xfrm>
            <a:prstGeom prst="ellipse">
              <a:avLst/>
            </a:prstGeom>
            <a:gradFill rotWithShape="0">
              <a:gsLst>
                <a:gs pos="0">
                  <a:srgbClr val="FFFFFF"/>
                </a:gs>
                <a:gs pos="100000">
                  <a:srgbClr val="999999"/>
                </a:gs>
              </a:gsLst>
              <a:lin ang="5400000" scaled="1"/>
            </a:gradFill>
            <a:ln w="25400">
              <a:solidFill>
                <a:srgbClr val="666666"/>
              </a:solidFill>
              <a:round/>
              <a:headEnd/>
              <a:tailEnd/>
            </a:ln>
            <a:effectLst>
              <a:outerShdw dist="28398" dir="3806097" algn="ctr" rotWithShape="0">
                <a:srgbClr val="7F7F7F">
                  <a:alpha val="50000"/>
                </a:srgbClr>
              </a:outerShdw>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Calibri" pitchFamily="34" charset="0"/>
                  <a:cs typeface="Arial" pitchFamily="34" charset="0"/>
                </a:rPr>
                <a:t>Processor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AutoShape 11"/>
            <p:cNvSpPr>
              <a:spLocks noChangeArrowheads="1"/>
            </p:cNvSpPr>
            <p:nvPr/>
          </p:nvSpPr>
          <p:spPr bwMode="auto">
            <a:xfrm>
              <a:off x="4375" y="12315"/>
              <a:ext cx="552" cy="106"/>
            </a:xfrm>
            <a:prstGeom prst="parallelogram">
              <a:avLst>
                <a:gd name="adj" fmla="val 130189"/>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2" name="AutoShape 12"/>
            <p:cNvSpPr>
              <a:spLocks noChangeArrowheads="1"/>
            </p:cNvSpPr>
            <p:nvPr/>
          </p:nvSpPr>
          <p:spPr bwMode="auto">
            <a:xfrm>
              <a:off x="4375" y="12164"/>
              <a:ext cx="552" cy="107"/>
            </a:xfrm>
            <a:prstGeom prst="parallelogram">
              <a:avLst>
                <a:gd name="adj" fmla="val 128972"/>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55019" tIns="27505" rIns="55019" bIns="2750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13"/>
            <p:cNvSpPr txBox="1">
              <a:spLocks noChangeArrowheads="1"/>
            </p:cNvSpPr>
            <p:nvPr/>
          </p:nvSpPr>
          <p:spPr bwMode="auto">
            <a:xfrm>
              <a:off x="4159" y="12252"/>
              <a:ext cx="290" cy="249"/>
            </a:xfrm>
            <a:prstGeom prst="rect">
              <a:avLst/>
            </a:prstGeom>
            <a:noFill/>
            <a:ln w="9525">
              <a:noFill/>
              <a:miter lim="800000"/>
              <a:headEnd/>
              <a:tailEnd/>
            </a:ln>
          </p:spPr>
          <p:txBody>
            <a:bodyPr vert="horz" wrap="square" lIns="55019" tIns="27505" rIns="55019" bIns="2750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rgbClr val="C00000"/>
                  </a:solidFill>
                  <a:effectLst/>
                  <a:latin typeface="Calibri"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14"/>
            <p:cNvSpPr txBox="1">
              <a:spLocks noChangeArrowheads="1"/>
            </p:cNvSpPr>
            <p:nvPr/>
          </p:nvSpPr>
          <p:spPr bwMode="auto">
            <a:xfrm>
              <a:off x="4257" y="12054"/>
              <a:ext cx="291" cy="294"/>
            </a:xfrm>
            <a:prstGeom prst="rect">
              <a:avLst/>
            </a:prstGeom>
            <a:noFill/>
            <a:ln w="9525">
              <a:noFill/>
              <a:miter lim="800000"/>
              <a:headEnd/>
              <a:tailEnd/>
            </a:ln>
          </p:spPr>
          <p:txBody>
            <a:bodyPr vert="horz" wrap="square" lIns="55019" tIns="27505" rIns="55019" bIns="2750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rgbClr val="C00000"/>
                  </a:solidFill>
                  <a:effectLst/>
                  <a:latin typeface="Calibri"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5" name="Group 15"/>
            <p:cNvGrpSpPr>
              <a:grpSpLocks/>
            </p:cNvGrpSpPr>
            <p:nvPr/>
          </p:nvGrpSpPr>
          <p:grpSpPr bwMode="auto">
            <a:xfrm>
              <a:off x="6624" y="11755"/>
              <a:ext cx="700" cy="497"/>
              <a:chOff x="8654" y="7138"/>
              <a:chExt cx="1273" cy="845"/>
            </a:xfrm>
          </p:grpSpPr>
          <p:sp>
            <p:nvSpPr>
              <p:cNvPr id="56" name="Oval 16"/>
              <p:cNvSpPr>
                <a:spLocks noChangeArrowheads="1"/>
              </p:cNvSpPr>
              <p:nvPr/>
            </p:nvSpPr>
            <p:spPr bwMode="auto">
              <a:xfrm>
                <a:off x="8654" y="7138"/>
                <a:ext cx="1273" cy="845"/>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55019" tIns="27505" rIns="55019" bIns="2750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1" i="0" u="none" strike="noStrike" cap="none" normalizeH="0" baseline="0" smtClean="0">
                    <a:ln>
                      <a:noFill/>
                    </a:ln>
                    <a:solidFill>
                      <a:srgbClr val="002060"/>
                    </a:solidFill>
                    <a:effectLst/>
                    <a:latin typeface="Calibri" pitchFamily="34" charset="0"/>
                    <a:cs typeface="Arial" pitchFamily="34" charset="0"/>
                  </a:rPr>
                  <a:t>WMS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AutoShape 17"/>
              <p:cNvSpPr>
                <a:spLocks noChangeArrowheads="1"/>
              </p:cNvSpPr>
              <p:nvPr/>
            </p:nvSpPr>
            <p:spPr bwMode="auto">
              <a:xfrm>
                <a:off x="9021" y="7762"/>
                <a:ext cx="629" cy="133"/>
              </a:xfrm>
              <a:prstGeom prst="parallelogram">
                <a:avLst>
                  <a:gd name="adj" fmla="val 118233"/>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55019" tIns="27505" rIns="55019" bIns="2750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6" name="Group 18"/>
            <p:cNvGrpSpPr>
              <a:grpSpLocks/>
            </p:cNvGrpSpPr>
            <p:nvPr/>
          </p:nvGrpSpPr>
          <p:grpSpPr bwMode="auto">
            <a:xfrm>
              <a:off x="7486" y="11404"/>
              <a:ext cx="680" cy="497"/>
              <a:chOff x="8654" y="7138"/>
              <a:chExt cx="1273" cy="845"/>
            </a:xfrm>
          </p:grpSpPr>
          <p:sp>
            <p:nvSpPr>
              <p:cNvPr id="54" name="Oval 19"/>
              <p:cNvSpPr>
                <a:spLocks noChangeArrowheads="1"/>
              </p:cNvSpPr>
              <p:nvPr/>
            </p:nvSpPr>
            <p:spPr bwMode="auto">
              <a:xfrm>
                <a:off x="8654" y="7138"/>
                <a:ext cx="1273" cy="845"/>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55019" tIns="27505" rIns="55019" bIns="2750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1" i="0" u="none" strike="noStrike" cap="none" normalizeH="0" baseline="0" smtClean="0">
                    <a:ln>
                      <a:noFill/>
                    </a:ln>
                    <a:solidFill>
                      <a:srgbClr val="002060"/>
                    </a:solidFill>
                    <a:effectLst/>
                    <a:latin typeface="Calibri" pitchFamily="34" charset="0"/>
                    <a:cs typeface="Arial" pitchFamily="34" charset="0"/>
                  </a:rPr>
                  <a:t>WMS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AutoShape 20"/>
              <p:cNvSpPr>
                <a:spLocks noChangeArrowheads="1"/>
              </p:cNvSpPr>
              <p:nvPr/>
            </p:nvSpPr>
            <p:spPr bwMode="auto">
              <a:xfrm>
                <a:off x="9021" y="7762"/>
                <a:ext cx="629" cy="133"/>
              </a:xfrm>
              <a:prstGeom prst="parallelogram">
                <a:avLst>
                  <a:gd name="adj" fmla="val 118233"/>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55019" tIns="27505" rIns="55019" bIns="2750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7" name="Group 21"/>
            <p:cNvGrpSpPr>
              <a:grpSpLocks/>
            </p:cNvGrpSpPr>
            <p:nvPr/>
          </p:nvGrpSpPr>
          <p:grpSpPr bwMode="auto">
            <a:xfrm>
              <a:off x="8440" y="12712"/>
              <a:ext cx="891" cy="768"/>
              <a:chOff x="8982" y="8996"/>
              <a:chExt cx="864" cy="814"/>
            </a:xfrm>
          </p:grpSpPr>
          <p:sp>
            <p:nvSpPr>
              <p:cNvPr id="51" name="Oval 22"/>
              <p:cNvSpPr>
                <a:spLocks noChangeArrowheads="1"/>
              </p:cNvSpPr>
              <p:nvPr/>
            </p:nvSpPr>
            <p:spPr bwMode="auto">
              <a:xfrm>
                <a:off x="8982" y="8996"/>
                <a:ext cx="864" cy="814"/>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55019" tIns="27505" rIns="55019" bIns="2750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1" i="0" u="none" strike="noStrike" cap="none" normalizeH="0" baseline="0" smtClean="0">
                    <a:ln>
                      <a:noFill/>
                    </a:ln>
                    <a:solidFill>
                      <a:srgbClr val="002060"/>
                    </a:solidFill>
                    <a:effectLst/>
                    <a:latin typeface="Calibri" pitchFamily="34" charset="0"/>
                    <a:cs typeface="Arial" pitchFamily="34" charset="0"/>
                  </a:rPr>
                  <a:t>WFS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AutoShape 23"/>
              <p:cNvSpPr>
                <a:spLocks noChangeArrowheads="1"/>
              </p:cNvSpPr>
              <p:nvPr/>
            </p:nvSpPr>
            <p:spPr bwMode="auto">
              <a:xfrm>
                <a:off x="9279" y="9373"/>
                <a:ext cx="206" cy="296"/>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53" name="AutoShape 24"/>
              <p:cNvSpPr>
                <a:spLocks noChangeArrowheads="1"/>
              </p:cNvSpPr>
              <p:nvPr/>
            </p:nvSpPr>
            <p:spPr bwMode="auto">
              <a:xfrm>
                <a:off x="9416" y="9388"/>
                <a:ext cx="234" cy="297"/>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8" name="Group 25"/>
            <p:cNvGrpSpPr>
              <a:grpSpLocks/>
            </p:cNvGrpSpPr>
            <p:nvPr/>
          </p:nvGrpSpPr>
          <p:grpSpPr bwMode="auto">
            <a:xfrm>
              <a:off x="8440" y="11051"/>
              <a:ext cx="604" cy="536"/>
              <a:chOff x="8982" y="8996"/>
              <a:chExt cx="864" cy="814"/>
            </a:xfrm>
          </p:grpSpPr>
          <p:sp>
            <p:nvSpPr>
              <p:cNvPr id="48" name="Oval 26"/>
              <p:cNvSpPr>
                <a:spLocks noChangeArrowheads="1"/>
              </p:cNvSpPr>
              <p:nvPr/>
            </p:nvSpPr>
            <p:spPr bwMode="auto">
              <a:xfrm>
                <a:off x="8982" y="8996"/>
                <a:ext cx="864" cy="814"/>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55019" tIns="27505" rIns="55019" bIns="2750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1" i="0" u="none" strike="noStrike" cap="none" normalizeH="0" baseline="0" smtClean="0">
                    <a:ln>
                      <a:noFill/>
                    </a:ln>
                    <a:solidFill>
                      <a:srgbClr val="002060"/>
                    </a:solidFill>
                    <a:effectLst/>
                    <a:latin typeface="Calibri" pitchFamily="34" charset="0"/>
                    <a:cs typeface="Arial" pitchFamily="34" charset="0"/>
                  </a:rPr>
                  <a:t>WFS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AutoShape 27"/>
              <p:cNvSpPr>
                <a:spLocks noChangeArrowheads="1"/>
              </p:cNvSpPr>
              <p:nvPr/>
            </p:nvSpPr>
            <p:spPr bwMode="auto">
              <a:xfrm>
                <a:off x="9279" y="9373"/>
                <a:ext cx="206" cy="296"/>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50" name="AutoShape 28"/>
              <p:cNvSpPr>
                <a:spLocks noChangeArrowheads="1"/>
              </p:cNvSpPr>
              <p:nvPr/>
            </p:nvSpPr>
            <p:spPr bwMode="auto">
              <a:xfrm>
                <a:off x="9416" y="9388"/>
                <a:ext cx="234" cy="297"/>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19" name="AutoShape 29"/>
            <p:cNvSpPr>
              <a:spLocks noChangeArrowheads="1"/>
            </p:cNvSpPr>
            <p:nvPr/>
          </p:nvSpPr>
          <p:spPr bwMode="auto">
            <a:xfrm>
              <a:off x="2352" y="12443"/>
              <a:ext cx="552" cy="105"/>
            </a:xfrm>
            <a:prstGeom prst="parallelogram">
              <a:avLst>
                <a:gd name="adj" fmla="val 131429"/>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 name="AutoShape 30"/>
            <p:cNvSpPr>
              <a:spLocks noChangeArrowheads="1"/>
            </p:cNvSpPr>
            <p:nvPr/>
          </p:nvSpPr>
          <p:spPr bwMode="auto">
            <a:xfrm>
              <a:off x="2352" y="12301"/>
              <a:ext cx="552" cy="107"/>
            </a:xfrm>
            <a:prstGeom prst="parallelogram">
              <a:avLst>
                <a:gd name="adj" fmla="val 128972"/>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AutoShape 31"/>
            <p:cNvSpPr>
              <a:spLocks noChangeArrowheads="1"/>
            </p:cNvSpPr>
            <p:nvPr/>
          </p:nvSpPr>
          <p:spPr bwMode="auto">
            <a:xfrm>
              <a:off x="2352" y="12141"/>
              <a:ext cx="552" cy="106"/>
            </a:xfrm>
            <a:prstGeom prst="parallelogram">
              <a:avLst>
                <a:gd name="adj" fmla="val 130189"/>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2" name="Text Box 32"/>
            <p:cNvSpPr txBox="1">
              <a:spLocks noChangeArrowheads="1"/>
            </p:cNvSpPr>
            <p:nvPr/>
          </p:nvSpPr>
          <p:spPr bwMode="auto">
            <a:xfrm>
              <a:off x="2117" y="12445"/>
              <a:ext cx="291" cy="319"/>
            </a:xfrm>
            <a:prstGeom prst="rect">
              <a:avLst/>
            </a:prstGeom>
            <a:noFill/>
            <a:ln w="9525">
              <a:noFill/>
              <a:miter lim="800000"/>
              <a:headEnd/>
              <a:tailEnd/>
            </a:ln>
          </p:spPr>
          <p:txBody>
            <a:bodyPr vert="horz" wrap="square" lIns="55019" tIns="27505" rIns="55019" bIns="2750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rgbClr val="C00000"/>
                  </a:solidFill>
                  <a:effectLst/>
                  <a:latin typeface="Calibri"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Text Box 33"/>
            <p:cNvSpPr txBox="1">
              <a:spLocks noChangeArrowheads="1"/>
            </p:cNvSpPr>
            <p:nvPr/>
          </p:nvSpPr>
          <p:spPr bwMode="auto">
            <a:xfrm>
              <a:off x="2136" y="12258"/>
              <a:ext cx="272" cy="243"/>
            </a:xfrm>
            <a:prstGeom prst="rect">
              <a:avLst/>
            </a:prstGeom>
            <a:noFill/>
            <a:ln w="9525">
              <a:noFill/>
              <a:miter lim="800000"/>
              <a:headEnd/>
              <a:tailEnd/>
            </a:ln>
          </p:spPr>
          <p:txBody>
            <a:bodyPr vert="horz" wrap="square" lIns="55019" tIns="27505" rIns="55019" bIns="2750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rgbClr val="C00000"/>
                  </a:solidFill>
                  <a:effectLst/>
                  <a:latin typeface="Calibri"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Oval 34"/>
            <p:cNvSpPr>
              <a:spLocks noChangeArrowheads="1"/>
            </p:cNvSpPr>
            <p:nvPr/>
          </p:nvSpPr>
          <p:spPr bwMode="auto">
            <a:xfrm>
              <a:off x="5020" y="12348"/>
              <a:ext cx="996" cy="364"/>
            </a:xfrm>
            <a:prstGeom prst="ellipse">
              <a:avLst/>
            </a:prstGeom>
            <a:solidFill>
              <a:srgbClr val="FFFFFF"/>
            </a:solidFill>
            <a:ln w="9525">
              <a:solidFill>
                <a:srgbClr val="622423"/>
              </a:solidFill>
              <a:round/>
              <a:headEnd/>
              <a:tailEnd/>
            </a:ln>
          </p:spPr>
          <p:txBody>
            <a:bodyPr vert="horz" wrap="square" lIns="88697" tIns="0" rIns="88697"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632423"/>
                  </a:solidFill>
                  <a:effectLst/>
                  <a:latin typeface="Calibri" pitchFamily="34" charset="0"/>
                  <a:cs typeface="Arial" pitchFamily="34" charset="0"/>
                </a:rPr>
                <a:t>PM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Oval 35"/>
            <p:cNvSpPr>
              <a:spLocks noChangeArrowheads="1"/>
            </p:cNvSpPr>
            <p:nvPr/>
          </p:nvSpPr>
          <p:spPr bwMode="auto">
            <a:xfrm>
              <a:off x="6624" y="13558"/>
              <a:ext cx="820" cy="807"/>
            </a:xfrm>
            <a:prstGeom prst="ellipse">
              <a:avLst/>
            </a:prstGeom>
            <a:solidFill>
              <a:srgbClr val="FFFFFF"/>
            </a:solidFill>
            <a:ln w="9525">
              <a:solidFill>
                <a:srgbClr val="622423"/>
              </a:solidFill>
              <a:round/>
              <a:headEnd/>
              <a:tailEnd/>
            </a:ln>
          </p:spPr>
          <p:txBody>
            <a:bodyPr vert="horz" wrap="square" lIns="88697" tIns="44348" rIns="88697" bIns="4434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632423"/>
                  </a:solidFill>
                  <a:effectLst/>
                  <a:latin typeface="Calibri" pitchFamily="34" charset="0"/>
                  <a:cs typeface="Arial" pitchFamily="34" charset="0"/>
                </a:rPr>
                <a:t>NB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AutoShape 36"/>
            <p:cNvSpPr>
              <a:spLocks noChangeArrowheads="1"/>
            </p:cNvSpPr>
            <p:nvPr/>
          </p:nvSpPr>
          <p:spPr bwMode="auto">
            <a:xfrm>
              <a:off x="8410" y="12070"/>
              <a:ext cx="285" cy="303"/>
            </a:xfrm>
            <a:prstGeom prst="can">
              <a:avLst>
                <a:gd name="adj" fmla="val 26579"/>
              </a:avLst>
            </a:prstGeom>
            <a:solidFill>
              <a:srgbClr val="C4BC96"/>
            </a:solidFill>
            <a:ln w="9525">
              <a:solidFill>
                <a:srgbClr val="00206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AutoShape 37"/>
            <p:cNvSpPr>
              <a:spLocks noChangeArrowheads="1"/>
            </p:cNvSpPr>
            <p:nvPr/>
          </p:nvSpPr>
          <p:spPr bwMode="auto">
            <a:xfrm>
              <a:off x="9477" y="12553"/>
              <a:ext cx="285" cy="303"/>
            </a:xfrm>
            <a:prstGeom prst="can">
              <a:avLst>
                <a:gd name="adj" fmla="val 26579"/>
              </a:avLst>
            </a:prstGeom>
            <a:solidFill>
              <a:srgbClr val="C4BC9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AutoShape 38"/>
            <p:cNvSpPr>
              <a:spLocks noChangeArrowheads="1"/>
            </p:cNvSpPr>
            <p:nvPr/>
          </p:nvSpPr>
          <p:spPr bwMode="auto">
            <a:xfrm>
              <a:off x="9367" y="12598"/>
              <a:ext cx="286" cy="303"/>
            </a:xfrm>
            <a:prstGeom prst="can">
              <a:avLst>
                <a:gd name="adj" fmla="val 26486"/>
              </a:avLst>
            </a:prstGeom>
            <a:solidFill>
              <a:srgbClr val="C4BC96"/>
            </a:solidFill>
            <a:ln w="9525">
              <a:solidFill>
                <a:srgbClr val="00206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AutoShape 39"/>
            <p:cNvSpPr>
              <a:spLocks noChangeArrowheads="1"/>
            </p:cNvSpPr>
            <p:nvPr/>
          </p:nvSpPr>
          <p:spPr bwMode="auto">
            <a:xfrm>
              <a:off x="8523" y="12117"/>
              <a:ext cx="286" cy="303"/>
            </a:xfrm>
            <a:prstGeom prst="can">
              <a:avLst>
                <a:gd name="adj" fmla="val 26486"/>
              </a:avLst>
            </a:prstGeom>
            <a:solidFill>
              <a:srgbClr val="C4BC96"/>
            </a:solidFill>
            <a:ln w="9525">
              <a:solidFill>
                <a:srgbClr val="00206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30" name="AutoShape 40"/>
            <p:cNvCxnSpPr>
              <a:cxnSpLocks noChangeShapeType="1"/>
              <a:stCxn id="10" idx="6"/>
              <a:endCxn id="56" idx="2"/>
            </p:cNvCxnSpPr>
            <p:nvPr/>
          </p:nvCxnSpPr>
          <p:spPr bwMode="auto">
            <a:xfrm>
              <a:off x="5460" y="11997"/>
              <a:ext cx="1164" cy="7"/>
            </a:xfrm>
            <a:prstGeom prst="straightConnector1">
              <a:avLst/>
            </a:prstGeom>
            <a:noFill/>
            <a:ln w="31750">
              <a:solidFill>
                <a:srgbClr val="938953"/>
              </a:solidFill>
              <a:round/>
              <a:headEnd type="triangle" w="med" len="med"/>
              <a:tailEnd type="triangle" w="med" len="med"/>
            </a:ln>
          </p:spPr>
        </p:cxnSp>
        <p:cxnSp>
          <p:nvCxnSpPr>
            <p:cNvPr id="31" name="AutoShape 41"/>
            <p:cNvCxnSpPr>
              <a:cxnSpLocks noChangeShapeType="1"/>
              <a:stCxn id="24" idx="6"/>
              <a:endCxn id="58" idx="3"/>
            </p:cNvCxnSpPr>
            <p:nvPr/>
          </p:nvCxnSpPr>
          <p:spPr bwMode="auto">
            <a:xfrm>
              <a:off x="6016" y="12530"/>
              <a:ext cx="1594" cy="281"/>
            </a:xfrm>
            <a:prstGeom prst="curvedConnector4">
              <a:avLst>
                <a:gd name="adj1" fmla="val 45986"/>
                <a:gd name="adj2" fmla="val 268685"/>
              </a:avLst>
            </a:prstGeom>
            <a:noFill/>
            <a:ln w="9525">
              <a:solidFill>
                <a:srgbClr val="622423"/>
              </a:solidFill>
              <a:round/>
              <a:headEnd type="triangle" w="med" len="med"/>
              <a:tailEnd type="triangle" w="med" len="med"/>
            </a:ln>
          </p:spPr>
        </p:cxnSp>
        <p:cxnSp>
          <p:nvCxnSpPr>
            <p:cNvPr id="32" name="AutoShape 42"/>
            <p:cNvCxnSpPr>
              <a:cxnSpLocks noChangeShapeType="1"/>
              <a:stCxn id="58" idx="3"/>
              <a:endCxn id="25" idx="7"/>
            </p:cNvCxnSpPr>
            <p:nvPr/>
          </p:nvCxnSpPr>
          <p:spPr bwMode="auto">
            <a:xfrm rot="5400000">
              <a:off x="7034" y="13101"/>
              <a:ext cx="865" cy="286"/>
            </a:xfrm>
            <a:prstGeom prst="curvedConnector3">
              <a:avLst>
                <a:gd name="adj1" fmla="val 49713"/>
              </a:avLst>
            </a:prstGeom>
            <a:noFill/>
            <a:ln w="9525">
              <a:solidFill>
                <a:srgbClr val="622423"/>
              </a:solidFill>
              <a:round/>
              <a:headEnd type="triangle" w="med" len="med"/>
              <a:tailEnd type="triangle" w="med" len="med"/>
            </a:ln>
          </p:spPr>
        </p:cxnSp>
        <p:cxnSp>
          <p:nvCxnSpPr>
            <p:cNvPr id="33" name="AutoShape 43"/>
            <p:cNvCxnSpPr>
              <a:cxnSpLocks noChangeShapeType="1"/>
              <a:stCxn id="24" idx="5"/>
              <a:endCxn id="51" idx="2"/>
            </p:cNvCxnSpPr>
            <p:nvPr/>
          </p:nvCxnSpPr>
          <p:spPr bwMode="auto">
            <a:xfrm rot="16200000" flipH="1">
              <a:off x="6936" y="11593"/>
              <a:ext cx="437" cy="2570"/>
            </a:xfrm>
            <a:prstGeom prst="curvedConnector2">
              <a:avLst/>
            </a:prstGeom>
            <a:noFill/>
            <a:ln w="9525">
              <a:solidFill>
                <a:srgbClr val="622423"/>
              </a:solidFill>
              <a:round/>
              <a:headEnd type="triangle" w="med" len="med"/>
              <a:tailEnd type="triangle" w="med" len="med"/>
            </a:ln>
          </p:spPr>
        </p:cxnSp>
        <p:cxnSp>
          <p:nvCxnSpPr>
            <p:cNvPr id="34" name="AutoShape 44"/>
            <p:cNvCxnSpPr>
              <a:cxnSpLocks noChangeShapeType="1"/>
              <a:stCxn id="51" idx="2"/>
              <a:endCxn id="25" idx="6"/>
            </p:cNvCxnSpPr>
            <p:nvPr/>
          </p:nvCxnSpPr>
          <p:spPr bwMode="auto">
            <a:xfrm rot="10800000" flipV="1">
              <a:off x="7444" y="13096"/>
              <a:ext cx="996" cy="866"/>
            </a:xfrm>
            <a:prstGeom prst="curvedConnector3">
              <a:avLst>
                <a:gd name="adj1" fmla="val 50000"/>
              </a:avLst>
            </a:prstGeom>
            <a:noFill/>
            <a:ln w="9525">
              <a:solidFill>
                <a:srgbClr val="622423"/>
              </a:solidFill>
              <a:round/>
              <a:headEnd type="triangle" w="med" len="med"/>
              <a:tailEnd type="triangle" w="med" len="med"/>
            </a:ln>
          </p:spPr>
        </p:cxnSp>
        <p:sp>
          <p:nvSpPr>
            <p:cNvPr id="35" name="Rectangle 45"/>
            <p:cNvSpPr>
              <a:spLocks noChangeArrowheads="1"/>
            </p:cNvSpPr>
            <p:nvPr/>
          </p:nvSpPr>
          <p:spPr bwMode="auto">
            <a:xfrm>
              <a:off x="3580" y="12944"/>
              <a:ext cx="1117" cy="1102"/>
            </a:xfrm>
            <a:prstGeom prst="rect">
              <a:avLst/>
            </a:prstGeom>
            <a:solidFill>
              <a:srgbClr val="FFFFFF"/>
            </a:solidFill>
            <a:ln w="9525">
              <a:solidFill>
                <a:srgbClr val="622423"/>
              </a:solidFill>
              <a:prstDash val="dashDot"/>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Rectangle 46"/>
            <p:cNvSpPr>
              <a:spLocks noChangeArrowheads="1"/>
            </p:cNvSpPr>
            <p:nvPr/>
          </p:nvSpPr>
          <p:spPr bwMode="auto">
            <a:xfrm>
              <a:off x="4926" y="13425"/>
              <a:ext cx="942" cy="1308"/>
            </a:xfrm>
            <a:prstGeom prst="rect">
              <a:avLst/>
            </a:prstGeom>
            <a:solidFill>
              <a:srgbClr val="FFFFFF"/>
            </a:solidFill>
            <a:ln w="9525">
              <a:solidFill>
                <a:srgbClr val="622423"/>
              </a:solidFill>
              <a:prstDash val="dashDot"/>
              <a:miter lim="800000"/>
              <a:headEnd/>
              <a:tailEnd/>
            </a:ln>
          </p:spPr>
          <p:txBody>
            <a:bodyPr vert="horz" wrap="square" lIns="0" tIns="44348" rIns="0" bIns="4434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632423"/>
                  </a:solidFill>
                  <a:effectLst/>
                  <a:latin typeface="Calibri" pitchFamily="34" charset="0"/>
                  <a:cs typeface="Arial" pitchFamily="34" charset="0"/>
                </a:rPr>
                <a:t>Temp Storage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AutoShape 47"/>
            <p:cNvSpPr>
              <a:spLocks noChangeArrowheads="1"/>
            </p:cNvSpPr>
            <p:nvPr/>
          </p:nvSpPr>
          <p:spPr bwMode="auto">
            <a:xfrm>
              <a:off x="3806" y="13068"/>
              <a:ext cx="742" cy="825"/>
            </a:xfrm>
            <a:prstGeom prst="flowChartMultidocument">
              <a:avLst/>
            </a:prstGeom>
            <a:solidFill>
              <a:srgbClr val="FFFFFF"/>
            </a:solidFill>
            <a:ln w="9525">
              <a:solidFill>
                <a:srgbClr val="622423"/>
              </a:solidFill>
              <a:miter lim="800000"/>
              <a:headEnd/>
              <a:tailEnd/>
            </a:ln>
          </p:spPr>
          <p:txBody>
            <a:bodyPr vert="horz" wrap="square" lIns="0" tIns="44348" rIns="0" bIns="4434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1" u="none" strike="noStrike" cap="none" normalizeH="0" baseline="0" smtClean="0">
                  <a:ln>
                    <a:noFill/>
                  </a:ln>
                  <a:solidFill>
                    <a:srgbClr val="632423"/>
                  </a:solidFill>
                  <a:effectLst/>
                  <a:latin typeface="Calibri" pitchFamily="34" charset="0"/>
                  <a:cs typeface="Arial" pitchFamily="34" charset="0"/>
                </a:rPr>
                <a:t>GML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AutoShape 48"/>
            <p:cNvSpPr>
              <a:spLocks noChangeArrowheads="1"/>
            </p:cNvSpPr>
            <p:nvPr/>
          </p:nvSpPr>
          <p:spPr bwMode="auto">
            <a:xfrm>
              <a:off x="5093" y="14110"/>
              <a:ext cx="556" cy="476"/>
            </a:xfrm>
            <a:prstGeom prst="flowChartMultidocument">
              <a:avLst/>
            </a:prstGeom>
            <a:solidFill>
              <a:srgbClr val="FFFFFF"/>
            </a:solidFill>
            <a:ln w="9525">
              <a:solidFill>
                <a:srgbClr val="622423"/>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39" name="AutoShape 49"/>
            <p:cNvCxnSpPr>
              <a:cxnSpLocks noChangeShapeType="1"/>
              <a:stCxn id="36" idx="2"/>
              <a:endCxn id="35" idx="2"/>
            </p:cNvCxnSpPr>
            <p:nvPr/>
          </p:nvCxnSpPr>
          <p:spPr bwMode="auto">
            <a:xfrm rot="16200000" flipV="1">
              <a:off x="4424" y="13761"/>
              <a:ext cx="687" cy="1258"/>
            </a:xfrm>
            <a:prstGeom prst="bentConnector3">
              <a:avLst>
                <a:gd name="adj1" fmla="val -52403"/>
              </a:avLst>
            </a:prstGeom>
            <a:noFill/>
            <a:ln w="9525">
              <a:solidFill>
                <a:srgbClr val="622423"/>
              </a:solidFill>
              <a:miter lim="800000"/>
              <a:headEnd/>
              <a:tailEnd type="triangle" w="med" len="med"/>
            </a:ln>
          </p:spPr>
        </p:cxnSp>
        <p:cxnSp>
          <p:nvCxnSpPr>
            <p:cNvPr id="40" name="AutoShape 50"/>
            <p:cNvCxnSpPr>
              <a:cxnSpLocks noChangeShapeType="1"/>
              <a:stCxn id="25" idx="2"/>
              <a:endCxn id="36" idx="3"/>
            </p:cNvCxnSpPr>
            <p:nvPr/>
          </p:nvCxnSpPr>
          <p:spPr bwMode="auto">
            <a:xfrm rot="10800000" flipV="1">
              <a:off x="5868" y="13962"/>
              <a:ext cx="756" cy="117"/>
            </a:xfrm>
            <a:prstGeom prst="curvedConnector3">
              <a:avLst>
                <a:gd name="adj1" fmla="val 50000"/>
              </a:avLst>
            </a:prstGeom>
            <a:noFill/>
            <a:ln w="9525">
              <a:solidFill>
                <a:srgbClr val="622423"/>
              </a:solidFill>
              <a:round/>
              <a:headEnd type="triangle" w="med" len="med"/>
              <a:tailEnd type="triangle" w="med" len="med"/>
            </a:ln>
          </p:spPr>
        </p:cxnSp>
        <p:cxnSp>
          <p:nvCxnSpPr>
            <p:cNvPr id="41" name="AutoShape 51"/>
            <p:cNvCxnSpPr>
              <a:cxnSpLocks noChangeShapeType="1"/>
              <a:stCxn id="10" idx="4"/>
              <a:endCxn id="35" idx="0"/>
            </p:cNvCxnSpPr>
            <p:nvPr/>
          </p:nvCxnSpPr>
          <p:spPr bwMode="auto">
            <a:xfrm rot="5400000">
              <a:off x="4308" y="12508"/>
              <a:ext cx="267" cy="606"/>
            </a:xfrm>
            <a:prstGeom prst="curvedConnector3">
              <a:avLst>
                <a:gd name="adj1" fmla="val 46069"/>
              </a:avLst>
            </a:prstGeom>
            <a:noFill/>
            <a:ln w="9525">
              <a:solidFill>
                <a:srgbClr val="622423"/>
              </a:solidFill>
              <a:round/>
              <a:headEnd type="triangle" w="med" len="med"/>
              <a:tailEnd type="triangle" w="med" len="med"/>
            </a:ln>
          </p:spPr>
        </p:cxnSp>
        <p:sp>
          <p:nvSpPr>
            <p:cNvPr id="42" name="Text Box 52"/>
            <p:cNvSpPr txBox="1">
              <a:spLocks noChangeArrowheads="1"/>
            </p:cNvSpPr>
            <p:nvPr/>
          </p:nvSpPr>
          <p:spPr bwMode="auto">
            <a:xfrm>
              <a:off x="3580" y="14796"/>
              <a:ext cx="1338" cy="403"/>
            </a:xfrm>
            <a:prstGeom prst="rect">
              <a:avLst/>
            </a:prstGeom>
            <a:noFill/>
            <a:ln w="9525">
              <a:noFill/>
              <a:miter lim="800000"/>
              <a:headEnd/>
              <a:tailEnd/>
            </a:ln>
          </p:spPr>
          <p:txBody>
            <a:bodyPr vert="horz" wrap="square" lIns="88697" tIns="44348" rIns="88697" bIns="4434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1" u="none" strike="noStrike" cap="none" normalizeH="0" baseline="0" smtClean="0">
                  <a:ln>
                    <a:noFill/>
                  </a:ln>
                  <a:solidFill>
                    <a:srgbClr val="632423"/>
                  </a:solidFill>
                  <a:effectLst/>
                  <a:latin typeface="Calibri" pitchFamily="34" charset="0"/>
                  <a:cs typeface="Arial" pitchFamily="34" charset="0"/>
                </a:rPr>
                <a:t>Synch move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Text Box 53"/>
            <p:cNvSpPr txBox="1">
              <a:spLocks noChangeArrowheads="1"/>
            </p:cNvSpPr>
            <p:nvPr/>
          </p:nvSpPr>
          <p:spPr bwMode="auto">
            <a:xfrm>
              <a:off x="4045" y="14019"/>
              <a:ext cx="1108" cy="623"/>
            </a:xfrm>
            <a:prstGeom prst="rect">
              <a:avLst/>
            </a:prstGeom>
            <a:noFill/>
            <a:ln w="9525">
              <a:noFill/>
              <a:miter lim="800000"/>
              <a:headEnd/>
              <a:tailEnd/>
            </a:ln>
          </p:spPr>
          <p:txBody>
            <a:bodyPr vert="horz" wrap="square" lIns="88697" tIns="44348" rIns="88697" bIns="4434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1" u="none" strike="noStrike" cap="none" normalizeH="0" baseline="0" smtClean="0">
                  <a:ln>
                    <a:noFill/>
                  </a:ln>
                  <a:solidFill>
                    <a:srgbClr val="632423"/>
                  </a:solidFill>
                  <a:effectLst/>
                  <a:latin typeface="Calibri" pitchFamily="34" charset="0"/>
                  <a:cs typeface="Arial" pitchFamily="34" charset="0"/>
                </a:rPr>
                <a:t>Local File System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Text Box 54"/>
            <p:cNvSpPr txBox="1">
              <a:spLocks noChangeArrowheads="1"/>
            </p:cNvSpPr>
            <p:nvPr/>
          </p:nvSpPr>
          <p:spPr bwMode="auto">
            <a:xfrm>
              <a:off x="7570" y="14090"/>
              <a:ext cx="2511" cy="1080"/>
            </a:xfrm>
            <a:prstGeom prst="rect">
              <a:avLst/>
            </a:prstGeom>
            <a:solidFill>
              <a:srgbClr val="FFFFFF"/>
            </a:solidFill>
            <a:ln w="9525">
              <a:noFill/>
              <a:miter lim="800000"/>
              <a:headEnd/>
              <a:tailEnd/>
            </a:ln>
          </p:spPr>
          <p:txBody>
            <a:bodyPr vert="horz" wrap="square" lIns="88697" tIns="44348" rIns="88697" bIns="4434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1" u="none" strike="noStrike" cap="none" normalizeH="0" baseline="0" dirty="0" smtClean="0">
                  <a:ln>
                    <a:noFill/>
                  </a:ln>
                  <a:solidFill>
                    <a:schemeClr val="tx1"/>
                  </a:solidFill>
                  <a:effectLst/>
                  <a:latin typeface="Times New Roman" pitchFamily="18" charset="0"/>
                  <a:cs typeface="Arial" pitchFamily="34" charset="0"/>
                </a:rPr>
                <a:t>PF: Pre-fetching module NB: </a:t>
              </a:r>
              <a:r>
                <a:rPr kumimoji="0" lang="en-US" sz="1100" b="0" i="1" u="none" strike="noStrike" cap="none" normalizeH="0" baseline="0" dirty="0" err="1" smtClean="0">
                  <a:ln>
                    <a:noFill/>
                  </a:ln>
                  <a:solidFill>
                    <a:schemeClr val="tx1"/>
                  </a:solidFill>
                  <a:effectLst/>
                  <a:latin typeface="Times New Roman" pitchFamily="18" charset="0"/>
                  <a:cs typeface="Arial" pitchFamily="34" charset="0"/>
                </a:rPr>
                <a:t>NaradaBrokering</a:t>
              </a:r>
              <a:r>
                <a:rPr kumimoji="0" lang="en-US" sz="1100" b="0" i="1" u="none" strike="noStrike" cap="none" normalizeH="0" baseline="0" dirty="0" smtClean="0">
                  <a:ln>
                    <a:noFill/>
                  </a:ln>
                  <a:solidFill>
                    <a:schemeClr val="tx1"/>
                  </a:solidFill>
                  <a:effectLst/>
                  <a:latin typeface="Times New Roman" pitchFamily="18" charset="0"/>
                  <a:cs typeface="Arial" pitchFamily="34" charset="0"/>
                </a:rPr>
                <a:t>    WMS: Web Map Service WFS: Web Feature Service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Freeform 55"/>
            <p:cNvSpPr>
              <a:spLocks/>
            </p:cNvSpPr>
            <p:nvPr/>
          </p:nvSpPr>
          <p:spPr bwMode="auto">
            <a:xfrm>
              <a:off x="2904" y="11678"/>
              <a:ext cx="1649" cy="1404"/>
            </a:xfrm>
            <a:custGeom>
              <a:avLst/>
              <a:gdLst/>
              <a:ahLst/>
              <a:cxnLst>
                <a:cxn ang="0">
                  <a:pos x="0" y="376"/>
                </a:cxn>
                <a:cxn ang="0">
                  <a:pos x="1404" y="171"/>
                </a:cxn>
                <a:cxn ang="0">
                  <a:pos x="1471" y="1404"/>
                </a:cxn>
              </a:cxnLst>
              <a:rect l="0" t="0" r="r" b="b"/>
              <a:pathLst>
                <a:path w="1649" h="1404">
                  <a:moveTo>
                    <a:pt x="0" y="376"/>
                  </a:moveTo>
                  <a:cubicBezTo>
                    <a:pt x="579" y="188"/>
                    <a:pt x="1159" y="0"/>
                    <a:pt x="1404" y="171"/>
                  </a:cubicBezTo>
                  <a:cubicBezTo>
                    <a:pt x="1649" y="342"/>
                    <a:pt x="1560" y="873"/>
                    <a:pt x="1471" y="1404"/>
                  </a:cubicBezTo>
                </a:path>
              </a:pathLst>
            </a:custGeom>
            <a:noFill/>
            <a:ln w="28575">
              <a:solidFill>
                <a:srgbClr val="C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6" name="Freeform 56"/>
            <p:cNvSpPr>
              <a:spLocks/>
            </p:cNvSpPr>
            <p:nvPr/>
          </p:nvSpPr>
          <p:spPr bwMode="auto">
            <a:xfrm>
              <a:off x="2904" y="11494"/>
              <a:ext cx="5299" cy="1051"/>
            </a:xfrm>
            <a:custGeom>
              <a:avLst/>
              <a:gdLst/>
              <a:ahLst/>
              <a:cxnLst>
                <a:cxn ang="0">
                  <a:pos x="0" y="314"/>
                </a:cxn>
                <a:cxn ang="0">
                  <a:pos x="3126" y="0"/>
                </a:cxn>
                <a:cxn ang="0">
                  <a:pos x="4375" y="314"/>
                </a:cxn>
                <a:cxn ang="0">
                  <a:pos x="5153" y="858"/>
                </a:cxn>
                <a:cxn ang="0">
                  <a:pos x="5253" y="914"/>
                </a:cxn>
              </a:cxnLst>
              <a:rect l="0" t="0" r="r" b="b"/>
              <a:pathLst>
                <a:path w="5299" h="958">
                  <a:moveTo>
                    <a:pt x="0" y="314"/>
                  </a:moveTo>
                  <a:cubicBezTo>
                    <a:pt x="1198" y="157"/>
                    <a:pt x="2397" y="0"/>
                    <a:pt x="3126" y="0"/>
                  </a:cubicBezTo>
                  <a:cubicBezTo>
                    <a:pt x="3855" y="0"/>
                    <a:pt x="4037" y="171"/>
                    <a:pt x="4375" y="314"/>
                  </a:cubicBezTo>
                  <a:cubicBezTo>
                    <a:pt x="4713" y="457"/>
                    <a:pt x="5007" y="758"/>
                    <a:pt x="5153" y="858"/>
                  </a:cubicBezTo>
                  <a:cubicBezTo>
                    <a:pt x="5299" y="958"/>
                    <a:pt x="5276" y="936"/>
                    <a:pt x="5253" y="914"/>
                  </a:cubicBezTo>
                </a:path>
              </a:pathLst>
            </a:custGeom>
            <a:noFill/>
            <a:ln w="28575">
              <a:solidFill>
                <a:srgbClr val="0D0D0D"/>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7" name="Freeform 57"/>
            <p:cNvSpPr>
              <a:spLocks/>
            </p:cNvSpPr>
            <p:nvPr/>
          </p:nvSpPr>
          <p:spPr bwMode="auto">
            <a:xfrm>
              <a:off x="7444" y="11920"/>
              <a:ext cx="1444" cy="1043"/>
            </a:xfrm>
            <a:custGeom>
              <a:avLst/>
              <a:gdLst/>
              <a:ahLst/>
              <a:cxnLst>
                <a:cxn ang="0">
                  <a:pos x="0" y="0"/>
                </a:cxn>
                <a:cxn ang="0">
                  <a:pos x="866" y="410"/>
                </a:cxn>
                <a:cxn ang="0">
                  <a:pos x="1106" y="697"/>
                </a:cxn>
              </a:cxnLst>
              <a:rect l="0" t="0" r="r" b="b"/>
              <a:pathLst>
                <a:path w="1106" h="697">
                  <a:moveTo>
                    <a:pt x="0" y="0"/>
                  </a:moveTo>
                  <a:cubicBezTo>
                    <a:pt x="341" y="147"/>
                    <a:pt x="682" y="294"/>
                    <a:pt x="866" y="410"/>
                  </a:cubicBezTo>
                  <a:cubicBezTo>
                    <a:pt x="1050" y="526"/>
                    <a:pt x="1078" y="611"/>
                    <a:pt x="1106" y="697"/>
                  </a:cubicBezTo>
                </a:path>
              </a:pathLst>
            </a:cu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Table 63"/>
          <p:cNvGraphicFramePr>
            <a:graphicFrameLocks noGrp="1"/>
          </p:cNvGraphicFramePr>
          <p:nvPr/>
        </p:nvGraphicFramePr>
        <p:xfrm>
          <a:off x="533400" y="914400"/>
          <a:ext cx="4572001" cy="1962912"/>
        </p:xfrm>
        <a:graphic>
          <a:graphicData uri="http://schemas.openxmlformats.org/drawingml/2006/table">
            <a:tbl>
              <a:tblPr/>
              <a:tblGrid>
                <a:gridCol w="953522"/>
                <a:gridCol w="1088839"/>
                <a:gridCol w="748796"/>
                <a:gridCol w="1026439"/>
                <a:gridCol w="754405"/>
              </a:tblGrid>
              <a:tr h="200025">
                <a:tc>
                  <a:txBody>
                    <a:bodyPr/>
                    <a:lstStyle/>
                    <a:p>
                      <a:pPr marL="0" marR="0" algn="ctr">
                        <a:lnSpc>
                          <a:spcPct val="115000"/>
                        </a:lnSpc>
                        <a:spcBef>
                          <a:spcPts val="0"/>
                        </a:spcBef>
                        <a:spcAft>
                          <a:spcPts val="0"/>
                        </a:spcAft>
                      </a:pPr>
                      <a:r>
                        <a:rPr lang="en-US" sz="1400" dirty="0">
                          <a:solidFill>
                            <a:srgbClr val="000000"/>
                          </a:solidFill>
                          <a:latin typeface="Times New Roman"/>
                          <a:ea typeface="Times New Roman"/>
                          <a:cs typeface="Times New Roman"/>
                        </a:rPr>
                        <a:t>Data Size</a:t>
                      </a:r>
                      <a:endParaRPr lang="en-US" sz="14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latin typeface="Times New Roman"/>
                          <a:ea typeface="Times New Roman"/>
                          <a:cs typeface="Times New Roman"/>
                        </a:rPr>
                        <a:t>Average</a:t>
                      </a:r>
                      <a:endParaRPr lang="en-US" sz="1400">
                        <a:latin typeface="Calibri"/>
                        <a:ea typeface="Times New Roman"/>
                        <a:cs typeface="Times New Roman"/>
                      </a:endParaRPr>
                    </a:p>
                    <a:p>
                      <a:pPr marL="0" marR="0" algn="ctr">
                        <a:lnSpc>
                          <a:spcPct val="115000"/>
                        </a:lnSpc>
                        <a:spcBef>
                          <a:spcPts val="0"/>
                        </a:spcBef>
                        <a:spcAft>
                          <a:spcPts val="0"/>
                        </a:spcAft>
                      </a:pPr>
                      <a:r>
                        <a:rPr lang="en-US" sz="1400">
                          <a:solidFill>
                            <a:srgbClr val="000000"/>
                          </a:solidFill>
                          <a:latin typeface="Times New Roman"/>
                          <a:ea typeface="Times New Roman"/>
                          <a:cs typeface="Times New Roman"/>
                        </a:rPr>
                        <a:t>Response</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latin typeface="Times New Roman"/>
                          <a:ea typeface="Times New Roman"/>
                          <a:cs typeface="Times New Roman"/>
                        </a:rPr>
                        <a:t> </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latin typeface="Times New Roman"/>
                          <a:ea typeface="Times New Roman"/>
                          <a:cs typeface="Times New Roman"/>
                        </a:rPr>
                        <a:t>Average</a:t>
                      </a:r>
                      <a:endParaRPr lang="en-US" sz="1400">
                        <a:latin typeface="Calibri"/>
                        <a:ea typeface="Times New Roman"/>
                        <a:cs typeface="Times New Roman"/>
                      </a:endParaRPr>
                    </a:p>
                    <a:p>
                      <a:pPr marL="0" marR="0" algn="ctr">
                        <a:lnSpc>
                          <a:spcPct val="115000"/>
                        </a:lnSpc>
                        <a:spcBef>
                          <a:spcPts val="0"/>
                        </a:spcBef>
                        <a:spcAft>
                          <a:spcPts val="0"/>
                        </a:spcAft>
                      </a:pPr>
                      <a:r>
                        <a:rPr lang="en-US" sz="1400">
                          <a:solidFill>
                            <a:srgbClr val="000000"/>
                          </a:solidFill>
                          <a:latin typeface="Times New Roman"/>
                          <a:ea typeface="Times New Roman"/>
                          <a:cs typeface="Times New Roman"/>
                        </a:rPr>
                        <a:t>Response</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latin typeface="Times New Roman"/>
                          <a:ea typeface="Times New Roman"/>
                          <a:cs typeface="Times New Roman"/>
                        </a:rPr>
                        <a:t> </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00025">
                <a:tc>
                  <a:txBody>
                    <a:bodyPr/>
                    <a:lstStyle/>
                    <a:p>
                      <a:pPr marL="0" marR="0" algn="ctr">
                        <a:lnSpc>
                          <a:spcPct val="115000"/>
                        </a:lnSpc>
                        <a:spcBef>
                          <a:spcPts val="0"/>
                        </a:spcBef>
                        <a:spcAft>
                          <a:spcPts val="0"/>
                        </a:spcAft>
                      </a:pPr>
                      <a:r>
                        <a:rPr lang="en-US" sz="1400">
                          <a:solidFill>
                            <a:srgbClr val="000000"/>
                          </a:solidFill>
                          <a:latin typeface="Times New Roman"/>
                          <a:ea typeface="Times New Roman"/>
                          <a:cs typeface="Times New Roman"/>
                        </a:rPr>
                        <a:t>KB</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Times New Roman"/>
                          <a:ea typeface="Times New Roman"/>
                          <a:cs typeface="Times New Roman"/>
                        </a:rPr>
                        <a:t>Pre-fetching</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Times New Roman"/>
                          <a:ea typeface="Times New Roman"/>
                          <a:cs typeface="Times New Roman"/>
                        </a:rPr>
                        <a:t>StdDev</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Times New Roman"/>
                          <a:ea typeface="Times New Roman"/>
                          <a:cs typeface="Times New Roman"/>
                        </a:rPr>
                        <a:t>On-demand</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Times New Roman"/>
                          <a:ea typeface="Times New Roman"/>
                          <a:cs typeface="Times New Roman"/>
                        </a:rPr>
                        <a:t>StdDev</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00025">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1</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1,006.47</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176.84</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2,375.24</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152.40</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10</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1,040.33</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233.24</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2,578.69</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252.49</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100</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1,148.44</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233.11</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7,973.16</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374.12</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1000</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1,687.44</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421.92</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59,335.69</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343.76</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r">
                        <a:lnSpc>
                          <a:spcPct val="115000"/>
                        </a:lnSpc>
                        <a:spcBef>
                          <a:spcPts val="0"/>
                        </a:spcBef>
                        <a:spcAft>
                          <a:spcPts val="0"/>
                        </a:spcAft>
                      </a:pPr>
                      <a:r>
                        <a:rPr lang="en-US" sz="1400" dirty="0">
                          <a:solidFill>
                            <a:srgbClr val="000000"/>
                          </a:solidFill>
                          <a:latin typeface="Times New Roman"/>
                          <a:ea typeface="Times New Roman"/>
                          <a:cs typeface="Times New Roman"/>
                        </a:rPr>
                        <a:t>10,000</a:t>
                      </a:r>
                      <a:endParaRPr lang="en-US" sz="14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2,785.37</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solidFill>
                            <a:srgbClr val="000000"/>
                          </a:solidFill>
                          <a:latin typeface="Times New Roman"/>
                          <a:ea typeface="Times New Roman"/>
                          <a:cs typeface="Times New Roman"/>
                        </a:rPr>
                        <a:t>282.39</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a:latin typeface="Times New Roman"/>
                          <a:ea typeface="Times New Roman"/>
                          <a:cs typeface="Times New Roman"/>
                        </a:rPr>
                        <a:t>573,324.66</a:t>
                      </a:r>
                      <a:endParaRPr lang="en-US" sz="14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latin typeface="Times New Roman"/>
                          <a:ea typeface="Times New Roman"/>
                          <a:cs typeface="Times New Roman"/>
                        </a:rPr>
                        <a:t>836.46</a:t>
                      </a:r>
                      <a:endParaRPr lang="en-US" sz="14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5" name="Chart 64"/>
          <p:cNvGraphicFramePr/>
          <p:nvPr/>
        </p:nvGraphicFramePr>
        <p:xfrm>
          <a:off x="457200" y="3124200"/>
          <a:ext cx="4648200" cy="3305299"/>
        </p:xfrm>
        <a:graphic>
          <a:graphicData uri="http://schemas.openxmlformats.org/drawingml/2006/chart">
            <c:chart xmlns:c="http://schemas.openxmlformats.org/drawingml/2006/chart" xmlns:r="http://schemas.openxmlformats.org/officeDocument/2006/relationships" r:id="rId3"/>
          </a:graphicData>
        </a:graphic>
      </p:graphicFrame>
      <p:sp>
        <p:nvSpPr>
          <p:cNvPr id="67" name="Content Placeholder 66"/>
          <p:cNvSpPr>
            <a:spLocks noGrp="1"/>
          </p:cNvSpPr>
          <p:nvPr>
            <p:ph idx="1"/>
          </p:nvPr>
        </p:nvSpPr>
        <p:spPr>
          <a:xfrm>
            <a:off x="5181600" y="1600200"/>
            <a:ext cx="3810000" cy="4525963"/>
          </a:xfrm>
        </p:spPr>
        <p:txBody>
          <a:bodyPr>
            <a:normAutofit fontScale="77500" lnSpcReduction="20000"/>
          </a:bodyPr>
          <a:lstStyle/>
          <a:p>
            <a:r>
              <a:rPr lang="en-US" dirty="0" smtClean="0"/>
              <a:t>Tests are done with the real geo-science application. </a:t>
            </a:r>
          </a:p>
          <a:p>
            <a:r>
              <a:rPr lang="en-US" dirty="0" smtClean="0"/>
              <a:t>PI earthquake forecasting application using earthquake seismic records.</a:t>
            </a:r>
          </a:p>
          <a:p>
            <a:r>
              <a:rPr lang="en-US" dirty="0" smtClean="0"/>
              <a:t>For data size 10MB, pre-fetching is about 200 times faster</a:t>
            </a:r>
          </a:p>
          <a:p>
            <a:r>
              <a:rPr lang="en-US" dirty="0" smtClean="0"/>
              <a:t>The larger the data size the higher the performance gains.</a:t>
            </a:r>
          </a:p>
        </p:txBody>
      </p:sp>
      <p:sp>
        <p:nvSpPr>
          <p:cNvPr id="69" name="Title 1"/>
          <p:cNvSpPr>
            <a:spLocks noGrp="1"/>
          </p:cNvSpPr>
          <p:nvPr>
            <p:ph type="title"/>
          </p:nvPr>
        </p:nvSpPr>
        <p:spPr>
          <a:xfrm>
            <a:off x="304800" y="76200"/>
            <a:ext cx="8534400" cy="838200"/>
          </a:xfrm>
        </p:spPr>
        <p:txBody>
          <a:bodyPr>
            <a:normAutofit fontScale="90000"/>
          </a:bodyPr>
          <a:lstStyle/>
          <a:p>
            <a:r>
              <a:rPr lang="en-US" sz="3600" dirty="0" smtClean="0"/>
              <a:t>Pre-fetching performance test in Response times</a:t>
            </a:r>
            <a:endParaRPr lang="en-US" sz="3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696200" cy="990600"/>
          </a:xfrm>
        </p:spPr>
        <p:txBody>
          <a:bodyPr>
            <a:normAutofit/>
          </a:bodyPr>
          <a:lstStyle/>
          <a:p>
            <a:r>
              <a:rPr lang="en-US" sz="3600" dirty="0" smtClean="0"/>
              <a:t>2. Parallel processing with caching</a:t>
            </a:r>
            <a:endParaRPr lang="en-US" sz="3600" dirty="0"/>
          </a:p>
        </p:txBody>
      </p:sp>
      <p:sp>
        <p:nvSpPr>
          <p:cNvPr id="3" name="Content Placeholder 2"/>
          <p:cNvSpPr>
            <a:spLocks noGrp="1"/>
          </p:cNvSpPr>
          <p:nvPr>
            <p:ph idx="1"/>
          </p:nvPr>
        </p:nvSpPr>
        <p:spPr>
          <a:xfrm>
            <a:off x="304800" y="1524000"/>
            <a:ext cx="8686800" cy="3429000"/>
          </a:xfrm>
        </p:spPr>
        <p:txBody>
          <a:bodyPr>
            <a:normAutofit fontScale="70000" lnSpcReduction="20000"/>
          </a:bodyPr>
          <a:lstStyle/>
          <a:p>
            <a:r>
              <a:rPr lang="en-US" dirty="0" smtClean="0"/>
              <a:t>Attribute-based query decomposition and parallel process with caching </a:t>
            </a:r>
          </a:p>
          <a:p>
            <a:r>
              <a:rPr lang="en-US" dirty="0" smtClean="0"/>
              <a:t>Main query partitioning based on </a:t>
            </a:r>
            <a:r>
              <a:rPr lang="en-US" dirty="0" err="1" smtClean="0"/>
              <a:t>bbox</a:t>
            </a:r>
            <a:r>
              <a:rPr lang="en-US" dirty="0" smtClean="0"/>
              <a:t> attribute value</a:t>
            </a:r>
          </a:p>
          <a:p>
            <a:r>
              <a:rPr lang="en-US" dirty="0" smtClean="0"/>
              <a:t>Each partition is assigned to a separate thread</a:t>
            </a:r>
          </a:p>
          <a:p>
            <a:r>
              <a:rPr lang="en-US" dirty="0" smtClean="0"/>
              <a:t>The number of partition are defined by locality information from one-time caching for successive requests belong to same session.</a:t>
            </a:r>
          </a:p>
          <a:p>
            <a:r>
              <a:rPr lang="en-US" dirty="0" smtClean="0"/>
              <a:t>Parallel processing with caching</a:t>
            </a:r>
          </a:p>
          <a:p>
            <a:pPr lvl="1"/>
            <a:r>
              <a:rPr lang="en-US" dirty="0" smtClean="0"/>
              <a:t>Cached data extraction (a)</a:t>
            </a:r>
          </a:p>
          <a:p>
            <a:pPr lvl="1"/>
            <a:r>
              <a:rPr lang="en-US" dirty="0" smtClean="0"/>
              <a:t>Rectangulation (b)</a:t>
            </a:r>
          </a:p>
          <a:p>
            <a:pPr lvl="1"/>
            <a:r>
              <a:rPr lang="en-US" dirty="0" smtClean="0"/>
              <a:t>Partitioning with locality information for Parallel processing (c)</a:t>
            </a:r>
          </a:p>
        </p:txBody>
      </p:sp>
      <p:grpSp>
        <p:nvGrpSpPr>
          <p:cNvPr id="8224" name="Group 32"/>
          <p:cNvGrpSpPr>
            <a:grpSpLocks noChangeAspect="1"/>
          </p:cNvGrpSpPr>
          <p:nvPr/>
        </p:nvGrpSpPr>
        <p:grpSpPr bwMode="auto">
          <a:xfrm>
            <a:off x="1295400" y="4572001"/>
            <a:ext cx="6324600" cy="2133600"/>
            <a:chOff x="1814" y="7668"/>
            <a:chExt cx="8135" cy="2874"/>
          </a:xfrm>
        </p:grpSpPr>
        <p:sp>
          <p:nvSpPr>
            <p:cNvPr id="8225" name="AutoShape 33"/>
            <p:cNvSpPr>
              <a:spLocks noChangeAspect="1" noChangeArrowheads="1"/>
            </p:cNvSpPr>
            <p:nvPr/>
          </p:nvSpPr>
          <p:spPr bwMode="auto">
            <a:xfrm>
              <a:off x="1814" y="7668"/>
              <a:ext cx="8135" cy="2874"/>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226" name="Picture 34"/>
            <p:cNvPicPr>
              <a:picLocks noChangeAspect="1" noChangeArrowheads="1"/>
            </p:cNvPicPr>
            <p:nvPr/>
          </p:nvPicPr>
          <p:blipFill>
            <a:blip r:embed="rId3"/>
            <a:srcRect/>
            <a:stretch>
              <a:fillRect/>
            </a:stretch>
          </p:blipFill>
          <p:spPr bwMode="auto">
            <a:xfrm>
              <a:off x="2324" y="8045"/>
              <a:ext cx="1598" cy="1526"/>
            </a:xfrm>
            <a:prstGeom prst="rect">
              <a:avLst/>
            </a:prstGeom>
            <a:noFill/>
          </p:spPr>
        </p:pic>
        <p:sp>
          <p:nvSpPr>
            <p:cNvPr id="8227" name="Rectangle 35"/>
            <p:cNvSpPr>
              <a:spLocks noChangeArrowheads="1"/>
            </p:cNvSpPr>
            <p:nvPr/>
          </p:nvSpPr>
          <p:spPr bwMode="auto">
            <a:xfrm>
              <a:off x="6382" y="8254"/>
              <a:ext cx="762" cy="126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28" name="Rectangle 36"/>
            <p:cNvSpPr>
              <a:spLocks noChangeArrowheads="1"/>
            </p:cNvSpPr>
            <p:nvPr/>
          </p:nvSpPr>
          <p:spPr bwMode="auto">
            <a:xfrm>
              <a:off x="5402" y="9656"/>
              <a:ext cx="1742" cy="3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29" name="Text Box 37"/>
            <p:cNvSpPr txBox="1">
              <a:spLocks noChangeArrowheads="1"/>
            </p:cNvSpPr>
            <p:nvPr/>
          </p:nvSpPr>
          <p:spPr bwMode="auto">
            <a:xfrm>
              <a:off x="6522" y="8719"/>
              <a:ext cx="511" cy="342"/>
            </a:xfrm>
            <a:prstGeom prst="rect">
              <a:avLst/>
            </a:prstGeom>
            <a:noFill/>
            <a:ln w="9525">
              <a:noFill/>
              <a:miter lim="800000"/>
              <a:headEnd/>
              <a:tailEnd/>
            </a:ln>
          </p:spPr>
          <p:txBody>
            <a:bodyPr vert="horz" wrap="square" lIns="77321" tIns="38660" rIns="77321" bIns="3866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1F497D"/>
                  </a:solidFill>
                  <a:effectLst/>
                  <a:latin typeface="Calibri" pitchFamily="34" charset="0"/>
                  <a:cs typeface="Arial" pitchFamily="34" charset="0"/>
                </a:rPr>
                <a:t>R1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30" name="Text Box 38"/>
            <p:cNvSpPr txBox="1">
              <a:spLocks noChangeArrowheads="1"/>
            </p:cNvSpPr>
            <p:nvPr/>
          </p:nvSpPr>
          <p:spPr bwMode="auto">
            <a:xfrm>
              <a:off x="6030" y="9644"/>
              <a:ext cx="589" cy="342"/>
            </a:xfrm>
            <a:prstGeom prst="rect">
              <a:avLst/>
            </a:prstGeom>
            <a:noFill/>
            <a:ln w="9525">
              <a:noFill/>
              <a:miter lim="800000"/>
              <a:headEnd/>
              <a:tailEnd/>
            </a:ln>
          </p:spPr>
          <p:txBody>
            <a:bodyPr vert="horz" wrap="square" lIns="77321" tIns="38660" rIns="77321" bIns="3866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1F497D"/>
                  </a:solidFill>
                  <a:effectLst/>
                  <a:latin typeface="Calibri" pitchFamily="34" charset="0"/>
                  <a:cs typeface="Arial" pitchFamily="34" charset="0"/>
                </a:rPr>
                <a:t>R2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8231" name="AutoShape 39"/>
            <p:cNvCxnSpPr>
              <a:cxnSpLocks noChangeShapeType="1"/>
            </p:cNvCxnSpPr>
            <p:nvPr/>
          </p:nvCxnSpPr>
          <p:spPr bwMode="auto">
            <a:xfrm>
              <a:off x="6304" y="9143"/>
              <a:ext cx="1" cy="465"/>
            </a:xfrm>
            <a:prstGeom prst="straightConnector1">
              <a:avLst/>
            </a:prstGeom>
            <a:noFill/>
            <a:ln w="38100">
              <a:solidFill>
                <a:srgbClr val="808080"/>
              </a:solidFill>
              <a:round/>
              <a:headEnd/>
              <a:tailEnd/>
            </a:ln>
          </p:spPr>
        </p:cxnSp>
        <p:cxnSp>
          <p:nvCxnSpPr>
            <p:cNvPr id="8232" name="AutoShape 40"/>
            <p:cNvCxnSpPr>
              <a:cxnSpLocks noChangeShapeType="1"/>
            </p:cNvCxnSpPr>
            <p:nvPr/>
          </p:nvCxnSpPr>
          <p:spPr bwMode="auto">
            <a:xfrm>
              <a:off x="6068" y="9594"/>
              <a:ext cx="471" cy="1"/>
            </a:xfrm>
            <a:prstGeom prst="straightConnector1">
              <a:avLst/>
            </a:prstGeom>
            <a:noFill/>
            <a:ln w="38100">
              <a:solidFill>
                <a:srgbClr val="808080"/>
              </a:solidFill>
              <a:round/>
              <a:headEnd/>
              <a:tailEnd/>
            </a:ln>
          </p:spPr>
        </p:cxnSp>
        <p:pic>
          <p:nvPicPr>
            <p:cNvPr id="8233" name="Picture 41"/>
            <p:cNvPicPr>
              <a:picLocks noChangeAspect="1" noChangeArrowheads="1"/>
            </p:cNvPicPr>
            <p:nvPr/>
          </p:nvPicPr>
          <p:blipFill>
            <a:blip r:embed="rId4"/>
            <a:srcRect/>
            <a:stretch>
              <a:fillRect/>
            </a:stretch>
          </p:blipFill>
          <p:spPr bwMode="auto">
            <a:xfrm>
              <a:off x="5363" y="8230"/>
              <a:ext cx="879" cy="1324"/>
            </a:xfrm>
            <a:prstGeom prst="rect">
              <a:avLst/>
            </a:prstGeom>
            <a:noFill/>
          </p:spPr>
        </p:pic>
        <p:sp>
          <p:nvSpPr>
            <p:cNvPr id="8234" name="Rectangle 42"/>
            <p:cNvSpPr>
              <a:spLocks noChangeArrowheads="1"/>
            </p:cNvSpPr>
            <p:nvPr/>
          </p:nvSpPr>
          <p:spPr bwMode="auto">
            <a:xfrm>
              <a:off x="3020" y="8314"/>
              <a:ext cx="1597" cy="1497"/>
            </a:xfrm>
            <a:prstGeom prst="rect">
              <a:avLst/>
            </a:prstGeom>
            <a:solidFill>
              <a:srgbClr val="FFFFFF">
                <a:alpha val="39999"/>
              </a:srgbClr>
            </a:solidFill>
            <a:ln w="28575">
              <a:solidFill>
                <a:srgbClr val="C4BC96"/>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8235" name="AutoShape 43"/>
            <p:cNvCxnSpPr>
              <a:cxnSpLocks noChangeShapeType="1"/>
            </p:cNvCxnSpPr>
            <p:nvPr/>
          </p:nvCxnSpPr>
          <p:spPr bwMode="auto">
            <a:xfrm>
              <a:off x="3838" y="9535"/>
              <a:ext cx="880" cy="1"/>
            </a:xfrm>
            <a:prstGeom prst="straightConnector1">
              <a:avLst/>
            </a:prstGeom>
            <a:noFill/>
            <a:ln w="12700">
              <a:solidFill>
                <a:srgbClr val="404040"/>
              </a:solidFill>
              <a:prstDash val="dash"/>
              <a:round/>
              <a:headEnd/>
              <a:tailEnd/>
            </a:ln>
          </p:spPr>
        </p:cxnSp>
        <p:sp>
          <p:nvSpPr>
            <p:cNvPr id="8236" name="Text Box 44"/>
            <p:cNvSpPr txBox="1">
              <a:spLocks noChangeArrowheads="1"/>
            </p:cNvSpPr>
            <p:nvPr/>
          </p:nvSpPr>
          <p:spPr bwMode="auto">
            <a:xfrm>
              <a:off x="2575" y="8348"/>
              <a:ext cx="1171" cy="1122"/>
            </a:xfrm>
            <a:prstGeom prst="rect">
              <a:avLst/>
            </a:prstGeom>
            <a:noFill/>
            <a:ln w="9525">
              <a:noFill/>
              <a:miter lim="800000"/>
              <a:headEnd/>
              <a:tailEnd/>
            </a:ln>
          </p:spPr>
          <p:txBody>
            <a:bodyPr vert="horz" wrap="square" lIns="77321" tIns="38660" rIns="77321" bIns="3866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rgbClr val="FFFFFF"/>
                  </a:solidFill>
                  <a:effectLst/>
                  <a:latin typeface="Calibri" pitchFamily="34" charset="0"/>
                  <a:cs typeface="Arial" pitchFamily="34" charset="0"/>
                </a:rPr>
                <a:t>Cached Data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37" name="Text Box 45"/>
            <p:cNvSpPr txBox="1">
              <a:spLocks noChangeArrowheads="1"/>
            </p:cNvSpPr>
            <p:nvPr/>
          </p:nvSpPr>
          <p:spPr bwMode="auto">
            <a:xfrm>
              <a:off x="3215" y="10103"/>
              <a:ext cx="463" cy="320"/>
            </a:xfrm>
            <a:prstGeom prst="rect">
              <a:avLst/>
            </a:prstGeom>
            <a:solidFill>
              <a:srgbClr val="FFFFFF"/>
            </a:solidFill>
            <a:ln w="9525">
              <a:noFill/>
              <a:miter lim="800000"/>
              <a:headEnd/>
              <a:tailEnd/>
            </a:ln>
          </p:spPr>
          <p:txBody>
            <a:bodyPr vert="horz" wrap="square" lIns="77321" tIns="38660" rIns="77321" bIns="3866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38" name="Text Box 46"/>
            <p:cNvSpPr txBox="1">
              <a:spLocks noChangeArrowheads="1"/>
            </p:cNvSpPr>
            <p:nvPr/>
          </p:nvSpPr>
          <p:spPr bwMode="auto">
            <a:xfrm>
              <a:off x="6056" y="10135"/>
              <a:ext cx="621" cy="319"/>
            </a:xfrm>
            <a:prstGeom prst="rect">
              <a:avLst/>
            </a:prstGeom>
            <a:solidFill>
              <a:srgbClr val="FFFFFF"/>
            </a:solidFill>
            <a:ln w="9525">
              <a:noFill/>
              <a:miter lim="800000"/>
              <a:headEnd/>
              <a:tailEnd/>
            </a:ln>
          </p:spPr>
          <p:txBody>
            <a:bodyPr vert="horz" wrap="square" lIns="77321" tIns="38660" rIns="77321" bIns="3866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pitchFamily="34" charset="0"/>
                </a:rPr>
                <a:t>(b)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39" name="Text Box 47"/>
            <p:cNvSpPr txBox="1">
              <a:spLocks noChangeArrowheads="1"/>
            </p:cNvSpPr>
            <p:nvPr/>
          </p:nvSpPr>
          <p:spPr bwMode="auto">
            <a:xfrm>
              <a:off x="3922" y="8258"/>
              <a:ext cx="1100" cy="568"/>
            </a:xfrm>
            <a:prstGeom prst="rect">
              <a:avLst/>
            </a:prstGeom>
            <a:solidFill>
              <a:srgbClr val="FFFFFF">
                <a:alpha val="0"/>
              </a:srgbClr>
            </a:solidFill>
            <a:ln w="9525">
              <a:noFill/>
              <a:miter lim="800000"/>
              <a:headEnd/>
              <a:tailEnd/>
            </a:ln>
          </p:spPr>
          <p:txBody>
            <a:bodyPr vert="horz" wrap="square" lIns="92048" tIns="46022" rIns="92048" bIns="4602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4A442A"/>
                  </a:solidFill>
                  <a:effectLst/>
                  <a:latin typeface="Calibri" pitchFamily="34" charset="0"/>
                  <a:cs typeface="Arial" pitchFamily="34" charset="0"/>
                </a:rPr>
                <a:t>Successive main query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40" name="Rectangle 48"/>
            <p:cNvSpPr>
              <a:spLocks noChangeArrowheads="1"/>
            </p:cNvSpPr>
            <p:nvPr/>
          </p:nvSpPr>
          <p:spPr bwMode="auto">
            <a:xfrm>
              <a:off x="7985" y="7895"/>
              <a:ext cx="762" cy="126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41" name="Rectangle 49"/>
            <p:cNvSpPr>
              <a:spLocks noChangeArrowheads="1"/>
            </p:cNvSpPr>
            <p:nvPr/>
          </p:nvSpPr>
          <p:spPr bwMode="auto">
            <a:xfrm>
              <a:off x="8746" y="9608"/>
              <a:ext cx="780" cy="30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42" name="Text Box 50"/>
            <p:cNvSpPr txBox="1">
              <a:spLocks noChangeArrowheads="1"/>
            </p:cNvSpPr>
            <p:nvPr/>
          </p:nvSpPr>
          <p:spPr bwMode="auto">
            <a:xfrm>
              <a:off x="8843" y="9628"/>
              <a:ext cx="683" cy="325"/>
            </a:xfrm>
            <a:prstGeom prst="rect">
              <a:avLst/>
            </a:prstGeom>
            <a:noFill/>
            <a:ln w="9525">
              <a:noFill/>
              <a:miter lim="800000"/>
              <a:headEnd/>
              <a:tailEnd/>
            </a:ln>
          </p:spPr>
          <p:txBody>
            <a:bodyPr vert="horz" wrap="square" lIns="77321" tIns="38660" rIns="77321" bIns="3866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1F497D"/>
                  </a:solidFill>
                  <a:effectLst/>
                  <a:latin typeface="Calibri" pitchFamily="34" charset="0"/>
                  <a:cs typeface="Arial" pitchFamily="34" charset="0"/>
                </a:rPr>
                <a:t>R2.2’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43" name="Rectangle 51"/>
            <p:cNvSpPr>
              <a:spLocks noChangeArrowheads="1"/>
            </p:cNvSpPr>
            <p:nvPr/>
          </p:nvSpPr>
          <p:spPr bwMode="auto">
            <a:xfrm>
              <a:off x="7966" y="9608"/>
              <a:ext cx="781" cy="30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44" name="Text Box 52"/>
            <p:cNvSpPr txBox="1">
              <a:spLocks noChangeArrowheads="1"/>
            </p:cNvSpPr>
            <p:nvPr/>
          </p:nvSpPr>
          <p:spPr bwMode="auto">
            <a:xfrm>
              <a:off x="8042" y="9587"/>
              <a:ext cx="761" cy="325"/>
            </a:xfrm>
            <a:prstGeom prst="rect">
              <a:avLst/>
            </a:prstGeom>
            <a:noFill/>
            <a:ln w="9525">
              <a:noFill/>
              <a:miter lim="800000"/>
              <a:headEnd/>
              <a:tailEnd/>
            </a:ln>
          </p:spPr>
          <p:txBody>
            <a:bodyPr vert="horz" wrap="square" lIns="77321" tIns="38660" rIns="77321" bIns="3866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1F497D"/>
                  </a:solidFill>
                  <a:effectLst/>
                  <a:latin typeface="Calibri" pitchFamily="34" charset="0"/>
                  <a:cs typeface="Arial" pitchFamily="34" charset="0"/>
                </a:rPr>
                <a:t>R2.1’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8245" name="AutoShape 53"/>
            <p:cNvCxnSpPr>
              <a:cxnSpLocks noChangeShapeType="1"/>
              <a:stCxn id="8240" idx="1"/>
              <a:endCxn id="8240" idx="3"/>
            </p:cNvCxnSpPr>
            <p:nvPr/>
          </p:nvCxnSpPr>
          <p:spPr bwMode="auto">
            <a:xfrm>
              <a:off x="7985" y="8529"/>
              <a:ext cx="762" cy="1"/>
            </a:xfrm>
            <a:prstGeom prst="straightConnector1">
              <a:avLst/>
            </a:prstGeom>
            <a:noFill/>
            <a:ln w="9525">
              <a:solidFill>
                <a:srgbClr val="000000"/>
              </a:solidFill>
              <a:round/>
              <a:headEnd/>
              <a:tailEnd/>
            </a:ln>
          </p:spPr>
        </p:cxnSp>
        <p:cxnSp>
          <p:nvCxnSpPr>
            <p:cNvPr id="8246" name="AutoShape 54"/>
            <p:cNvCxnSpPr>
              <a:cxnSpLocks noChangeShapeType="1"/>
            </p:cNvCxnSpPr>
            <p:nvPr/>
          </p:nvCxnSpPr>
          <p:spPr bwMode="auto">
            <a:xfrm>
              <a:off x="7985" y="8826"/>
              <a:ext cx="762" cy="1"/>
            </a:xfrm>
            <a:prstGeom prst="straightConnector1">
              <a:avLst/>
            </a:prstGeom>
            <a:noFill/>
            <a:ln w="9525">
              <a:solidFill>
                <a:srgbClr val="000000"/>
              </a:solidFill>
              <a:round/>
              <a:headEnd/>
              <a:tailEnd/>
            </a:ln>
          </p:spPr>
        </p:cxnSp>
        <p:cxnSp>
          <p:nvCxnSpPr>
            <p:cNvPr id="8247" name="AutoShape 55"/>
            <p:cNvCxnSpPr>
              <a:cxnSpLocks noChangeShapeType="1"/>
            </p:cNvCxnSpPr>
            <p:nvPr/>
          </p:nvCxnSpPr>
          <p:spPr bwMode="auto">
            <a:xfrm>
              <a:off x="7985" y="8210"/>
              <a:ext cx="762" cy="1"/>
            </a:xfrm>
            <a:prstGeom prst="straightConnector1">
              <a:avLst/>
            </a:prstGeom>
            <a:noFill/>
            <a:ln w="9525">
              <a:solidFill>
                <a:srgbClr val="000000"/>
              </a:solidFill>
              <a:round/>
              <a:headEnd/>
              <a:tailEnd/>
            </a:ln>
          </p:spPr>
        </p:cxnSp>
        <p:sp>
          <p:nvSpPr>
            <p:cNvPr id="8248" name="Text Box 56"/>
            <p:cNvSpPr txBox="1">
              <a:spLocks noChangeArrowheads="1"/>
            </p:cNvSpPr>
            <p:nvPr/>
          </p:nvSpPr>
          <p:spPr bwMode="auto">
            <a:xfrm>
              <a:off x="8043" y="7887"/>
              <a:ext cx="720" cy="343"/>
            </a:xfrm>
            <a:prstGeom prst="rect">
              <a:avLst/>
            </a:prstGeom>
            <a:noFill/>
            <a:ln w="9525">
              <a:noFill/>
              <a:miter lim="800000"/>
              <a:headEnd/>
              <a:tailEnd/>
            </a:ln>
          </p:spPr>
          <p:txBody>
            <a:bodyPr vert="horz" wrap="square" lIns="77321" tIns="38660" rIns="77321" bIns="3866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1F497D"/>
                  </a:solidFill>
                  <a:effectLst/>
                  <a:latin typeface="Calibri" pitchFamily="34" charset="0"/>
                  <a:cs typeface="Arial" pitchFamily="34" charset="0"/>
                </a:rPr>
                <a:t>R1.1’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49" name="Text Box 57"/>
            <p:cNvSpPr txBox="1">
              <a:spLocks noChangeArrowheads="1"/>
            </p:cNvSpPr>
            <p:nvPr/>
          </p:nvSpPr>
          <p:spPr bwMode="auto">
            <a:xfrm>
              <a:off x="8045" y="8186"/>
              <a:ext cx="720" cy="343"/>
            </a:xfrm>
            <a:prstGeom prst="rect">
              <a:avLst/>
            </a:prstGeom>
            <a:noFill/>
            <a:ln w="9525">
              <a:noFill/>
              <a:miter lim="800000"/>
              <a:headEnd/>
              <a:tailEnd/>
            </a:ln>
          </p:spPr>
          <p:txBody>
            <a:bodyPr vert="horz" wrap="square" lIns="77321" tIns="38660" rIns="77321" bIns="3866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1F497D"/>
                  </a:solidFill>
                  <a:effectLst/>
                  <a:latin typeface="Calibri" pitchFamily="34" charset="0"/>
                  <a:cs typeface="Arial" pitchFamily="34" charset="0"/>
                </a:rPr>
                <a:t>R1.2’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50" name="Text Box 58"/>
            <p:cNvSpPr txBox="1">
              <a:spLocks noChangeArrowheads="1"/>
            </p:cNvSpPr>
            <p:nvPr/>
          </p:nvSpPr>
          <p:spPr bwMode="auto">
            <a:xfrm>
              <a:off x="8043" y="8529"/>
              <a:ext cx="720" cy="343"/>
            </a:xfrm>
            <a:prstGeom prst="rect">
              <a:avLst/>
            </a:prstGeom>
            <a:noFill/>
            <a:ln w="9525">
              <a:noFill/>
              <a:miter lim="800000"/>
              <a:headEnd/>
              <a:tailEnd/>
            </a:ln>
          </p:spPr>
          <p:txBody>
            <a:bodyPr vert="horz" wrap="square" lIns="77321" tIns="38660" rIns="77321" bIns="3866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1F497D"/>
                  </a:solidFill>
                  <a:effectLst/>
                  <a:latin typeface="Calibri" pitchFamily="34" charset="0"/>
                  <a:cs typeface="Arial" pitchFamily="34" charset="0"/>
                </a:rPr>
                <a:t>R1.3’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51" name="Text Box 59"/>
            <p:cNvSpPr txBox="1">
              <a:spLocks noChangeArrowheads="1"/>
            </p:cNvSpPr>
            <p:nvPr/>
          </p:nvSpPr>
          <p:spPr bwMode="auto">
            <a:xfrm>
              <a:off x="8043" y="8838"/>
              <a:ext cx="720" cy="343"/>
            </a:xfrm>
            <a:prstGeom prst="rect">
              <a:avLst/>
            </a:prstGeom>
            <a:noFill/>
            <a:ln w="9525">
              <a:noFill/>
              <a:miter lim="800000"/>
              <a:headEnd/>
              <a:tailEnd/>
            </a:ln>
          </p:spPr>
          <p:txBody>
            <a:bodyPr vert="horz" wrap="square" lIns="77321" tIns="38660" rIns="77321" bIns="3866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1F497D"/>
                  </a:solidFill>
                  <a:effectLst/>
                  <a:latin typeface="Calibri" pitchFamily="34" charset="0"/>
                  <a:cs typeface="Arial" pitchFamily="34" charset="0"/>
                </a:rPr>
                <a:t>R1.4’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52" name="Text Box 60"/>
            <p:cNvSpPr txBox="1">
              <a:spLocks noChangeArrowheads="1"/>
            </p:cNvSpPr>
            <p:nvPr/>
          </p:nvSpPr>
          <p:spPr bwMode="auto">
            <a:xfrm>
              <a:off x="8138" y="10142"/>
              <a:ext cx="621" cy="319"/>
            </a:xfrm>
            <a:prstGeom prst="rect">
              <a:avLst/>
            </a:prstGeom>
            <a:solidFill>
              <a:srgbClr val="FFFFFF"/>
            </a:solidFill>
            <a:ln w="9525">
              <a:noFill/>
              <a:miter lim="800000"/>
              <a:headEnd/>
              <a:tailEnd/>
            </a:ln>
          </p:spPr>
          <p:txBody>
            <a:bodyPr vert="horz" wrap="square" lIns="77321" tIns="38660" rIns="77321" bIns="3866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alibri" pitchFamily="34"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8253" name="AutoShape 61"/>
            <p:cNvCxnSpPr>
              <a:cxnSpLocks noChangeShapeType="1"/>
              <a:stCxn id="8227" idx="3"/>
              <a:endCxn id="8240" idx="1"/>
            </p:cNvCxnSpPr>
            <p:nvPr/>
          </p:nvCxnSpPr>
          <p:spPr bwMode="auto">
            <a:xfrm flipV="1">
              <a:off x="7144" y="8529"/>
              <a:ext cx="841" cy="359"/>
            </a:xfrm>
            <a:prstGeom prst="curvedConnector3">
              <a:avLst>
                <a:gd name="adj1" fmla="val 49940"/>
              </a:avLst>
            </a:prstGeom>
            <a:noFill/>
            <a:ln w="9525">
              <a:solidFill>
                <a:srgbClr val="7F7F7F"/>
              </a:solidFill>
              <a:prstDash val="dash"/>
              <a:round/>
              <a:headEnd/>
              <a:tailEnd type="triangle" w="med" len="med"/>
            </a:ln>
          </p:spPr>
        </p:cxnSp>
        <p:cxnSp>
          <p:nvCxnSpPr>
            <p:cNvPr id="8254" name="AutoShape 62"/>
            <p:cNvCxnSpPr>
              <a:cxnSpLocks noChangeShapeType="1"/>
              <a:stCxn id="8228" idx="3"/>
              <a:endCxn id="8243" idx="1"/>
            </p:cNvCxnSpPr>
            <p:nvPr/>
          </p:nvCxnSpPr>
          <p:spPr bwMode="auto">
            <a:xfrm flipV="1">
              <a:off x="7144" y="9762"/>
              <a:ext cx="822" cy="51"/>
            </a:xfrm>
            <a:prstGeom prst="curvedConnector3">
              <a:avLst>
                <a:gd name="adj1" fmla="val 49880"/>
              </a:avLst>
            </a:prstGeom>
            <a:noFill/>
            <a:ln w="9525">
              <a:solidFill>
                <a:srgbClr val="7F7F7F"/>
              </a:solidFill>
              <a:prstDash val="dash"/>
              <a:round/>
              <a:headEnd/>
              <a:tailEnd type="triangle" w="med" len="med"/>
            </a:ln>
          </p:spPr>
        </p:cxn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Autofit/>
          </a:bodyPr>
          <a:lstStyle/>
          <a:p>
            <a:r>
              <a:rPr lang="en-US" sz="3600" dirty="0" smtClean="0"/>
              <a:t>Caching: Mapping browser based sessions across to Web Services</a:t>
            </a:r>
            <a:endParaRPr lang="en-US" sz="3600" dirty="0"/>
          </a:p>
        </p:txBody>
      </p:sp>
      <p:sp>
        <p:nvSpPr>
          <p:cNvPr id="3" name="Content Placeholder 2"/>
          <p:cNvSpPr>
            <a:spLocks noGrp="1"/>
          </p:cNvSpPr>
          <p:nvPr>
            <p:ph idx="1"/>
          </p:nvPr>
        </p:nvSpPr>
        <p:spPr/>
        <p:txBody>
          <a:bodyPr>
            <a:normAutofit fontScale="92500" lnSpcReduction="20000"/>
          </a:bodyPr>
          <a:lstStyle/>
          <a:p>
            <a:r>
              <a:rPr lang="en-US" dirty="0" smtClean="0"/>
              <a:t>One-time caching of critical data (GML) for the successive main queries</a:t>
            </a:r>
          </a:p>
          <a:p>
            <a:pPr lvl="1"/>
            <a:r>
              <a:rPr lang="en-US" dirty="0" smtClean="0"/>
              <a:t>Cached data is kept till the next query is served</a:t>
            </a:r>
          </a:p>
          <a:p>
            <a:r>
              <a:rPr lang="en-US" dirty="0" smtClean="0"/>
              <a:t>Updating header of SOAP message</a:t>
            </a:r>
          </a:p>
          <a:p>
            <a:r>
              <a:rPr lang="en-US" dirty="0" smtClean="0"/>
              <a:t>Ex: Mapping browser’s session info to AWMS </a:t>
            </a:r>
          </a:p>
          <a:p>
            <a:pPr lvl="1">
              <a:buNone/>
            </a:pPr>
            <a:r>
              <a:rPr lang="en-US" sz="2000" dirty="0" smtClean="0"/>
              <a:t>	</a:t>
            </a:r>
            <a:r>
              <a:rPr lang="en-US" sz="2200" dirty="0" err="1" smtClean="0"/>
              <a:t>AWMSServicesSoapBindingStub</a:t>
            </a:r>
            <a:r>
              <a:rPr lang="en-US" sz="2200" dirty="0" smtClean="0"/>
              <a:t> binding;</a:t>
            </a:r>
          </a:p>
          <a:p>
            <a:pPr lvl="1">
              <a:buNone/>
            </a:pPr>
            <a:r>
              <a:rPr lang="en-US" sz="2200" dirty="0" smtClean="0"/>
              <a:t>	binding = (</a:t>
            </a:r>
            <a:r>
              <a:rPr lang="en-US" sz="2200" dirty="0" err="1" smtClean="0"/>
              <a:t>AWMSServicesSoapBindingStub</a:t>
            </a:r>
            <a:r>
              <a:rPr lang="en-US" sz="2200" dirty="0" smtClean="0"/>
              <a:t>) new </a:t>
            </a:r>
          </a:p>
          <a:p>
            <a:pPr lvl="1">
              <a:buNone/>
            </a:pPr>
            <a:r>
              <a:rPr lang="en-US" sz="2200" dirty="0" smtClean="0"/>
              <a:t>		      </a:t>
            </a:r>
            <a:r>
              <a:rPr lang="en-US" sz="2200" dirty="0" err="1" smtClean="0"/>
              <a:t>AWMServiceLocator</a:t>
            </a:r>
            <a:r>
              <a:rPr lang="en-US" sz="2200" dirty="0" smtClean="0"/>
              <a:t>().</a:t>
            </a:r>
            <a:r>
              <a:rPr lang="en-US" sz="2200" dirty="0" err="1" smtClean="0"/>
              <a:t>getAWMSServices</a:t>
            </a:r>
            <a:r>
              <a:rPr lang="en-US" sz="2200" dirty="0" smtClean="0"/>
              <a:t>(new URL( </a:t>
            </a:r>
            <a:r>
              <a:rPr lang="en-US" sz="2200" dirty="0" err="1" smtClean="0"/>
              <a:t>service_address</a:t>
            </a:r>
            <a:r>
              <a:rPr lang="en-US" sz="2200" dirty="0" smtClean="0"/>
              <a:t>));</a:t>
            </a:r>
          </a:p>
          <a:p>
            <a:pPr>
              <a:buNone/>
            </a:pPr>
            <a:r>
              <a:rPr lang="en-US" sz="2200" dirty="0" smtClean="0"/>
              <a:t>	       String </a:t>
            </a:r>
            <a:r>
              <a:rPr lang="en-US" sz="2200" dirty="0" err="1" smtClean="0"/>
              <a:t>sessionID</a:t>
            </a:r>
            <a:r>
              <a:rPr lang="en-US" sz="2200" dirty="0" smtClean="0"/>
              <a:t> = </a:t>
            </a:r>
            <a:r>
              <a:rPr lang="en-US" sz="2200" dirty="0" err="1" smtClean="0"/>
              <a:t>session.getid</a:t>
            </a:r>
            <a:r>
              <a:rPr lang="en-US" sz="2200" dirty="0" smtClean="0"/>
              <a:t>();  //unique session id assigned by JSP</a:t>
            </a:r>
          </a:p>
          <a:p>
            <a:pPr>
              <a:buNone/>
            </a:pPr>
            <a:r>
              <a:rPr lang="en-US" sz="2200" dirty="0" smtClean="0"/>
              <a:t>	       String </a:t>
            </a:r>
            <a:r>
              <a:rPr lang="en-US" sz="2200" dirty="0" err="1" smtClean="0"/>
              <a:t>channel_name</a:t>
            </a:r>
            <a:r>
              <a:rPr lang="en-US" sz="2200" dirty="0" smtClean="0"/>
              <a:t> = “</a:t>
            </a:r>
            <a:r>
              <a:rPr lang="en-US" sz="2200" dirty="0" err="1" smtClean="0"/>
              <a:t>AWMS_getMap_Request</a:t>
            </a:r>
            <a:r>
              <a:rPr lang="en-US" sz="2200" dirty="0" smtClean="0"/>
              <a:t>”;</a:t>
            </a:r>
          </a:p>
          <a:p>
            <a:pPr>
              <a:buNone/>
            </a:pPr>
            <a:r>
              <a:rPr lang="en-US" sz="2200" dirty="0" smtClean="0"/>
              <a:t>	       </a:t>
            </a:r>
            <a:r>
              <a:rPr lang="en-US" sz="2200" dirty="0" err="1" smtClean="0"/>
              <a:t>binding.setHeader</a:t>
            </a:r>
            <a:r>
              <a:rPr lang="en-US" sz="2200" dirty="0" smtClean="0"/>
              <a:t>(</a:t>
            </a:r>
            <a:r>
              <a:rPr lang="en-US" sz="2200" dirty="0" err="1" smtClean="0"/>
              <a:t>service_address</a:t>
            </a:r>
            <a:r>
              <a:rPr lang="en-US" sz="2200" dirty="0" smtClean="0"/>
              <a:t>, </a:t>
            </a:r>
            <a:r>
              <a:rPr lang="en-US" sz="2200" dirty="0" err="1" smtClean="0"/>
              <a:t>channel_name</a:t>
            </a:r>
            <a:r>
              <a:rPr lang="en-US" sz="2200" dirty="0" smtClean="0"/>
              <a:t>, </a:t>
            </a:r>
            <a:r>
              <a:rPr lang="en-US" sz="2200" dirty="0" err="1" smtClean="0"/>
              <a:t>sessionID</a:t>
            </a:r>
            <a:r>
              <a:rPr lang="en-US" sz="2200" dirty="0" smtClean="0"/>
              <a:t>);</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dirty="0" smtClean="0"/>
              <a:t>Parallel processing with caching through attribute-based query decomposition - I</a:t>
            </a:r>
            <a:endParaRPr lang="en-US" sz="3200" dirty="0"/>
          </a:p>
        </p:txBody>
      </p:sp>
      <p:sp>
        <p:nvSpPr>
          <p:cNvPr id="3" name="Content Placeholder 2"/>
          <p:cNvSpPr>
            <a:spLocks noGrp="1"/>
          </p:cNvSpPr>
          <p:nvPr>
            <p:ph idx="1"/>
          </p:nvPr>
        </p:nvSpPr>
        <p:spPr>
          <a:xfrm>
            <a:off x="457200" y="1371600"/>
            <a:ext cx="8229600" cy="2438399"/>
          </a:xfrm>
        </p:spPr>
        <p:txBody>
          <a:bodyPr>
            <a:normAutofit fontScale="70000" lnSpcReduction="20000"/>
          </a:bodyPr>
          <a:lstStyle/>
          <a:p>
            <a:r>
              <a:rPr lang="en-US" dirty="0" smtClean="0"/>
              <a:t>Attribute is bounding box (</a:t>
            </a:r>
            <a:r>
              <a:rPr lang="en-US" dirty="0" err="1" smtClean="0"/>
              <a:t>bbox</a:t>
            </a:r>
            <a:r>
              <a:rPr lang="en-US" dirty="0" smtClean="0"/>
              <a:t>) defined as</a:t>
            </a:r>
          </a:p>
          <a:p>
            <a:pPr lvl="1"/>
            <a:r>
              <a:rPr lang="en-US" dirty="0" smtClean="0"/>
              <a:t>(minx, </a:t>
            </a:r>
            <a:r>
              <a:rPr lang="en-US" dirty="0" err="1" smtClean="0"/>
              <a:t>miny</a:t>
            </a:r>
            <a:r>
              <a:rPr lang="en-US" dirty="0" smtClean="0"/>
              <a:t>, </a:t>
            </a:r>
            <a:r>
              <a:rPr lang="en-US" dirty="0" err="1" smtClean="0"/>
              <a:t>maxx</a:t>
            </a:r>
            <a:r>
              <a:rPr lang="en-US" dirty="0" smtClean="0"/>
              <a:t>, </a:t>
            </a:r>
            <a:r>
              <a:rPr lang="en-US" dirty="0" err="1" smtClean="0"/>
              <a:t>maxy</a:t>
            </a:r>
            <a:r>
              <a:rPr lang="en-US" dirty="0" smtClean="0"/>
              <a:t>)</a:t>
            </a:r>
          </a:p>
          <a:p>
            <a:r>
              <a:rPr lang="en-US" b="1" i="1" dirty="0" smtClean="0"/>
              <a:t>CD_size_br</a:t>
            </a:r>
            <a:r>
              <a:rPr lang="en-US" b="1" i="1" baseline="30000" dirty="0" smtClean="0"/>
              <a:t>2</a:t>
            </a:r>
            <a:r>
              <a:rPr lang="en-US" i="1" dirty="0" smtClean="0"/>
              <a:t>  </a:t>
            </a:r>
            <a:r>
              <a:rPr lang="en-US" dirty="0" smtClean="0"/>
              <a:t>=   (</a:t>
            </a:r>
            <a:r>
              <a:rPr lang="en-US" dirty="0" err="1" smtClean="0"/>
              <a:t>maxx</a:t>
            </a:r>
            <a:r>
              <a:rPr lang="en-US" baseline="30000" dirty="0" err="1" smtClean="0"/>
              <a:t>c</a:t>
            </a:r>
            <a:r>
              <a:rPr lang="en-US" dirty="0" smtClean="0"/>
              <a:t> - </a:t>
            </a:r>
            <a:r>
              <a:rPr lang="en-US" dirty="0" err="1" smtClean="0"/>
              <a:t>minx</a:t>
            </a:r>
            <a:r>
              <a:rPr lang="en-US" baseline="30000" dirty="0" err="1" smtClean="0"/>
              <a:t>c</a:t>
            </a:r>
            <a:r>
              <a:rPr lang="en-US" dirty="0" smtClean="0"/>
              <a:t>)*(</a:t>
            </a:r>
            <a:r>
              <a:rPr lang="en-US" dirty="0" err="1" smtClean="0"/>
              <a:t>maxy</a:t>
            </a:r>
            <a:r>
              <a:rPr lang="en-US" baseline="30000" dirty="0" err="1" smtClean="0"/>
              <a:t>c</a:t>
            </a:r>
            <a:r>
              <a:rPr lang="en-US" dirty="0" smtClean="0"/>
              <a:t> - </a:t>
            </a:r>
            <a:r>
              <a:rPr lang="en-US" dirty="0" err="1" smtClean="0"/>
              <a:t>miny</a:t>
            </a:r>
            <a:r>
              <a:rPr lang="en-US" baseline="30000" dirty="0" err="1" smtClean="0"/>
              <a:t>c</a:t>
            </a:r>
            <a:r>
              <a:rPr lang="en-US" dirty="0" smtClean="0"/>
              <a:t>)</a:t>
            </a:r>
          </a:p>
          <a:p>
            <a:r>
              <a:rPr lang="en-US" b="1" i="1" dirty="0" smtClean="0"/>
              <a:t>R_size_br</a:t>
            </a:r>
            <a:r>
              <a:rPr lang="en-US" b="1" i="1" baseline="30000" dirty="0" smtClean="0"/>
              <a:t>2</a:t>
            </a:r>
            <a:r>
              <a:rPr lang="en-US" i="1" dirty="0" smtClean="0"/>
              <a:t>   </a:t>
            </a:r>
            <a:r>
              <a:rPr lang="en-US" dirty="0" smtClean="0"/>
              <a:t>=    (</a:t>
            </a:r>
            <a:r>
              <a:rPr lang="en-US" dirty="0" err="1" smtClean="0"/>
              <a:t>maxx</a:t>
            </a:r>
            <a:r>
              <a:rPr lang="en-US" dirty="0" smtClean="0"/>
              <a:t> - minx)*(</a:t>
            </a:r>
            <a:r>
              <a:rPr lang="en-US" dirty="0" err="1" smtClean="0"/>
              <a:t>maxy</a:t>
            </a:r>
            <a:r>
              <a:rPr lang="en-US" dirty="0" smtClean="0"/>
              <a:t> - </a:t>
            </a:r>
            <a:r>
              <a:rPr lang="en-US" dirty="0" err="1" smtClean="0"/>
              <a:t>miny</a:t>
            </a:r>
            <a:r>
              <a:rPr lang="en-US" dirty="0" smtClean="0"/>
              <a:t>)</a:t>
            </a:r>
          </a:p>
          <a:p>
            <a:r>
              <a:rPr lang="en-US" dirty="0" smtClean="0"/>
              <a:t>And pre-defined </a:t>
            </a:r>
            <a:r>
              <a:rPr lang="en-US" b="1" dirty="0" err="1" smtClean="0"/>
              <a:t>thr</a:t>
            </a:r>
            <a:r>
              <a:rPr lang="en-US" dirty="0" smtClean="0"/>
              <a:t> (threshold) value to determine if partitioning is required for a rectangle (</a:t>
            </a:r>
            <a:r>
              <a:rPr lang="en-US" dirty="0" err="1" smtClean="0"/>
              <a:t>bbox</a:t>
            </a:r>
            <a:r>
              <a:rPr lang="en-US" dirty="0" smtClean="0"/>
              <a:t>)</a:t>
            </a:r>
          </a:p>
          <a:p>
            <a:r>
              <a:rPr lang="en-US" dirty="0" err="1" smtClean="0"/>
              <a:t>P</a:t>
            </a:r>
            <a:r>
              <a:rPr lang="en-US" baseline="-25000" dirty="0" err="1" smtClean="0"/>
              <a:t>n</a:t>
            </a:r>
            <a:r>
              <a:rPr lang="en-US" dirty="0" smtClean="0"/>
              <a:t> : The number of partitions calculated for a rectangle</a:t>
            </a:r>
          </a:p>
        </p:txBody>
      </p:sp>
      <p:pic>
        <p:nvPicPr>
          <p:cNvPr id="4" name="Picture 34"/>
          <p:cNvPicPr>
            <a:picLocks noChangeAspect="1" noChangeArrowheads="1"/>
          </p:cNvPicPr>
          <p:nvPr/>
        </p:nvPicPr>
        <p:blipFill>
          <a:blip r:embed="rId3" cstate="print"/>
          <a:srcRect/>
          <a:stretch>
            <a:fillRect/>
          </a:stretch>
        </p:blipFill>
        <p:spPr bwMode="auto">
          <a:xfrm>
            <a:off x="6705600" y="1600200"/>
            <a:ext cx="685800" cy="625354"/>
          </a:xfrm>
          <a:prstGeom prst="rect">
            <a:avLst/>
          </a:prstGeom>
          <a:noFill/>
        </p:spPr>
      </p:pic>
      <p:sp>
        <p:nvSpPr>
          <p:cNvPr id="7" name="Text Box 33"/>
          <p:cNvSpPr txBox="1">
            <a:spLocks noChangeArrowheads="1"/>
          </p:cNvSpPr>
          <p:nvPr/>
        </p:nvSpPr>
        <p:spPr bwMode="auto">
          <a:xfrm>
            <a:off x="6172200" y="2209800"/>
            <a:ext cx="914400" cy="304800"/>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a:t>
            </a:r>
            <a:r>
              <a:rPr kumimoji="0" lang="en-US" sz="1000" b="0" i="0" u="none" strike="noStrike" cap="none" normalizeH="0" baseline="0" dirty="0" err="1" smtClean="0">
                <a:ln>
                  <a:noFill/>
                </a:ln>
                <a:solidFill>
                  <a:schemeClr val="tx1"/>
                </a:solidFill>
                <a:effectLst/>
                <a:latin typeface="Calibri" pitchFamily="34" charset="0"/>
                <a:cs typeface="Arial" pitchFamily="34" charset="0"/>
              </a:rPr>
              <a:t>minx</a:t>
            </a:r>
            <a:r>
              <a:rPr kumimoji="0" lang="en-US" sz="1000" b="0" i="0" u="none" strike="noStrike" cap="none" normalizeH="0" baseline="30000" dirty="0" err="1" smtClean="0">
                <a:ln>
                  <a:noFill/>
                </a:ln>
                <a:solidFill>
                  <a:schemeClr val="tx1"/>
                </a:solidFill>
                <a:effectLst/>
                <a:latin typeface="Calibri" pitchFamily="34" charset="0"/>
                <a:cs typeface="Arial" pitchFamily="34" charset="0"/>
              </a:rPr>
              <a:t>c</a:t>
            </a:r>
            <a:r>
              <a:rPr kumimoji="0" lang="en-US" sz="1000" b="0" i="0" u="none" strike="noStrike" cap="none" normalizeH="0" baseline="0" dirty="0" smtClean="0">
                <a:ln>
                  <a:noFill/>
                </a:ln>
                <a:solidFill>
                  <a:schemeClr val="tx1"/>
                </a:solidFill>
                <a:effectLst/>
                <a:latin typeface="Calibri" pitchFamily="34" charset="0"/>
                <a:cs typeface="Arial" pitchFamily="34" charset="0"/>
              </a:rPr>
              <a:t>, </a:t>
            </a:r>
            <a:r>
              <a:rPr kumimoji="0" lang="en-US" sz="1000" b="0" i="0" u="none" strike="noStrike" cap="none" normalizeH="0" baseline="0" dirty="0" err="1" smtClean="0">
                <a:ln>
                  <a:noFill/>
                </a:ln>
                <a:solidFill>
                  <a:schemeClr val="tx1"/>
                </a:solidFill>
                <a:effectLst/>
                <a:latin typeface="Calibri" pitchFamily="34" charset="0"/>
                <a:cs typeface="Arial" pitchFamily="34" charset="0"/>
              </a:rPr>
              <a:t>miny</a:t>
            </a:r>
            <a:r>
              <a:rPr kumimoji="0" lang="en-US" sz="1000" b="0" i="0" u="none" strike="noStrike" cap="none" normalizeH="0" baseline="30000" dirty="0" err="1" smtClean="0">
                <a:ln>
                  <a:noFill/>
                </a:ln>
                <a:solidFill>
                  <a:schemeClr val="tx1"/>
                </a:solidFill>
                <a:effectLst/>
                <a:latin typeface="Calibri" pitchFamily="34" charset="0"/>
                <a:cs typeface="Arial" pitchFamily="34" charset="0"/>
              </a:rPr>
              <a:t>c</a:t>
            </a:r>
            <a:r>
              <a:rPr kumimoji="0" lang="en-US" sz="1000" b="0" i="0" u="none" strike="noStrike" cap="none" normalizeH="0" baseline="0" dirty="0" smtClean="0">
                <a:ln>
                  <a:noFill/>
                </a:ln>
                <a:solidFill>
                  <a:schemeClr val="tx1"/>
                </a:solidFill>
                <a:effectLst/>
                <a:latin typeface="Calibri"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33"/>
          <p:cNvSpPr txBox="1">
            <a:spLocks noChangeArrowheads="1"/>
          </p:cNvSpPr>
          <p:nvPr/>
        </p:nvSpPr>
        <p:spPr bwMode="auto">
          <a:xfrm>
            <a:off x="7086600" y="1371600"/>
            <a:ext cx="914400" cy="304800"/>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a:t>
            </a:r>
            <a:r>
              <a:rPr kumimoji="0" lang="en-US" sz="1000" b="0" i="0" u="none" strike="noStrike" cap="none" normalizeH="0" baseline="0" dirty="0" err="1" smtClean="0">
                <a:ln>
                  <a:noFill/>
                </a:ln>
                <a:solidFill>
                  <a:schemeClr val="tx1"/>
                </a:solidFill>
                <a:effectLst/>
                <a:latin typeface="Calibri" pitchFamily="34" charset="0"/>
                <a:cs typeface="Arial" pitchFamily="34" charset="0"/>
              </a:rPr>
              <a:t>maxx</a:t>
            </a:r>
            <a:r>
              <a:rPr kumimoji="0" lang="en-US" sz="1000" b="0" i="0" u="none" strike="noStrike" cap="none" normalizeH="0" baseline="30000" dirty="0" err="1" smtClean="0">
                <a:ln>
                  <a:noFill/>
                </a:ln>
                <a:solidFill>
                  <a:schemeClr val="tx1"/>
                </a:solidFill>
                <a:effectLst/>
                <a:latin typeface="Calibri" pitchFamily="34" charset="0"/>
                <a:cs typeface="Arial" pitchFamily="34" charset="0"/>
              </a:rPr>
              <a:t>c</a:t>
            </a:r>
            <a:r>
              <a:rPr kumimoji="0" lang="en-US" sz="1000" b="0" i="0" u="none" strike="noStrike" cap="none" normalizeH="0" baseline="0" dirty="0" smtClean="0">
                <a:ln>
                  <a:noFill/>
                </a:ln>
                <a:solidFill>
                  <a:schemeClr val="tx1"/>
                </a:solidFill>
                <a:effectLst/>
                <a:latin typeface="Calibri" pitchFamily="34" charset="0"/>
                <a:cs typeface="Arial" pitchFamily="34" charset="0"/>
              </a:rPr>
              <a:t>, </a:t>
            </a:r>
            <a:r>
              <a:rPr kumimoji="0" lang="en-US" sz="1000" b="0" i="0" u="none" strike="noStrike" cap="none" normalizeH="0" baseline="0" dirty="0" err="1" smtClean="0">
                <a:ln>
                  <a:noFill/>
                </a:ln>
                <a:solidFill>
                  <a:schemeClr val="tx1"/>
                </a:solidFill>
                <a:effectLst/>
                <a:latin typeface="Calibri" pitchFamily="34" charset="0"/>
                <a:cs typeface="Arial" pitchFamily="34" charset="0"/>
              </a:rPr>
              <a:t>maxy</a:t>
            </a:r>
            <a:r>
              <a:rPr kumimoji="0" lang="en-US" sz="1000" b="0" i="0" u="none" strike="noStrike" cap="none" normalizeH="0" baseline="30000" dirty="0" err="1" smtClean="0">
                <a:ln>
                  <a:noFill/>
                </a:ln>
                <a:solidFill>
                  <a:schemeClr val="tx1"/>
                </a:solidFill>
                <a:effectLst/>
                <a:latin typeface="Calibri" pitchFamily="34" charset="0"/>
                <a:cs typeface="Arial" pitchFamily="34" charset="0"/>
              </a:rPr>
              <a:t>c</a:t>
            </a:r>
            <a:r>
              <a:rPr kumimoji="0" lang="en-US" sz="1000" b="0" i="0" u="none" strike="noStrike" cap="none" normalizeH="0" baseline="0" dirty="0" smtClean="0">
                <a:ln>
                  <a:noFill/>
                </a:ln>
                <a:solidFill>
                  <a:schemeClr val="tx1"/>
                </a:solidFill>
                <a:effectLst/>
                <a:latin typeface="Calibri"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42"/>
          <p:cNvSpPr>
            <a:spLocks noChangeArrowheads="1"/>
          </p:cNvSpPr>
          <p:nvPr/>
        </p:nvSpPr>
        <p:spPr bwMode="auto">
          <a:xfrm>
            <a:off x="7772400" y="1828800"/>
            <a:ext cx="510189" cy="511022"/>
          </a:xfrm>
          <a:prstGeom prst="rect">
            <a:avLst/>
          </a:prstGeom>
          <a:solidFill>
            <a:srgbClr val="FFFFFF">
              <a:alpha val="39999"/>
            </a:srgbClr>
          </a:solidFill>
          <a:ln w="28575">
            <a:solidFill>
              <a:srgbClr val="C4BC96"/>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Text Box 33"/>
          <p:cNvSpPr txBox="1">
            <a:spLocks noChangeArrowheads="1"/>
          </p:cNvSpPr>
          <p:nvPr/>
        </p:nvSpPr>
        <p:spPr bwMode="auto">
          <a:xfrm>
            <a:off x="7162800" y="2286000"/>
            <a:ext cx="838200" cy="304800"/>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(minx, </a:t>
            </a:r>
            <a:r>
              <a:rPr kumimoji="0" lang="en-US" sz="1000" b="0" i="0" u="none" strike="noStrike" cap="none" normalizeH="0" baseline="0" dirty="0" err="1" smtClean="0">
                <a:ln>
                  <a:noFill/>
                </a:ln>
                <a:solidFill>
                  <a:schemeClr val="tx1"/>
                </a:solidFill>
                <a:effectLst/>
                <a:latin typeface="Calibri" pitchFamily="34" charset="0"/>
                <a:cs typeface="Arial" pitchFamily="34" charset="0"/>
              </a:rPr>
              <a:t>miny</a:t>
            </a:r>
            <a:r>
              <a:rPr kumimoji="0" lang="en-US" sz="1000" b="0" i="0" u="none" strike="noStrike" cap="none" normalizeH="0" baseline="0" dirty="0" smtClean="0">
                <a:ln>
                  <a:noFill/>
                </a:ln>
                <a:solidFill>
                  <a:schemeClr val="tx1"/>
                </a:solidFill>
                <a:effectLst/>
                <a:latin typeface="Calibri"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33"/>
          <p:cNvSpPr txBox="1">
            <a:spLocks noChangeArrowheads="1"/>
          </p:cNvSpPr>
          <p:nvPr/>
        </p:nvSpPr>
        <p:spPr bwMode="auto">
          <a:xfrm>
            <a:off x="7848600" y="1600200"/>
            <a:ext cx="838200" cy="304800"/>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(minx, </a:t>
            </a:r>
            <a:r>
              <a:rPr kumimoji="0" lang="en-US" sz="1000" b="0" i="0" u="none" strike="noStrike" cap="none" normalizeH="0" baseline="0" dirty="0" err="1" smtClean="0">
                <a:ln>
                  <a:noFill/>
                </a:ln>
                <a:solidFill>
                  <a:schemeClr val="tx1"/>
                </a:solidFill>
                <a:effectLst/>
                <a:latin typeface="Calibri" pitchFamily="34" charset="0"/>
                <a:cs typeface="Arial" pitchFamily="34" charset="0"/>
              </a:rPr>
              <a:t>miny</a:t>
            </a:r>
            <a:r>
              <a:rPr kumimoji="0" lang="en-US" sz="1000" b="0" i="0" u="none" strike="noStrike" cap="none" normalizeH="0" baseline="0" dirty="0" smtClean="0">
                <a:ln>
                  <a:noFill/>
                </a:ln>
                <a:solidFill>
                  <a:schemeClr val="tx1"/>
                </a:solidFill>
                <a:effectLst/>
                <a:latin typeface="Calibri"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Box 12"/>
          <p:cNvSpPr txBox="1"/>
          <p:nvPr/>
        </p:nvSpPr>
        <p:spPr>
          <a:xfrm>
            <a:off x="609600" y="3733800"/>
            <a:ext cx="4419600" cy="369332"/>
          </a:xfrm>
          <a:prstGeom prst="rect">
            <a:avLst/>
          </a:prstGeom>
          <a:noFill/>
        </p:spPr>
        <p:txBody>
          <a:bodyPr wrap="square" rtlCol="0">
            <a:spAutoFit/>
          </a:bodyPr>
          <a:lstStyle/>
          <a:p>
            <a:r>
              <a:rPr lang="en-US" dirty="0" smtClean="0">
                <a:solidFill>
                  <a:srgbClr val="C00000"/>
                </a:solidFill>
              </a:rPr>
              <a:t>1. Determining the number of partitions (</a:t>
            </a:r>
            <a:r>
              <a:rPr lang="en-US" dirty="0" err="1" smtClean="0">
                <a:solidFill>
                  <a:srgbClr val="C00000"/>
                </a:solidFill>
              </a:rPr>
              <a:t>P</a:t>
            </a:r>
            <a:r>
              <a:rPr lang="en-US" baseline="-25000" dirty="0" err="1" smtClean="0">
                <a:solidFill>
                  <a:srgbClr val="C00000"/>
                </a:solidFill>
              </a:rPr>
              <a:t>n</a:t>
            </a:r>
            <a:r>
              <a:rPr lang="en-US" dirty="0" smtClean="0">
                <a:solidFill>
                  <a:srgbClr val="C00000"/>
                </a:solidFill>
              </a:rPr>
              <a:t>)</a:t>
            </a:r>
            <a:endParaRPr lang="en-US" dirty="0">
              <a:solidFill>
                <a:srgbClr val="C00000"/>
              </a:solidFill>
            </a:endParaRPr>
          </a:p>
        </p:txBody>
      </p:sp>
      <p:pic>
        <p:nvPicPr>
          <p:cNvPr id="97284" name="Picture 4"/>
          <p:cNvPicPr>
            <a:picLocks noChangeAspect="1" noChangeArrowheads="1"/>
          </p:cNvPicPr>
          <p:nvPr/>
        </p:nvPicPr>
        <p:blipFill>
          <a:blip r:embed="rId4"/>
          <a:srcRect/>
          <a:stretch>
            <a:fillRect/>
          </a:stretch>
        </p:blipFill>
        <p:spPr bwMode="auto">
          <a:xfrm>
            <a:off x="1166247" y="4191000"/>
            <a:ext cx="6148953" cy="205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3200" dirty="0" smtClean="0"/>
              <a:t>Parallel processing with caching through attribute-based query decomposition - II</a:t>
            </a:r>
            <a:endParaRPr lang="en-US" sz="3200" dirty="0"/>
          </a:p>
        </p:txBody>
      </p:sp>
      <p:sp>
        <p:nvSpPr>
          <p:cNvPr id="3" name="Content Placeholder 2"/>
          <p:cNvSpPr>
            <a:spLocks noGrp="1"/>
          </p:cNvSpPr>
          <p:nvPr>
            <p:ph idx="1"/>
          </p:nvPr>
        </p:nvSpPr>
        <p:spPr>
          <a:xfrm>
            <a:off x="457200" y="1295400"/>
            <a:ext cx="8229600" cy="2057400"/>
          </a:xfrm>
        </p:spPr>
        <p:txBody>
          <a:bodyPr>
            <a:normAutofit fontScale="77500" lnSpcReduction="20000"/>
          </a:bodyPr>
          <a:lstStyle/>
          <a:p>
            <a:r>
              <a:rPr lang="en-US" dirty="0" smtClean="0">
                <a:solidFill>
                  <a:srgbClr val="C00000"/>
                </a:solidFill>
              </a:rPr>
              <a:t>2. How to partition a rectangle in </a:t>
            </a:r>
            <a:r>
              <a:rPr lang="en-US" dirty="0" err="1" smtClean="0">
                <a:solidFill>
                  <a:srgbClr val="C00000"/>
                </a:solidFill>
              </a:rPr>
              <a:t>bbox</a:t>
            </a:r>
            <a:endParaRPr lang="en-US" dirty="0" smtClean="0">
              <a:solidFill>
                <a:srgbClr val="C00000"/>
              </a:solidFill>
            </a:endParaRPr>
          </a:p>
          <a:p>
            <a:pPr lvl="1"/>
            <a:r>
              <a:rPr lang="en-US" dirty="0" smtClean="0"/>
              <a:t>We know the rectangle’s </a:t>
            </a:r>
            <a:r>
              <a:rPr lang="en-US" dirty="0" err="1" smtClean="0"/>
              <a:t>bbox</a:t>
            </a:r>
            <a:r>
              <a:rPr lang="en-US" dirty="0" smtClean="0"/>
              <a:t> and </a:t>
            </a:r>
            <a:r>
              <a:rPr lang="en-US" dirty="0" err="1" smtClean="0"/>
              <a:t>Pn</a:t>
            </a:r>
            <a:r>
              <a:rPr lang="en-US" dirty="0" smtClean="0"/>
              <a:t>.</a:t>
            </a:r>
          </a:p>
          <a:p>
            <a:pPr lvl="1"/>
            <a:r>
              <a:rPr lang="en-US" dirty="0" smtClean="0"/>
              <a:t>Since we still don’t know the workload falls in that </a:t>
            </a:r>
            <a:r>
              <a:rPr lang="en-US" dirty="0" err="1" smtClean="0"/>
              <a:t>bbox</a:t>
            </a:r>
            <a:r>
              <a:rPr lang="en-US" dirty="0" smtClean="0"/>
              <a:t> earlier, we partition that rectangle into equal sizes</a:t>
            </a:r>
          </a:p>
          <a:p>
            <a:pPr lvl="1"/>
            <a:r>
              <a:rPr lang="en-US" dirty="0" smtClean="0"/>
              <a:t>There are two options here, vertical partitioning </a:t>
            </a:r>
            <a:r>
              <a:rPr lang="en-US" dirty="0" err="1" smtClean="0"/>
              <a:t>anf</a:t>
            </a:r>
            <a:r>
              <a:rPr lang="en-US" dirty="0" smtClean="0"/>
              <a:t> horizontal partitioning. Let’s pick vertical and explain the algorithm:</a:t>
            </a:r>
          </a:p>
        </p:txBody>
      </p:sp>
      <p:sp>
        <p:nvSpPr>
          <p:cNvPr id="95250"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95233" name="Group 1"/>
          <p:cNvGrpSpPr>
            <a:grpSpLocks noChangeAspect="1"/>
          </p:cNvGrpSpPr>
          <p:nvPr/>
        </p:nvGrpSpPr>
        <p:grpSpPr bwMode="auto">
          <a:xfrm>
            <a:off x="304800" y="3505200"/>
            <a:ext cx="2209800" cy="2286000"/>
            <a:chOff x="1684" y="5151"/>
            <a:chExt cx="2955" cy="2490"/>
          </a:xfrm>
        </p:grpSpPr>
        <p:sp>
          <p:nvSpPr>
            <p:cNvPr id="95249" name="AutoShape 17"/>
            <p:cNvSpPr>
              <a:spLocks noChangeAspect="1" noChangeArrowheads="1" noTextEdit="1"/>
            </p:cNvSpPr>
            <p:nvPr/>
          </p:nvSpPr>
          <p:spPr bwMode="auto">
            <a:xfrm>
              <a:off x="1684" y="5151"/>
              <a:ext cx="2955" cy="249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5248" name="Rectangle 16"/>
            <p:cNvSpPr>
              <a:spLocks noChangeArrowheads="1"/>
            </p:cNvSpPr>
            <p:nvPr/>
          </p:nvSpPr>
          <p:spPr bwMode="auto">
            <a:xfrm>
              <a:off x="2549" y="5572"/>
              <a:ext cx="896" cy="9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247" name="AutoShape 15"/>
            <p:cNvSpPr>
              <a:spLocks noChangeShapeType="1"/>
            </p:cNvSpPr>
            <p:nvPr/>
          </p:nvSpPr>
          <p:spPr bwMode="auto">
            <a:xfrm>
              <a:off x="2549" y="6066"/>
              <a:ext cx="896" cy="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246" name="AutoShape 14"/>
            <p:cNvSpPr>
              <a:spLocks noChangeShapeType="1"/>
            </p:cNvSpPr>
            <p:nvPr/>
          </p:nvSpPr>
          <p:spPr bwMode="auto">
            <a:xfrm>
              <a:off x="2549" y="6330"/>
              <a:ext cx="896" cy="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245" name="AutoShape 13"/>
            <p:cNvSpPr>
              <a:spLocks noChangeShapeType="1"/>
            </p:cNvSpPr>
            <p:nvPr/>
          </p:nvSpPr>
          <p:spPr bwMode="auto">
            <a:xfrm>
              <a:off x="2549" y="5823"/>
              <a:ext cx="896" cy="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244" name="AutoShape 12"/>
            <p:cNvSpPr>
              <a:spLocks noChangeShapeType="1"/>
            </p:cNvSpPr>
            <p:nvPr/>
          </p:nvSpPr>
          <p:spPr bwMode="auto">
            <a:xfrm>
              <a:off x="2549" y="6560"/>
              <a:ext cx="1" cy="684"/>
            </a:xfrm>
            <a:prstGeom prst="straightConnector1">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95243" name="AutoShape 11"/>
            <p:cNvSpPr>
              <a:spLocks noChangeShapeType="1"/>
            </p:cNvSpPr>
            <p:nvPr/>
          </p:nvSpPr>
          <p:spPr bwMode="auto">
            <a:xfrm>
              <a:off x="3448" y="6560"/>
              <a:ext cx="1" cy="684"/>
            </a:xfrm>
            <a:prstGeom prst="straightConnector1">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95242" name="AutoShape 10"/>
            <p:cNvSpPr>
              <a:spLocks noChangeShapeType="1"/>
            </p:cNvSpPr>
            <p:nvPr/>
          </p:nvSpPr>
          <p:spPr bwMode="auto">
            <a:xfrm>
              <a:off x="2565" y="6788"/>
              <a:ext cx="864" cy="1"/>
            </a:xfrm>
            <a:prstGeom prst="straightConnector1">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95241" name="AutoShape 9"/>
            <p:cNvSpPr>
              <a:spLocks noChangeShapeType="1"/>
            </p:cNvSpPr>
            <p:nvPr/>
          </p:nvSpPr>
          <p:spPr bwMode="auto">
            <a:xfrm>
              <a:off x="2565" y="7027"/>
              <a:ext cx="864" cy="1"/>
            </a:xfrm>
            <a:prstGeom prst="straightConnector1">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95240" name="AutoShape 8"/>
            <p:cNvSpPr>
              <a:spLocks/>
            </p:cNvSpPr>
            <p:nvPr/>
          </p:nvSpPr>
          <p:spPr bwMode="auto">
            <a:xfrm>
              <a:off x="3557" y="5585"/>
              <a:ext cx="122" cy="251"/>
            </a:xfrm>
            <a:prstGeom prst="rightBrace">
              <a:avLst>
                <a:gd name="adj1" fmla="val 17145"/>
                <a:gd name="adj2"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239" name="Text Box 7"/>
            <p:cNvSpPr txBox="1">
              <a:spLocks noChangeArrowheads="1"/>
            </p:cNvSpPr>
            <p:nvPr/>
          </p:nvSpPr>
          <p:spPr bwMode="auto">
            <a:xfrm>
              <a:off x="3667" y="5559"/>
              <a:ext cx="564" cy="507"/>
            </a:xfrm>
            <a:prstGeom prst="rect">
              <a:avLst/>
            </a:prstGeom>
            <a:solidFill>
              <a:srgbClr val="FFFFFF"/>
            </a:solidFill>
            <a:ln w="9525">
              <a:noFill/>
              <a:miter lim="800000"/>
              <a:headEnd/>
              <a:tailEnd/>
            </a:ln>
          </p:spPr>
          <p:txBody>
            <a:bodyPr vert="horz" wrap="square" lIns="78438" tIns="39218" rIns="78438" bIns="3921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S</a:t>
              </a:r>
              <a:r>
                <a:rPr kumimoji="0" lang="en-US" sz="1200" b="0" i="0" u="none" strike="noStrike" cap="none" normalizeH="0" baseline="-30000" dirty="0" err="1" smtClean="0">
                  <a:ln>
                    <a:noFill/>
                  </a:ln>
                  <a:solidFill>
                    <a:schemeClr val="tx1"/>
                  </a:solidFill>
                  <a:effectLst/>
                  <a:latin typeface="Calibri" pitchFamily="34" charset="0"/>
                  <a:ea typeface="Times New Roman" pitchFamily="18" charset="0"/>
                  <a:cs typeface="Times New Roman" pitchFamily="18" charset="0"/>
                </a:rPr>
                <a:t>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95238" name="Text Box 6"/>
            <p:cNvSpPr txBox="1">
              <a:spLocks noChangeArrowheads="1"/>
            </p:cNvSpPr>
            <p:nvPr/>
          </p:nvSpPr>
          <p:spPr bwMode="auto">
            <a:xfrm>
              <a:off x="2264" y="5572"/>
              <a:ext cx="416" cy="328"/>
            </a:xfrm>
            <a:prstGeom prst="rect">
              <a:avLst/>
            </a:prstGeom>
            <a:noFill/>
            <a:ln w="9525">
              <a:noFill/>
              <a:miter lim="800000"/>
              <a:headEnd/>
              <a:tailEnd/>
            </a:ln>
          </p:spPr>
          <p:txBody>
            <a:bodyPr vert="horz" wrap="square" lIns="78438" tIns="39218" rIns="78438" bIns="3921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95237" name="Text Box 5"/>
            <p:cNvSpPr txBox="1">
              <a:spLocks noChangeArrowheads="1"/>
            </p:cNvSpPr>
            <p:nvPr/>
          </p:nvSpPr>
          <p:spPr bwMode="auto">
            <a:xfrm>
              <a:off x="2264" y="5816"/>
              <a:ext cx="416" cy="328"/>
            </a:xfrm>
            <a:prstGeom prst="rect">
              <a:avLst/>
            </a:prstGeom>
            <a:noFill/>
            <a:ln w="9525">
              <a:noFill/>
              <a:miter lim="800000"/>
              <a:headEnd/>
              <a:tailEnd/>
            </a:ln>
          </p:spPr>
          <p:txBody>
            <a:bodyPr vert="horz" wrap="square" lIns="78438" tIns="39218" rIns="78438" bIns="3921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2</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95236" name="Text Box 4"/>
            <p:cNvSpPr txBox="1">
              <a:spLocks noChangeArrowheads="1"/>
            </p:cNvSpPr>
            <p:nvPr/>
          </p:nvSpPr>
          <p:spPr bwMode="auto">
            <a:xfrm>
              <a:off x="2116" y="6898"/>
              <a:ext cx="564" cy="457"/>
            </a:xfrm>
            <a:prstGeom prst="rect">
              <a:avLst/>
            </a:prstGeom>
            <a:noFill/>
            <a:ln w="9525">
              <a:noFill/>
              <a:miter lim="800000"/>
              <a:headEnd/>
              <a:tailEnd/>
            </a:ln>
          </p:spPr>
          <p:txBody>
            <a:bodyPr vert="horz" wrap="square" lIns="78438" tIns="39218" rIns="78438" bIns="3921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Pn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95235" name="Text Box 3"/>
            <p:cNvSpPr txBox="1">
              <a:spLocks noChangeArrowheads="1"/>
            </p:cNvSpPr>
            <p:nvPr/>
          </p:nvSpPr>
          <p:spPr bwMode="auto">
            <a:xfrm>
              <a:off x="3310" y="5227"/>
              <a:ext cx="1125" cy="293"/>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maxx</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maxy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95234" name="Text Box 2"/>
            <p:cNvSpPr txBox="1">
              <a:spLocks noChangeArrowheads="1"/>
            </p:cNvSpPr>
            <p:nvPr/>
          </p:nvSpPr>
          <p:spPr bwMode="auto">
            <a:xfrm>
              <a:off x="2002" y="7225"/>
              <a:ext cx="1109" cy="324"/>
            </a:xfrm>
            <a:prstGeom prst="rect">
              <a:avLst/>
            </a:prstGeom>
            <a:solidFill>
              <a:srgbClr val="FFFFFF"/>
            </a:solidFill>
            <a:ln w="9525">
              <a:noFill/>
              <a:miter lim="800000"/>
              <a:headEnd/>
              <a:tailEnd/>
            </a:ln>
          </p:spPr>
          <p:txBody>
            <a:bodyPr vert="horz" wrap="square" lIns="0" tIns="39218" rIns="0" bIns="3921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minx,miny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3" name="TextBox 22"/>
          <p:cNvSpPr txBox="1"/>
          <p:nvPr/>
        </p:nvSpPr>
        <p:spPr>
          <a:xfrm>
            <a:off x="3581400" y="5029200"/>
            <a:ext cx="5181600" cy="1477328"/>
          </a:xfrm>
          <a:prstGeom prst="rect">
            <a:avLst/>
          </a:prstGeom>
          <a:noFill/>
        </p:spPr>
        <p:txBody>
          <a:bodyPr wrap="square" rtlCol="0">
            <a:spAutoFit/>
          </a:bodyPr>
          <a:lstStyle/>
          <a:p>
            <a:r>
              <a:rPr lang="en-US" dirty="0" smtClean="0"/>
              <a:t>Calculating the </a:t>
            </a:r>
            <a:r>
              <a:rPr lang="en-US" dirty="0" err="1" smtClean="0"/>
              <a:t>bboxes</a:t>
            </a:r>
            <a:r>
              <a:rPr lang="en-US" dirty="0" smtClean="0"/>
              <a:t> of the partitioned regions:</a:t>
            </a:r>
          </a:p>
          <a:p>
            <a:endParaRPr lang="en-US" dirty="0" smtClean="0"/>
          </a:p>
          <a:p>
            <a:r>
              <a:rPr lang="en-US" dirty="0" smtClean="0"/>
              <a:t>for (</a:t>
            </a:r>
            <a:r>
              <a:rPr lang="en-US" dirty="0" err="1" smtClean="0"/>
              <a:t>i</a:t>
            </a:r>
            <a:r>
              <a:rPr lang="en-US" dirty="0" smtClean="0"/>
              <a:t>=0; </a:t>
            </a:r>
            <a:r>
              <a:rPr lang="en-US" dirty="0" err="1" smtClean="0"/>
              <a:t>i</a:t>
            </a:r>
            <a:r>
              <a:rPr lang="en-US" dirty="0" smtClean="0"/>
              <a:t>&lt;</a:t>
            </a:r>
            <a:r>
              <a:rPr lang="en-US" dirty="0" err="1" smtClean="0"/>
              <a:t>Pn</a:t>
            </a:r>
            <a:r>
              <a:rPr lang="en-US" dirty="0" smtClean="0"/>
              <a:t>*</a:t>
            </a:r>
            <a:r>
              <a:rPr lang="en-US" dirty="0" err="1" smtClean="0"/>
              <a:t>s</a:t>
            </a:r>
            <a:r>
              <a:rPr lang="en-US" baseline="-25000" dirty="0" err="1" smtClean="0"/>
              <a:t>y</a:t>
            </a:r>
            <a:r>
              <a:rPr lang="en-US" dirty="0" smtClean="0"/>
              <a:t>; </a:t>
            </a:r>
            <a:r>
              <a:rPr lang="en-US" dirty="0" err="1" smtClean="0"/>
              <a:t>i</a:t>
            </a:r>
            <a:r>
              <a:rPr lang="en-US" dirty="0" smtClean="0"/>
              <a:t>=</a:t>
            </a:r>
            <a:r>
              <a:rPr lang="en-US" dirty="0" err="1" smtClean="0"/>
              <a:t>i+s</a:t>
            </a:r>
            <a:r>
              <a:rPr lang="en-US" baseline="-25000" dirty="0" err="1" smtClean="0"/>
              <a:t>y</a:t>
            </a:r>
            <a:r>
              <a:rPr lang="en-US" dirty="0" smtClean="0"/>
              <a:t>;)</a:t>
            </a:r>
          </a:p>
          <a:p>
            <a:r>
              <a:rPr lang="en-US" b="1" dirty="0" smtClean="0"/>
              <a:t>    </a:t>
            </a:r>
            <a:r>
              <a:rPr lang="en-US" dirty="0" smtClean="0"/>
              <a:t>print</a:t>
            </a:r>
            <a:r>
              <a:rPr lang="en-US" b="1" dirty="0" smtClean="0"/>
              <a:t> </a:t>
            </a:r>
            <a:r>
              <a:rPr lang="en-US" dirty="0" smtClean="0"/>
              <a:t>( </a:t>
            </a:r>
            <a:r>
              <a:rPr lang="en-US" b="1" dirty="0" smtClean="0"/>
              <a:t>minx</a:t>
            </a:r>
            <a:r>
              <a:rPr lang="en-US" dirty="0" smtClean="0"/>
              <a:t>, </a:t>
            </a:r>
            <a:r>
              <a:rPr lang="en-US" dirty="0" err="1" smtClean="0"/>
              <a:t>miny</a:t>
            </a:r>
            <a:r>
              <a:rPr lang="en-US" dirty="0" smtClean="0"/>
              <a:t> – </a:t>
            </a:r>
            <a:r>
              <a:rPr lang="en-US" dirty="0" err="1" smtClean="0"/>
              <a:t>i</a:t>
            </a:r>
            <a:r>
              <a:rPr lang="en-US" dirty="0" smtClean="0"/>
              <a:t>, </a:t>
            </a:r>
            <a:r>
              <a:rPr lang="en-US" b="1" dirty="0" err="1" smtClean="0"/>
              <a:t>maxx</a:t>
            </a:r>
            <a:r>
              <a:rPr lang="en-US" dirty="0" smtClean="0"/>
              <a:t>, </a:t>
            </a:r>
            <a:r>
              <a:rPr lang="en-US" dirty="0" err="1" smtClean="0"/>
              <a:t>maxy</a:t>
            </a:r>
            <a:r>
              <a:rPr lang="en-US" dirty="0" smtClean="0"/>
              <a:t>-(</a:t>
            </a:r>
            <a:r>
              <a:rPr lang="en-US" dirty="0" err="1" smtClean="0"/>
              <a:t>i+s</a:t>
            </a:r>
            <a:r>
              <a:rPr lang="en-US" baseline="-25000" dirty="0" err="1" smtClean="0"/>
              <a:t>y</a:t>
            </a:r>
            <a:r>
              <a:rPr lang="en-US" dirty="0" smtClean="0"/>
              <a:t>) ) ;</a:t>
            </a:r>
          </a:p>
          <a:p>
            <a:endParaRPr lang="en-US" dirty="0"/>
          </a:p>
        </p:txBody>
      </p:sp>
      <p:pic>
        <p:nvPicPr>
          <p:cNvPr id="95260" name="Picture 28"/>
          <p:cNvPicPr>
            <a:picLocks noChangeAspect="1" noChangeArrowheads="1"/>
          </p:cNvPicPr>
          <p:nvPr/>
        </p:nvPicPr>
        <p:blipFill>
          <a:blip r:embed="rId3"/>
          <a:srcRect/>
          <a:stretch>
            <a:fillRect/>
          </a:stretch>
        </p:blipFill>
        <p:spPr bwMode="auto">
          <a:xfrm>
            <a:off x="3657600" y="4114800"/>
            <a:ext cx="1524000" cy="638175"/>
          </a:xfrm>
          <a:prstGeom prst="rect">
            <a:avLst/>
          </a:prstGeom>
          <a:noFill/>
          <a:ln w="9525">
            <a:noFill/>
            <a:miter lim="800000"/>
            <a:headEnd/>
            <a:tailEnd/>
          </a:ln>
          <a:effectLst/>
        </p:spPr>
      </p:pic>
      <p:sp>
        <p:nvSpPr>
          <p:cNvPr id="27" name="TextBox 26"/>
          <p:cNvSpPr txBox="1"/>
          <p:nvPr/>
        </p:nvSpPr>
        <p:spPr>
          <a:xfrm>
            <a:off x="228600" y="5638800"/>
            <a:ext cx="2971800" cy="523220"/>
          </a:xfrm>
          <a:prstGeom prst="rect">
            <a:avLst/>
          </a:prstGeom>
          <a:noFill/>
        </p:spPr>
        <p:txBody>
          <a:bodyPr wrap="square" rtlCol="0">
            <a:spAutoFit/>
          </a:bodyPr>
          <a:lstStyle/>
          <a:p>
            <a:r>
              <a:rPr lang="en-US" sz="1400" dirty="0" smtClean="0"/>
              <a:t>Partitioning the rectangle along the coordinate y</a:t>
            </a:r>
            <a:endParaRPr lang="en-U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Geographic Information Systems -cont</a:t>
            </a:r>
            <a:endParaRPr lang="en-US" dirty="0"/>
          </a:p>
        </p:txBody>
      </p:sp>
      <p:sp>
        <p:nvSpPr>
          <p:cNvPr id="6" name="Content Placeholder 5"/>
          <p:cNvSpPr>
            <a:spLocks noGrp="1"/>
          </p:cNvSpPr>
          <p:nvPr>
            <p:ph idx="1"/>
          </p:nvPr>
        </p:nvSpPr>
        <p:spPr>
          <a:xfrm>
            <a:off x="4876800" y="1524000"/>
            <a:ext cx="3810000" cy="4724400"/>
          </a:xfrm>
        </p:spPr>
        <p:txBody>
          <a:bodyPr>
            <a:normAutofit fontScale="77500" lnSpcReduction="20000"/>
          </a:bodyPr>
          <a:lstStyle/>
          <a:p>
            <a:r>
              <a:rPr lang="en-US" dirty="0" smtClean="0"/>
              <a:t>Distributed nature</a:t>
            </a:r>
          </a:p>
          <a:p>
            <a:r>
              <a:rPr lang="en-US" dirty="0" smtClean="0"/>
              <a:t>Heterogeneous data and computation sources</a:t>
            </a:r>
          </a:p>
          <a:p>
            <a:r>
              <a:rPr lang="en-US" dirty="0" smtClean="0"/>
              <a:t>Needs to be federated/ integrated and interpreted to develop knowledge</a:t>
            </a:r>
          </a:p>
          <a:p>
            <a:r>
              <a:rPr lang="en-US" dirty="0" smtClean="0"/>
              <a:t>Large size data conversion and transfers</a:t>
            </a:r>
          </a:p>
          <a:p>
            <a:r>
              <a:rPr lang="en-US" dirty="0" smtClean="0"/>
              <a:t>Needs interoperability to extend with new data and computation sources </a:t>
            </a:r>
            <a:endParaRPr lang="en-US" dirty="0"/>
          </a:p>
        </p:txBody>
      </p:sp>
      <p:pic>
        <p:nvPicPr>
          <p:cNvPr id="4" name="Picture 3"/>
          <p:cNvPicPr/>
          <p:nvPr/>
        </p:nvPicPr>
        <p:blipFill>
          <a:blip r:embed="rId3"/>
          <a:srcRect/>
          <a:stretch>
            <a:fillRect/>
          </a:stretch>
        </p:blipFill>
        <p:spPr bwMode="auto">
          <a:xfrm>
            <a:off x="457200" y="1447800"/>
            <a:ext cx="43434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Parallel processing with caching through attribute-based query decomposition - III</a:t>
            </a:r>
            <a:endParaRPr lang="en-US" sz="3200" dirty="0"/>
          </a:p>
        </p:txBody>
      </p:sp>
      <p:sp>
        <p:nvSpPr>
          <p:cNvPr id="3" name="Content Placeholder 2"/>
          <p:cNvSpPr>
            <a:spLocks noGrp="1"/>
          </p:cNvSpPr>
          <p:nvPr>
            <p:ph idx="1"/>
          </p:nvPr>
        </p:nvSpPr>
        <p:spPr>
          <a:xfrm>
            <a:off x="457200" y="1600201"/>
            <a:ext cx="8229600" cy="2209799"/>
          </a:xfrm>
        </p:spPr>
        <p:txBody>
          <a:bodyPr>
            <a:normAutofit fontScale="77500" lnSpcReduction="20000"/>
          </a:bodyPr>
          <a:lstStyle/>
          <a:p>
            <a:r>
              <a:rPr lang="en-US" dirty="0" smtClean="0">
                <a:solidFill>
                  <a:srgbClr val="C00000"/>
                </a:solidFill>
              </a:rPr>
              <a:t>3. How to created sub-queries</a:t>
            </a:r>
          </a:p>
          <a:p>
            <a:pPr lvl="1"/>
            <a:r>
              <a:rPr lang="en-US" dirty="0" smtClean="0"/>
              <a:t>After having partitioned regions’ </a:t>
            </a:r>
            <a:r>
              <a:rPr lang="en-US" dirty="0" err="1" smtClean="0"/>
              <a:t>bbox</a:t>
            </a:r>
            <a:r>
              <a:rPr lang="en-US" dirty="0" smtClean="0"/>
              <a:t> values printed in previous step, corresponding sub-queries are created.</a:t>
            </a:r>
          </a:p>
          <a:p>
            <a:pPr lvl="1"/>
            <a:r>
              <a:rPr lang="en-US" dirty="0" smtClean="0"/>
              <a:t>Each partition is differentiated by their </a:t>
            </a:r>
            <a:r>
              <a:rPr lang="en-US" dirty="0" err="1" smtClean="0"/>
              <a:t>bbox</a:t>
            </a:r>
            <a:r>
              <a:rPr lang="en-US" dirty="0" smtClean="0"/>
              <a:t> values calculated above. Other attributes are inherited from the main query.</a:t>
            </a:r>
          </a:p>
          <a:p>
            <a:pPr lvl="1"/>
            <a:r>
              <a:rPr lang="en-US" dirty="0" smtClean="0"/>
              <a:t>Ex: main query </a:t>
            </a:r>
            <a:r>
              <a:rPr lang="en-US" dirty="0" err="1" smtClean="0"/>
              <a:t>bbox</a:t>
            </a:r>
            <a:r>
              <a:rPr lang="en-US" dirty="0" smtClean="0"/>
              <a:t> is ““-110, 35, -100, 40” and let’s assume we found out that </a:t>
            </a:r>
            <a:r>
              <a:rPr lang="en-US" dirty="0" err="1" smtClean="0"/>
              <a:t>Pn</a:t>
            </a:r>
            <a:r>
              <a:rPr lang="en-US" dirty="0" smtClean="0"/>
              <a:t>=5</a:t>
            </a:r>
            <a:endParaRPr lang="en-US" dirty="0"/>
          </a:p>
        </p:txBody>
      </p:sp>
      <p:pic>
        <p:nvPicPr>
          <p:cNvPr id="103425" name="Picture 1"/>
          <p:cNvPicPr>
            <a:picLocks noChangeAspect="1" noChangeArrowheads="1"/>
          </p:cNvPicPr>
          <p:nvPr/>
        </p:nvPicPr>
        <p:blipFill>
          <a:blip r:embed="rId3"/>
          <a:srcRect/>
          <a:stretch>
            <a:fillRect/>
          </a:stretch>
        </p:blipFill>
        <p:spPr bwMode="auto">
          <a:xfrm>
            <a:off x="990600" y="4038600"/>
            <a:ext cx="2619375" cy="685800"/>
          </a:xfrm>
          <a:prstGeom prst="rect">
            <a:avLst/>
          </a:prstGeom>
          <a:noFill/>
          <a:ln w="9525">
            <a:noFill/>
            <a:miter lim="800000"/>
            <a:headEnd/>
            <a:tailEnd/>
          </a:ln>
          <a:effectLst/>
        </p:spPr>
      </p:pic>
      <p:sp>
        <p:nvSpPr>
          <p:cNvPr id="103452" name="Rectangle 2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03426" name="Group 2"/>
          <p:cNvGrpSpPr>
            <a:grpSpLocks noChangeAspect="1"/>
          </p:cNvGrpSpPr>
          <p:nvPr/>
        </p:nvGrpSpPr>
        <p:grpSpPr bwMode="auto">
          <a:xfrm>
            <a:off x="3352800" y="3581463"/>
            <a:ext cx="5495979" cy="2971735"/>
            <a:chOff x="1440" y="10376"/>
            <a:chExt cx="7294" cy="3288"/>
          </a:xfrm>
        </p:grpSpPr>
        <p:sp>
          <p:nvSpPr>
            <p:cNvPr id="103451" name="AutoShape 27"/>
            <p:cNvSpPr>
              <a:spLocks noChangeAspect="1" noChangeArrowheads="1" noTextEdit="1"/>
            </p:cNvSpPr>
            <p:nvPr/>
          </p:nvSpPr>
          <p:spPr bwMode="auto">
            <a:xfrm>
              <a:off x="1440" y="10376"/>
              <a:ext cx="7294" cy="3288"/>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50" name="Text Box 26"/>
            <p:cNvSpPr txBox="1">
              <a:spLocks noChangeArrowheads="1"/>
            </p:cNvSpPr>
            <p:nvPr/>
          </p:nvSpPr>
          <p:spPr bwMode="auto">
            <a:xfrm>
              <a:off x="1845" y="12168"/>
              <a:ext cx="1762" cy="291"/>
            </a:xfrm>
            <a:prstGeom prst="rect">
              <a:avLst/>
            </a:prstGeom>
            <a:solidFill>
              <a:srgbClr val="FFFFFF"/>
            </a:solidFill>
            <a:ln w="9525">
              <a:solidFill>
                <a:srgbClr val="000000"/>
              </a:solidFill>
              <a:miter lim="800000"/>
              <a:headEnd/>
              <a:tailEnd/>
            </a:ln>
          </p:spPr>
          <p:txBody>
            <a:bodyPr vert="horz" wrap="square" lIns="80467" tIns="18288" rIns="80467" bIns="1828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-110, 35, -100, 40</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49" name="Text Box 25"/>
            <p:cNvSpPr txBox="1">
              <a:spLocks noChangeArrowheads="1"/>
            </p:cNvSpPr>
            <p:nvPr/>
          </p:nvSpPr>
          <p:spPr bwMode="auto">
            <a:xfrm>
              <a:off x="4178" y="11337"/>
              <a:ext cx="1712" cy="292"/>
            </a:xfrm>
            <a:prstGeom prst="rect">
              <a:avLst/>
            </a:prstGeom>
            <a:solidFill>
              <a:srgbClr val="FFFFFF"/>
            </a:solidFill>
            <a:ln w="9525">
              <a:solidFill>
                <a:srgbClr val="000000"/>
              </a:solidFill>
              <a:miter lim="800000"/>
              <a:headEnd/>
              <a:tailEnd/>
            </a:ln>
          </p:spPr>
          <p:txBody>
            <a:bodyPr vert="horz" wrap="square" lIns="80467" tIns="18288" rIns="80467" bIns="1828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-110, 35, -100, 36</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03448" name="Text Box 24"/>
            <p:cNvSpPr txBox="1">
              <a:spLocks noChangeArrowheads="1"/>
            </p:cNvSpPr>
            <p:nvPr/>
          </p:nvSpPr>
          <p:spPr bwMode="auto">
            <a:xfrm>
              <a:off x="4178" y="11742"/>
              <a:ext cx="1712" cy="291"/>
            </a:xfrm>
            <a:prstGeom prst="rect">
              <a:avLst/>
            </a:prstGeom>
            <a:solidFill>
              <a:srgbClr val="FFFFFF"/>
            </a:solidFill>
            <a:ln w="9525">
              <a:solidFill>
                <a:srgbClr val="000000"/>
              </a:solidFill>
              <a:miter lim="800000"/>
              <a:headEnd/>
              <a:tailEnd/>
            </a:ln>
          </p:spPr>
          <p:txBody>
            <a:bodyPr vert="horz" wrap="square" lIns="80467" tIns="18288" rIns="80467" bIns="1828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-110, 36, -100, 37</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03447" name="Text Box 23"/>
            <p:cNvSpPr txBox="1">
              <a:spLocks noChangeArrowheads="1"/>
            </p:cNvSpPr>
            <p:nvPr/>
          </p:nvSpPr>
          <p:spPr bwMode="auto">
            <a:xfrm>
              <a:off x="4178" y="12169"/>
              <a:ext cx="1712" cy="292"/>
            </a:xfrm>
            <a:prstGeom prst="rect">
              <a:avLst/>
            </a:prstGeom>
            <a:solidFill>
              <a:srgbClr val="FFFFFF"/>
            </a:solidFill>
            <a:ln w="9525">
              <a:solidFill>
                <a:srgbClr val="000000"/>
              </a:solidFill>
              <a:miter lim="800000"/>
              <a:headEnd/>
              <a:tailEnd/>
            </a:ln>
          </p:spPr>
          <p:txBody>
            <a:bodyPr vert="horz" wrap="square" lIns="80467" tIns="18288" rIns="80467" bIns="1828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-110, 37, -100, 38</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03446" name="Text Box 22"/>
            <p:cNvSpPr txBox="1">
              <a:spLocks noChangeArrowheads="1"/>
            </p:cNvSpPr>
            <p:nvPr/>
          </p:nvSpPr>
          <p:spPr bwMode="auto">
            <a:xfrm>
              <a:off x="4178" y="12605"/>
              <a:ext cx="1712" cy="291"/>
            </a:xfrm>
            <a:prstGeom prst="rect">
              <a:avLst/>
            </a:prstGeom>
            <a:solidFill>
              <a:srgbClr val="FFFFFF"/>
            </a:solidFill>
            <a:ln w="9525">
              <a:solidFill>
                <a:srgbClr val="000000"/>
              </a:solidFill>
              <a:miter lim="800000"/>
              <a:headEnd/>
              <a:tailEnd/>
            </a:ln>
          </p:spPr>
          <p:txBody>
            <a:bodyPr vert="horz" wrap="square" lIns="80467" tIns="18288" rIns="80467" bIns="1828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-110, 38, -100, 39</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03445" name="AutoShape 21"/>
            <p:cNvSpPr>
              <a:spLocks noChangeShapeType="1"/>
            </p:cNvSpPr>
            <p:nvPr/>
          </p:nvSpPr>
          <p:spPr bwMode="auto">
            <a:xfrm flipV="1">
              <a:off x="3607" y="11483"/>
              <a:ext cx="571" cy="831"/>
            </a:xfrm>
            <a:prstGeom prst="bentConnector3">
              <a:avLst>
                <a:gd name="adj1" fmla="val 49912"/>
              </a:avLst>
            </a:prstGeom>
            <a:noFill/>
            <a:ln w="9525">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3444" name="AutoShape 20"/>
            <p:cNvSpPr>
              <a:spLocks noChangeShapeType="1"/>
            </p:cNvSpPr>
            <p:nvPr/>
          </p:nvSpPr>
          <p:spPr bwMode="auto">
            <a:xfrm flipV="1">
              <a:off x="3607" y="11888"/>
              <a:ext cx="571" cy="426"/>
            </a:xfrm>
            <a:prstGeom prst="bentConnector3">
              <a:avLst>
                <a:gd name="adj1" fmla="val 49912"/>
              </a:avLst>
            </a:prstGeom>
            <a:noFill/>
            <a:ln w="9525">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3443" name="AutoShape 19"/>
            <p:cNvSpPr>
              <a:spLocks noChangeShapeType="1"/>
            </p:cNvSpPr>
            <p:nvPr/>
          </p:nvSpPr>
          <p:spPr bwMode="auto">
            <a:xfrm>
              <a:off x="3607" y="12314"/>
              <a:ext cx="571" cy="1"/>
            </a:xfrm>
            <a:prstGeom prst="bentConnector3">
              <a:avLst>
                <a:gd name="adj1" fmla="val 49912"/>
              </a:avLst>
            </a:prstGeom>
            <a:noFill/>
            <a:ln w="9525">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3442" name="AutoShape 18"/>
            <p:cNvSpPr>
              <a:spLocks noChangeShapeType="1"/>
            </p:cNvSpPr>
            <p:nvPr/>
          </p:nvSpPr>
          <p:spPr bwMode="auto">
            <a:xfrm>
              <a:off x="3607" y="12314"/>
              <a:ext cx="571" cy="437"/>
            </a:xfrm>
            <a:prstGeom prst="bentConnector3">
              <a:avLst>
                <a:gd name="adj1" fmla="val 49912"/>
              </a:avLst>
            </a:prstGeom>
            <a:noFill/>
            <a:ln w="9525">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3441" name="Text Box 17"/>
            <p:cNvSpPr txBox="1">
              <a:spLocks noChangeArrowheads="1"/>
            </p:cNvSpPr>
            <p:nvPr/>
          </p:nvSpPr>
          <p:spPr bwMode="auto">
            <a:xfrm>
              <a:off x="4178" y="13048"/>
              <a:ext cx="1712" cy="292"/>
            </a:xfrm>
            <a:prstGeom prst="rect">
              <a:avLst/>
            </a:prstGeom>
            <a:solidFill>
              <a:srgbClr val="FFFFFF"/>
            </a:solidFill>
            <a:ln w="9525">
              <a:solidFill>
                <a:srgbClr val="000000"/>
              </a:solidFill>
              <a:miter lim="800000"/>
              <a:headEnd/>
              <a:tailEnd/>
            </a:ln>
          </p:spPr>
          <p:txBody>
            <a:bodyPr vert="horz" wrap="square" lIns="80467" tIns="18288" rIns="80467" bIns="1828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-110, 39, -100, 40</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03440" name="AutoShape 16"/>
            <p:cNvSpPr>
              <a:spLocks noChangeShapeType="1"/>
            </p:cNvSpPr>
            <p:nvPr/>
          </p:nvSpPr>
          <p:spPr bwMode="auto">
            <a:xfrm>
              <a:off x="3607" y="12314"/>
              <a:ext cx="571" cy="880"/>
            </a:xfrm>
            <a:prstGeom prst="bentConnector3">
              <a:avLst>
                <a:gd name="adj1" fmla="val 49912"/>
              </a:avLst>
            </a:prstGeom>
            <a:noFill/>
            <a:ln w="9525">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3439" name="Text Box 15"/>
            <p:cNvSpPr txBox="1">
              <a:spLocks noChangeArrowheads="1"/>
            </p:cNvSpPr>
            <p:nvPr/>
          </p:nvSpPr>
          <p:spPr bwMode="auto">
            <a:xfrm>
              <a:off x="6179" y="11337"/>
              <a:ext cx="1207" cy="292"/>
            </a:xfrm>
            <a:prstGeom prst="rect">
              <a:avLst/>
            </a:prstGeom>
            <a:solidFill>
              <a:srgbClr val="FFFFFF"/>
            </a:solidFill>
            <a:ln w="9525">
              <a:solidFill>
                <a:srgbClr val="000000"/>
              </a:solidFill>
              <a:miter lim="800000"/>
              <a:headEnd/>
              <a:tailEnd/>
            </a:ln>
          </p:spPr>
          <p:txBody>
            <a:bodyPr vert="horz" wrap="square" lIns="0" tIns="18288" rIns="0" bIns="1828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GetFeature-1</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03438" name="Text Box 14"/>
            <p:cNvSpPr txBox="1">
              <a:spLocks noChangeArrowheads="1"/>
            </p:cNvSpPr>
            <p:nvPr/>
          </p:nvSpPr>
          <p:spPr bwMode="auto">
            <a:xfrm>
              <a:off x="6179" y="11742"/>
              <a:ext cx="1207" cy="292"/>
            </a:xfrm>
            <a:prstGeom prst="rect">
              <a:avLst/>
            </a:prstGeom>
            <a:solidFill>
              <a:srgbClr val="FFFFFF"/>
            </a:solidFill>
            <a:ln w="9525">
              <a:solidFill>
                <a:srgbClr val="000000"/>
              </a:solidFill>
              <a:miter lim="800000"/>
              <a:headEnd/>
              <a:tailEnd/>
            </a:ln>
          </p:spPr>
          <p:txBody>
            <a:bodyPr vert="horz" wrap="square" lIns="0" tIns="18288" rIns="0" bIns="1828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GetFeature-2</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03437" name="Text Box 13"/>
            <p:cNvSpPr txBox="1">
              <a:spLocks noChangeArrowheads="1"/>
            </p:cNvSpPr>
            <p:nvPr/>
          </p:nvSpPr>
          <p:spPr bwMode="auto">
            <a:xfrm>
              <a:off x="6179" y="12167"/>
              <a:ext cx="1207" cy="292"/>
            </a:xfrm>
            <a:prstGeom prst="rect">
              <a:avLst/>
            </a:prstGeom>
            <a:solidFill>
              <a:srgbClr val="FFFFFF"/>
            </a:solidFill>
            <a:ln w="9525">
              <a:solidFill>
                <a:srgbClr val="000000"/>
              </a:solidFill>
              <a:miter lim="800000"/>
              <a:headEnd/>
              <a:tailEnd/>
            </a:ln>
          </p:spPr>
          <p:txBody>
            <a:bodyPr vert="horz" wrap="square" lIns="0" tIns="18288" rIns="0" bIns="1828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GetFeature-3</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03436" name="Text Box 12"/>
            <p:cNvSpPr txBox="1">
              <a:spLocks noChangeArrowheads="1"/>
            </p:cNvSpPr>
            <p:nvPr/>
          </p:nvSpPr>
          <p:spPr bwMode="auto">
            <a:xfrm>
              <a:off x="6179" y="12605"/>
              <a:ext cx="1207" cy="292"/>
            </a:xfrm>
            <a:prstGeom prst="rect">
              <a:avLst/>
            </a:prstGeom>
            <a:solidFill>
              <a:srgbClr val="FFFFFF"/>
            </a:solidFill>
            <a:ln w="9525">
              <a:solidFill>
                <a:srgbClr val="000000"/>
              </a:solidFill>
              <a:miter lim="800000"/>
              <a:headEnd/>
              <a:tailEnd/>
            </a:ln>
          </p:spPr>
          <p:txBody>
            <a:bodyPr vert="horz" wrap="square" lIns="0" tIns="18288" rIns="0" bIns="1828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GetFeature-4</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03435" name="Text Box 11"/>
            <p:cNvSpPr txBox="1">
              <a:spLocks noChangeArrowheads="1"/>
            </p:cNvSpPr>
            <p:nvPr/>
          </p:nvSpPr>
          <p:spPr bwMode="auto">
            <a:xfrm>
              <a:off x="6179" y="13048"/>
              <a:ext cx="1207" cy="292"/>
            </a:xfrm>
            <a:prstGeom prst="rect">
              <a:avLst/>
            </a:prstGeom>
            <a:solidFill>
              <a:srgbClr val="FFFFFF"/>
            </a:solidFill>
            <a:ln w="9525">
              <a:solidFill>
                <a:srgbClr val="000000"/>
              </a:solidFill>
              <a:miter lim="800000"/>
              <a:headEnd/>
              <a:tailEnd/>
            </a:ln>
          </p:spPr>
          <p:txBody>
            <a:bodyPr vert="horz" wrap="square" lIns="0" tIns="18288" rIns="0" bIns="1828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GetFeature-5</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103434" name="AutoShape 10"/>
            <p:cNvSpPr>
              <a:spLocks noChangeShapeType="1"/>
            </p:cNvSpPr>
            <p:nvPr/>
          </p:nvSpPr>
          <p:spPr bwMode="auto">
            <a:xfrm>
              <a:off x="5818" y="11483"/>
              <a:ext cx="361" cy="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3433" name="AutoShape 9"/>
            <p:cNvSpPr>
              <a:spLocks noChangeShapeType="1"/>
            </p:cNvSpPr>
            <p:nvPr/>
          </p:nvSpPr>
          <p:spPr bwMode="auto">
            <a:xfrm>
              <a:off x="5818" y="11888"/>
              <a:ext cx="361" cy="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3432" name="AutoShape 8"/>
            <p:cNvSpPr>
              <a:spLocks noChangeShapeType="1"/>
            </p:cNvSpPr>
            <p:nvPr/>
          </p:nvSpPr>
          <p:spPr bwMode="auto">
            <a:xfrm flipV="1">
              <a:off x="5818" y="12313"/>
              <a:ext cx="361" cy="2"/>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3431" name="AutoShape 7"/>
            <p:cNvSpPr>
              <a:spLocks noChangeShapeType="1"/>
            </p:cNvSpPr>
            <p:nvPr/>
          </p:nvSpPr>
          <p:spPr bwMode="auto">
            <a:xfrm>
              <a:off x="5818" y="12751"/>
              <a:ext cx="361" cy="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3430" name="AutoShape 6"/>
            <p:cNvSpPr>
              <a:spLocks noChangeShapeType="1"/>
            </p:cNvSpPr>
            <p:nvPr/>
          </p:nvSpPr>
          <p:spPr bwMode="auto">
            <a:xfrm>
              <a:off x="5818" y="13194"/>
              <a:ext cx="361" cy="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3429" name="Text Box 5"/>
            <p:cNvSpPr txBox="1">
              <a:spLocks noChangeArrowheads="1"/>
            </p:cNvSpPr>
            <p:nvPr/>
          </p:nvSpPr>
          <p:spPr bwMode="auto">
            <a:xfrm>
              <a:off x="1872" y="11440"/>
              <a:ext cx="1777" cy="62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 rectangle from the rectangulation process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28" name="Text Box 4"/>
            <p:cNvSpPr txBox="1">
              <a:spLocks noChangeArrowheads="1"/>
            </p:cNvSpPr>
            <p:nvPr/>
          </p:nvSpPr>
          <p:spPr bwMode="auto">
            <a:xfrm>
              <a:off x="6300" y="10577"/>
              <a:ext cx="1472" cy="727"/>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Creating queries for these </a:t>
              </a:r>
              <a:r>
                <a:rPr kumimoji="0" lang="en-US"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bbox</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values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27" name="Text Box 3"/>
            <p:cNvSpPr txBox="1">
              <a:spLocks noChangeArrowheads="1"/>
            </p:cNvSpPr>
            <p:nvPr/>
          </p:nvSpPr>
          <p:spPr bwMode="auto">
            <a:xfrm>
              <a:off x="4069" y="10629"/>
              <a:ext cx="1902" cy="674"/>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Decomposing the rectangle according to</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P</a:t>
              </a:r>
              <a:r>
                <a:rPr kumimoji="0" lang="en-US" sz="1200" b="0" i="0" u="none" strike="noStrike" cap="none" normalizeH="0" baseline="-30000" dirty="0" err="1" smtClean="0">
                  <a:ln>
                    <a:noFill/>
                  </a:ln>
                  <a:solidFill>
                    <a:schemeClr val="tx1"/>
                  </a:solidFill>
                  <a:effectLst/>
                  <a:latin typeface="Calibri" pitchFamily="34" charset="0"/>
                  <a:ea typeface="Times New Roman" pitchFamily="18" charset="0"/>
                  <a:cs typeface="Times New Roman" pitchFamily="18" charset="0"/>
                </a:rPr>
                <a:t>n</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and </a:t>
              </a:r>
              <a:r>
                <a:rPr kumimoji="0" lang="en-US" sz="12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s</a:t>
              </a:r>
              <a:r>
                <a:rPr kumimoji="0" lang="en-US" sz="1200" b="0" i="0" u="none" strike="noStrike" cap="none" normalizeH="0" baseline="-30000" dirty="0" err="1" smtClean="0">
                  <a:ln>
                    <a:noFill/>
                  </a:ln>
                  <a:solidFill>
                    <a:schemeClr val="tx1"/>
                  </a:solidFill>
                  <a:effectLst/>
                  <a:latin typeface="Calibri" pitchFamily="34" charset="0"/>
                  <a:ea typeface="Times New Roman" pitchFamily="18" charset="0"/>
                  <a:cs typeface="Times New Roman" pitchFamily="18" charset="0"/>
                </a:rPr>
                <a:t>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32" name="Picture 31"/>
          <p:cNvPicPr/>
          <p:nvPr/>
        </p:nvPicPr>
        <p:blipFill>
          <a:blip r:embed="rId4"/>
          <a:srcRect/>
          <a:stretch>
            <a:fillRect/>
          </a:stretch>
        </p:blipFill>
        <p:spPr bwMode="auto">
          <a:xfrm>
            <a:off x="1848241" y="678976"/>
            <a:ext cx="5447517" cy="5500048"/>
          </a:xfrm>
          <a:prstGeom prst="rect">
            <a:avLst/>
          </a:prstGeom>
          <a:noFill/>
          <a:ln w="9525">
            <a:noFill/>
            <a:miter lim="800000"/>
            <a:headEnd/>
            <a:tailEnd/>
          </a:ln>
          <a:effectLst>
            <a:glow rad="228600">
              <a:schemeClr val="accent2">
                <a:satMod val="175000"/>
                <a:alpha val="40000"/>
              </a:schemeClr>
            </a:glow>
          </a:effectLst>
          <a:scene3d>
            <a:camera prst="orthographicFront"/>
            <a:lightRig rig="threePt" dir="t"/>
          </a:scene3d>
          <a:sp3d>
            <a:bevelT/>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81"/>
          <p:cNvSpPr>
            <a:spLocks noGrp="1"/>
          </p:cNvSpPr>
          <p:nvPr>
            <p:ph type="title"/>
          </p:nvPr>
        </p:nvSpPr>
        <p:spPr>
          <a:xfrm>
            <a:off x="304800" y="274638"/>
            <a:ext cx="8610600" cy="715962"/>
          </a:xfrm>
        </p:spPr>
        <p:txBody>
          <a:bodyPr>
            <a:noAutofit/>
          </a:bodyPr>
          <a:lstStyle/>
          <a:p>
            <a:r>
              <a:rPr lang="en-US" sz="3600" dirty="0" smtClean="0"/>
              <a:t>Performance tests – based on case scenarios</a:t>
            </a:r>
            <a:endParaRPr lang="en-US" sz="3600" dirty="0"/>
          </a:p>
        </p:txBody>
      </p:sp>
      <p:sp>
        <p:nvSpPr>
          <p:cNvPr id="83" name="Content Placeholder 82"/>
          <p:cNvSpPr>
            <a:spLocks noGrp="1"/>
          </p:cNvSpPr>
          <p:nvPr>
            <p:ph idx="1"/>
          </p:nvPr>
        </p:nvSpPr>
        <p:spPr>
          <a:xfrm>
            <a:off x="457200" y="1143000"/>
            <a:ext cx="5334000" cy="1143000"/>
          </a:xfrm>
        </p:spPr>
        <p:txBody>
          <a:bodyPr>
            <a:normAutofit fontScale="70000" lnSpcReduction="20000"/>
          </a:bodyPr>
          <a:lstStyle/>
          <a:p>
            <a:r>
              <a:rPr lang="en-US" dirty="0" smtClean="0">
                <a:solidFill>
                  <a:schemeClr val="accent1">
                    <a:lumMod val="50000"/>
                  </a:schemeClr>
                </a:solidFill>
              </a:rPr>
              <a:t>(1) No usage of cached-data </a:t>
            </a:r>
          </a:p>
          <a:p>
            <a:r>
              <a:rPr lang="en-US" dirty="0" smtClean="0">
                <a:solidFill>
                  <a:schemeClr val="accent1">
                    <a:lumMod val="50000"/>
                  </a:schemeClr>
                </a:solidFill>
              </a:rPr>
              <a:t>(2)-(3) Complete usage of cached-data </a:t>
            </a:r>
          </a:p>
          <a:p>
            <a:r>
              <a:rPr lang="en-US" dirty="0" smtClean="0">
                <a:solidFill>
                  <a:schemeClr val="accent1">
                    <a:lumMod val="50000"/>
                  </a:schemeClr>
                </a:solidFill>
              </a:rPr>
              <a:t>(4) Partial usage of cached-data </a:t>
            </a:r>
          </a:p>
        </p:txBody>
      </p:sp>
      <p:grpSp>
        <p:nvGrpSpPr>
          <p:cNvPr id="82945" name="Group 1"/>
          <p:cNvGrpSpPr>
            <a:grpSpLocks noChangeAspect="1"/>
          </p:cNvGrpSpPr>
          <p:nvPr/>
        </p:nvGrpSpPr>
        <p:grpSpPr bwMode="auto">
          <a:xfrm>
            <a:off x="227308" y="2057400"/>
            <a:ext cx="5716292" cy="4267200"/>
            <a:chOff x="1440" y="3931"/>
            <a:chExt cx="7798" cy="5187"/>
          </a:xfrm>
        </p:grpSpPr>
        <p:sp>
          <p:nvSpPr>
            <p:cNvPr id="82946" name="AutoShape 2"/>
            <p:cNvSpPr>
              <a:spLocks noChangeAspect="1" noChangeArrowheads="1"/>
            </p:cNvSpPr>
            <p:nvPr/>
          </p:nvSpPr>
          <p:spPr bwMode="auto">
            <a:xfrm>
              <a:off x="1440" y="3931"/>
              <a:ext cx="7798" cy="5187"/>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2947" name="AutoShape 3"/>
            <p:cNvSpPr>
              <a:spLocks noChangeArrowheads="1"/>
            </p:cNvSpPr>
            <p:nvPr/>
          </p:nvSpPr>
          <p:spPr bwMode="auto">
            <a:xfrm>
              <a:off x="3590" y="8209"/>
              <a:ext cx="1853" cy="655"/>
            </a:xfrm>
            <a:prstGeom prst="parallelogram">
              <a:avLst>
                <a:gd name="adj" fmla="val 7072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948" name="AutoShape 4"/>
            <p:cNvSpPr>
              <a:spLocks noChangeArrowheads="1"/>
            </p:cNvSpPr>
            <p:nvPr/>
          </p:nvSpPr>
          <p:spPr bwMode="auto">
            <a:xfrm>
              <a:off x="3566" y="8064"/>
              <a:ext cx="1853" cy="655"/>
            </a:xfrm>
            <a:prstGeom prst="parallelogram">
              <a:avLst>
                <a:gd name="adj" fmla="val 7072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949" name="AutoShape 5"/>
            <p:cNvSpPr>
              <a:spLocks noChangeArrowheads="1"/>
            </p:cNvSpPr>
            <p:nvPr/>
          </p:nvSpPr>
          <p:spPr bwMode="auto">
            <a:xfrm>
              <a:off x="4039" y="4282"/>
              <a:ext cx="1103" cy="579"/>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WFS</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82950" name="Rectangle 6"/>
            <p:cNvSpPr>
              <a:spLocks noChangeArrowheads="1"/>
            </p:cNvSpPr>
            <p:nvPr/>
          </p:nvSpPr>
          <p:spPr bwMode="auto">
            <a:xfrm>
              <a:off x="3235" y="5368"/>
              <a:ext cx="393" cy="467"/>
            </a:xfrm>
            <a:prstGeom prst="rect">
              <a:avLst/>
            </a:prstGeom>
            <a:solidFill>
              <a:srgbClr val="FFFFFF"/>
            </a:solidFill>
            <a:ln w="9525">
              <a:solidFill>
                <a:srgbClr val="000000"/>
              </a:solid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1200" dirty="0" smtClean="0">
                  <a:latin typeface="Calibri" pitchFamily="34" charset="0"/>
                  <a:cs typeface="Arial" pitchFamily="34" charset="0"/>
                </a:rPr>
                <a:t>r</a:t>
              </a:r>
              <a:r>
                <a:rPr kumimoji="0" lang="en-US" sz="1200" b="0" i="0" u="none" strike="noStrike" cap="none" normalizeH="0" baseline="-25000" dirty="0" smtClean="0">
                  <a:ln>
                    <a:noFill/>
                  </a:ln>
                  <a:solidFill>
                    <a:schemeClr val="tx1"/>
                  </a:solidFill>
                  <a:effectLst/>
                  <a:latin typeface="Calibri" pitchFamily="34" charset="0"/>
                  <a:cs typeface="Arial" pitchFamily="34" charset="0"/>
                </a:rPr>
                <a:t>1</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51" name="Text Box 7"/>
            <p:cNvSpPr txBox="1">
              <a:spLocks noChangeArrowheads="1"/>
            </p:cNvSpPr>
            <p:nvPr/>
          </p:nvSpPr>
          <p:spPr bwMode="auto">
            <a:xfrm>
              <a:off x="6712" y="5084"/>
              <a:ext cx="1977" cy="352"/>
            </a:xfrm>
            <a:prstGeom prst="rect">
              <a:avLst/>
            </a:prstGeom>
            <a:solidFill>
              <a:srgbClr val="FFFFFF"/>
            </a:solidFill>
            <a:ln w="9525">
              <a:noFill/>
              <a:miter lim="800000"/>
              <a:headEnd/>
              <a:tailEnd/>
            </a:ln>
          </p:spPr>
          <p:txBody>
            <a:bodyPr vert="horz" wrap="square" lIns="0" tIns="45720" rIns="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GetFeature requests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52" name="Rectangle 8"/>
            <p:cNvSpPr>
              <a:spLocks noChangeArrowheads="1"/>
            </p:cNvSpPr>
            <p:nvPr/>
          </p:nvSpPr>
          <p:spPr bwMode="auto">
            <a:xfrm>
              <a:off x="3907" y="5368"/>
              <a:ext cx="393" cy="467"/>
            </a:xfrm>
            <a:prstGeom prst="rect">
              <a:avLst/>
            </a:prstGeom>
            <a:solidFill>
              <a:srgbClr val="FFFFFF"/>
            </a:solidFill>
            <a:ln w="9525">
              <a:solidFill>
                <a:srgbClr val="000000"/>
              </a:solid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1200" dirty="0" smtClean="0">
                  <a:latin typeface="Calibri" pitchFamily="34" charset="0"/>
                  <a:cs typeface="Arial" pitchFamily="34" charset="0"/>
                </a:rPr>
                <a:t>r</a:t>
              </a:r>
              <a:r>
                <a:rPr kumimoji="0" lang="en-US" sz="1200" b="0" i="0" u="none" strike="noStrike" cap="none" normalizeH="0" baseline="-25000" dirty="0" smtClean="0">
                  <a:ln>
                    <a:noFill/>
                  </a:ln>
                  <a:solidFill>
                    <a:schemeClr val="tx1"/>
                  </a:solidFill>
                  <a:effectLst/>
                  <a:latin typeface="Calibri" pitchFamily="34" charset="0"/>
                  <a:cs typeface="Arial" pitchFamily="34" charset="0"/>
                </a:rPr>
                <a:t>2</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53" name="Rectangle 9"/>
            <p:cNvSpPr>
              <a:spLocks noChangeArrowheads="1"/>
            </p:cNvSpPr>
            <p:nvPr/>
          </p:nvSpPr>
          <p:spPr bwMode="auto">
            <a:xfrm>
              <a:off x="4563" y="5368"/>
              <a:ext cx="393" cy="467"/>
            </a:xfrm>
            <a:prstGeom prst="rect">
              <a:avLst/>
            </a:prstGeom>
            <a:solidFill>
              <a:srgbClr val="FFFFFF"/>
            </a:solidFill>
            <a:ln w="9525">
              <a:solidFill>
                <a:srgbClr val="000000"/>
              </a:solid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1200" dirty="0" smtClean="0">
                  <a:latin typeface="Calibri" pitchFamily="34" charset="0"/>
                  <a:cs typeface="Arial" pitchFamily="34" charset="0"/>
                </a:rPr>
                <a:t>r</a:t>
              </a:r>
              <a:r>
                <a:rPr kumimoji="0" lang="en-US" sz="1200" b="0" i="0" u="none" strike="noStrike" cap="none" normalizeH="0" baseline="-25000" dirty="0" smtClean="0">
                  <a:ln>
                    <a:noFill/>
                  </a:ln>
                  <a:solidFill>
                    <a:schemeClr val="tx1"/>
                  </a:solidFill>
                  <a:effectLst/>
                  <a:latin typeface="Calibri" pitchFamily="34" charset="0"/>
                  <a:cs typeface="Arial" pitchFamily="34" charset="0"/>
                </a:rPr>
                <a:t>3</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54" name="Rectangle 10"/>
            <p:cNvSpPr>
              <a:spLocks noChangeArrowheads="1"/>
            </p:cNvSpPr>
            <p:nvPr/>
          </p:nvSpPr>
          <p:spPr bwMode="auto">
            <a:xfrm>
              <a:off x="5667" y="5368"/>
              <a:ext cx="393" cy="467"/>
            </a:xfrm>
            <a:prstGeom prst="rect">
              <a:avLst/>
            </a:prstGeom>
            <a:solidFill>
              <a:srgbClr val="FFFFFF"/>
            </a:solidFill>
            <a:ln w="9525">
              <a:solidFill>
                <a:srgbClr val="000000"/>
              </a:solid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1200" dirty="0" err="1" smtClean="0">
                  <a:latin typeface="Calibri" pitchFamily="34" charset="0"/>
                  <a:cs typeface="Arial" pitchFamily="34" charset="0"/>
                </a:rPr>
                <a:t>r</a:t>
              </a:r>
              <a:r>
                <a:rPr kumimoji="0" lang="en-US" sz="1200" b="0" i="0" u="none" strike="noStrike" cap="none" normalizeH="0" baseline="-25000" dirty="0" err="1" smtClean="0">
                  <a:ln>
                    <a:noFill/>
                  </a:ln>
                  <a:solidFill>
                    <a:schemeClr val="tx1"/>
                  </a:solidFill>
                  <a:effectLst/>
                  <a:latin typeface="Calibri" pitchFamily="34" charset="0"/>
                  <a:cs typeface="Arial" pitchFamily="34" charset="0"/>
                </a:rPr>
                <a:t>Pn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55" name="Rectangle 11"/>
            <p:cNvSpPr>
              <a:spLocks noChangeArrowheads="1"/>
            </p:cNvSpPr>
            <p:nvPr/>
          </p:nvSpPr>
          <p:spPr bwMode="auto">
            <a:xfrm>
              <a:off x="2935" y="6286"/>
              <a:ext cx="729" cy="411"/>
            </a:xfrm>
            <a:prstGeom prst="rect">
              <a:avLst/>
            </a:prstGeom>
            <a:solidFill>
              <a:srgbClr val="FFFFFF"/>
            </a:solidFill>
            <a:ln w="9525">
              <a:solidFill>
                <a:srgbClr val="000000"/>
              </a:solid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GML</a:t>
              </a:r>
              <a:r>
                <a:rPr kumimoji="0" lang="en-US" sz="1200" b="0" i="0" u="none" strike="noStrike" cap="none" normalizeH="0" baseline="-25000" smtClean="0">
                  <a:ln>
                    <a:noFill/>
                  </a:ln>
                  <a:solidFill>
                    <a:schemeClr val="tx1"/>
                  </a:solidFill>
                  <a:effectLst/>
                  <a:latin typeface="Calibri" pitchFamily="34" charset="0"/>
                  <a:cs typeface="Arial" pitchFamily="34" charset="0"/>
                </a:rPr>
                <a:t>1</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82956" name="Rectangle 12"/>
            <p:cNvSpPr>
              <a:spLocks noChangeArrowheads="1"/>
            </p:cNvSpPr>
            <p:nvPr/>
          </p:nvSpPr>
          <p:spPr bwMode="auto">
            <a:xfrm>
              <a:off x="3834" y="6286"/>
              <a:ext cx="729" cy="411"/>
            </a:xfrm>
            <a:prstGeom prst="rect">
              <a:avLst/>
            </a:prstGeom>
            <a:solidFill>
              <a:srgbClr val="FFFFFF"/>
            </a:solidFill>
            <a:ln w="9525">
              <a:solidFill>
                <a:srgbClr val="000000"/>
              </a:solid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GML</a:t>
              </a:r>
              <a:r>
                <a:rPr kumimoji="0" lang="en-US" sz="1200" b="0" i="0" u="none" strike="noStrike" cap="none" normalizeH="0" baseline="-25000" smtClean="0">
                  <a:ln>
                    <a:noFill/>
                  </a:ln>
                  <a:solidFill>
                    <a:schemeClr val="tx1"/>
                  </a:solidFill>
                  <a:effectLst/>
                  <a:latin typeface="Calibri" pitchFamily="34" charset="0"/>
                  <a:cs typeface="Arial" pitchFamily="34" charset="0"/>
                </a:rPr>
                <a:t>2</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82957" name="Rectangle 13"/>
            <p:cNvSpPr>
              <a:spLocks noChangeArrowheads="1"/>
            </p:cNvSpPr>
            <p:nvPr/>
          </p:nvSpPr>
          <p:spPr bwMode="auto">
            <a:xfrm>
              <a:off x="5667" y="6286"/>
              <a:ext cx="729" cy="411"/>
            </a:xfrm>
            <a:prstGeom prst="rect">
              <a:avLst/>
            </a:prstGeom>
            <a:solidFill>
              <a:srgbClr val="FFFFFF"/>
            </a:solidFill>
            <a:ln w="9525">
              <a:solidFill>
                <a:srgbClr val="000000"/>
              </a:solid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GML</a:t>
              </a:r>
              <a:r>
                <a:rPr kumimoji="0" lang="en-US" sz="1200" b="0" i="0" u="none" strike="noStrike" cap="none" normalizeH="0" baseline="-25000" smtClean="0">
                  <a:ln>
                    <a:noFill/>
                  </a:ln>
                  <a:solidFill>
                    <a:schemeClr val="tx1"/>
                  </a:solidFill>
                  <a:effectLst/>
                  <a:latin typeface="Calibri" pitchFamily="34" charset="0"/>
                  <a:cs typeface="Arial" pitchFamily="34" charset="0"/>
                </a:rPr>
                <a:t>Pn</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82958" name="Rectangle 14"/>
            <p:cNvSpPr>
              <a:spLocks noChangeArrowheads="1"/>
            </p:cNvSpPr>
            <p:nvPr/>
          </p:nvSpPr>
          <p:spPr bwMode="auto">
            <a:xfrm>
              <a:off x="1814" y="6286"/>
              <a:ext cx="804" cy="542"/>
            </a:xfrm>
            <a:prstGeom prst="rect">
              <a:avLst/>
            </a:prstGeom>
            <a:solidFill>
              <a:srgbClr val="FFFFFF"/>
            </a:solidFill>
            <a:ln w="9525">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D0D0D"/>
                  </a:solidFill>
                  <a:effectLst/>
                  <a:latin typeface="Calibri" pitchFamily="34" charset="0"/>
                  <a:cs typeface="Arial" pitchFamily="34" charset="0"/>
                </a:rPr>
                <a:t>GML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D0D0D"/>
                  </a:solidFill>
                  <a:effectLst/>
                  <a:latin typeface="Calibri" pitchFamily="34" charset="0"/>
                  <a:cs typeface="Arial" pitchFamily="34" charset="0"/>
                </a:rPr>
                <a:t>Cached</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82959" name="AutoShape 15"/>
            <p:cNvSpPr>
              <a:spLocks noChangeArrowheads="1"/>
            </p:cNvSpPr>
            <p:nvPr/>
          </p:nvSpPr>
          <p:spPr bwMode="auto">
            <a:xfrm>
              <a:off x="3664" y="7501"/>
              <a:ext cx="1853" cy="655"/>
            </a:xfrm>
            <a:prstGeom prst="parallelogram">
              <a:avLst>
                <a:gd name="adj" fmla="val 72352"/>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960" name="AutoShape 16"/>
            <p:cNvSpPr>
              <a:spLocks noChangeArrowheads="1"/>
            </p:cNvSpPr>
            <p:nvPr/>
          </p:nvSpPr>
          <p:spPr bwMode="auto">
            <a:xfrm>
              <a:off x="3910" y="7500"/>
              <a:ext cx="988" cy="397"/>
            </a:xfrm>
            <a:prstGeom prst="parallelogram">
              <a:avLst>
                <a:gd name="adj" fmla="val 70527"/>
              </a:avLst>
            </a:prstGeom>
            <a:solidFill>
              <a:srgbClr val="808080"/>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82961" name="AutoShape 17"/>
            <p:cNvCxnSpPr>
              <a:cxnSpLocks noChangeShapeType="1"/>
            </p:cNvCxnSpPr>
            <p:nvPr/>
          </p:nvCxnSpPr>
          <p:spPr bwMode="auto">
            <a:xfrm rot="5400000">
              <a:off x="4294" y="7541"/>
              <a:ext cx="655" cy="574"/>
            </a:xfrm>
            <a:prstGeom prst="straightConnector1">
              <a:avLst/>
            </a:prstGeom>
            <a:noFill/>
            <a:ln w="28575">
              <a:solidFill>
                <a:srgbClr val="000000"/>
              </a:solidFill>
              <a:round/>
              <a:headEnd/>
              <a:tailEnd/>
            </a:ln>
          </p:spPr>
        </p:cxnSp>
        <p:cxnSp>
          <p:nvCxnSpPr>
            <p:cNvPr id="82962" name="AutoShape 18"/>
            <p:cNvCxnSpPr>
              <a:cxnSpLocks noChangeShapeType="1"/>
            </p:cNvCxnSpPr>
            <p:nvPr/>
          </p:nvCxnSpPr>
          <p:spPr bwMode="auto">
            <a:xfrm>
              <a:off x="4708" y="7651"/>
              <a:ext cx="711" cy="1"/>
            </a:xfrm>
            <a:prstGeom prst="straightConnector1">
              <a:avLst/>
            </a:prstGeom>
            <a:noFill/>
            <a:ln w="9525">
              <a:solidFill>
                <a:srgbClr val="000000"/>
              </a:solidFill>
              <a:round/>
              <a:headEnd/>
              <a:tailEnd/>
            </a:ln>
          </p:spPr>
        </p:cxnSp>
        <p:cxnSp>
          <p:nvCxnSpPr>
            <p:cNvPr id="82963" name="AutoShape 19"/>
            <p:cNvCxnSpPr>
              <a:cxnSpLocks noChangeShapeType="1"/>
            </p:cNvCxnSpPr>
            <p:nvPr/>
          </p:nvCxnSpPr>
          <p:spPr bwMode="auto">
            <a:xfrm>
              <a:off x="4581" y="7835"/>
              <a:ext cx="711" cy="1"/>
            </a:xfrm>
            <a:prstGeom prst="straightConnector1">
              <a:avLst/>
            </a:prstGeom>
            <a:noFill/>
            <a:ln w="9525">
              <a:solidFill>
                <a:srgbClr val="000000"/>
              </a:solidFill>
              <a:round/>
              <a:headEnd/>
              <a:tailEnd/>
            </a:ln>
          </p:spPr>
        </p:cxnSp>
        <p:cxnSp>
          <p:nvCxnSpPr>
            <p:cNvPr id="82964" name="AutoShape 20"/>
            <p:cNvCxnSpPr>
              <a:cxnSpLocks noChangeShapeType="1"/>
            </p:cNvCxnSpPr>
            <p:nvPr/>
          </p:nvCxnSpPr>
          <p:spPr bwMode="auto">
            <a:xfrm>
              <a:off x="4418" y="8007"/>
              <a:ext cx="711" cy="1"/>
            </a:xfrm>
            <a:prstGeom prst="straightConnector1">
              <a:avLst/>
            </a:prstGeom>
            <a:noFill/>
            <a:ln w="9525">
              <a:solidFill>
                <a:srgbClr val="000000"/>
              </a:solidFill>
              <a:round/>
              <a:headEnd/>
              <a:tailEnd/>
            </a:ln>
          </p:spPr>
        </p:cxnSp>
        <p:cxnSp>
          <p:nvCxnSpPr>
            <p:cNvPr id="82965" name="AutoShape 21"/>
            <p:cNvCxnSpPr>
              <a:cxnSpLocks noChangeShapeType="1"/>
              <a:stCxn id="82958" idx="2"/>
            </p:cNvCxnSpPr>
            <p:nvPr/>
          </p:nvCxnSpPr>
          <p:spPr bwMode="auto">
            <a:xfrm rot="16200000" flipH="1">
              <a:off x="2838" y="6206"/>
              <a:ext cx="846" cy="2090"/>
            </a:xfrm>
            <a:prstGeom prst="curvedConnector2">
              <a:avLst/>
            </a:prstGeom>
            <a:noFill/>
            <a:ln w="9525">
              <a:solidFill>
                <a:srgbClr val="000000"/>
              </a:solidFill>
              <a:round/>
              <a:headEnd/>
              <a:tailEnd type="triangle" w="med" len="med"/>
            </a:ln>
          </p:spPr>
        </p:cxnSp>
        <p:cxnSp>
          <p:nvCxnSpPr>
            <p:cNvPr id="82966" name="AutoShape 22"/>
            <p:cNvCxnSpPr>
              <a:cxnSpLocks noChangeShapeType="1"/>
            </p:cNvCxnSpPr>
            <p:nvPr/>
          </p:nvCxnSpPr>
          <p:spPr bwMode="auto">
            <a:xfrm>
              <a:off x="3729" y="8044"/>
              <a:ext cx="711" cy="1"/>
            </a:xfrm>
            <a:prstGeom prst="straightConnector1">
              <a:avLst/>
            </a:prstGeom>
            <a:noFill/>
            <a:ln w="9525">
              <a:solidFill>
                <a:srgbClr val="000000"/>
              </a:solidFill>
              <a:round/>
              <a:headEnd/>
              <a:tailEnd/>
            </a:ln>
          </p:spPr>
        </p:cxnSp>
        <p:sp>
          <p:nvSpPr>
            <p:cNvPr id="82967" name="Text Box 23"/>
            <p:cNvSpPr txBox="1">
              <a:spLocks noChangeArrowheads="1"/>
            </p:cNvSpPr>
            <p:nvPr/>
          </p:nvSpPr>
          <p:spPr bwMode="auto">
            <a:xfrm>
              <a:off x="4750" y="7712"/>
              <a:ext cx="538" cy="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FF0000"/>
                  </a:solidFill>
                  <a:effectLst/>
                  <a:latin typeface="Calibri" pitchFamily="34" charset="0"/>
                  <a:cs typeface="Arial" pitchFamily="34" charset="0"/>
                </a:rPr>
                <a:t>R</a:t>
              </a:r>
              <a:r>
                <a:rPr kumimoji="0" lang="en-US" sz="1200" b="1" i="0" u="none" strike="noStrike" cap="none" normalizeH="0" baseline="-25000" dirty="0" smtClean="0">
                  <a:ln>
                    <a:noFill/>
                  </a:ln>
                  <a:solidFill>
                    <a:srgbClr val="FF0000"/>
                  </a:solidFill>
                  <a:effectLst/>
                  <a:latin typeface="Calibri" pitchFamily="34" charset="0"/>
                  <a:cs typeface="Arial" pitchFamily="34" charset="0"/>
                </a:rPr>
                <a:t>1</a:t>
              </a:r>
              <a:endParaRPr kumimoji="0" lang="en-US" sz="1800" b="0" i="0" u="none" strike="noStrike" cap="none" normalizeH="0" baseline="-25000" dirty="0" smtClean="0">
                <a:ln>
                  <a:noFill/>
                </a:ln>
                <a:solidFill>
                  <a:schemeClr val="tx1"/>
                </a:solidFill>
                <a:effectLst/>
                <a:latin typeface="Arial" pitchFamily="34" charset="0"/>
                <a:cs typeface="Arial" pitchFamily="34" charset="0"/>
              </a:endParaRPr>
            </a:p>
          </p:txBody>
        </p:sp>
        <p:sp>
          <p:nvSpPr>
            <p:cNvPr id="82968" name="Text Box 24"/>
            <p:cNvSpPr txBox="1">
              <a:spLocks noChangeArrowheads="1"/>
            </p:cNvSpPr>
            <p:nvPr/>
          </p:nvSpPr>
          <p:spPr bwMode="auto">
            <a:xfrm>
              <a:off x="3894" y="7819"/>
              <a:ext cx="562" cy="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rgbClr val="FF0000"/>
                  </a:solidFill>
                  <a:effectLst/>
                  <a:latin typeface="Calibri" pitchFamily="34" charset="0"/>
                  <a:cs typeface="Arial" pitchFamily="34" charset="0"/>
                </a:rPr>
                <a:t>R</a:t>
              </a:r>
              <a:r>
                <a:rPr kumimoji="0" lang="en-US" sz="1200" b="1" i="0" u="none" strike="noStrike" cap="none" normalizeH="0" baseline="-25000" dirty="0" smtClean="0">
                  <a:ln>
                    <a:noFill/>
                  </a:ln>
                  <a:solidFill>
                    <a:srgbClr val="FF0000"/>
                  </a:solidFill>
                  <a:effectLst/>
                  <a:latin typeface="Calibri" pitchFamily="34" charset="0"/>
                  <a:cs typeface="Arial" pitchFamily="34" charset="0"/>
                </a:rPr>
                <a:t>2</a:t>
              </a:r>
              <a:endParaRPr kumimoji="0" lang="en-US" sz="1800" b="0" i="0" u="none" strike="noStrike" cap="none" normalizeH="0" baseline="-25000" dirty="0" smtClean="0">
                <a:ln>
                  <a:noFill/>
                </a:ln>
                <a:solidFill>
                  <a:schemeClr val="tx1"/>
                </a:solidFill>
                <a:effectLst/>
                <a:latin typeface="Arial" pitchFamily="34" charset="0"/>
                <a:cs typeface="Arial" pitchFamily="34" charset="0"/>
              </a:endParaRPr>
            </a:p>
          </p:txBody>
        </p:sp>
        <p:cxnSp>
          <p:nvCxnSpPr>
            <p:cNvPr id="82969" name="AutoShape 25"/>
            <p:cNvCxnSpPr>
              <a:cxnSpLocks noChangeShapeType="1"/>
              <a:stCxn id="82955" idx="2"/>
              <a:endCxn id="82967" idx="0"/>
            </p:cNvCxnSpPr>
            <p:nvPr/>
          </p:nvCxnSpPr>
          <p:spPr bwMode="auto">
            <a:xfrm rot="16200000" flipH="1">
              <a:off x="3652" y="6345"/>
              <a:ext cx="1015" cy="1719"/>
            </a:xfrm>
            <a:prstGeom prst="curvedConnector3">
              <a:avLst>
                <a:gd name="adj1" fmla="val 50000"/>
              </a:avLst>
            </a:prstGeom>
            <a:noFill/>
            <a:ln w="9525">
              <a:solidFill>
                <a:srgbClr val="000000"/>
              </a:solidFill>
              <a:round/>
              <a:headEnd/>
              <a:tailEnd type="triangle" w="med" len="med"/>
            </a:ln>
          </p:spPr>
        </p:cxnSp>
        <p:cxnSp>
          <p:nvCxnSpPr>
            <p:cNvPr id="82970" name="AutoShape 26"/>
            <p:cNvCxnSpPr>
              <a:cxnSpLocks noChangeShapeType="1"/>
              <a:stCxn id="82956" idx="2"/>
            </p:cNvCxnSpPr>
            <p:nvPr/>
          </p:nvCxnSpPr>
          <p:spPr bwMode="auto">
            <a:xfrm rot="16200000" flipH="1">
              <a:off x="3870" y="7026"/>
              <a:ext cx="1253" cy="596"/>
            </a:xfrm>
            <a:prstGeom prst="curvedConnector3">
              <a:avLst>
                <a:gd name="adj1" fmla="val 49958"/>
              </a:avLst>
            </a:prstGeom>
            <a:noFill/>
            <a:ln w="9525">
              <a:solidFill>
                <a:srgbClr val="000000"/>
              </a:solidFill>
              <a:round/>
              <a:headEnd/>
              <a:tailEnd type="triangle" w="med" len="med"/>
            </a:ln>
          </p:spPr>
        </p:cxnSp>
        <p:cxnSp>
          <p:nvCxnSpPr>
            <p:cNvPr id="82971" name="AutoShape 27"/>
            <p:cNvCxnSpPr>
              <a:cxnSpLocks noChangeShapeType="1"/>
              <a:stCxn id="82957" idx="2"/>
              <a:endCxn id="82959" idx="2"/>
            </p:cNvCxnSpPr>
            <p:nvPr/>
          </p:nvCxnSpPr>
          <p:spPr bwMode="auto">
            <a:xfrm rot="5400000">
              <a:off x="5060" y="6857"/>
              <a:ext cx="1131" cy="811"/>
            </a:xfrm>
            <a:prstGeom prst="curvedConnector2">
              <a:avLst/>
            </a:prstGeom>
            <a:noFill/>
            <a:ln w="9525">
              <a:solidFill>
                <a:srgbClr val="000000"/>
              </a:solidFill>
              <a:round/>
              <a:headEnd/>
              <a:tailEnd type="triangle" w="med" len="med"/>
            </a:ln>
          </p:spPr>
        </p:cxnSp>
        <p:cxnSp>
          <p:nvCxnSpPr>
            <p:cNvPr id="82972" name="AutoShape 28"/>
            <p:cNvCxnSpPr>
              <a:cxnSpLocks noChangeShapeType="1"/>
            </p:cNvCxnSpPr>
            <p:nvPr/>
          </p:nvCxnSpPr>
          <p:spPr bwMode="auto">
            <a:xfrm flipH="1">
              <a:off x="5517" y="8472"/>
              <a:ext cx="991" cy="1"/>
            </a:xfrm>
            <a:prstGeom prst="straightConnector1">
              <a:avLst/>
            </a:prstGeom>
            <a:noFill/>
            <a:ln w="12700">
              <a:solidFill>
                <a:srgbClr val="938953"/>
              </a:solidFill>
              <a:round/>
              <a:headEnd/>
              <a:tailEnd type="triangle" w="med" len="med"/>
            </a:ln>
          </p:spPr>
        </p:cxnSp>
        <p:cxnSp>
          <p:nvCxnSpPr>
            <p:cNvPr id="82973" name="AutoShape 29"/>
            <p:cNvCxnSpPr>
              <a:cxnSpLocks noChangeShapeType="1"/>
            </p:cNvCxnSpPr>
            <p:nvPr/>
          </p:nvCxnSpPr>
          <p:spPr bwMode="auto">
            <a:xfrm>
              <a:off x="3404" y="4956"/>
              <a:ext cx="1" cy="355"/>
            </a:xfrm>
            <a:prstGeom prst="straightConnector1">
              <a:avLst/>
            </a:prstGeom>
            <a:noFill/>
            <a:ln w="9525">
              <a:solidFill>
                <a:srgbClr val="000000"/>
              </a:solidFill>
              <a:round/>
              <a:headEnd type="triangle" w="med" len="med"/>
              <a:tailEnd type="triangle" w="med" len="med"/>
            </a:ln>
          </p:spPr>
        </p:cxnSp>
        <p:cxnSp>
          <p:nvCxnSpPr>
            <p:cNvPr id="82974" name="AutoShape 30"/>
            <p:cNvCxnSpPr>
              <a:cxnSpLocks noChangeShapeType="1"/>
            </p:cNvCxnSpPr>
            <p:nvPr/>
          </p:nvCxnSpPr>
          <p:spPr bwMode="auto">
            <a:xfrm>
              <a:off x="4103" y="4956"/>
              <a:ext cx="1" cy="355"/>
            </a:xfrm>
            <a:prstGeom prst="straightConnector1">
              <a:avLst/>
            </a:prstGeom>
            <a:noFill/>
            <a:ln w="9525">
              <a:solidFill>
                <a:srgbClr val="000000"/>
              </a:solidFill>
              <a:round/>
              <a:headEnd type="triangle" w="med" len="med"/>
              <a:tailEnd type="triangle" w="med" len="med"/>
            </a:ln>
          </p:spPr>
        </p:cxnSp>
        <p:cxnSp>
          <p:nvCxnSpPr>
            <p:cNvPr id="82975" name="AutoShape 31"/>
            <p:cNvCxnSpPr>
              <a:cxnSpLocks noChangeShapeType="1"/>
            </p:cNvCxnSpPr>
            <p:nvPr/>
          </p:nvCxnSpPr>
          <p:spPr bwMode="auto">
            <a:xfrm>
              <a:off x="4749" y="4956"/>
              <a:ext cx="1" cy="355"/>
            </a:xfrm>
            <a:prstGeom prst="straightConnector1">
              <a:avLst/>
            </a:prstGeom>
            <a:noFill/>
            <a:ln w="9525">
              <a:solidFill>
                <a:srgbClr val="000000"/>
              </a:solidFill>
              <a:round/>
              <a:headEnd type="triangle" w="med" len="med"/>
              <a:tailEnd type="triangle" w="med" len="med"/>
            </a:ln>
          </p:spPr>
        </p:cxnSp>
        <p:cxnSp>
          <p:nvCxnSpPr>
            <p:cNvPr id="82976" name="AutoShape 32"/>
            <p:cNvCxnSpPr>
              <a:cxnSpLocks noChangeShapeType="1"/>
            </p:cNvCxnSpPr>
            <p:nvPr/>
          </p:nvCxnSpPr>
          <p:spPr bwMode="auto">
            <a:xfrm>
              <a:off x="5854" y="4975"/>
              <a:ext cx="1" cy="355"/>
            </a:xfrm>
            <a:prstGeom prst="straightConnector1">
              <a:avLst/>
            </a:prstGeom>
            <a:noFill/>
            <a:ln w="9525">
              <a:solidFill>
                <a:srgbClr val="000000"/>
              </a:solidFill>
              <a:round/>
              <a:headEnd type="triangle" w="med" len="med"/>
              <a:tailEnd type="triangle" w="med" len="med"/>
            </a:ln>
          </p:spPr>
        </p:cxnSp>
        <p:cxnSp>
          <p:nvCxnSpPr>
            <p:cNvPr id="82977" name="AutoShape 33"/>
            <p:cNvCxnSpPr>
              <a:cxnSpLocks noChangeShapeType="1"/>
            </p:cNvCxnSpPr>
            <p:nvPr/>
          </p:nvCxnSpPr>
          <p:spPr bwMode="auto">
            <a:xfrm>
              <a:off x="3404" y="5931"/>
              <a:ext cx="1" cy="355"/>
            </a:xfrm>
            <a:prstGeom prst="straightConnector1">
              <a:avLst/>
            </a:prstGeom>
            <a:noFill/>
            <a:ln w="9525">
              <a:solidFill>
                <a:srgbClr val="000000"/>
              </a:solidFill>
              <a:round/>
              <a:headEnd type="triangle" w="med" len="med"/>
              <a:tailEnd type="triangle" w="med" len="med"/>
            </a:ln>
          </p:spPr>
        </p:cxnSp>
        <p:cxnSp>
          <p:nvCxnSpPr>
            <p:cNvPr id="82978" name="AutoShape 34"/>
            <p:cNvCxnSpPr>
              <a:cxnSpLocks noChangeShapeType="1"/>
            </p:cNvCxnSpPr>
            <p:nvPr/>
          </p:nvCxnSpPr>
          <p:spPr bwMode="auto">
            <a:xfrm>
              <a:off x="4198" y="5931"/>
              <a:ext cx="1" cy="355"/>
            </a:xfrm>
            <a:prstGeom prst="straightConnector1">
              <a:avLst/>
            </a:prstGeom>
            <a:noFill/>
            <a:ln w="9525">
              <a:solidFill>
                <a:srgbClr val="000000"/>
              </a:solidFill>
              <a:round/>
              <a:headEnd type="triangle" w="med" len="med"/>
              <a:tailEnd type="triangle" w="med" len="med"/>
            </a:ln>
          </p:spPr>
        </p:cxnSp>
        <p:cxnSp>
          <p:nvCxnSpPr>
            <p:cNvPr id="82979" name="AutoShape 35"/>
            <p:cNvCxnSpPr>
              <a:cxnSpLocks noChangeShapeType="1"/>
            </p:cNvCxnSpPr>
            <p:nvPr/>
          </p:nvCxnSpPr>
          <p:spPr bwMode="auto">
            <a:xfrm>
              <a:off x="6031" y="5931"/>
              <a:ext cx="1" cy="355"/>
            </a:xfrm>
            <a:prstGeom prst="straightConnector1">
              <a:avLst/>
            </a:prstGeom>
            <a:noFill/>
            <a:ln w="9525">
              <a:solidFill>
                <a:srgbClr val="000000"/>
              </a:solidFill>
              <a:round/>
              <a:headEnd type="triangle" w="med" len="med"/>
              <a:tailEnd type="triangle" w="med" len="med"/>
            </a:ln>
          </p:spPr>
        </p:cxnSp>
        <p:sp>
          <p:nvSpPr>
            <p:cNvPr id="82980" name="Text Box 36"/>
            <p:cNvSpPr txBox="1">
              <a:spLocks noChangeArrowheads="1"/>
            </p:cNvSpPr>
            <p:nvPr/>
          </p:nvSpPr>
          <p:spPr bwMode="auto">
            <a:xfrm>
              <a:off x="5069" y="5595"/>
              <a:ext cx="674" cy="39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latin typeface="Calibri" pitchFamily="34" charset="0"/>
                  <a:cs typeface="Arial" pitchFamily="34" charset="0"/>
                </a:rPr>
                <a:t>.   .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981" name="Text Box 37"/>
            <p:cNvSpPr txBox="1">
              <a:spLocks noChangeArrowheads="1"/>
            </p:cNvSpPr>
            <p:nvPr/>
          </p:nvSpPr>
          <p:spPr bwMode="auto">
            <a:xfrm>
              <a:off x="4788" y="6476"/>
              <a:ext cx="674" cy="39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latin typeface="Calibri" pitchFamily="34" charset="0"/>
                  <a:cs typeface="Arial" pitchFamily="34" charset="0"/>
                </a:rPr>
                <a:t>.   .   .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982" name="Text Box 38"/>
            <p:cNvSpPr txBox="1">
              <a:spLocks noChangeArrowheads="1"/>
            </p:cNvSpPr>
            <p:nvPr/>
          </p:nvSpPr>
          <p:spPr bwMode="auto">
            <a:xfrm>
              <a:off x="1663" y="7443"/>
              <a:ext cx="1754" cy="806"/>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Main query</a:t>
              </a:r>
              <a:r>
                <a:rPr kumimoji="0" lang="en-US" sz="1200" b="0" i="0" u="none" strike="noStrike" cap="none" normalizeH="0" baseline="0" dirty="0" smtClean="0">
                  <a:ln>
                    <a:noFill/>
                  </a:ln>
                  <a:solidFill>
                    <a:schemeClr val="tx1"/>
                  </a:solidFill>
                  <a:effectLst/>
                  <a:latin typeface="Calibri" pitchFamily="34" charset="0"/>
                  <a:cs typeface="Arial" pitchFamily="34" charset="0"/>
                </a:rPr>
                <a:t>: cached data extraction and rectangulation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83" name="Text Box 39"/>
            <p:cNvSpPr txBox="1">
              <a:spLocks noChangeArrowheads="1"/>
            </p:cNvSpPr>
            <p:nvPr/>
          </p:nvSpPr>
          <p:spPr bwMode="auto">
            <a:xfrm>
              <a:off x="6882" y="8151"/>
              <a:ext cx="1795" cy="713"/>
            </a:xfrm>
            <a:prstGeom prst="rect">
              <a:avLst/>
            </a:prstGeom>
            <a:solidFill>
              <a:srgbClr val="FFFFFF"/>
            </a:solidFill>
            <a:ln w="9525">
              <a:noFill/>
              <a:miter lim="800000"/>
              <a:headEnd/>
              <a:tailEnd/>
            </a:ln>
          </p:spPr>
          <p:txBody>
            <a:bodyPr vert="horz" wrap="square" lIns="0" tIns="45720" rIns="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Layers from Other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WFS and WMS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84" name="Text Box 40"/>
            <p:cNvSpPr txBox="1">
              <a:spLocks noChangeArrowheads="1"/>
            </p:cNvSpPr>
            <p:nvPr/>
          </p:nvSpPr>
          <p:spPr bwMode="auto">
            <a:xfrm>
              <a:off x="6616" y="7465"/>
              <a:ext cx="1795" cy="378"/>
            </a:xfrm>
            <a:prstGeom prst="rect">
              <a:avLst/>
            </a:prstGeom>
            <a:solidFill>
              <a:srgbClr val="FFFFFF"/>
            </a:solidFill>
            <a:ln w="9525">
              <a:noFill/>
              <a:miter lim="800000"/>
              <a:headEnd/>
              <a:tailEnd/>
            </a:ln>
          </p:spPr>
          <p:txBody>
            <a:bodyPr vert="horz" wrap="square" lIns="0" tIns="45720" rIns="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Critical data layer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85" name="Text Box 41"/>
            <p:cNvSpPr txBox="1">
              <a:spLocks noChangeArrowheads="1"/>
            </p:cNvSpPr>
            <p:nvPr/>
          </p:nvSpPr>
          <p:spPr bwMode="auto">
            <a:xfrm>
              <a:off x="6737" y="4205"/>
              <a:ext cx="1732" cy="688"/>
            </a:xfrm>
            <a:prstGeom prst="rect">
              <a:avLst/>
            </a:prstGeom>
            <a:solidFill>
              <a:srgbClr val="FFFFFF"/>
            </a:solidFill>
            <a:ln w="9525">
              <a:noFill/>
              <a:miter lim="800000"/>
              <a:headEnd/>
              <a:tailEnd/>
            </a:ln>
          </p:spPr>
          <p:txBody>
            <a:bodyPr vert="horz" wrap="square" lIns="0" tIns="45720" rIns="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Critical data provider in GML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86" name="Text Box 42"/>
            <p:cNvSpPr txBox="1">
              <a:spLocks noChangeArrowheads="1"/>
            </p:cNvSpPr>
            <p:nvPr/>
          </p:nvSpPr>
          <p:spPr bwMode="auto">
            <a:xfrm>
              <a:off x="6822" y="5963"/>
              <a:ext cx="2075" cy="828"/>
            </a:xfrm>
            <a:prstGeom prst="rect">
              <a:avLst/>
            </a:prstGeom>
            <a:solidFill>
              <a:srgbClr val="FFFFFF"/>
            </a:solidFill>
            <a:ln w="9525">
              <a:noFill/>
              <a:miter lim="800000"/>
              <a:headEnd/>
              <a:tailEnd/>
            </a:ln>
          </p:spPr>
          <p:txBody>
            <a:bodyPr vert="horz" wrap="square" lIns="0" tIns="45720" rIns="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Critical data falling into partitioned regions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83000" name="Rectangle 5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82987" name="Group 43"/>
          <p:cNvGrpSpPr>
            <a:grpSpLocks noChangeAspect="1"/>
          </p:cNvGrpSpPr>
          <p:nvPr/>
        </p:nvGrpSpPr>
        <p:grpSpPr bwMode="auto">
          <a:xfrm>
            <a:off x="6858000" y="1752291"/>
            <a:ext cx="1722438" cy="4445348"/>
            <a:chOff x="1440" y="2427"/>
            <a:chExt cx="2712" cy="6997"/>
          </a:xfrm>
        </p:grpSpPr>
        <p:sp>
          <p:nvSpPr>
            <p:cNvPr id="82999" name="AutoShape 55"/>
            <p:cNvSpPr>
              <a:spLocks noChangeAspect="1" noChangeArrowheads="1" noTextEdit="1"/>
            </p:cNvSpPr>
            <p:nvPr/>
          </p:nvSpPr>
          <p:spPr bwMode="auto">
            <a:xfrm>
              <a:off x="1440" y="3387"/>
              <a:ext cx="2712" cy="1974"/>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2998" name="Picture 54"/>
            <p:cNvPicPr>
              <a:picLocks noChangeAspect="1" noChangeArrowheads="1"/>
            </p:cNvPicPr>
            <p:nvPr/>
          </p:nvPicPr>
          <p:blipFill>
            <a:blip r:embed="rId3" cstate="print"/>
            <a:srcRect/>
            <a:stretch>
              <a:fillRect/>
            </a:stretch>
          </p:blipFill>
          <p:spPr bwMode="auto">
            <a:xfrm>
              <a:off x="2269" y="3955"/>
              <a:ext cx="931" cy="890"/>
            </a:xfrm>
            <a:prstGeom prst="rect">
              <a:avLst/>
            </a:prstGeom>
            <a:noFill/>
          </p:spPr>
        </p:pic>
        <p:sp>
          <p:nvSpPr>
            <p:cNvPr id="82997" name="Rectangle 53"/>
            <p:cNvSpPr>
              <a:spLocks noChangeArrowheads="1"/>
            </p:cNvSpPr>
            <p:nvPr/>
          </p:nvSpPr>
          <p:spPr bwMode="auto">
            <a:xfrm>
              <a:off x="1931" y="3665"/>
              <a:ext cx="1598" cy="1497"/>
            </a:xfrm>
            <a:prstGeom prst="rect">
              <a:avLst/>
            </a:prstGeom>
            <a:solidFill>
              <a:srgbClr val="FFFFFF">
                <a:alpha val="20000"/>
              </a:srgbClr>
            </a:solidFill>
            <a:ln w="28575">
              <a:solidFill>
                <a:srgbClr val="C4BC96"/>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996" name="AutoShape 52"/>
            <p:cNvSpPr>
              <a:spLocks noChangeShapeType="1"/>
            </p:cNvSpPr>
            <p:nvPr/>
          </p:nvSpPr>
          <p:spPr bwMode="auto">
            <a:xfrm>
              <a:off x="2907" y="4128"/>
              <a:ext cx="1" cy="480"/>
            </a:xfrm>
            <a:prstGeom prst="straightConnector1">
              <a:avLst/>
            </a:prstGeom>
            <a:noFill/>
            <a:ln w="12700">
              <a:solidFill>
                <a:srgbClr val="40404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2995" name="AutoShape 51"/>
            <p:cNvSpPr>
              <a:spLocks noChangeShapeType="1"/>
            </p:cNvSpPr>
            <p:nvPr/>
          </p:nvSpPr>
          <p:spPr bwMode="auto">
            <a:xfrm>
              <a:off x="3161" y="4788"/>
              <a:ext cx="1" cy="374"/>
            </a:xfrm>
            <a:prstGeom prst="straightConnector1">
              <a:avLst/>
            </a:prstGeom>
            <a:noFill/>
            <a:ln w="12700">
              <a:solidFill>
                <a:srgbClr val="40404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2994" name="AutoShape 50"/>
            <p:cNvSpPr>
              <a:spLocks noChangeShapeType="1"/>
            </p:cNvSpPr>
            <p:nvPr/>
          </p:nvSpPr>
          <p:spPr bwMode="auto">
            <a:xfrm>
              <a:off x="2288" y="4788"/>
              <a:ext cx="1" cy="374"/>
            </a:xfrm>
            <a:prstGeom prst="straightConnector1">
              <a:avLst/>
            </a:prstGeom>
            <a:noFill/>
            <a:ln w="12700">
              <a:solidFill>
                <a:srgbClr val="40404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2993" name="AutoShape 49"/>
            <p:cNvSpPr>
              <a:spLocks noChangeShapeType="1"/>
            </p:cNvSpPr>
            <p:nvPr/>
          </p:nvSpPr>
          <p:spPr bwMode="auto">
            <a:xfrm>
              <a:off x="3162" y="3581"/>
              <a:ext cx="1" cy="374"/>
            </a:xfrm>
            <a:prstGeom prst="straightConnector1">
              <a:avLst/>
            </a:prstGeom>
            <a:noFill/>
            <a:ln w="12700">
              <a:solidFill>
                <a:srgbClr val="40404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2992" name="AutoShape 48"/>
            <p:cNvSpPr>
              <a:spLocks noChangeShapeType="1"/>
            </p:cNvSpPr>
            <p:nvPr/>
          </p:nvSpPr>
          <p:spPr bwMode="auto">
            <a:xfrm>
              <a:off x="2289" y="3627"/>
              <a:ext cx="1" cy="374"/>
            </a:xfrm>
            <a:prstGeom prst="straightConnector1">
              <a:avLst/>
            </a:prstGeom>
            <a:noFill/>
            <a:ln w="12700">
              <a:solidFill>
                <a:srgbClr val="40404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2991" name="Text Box 47"/>
            <p:cNvSpPr txBox="1">
              <a:spLocks noChangeArrowheads="1"/>
            </p:cNvSpPr>
            <p:nvPr/>
          </p:nvSpPr>
          <p:spPr bwMode="auto">
            <a:xfrm>
              <a:off x="1876" y="4328"/>
              <a:ext cx="589" cy="342"/>
            </a:xfrm>
            <a:prstGeom prst="rect">
              <a:avLst/>
            </a:prstGeom>
            <a:noFill/>
            <a:ln w="9525">
              <a:noFill/>
              <a:miter lim="800000"/>
              <a:headEnd/>
              <a:tailEnd/>
            </a:ln>
          </p:spPr>
          <p:txBody>
            <a:bodyPr vert="horz" wrap="square" lIns="76810" tIns="38405" rIns="76810" bIns="3840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1F497D"/>
                  </a:solidFill>
                  <a:effectLst/>
                  <a:latin typeface="Calibri" pitchFamily="34" charset="0"/>
                  <a:ea typeface="Times New Roman" pitchFamily="18" charset="0"/>
                  <a:cs typeface="Times New Roman" pitchFamily="18" charset="0"/>
                </a:rPr>
                <a:t>R1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90" name="Text Box 46"/>
            <p:cNvSpPr txBox="1">
              <a:spLocks noChangeArrowheads="1"/>
            </p:cNvSpPr>
            <p:nvPr/>
          </p:nvSpPr>
          <p:spPr bwMode="auto">
            <a:xfrm>
              <a:off x="3111" y="4304"/>
              <a:ext cx="511" cy="342"/>
            </a:xfrm>
            <a:prstGeom prst="rect">
              <a:avLst/>
            </a:prstGeom>
            <a:noFill/>
            <a:ln w="9525">
              <a:noFill/>
              <a:miter lim="800000"/>
              <a:headEnd/>
              <a:tailEnd/>
            </a:ln>
          </p:spPr>
          <p:txBody>
            <a:bodyPr vert="horz" wrap="square" lIns="76810" tIns="38405" rIns="76810" bIns="3840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1F497D"/>
                  </a:solidFill>
                  <a:effectLst/>
                  <a:latin typeface="Calibri" pitchFamily="34" charset="0"/>
                  <a:ea typeface="Times New Roman" pitchFamily="18" charset="0"/>
                  <a:cs typeface="Times New Roman" pitchFamily="18" charset="0"/>
                </a:rPr>
                <a:t>R2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89" name="Text Box 45"/>
            <p:cNvSpPr txBox="1">
              <a:spLocks noChangeArrowheads="1"/>
            </p:cNvSpPr>
            <p:nvPr/>
          </p:nvSpPr>
          <p:spPr bwMode="auto">
            <a:xfrm>
              <a:off x="2523" y="3682"/>
              <a:ext cx="511" cy="342"/>
            </a:xfrm>
            <a:prstGeom prst="rect">
              <a:avLst/>
            </a:prstGeom>
            <a:noFill/>
            <a:ln w="9525">
              <a:noFill/>
              <a:miter lim="800000"/>
              <a:headEnd/>
              <a:tailEnd/>
            </a:ln>
          </p:spPr>
          <p:txBody>
            <a:bodyPr vert="horz" wrap="square" lIns="76810" tIns="38405" rIns="76810" bIns="3840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1F497D"/>
                  </a:solidFill>
                  <a:effectLst/>
                  <a:latin typeface="Calibri" pitchFamily="34" charset="0"/>
                  <a:ea typeface="Times New Roman" pitchFamily="18" charset="0"/>
                  <a:cs typeface="Times New Roman" pitchFamily="18" charset="0"/>
                </a:rPr>
                <a:t>R3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88" name="Text Box 44"/>
            <p:cNvSpPr txBox="1">
              <a:spLocks noChangeArrowheads="1"/>
            </p:cNvSpPr>
            <p:nvPr/>
          </p:nvSpPr>
          <p:spPr bwMode="auto">
            <a:xfrm>
              <a:off x="2497" y="4864"/>
              <a:ext cx="511" cy="342"/>
            </a:xfrm>
            <a:prstGeom prst="rect">
              <a:avLst/>
            </a:prstGeom>
            <a:noFill/>
            <a:ln w="9525">
              <a:noFill/>
              <a:miter lim="800000"/>
              <a:headEnd/>
              <a:tailEnd/>
            </a:ln>
          </p:spPr>
          <p:txBody>
            <a:bodyPr vert="horz" wrap="square" lIns="76810" tIns="38405" rIns="76810" bIns="3840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1F497D"/>
                  </a:solidFill>
                  <a:effectLst/>
                  <a:latin typeface="Calibri" pitchFamily="34" charset="0"/>
                  <a:ea typeface="Times New Roman" pitchFamily="18" charset="0"/>
                  <a:cs typeface="Times New Roman" pitchFamily="18" charset="0"/>
                </a:rPr>
                <a:t>R4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6" name="Text Box 47"/>
            <p:cNvSpPr txBox="1">
              <a:spLocks noChangeArrowheads="1"/>
            </p:cNvSpPr>
            <p:nvPr/>
          </p:nvSpPr>
          <p:spPr bwMode="auto">
            <a:xfrm>
              <a:off x="2880" y="2427"/>
              <a:ext cx="589" cy="342"/>
            </a:xfrm>
            <a:prstGeom prst="rect">
              <a:avLst/>
            </a:prstGeom>
            <a:noFill/>
            <a:ln w="9525">
              <a:noFill/>
              <a:miter lim="800000"/>
              <a:headEnd/>
              <a:tailEnd/>
            </a:ln>
          </p:spPr>
          <p:txBody>
            <a:bodyPr vert="horz" wrap="square" lIns="76810" tIns="38405" rIns="76810" bIns="3840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1F497D"/>
                  </a:solidFill>
                  <a:effectLst/>
                  <a:latin typeface="Calibri" pitchFamily="34" charset="0"/>
                  <a:ea typeface="Times New Roman" pitchFamily="18" charset="0"/>
                  <a:cs typeface="Times New Roman" pitchFamily="18" charset="0"/>
                </a:rPr>
                <a:t>R1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8" name="Text Box 47"/>
            <p:cNvSpPr txBox="1">
              <a:spLocks noChangeArrowheads="1"/>
            </p:cNvSpPr>
            <p:nvPr/>
          </p:nvSpPr>
          <p:spPr bwMode="auto">
            <a:xfrm>
              <a:off x="3341" y="8424"/>
              <a:ext cx="589" cy="342"/>
            </a:xfrm>
            <a:prstGeom prst="rect">
              <a:avLst/>
            </a:prstGeom>
            <a:noFill/>
            <a:ln w="9525">
              <a:noFill/>
              <a:miter lim="800000"/>
              <a:headEnd/>
              <a:tailEnd/>
            </a:ln>
          </p:spPr>
          <p:txBody>
            <a:bodyPr vert="horz" wrap="square" lIns="76810" tIns="38405" rIns="76810" bIns="3840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1F497D"/>
                  </a:solidFill>
                  <a:effectLst/>
                  <a:latin typeface="Calibri" pitchFamily="34" charset="0"/>
                  <a:ea typeface="Times New Roman" pitchFamily="18" charset="0"/>
                  <a:cs typeface="Times New Roman" pitchFamily="18" charset="0"/>
                </a:rPr>
                <a:t>R1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 name="Text Box 46"/>
            <p:cNvSpPr txBox="1">
              <a:spLocks noChangeArrowheads="1"/>
            </p:cNvSpPr>
            <p:nvPr/>
          </p:nvSpPr>
          <p:spPr bwMode="auto">
            <a:xfrm>
              <a:off x="2880" y="9082"/>
              <a:ext cx="511" cy="342"/>
            </a:xfrm>
            <a:prstGeom prst="rect">
              <a:avLst/>
            </a:prstGeom>
            <a:noFill/>
            <a:ln w="9525">
              <a:noFill/>
              <a:miter lim="800000"/>
              <a:headEnd/>
              <a:tailEnd/>
            </a:ln>
          </p:spPr>
          <p:txBody>
            <a:bodyPr vert="horz" wrap="square" lIns="76810" tIns="38405" rIns="76810" bIns="3840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1F497D"/>
                  </a:solidFill>
                  <a:effectLst/>
                  <a:latin typeface="Calibri" pitchFamily="34" charset="0"/>
                  <a:ea typeface="Times New Roman" pitchFamily="18" charset="0"/>
                  <a:cs typeface="Times New Roman" pitchFamily="18" charset="0"/>
                </a:rPr>
                <a:t>R2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83005" name="Group 61"/>
          <p:cNvGrpSpPr>
            <a:grpSpLocks noChangeAspect="1"/>
          </p:cNvGrpSpPr>
          <p:nvPr/>
        </p:nvGrpSpPr>
        <p:grpSpPr bwMode="auto">
          <a:xfrm>
            <a:off x="6781800" y="3810000"/>
            <a:ext cx="1722438" cy="1020763"/>
            <a:chOff x="1440" y="3709"/>
            <a:chExt cx="2712" cy="1608"/>
          </a:xfrm>
        </p:grpSpPr>
        <p:sp>
          <p:nvSpPr>
            <p:cNvPr id="83006" name="AutoShape 62"/>
            <p:cNvSpPr>
              <a:spLocks noChangeAspect="1" noChangeArrowheads="1"/>
            </p:cNvSpPr>
            <p:nvPr/>
          </p:nvSpPr>
          <p:spPr bwMode="auto">
            <a:xfrm>
              <a:off x="1440" y="3709"/>
              <a:ext cx="2712" cy="1608"/>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3007" name="Picture 63"/>
            <p:cNvPicPr>
              <a:picLocks noChangeAspect="1" noChangeArrowheads="1"/>
            </p:cNvPicPr>
            <p:nvPr/>
          </p:nvPicPr>
          <p:blipFill>
            <a:blip r:embed="rId4"/>
            <a:srcRect/>
            <a:stretch>
              <a:fillRect/>
            </a:stretch>
          </p:blipFill>
          <p:spPr bwMode="auto">
            <a:xfrm>
              <a:off x="2154" y="3813"/>
              <a:ext cx="1471" cy="1393"/>
            </a:xfrm>
            <a:prstGeom prst="rect">
              <a:avLst/>
            </a:prstGeom>
            <a:noFill/>
          </p:spPr>
        </p:pic>
        <p:sp>
          <p:nvSpPr>
            <p:cNvPr id="83008" name="Rectangle 64"/>
            <p:cNvSpPr>
              <a:spLocks noChangeArrowheads="1"/>
            </p:cNvSpPr>
            <p:nvPr/>
          </p:nvSpPr>
          <p:spPr bwMode="auto">
            <a:xfrm>
              <a:off x="2484" y="4168"/>
              <a:ext cx="817" cy="661"/>
            </a:xfrm>
            <a:prstGeom prst="rect">
              <a:avLst/>
            </a:prstGeom>
            <a:solidFill>
              <a:srgbClr val="FFFFFF">
                <a:alpha val="20000"/>
              </a:srgbClr>
            </a:solidFill>
            <a:ln w="28575">
              <a:solidFill>
                <a:srgbClr val="C4BC96"/>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83009" name="Picture 65"/>
          <p:cNvPicPr>
            <a:picLocks noChangeAspect="1" noChangeArrowheads="1"/>
          </p:cNvPicPr>
          <p:nvPr/>
        </p:nvPicPr>
        <p:blipFill>
          <a:blip r:embed="rId4"/>
          <a:srcRect/>
          <a:stretch>
            <a:fillRect/>
          </a:stretch>
        </p:blipFill>
        <p:spPr bwMode="auto">
          <a:xfrm>
            <a:off x="7002463" y="5064125"/>
            <a:ext cx="1020762" cy="974725"/>
          </a:xfrm>
          <a:prstGeom prst="rect">
            <a:avLst/>
          </a:prstGeom>
          <a:noFill/>
        </p:spPr>
      </p:pic>
      <p:sp>
        <p:nvSpPr>
          <p:cNvPr id="83010" name="Rectangle 66"/>
          <p:cNvSpPr>
            <a:spLocks noChangeArrowheads="1"/>
          </p:cNvSpPr>
          <p:nvPr/>
        </p:nvSpPr>
        <p:spPr bwMode="auto">
          <a:xfrm>
            <a:off x="7446963" y="5235575"/>
            <a:ext cx="1020762" cy="957263"/>
          </a:xfrm>
          <a:prstGeom prst="rect">
            <a:avLst/>
          </a:prstGeom>
          <a:solidFill>
            <a:srgbClr val="FFFFFF">
              <a:alpha val="39999"/>
            </a:srgbClr>
          </a:solidFill>
          <a:ln w="28575">
            <a:solidFill>
              <a:srgbClr val="C4BC96"/>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83011" name="AutoShape 67"/>
          <p:cNvCxnSpPr>
            <a:cxnSpLocks noChangeShapeType="1"/>
          </p:cNvCxnSpPr>
          <p:nvPr/>
        </p:nvCxnSpPr>
        <p:spPr bwMode="auto">
          <a:xfrm>
            <a:off x="7969250" y="6016625"/>
            <a:ext cx="563563" cy="0"/>
          </a:xfrm>
          <a:prstGeom prst="straightConnector1">
            <a:avLst/>
          </a:prstGeom>
          <a:noFill/>
          <a:ln w="12700">
            <a:solidFill>
              <a:srgbClr val="404040"/>
            </a:solidFill>
            <a:prstDash val="dash"/>
            <a:round/>
            <a:headEnd/>
            <a:tailEnd/>
          </a:ln>
        </p:spPr>
      </p:cxnSp>
      <p:sp>
        <p:nvSpPr>
          <p:cNvPr id="83012" name="Text Box 68"/>
          <p:cNvSpPr txBox="1">
            <a:spLocks noChangeArrowheads="1"/>
          </p:cNvSpPr>
          <p:nvPr/>
        </p:nvSpPr>
        <p:spPr bwMode="auto">
          <a:xfrm>
            <a:off x="7162800" y="5257800"/>
            <a:ext cx="749300" cy="717550"/>
          </a:xfrm>
          <a:prstGeom prst="rect">
            <a:avLst/>
          </a:prstGeom>
          <a:noFill/>
          <a:ln w="9525">
            <a:noFill/>
            <a:miter lim="800000"/>
            <a:headEnd/>
            <a:tailEnd/>
          </a:ln>
        </p:spPr>
        <p:txBody>
          <a:bodyPr vert="horz" wrap="square" lIns="77321" tIns="38660" rIns="77321" bIns="3866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smtClean="0">
                <a:ln>
                  <a:noFill/>
                </a:ln>
                <a:solidFill>
                  <a:srgbClr val="FFFFFF"/>
                </a:solidFill>
                <a:effectLst/>
                <a:latin typeface="Calibri" pitchFamily="34" charset="0"/>
                <a:cs typeface="Arial" pitchFamily="34" charset="0"/>
              </a:rPr>
              <a:t>Cached Data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013" name="Text Box 69"/>
          <p:cNvSpPr txBox="1">
            <a:spLocks noChangeArrowheads="1"/>
          </p:cNvSpPr>
          <p:nvPr/>
        </p:nvSpPr>
        <p:spPr bwMode="auto">
          <a:xfrm>
            <a:off x="8023225" y="5200650"/>
            <a:ext cx="703263" cy="361950"/>
          </a:xfrm>
          <a:prstGeom prst="rect">
            <a:avLst/>
          </a:prstGeom>
          <a:solidFill>
            <a:srgbClr val="FFFFFF">
              <a:alpha val="0"/>
            </a:srgbClr>
          </a:solidFill>
          <a:ln w="9525">
            <a:noFill/>
            <a:miter lim="800000"/>
            <a:headEnd/>
            <a:tailEnd/>
          </a:ln>
        </p:spPr>
        <p:txBody>
          <a:bodyPr vert="horz" wrap="square" lIns="92048" tIns="46022" rIns="92048" bIns="4602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4A442A"/>
                </a:solidFill>
                <a:effectLst/>
                <a:latin typeface="Calibri" pitchFamily="34" charset="0"/>
                <a:cs typeface="Arial" pitchFamily="34" charset="0"/>
              </a:rPr>
              <a:t>Successive request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73" name="Straight Arrow Connector 72"/>
          <p:cNvCxnSpPr/>
          <p:nvPr/>
        </p:nvCxnSpPr>
        <p:spPr>
          <a:xfrm rot="10800000">
            <a:off x="5486400" y="5791200"/>
            <a:ext cx="1143000"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6705600" y="4724400"/>
            <a:ext cx="1981200" cy="1828800"/>
          </a:xfrm>
          <a:prstGeom prst="ellipse">
            <a:avLst/>
          </a:prstGeom>
          <a:solidFill>
            <a:schemeClr val="bg1">
              <a:lumMod val="65000"/>
              <a:alpha val="14000"/>
            </a:schemeClr>
          </a:solidFill>
          <a:effectLst>
            <a:outerShdw blurRad="584200" dist="50800" dir="2160000" algn="c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8610600" y="32004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ctr"/>
            <a:r>
              <a:rPr lang="en-US" dirty="0" smtClean="0"/>
              <a:t>2</a:t>
            </a:r>
            <a:endParaRPr lang="en-US" dirty="0"/>
          </a:p>
        </p:txBody>
      </p:sp>
      <p:sp>
        <p:nvSpPr>
          <p:cNvPr id="79" name="Oval 78"/>
          <p:cNvSpPr/>
          <p:nvPr/>
        </p:nvSpPr>
        <p:spPr>
          <a:xfrm>
            <a:off x="8610600" y="44196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80" name="Oval 79"/>
          <p:cNvSpPr/>
          <p:nvPr/>
        </p:nvSpPr>
        <p:spPr>
          <a:xfrm>
            <a:off x="8610600" y="6172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81" name="Oval 80"/>
          <p:cNvSpPr/>
          <p:nvPr/>
        </p:nvSpPr>
        <p:spPr>
          <a:xfrm>
            <a:off x="8534400" y="1828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pic>
        <p:nvPicPr>
          <p:cNvPr id="83014" name="Picture 70"/>
          <p:cNvPicPr>
            <a:picLocks noChangeAspect="1" noChangeArrowheads="1"/>
          </p:cNvPicPr>
          <p:nvPr/>
        </p:nvPicPr>
        <p:blipFill>
          <a:blip r:embed="rId5" cstate="print"/>
          <a:srcRect/>
          <a:stretch>
            <a:fillRect/>
          </a:stretch>
        </p:blipFill>
        <p:spPr bwMode="auto">
          <a:xfrm>
            <a:off x="7162800" y="1524000"/>
            <a:ext cx="478794" cy="457200"/>
          </a:xfrm>
          <a:prstGeom prst="rect">
            <a:avLst/>
          </a:prstGeom>
          <a:noFill/>
        </p:spPr>
      </p:pic>
      <p:sp>
        <p:nvSpPr>
          <p:cNvPr id="83015" name="Rectangle 71"/>
          <p:cNvSpPr>
            <a:spLocks noChangeArrowheads="1"/>
          </p:cNvSpPr>
          <p:nvPr/>
        </p:nvSpPr>
        <p:spPr bwMode="auto">
          <a:xfrm>
            <a:off x="7717794" y="1676400"/>
            <a:ext cx="457200" cy="457200"/>
          </a:xfrm>
          <a:prstGeom prst="rect">
            <a:avLst/>
          </a:prstGeom>
          <a:solidFill>
            <a:srgbClr val="FFFFFF">
              <a:alpha val="39999"/>
            </a:srgbClr>
          </a:solidFill>
          <a:ln w="28575">
            <a:solidFill>
              <a:srgbClr val="C4BC96"/>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 name="TextBox 90"/>
          <p:cNvSpPr txBox="1"/>
          <p:nvPr/>
        </p:nvSpPr>
        <p:spPr>
          <a:xfrm>
            <a:off x="152400" y="6248400"/>
            <a:ext cx="8153400" cy="369332"/>
          </a:xfrm>
          <a:prstGeom prst="rect">
            <a:avLst/>
          </a:prstGeom>
          <a:noFill/>
        </p:spPr>
        <p:txBody>
          <a:bodyPr wrap="square" rtlCol="0">
            <a:spAutoFit/>
          </a:bodyPr>
          <a:lstStyle/>
          <a:p>
            <a:r>
              <a:rPr lang="en-US" b="1" dirty="0" smtClean="0">
                <a:solidFill>
                  <a:srgbClr val="C00000"/>
                </a:solidFill>
              </a:rPr>
              <a:t>Main query &gt;---rectangulation---&gt; Rectangles[R</a:t>
            </a:r>
            <a:r>
              <a:rPr lang="en-US" b="1" baseline="-25000" dirty="0" smtClean="0">
                <a:solidFill>
                  <a:srgbClr val="C00000"/>
                </a:solidFill>
              </a:rPr>
              <a:t>s</a:t>
            </a:r>
            <a:r>
              <a:rPr lang="en-US" b="1" dirty="0" smtClean="0">
                <a:solidFill>
                  <a:srgbClr val="C00000"/>
                </a:solidFill>
              </a:rPr>
              <a:t>]  &gt;---partition---&gt; sub-queries [</a:t>
            </a:r>
            <a:r>
              <a:rPr lang="en-US" b="1" dirty="0" err="1" smtClean="0">
                <a:solidFill>
                  <a:srgbClr val="C00000"/>
                </a:solidFill>
              </a:rPr>
              <a:t>r</a:t>
            </a:r>
            <a:r>
              <a:rPr lang="en-US" b="1" baseline="-25000" dirty="0" err="1" smtClean="0">
                <a:solidFill>
                  <a:srgbClr val="C00000"/>
                </a:solidFill>
              </a:rPr>
              <a:t>s</a:t>
            </a:r>
            <a:r>
              <a:rPr lang="en-US" b="1" dirty="0" smtClean="0">
                <a:solidFill>
                  <a:srgbClr val="C00000"/>
                </a:solidFill>
              </a:rPr>
              <a:t>]</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563562"/>
          </a:xfrm>
        </p:spPr>
        <p:txBody>
          <a:bodyPr>
            <a:noAutofit/>
          </a:bodyPr>
          <a:lstStyle/>
          <a:p>
            <a:r>
              <a:rPr lang="en-US" sz="3200" dirty="0" smtClean="0"/>
              <a:t>(Case-1) No usage of cached data –pure pp</a:t>
            </a:r>
            <a:endParaRPr lang="en-US" sz="3200" dirty="0"/>
          </a:p>
        </p:txBody>
      </p:sp>
      <p:sp>
        <p:nvSpPr>
          <p:cNvPr id="8" name="Content Placeholder 7"/>
          <p:cNvSpPr>
            <a:spLocks noGrp="1"/>
          </p:cNvSpPr>
          <p:nvPr>
            <p:ph sz="half" idx="1"/>
          </p:nvPr>
        </p:nvSpPr>
        <p:spPr>
          <a:xfrm>
            <a:off x="457200" y="4876800"/>
            <a:ext cx="8305800" cy="1981200"/>
          </a:xfrm>
        </p:spPr>
        <p:txBody>
          <a:bodyPr>
            <a:normAutofit fontScale="55000" lnSpcReduction="20000"/>
          </a:bodyPr>
          <a:lstStyle/>
          <a:p>
            <a:r>
              <a:rPr lang="en-US" sz="3600" dirty="0" smtClean="0"/>
              <a:t>No overlapping and no-benefit from cached data</a:t>
            </a:r>
          </a:p>
          <a:p>
            <a:r>
              <a:rPr lang="en-US" sz="3600" dirty="0" smtClean="0"/>
              <a:t>The main query is partitioned and assigned to threads. No-</a:t>
            </a:r>
            <a:r>
              <a:rPr lang="en-US" sz="3600" dirty="0" err="1" smtClean="0"/>
              <a:t>rectangulation</a:t>
            </a:r>
            <a:r>
              <a:rPr lang="en-US" sz="3600" dirty="0" smtClean="0"/>
              <a:t> and cached-data extraction</a:t>
            </a:r>
          </a:p>
          <a:p>
            <a:r>
              <a:rPr lang="en-US" sz="3600" dirty="0" smtClean="0"/>
              <a:t>The proposed parallel processing cause some overheads in query partitioning, corresponding query creation and assembling the responses to create the </a:t>
            </a:r>
            <a:r>
              <a:rPr lang="en-US" sz="3600" dirty="0" err="1" smtClean="0"/>
              <a:t>averall</a:t>
            </a:r>
            <a:r>
              <a:rPr lang="en-US" sz="3600" dirty="0" smtClean="0"/>
              <a:t> </a:t>
            </a:r>
            <a:r>
              <a:rPr lang="en-US" sz="3600" dirty="0" err="1" smtClean="0"/>
              <a:t>reponse</a:t>
            </a:r>
            <a:r>
              <a:rPr lang="en-US" sz="3600" dirty="0" smtClean="0"/>
              <a:t> to the main query.</a:t>
            </a:r>
          </a:p>
          <a:p>
            <a:pPr lvl="1"/>
            <a:r>
              <a:rPr lang="en-US" sz="3200" dirty="0" smtClean="0"/>
              <a:t>As sample case we use 10-threaded case (next slide).</a:t>
            </a:r>
          </a:p>
        </p:txBody>
      </p:sp>
      <p:sp>
        <p:nvSpPr>
          <p:cNvPr id="9" name="Content Placeholder 8"/>
          <p:cNvSpPr>
            <a:spLocks noGrp="1"/>
          </p:cNvSpPr>
          <p:nvPr>
            <p:ph sz="half" idx="2"/>
          </p:nvPr>
        </p:nvSpPr>
        <p:spPr>
          <a:xfrm>
            <a:off x="5638800" y="1066800"/>
            <a:ext cx="3276600" cy="3200400"/>
          </a:xfrm>
        </p:spPr>
        <p:txBody>
          <a:bodyPr>
            <a:normAutofit fontScale="55000" lnSpcReduction="20000"/>
          </a:bodyPr>
          <a:lstStyle/>
          <a:p>
            <a:r>
              <a:rPr lang="en-US" sz="3300" dirty="0" err="1" smtClean="0"/>
              <a:t>T</a:t>
            </a:r>
            <a:r>
              <a:rPr lang="en-US" sz="3300" baseline="-25000" dirty="0" err="1" smtClean="0"/>
              <a:t>table</a:t>
            </a:r>
            <a:r>
              <a:rPr lang="en-US" sz="3300" dirty="0" smtClean="0"/>
              <a:t> = Time for federator (AWMS) to access the GML data. From database to federator (AWMS) </a:t>
            </a:r>
          </a:p>
          <a:p>
            <a:r>
              <a:rPr lang="en-US" sz="3600" dirty="0" err="1" smtClean="0"/>
              <a:t>T</a:t>
            </a:r>
            <a:r>
              <a:rPr lang="en-US" sz="3600" baseline="-25000" dirty="0" err="1" smtClean="0"/>
              <a:t>table</a:t>
            </a:r>
            <a:r>
              <a:rPr lang="en-US" sz="3600" dirty="0" smtClean="0"/>
              <a:t> = T</a:t>
            </a:r>
            <a:r>
              <a:rPr lang="en-US" sz="3600" baseline="-25000" dirty="0" smtClean="0"/>
              <a:t>GML conversion</a:t>
            </a:r>
            <a:r>
              <a:rPr lang="en-US" sz="3600" dirty="0" smtClean="0"/>
              <a:t> </a:t>
            </a:r>
          </a:p>
          <a:p>
            <a:pPr lvl="1">
              <a:buNone/>
            </a:pPr>
            <a:r>
              <a:rPr lang="en-US" sz="3600" dirty="0" smtClean="0"/>
              <a:t>	+ </a:t>
            </a:r>
            <a:r>
              <a:rPr lang="en-US" sz="3600" dirty="0" err="1" smtClean="0"/>
              <a:t>T</a:t>
            </a:r>
            <a:r>
              <a:rPr lang="en-US" sz="3600" baseline="-25000" dirty="0" err="1" smtClean="0"/>
              <a:t>streming</a:t>
            </a:r>
            <a:r>
              <a:rPr lang="en-US" sz="3600" baseline="-25000" dirty="0" smtClean="0"/>
              <a:t> the data WFS to federator</a:t>
            </a:r>
          </a:p>
          <a:p>
            <a:pPr lvl="1">
              <a:buNone/>
            </a:pPr>
            <a:r>
              <a:rPr lang="en-US" sz="3600" baseline="-25000" dirty="0" smtClean="0"/>
              <a:t>	</a:t>
            </a:r>
            <a:r>
              <a:rPr lang="en-US" sz="3600" dirty="0" smtClean="0"/>
              <a:t>+ </a:t>
            </a:r>
            <a:r>
              <a:rPr lang="en-US" sz="3600" dirty="0" err="1" smtClean="0"/>
              <a:t>T</a:t>
            </a:r>
            <a:r>
              <a:rPr lang="en-US" sz="3600" baseline="-25000" dirty="0" err="1" smtClean="0"/>
              <a:t>building</a:t>
            </a:r>
            <a:r>
              <a:rPr lang="en-US" sz="3600" baseline="-25000" dirty="0" smtClean="0"/>
              <a:t> GML at federator</a:t>
            </a:r>
            <a:r>
              <a:rPr lang="en-US" sz="3600" dirty="0" smtClean="0"/>
              <a:t> </a:t>
            </a:r>
          </a:p>
          <a:p>
            <a:endParaRPr lang="en-US" dirty="0"/>
          </a:p>
        </p:txBody>
      </p:sp>
      <p:graphicFrame>
        <p:nvGraphicFramePr>
          <p:cNvPr id="7" name="Chart 6"/>
          <p:cNvGraphicFramePr/>
          <p:nvPr/>
        </p:nvGraphicFramePr>
        <p:xfrm>
          <a:off x="152400" y="762000"/>
          <a:ext cx="5791200" cy="4191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6038"/>
            <a:ext cx="8686800" cy="487362"/>
          </a:xfrm>
        </p:spPr>
        <p:txBody>
          <a:bodyPr>
            <a:noAutofit/>
          </a:bodyPr>
          <a:lstStyle/>
          <a:p>
            <a:r>
              <a:rPr lang="en-US" sz="2800" dirty="0" smtClean="0"/>
              <a:t>(Case-1) Overhead and Response timings for 10-thread pp</a:t>
            </a:r>
            <a:endParaRPr lang="en-US" sz="2800" dirty="0"/>
          </a:p>
        </p:txBody>
      </p:sp>
      <p:sp>
        <p:nvSpPr>
          <p:cNvPr id="9" name="Content Placeholder 8"/>
          <p:cNvSpPr>
            <a:spLocks noGrp="1"/>
          </p:cNvSpPr>
          <p:nvPr>
            <p:ph idx="1"/>
          </p:nvPr>
        </p:nvSpPr>
        <p:spPr>
          <a:xfrm>
            <a:off x="228600" y="4267200"/>
            <a:ext cx="8763000" cy="2590800"/>
          </a:xfrm>
        </p:spPr>
        <p:txBody>
          <a:bodyPr>
            <a:normAutofit fontScale="62500" lnSpcReduction="20000"/>
          </a:bodyPr>
          <a:lstStyle/>
          <a:p>
            <a:r>
              <a:rPr lang="en-US" dirty="0" smtClean="0"/>
              <a:t>The performance does not increase in the same ratio at which the thread number increases. That is because of the overhead times.</a:t>
            </a:r>
          </a:p>
          <a:p>
            <a:r>
              <a:rPr lang="en-US" dirty="0" err="1" smtClean="0"/>
              <a:t>T</a:t>
            </a:r>
            <a:r>
              <a:rPr lang="en-US" baseline="-25000" dirty="0" err="1" smtClean="0"/>
              <a:t>Response</a:t>
            </a:r>
            <a:r>
              <a:rPr lang="en-US" baseline="-25000" dirty="0" smtClean="0"/>
              <a:t> for 10-thread  </a:t>
            </a:r>
            <a:r>
              <a:rPr lang="en-US" dirty="0" smtClean="0"/>
              <a:t>=  </a:t>
            </a:r>
            <a:r>
              <a:rPr lang="en-US" dirty="0" err="1" smtClean="0"/>
              <a:t>T</a:t>
            </a:r>
            <a:r>
              <a:rPr lang="en-US" baseline="-25000" dirty="0" err="1" smtClean="0"/>
              <a:t>data</a:t>
            </a:r>
            <a:r>
              <a:rPr lang="en-US" baseline="-25000" dirty="0" smtClean="0"/>
              <a:t> transfer (green line in previous figure)</a:t>
            </a:r>
            <a:r>
              <a:rPr lang="en-US" dirty="0" smtClean="0"/>
              <a:t> </a:t>
            </a:r>
          </a:p>
          <a:p>
            <a:pPr>
              <a:buNone/>
            </a:pPr>
            <a:r>
              <a:rPr lang="en-US" dirty="0" smtClean="0"/>
              <a:t>				   +  </a:t>
            </a:r>
            <a:r>
              <a:rPr lang="en-US" dirty="0" err="1" smtClean="0"/>
              <a:t>T</a:t>
            </a:r>
            <a:r>
              <a:rPr lang="en-US" baseline="-25000" dirty="0" err="1" smtClean="0"/>
              <a:t>sum</a:t>
            </a:r>
            <a:r>
              <a:rPr lang="en-US" baseline="-25000" dirty="0" smtClean="0"/>
              <a:t> of overhead timings in the left table</a:t>
            </a:r>
          </a:p>
          <a:p>
            <a:r>
              <a:rPr lang="en-US" dirty="0" smtClean="0"/>
              <a:t>Amongst the overhead timings, only the map rendering depends on the data size, others depends on the number of partitions.</a:t>
            </a:r>
          </a:p>
          <a:p>
            <a:r>
              <a:rPr lang="en-US" dirty="0" smtClean="0"/>
              <a:t>The larger the data </a:t>
            </a:r>
            <a:r>
              <a:rPr lang="en-US" dirty="0" err="1" smtClean="0"/>
              <a:t>thehigher</a:t>
            </a:r>
            <a:r>
              <a:rPr lang="en-US" dirty="0" smtClean="0"/>
              <a:t> the performance gain.</a:t>
            </a:r>
          </a:p>
          <a:p>
            <a:r>
              <a:rPr lang="en-US" dirty="0" smtClean="0"/>
              <a:t>There is no performance gain for less then a threshold data size handled. For example for earthquake seismic GML data it is around 20KB.</a:t>
            </a:r>
          </a:p>
          <a:p>
            <a:endParaRPr lang="en-US" baseline="-25000" dirty="0"/>
          </a:p>
        </p:txBody>
      </p:sp>
      <p:graphicFrame>
        <p:nvGraphicFramePr>
          <p:cNvPr id="7" name="Chart 6"/>
          <p:cNvGraphicFramePr/>
          <p:nvPr/>
        </p:nvGraphicFramePr>
        <p:xfrm>
          <a:off x="152400" y="609600"/>
          <a:ext cx="4191000" cy="3581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4114800" y="609600"/>
          <a:ext cx="4876800" cy="35814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715962"/>
          </a:xfrm>
        </p:spPr>
        <p:txBody>
          <a:bodyPr>
            <a:noAutofit/>
          </a:bodyPr>
          <a:lstStyle/>
          <a:p>
            <a:r>
              <a:rPr lang="en-US" sz="2800" dirty="0" smtClean="0"/>
              <a:t>Complete (case-3) and partial (case-4) usage of cached-data</a:t>
            </a:r>
            <a:endParaRPr lang="en-US" sz="2800" dirty="0"/>
          </a:p>
        </p:txBody>
      </p:sp>
      <p:sp>
        <p:nvSpPr>
          <p:cNvPr id="3" name="Content Placeholder 2"/>
          <p:cNvSpPr>
            <a:spLocks noGrp="1"/>
          </p:cNvSpPr>
          <p:nvPr>
            <p:ph idx="1"/>
          </p:nvPr>
        </p:nvSpPr>
        <p:spPr>
          <a:xfrm>
            <a:off x="457200" y="1219200"/>
            <a:ext cx="8229600" cy="1752600"/>
          </a:xfrm>
          <a:ln w="3175">
            <a:noFill/>
          </a:ln>
        </p:spPr>
        <p:txBody>
          <a:bodyPr>
            <a:normAutofit fontScale="70000" lnSpcReduction="20000"/>
          </a:bodyPr>
          <a:lstStyle/>
          <a:p>
            <a:r>
              <a:rPr lang="en-US" b="1" dirty="0" smtClean="0"/>
              <a:t>Case-3</a:t>
            </a:r>
            <a:r>
              <a:rPr lang="en-US" dirty="0" smtClean="0"/>
              <a:t>: happens when the successive query falls in the boundaries of the cached data.</a:t>
            </a:r>
          </a:p>
          <a:p>
            <a:r>
              <a:rPr lang="en-US" dirty="0" smtClean="0"/>
              <a:t>Cached-data is enough to respond to the main query. The only task is the cached-data extraction and overlaying the other layers.</a:t>
            </a:r>
          </a:p>
          <a:p>
            <a:r>
              <a:rPr lang="en-US" dirty="0" smtClean="0"/>
              <a:t>Performance results are same as in case of pre-fetching is applied.</a:t>
            </a:r>
          </a:p>
        </p:txBody>
      </p:sp>
      <p:sp>
        <p:nvSpPr>
          <p:cNvPr id="4" name="Content Placeholder 2"/>
          <p:cNvSpPr txBox="1">
            <a:spLocks/>
          </p:cNvSpPr>
          <p:nvPr/>
        </p:nvSpPr>
        <p:spPr>
          <a:xfrm>
            <a:off x="457200" y="3505200"/>
            <a:ext cx="8229600" cy="3124200"/>
          </a:xfrm>
          <a:prstGeom prst="rect">
            <a:avLst/>
          </a:prstGeom>
          <a:ln w="3175">
            <a:noFill/>
          </a:ln>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effectLst/>
                <a:uLnTx/>
                <a:uFillTx/>
                <a:latin typeface="+mn-lt"/>
                <a:ea typeface="+mn-ea"/>
                <a:cs typeface="+mn-cs"/>
              </a:rPr>
              <a:t>Case-4</a:t>
            </a:r>
            <a:r>
              <a:rPr kumimoji="0" lang="en-US" sz="3200" b="0" i="0" u="none" strike="noStrike" kern="1200" cap="none" spc="0" normalizeH="0" baseline="0" noProof="0" dirty="0" smtClean="0">
                <a:ln>
                  <a:noFill/>
                </a:ln>
                <a:effectLst/>
                <a:uLnTx/>
                <a:uFillTx/>
                <a:latin typeface="+mn-lt"/>
                <a:ea typeface="+mn-ea"/>
                <a:cs typeface="+mn-cs"/>
              </a:rPr>
              <a:t>: happens</a:t>
            </a:r>
            <a:r>
              <a:rPr kumimoji="0" lang="en-US" sz="3200" b="0" i="0" u="none" strike="noStrike" kern="1200" cap="none" spc="0" normalizeH="0" noProof="0" dirty="0" smtClean="0">
                <a:ln>
                  <a:noFill/>
                </a:ln>
                <a:effectLst/>
                <a:uLnTx/>
                <a:uFillTx/>
                <a:latin typeface="+mn-lt"/>
                <a:ea typeface="+mn-ea"/>
                <a:cs typeface="+mn-cs"/>
              </a:rPr>
              <a:t> when the user moves the map to another region. If only the one point of main query falls in cached-data boundaries.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aseline="0" dirty="0" smtClean="0"/>
              <a:t>This</a:t>
            </a:r>
            <a:r>
              <a:rPr lang="en-US" sz="3200" dirty="0" smtClean="0"/>
              <a:t> is the case where pp is applied with caching. Case scenario:</a:t>
            </a:r>
          </a:p>
          <a:p>
            <a:pPr marL="800100" lvl="1" indent="-342900">
              <a:spcBef>
                <a:spcPct val="20000"/>
              </a:spcBef>
              <a:buFont typeface="Arial" pitchFamily="34" charset="0"/>
              <a:buChar char="•"/>
            </a:pPr>
            <a:r>
              <a:rPr kumimoji="0" lang="en-US" sz="3200" b="0" i="0" u="none" strike="noStrike" kern="1200" cap="none" spc="0" normalizeH="0" baseline="0" noProof="0" dirty="0" smtClean="0">
                <a:ln>
                  <a:noFill/>
                </a:ln>
                <a:effectLst/>
                <a:uLnTx/>
                <a:uFillTx/>
                <a:latin typeface="+mn-lt"/>
                <a:ea typeface="+mn-ea"/>
                <a:cs typeface="+mn-cs"/>
              </a:rPr>
              <a:t>½ of the requested data is already cached. </a:t>
            </a:r>
            <a:r>
              <a:rPr lang="en-US" sz="3200" dirty="0" smtClean="0"/>
              <a:t>Cached data is </a:t>
            </a:r>
            <a:r>
              <a:rPr lang="en-US" sz="3200" dirty="0" err="1" smtClean="0"/>
              <a:t>processesd</a:t>
            </a:r>
            <a:r>
              <a:rPr lang="en-US" sz="3200" dirty="0" smtClean="0"/>
              <a:t> as in case-3.</a:t>
            </a:r>
            <a:endParaRPr kumimoji="0" lang="en-US" sz="3200" b="0" i="0" u="none" strike="noStrike" kern="1200" cap="none" spc="0" normalizeH="0" baseline="0" noProof="0" dirty="0" smtClean="0">
              <a:ln>
                <a:noFill/>
              </a:ln>
              <a:effectLst/>
              <a:uLnTx/>
              <a:uFillTx/>
              <a:latin typeface="+mn-lt"/>
              <a:ea typeface="+mn-ea"/>
              <a:cs typeface="+mn-cs"/>
            </a:endParaRPr>
          </a:p>
          <a:p>
            <a:pPr marL="800100" lvl="1" indent="-342900">
              <a:spcBef>
                <a:spcPct val="20000"/>
              </a:spcBef>
              <a:buFont typeface="Arial" pitchFamily="34" charset="0"/>
              <a:buChar char="•"/>
            </a:pPr>
            <a:r>
              <a:rPr lang="en-US" sz="3200" dirty="0" smtClean="0"/>
              <a:t>Other half is going to be requested by 10-threaded parallel processing</a:t>
            </a:r>
          </a:p>
          <a:p>
            <a:pPr marL="800100" lvl="1" indent="-342900">
              <a:spcBef>
                <a:spcPct val="20000"/>
              </a:spcBef>
              <a:buFont typeface="Arial" pitchFamily="34" charset="0"/>
              <a:buChar char="•"/>
            </a:pPr>
            <a:r>
              <a:rPr kumimoji="0" lang="en-US" sz="3200" b="0" i="0" u="none" strike="noStrike" kern="1200" cap="none" spc="0" normalizeH="0" baseline="0" noProof="0" dirty="0" smtClean="0">
                <a:ln>
                  <a:noFill/>
                </a:ln>
                <a:effectLst/>
                <a:uLnTx/>
                <a:uFillTx/>
                <a:latin typeface="+mn-lt"/>
                <a:ea typeface="+mn-ea"/>
                <a:cs typeface="+mn-cs"/>
              </a:rPr>
              <a:t>Number of partitions and their sizes</a:t>
            </a:r>
            <a:r>
              <a:rPr kumimoji="0" lang="en-US" sz="3200" b="0" i="0" u="none" strike="noStrike" kern="1200" cap="none" spc="0" normalizeH="0" noProof="0" dirty="0" smtClean="0">
                <a:ln>
                  <a:noFill/>
                </a:ln>
                <a:effectLst/>
                <a:uLnTx/>
                <a:uFillTx/>
                <a:latin typeface="+mn-lt"/>
                <a:ea typeface="+mn-ea"/>
                <a:cs typeface="+mn-cs"/>
              </a:rPr>
              <a:t> are determined by using overlapped cached data density (we call it locality information)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274638"/>
            <a:ext cx="8534400" cy="334962"/>
          </a:xfrm>
        </p:spPr>
        <p:txBody>
          <a:bodyPr>
            <a:noAutofit/>
          </a:bodyPr>
          <a:lstStyle/>
          <a:p>
            <a:r>
              <a:rPr lang="en-US" sz="3200" dirty="0" smtClean="0"/>
              <a:t>(Case-4) partial (1/2 cached) usage of cached data</a:t>
            </a:r>
            <a:endParaRPr lang="en-US" sz="3200" dirty="0"/>
          </a:p>
        </p:txBody>
      </p:sp>
      <p:sp>
        <p:nvSpPr>
          <p:cNvPr id="7" name="Content Placeholder 6"/>
          <p:cNvSpPr>
            <a:spLocks noGrp="1"/>
          </p:cNvSpPr>
          <p:nvPr>
            <p:ph idx="1"/>
          </p:nvPr>
        </p:nvSpPr>
        <p:spPr>
          <a:xfrm>
            <a:off x="5334000" y="1066800"/>
            <a:ext cx="3657600" cy="4648200"/>
          </a:xfrm>
        </p:spPr>
        <p:txBody>
          <a:bodyPr>
            <a:normAutofit fontScale="70000" lnSpcReduction="20000"/>
          </a:bodyPr>
          <a:lstStyle/>
          <a:p>
            <a:r>
              <a:rPr lang="en-US" dirty="0" smtClean="0"/>
              <a:t>There is no gain of using pp with caching technique for the small sizes of data due to the overheads. </a:t>
            </a:r>
          </a:p>
          <a:p>
            <a:r>
              <a:rPr lang="en-US" dirty="0" smtClean="0"/>
              <a:t>We propose a threshold value to define if the partitioning is needed as explained before. </a:t>
            </a:r>
          </a:p>
          <a:p>
            <a:r>
              <a:rPr lang="en-US" dirty="0" smtClean="0"/>
              <a:t>For this scenario the proposed system is almost 8 times faster than the ordinary on-demand one-threaded systems. </a:t>
            </a:r>
          </a:p>
          <a:p>
            <a:r>
              <a:rPr lang="en-US" dirty="0" smtClean="0"/>
              <a:t>As the data size increases, that ratio increases.</a:t>
            </a:r>
            <a:endParaRPr lang="en-US" dirty="0"/>
          </a:p>
        </p:txBody>
      </p:sp>
      <p:graphicFrame>
        <p:nvGraphicFramePr>
          <p:cNvPr id="4" name="Table 3"/>
          <p:cNvGraphicFramePr>
            <a:graphicFrameLocks noGrp="1"/>
          </p:cNvGraphicFramePr>
          <p:nvPr/>
        </p:nvGraphicFramePr>
        <p:xfrm>
          <a:off x="228600" y="762000"/>
          <a:ext cx="4813300" cy="1899031"/>
        </p:xfrm>
        <a:graphic>
          <a:graphicData uri="http://schemas.openxmlformats.org/drawingml/2006/table">
            <a:tbl>
              <a:tblPr/>
              <a:tblGrid>
                <a:gridCol w="1016000"/>
                <a:gridCol w="1111250"/>
                <a:gridCol w="857250"/>
                <a:gridCol w="971550"/>
                <a:gridCol w="857250"/>
              </a:tblGrid>
              <a:tr h="200025">
                <a:tc>
                  <a:txBody>
                    <a:bodyPr/>
                    <a:lstStyle/>
                    <a:p>
                      <a:pPr>
                        <a:lnSpc>
                          <a:spcPct val="115000"/>
                        </a:lnSpc>
                      </a:pPr>
                      <a:endParaRPr lang="en-US" sz="1100" dirty="0">
                        <a:latin typeface="Calibri"/>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Comparison of the response times</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16535">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GML Data</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Hybrid (half cached half pp)</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Orinary systems</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r>
              <a:tr h="200025">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Size - MB</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time</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StdDev</a:t>
                      </a:r>
                      <a:endParaRPr lang="en-US" sz="1100">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time</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StdDev</a:t>
                      </a:r>
                      <a:endParaRPr lang="en-US" sz="1100">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00025">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0.01</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latin typeface="Times New Roman"/>
                          <a:ea typeface="Times New Roman"/>
                          <a:cs typeface="Times New Roman"/>
                        </a:rPr>
                        <a:t>7,063.38</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latin typeface="Times New Roman"/>
                          <a:ea typeface="Times New Roman"/>
                          <a:cs typeface="Times New Roman"/>
                        </a:rPr>
                        <a:t>357.46</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2,578.69</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252.49</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0.1</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latin typeface="Times New Roman"/>
                          <a:ea typeface="Times New Roman"/>
                          <a:cs typeface="Times New Roman"/>
                        </a:rPr>
                        <a:t>9,702.49</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latin typeface="Times New Roman"/>
                          <a:ea typeface="Times New Roman"/>
                          <a:cs typeface="Times New Roman"/>
                        </a:rPr>
                        <a:t>322.20</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7,973.16</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374.12</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0.5</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latin typeface="Times New Roman"/>
                          <a:ea typeface="Times New Roman"/>
                          <a:cs typeface="Times New Roman"/>
                        </a:rPr>
                        <a:t>12,892.12</a:t>
                      </a:r>
                      <a:endParaRPr lang="en-US" sz="11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361.53</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30,868.52</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482.83</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1</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14,692.18</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414.89</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59,635.69</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343.76</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5</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45,401.40</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590.89</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288,594.12</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772.41</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r">
                        <a:lnSpc>
                          <a:spcPct val="115000"/>
                        </a:lnSpc>
                        <a:spcBef>
                          <a:spcPts val="0"/>
                        </a:spcBef>
                        <a:spcAft>
                          <a:spcPts val="0"/>
                        </a:spcAft>
                      </a:pPr>
                      <a:r>
                        <a:rPr lang="en-US" sz="1200" dirty="0">
                          <a:solidFill>
                            <a:srgbClr val="000000"/>
                          </a:solidFill>
                          <a:latin typeface="Times New Roman"/>
                          <a:ea typeface="Times New Roman"/>
                          <a:cs typeface="Times New Roman"/>
                        </a:rPr>
                        <a:t>10</a:t>
                      </a:r>
                      <a:endParaRPr lang="en-US" sz="11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70,494.98</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475.19</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Times New Roman"/>
                          <a:ea typeface="Times New Roman"/>
                          <a:cs typeface="Times New Roman"/>
                        </a:rPr>
                        <a:t>574,825.16</a:t>
                      </a: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latin typeface="Times New Roman"/>
                          <a:ea typeface="Times New Roman"/>
                          <a:cs typeface="Times New Roman"/>
                        </a:rPr>
                        <a:t>836.46</a:t>
                      </a:r>
                      <a:endParaRPr lang="en-US" sz="11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Chart 4"/>
          <p:cNvGraphicFramePr/>
          <p:nvPr/>
        </p:nvGraphicFramePr>
        <p:xfrm>
          <a:off x="228600" y="2819400"/>
          <a:ext cx="5334000" cy="370911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Contributions</a:t>
            </a:r>
            <a:endParaRPr lang="en-US" dirty="0"/>
          </a:p>
        </p:txBody>
      </p:sp>
      <p:sp>
        <p:nvSpPr>
          <p:cNvPr id="3" name="Content Placeholder 2"/>
          <p:cNvSpPr>
            <a:spLocks noGrp="1"/>
          </p:cNvSpPr>
          <p:nvPr>
            <p:ph idx="1"/>
          </p:nvPr>
        </p:nvSpPr>
        <p:spPr>
          <a:xfrm>
            <a:off x="457200" y="1371600"/>
            <a:ext cx="8382000" cy="5334000"/>
          </a:xfrm>
        </p:spPr>
        <p:txBody>
          <a:bodyPr>
            <a:normAutofit fontScale="70000" lnSpcReduction="20000"/>
          </a:bodyPr>
          <a:lstStyle/>
          <a:p>
            <a:r>
              <a:rPr lang="en-US" dirty="0" smtClean="0"/>
              <a:t>A framework for capability file-based federated Service-Oriented GIS</a:t>
            </a:r>
          </a:p>
          <a:p>
            <a:r>
              <a:rPr lang="en-US" dirty="0" smtClean="0"/>
              <a:t>Integrated Web Services with Open Geographic Standards for supporting interoperability at both data and application levels</a:t>
            </a:r>
          </a:p>
          <a:p>
            <a:r>
              <a:rPr lang="en-US" dirty="0" smtClean="0"/>
              <a:t>Abstraction of federated Service-Oriented GIS for general domains</a:t>
            </a:r>
          </a:p>
          <a:p>
            <a:pPr lvl="1"/>
            <a:r>
              <a:rPr lang="en-US" dirty="0" smtClean="0"/>
              <a:t>Generalizing the proposed GIS framework</a:t>
            </a:r>
          </a:p>
          <a:p>
            <a:pPr lvl="1"/>
            <a:r>
              <a:rPr lang="en-US" dirty="0" smtClean="0"/>
              <a:t>Defining the requirements in terms of components</a:t>
            </a:r>
          </a:p>
          <a:p>
            <a:r>
              <a:rPr lang="en-US" dirty="0" smtClean="0"/>
              <a:t>Investigating performance efficient designs</a:t>
            </a:r>
          </a:p>
          <a:p>
            <a:pPr lvl="1"/>
            <a:r>
              <a:rPr lang="en-US" dirty="0" smtClean="0"/>
              <a:t>Streaming GIS Web Services</a:t>
            </a:r>
          </a:p>
          <a:p>
            <a:pPr lvl="1"/>
            <a:r>
              <a:rPr lang="en-US" dirty="0" smtClean="0"/>
              <a:t>Capability file-based Pre-fetching</a:t>
            </a:r>
          </a:p>
          <a:p>
            <a:pPr lvl="1"/>
            <a:r>
              <a:rPr lang="en-US" dirty="0" smtClean="0"/>
              <a:t>Attribute-based query partitioning and caching techniques for parallel processing</a:t>
            </a:r>
          </a:p>
          <a:p>
            <a:r>
              <a:rPr lang="en-US" dirty="0" smtClean="0"/>
              <a:t>Comprehensive benchmarks to evaluate the performance and responsiveness of the systems</a:t>
            </a:r>
          </a:p>
          <a:p>
            <a:r>
              <a:rPr lang="en-US" dirty="0" smtClean="0"/>
              <a:t>Contribution as system software</a:t>
            </a:r>
          </a:p>
          <a:p>
            <a:pPr lvl="1"/>
            <a:r>
              <a:rPr lang="en-US" dirty="0" smtClean="0"/>
              <a:t>Web Map Server (WMS)</a:t>
            </a:r>
          </a:p>
          <a:p>
            <a:pPr lvl="1"/>
            <a:r>
              <a:rPr lang="en-US" dirty="0" smtClean="0"/>
              <a:t>Federator (AWMS)</a:t>
            </a:r>
          </a:p>
          <a:p>
            <a:pPr lvl="1"/>
            <a:r>
              <a:rPr lang="en-US" dirty="0" smtClean="0"/>
              <a:t>Interactive map tools for data display, query and analysis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Future Research Directions</a:t>
            </a:r>
            <a:endParaRPr lang="en-US" sz="2700" dirty="0">
              <a:solidFill>
                <a:srgbClr val="FF0000"/>
              </a:solidFill>
            </a:endParaRPr>
          </a:p>
        </p:txBody>
      </p:sp>
      <p:sp>
        <p:nvSpPr>
          <p:cNvPr id="3" name="Content Placeholder 2"/>
          <p:cNvSpPr>
            <a:spLocks noGrp="1"/>
          </p:cNvSpPr>
          <p:nvPr>
            <p:ph idx="1"/>
          </p:nvPr>
        </p:nvSpPr>
        <p:spPr>
          <a:xfrm>
            <a:off x="457200" y="1600200"/>
            <a:ext cx="8382000" cy="4525963"/>
          </a:xfrm>
        </p:spPr>
        <p:txBody>
          <a:bodyPr>
            <a:normAutofit fontScale="92500" lnSpcReduction="20000"/>
          </a:bodyPr>
          <a:lstStyle/>
          <a:p>
            <a:r>
              <a:rPr lang="en-US" dirty="0" smtClean="0"/>
              <a:t>Developing more general framework for application specific information systems –ASIS</a:t>
            </a:r>
          </a:p>
          <a:p>
            <a:pPr lvl="1"/>
            <a:r>
              <a:rPr lang="en-US" dirty="0" smtClean="0"/>
              <a:t>Considering semantics of data and services</a:t>
            </a:r>
          </a:p>
          <a:p>
            <a:pPr lvl="1"/>
            <a:r>
              <a:rPr lang="en-US" dirty="0" smtClean="0"/>
              <a:t>Distributed capability federation</a:t>
            </a:r>
          </a:p>
          <a:p>
            <a:pPr lvl="1"/>
            <a:r>
              <a:rPr lang="en-US" dirty="0" smtClean="0"/>
              <a:t>Capability files and application specific languages</a:t>
            </a:r>
          </a:p>
          <a:p>
            <a:pPr lvl="1"/>
            <a:r>
              <a:rPr lang="en-US" dirty="0" smtClean="0"/>
              <a:t>Inter-service communications through capability exchange</a:t>
            </a:r>
          </a:p>
          <a:p>
            <a:r>
              <a:rPr lang="en-US" dirty="0" smtClean="0"/>
              <a:t>Integrating ASIS with science applications at the view-level</a:t>
            </a:r>
          </a:p>
          <a:p>
            <a:pPr lvl="1"/>
            <a:r>
              <a:rPr lang="en-US" dirty="0" smtClean="0"/>
              <a:t>Science plotting services</a:t>
            </a:r>
          </a:p>
          <a:p>
            <a:pPr lvl="1"/>
            <a:r>
              <a:rPr lang="en-US" dirty="0" smtClean="0"/>
              <a:t>Processed data overlay and association with input data</a:t>
            </a:r>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95275"/>
            <a:ext cx="8229600" cy="914400"/>
          </a:xfrm>
        </p:spPr>
        <p:txBody>
          <a:bodyPr/>
          <a:lstStyle/>
          <a:p>
            <a:r>
              <a:rPr lang="en-US" dirty="0" smtClean="0"/>
              <a:t>Open Geographic Standards</a:t>
            </a:r>
          </a:p>
        </p:txBody>
      </p:sp>
      <p:sp>
        <p:nvSpPr>
          <p:cNvPr id="5123" name="Rectangle 3"/>
          <p:cNvSpPr>
            <a:spLocks noGrp="1" noChangeArrowheads="1"/>
          </p:cNvSpPr>
          <p:nvPr>
            <p:ph idx="1"/>
          </p:nvPr>
        </p:nvSpPr>
        <p:spPr>
          <a:xfrm>
            <a:off x="457200" y="1479550"/>
            <a:ext cx="8534400" cy="4768850"/>
          </a:xfrm>
        </p:spPr>
        <p:txBody>
          <a:bodyPr>
            <a:normAutofit lnSpcReduction="10000"/>
          </a:bodyPr>
          <a:lstStyle/>
          <a:p>
            <a:pPr>
              <a:lnSpc>
                <a:spcPct val="90000"/>
              </a:lnSpc>
            </a:pPr>
            <a:r>
              <a:rPr lang="en-US" sz="2400" dirty="0" smtClean="0"/>
              <a:t>Open GIS Standards bodies aim to make geographic information and services neutral and available across any network, application, or platform. </a:t>
            </a:r>
          </a:p>
          <a:p>
            <a:pPr>
              <a:lnSpc>
                <a:spcPct val="90000"/>
              </a:lnSpc>
            </a:pPr>
            <a:r>
              <a:rPr lang="en-US" sz="2400" dirty="0" smtClean="0"/>
              <a:t>Two major well-known standard bodies: Open Geospatial Standards (OGC) and ISO/TC211</a:t>
            </a:r>
          </a:p>
          <a:p>
            <a:pPr>
              <a:lnSpc>
                <a:spcPct val="90000"/>
              </a:lnSpc>
            </a:pPr>
            <a:r>
              <a:rPr lang="en-US" sz="2400" dirty="0" smtClean="0"/>
              <a:t>OGC Specifications defines online services and data models:</a:t>
            </a:r>
          </a:p>
          <a:p>
            <a:pPr lvl="1">
              <a:lnSpc>
                <a:spcPct val="90000"/>
              </a:lnSpc>
            </a:pPr>
            <a:r>
              <a:rPr lang="en-US" sz="2200" dirty="0" smtClean="0"/>
              <a:t>Data Format Specs: Geographic Markup Language (GML), </a:t>
            </a:r>
            <a:r>
              <a:rPr lang="en-US" sz="2200" dirty="0" err="1" smtClean="0"/>
              <a:t>SensorML</a:t>
            </a:r>
            <a:r>
              <a:rPr lang="en-US" sz="2200" dirty="0" smtClean="0"/>
              <a:t>, Observation and Measurements (O&amp;M)</a:t>
            </a:r>
          </a:p>
          <a:p>
            <a:pPr lvl="1">
              <a:lnSpc>
                <a:spcPct val="90000"/>
              </a:lnSpc>
            </a:pPr>
            <a:r>
              <a:rPr lang="en-US" sz="2200" dirty="0" smtClean="0"/>
              <a:t>Service Specs: Web Feature Service (WFS), Web Map Service (WMS), Web Coverage Service (WCS)</a:t>
            </a:r>
          </a:p>
          <a:p>
            <a:pPr>
              <a:lnSpc>
                <a:spcPct val="90000"/>
              </a:lnSpc>
            </a:pPr>
            <a:r>
              <a:rPr lang="en-US" sz="2400" dirty="0" smtClean="0"/>
              <a:t>OGC Services are HTTP GET/POST based; limited data transport capabilities. </a:t>
            </a:r>
          </a:p>
          <a:p>
            <a:pPr>
              <a:lnSpc>
                <a:spcPct val="90000"/>
              </a:lnSpc>
            </a:pPr>
            <a:r>
              <a:rPr lang="en-US" sz="2400" dirty="0" smtClean="0"/>
              <a:t>Request-response type services; centralized, synchronous applications.</a:t>
            </a:r>
          </a:p>
        </p:txBody>
      </p:sp>
      <p:sp>
        <p:nvSpPr>
          <p:cNvPr id="4" name="Slide Number Placeholder 3"/>
          <p:cNvSpPr>
            <a:spLocks noGrp="1"/>
          </p:cNvSpPr>
          <p:nvPr>
            <p:ph type="sldNum" sz="quarter" idx="12"/>
          </p:nvPr>
        </p:nvSpPr>
        <p:spPr/>
        <p:txBody>
          <a:bodyPr/>
          <a:lstStyle/>
          <a:p>
            <a:pPr>
              <a:defRPr/>
            </a:pPr>
            <a:fld id="{6B92765C-8F5A-4157-8B8C-F35BD4D1A231}" type="slidenum">
              <a:rPr lang="en-US"/>
              <a:pPr>
                <a:defRPr/>
              </a:pPr>
              <a:t>5</a:t>
            </a:fld>
            <a:endParaRPr lang="en-US" dirty="0"/>
          </a:p>
        </p:txBody>
      </p:sp>
    </p:spTree>
  </p:cSld>
  <p:clrMapOvr>
    <a:masterClrMapping/>
  </p:clrMapOvr>
  <p:transition advTm="25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Motivations</a:t>
            </a:r>
            <a:endParaRPr lang="en-US" dirty="0"/>
          </a:p>
        </p:txBody>
      </p:sp>
      <p:sp>
        <p:nvSpPr>
          <p:cNvPr id="3" name="Content Placeholder 2"/>
          <p:cNvSpPr>
            <a:spLocks noGrp="1"/>
          </p:cNvSpPr>
          <p:nvPr>
            <p:ph idx="1"/>
          </p:nvPr>
        </p:nvSpPr>
        <p:spPr>
          <a:xfrm>
            <a:off x="457200" y="1722437"/>
            <a:ext cx="8229600" cy="4525963"/>
          </a:xfrm>
        </p:spPr>
        <p:txBody>
          <a:bodyPr>
            <a:normAutofit fontScale="92500" lnSpcReduction="20000"/>
          </a:bodyPr>
          <a:lstStyle/>
          <a:p>
            <a:r>
              <a:rPr lang="en-US" dirty="0" smtClean="0"/>
              <a:t>Interoperable Service-oriented Geographic </a:t>
            </a:r>
            <a:r>
              <a:rPr lang="en-US" sz="3000" dirty="0" smtClean="0"/>
              <a:t>Information Systems (Merging Web Services with Open Geographic Standards (OGC))</a:t>
            </a:r>
          </a:p>
          <a:p>
            <a:r>
              <a:rPr lang="en-US" sz="3000" dirty="0" smtClean="0"/>
              <a:t>Sharing and integration of distributed geographic data and computation resources</a:t>
            </a:r>
          </a:p>
          <a:p>
            <a:r>
              <a:rPr lang="en-US" sz="3000" dirty="0" smtClean="0"/>
              <a:t>Uniform service interfaces enabling unified data display and attribute querying from a single access point (federation)</a:t>
            </a:r>
          </a:p>
          <a:p>
            <a:r>
              <a:rPr lang="en-US" sz="3000" dirty="0" smtClean="0"/>
              <a:t>Responsive and interactive early visual-warning GIS systems (design issues from the performance’s point of view)</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Motivating Use Cases</a:t>
            </a:r>
            <a:endParaRPr lang="en-US" dirty="0"/>
          </a:p>
        </p:txBody>
      </p:sp>
      <p:sp>
        <p:nvSpPr>
          <p:cNvPr id="3" name="Content Placeholder 2"/>
          <p:cNvSpPr>
            <a:spLocks noGrp="1"/>
          </p:cNvSpPr>
          <p:nvPr>
            <p:ph idx="1"/>
          </p:nvPr>
        </p:nvSpPr>
        <p:spPr>
          <a:xfrm>
            <a:off x="457200" y="1600200"/>
            <a:ext cx="8229600" cy="4495800"/>
          </a:xfrm>
        </p:spPr>
        <p:txBody>
          <a:bodyPr>
            <a:normAutofit/>
          </a:bodyPr>
          <a:lstStyle/>
          <a:p>
            <a:pPr>
              <a:lnSpc>
                <a:spcPct val="90000"/>
              </a:lnSpc>
            </a:pPr>
            <a:r>
              <a:rPr lang="en-US" sz="2400" b="1" dirty="0" smtClean="0"/>
              <a:t>Very successful and highly acclaimed earthquake science applications</a:t>
            </a:r>
          </a:p>
          <a:p>
            <a:pPr lvl="1">
              <a:lnSpc>
                <a:spcPct val="90000"/>
              </a:lnSpc>
            </a:pPr>
            <a:r>
              <a:rPr lang="en-US" sz="2100" b="1" dirty="0" smtClean="0"/>
              <a:t>Pattern Informatics (PI) - UC Davis and NASA JPL</a:t>
            </a:r>
          </a:p>
          <a:p>
            <a:pPr lvl="2">
              <a:lnSpc>
                <a:spcPct val="90000"/>
              </a:lnSpc>
            </a:pPr>
            <a:r>
              <a:rPr lang="en-US" sz="2000" dirty="0" smtClean="0"/>
              <a:t>Earthquake forecasting code developed by Prof. John Rundle (UC Davis) and collaborators, uses seismic archives.</a:t>
            </a:r>
          </a:p>
          <a:p>
            <a:pPr lvl="1">
              <a:lnSpc>
                <a:spcPct val="90000"/>
              </a:lnSpc>
            </a:pPr>
            <a:r>
              <a:rPr lang="en-US" sz="2100" b="1" dirty="0" smtClean="0"/>
              <a:t>Virtual California –UC Davis and NASA JPL</a:t>
            </a:r>
          </a:p>
          <a:p>
            <a:pPr lvl="2">
              <a:lnSpc>
                <a:spcPct val="90000"/>
              </a:lnSpc>
            </a:pPr>
            <a:r>
              <a:rPr lang="en-US" sz="2000" dirty="0" smtClean="0"/>
              <a:t>Time series analysis code, can be applied to GPS and seismic archives. It can be applied to real-time and archival data.</a:t>
            </a:r>
          </a:p>
          <a:p>
            <a:pPr>
              <a:lnSpc>
                <a:spcPct val="90000"/>
              </a:lnSpc>
            </a:pPr>
            <a:r>
              <a:rPr lang="en-US" sz="2400" b="1" dirty="0" smtClean="0"/>
              <a:t>Interdependent Energy Infrastructure Simulation System (IEISS) – Los Alamos National Laboratory (LANL)</a:t>
            </a:r>
          </a:p>
          <a:p>
            <a:pPr lvl="1">
              <a:lnSpc>
                <a:spcPct val="90000"/>
              </a:lnSpc>
            </a:pPr>
            <a:r>
              <a:rPr lang="en-US" sz="2000" dirty="0" smtClean="0"/>
              <a:t>Models infrastructure networks (e.g. electric power systems and natural gas pipelines) and simulates their physical behavior, interdependencies between systems.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ayar\Desktop\pi.JPG"/>
          <p:cNvPicPr>
            <a:picLocks noChangeAspect="1" noChangeArrowheads="1"/>
          </p:cNvPicPr>
          <p:nvPr/>
        </p:nvPicPr>
        <p:blipFill>
          <a:blip r:embed="rId3"/>
          <a:srcRect/>
          <a:stretch>
            <a:fillRect/>
          </a:stretch>
        </p:blipFill>
        <p:spPr bwMode="auto">
          <a:xfrm>
            <a:off x="1838324" y="76200"/>
            <a:ext cx="6162676" cy="6731704"/>
          </a:xfrm>
          <a:prstGeom prst="rect">
            <a:avLst/>
          </a:prstGeom>
          <a:noFill/>
        </p:spPr>
      </p:pic>
      <p:pic>
        <p:nvPicPr>
          <p:cNvPr id="2050" name="Picture 2" descr="C:\Users\asayar\Desktop\Picture2.jpg"/>
          <p:cNvPicPr>
            <a:picLocks noChangeAspect="1" noChangeArrowheads="1"/>
          </p:cNvPicPr>
          <p:nvPr/>
        </p:nvPicPr>
        <p:blipFill>
          <a:blip r:embed="rId4"/>
          <a:srcRect/>
          <a:stretch>
            <a:fillRect/>
          </a:stretch>
        </p:blipFill>
        <p:spPr bwMode="auto">
          <a:xfrm>
            <a:off x="1106488" y="549275"/>
            <a:ext cx="7318948" cy="6080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asayar\AppData\Local\Temp\_TSEBA5.tmp\_TS12A.tmp\sci-plot4.bmp"/>
          <p:cNvPicPr>
            <a:picLocks noChangeAspect="1" noChangeArrowheads="1"/>
          </p:cNvPicPr>
          <p:nvPr/>
        </p:nvPicPr>
        <p:blipFill>
          <a:blip r:embed="rId4"/>
          <a:srcRect/>
          <a:stretch>
            <a:fillRect/>
          </a:stretch>
        </p:blipFill>
        <p:spPr bwMode="auto">
          <a:xfrm>
            <a:off x="381000" y="304800"/>
            <a:ext cx="5014599" cy="6400800"/>
          </a:xfrm>
          <a:prstGeom prst="rect">
            <a:avLst/>
          </a:prstGeom>
          <a:noFill/>
        </p:spPr>
      </p:pic>
      <p:cxnSp>
        <p:nvCxnSpPr>
          <p:cNvPr id="5" name="Straight Arrow Connector 4"/>
          <p:cNvCxnSpPr/>
          <p:nvPr/>
        </p:nvCxnSpPr>
        <p:spPr>
          <a:xfrm flipV="1">
            <a:off x="4800600" y="3429000"/>
            <a:ext cx="1676400" cy="15240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10" name="ca-mic-data_01.mpg">
            <a:hlinkClick r:id="" action="ppaction://media"/>
          </p:cNvPr>
          <p:cNvPicPr>
            <a:picLocks noGrp="1" noRot="1" noChangeAspect="1"/>
          </p:cNvPicPr>
          <p:nvPr>
            <p:ph idx="1"/>
            <a:videoFile r:link="rId1"/>
          </p:nvPr>
        </p:nvPicPr>
        <p:blipFill>
          <a:blip r:embed="rId5"/>
          <a:stretch>
            <a:fillRect/>
          </a:stretch>
        </p:blipFill>
        <p:spPr>
          <a:xfrm>
            <a:off x="5562600" y="228600"/>
            <a:ext cx="3352800" cy="3200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457"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19369</TotalTime>
  <Words>4448</Words>
  <Application>Microsoft Office PowerPoint</Application>
  <PresentationFormat>On-screen Show (4:3)</PresentationFormat>
  <Paragraphs>877</Paragraphs>
  <Slides>47</Slides>
  <Notes>47</Notes>
  <HiddenSlides>0</HiddenSlides>
  <MMClips>1</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High-Performance Federated and Service-Oriented  Geographic Information Systems</vt:lpstr>
      <vt:lpstr>Outline</vt:lpstr>
      <vt:lpstr>Geographic Information Systems</vt:lpstr>
      <vt:lpstr>Geographic Information Systems -cont</vt:lpstr>
      <vt:lpstr>Open Geographic Standards</vt:lpstr>
      <vt:lpstr>Motivations</vt:lpstr>
      <vt:lpstr>Motivating Use Cases</vt:lpstr>
      <vt:lpstr>Slide 8</vt:lpstr>
      <vt:lpstr>Slide 9</vt:lpstr>
      <vt:lpstr>Challenges</vt:lpstr>
      <vt:lpstr>Research Issues</vt:lpstr>
      <vt:lpstr>Federated Service-Oriented GIS</vt:lpstr>
      <vt:lpstr>Architectural Framework</vt:lpstr>
      <vt:lpstr>Interoperable service-oriented GIS (triangle)</vt:lpstr>
      <vt:lpstr>Capability files for standard services</vt:lpstr>
      <vt:lpstr>Capabilities federation</vt:lpstr>
      <vt:lpstr>Federator (AWMS)</vt:lpstr>
      <vt:lpstr>How to integrate any-data to the proposed system WFS-based mediation </vt:lpstr>
      <vt:lpstr>Abstraction of the system</vt:lpstr>
      <vt:lpstr>Abstracting the architecture – I from GIS to ASIS</vt:lpstr>
      <vt:lpstr>Abstracting the architecture – II from GIS to ASIS</vt:lpstr>
      <vt:lpstr>Abstracting the architecture – III  from GIS to ASIS</vt:lpstr>
      <vt:lpstr>Performance-oriented designs, measurements and evaluations</vt:lpstr>
      <vt:lpstr>Introduction</vt:lpstr>
      <vt:lpstr>Limits of Conventional OGC-GIS systems</vt:lpstr>
      <vt:lpstr>Enhancements Approaches</vt:lpstr>
      <vt:lpstr>(1) Data-Oriented Approaches</vt:lpstr>
      <vt:lpstr>Data-Oriented  - I Large sized structured data transfer</vt:lpstr>
      <vt:lpstr>Streaming Data Transfer</vt:lpstr>
      <vt:lpstr>Data-Oriented  - II Data Parsing and Rendering</vt:lpstr>
      <vt:lpstr>Slide 31</vt:lpstr>
      <vt:lpstr>Federator (AWMS)-Oriented Approaches</vt:lpstr>
      <vt:lpstr>Data Characteristic</vt:lpstr>
      <vt:lpstr>1. Pre-fetching</vt:lpstr>
      <vt:lpstr>Pre-fetching performance test in Response times</vt:lpstr>
      <vt:lpstr>2. Parallel processing with caching</vt:lpstr>
      <vt:lpstr>Caching: Mapping browser based sessions across to Web Services</vt:lpstr>
      <vt:lpstr>Parallel processing with caching through attribute-based query decomposition - I</vt:lpstr>
      <vt:lpstr>Parallel processing with caching through attribute-based query decomposition - II</vt:lpstr>
      <vt:lpstr>Parallel processing with caching through attribute-based query decomposition - III</vt:lpstr>
      <vt:lpstr>Performance tests – based on case scenarios</vt:lpstr>
      <vt:lpstr>(Case-1) No usage of cached data –pure pp</vt:lpstr>
      <vt:lpstr>(Case-1) Overhead and Response timings for 10-thread pp</vt:lpstr>
      <vt:lpstr>Complete (case-3) and partial (case-4) usage of cached-data</vt:lpstr>
      <vt:lpstr>(Case-4) partial (1/2 cached) usage of cached data</vt:lpstr>
      <vt:lpstr>Summary of Contributions</vt:lpstr>
      <vt:lpstr>Future Research Directions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asayar</dc:creator>
  <cp:lastModifiedBy>asayar</cp:lastModifiedBy>
  <cp:revision>425</cp:revision>
  <dcterms:created xsi:type="dcterms:W3CDTF">2007-09-28T08:12:14Z</dcterms:created>
  <dcterms:modified xsi:type="dcterms:W3CDTF">2007-10-16T09:47:26Z</dcterms:modified>
</cp:coreProperties>
</file>