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61" r:id="rId3"/>
    <p:sldId id="275" r:id="rId4"/>
    <p:sldId id="279" r:id="rId5"/>
    <p:sldId id="276" r:id="rId6"/>
    <p:sldId id="262" r:id="rId7"/>
    <p:sldId id="263" r:id="rId8"/>
    <p:sldId id="304" r:id="rId9"/>
    <p:sldId id="306" r:id="rId10"/>
    <p:sldId id="273" r:id="rId11"/>
    <p:sldId id="264" r:id="rId12"/>
    <p:sldId id="318" r:id="rId13"/>
    <p:sldId id="320" r:id="rId14"/>
    <p:sldId id="308" r:id="rId15"/>
    <p:sldId id="307" r:id="rId16"/>
    <p:sldId id="309" r:id="rId17"/>
    <p:sldId id="316" r:id="rId18"/>
    <p:sldId id="319" r:id="rId19"/>
    <p:sldId id="312" r:id="rId20"/>
    <p:sldId id="311" r:id="rId21"/>
    <p:sldId id="317" r:id="rId22"/>
    <p:sldId id="280" r:id="rId23"/>
    <p:sldId id="257" r:id="rId24"/>
    <p:sldId id="277" r:id="rId25"/>
    <p:sldId id="281" r:id="rId26"/>
    <p:sldId id="291" r:id="rId27"/>
    <p:sldId id="282" r:id="rId28"/>
    <p:sldId id="288" r:id="rId29"/>
    <p:sldId id="283" r:id="rId30"/>
    <p:sldId id="289" r:id="rId31"/>
    <p:sldId id="293" r:id="rId32"/>
    <p:sldId id="284" r:id="rId33"/>
    <p:sldId id="285" r:id="rId34"/>
    <p:sldId id="286" r:id="rId35"/>
    <p:sldId id="287" r:id="rId36"/>
    <p:sldId id="294" r:id="rId37"/>
    <p:sldId id="300" r:id="rId38"/>
    <p:sldId id="301" r:id="rId39"/>
    <p:sldId id="303" r:id="rId40"/>
    <p:sldId id="295" r:id="rId41"/>
    <p:sldId id="296" r:id="rId42"/>
    <p:sldId id="302" r:id="rId43"/>
    <p:sldId id="298" r:id="rId44"/>
    <p:sldId id="258" r:id="rId45"/>
    <p:sldId id="27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9512" autoAdjust="0"/>
  </p:normalViewPr>
  <p:slideViewPr>
    <p:cSldViewPr>
      <p:cViewPr varScale="1">
        <p:scale>
          <a:sx n="86" d="100"/>
          <a:sy n="86" d="100"/>
        </p:scale>
        <p:origin x="-70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sayar\Desktop\Thesis%20Docs\WMS_performance\tests_final.xl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sayar\Desktop\Thesis%20Docs\WMS_performance\tests_final.xl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sayar\Desktop\Thesis%20Docs\WMS_performance\tests_final.xl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sayar\Desktop\Thesis%20Docs\WMS_performance\tests_final.xl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sayar\Desktop\Thesis%20Docs\WMS_performance\tests_final.xl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sayar\Desktop\Thesis%20Docs\WMS_performance\tests_final.xl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sayar\Desktop\Thesis%20Docs\WMS_performance\tests_final.xl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sayar\Desktop\Thesis%20Docs\WMS_performance\tests_final.x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a:solidFill>
                  <a:srgbClr val="C00000"/>
                </a:solidFill>
              </a:defRPr>
            </a:pPr>
            <a:r>
              <a:rPr lang="en-US" sz="1200" dirty="0">
                <a:solidFill>
                  <a:srgbClr val="C00000"/>
                </a:solidFill>
              </a:rPr>
              <a:t>Average</a:t>
            </a:r>
            <a:r>
              <a:rPr lang="en-US" sz="1200" baseline="0" dirty="0">
                <a:solidFill>
                  <a:srgbClr val="C00000"/>
                </a:solidFill>
              </a:rPr>
              <a:t> </a:t>
            </a:r>
            <a:r>
              <a:rPr lang="en-US" sz="1200" dirty="0">
                <a:solidFill>
                  <a:srgbClr val="C00000"/>
                </a:solidFill>
              </a:rPr>
              <a:t>Response Times for </a:t>
            </a:r>
            <a:r>
              <a:rPr lang="en-US" sz="1200" dirty="0" smtClean="0">
                <a:solidFill>
                  <a:srgbClr val="C00000"/>
                </a:solidFill>
              </a:rPr>
              <a:t>Conventional systems</a:t>
            </a:r>
            <a:endParaRPr lang="en-US" sz="1200" dirty="0">
              <a:solidFill>
                <a:srgbClr val="C00000"/>
              </a:solidFill>
            </a:endParaRPr>
          </a:p>
        </c:rich>
      </c:tx>
      <c:layout>
        <c:manualLayout>
          <c:xMode val="edge"/>
          <c:yMode val="edge"/>
          <c:x val="0.20165999377196517"/>
          <c:y val="2.1881687865939893E-2"/>
        </c:manualLayout>
      </c:layout>
    </c:title>
    <c:plotArea>
      <c:layout>
        <c:manualLayout>
          <c:layoutTarget val="inner"/>
          <c:xMode val="edge"/>
          <c:yMode val="edge"/>
          <c:x val="0.17226509708155271"/>
          <c:y val="0.16089129483814557"/>
          <c:w val="0.77606340956883524"/>
          <c:h val="0.6692665500145849"/>
        </c:manualLayout>
      </c:layout>
      <c:scatterChart>
        <c:scatterStyle val="lineMarker"/>
        <c:ser>
          <c:idx val="0"/>
          <c:order val="0"/>
          <c:tx>
            <c:v>Avg Resp Time</c:v>
          </c:tx>
          <c:marker>
            <c:spPr>
              <a:solidFill>
                <a:srgbClr val="FF0000"/>
              </a:solidFill>
            </c:spPr>
          </c:marker>
          <c:xVal>
            <c:numRef>
              <c:f>'Table-1'!$A$17:$A$23</c:f>
              <c:numCache>
                <c:formatCode>General</c:formatCode>
                <c:ptCount val="7"/>
                <c:pt idx="0">
                  <c:v>1</c:v>
                </c:pt>
                <c:pt idx="1">
                  <c:v>10</c:v>
                </c:pt>
                <c:pt idx="2">
                  <c:v>100</c:v>
                </c:pt>
                <c:pt idx="3">
                  <c:v>200</c:v>
                </c:pt>
                <c:pt idx="4">
                  <c:v>500</c:v>
                </c:pt>
                <c:pt idx="5">
                  <c:v>1000</c:v>
                </c:pt>
                <c:pt idx="6">
                  <c:v>5000</c:v>
                </c:pt>
              </c:numCache>
            </c:numRef>
          </c:xVal>
          <c:yVal>
            <c:numRef>
              <c:f>'Table-1'!$B$17:$B$23</c:f>
              <c:numCache>
                <c:formatCode>#,##0.00</c:formatCode>
                <c:ptCount val="7"/>
                <c:pt idx="0">
                  <c:v>2375.2399999999998</c:v>
                </c:pt>
                <c:pt idx="1">
                  <c:v>2578.6944444444439</c:v>
                </c:pt>
                <c:pt idx="2">
                  <c:v>7973.1578947368425</c:v>
                </c:pt>
                <c:pt idx="3">
                  <c:v>13612.777777777779</c:v>
                </c:pt>
                <c:pt idx="4">
                  <c:v>30868.52</c:v>
                </c:pt>
                <c:pt idx="5">
                  <c:v>59335.69</c:v>
                </c:pt>
                <c:pt idx="6">
                  <c:v>287594.12</c:v>
                </c:pt>
              </c:numCache>
            </c:numRef>
          </c:yVal>
        </c:ser>
        <c:axId val="26131456"/>
        <c:axId val="26207744"/>
      </c:scatterChart>
      <c:valAx>
        <c:axId val="26131456"/>
        <c:scaling>
          <c:orientation val="minMax"/>
        </c:scaling>
        <c:axPos val="b"/>
        <c:title>
          <c:tx>
            <c:rich>
              <a:bodyPr/>
              <a:lstStyle/>
              <a:p>
                <a:pPr>
                  <a:defRPr>
                    <a:solidFill>
                      <a:srgbClr val="002060"/>
                    </a:solidFill>
                  </a:defRPr>
                </a:pPr>
                <a:r>
                  <a:rPr lang="en-US">
                    <a:solidFill>
                      <a:srgbClr val="002060"/>
                    </a:solidFill>
                  </a:rPr>
                  <a:t>Data Size -KB</a:t>
                </a:r>
              </a:p>
            </c:rich>
          </c:tx>
          <c:layout/>
        </c:title>
        <c:numFmt formatCode="0" sourceLinked="0"/>
        <c:maj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6207744"/>
        <c:crosses val="autoZero"/>
        <c:crossBetween val="midCat"/>
      </c:valAx>
      <c:valAx>
        <c:axId val="26207744"/>
        <c:scaling>
          <c:orientation val="minMax"/>
        </c:scaling>
        <c:axPos val="l"/>
        <c:majorGridlines/>
        <c:title>
          <c:tx>
            <c:rich>
              <a:bodyPr/>
              <a:lstStyle/>
              <a:p>
                <a:pPr>
                  <a:defRPr>
                    <a:solidFill>
                      <a:srgbClr val="002060"/>
                    </a:solidFill>
                  </a:defRPr>
                </a:pPr>
                <a:r>
                  <a:rPr lang="en-US">
                    <a:solidFill>
                      <a:srgbClr val="002060"/>
                    </a:solidFill>
                  </a:rPr>
                  <a:t>Time</a:t>
                </a:r>
                <a:r>
                  <a:rPr lang="en-US" baseline="0">
                    <a:solidFill>
                      <a:srgbClr val="002060"/>
                    </a:solidFill>
                  </a:rPr>
                  <a:t> - msecs</a:t>
                </a:r>
                <a:endParaRPr lang="en-US">
                  <a:solidFill>
                    <a:srgbClr val="002060"/>
                  </a:solidFill>
                </a:endParaRPr>
              </a:p>
            </c:rich>
          </c:tx>
          <c:layout>
            <c:manualLayout>
              <c:xMode val="edge"/>
              <c:yMode val="edge"/>
              <c:x val="2.9224832065483375E-2"/>
              <c:y val="0.44275355003701461"/>
            </c:manualLayout>
          </c:layout>
        </c:title>
        <c:numFmt formatCode="#,##0" sourceLinked="0"/>
        <c:majorTickMark val="none"/>
        <c:tickLblPos val="nextTo"/>
        <c:crossAx val="26131456"/>
        <c:crosses val="autoZero"/>
        <c:crossBetween val="midCat"/>
        <c:dispUnits>
          <c:builtInUnit val="thousands"/>
          <c:dispUnitsLbl>
            <c:layout>
              <c:manualLayout>
                <c:xMode val="edge"/>
                <c:yMode val="edge"/>
                <c:x val="3.4720183282174494E-2"/>
                <c:y val="0.15661787468874086"/>
              </c:manualLayout>
            </c:layout>
            <c:tx>
              <c:rich>
                <a:bodyPr/>
                <a:lstStyle/>
                <a:p>
                  <a:pPr>
                    <a:defRPr/>
                  </a:pPr>
                  <a:r>
                    <a:rPr lang="en-US">
                      <a:solidFill>
                        <a:srgbClr val="002060"/>
                      </a:solidFill>
                    </a:rPr>
                    <a:t>Thousands</a:t>
                  </a:r>
                </a:p>
              </c:rich>
            </c:tx>
          </c:dispUnitsLbl>
        </c:dispUnits>
      </c:valAx>
    </c:plotArea>
    <c:legend>
      <c:legendPos val="r"/>
      <c:layout>
        <c:manualLayout>
          <c:xMode val="edge"/>
          <c:yMode val="edge"/>
          <c:x val="0.5961363975759344"/>
          <c:y val="0.61936837317717963"/>
          <c:w val="0.32211153048060248"/>
          <c:h val="7.1544662258463981E-2"/>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a:solidFill>
                  <a:srgbClr val="C00000"/>
                </a:solidFill>
              </a:defRPr>
            </a:pPr>
            <a:r>
              <a:rPr lang="en-US" sz="1200">
                <a:solidFill>
                  <a:srgbClr val="C00000"/>
                </a:solidFill>
              </a:rPr>
              <a:t>Average</a:t>
            </a:r>
            <a:r>
              <a:rPr lang="en-US" sz="1200" baseline="0">
                <a:solidFill>
                  <a:srgbClr val="C00000"/>
                </a:solidFill>
              </a:rPr>
              <a:t> </a:t>
            </a:r>
            <a:r>
              <a:rPr lang="en-US" sz="1200">
                <a:solidFill>
                  <a:srgbClr val="C00000"/>
                </a:solidFill>
              </a:rPr>
              <a:t>Response Times (ART) for Streaming and Non-Streaming cases for Ordinary system</a:t>
            </a:r>
          </a:p>
        </c:rich>
      </c:tx>
      <c:layout>
        <c:manualLayout>
          <c:xMode val="edge"/>
          <c:yMode val="edge"/>
          <c:x val="0.17850628046494224"/>
          <c:y val="2.4473234450344925E-2"/>
        </c:manualLayout>
      </c:layout>
    </c:title>
    <c:plotArea>
      <c:layout>
        <c:manualLayout>
          <c:layoutTarget val="inner"/>
          <c:xMode val="edge"/>
          <c:yMode val="edge"/>
          <c:x val="0.14250328083989508"/>
          <c:y val="0.16089129483814524"/>
          <c:w val="0.80582536557930262"/>
          <c:h val="0.6692665500145849"/>
        </c:manualLayout>
      </c:layout>
      <c:scatterChart>
        <c:scatterStyle val="lineMarker"/>
        <c:ser>
          <c:idx val="0"/>
          <c:order val="0"/>
          <c:tx>
            <c:v>ART-Streaming</c:v>
          </c:tx>
          <c:marker>
            <c:spPr>
              <a:solidFill>
                <a:srgbClr val="FF0000"/>
              </a:solidFill>
            </c:spPr>
          </c:marker>
          <c:xVal>
            <c:numRef>
              <c:f>'Table-2'!$A$4:$A$8</c:f>
              <c:numCache>
                <c:formatCode>General</c:formatCode>
                <c:ptCount val="5"/>
                <c:pt idx="0">
                  <c:v>10</c:v>
                </c:pt>
                <c:pt idx="1">
                  <c:v>30</c:v>
                </c:pt>
                <c:pt idx="2">
                  <c:v>100</c:v>
                </c:pt>
                <c:pt idx="3">
                  <c:v>300</c:v>
                </c:pt>
                <c:pt idx="4">
                  <c:v>1000</c:v>
                </c:pt>
              </c:numCache>
            </c:numRef>
          </c:xVal>
          <c:yVal>
            <c:numRef>
              <c:f>'Table-2'!$C$4:$C$8</c:f>
              <c:numCache>
                <c:formatCode>General</c:formatCode>
                <c:ptCount val="5"/>
                <c:pt idx="0">
                  <c:v>2425</c:v>
                </c:pt>
                <c:pt idx="1">
                  <c:v>2661</c:v>
                </c:pt>
                <c:pt idx="2">
                  <c:v>2945</c:v>
                </c:pt>
                <c:pt idx="3">
                  <c:v>3405</c:v>
                </c:pt>
                <c:pt idx="4">
                  <c:v>4570</c:v>
                </c:pt>
              </c:numCache>
            </c:numRef>
          </c:yVal>
        </c:ser>
        <c:ser>
          <c:idx val="1"/>
          <c:order val="1"/>
          <c:tx>
            <c:v>ART-Non-Streaming</c:v>
          </c:tx>
          <c:marker>
            <c:symbol val="square"/>
            <c:size val="3"/>
            <c:spPr>
              <a:solidFill>
                <a:srgbClr val="002060"/>
              </a:solidFill>
            </c:spPr>
          </c:marker>
          <c:xVal>
            <c:numRef>
              <c:f>'Table-2'!$A$4:$A$8</c:f>
              <c:numCache>
                <c:formatCode>General</c:formatCode>
                <c:ptCount val="5"/>
                <c:pt idx="0">
                  <c:v>10</c:v>
                </c:pt>
                <c:pt idx="1">
                  <c:v>30</c:v>
                </c:pt>
                <c:pt idx="2">
                  <c:v>100</c:v>
                </c:pt>
                <c:pt idx="3">
                  <c:v>300</c:v>
                </c:pt>
                <c:pt idx="4">
                  <c:v>1000</c:v>
                </c:pt>
              </c:numCache>
            </c:numRef>
          </c:xVal>
          <c:yVal>
            <c:numRef>
              <c:f>'Table-2'!$E$4:$E$8</c:f>
              <c:numCache>
                <c:formatCode>General</c:formatCode>
                <c:ptCount val="5"/>
                <c:pt idx="0">
                  <c:v>3912.5</c:v>
                </c:pt>
                <c:pt idx="1">
                  <c:v>3917.1</c:v>
                </c:pt>
                <c:pt idx="2">
                  <c:v>4098.7</c:v>
                </c:pt>
                <c:pt idx="3">
                  <c:v>4414</c:v>
                </c:pt>
                <c:pt idx="4">
                  <c:v>5662.6</c:v>
                </c:pt>
              </c:numCache>
            </c:numRef>
          </c:yVal>
        </c:ser>
        <c:axId val="28268032"/>
        <c:axId val="28303360"/>
      </c:scatterChart>
      <c:valAx>
        <c:axId val="28268032"/>
        <c:scaling>
          <c:orientation val="minMax"/>
        </c:scaling>
        <c:axPos val="b"/>
        <c:title>
          <c:tx>
            <c:rich>
              <a:bodyPr/>
              <a:lstStyle/>
              <a:p>
                <a:pPr>
                  <a:defRPr sz="1200">
                    <a:solidFill>
                      <a:srgbClr val="002060"/>
                    </a:solidFill>
                  </a:defRPr>
                </a:pPr>
                <a:r>
                  <a:rPr lang="en-US" sz="1200">
                    <a:solidFill>
                      <a:srgbClr val="002060"/>
                    </a:solidFill>
                  </a:rPr>
                  <a:t>Data Size -KB</a:t>
                </a:r>
              </a:p>
            </c:rich>
          </c:tx>
          <c:layout/>
        </c:title>
        <c:numFmt formatCode="0" sourceLinked="0"/>
        <c:maj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8303360"/>
        <c:crosses val="autoZero"/>
        <c:crossBetween val="midCat"/>
      </c:valAx>
      <c:valAx>
        <c:axId val="28303360"/>
        <c:scaling>
          <c:orientation val="minMax"/>
        </c:scaling>
        <c:axPos val="l"/>
        <c:majorGridlines/>
        <c:title>
          <c:tx>
            <c:rich>
              <a:bodyPr/>
              <a:lstStyle/>
              <a:p>
                <a:pPr>
                  <a:defRPr sz="1200">
                    <a:solidFill>
                      <a:srgbClr val="002060"/>
                    </a:solidFill>
                  </a:defRPr>
                </a:pPr>
                <a:r>
                  <a:rPr lang="en-US" sz="1200">
                    <a:solidFill>
                      <a:srgbClr val="002060"/>
                    </a:solidFill>
                  </a:rPr>
                  <a:t>Log(Time) in</a:t>
                </a:r>
                <a:r>
                  <a:rPr lang="en-US" sz="1200" baseline="0">
                    <a:solidFill>
                      <a:srgbClr val="002060"/>
                    </a:solidFill>
                  </a:rPr>
                  <a:t> msecs</a:t>
                </a:r>
                <a:endParaRPr lang="en-US" sz="1200">
                  <a:solidFill>
                    <a:srgbClr val="002060"/>
                  </a:solidFill>
                </a:endParaRPr>
              </a:p>
            </c:rich>
          </c:tx>
          <c:layout>
            <c:manualLayout>
              <c:xMode val="edge"/>
              <c:yMode val="edge"/>
              <c:x val="5.4865719910011275E-2"/>
              <c:y val="0.32944027345419036"/>
            </c:manualLayout>
          </c:layout>
        </c:title>
        <c:numFmt formatCode="#,##0" sourceLinked="0"/>
        <c:majorTickMark val="none"/>
        <c:tickLblPos val="nextTo"/>
        <c:crossAx val="28268032"/>
        <c:crosses val="autoZero"/>
        <c:crossBetween val="midCat"/>
        <c:dispUnits>
          <c:builtInUnit val="thousands"/>
        </c:dispUnits>
      </c:valAx>
    </c:plotArea>
    <c:legend>
      <c:legendPos val="r"/>
      <c:layout>
        <c:manualLayout>
          <c:xMode val="edge"/>
          <c:yMode val="edge"/>
          <c:x val="0.6817204907040697"/>
          <c:y val="0.64310723770804845"/>
          <c:w val="0.29326716864169317"/>
          <c:h val="0.14308932451692882"/>
        </c:manualLayout>
      </c:layout>
      <c:txPr>
        <a:bodyPr/>
        <a:lstStyle/>
        <a:p>
          <a:pPr>
            <a:defRPr sz="1200"/>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a:solidFill>
                  <a:srgbClr val="C00000"/>
                </a:solidFill>
              </a:defRPr>
            </a:pPr>
            <a:r>
              <a:rPr lang="en-US" sz="1300" b="1" i="0" baseline="0"/>
              <a:t>Parsing+extracting geometry data by using DOM or Pull Parsing</a:t>
            </a:r>
          </a:p>
        </c:rich>
      </c:tx>
      <c:layout>
        <c:manualLayout>
          <c:xMode val="edge"/>
          <c:yMode val="edge"/>
          <c:x val="0.13916500994035785"/>
          <c:y val="4.9284640606867491E-4"/>
        </c:manualLayout>
      </c:layout>
    </c:title>
    <c:plotArea>
      <c:layout>
        <c:manualLayout>
          <c:layoutTarget val="inner"/>
          <c:xMode val="edge"/>
          <c:yMode val="edge"/>
          <c:x val="0.10334528263489925"/>
          <c:y val="0.16089129483814524"/>
          <c:w val="0.84498322401548764"/>
          <c:h val="0.66926655001458468"/>
        </c:manualLayout>
      </c:layout>
      <c:scatterChart>
        <c:scatterStyle val="lineMarker"/>
        <c:ser>
          <c:idx val="0"/>
          <c:order val="0"/>
          <c:tx>
            <c:v>Log(DOM)</c:v>
          </c:tx>
          <c:marker>
            <c:spPr>
              <a:solidFill>
                <a:srgbClr val="FF0000"/>
              </a:solidFill>
            </c:spPr>
          </c:marker>
          <c:xVal>
            <c:numRef>
              <c:f>'Table-3'!$E$31:$E$36</c:f>
              <c:numCache>
                <c:formatCode>#,##0.000</c:formatCode>
                <c:ptCount val="6"/>
                <c:pt idx="0">
                  <c:v>1.0000000000000028E-3</c:v>
                </c:pt>
                <c:pt idx="1">
                  <c:v>1.0000000000000005E-2</c:v>
                </c:pt>
                <c:pt idx="2">
                  <c:v>0.1</c:v>
                </c:pt>
                <c:pt idx="3" formatCode="#,##0">
                  <c:v>1</c:v>
                </c:pt>
                <c:pt idx="4" formatCode="#,##0">
                  <c:v>5</c:v>
                </c:pt>
                <c:pt idx="5" formatCode="#,##0">
                  <c:v>10</c:v>
                </c:pt>
              </c:numCache>
            </c:numRef>
          </c:xVal>
          <c:yVal>
            <c:numRef>
              <c:f>'Table-3'!$F$31:$F$36</c:f>
              <c:numCache>
                <c:formatCode>General</c:formatCode>
                <c:ptCount val="6"/>
                <c:pt idx="0">
                  <c:v>2.6711728427150851</c:v>
                </c:pt>
                <c:pt idx="1">
                  <c:v>2.6937269489236524</c:v>
                </c:pt>
                <c:pt idx="2">
                  <c:v>2.7958800173440754</c:v>
                </c:pt>
                <c:pt idx="3">
                  <c:v>2.8808135922807914</c:v>
                </c:pt>
                <c:pt idx="4">
                  <c:v>3.1528995963937416</c:v>
                </c:pt>
                <c:pt idx="5">
                  <c:v>3.5510838651857797</c:v>
                </c:pt>
              </c:numCache>
            </c:numRef>
          </c:yVal>
        </c:ser>
        <c:ser>
          <c:idx val="1"/>
          <c:order val="1"/>
          <c:tx>
            <c:v>Log(XPP)</c:v>
          </c:tx>
          <c:marker>
            <c:symbol val="square"/>
            <c:size val="5"/>
            <c:spPr>
              <a:solidFill>
                <a:srgbClr val="002060"/>
              </a:solidFill>
            </c:spPr>
          </c:marker>
          <c:xVal>
            <c:numRef>
              <c:f>'Table-3'!$E$31:$E$36</c:f>
              <c:numCache>
                <c:formatCode>#,##0.000</c:formatCode>
                <c:ptCount val="6"/>
                <c:pt idx="0">
                  <c:v>1.0000000000000028E-3</c:v>
                </c:pt>
                <c:pt idx="1">
                  <c:v>1.0000000000000005E-2</c:v>
                </c:pt>
                <c:pt idx="2">
                  <c:v>0.1</c:v>
                </c:pt>
                <c:pt idx="3" formatCode="#,##0">
                  <c:v>1</c:v>
                </c:pt>
                <c:pt idx="4" formatCode="#,##0">
                  <c:v>5</c:v>
                </c:pt>
                <c:pt idx="5" formatCode="#,##0">
                  <c:v>10</c:v>
                </c:pt>
              </c:numCache>
            </c:numRef>
          </c:xVal>
          <c:yVal>
            <c:numRef>
              <c:f>'Table-3'!$G$31:$G$36</c:f>
              <c:numCache>
                <c:formatCode>General</c:formatCode>
                <c:ptCount val="6"/>
                <c:pt idx="0">
                  <c:v>1.192796952558534</c:v>
                </c:pt>
                <c:pt idx="1">
                  <c:v>1.8622059427061157</c:v>
                </c:pt>
                <c:pt idx="2">
                  <c:v>2.2625993890256741</c:v>
                </c:pt>
                <c:pt idx="3">
                  <c:v>2.432125016732344</c:v>
                </c:pt>
                <c:pt idx="4">
                  <c:v>2.8271991682841562</c:v>
                </c:pt>
                <c:pt idx="5">
                  <c:v>3.0110090643621827</c:v>
                </c:pt>
              </c:numCache>
            </c:numRef>
          </c:yVal>
        </c:ser>
        <c:axId val="27099520"/>
        <c:axId val="28258304"/>
      </c:scatterChart>
      <c:valAx>
        <c:axId val="27099520"/>
        <c:scaling>
          <c:orientation val="minMax"/>
        </c:scaling>
        <c:axPos val="b"/>
        <c:title>
          <c:tx>
            <c:rich>
              <a:bodyPr/>
              <a:lstStyle/>
              <a:p>
                <a:pPr>
                  <a:defRPr>
                    <a:solidFill>
                      <a:srgbClr val="002060"/>
                    </a:solidFill>
                  </a:defRPr>
                </a:pPr>
                <a:r>
                  <a:rPr lang="en-US">
                    <a:solidFill>
                      <a:srgbClr val="002060"/>
                    </a:solidFill>
                  </a:rPr>
                  <a:t>Data Size -MB</a:t>
                </a:r>
              </a:p>
            </c:rich>
          </c:tx>
          <c:layout/>
        </c:title>
        <c:numFmt formatCode="0" sourceLinked="0"/>
        <c:maj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8258304"/>
        <c:crossesAt val="0"/>
        <c:crossBetween val="midCat"/>
      </c:valAx>
      <c:valAx>
        <c:axId val="28258304"/>
        <c:scaling>
          <c:orientation val="minMax"/>
        </c:scaling>
        <c:axPos val="l"/>
        <c:majorGridlines/>
        <c:title>
          <c:tx>
            <c:rich>
              <a:bodyPr/>
              <a:lstStyle/>
              <a:p>
                <a:pPr>
                  <a:defRPr>
                    <a:solidFill>
                      <a:srgbClr val="002060"/>
                    </a:solidFill>
                  </a:defRPr>
                </a:pPr>
                <a:r>
                  <a:rPr lang="en-US">
                    <a:solidFill>
                      <a:srgbClr val="002060"/>
                    </a:solidFill>
                  </a:rPr>
                  <a:t>Time</a:t>
                </a:r>
                <a:r>
                  <a:rPr lang="en-US" baseline="0">
                    <a:solidFill>
                      <a:srgbClr val="002060"/>
                    </a:solidFill>
                  </a:rPr>
                  <a:t> - msecs</a:t>
                </a:r>
                <a:endParaRPr lang="en-US">
                  <a:solidFill>
                    <a:srgbClr val="002060"/>
                  </a:solidFill>
                </a:endParaRPr>
              </a:p>
            </c:rich>
          </c:tx>
          <c:layout/>
        </c:title>
        <c:numFmt formatCode="#,##0.0" sourceLinked="0"/>
        <c:majorTickMark val="none"/>
        <c:tickLblPos val="nextTo"/>
        <c:crossAx val="27099520"/>
        <c:crosses val="autoZero"/>
        <c:crossBetween val="midCat"/>
      </c:valAx>
    </c:plotArea>
    <c:legend>
      <c:legendPos val="r"/>
      <c:layout>
        <c:manualLayout>
          <c:xMode val="edge"/>
          <c:yMode val="edge"/>
          <c:x val="0.6817204907040697"/>
          <c:y val="0.65893315264375618"/>
          <c:w val="0.18970189362512663"/>
          <c:h val="0.14308932451692874"/>
        </c:manualLayout>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200">
                <a:solidFill>
                  <a:srgbClr val="C00000"/>
                </a:solidFill>
              </a:rPr>
              <a:t>Response</a:t>
            </a:r>
            <a:r>
              <a:rPr lang="en-US" sz="1200" baseline="0">
                <a:solidFill>
                  <a:srgbClr val="C00000"/>
                </a:solidFill>
              </a:rPr>
              <a:t> times  comparison</a:t>
            </a:r>
          </a:p>
          <a:p>
            <a:pPr>
              <a:defRPr/>
            </a:pPr>
            <a:r>
              <a:rPr lang="en-US" sz="1200" baseline="0">
                <a:solidFill>
                  <a:srgbClr val="C00000"/>
                </a:solidFill>
              </a:rPr>
              <a:t>Pre-fetching vs On-demand</a:t>
            </a:r>
            <a:endParaRPr lang="en-US" sz="1200">
              <a:solidFill>
                <a:srgbClr val="C00000"/>
              </a:solidFill>
            </a:endParaRPr>
          </a:p>
        </c:rich>
      </c:tx>
      <c:layout>
        <c:manualLayout>
          <c:xMode val="edge"/>
          <c:yMode val="edge"/>
          <c:x val="0.27361963190184185"/>
          <c:y val="1.183431952662722E-2"/>
        </c:manualLayout>
      </c:layout>
    </c:title>
    <c:plotArea>
      <c:layout>
        <c:manualLayout>
          <c:layoutTarget val="inner"/>
          <c:xMode val="edge"/>
          <c:yMode val="edge"/>
          <c:x val="0.10476810030648054"/>
          <c:y val="0.15930050163847861"/>
          <c:w val="0.84788453590540469"/>
          <c:h val="0.66606314743201478"/>
        </c:manualLayout>
      </c:layout>
      <c:lineChart>
        <c:grouping val="standard"/>
        <c:ser>
          <c:idx val="0"/>
          <c:order val="0"/>
          <c:tx>
            <c:v>Log(Pre-fetching)</c:v>
          </c:tx>
          <c:marker>
            <c:symbol val="diamond"/>
            <c:size val="5"/>
            <c:spPr>
              <a:solidFill>
                <a:srgbClr val="FF0000"/>
              </a:solidFill>
            </c:spPr>
          </c:marker>
          <c:cat>
            <c:numRef>
              <c:f>'Table-5'!$J$3:$J$7</c:f>
              <c:numCache>
                <c:formatCode>General</c:formatCode>
                <c:ptCount val="5"/>
                <c:pt idx="0">
                  <c:v>1</c:v>
                </c:pt>
                <c:pt idx="1">
                  <c:v>10</c:v>
                </c:pt>
                <c:pt idx="2">
                  <c:v>100</c:v>
                </c:pt>
                <c:pt idx="3">
                  <c:v>1000</c:v>
                </c:pt>
                <c:pt idx="4" formatCode="#,##0">
                  <c:v>10000</c:v>
                </c:pt>
              </c:numCache>
            </c:numRef>
          </c:cat>
          <c:val>
            <c:numRef>
              <c:f>'Table-5'!$O$3:$O$7</c:f>
              <c:numCache>
                <c:formatCode>General</c:formatCode>
                <c:ptCount val="5"/>
                <c:pt idx="0">
                  <c:v>3.0028010881628262</c:v>
                </c:pt>
                <c:pt idx="1">
                  <c:v>3.0171725139456704</c:v>
                </c:pt>
                <c:pt idx="2">
                  <c:v>3.060109991211684</c:v>
                </c:pt>
                <c:pt idx="3">
                  <c:v>3.2272294835069832</c:v>
                </c:pt>
                <c:pt idx="4">
                  <c:v>3.4448826474982162</c:v>
                </c:pt>
              </c:numCache>
            </c:numRef>
          </c:val>
        </c:ser>
        <c:ser>
          <c:idx val="1"/>
          <c:order val="1"/>
          <c:tx>
            <c:v>Log(on-demand)</c:v>
          </c:tx>
          <c:marker>
            <c:symbol val="square"/>
            <c:size val="5"/>
            <c:spPr>
              <a:solidFill>
                <a:schemeClr val="accent1"/>
              </a:solidFill>
            </c:spPr>
          </c:marker>
          <c:val>
            <c:numRef>
              <c:f>'Table-5'!$P$3:$P$7</c:f>
              <c:numCache>
                <c:formatCode>General</c:formatCode>
                <c:ptCount val="5"/>
                <c:pt idx="0">
                  <c:v>3.3757074983438748</c:v>
                </c:pt>
                <c:pt idx="1">
                  <c:v>3.4113998846143181</c:v>
                </c:pt>
                <c:pt idx="2">
                  <c:v>3.9016303646369352</c:v>
                </c:pt>
                <c:pt idx="3">
                  <c:v>4.7733159970331114</c:v>
                </c:pt>
                <c:pt idx="4">
                  <c:v>5.7584006221716724</c:v>
                </c:pt>
              </c:numCache>
            </c:numRef>
          </c:val>
        </c:ser>
        <c:marker val="1"/>
        <c:axId val="29220864"/>
        <c:axId val="29223168"/>
      </c:lineChart>
      <c:catAx>
        <c:axId val="29220864"/>
        <c:scaling>
          <c:orientation val="minMax"/>
        </c:scaling>
        <c:axPos val="b"/>
        <c:title>
          <c:tx>
            <c:rich>
              <a:bodyPr/>
              <a:lstStyle/>
              <a:p>
                <a:pPr>
                  <a:defRPr>
                    <a:solidFill>
                      <a:srgbClr val="002060"/>
                    </a:solidFill>
                  </a:defRPr>
                </a:pPr>
                <a:r>
                  <a:rPr lang="en-US">
                    <a:solidFill>
                      <a:srgbClr val="002060"/>
                    </a:solidFill>
                  </a:rPr>
                  <a:t>Data Size - MB</a:t>
                </a:r>
              </a:p>
            </c:rich>
          </c:tx>
          <c:layout/>
        </c:title>
        <c:numFmt formatCode="General" sourceLinked="1"/>
        <c:majorTickMark val="none"/>
        <c:tickLblPos val="nextTo"/>
        <c:crossAx val="29223168"/>
        <c:crosses val="autoZero"/>
        <c:auto val="1"/>
        <c:lblAlgn val="ctr"/>
        <c:lblOffset val="100"/>
      </c:catAx>
      <c:valAx>
        <c:axId val="29223168"/>
        <c:scaling>
          <c:orientation val="minMax"/>
        </c:scaling>
        <c:axPos val="l"/>
        <c:majorGridlines/>
        <c:title>
          <c:tx>
            <c:rich>
              <a:bodyPr/>
              <a:lstStyle/>
              <a:p>
                <a:pPr>
                  <a:defRPr>
                    <a:solidFill>
                      <a:srgbClr val="002060"/>
                    </a:solidFill>
                  </a:defRPr>
                </a:pPr>
                <a:r>
                  <a:rPr lang="en-US">
                    <a:solidFill>
                      <a:srgbClr val="002060"/>
                    </a:solidFill>
                  </a:rPr>
                  <a:t>Log(Times</a:t>
                </a:r>
                <a:r>
                  <a:rPr lang="en-US" baseline="0">
                    <a:solidFill>
                      <a:srgbClr val="002060"/>
                    </a:solidFill>
                  </a:rPr>
                  <a:t> in</a:t>
                </a:r>
                <a:r>
                  <a:rPr lang="en-US">
                    <a:solidFill>
                      <a:srgbClr val="002060"/>
                    </a:solidFill>
                  </a:rPr>
                  <a:t> msecs)</a:t>
                </a:r>
              </a:p>
            </c:rich>
          </c:tx>
          <c:layout/>
        </c:title>
        <c:numFmt formatCode="General" sourceLinked="1"/>
        <c:tickLblPos val="nextTo"/>
        <c:crossAx val="29220864"/>
        <c:crosses val="autoZero"/>
        <c:crossBetween val="between"/>
      </c:valAx>
    </c:plotArea>
    <c:legend>
      <c:legendPos val="r"/>
      <c:layout>
        <c:manualLayout>
          <c:xMode val="edge"/>
          <c:yMode val="edge"/>
          <c:x val="0.63723233982255256"/>
          <c:y val="0.64759924297296667"/>
          <c:w val="0.27278811007519765"/>
          <c:h val="0.14308932451692882"/>
        </c:manualLayout>
      </c:layou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solidFill>
                  <a:srgbClr val="C00000"/>
                </a:solidFill>
              </a:defRPr>
            </a:pPr>
            <a:r>
              <a:rPr lang="en-US" sz="1400">
                <a:solidFill>
                  <a:srgbClr val="C00000"/>
                </a:solidFill>
              </a:rPr>
              <a:t>Average</a:t>
            </a:r>
            <a:r>
              <a:rPr lang="en-US" sz="1400" baseline="0">
                <a:solidFill>
                  <a:srgbClr val="C00000"/>
                </a:solidFill>
              </a:rPr>
              <a:t> </a:t>
            </a:r>
            <a:r>
              <a:rPr lang="en-US" sz="1400">
                <a:solidFill>
                  <a:srgbClr val="C00000"/>
                </a:solidFill>
              </a:rPr>
              <a:t>GML transfer time from source to Federator</a:t>
            </a:r>
          </a:p>
          <a:p>
            <a:pPr>
              <a:defRPr sz="1400">
                <a:solidFill>
                  <a:srgbClr val="C00000"/>
                </a:solidFill>
              </a:defRPr>
            </a:pPr>
            <a:r>
              <a:rPr lang="en-US" sz="1400">
                <a:solidFill>
                  <a:srgbClr val="C00000"/>
                </a:solidFill>
              </a:rPr>
              <a:t>with threaded approach</a:t>
            </a:r>
          </a:p>
        </c:rich>
      </c:tx>
      <c:layout>
        <c:manualLayout>
          <c:xMode val="edge"/>
          <c:yMode val="edge"/>
          <c:x val="0.15924143528111637"/>
          <c:y val="1.7773801002147465E-2"/>
        </c:manualLayout>
      </c:layout>
    </c:title>
    <c:plotArea>
      <c:layout>
        <c:manualLayout>
          <c:layoutTarget val="inner"/>
          <c:xMode val="edge"/>
          <c:yMode val="edge"/>
          <c:x val="9.0013975525786563E-2"/>
          <c:y val="0.16089129483814524"/>
          <c:w val="0.85831441524355012"/>
          <c:h val="0.6692665500145849"/>
        </c:manualLayout>
      </c:layout>
      <c:scatterChart>
        <c:scatterStyle val="lineMarker"/>
        <c:ser>
          <c:idx val="0"/>
          <c:order val="0"/>
          <c:tx>
            <c:v>single-thread</c:v>
          </c:tx>
          <c:spPr>
            <a:ln w="22225"/>
          </c:spPr>
          <c:marker>
            <c:symbol val="diamond"/>
            <c:size val="5"/>
            <c:spPr>
              <a:solidFill>
                <a:srgbClr val="FF0000"/>
              </a:solidFill>
            </c:spPr>
          </c:marker>
          <c:xVal>
            <c:numRef>
              <c:f>'Table-6'!$A$20:$A$25</c:f>
              <c:numCache>
                <c:formatCode>General</c:formatCode>
                <c:ptCount val="6"/>
                <c:pt idx="0">
                  <c:v>1.0000000000000005E-2</c:v>
                </c:pt>
                <c:pt idx="1">
                  <c:v>0.1</c:v>
                </c:pt>
                <c:pt idx="2">
                  <c:v>0.5</c:v>
                </c:pt>
                <c:pt idx="3">
                  <c:v>1</c:v>
                </c:pt>
                <c:pt idx="4">
                  <c:v>5</c:v>
                </c:pt>
                <c:pt idx="5">
                  <c:v>10</c:v>
                </c:pt>
              </c:numCache>
            </c:numRef>
          </c:xVal>
          <c:yVal>
            <c:numRef>
              <c:f>'Table-6'!$F$20:$F$25</c:f>
              <c:numCache>
                <c:formatCode>#,##0.00</c:formatCode>
                <c:ptCount val="6"/>
                <c:pt idx="0">
                  <c:v>2632.8300000000022</c:v>
                </c:pt>
                <c:pt idx="1">
                  <c:v>7833.1600000000044</c:v>
                </c:pt>
                <c:pt idx="2">
                  <c:v>30415.09</c:v>
                </c:pt>
                <c:pt idx="3">
                  <c:v>58996.75</c:v>
                </c:pt>
                <c:pt idx="4">
                  <c:v>288095.42000000022</c:v>
                </c:pt>
                <c:pt idx="5">
                  <c:v>573934.19999999786</c:v>
                </c:pt>
              </c:numCache>
            </c:numRef>
          </c:yVal>
        </c:ser>
        <c:ser>
          <c:idx val="1"/>
          <c:order val="1"/>
          <c:tx>
            <c:v>2-threads</c:v>
          </c:tx>
          <c:spPr>
            <a:ln w="22225"/>
          </c:spPr>
          <c:marker>
            <c:symbol val="square"/>
            <c:size val="4"/>
            <c:spPr>
              <a:solidFill>
                <a:schemeClr val="tx1"/>
              </a:solidFill>
            </c:spPr>
          </c:marker>
          <c:xVal>
            <c:numRef>
              <c:f>'Table-6'!$A$20:$A$25</c:f>
              <c:numCache>
                <c:formatCode>General</c:formatCode>
                <c:ptCount val="6"/>
                <c:pt idx="0">
                  <c:v>1.0000000000000005E-2</c:v>
                </c:pt>
                <c:pt idx="1">
                  <c:v>0.1</c:v>
                </c:pt>
                <c:pt idx="2">
                  <c:v>0.5</c:v>
                </c:pt>
                <c:pt idx="3">
                  <c:v>1</c:v>
                </c:pt>
                <c:pt idx="4">
                  <c:v>5</c:v>
                </c:pt>
                <c:pt idx="5">
                  <c:v>10</c:v>
                </c:pt>
              </c:numCache>
            </c:numRef>
          </c:xVal>
          <c:yVal>
            <c:numRef>
              <c:f>'Table-6'!$G$20:$G$25</c:f>
              <c:numCache>
                <c:formatCode>#,##0.00</c:formatCode>
                <c:ptCount val="6"/>
                <c:pt idx="0">
                  <c:v>2773.9444444444443</c:v>
                </c:pt>
                <c:pt idx="1">
                  <c:v>6498.1176470588234</c:v>
                </c:pt>
                <c:pt idx="2">
                  <c:v>18860.058823529467</c:v>
                </c:pt>
                <c:pt idx="3">
                  <c:v>31210.4444444445</c:v>
                </c:pt>
                <c:pt idx="4">
                  <c:v>229499.88999999961</c:v>
                </c:pt>
                <c:pt idx="5">
                  <c:v>395691.75</c:v>
                </c:pt>
              </c:numCache>
            </c:numRef>
          </c:yVal>
        </c:ser>
        <c:ser>
          <c:idx val="2"/>
          <c:order val="2"/>
          <c:tx>
            <c:v>10-threads</c:v>
          </c:tx>
          <c:spPr>
            <a:ln w="22225"/>
          </c:spPr>
          <c:marker>
            <c:symbol val="triangle"/>
            <c:size val="5"/>
            <c:spPr>
              <a:solidFill>
                <a:schemeClr val="accent4"/>
              </a:solidFill>
            </c:spPr>
          </c:marker>
          <c:xVal>
            <c:numRef>
              <c:f>'Table-6'!$A$20:$A$25</c:f>
              <c:numCache>
                <c:formatCode>General</c:formatCode>
                <c:ptCount val="6"/>
                <c:pt idx="0">
                  <c:v>1.0000000000000005E-2</c:v>
                </c:pt>
                <c:pt idx="1">
                  <c:v>0.1</c:v>
                </c:pt>
                <c:pt idx="2">
                  <c:v>0.5</c:v>
                </c:pt>
                <c:pt idx="3">
                  <c:v>1</c:v>
                </c:pt>
                <c:pt idx="4">
                  <c:v>5</c:v>
                </c:pt>
                <c:pt idx="5">
                  <c:v>10</c:v>
                </c:pt>
              </c:numCache>
            </c:numRef>
          </c:xVal>
          <c:yVal>
            <c:numRef>
              <c:f>'Table-6'!$H$20:$H$25</c:f>
              <c:numCache>
                <c:formatCode>#,##0.00</c:formatCode>
                <c:ptCount val="6"/>
                <c:pt idx="0">
                  <c:v>6498.7647058823495</c:v>
                </c:pt>
                <c:pt idx="1">
                  <c:v>7441.4374999999891</c:v>
                </c:pt>
                <c:pt idx="2">
                  <c:v>13095.764705882375</c:v>
                </c:pt>
                <c:pt idx="3">
                  <c:v>19829.111111111106</c:v>
                </c:pt>
                <c:pt idx="4">
                  <c:v>98660</c:v>
                </c:pt>
                <c:pt idx="5">
                  <c:v>159055</c:v>
                </c:pt>
              </c:numCache>
            </c:numRef>
          </c:yVal>
        </c:ser>
        <c:axId val="29526272"/>
        <c:axId val="26673920"/>
      </c:scatterChart>
      <c:valAx>
        <c:axId val="29526272"/>
        <c:scaling>
          <c:orientation val="minMax"/>
        </c:scaling>
        <c:axPos val="b"/>
        <c:title>
          <c:tx>
            <c:rich>
              <a:bodyPr/>
              <a:lstStyle/>
              <a:p>
                <a:pPr>
                  <a:defRPr sz="1200">
                    <a:solidFill>
                      <a:srgbClr val="002060"/>
                    </a:solidFill>
                  </a:defRPr>
                </a:pPr>
                <a:r>
                  <a:rPr lang="en-US" sz="1200">
                    <a:solidFill>
                      <a:srgbClr val="002060"/>
                    </a:solidFill>
                  </a:rPr>
                  <a:t>Data Size -MB</a:t>
                </a:r>
              </a:p>
            </c:rich>
          </c:tx>
          <c:layout/>
        </c:title>
        <c:numFmt formatCode="0" sourceLinked="0"/>
        <c:maj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6673920"/>
        <c:crosses val="autoZero"/>
        <c:crossBetween val="midCat"/>
      </c:valAx>
      <c:valAx>
        <c:axId val="26673920"/>
        <c:scaling>
          <c:orientation val="minMax"/>
        </c:scaling>
        <c:axPos val="l"/>
        <c:majorGridlines/>
        <c:title>
          <c:tx>
            <c:rich>
              <a:bodyPr/>
              <a:lstStyle/>
              <a:p>
                <a:pPr>
                  <a:defRPr sz="1200">
                    <a:solidFill>
                      <a:srgbClr val="002060"/>
                    </a:solidFill>
                  </a:defRPr>
                </a:pPr>
                <a:r>
                  <a:rPr lang="en-US" sz="1200">
                    <a:solidFill>
                      <a:srgbClr val="002060"/>
                    </a:solidFill>
                  </a:rPr>
                  <a:t>Time</a:t>
                </a:r>
                <a:r>
                  <a:rPr lang="en-US" sz="1200" baseline="0">
                    <a:solidFill>
                      <a:srgbClr val="002060"/>
                    </a:solidFill>
                  </a:rPr>
                  <a:t> - msecs</a:t>
                </a:r>
                <a:endParaRPr lang="en-US" sz="1200">
                  <a:solidFill>
                    <a:srgbClr val="002060"/>
                  </a:solidFill>
                </a:endParaRPr>
              </a:p>
            </c:rich>
          </c:tx>
          <c:layout/>
        </c:title>
        <c:numFmt formatCode="#,##0" sourceLinked="0"/>
        <c:majorTickMark val="none"/>
        <c:tickLblPos val="nextTo"/>
        <c:crossAx val="29526272"/>
        <c:crosses val="autoZero"/>
        <c:crossBetween val="midCat"/>
        <c:dispUnits>
          <c:builtInUnit val="thousands"/>
          <c:dispUnitsLbl>
            <c:layout>
              <c:manualLayout>
                <c:xMode val="edge"/>
                <c:yMode val="edge"/>
                <c:x val="0"/>
                <c:y val="0.1608912973024163"/>
              </c:manualLayout>
            </c:layout>
            <c:tx>
              <c:rich>
                <a:bodyPr/>
                <a:lstStyle/>
                <a:p>
                  <a:pPr>
                    <a:defRPr sz="1200"/>
                  </a:pPr>
                  <a:r>
                    <a:rPr lang="en-US" sz="1200">
                      <a:solidFill>
                        <a:schemeClr val="tx2">
                          <a:lumMod val="75000"/>
                        </a:schemeClr>
                      </a:solidFill>
                    </a:rPr>
                    <a:t>Thousands</a:t>
                  </a:r>
                </a:p>
              </c:rich>
            </c:tx>
          </c:dispUnitsLbl>
        </c:dispUnits>
      </c:valAx>
    </c:plotArea>
    <c:legend>
      <c:legendPos val="r"/>
      <c:layout>
        <c:manualLayout>
          <c:xMode val="edge"/>
          <c:yMode val="edge"/>
          <c:x val="0.2045833069063033"/>
          <c:y val="0.30416274639672536"/>
          <c:w val="0.22161706923811417"/>
          <c:h val="0.20725402161406042"/>
        </c:manualLayout>
      </c:layout>
      <c:txPr>
        <a:bodyPr/>
        <a:lstStyle/>
        <a:p>
          <a:pPr>
            <a:defRPr sz="1200"/>
          </a:pPr>
          <a:endParaRPr lang="en-US"/>
        </a:p>
      </c:txP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a:solidFill>
                  <a:srgbClr val="C00000"/>
                </a:solidFill>
              </a:defRPr>
            </a:pPr>
            <a:r>
              <a:rPr lang="en-US" sz="1200" dirty="0" smtClean="0">
                <a:solidFill>
                  <a:srgbClr val="C00000"/>
                </a:solidFill>
              </a:rPr>
              <a:t>Overhead timing for 10-thread pp</a:t>
            </a:r>
            <a:endParaRPr lang="en-US" sz="1200" baseline="0" dirty="0">
              <a:solidFill>
                <a:srgbClr val="C00000"/>
              </a:solidFill>
            </a:endParaRPr>
          </a:p>
        </c:rich>
      </c:tx>
      <c:layout>
        <c:manualLayout>
          <c:xMode val="edge"/>
          <c:yMode val="edge"/>
          <c:x val="0.21049968185795007"/>
          <c:y val="2.4231658542682191E-2"/>
        </c:manualLayout>
      </c:layout>
    </c:title>
    <c:plotArea>
      <c:layout>
        <c:manualLayout>
          <c:layoutTarget val="inner"/>
          <c:xMode val="edge"/>
          <c:yMode val="edge"/>
          <c:x val="0.10380923504748603"/>
          <c:y val="0.16089129483814524"/>
          <c:w val="0.80761724359926701"/>
          <c:h val="0.55926666666666658"/>
        </c:manualLayout>
      </c:layout>
      <c:scatterChart>
        <c:scatterStyle val="lineMarker"/>
        <c:ser>
          <c:idx val="1"/>
          <c:order val="0"/>
          <c:tx>
            <c:v>partitioning</c:v>
          </c:tx>
          <c:spPr>
            <a:ln w="22225"/>
          </c:spPr>
          <c:marker>
            <c:symbol val="square"/>
            <c:size val="4"/>
            <c:spPr>
              <a:solidFill>
                <a:srgbClr val="C00000"/>
              </a:solidFill>
            </c:spPr>
          </c:marker>
          <c:xVal>
            <c:numRef>
              <c:f>'Table-7'!$A$5:$A$10</c:f>
              <c:numCache>
                <c:formatCode>General</c:formatCode>
                <c:ptCount val="6"/>
                <c:pt idx="0">
                  <c:v>1.0000000000000005E-2</c:v>
                </c:pt>
                <c:pt idx="1">
                  <c:v>0.1</c:v>
                </c:pt>
                <c:pt idx="2">
                  <c:v>0.5</c:v>
                </c:pt>
                <c:pt idx="3">
                  <c:v>1</c:v>
                </c:pt>
                <c:pt idx="4">
                  <c:v>5</c:v>
                </c:pt>
                <c:pt idx="5">
                  <c:v>10</c:v>
                </c:pt>
              </c:numCache>
            </c:numRef>
          </c:xVal>
          <c:yVal>
            <c:numRef>
              <c:f>'Table-7'!$B$5:$B$10</c:f>
              <c:numCache>
                <c:formatCode>#,##0.00</c:formatCode>
                <c:ptCount val="6"/>
                <c:pt idx="0">
                  <c:v>438</c:v>
                </c:pt>
                <c:pt idx="1">
                  <c:v>449.26315789473682</c:v>
                </c:pt>
                <c:pt idx="2">
                  <c:v>419.63157894736736</c:v>
                </c:pt>
                <c:pt idx="3">
                  <c:v>453.16666666666708</c:v>
                </c:pt>
                <c:pt idx="4">
                  <c:v>431.52</c:v>
                </c:pt>
                <c:pt idx="5">
                  <c:v>452.22222222222223</c:v>
                </c:pt>
              </c:numCache>
            </c:numRef>
          </c:yVal>
        </c:ser>
        <c:ser>
          <c:idx val="2"/>
          <c:order val="1"/>
          <c:tx>
            <c:v>sub-query creating</c:v>
          </c:tx>
          <c:spPr>
            <a:ln w="22225"/>
          </c:spPr>
          <c:xVal>
            <c:numRef>
              <c:f>'Table-7'!$A$5:$A$10</c:f>
              <c:numCache>
                <c:formatCode>General</c:formatCode>
                <c:ptCount val="6"/>
                <c:pt idx="0">
                  <c:v>1.0000000000000005E-2</c:v>
                </c:pt>
                <c:pt idx="1">
                  <c:v>0.1</c:v>
                </c:pt>
                <c:pt idx="2">
                  <c:v>0.5</c:v>
                </c:pt>
                <c:pt idx="3">
                  <c:v>1</c:v>
                </c:pt>
                <c:pt idx="4">
                  <c:v>5</c:v>
                </c:pt>
                <c:pt idx="5">
                  <c:v>10</c:v>
                </c:pt>
              </c:numCache>
            </c:numRef>
          </c:xVal>
          <c:yVal>
            <c:numRef>
              <c:f>'Table-7'!$C$5:$C$10</c:f>
              <c:numCache>
                <c:formatCode>#,##0.00</c:formatCode>
                <c:ptCount val="6"/>
                <c:pt idx="0">
                  <c:v>103.05555555555536</c:v>
                </c:pt>
                <c:pt idx="1">
                  <c:v>104.64999999999999</c:v>
                </c:pt>
                <c:pt idx="2">
                  <c:v>101.55555555555536</c:v>
                </c:pt>
                <c:pt idx="3">
                  <c:v>104.32</c:v>
                </c:pt>
                <c:pt idx="4">
                  <c:v>103.29</c:v>
                </c:pt>
                <c:pt idx="5">
                  <c:v>115.55</c:v>
                </c:pt>
              </c:numCache>
            </c:numRef>
          </c:yVal>
        </c:ser>
        <c:ser>
          <c:idx val="4"/>
          <c:order val="2"/>
          <c:tx>
            <c:v>map transfer</c:v>
          </c:tx>
          <c:spPr>
            <a:ln w="22225"/>
          </c:spPr>
          <c:xVal>
            <c:numRef>
              <c:f>'Table-7'!$A$5:$A$10</c:f>
              <c:numCache>
                <c:formatCode>General</c:formatCode>
                <c:ptCount val="6"/>
                <c:pt idx="0">
                  <c:v>1.0000000000000005E-2</c:v>
                </c:pt>
                <c:pt idx="1">
                  <c:v>0.1</c:v>
                </c:pt>
                <c:pt idx="2">
                  <c:v>0.5</c:v>
                </c:pt>
                <c:pt idx="3">
                  <c:v>1</c:v>
                </c:pt>
                <c:pt idx="4">
                  <c:v>5</c:v>
                </c:pt>
                <c:pt idx="5">
                  <c:v>10</c:v>
                </c:pt>
              </c:numCache>
            </c:numRef>
          </c:xVal>
          <c:yVal>
            <c:numRef>
              <c:f>'Table-7'!$E$5:$E$10</c:f>
              <c:numCache>
                <c:formatCode>#,##0.00</c:formatCode>
                <c:ptCount val="6"/>
                <c:pt idx="0">
                  <c:v>30.79</c:v>
                </c:pt>
                <c:pt idx="1">
                  <c:v>31.12</c:v>
                </c:pt>
                <c:pt idx="2">
                  <c:v>31.89</c:v>
                </c:pt>
                <c:pt idx="3">
                  <c:v>34.450000000000003</c:v>
                </c:pt>
                <c:pt idx="4">
                  <c:v>34.24</c:v>
                </c:pt>
                <c:pt idx="5">
                  <c:v>39.130000000000003</c:v>
                </c:pt>
              </c:numCache>
            </c:numRef>
          </c:yVal>
        </c:ser>
        <c:ser>
          <c:idx val="5"/>
          <c:order val="3"/>
          <c:tx>
            <c:v>map creating</c:v>
          </c:tx>
          <c:spPr>
            <a:ln w="22225"/>
          </c:spPr>
          <c:xVal>
            <c:numRef>
              <c:f>'Table-7'!$A$5:$A$10</c:f>
              <c:numCache>
                <c:formatCode>General</c:formatCode>
                <c:ptCount val="6"/>
                <c:pt idx="0">
                  <c:v>1.0000000000000005E-2</c:v>
                </c:pt>
                <c:pt idx="1">
                  <c:v>0.1</c:v>
                </c:pt>
                <c:pt idx="2">
                  <c:v>0.5</c:v>
                </c:pt>
                <c:pt idx="3">
                  <c:v>1</c:v>
                </c:pt>
                <c:pt idx="4">
                  <c:v>5</c:v>
                </c:pt>
                <c:pt idx="5">
                  <c:v>10</c:v>
                </c:pt>
              </c:numCache>
            </c:numRef>
          </c:xVal>
          <c:yVal>
            <c:numRef>
              <c:f>'Table-7'!$F$5:$F$10</c:f>
              <c:numCache>
                <c:formatCode>#,##0.00</c:formatCode>
                <c:ptCount val="6"/>
                <c:pt idx="0">
                  <c:v>72.81</c:v>
                </c:pt>
                <c:pt idx="1">
                  <c:v>183.06</c:v>
                </c:pt>
                <c:pt idx="2">
                  <c:v>192.34</c:v>
                </c:pt>
                <c:pt idx="3">
                  <c:v>270.47000000000003</c:v>
                </c:pt>
                <c:pt idx="4">
                  <c:v>834.55</c:v>
                </c:pt>
                <c:pt idx="5">
                  <c:v>1025.6699999999998</c:v>
                </c:pt>
              </c:numCache>
            </c:numRef>
          </c:yVal>
        </c:ser>
        <c:axId val="29626368"/>
        <c:axId val="29628288"/>
      </c:scatterChart>
      <c:valAx>
        <c:axId val="29626368"/>
        <c:scaling>
          <c:orientation val="minMax"/>
        </c:scaling>
        <c:axPos val="b"/>
        <c:title>
          <c:tx>
            <c:rich>
              <a:bodyPr/>
              <a:lstStyle/>
              <a:p>
                <a:pPr>
                  <a:defRPr>
                    <a:solidFill>
                      <a:srgbClr val="002060"/>
                    </a:solidFill>
                  </a:defRPr>
                </a:pPr>
                <a:r>
                  <a:rPr lang="en-US">
                    <a:solidFill>
                      <a:srgbClr val="002060"/>
                    </a:solidFill>
                  </a:rPr>
                  <a:t>Data Size -MB</a:t>
                </a:r>
              </a:p>
            </c:rich>
          </c:tx>
          <c:layout>
            <c:manualLayout>
              <c:xMode val="edge"/>
              <c:yMode val="edge"/>
              <c:x val="0.36425721784776932"/>
              <c:y val="0.80176089238845272"/>
            </c:manualLayout>
          </c:layout>
        </c:title>
        <c:numFmt formatCode="0" sourceLinked="0"/>
        <c:maj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9628288"/>
        <c:crosses val="autoZero"/>
        <c:crossBetween val="midCat"/>
      </c:valAx>
      <c:valAx>
        <c:axId val="29628288"/>
        <c:scaling>
          <c:logBase val="10"/>
          <c:orientation val="minMax"/>
        </c:scaling>
        <c:axPos val="l"/>
        <c:majorGridlines/>
        <c:title>
          <c:tx>
            <c:rich>
              <a:bodyPr/>
              <a:lstStyle/>
              <a:p>
                <a:pPr>
                  <a:defRPr>
                    <a:solidFill>
                      <a:srgbClr val="002060"/>
                    </a:solidFill>
                  </a:defRPr>
                </a:pPr>
                <a:r>
                  <a:rPr lang="en-US">
                    <a:solidFill>
                      <a:srgbClr val="002060"/>
                    </a:solidFill>
                  </a:rPr>
                  <a:t>Time</a:t>
                </a:r>
                <a:r>
                  <a:rPr lang="en-US" baseline="0">
                    <a:solidFill>
                      <a:srgbClr val="002060"/>
                    </a:solidFill>
                  </a:rPr>
                  <a:t> - msecs</a:t>
                </a:r>
                <a:endParaRPr lang="en-US">
                  <a:solidFill>
                    <a:srgbClr val="002060"/>
                  </a:solidFill>
                </a:endParaRPr>
              </a:p>
            </c:rich>
          </c:tx>
          <c:layout/>
        </c:title>
        <c:numFmt formatCode="#,##0" sourceLinked="0"/>
        <c:majorTickMark val="none"/>
        <c:tickLblPos val="nextTo"/>
        <c:crossAx val="29626368"/>
        <c:crosses val="autoZero"/>
        <c:crossBetween val="midCat"/>
      </c:valAx>
    </c:plotArea>
    <c:legend>
      <c:legendPos val="r"/>
      <c:layout>
        <c:manualLayout>
          <c:xMode val="edge"/>
          <c:yMode val="edge"/>
          <c:x val="3.1676449534717252E-2"/>
          <c:y val="0.84045748031496059"/>
          <c:w val="0.86571283703173463"/>
          <c:h val="0.12287585301837267"/>
        </c:manualLayout>
      </c:layout>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solidFill>
                  <a:srgbClr val="C00000"/>
                </a:solidFill>
              </a:defRPr>
            </a:pPr>
            <a:r>
              <a:rPr lang="en-US" sz="1400" dirty="0" smtClean="0">
                <a:solidFill>
                  <a:srgbClr val="C00000"/>
                </a:solidFill>
              </a:rPr>
              <a:t>Response times</a:t>
            </a:r>
            <a:endParaRPr lang="en-US" sz="1400" dirty="0">
              <a:solidFill>
                <a:srgbClr val="C00000"/>
              </a:solidFill>
            </a:endParaRPr>
          </a:p>
        </c:rich>
      </c:tx>
      <c:layout>
        <c:manualLayout>
          <c:xMode val="edge"/>
          <c:yMode val="edge"/>
          <c:x val="0.40241871983744021"/>
          <c:y val="4.2750364537766122E-2"/>
        </c:manualLayout>
      </c:layout>
    </c:title>
    <c:plotArea>
      <c:layout>
        <c:manualLayout>
          <c:layoutTarget val="inner"/>
          <c:xMode val="edge"/>
          <c:yMode val="edge"/>
          <c:x val="0.17226509708155271"/>
          <c:y val="0.11274307378244393"/>
          <c:w val="0.77606340956883668"/>
          <c:h val="0.71741469816272951"/>
        </c:manualLayout>
      </c:layout>
      <c:scatterChart>
        <c:scatterStyle val="lineMarker"/>
        <c:ser>
          <c:idx val="0"/>
          <c:order val="0"/>
          <c:tx>
            <c:v>10-threaded pp</c:v>
          </c:tx>
          <c:marker>
            <c:symbol val="diamond"/>
            <c:size val="5"/>
            <c:spPr>
              <a:solidFill>
                <a:srgbClr val="C00000"/>
              </a:solidFill>
            </c:spPr>
          </c:marker>
          <c:xVal>
            <c:numRef>
              <c:f>'Table-7'!$Q$5:$Q$10</c:f>
              <c:numCache>
                <c:formatCode>General</c:formatCode>
                <c:ptCount val="6"/>
                <c:pt idx="0">
                  <c:v>1.0000000000000005E-2</c:v>
                </c:pt>
                <c:pt idx="1">
                  <c:v>0.1</c:v>
                </c:pt>
                <c:pt idx="2">
                  <c:v>0.5</c:v>
                </c:pt>
                <c:pt idx="3">
                  <c:v>1</c:v>
                </c:pt>
                <c:pt idx="4">
                  <c:v>5</c:v>
                </c:pt>
                <c:pt idx="5">
                  <c:v>10</c:v>
                </c:pt>
              </c:numCache>
            </c:numRef>
          </c:xVal>
          <c:yVal>
            <c:numRef>
              <c:f>'Table-7'!$R$5:$R$10</c:f>
              <c:numCache>
                <c:formatCode>#,##0.00</c:formatCode>
                <c:ptCount val="6"/>
                <c:pt idx="0">
                  <c:v>7143.4202614379346</c:v>
                </c:pt>
                <c:pt idx="1">
                  <c:v>8209.5306578947366</c:v>
                </c:pt>
                <c:pt idx="2">
                  <c:v>13841.181840385278</c:v>
                </c:pt>
                <c:pt idx="3">
                  <c:v>20691.51777777771</c:v>
                </c:pt>
                <c:pt idx="4">
                  <c:v>68848.66</c:v>
                </c:pt>
                <c:pt idx="5">
                  <c:v>160687.57222222231</c:v>
                </c:pt>
              </c:numCache>
            </c:numRef>
          </c:yVal>
        </c:ser>
        <c:ser>
          <c:idx val="1"/>
          <c:order val="1"/>
          <c:tx>
            <c:v>single-threaded (ordinary)</c:v>
          </c:tx>
          <c:marker>
            <c:symbol val="square"/>
            <c:size val="5"/>
            <c:spPr>
              <a:solidFill>
                <a:srgbClr val="002060"/>
              </a:solidFill>
            </c:spPr>
          </c:marker>
          <c:xVal>
            <c:numRef>
              <c:f>'Table-7'!$Q$5:$Q$10</c:f>
              <c:numCache>
                <c:formatCode>General</c:formatCode>
                <c:ptCount val="6"/>
                <c:pt idx="0">
                  <c:v>1.0000000000000005E-2</c:v>
                </c:pt>
                <c:pt idx="1">
                  <c:v>0.1</c:v>
                </c:pt>
                <c:pt idx="2">
                  <c:v>0.5</c:v>
                </c:pt>
                <c:pt idx="3">
                  <c:v>1</c:v>
                </c:pt>
                <c:pt idx="4">
                  <c:v>5</c:v>
                </c:pt>
                <c:pt idx="5">
                  <c:v>10</c:v>
                </c:pt>
              </c:numCache>
            </c:numRef>
          </c:xVal>
          <c:yVal>
            <c:numRef>
              <c:f>'Table-7'!$T$5:$T$10</c:f>
              <c:numCache>
                <c:formatCode>#,##0.00</c:formatCode>
                <c:ptCount val="6"/>
                <c:pt idx="0">
                  <c:v>2578.6944444444439</c:v>
                </c:pt>
                <c:pt idx="1">
                  <c:v>7973.1578947368434</c:v>
                </c:pt>
                <c:pt idx="2">
                  <c:v>30868.52</c:v>
                </c:pt>
                <c:pt idx="3">
                  <c:v>59635.689999999995</c:v>
                </c:pt>
                <c:pt idx="4">
                  <c:v>288594.12</c:v>
                </c:pt>
                <c:pt idx="5">
                  <c:v>574825.16</c:v>
                </c:pt>
              </c:numCache>
            </c:numRef>
          </c:yVal>
        </c:ser>
        <c:axId val="29518080"/>
        <c:axId val="29668096"/>
      </c:scatterChart>
      <c:valAx>
        <c:axId val="29518080"/>
        <c:scaling>
          <c:orientation val="minMax"/>
        </c:scaling>
        <c:axPos val="b"/>
        <c:title>
          <c:tx>
            <c:rich>
              <a:bodyPr/>
              <a:lstStyle/>
              <a:p>
                <a:pPr>
                  <a:defRPr sz="1200">
                    <a:solidFill>
                      <a:srgbClr val="002060"/>
                    </a:solidFill>
                  </a:defRPr>
                </a:pPr>
                <a:r>
                  <a:rPr lang="en-US" sz="1200">
                    <a:solidFill>
                      <a:srgbClr val="002060"/>
                    </a:solidFill>
                  </a:rPr>
                  <a:t>Data Size -MB</a:t>
                </a:r>
              </a:p>
            </c:rich>
          </c:tx>
          <c:layout/>
        </c:title>
        <c:numFmt formatCode="0" sourceLinked="0"/>
        <c:maj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9668096"/>
        <c:crosses val="autoZero"/>
        <c:crossBetween val="midCat"/>
      </c:valAx>
      <c:valAx>
        <c:axId val="29668096"/>
        <c:scaling>
          <c:orientation val="minMax"/>
        </c:scaling>
        <c:axPos val="l"/>
        <c:majorGridlines/>
        <c:title>
          <c:tx>
            <c:rich>
              <a:bodyPr/>
              <a:lstStyle/>
              <a:p>
                <a:pPr>
                  <a:defRPr sz="1200">
                    <a:solidFill>
                      <a:srgbClr val="002060"/>
                    </a:solidFill>
                  </a:defRPr>
                </a:pPr>
                <a:r>
                  <a:rPr lang="en-US" sz="1200">
                    <a:solidFill>
                      <a:srgbClr val="002060"/>
                    </a:solidFill>
                  </a:rPr>
                  <a:t>Time</a:t>
                </a:r>
                <a:r>
                  <a:rPr lang="en-US" sz="1200" baseline="0">
                    <a:solidFill>
                      <a:srgbClr val="002060"/>
                    </a:solidFill>
                  </a:rPr>
                  <a:t> - msecs</a:t>
                </a:r>
                <a:endParaRPr lang="en-US" sz="1200">
                  <a:solidFill>
                    <a:srgbClr val="002060"/>
                  </a:solidFill>
                </a:endParaRPr>
              </a:p>
            </c:rich>
          </c:tx>
          <c:layout>
            <c:manualLayout>
              <c:xMode val="edge"/>
              <c:yMode val="edge"/>
              <c:x val="4.0179493692320725E-2"/>
              <c:y val="0.43593175853018373"/>
            </c:manualLayout>
          </c:layout>
        </c:title>
        <c:numFmt formatCode="#,##0" sourceLinked="0"/>
        <c:majorTickMark val="none"/>
        <c:tickLblPos val="nextTo"/>
        <c:crossAx val="29518080"/>
        <c:crosses val="autoZero"/>
        <c:crossBetween val="midCat"/>
        <c:dispUnits>
          <c:builtInUnit val="thousands"/>
          <c:dispUnitsLbl>
            <c:layout/>
            <c:tx>
              <c:rich>
                <a:bodyPr/>
                <a:lstStyle/>
                <a:p>
                  <a:pPr>
                    <a:defRPr sz="1200"/>
                  </a:pPr>
                  <a:r>
                    <a:rPr lang="en-US" sz="1200">
                      <a:solidFill>
                        <a:schemeClr val="tx2">
                          <a:lumMod val="75000"/>
                        </a:schemeClr>
                      </a:solidFill>
                    </a:rPr>
                    <a:t>Thousands</a:t>
                  </a:r>
                </a:p>
              </c:rich>
            </c:tx>
          </c:dispUnitsLbl>
        </c:dispUnits>
      </c:valAx>
    </c:plotArea>
    <c:legend>
      <c:legendPos val="r"/>
      <c:layout>
        <c:manualLayout>
          <c:xMode val="edge"/>
          <c:yMode val="edge"/>
          <c:x val="0.20727139954279938"/>
          <c:y val="0.20183902012248484"/>
          <c:w val="0.30787422741512177"/>
          <c:h val="0.20827121609798774"/>
        </c:manualLayout>
      </c:layout>
      <c:txPr>
        <a:bodyPr/>
        <a:lstStyle/>
        <a:p>
          <a:pPr>
            <a:defRPr sz="1200"/>
          </a:pPr>
          <a:endParaRPr lang="en-US"/>
        </a:p>
      </c:txPr>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solidFill>
                  <a:srgbClr val="C00000"/>
                </a:solidFill>
              </a:defRPr>
            </a:pPr>
            <a:r>
              <a:rPr lang="en-US" sz="1400">
                <a:solidFill>
                  <a:srgbClr val="C00000"/>
                </a:solidFill>
              </a:rPr>
              <a:t>Overall Performance</a:t>
            </a:r>
            <a:r>
              <a:rPr lang="en-US" sz="1400" baseline="0">
                <a:solidFill>
                  <a:srgbClr val="C00000"/>
                </a:solidFill>
              </a:rPr>
              <a:t> Comparison</a:t>
            </a:r>
          </a:p>
        </c:rich>
      </c:tx>
      <c:layout>
        <c:manualLayout>
          <c:xMode val="edge"/>
          <c:yMode val="edge"/>
          <c:x val="0.24200506186726703"/>
          <c:y val="2.2393475965701796E-2"/>
        </c:manualLayout>
      </c:layout>
    </c:title>
    <c:plotArea>
      <c:layout>
        <c:manualLayout>
          <c:layoutTarget val="inner"/>
          <c:xMode val="edge"/>
          <c:yMode val="edge"/>
          <c:x val="0.11512223472066012"/>
          <c:y val="0.10412507993818503"/>
          <c:w val="0.83320622422197221"/>
          <c:h val="0.72603283369945948"/>
        </c:manualLayout>
      </c:layout>
      <c:scatterChart>
        <c:scatterStyle val="lineMarker"/>
        <c:ser>
          <c:idx val="0"/>
          <c:order val="0"/>
          <c:tx>
            <c:v>10-threaded pp</c:v>
          </c:tx>
          <c:marker>
            <c:symbol val="diamond"/>
            <c:size val="5"/>
            <c:spPr>
              <a:solidFill>
                <a:srgbClr val="C00000"/>
              </a:solidFill>
            </c:spPr>
          </c:marker>
          <c:xVal>
            <c:numRef>
              <c:f>'Table-7'!$Q$5:$Q$10</c:f>
              <c:numCache>
                <c:formatCode>General</c:formatCode>
                <c:ptCount val="6"/>
                <c:pt idx="0">
                  <c:v>1.0000000000000005E-2</c:v>
                </c:pt>
                <c:pt idx="1">
                  <c:v>0.1</c:v>
                </c:pt>
                <c:pt idx="2">
                  <c:v>0.5</c:v>
                </c:pt>
                <c:pt idx="3">
                  <c:v>1</c:v>
                </c:pt>
                <c:pt idx="4">
                  <c:v>5</c:v>
                </c:pt>
                <c:pt idx="5">
                  <c:v>10</c:v>
                </c:pt>
              </c:numCache>
            </c:numRef>
          </c:xVal>
          <c:yVal>
            <c:numRef>
              <c:f>'Table-7'!$R$5:$R$10</c:f>
              <c:numCache>
                <c:formatCode>#,##0.00</c:formatCode>
                <c:ptCount val="6"/>
                <c:pt idx="0">
                  <c:v>7143.4202614379365</c:v>
                </c:pt>
                <c:pt idx="1">
                  <c:v>8209.5306578947366</c:v>
                </c:pt>
                <c:pt idx="2">
                  <c:v>13841.181840385278</c:v>
                </c:pt>
                <c:pt idx="3">
                  <c:v>20691.517777777706</c:v>
                </c:pt>
                <c:pt idx="4">
                  <c:v>68848.66</c:v>
                </c:pt>
                <c:pt idx="5">
                  <c:v>160687.57222222231</c:v>
                </c:pt>
              </c:numCache>
            </c:numRef>
          </c:yVal>
        </c:ser>
        <c:ser>
          <c:idx val="1"/>
          <c:order val="1"/>
          <c:tx>
            <c:v>single-threaded (ordinary)</c:v>
          </c:tx>
          <c:marker>
            <c:symbol val="square"/>
            <c:size val="5"/>
            <c:spPr>
              <a:solidFill>
                <a:srgbClr val="002060"/>
              </a:solidFill>
            </c:spPr>
          </c:marker>
          <c:xVal>
            <c:numRef>
              <c:f>'Table-11-13-14'!$M$24:$M$29</c:f>
              <c:numCache>
                <c:formatCode>General</c:formatCode>
                <c:ptCount val="6"/>
                <c:pt idx="0">
                  <c:v>1.0000000000000005E-2</c:v>
                </c:pt>
                <c:pt idx="1">
                  <c:v>0.1</c:v>
                </c:pt>
                <c:pt idx="2">
                  <c:v>0.5</c:v>
                </c:pt>
                <c:pt idx="3">
                  <c:v>1</c:v>
                </c:pt>
                <c:pt idx="4">
                  <c:v>5</c:v>
                </c:pt>
                <c:pt idx="5">
                  <c:v>10</c:v>
                </c:pt>
              </c:numCache>
            </c:numRef>
          </c:xVal>
          <c:yVal>
            <c:numRef>
              <c:f>'Table-11-13-14'!$P$24:$P$29</c:f>
              <c:numCache>
                <c:formatCode>#,##0.00</c:formatCode>
                <c:ptCount val="6"/>
                <c:pt idx="0">
                  <c:v>2578.6944444444439</c:v>
                </c:pt>
                <c:pt idx="1">
                  <c:v>7973.1578947368434</c:v>
                </c:pt>
                <c:pt idx="2">
                  <c:v>30868.52</c:v>
                </c:pt>
                <c:pt idx="3">
                  <c:v>59635.69</c:v>
                </c:pt>
                <c:pt idx="4">
                  <c:v>288594.12</c:v>
                </c:pt>
                <c:pt idx="5">
                  <c:v>574825.16</c:v>
                </c:pt>
              </c:numCache>
            </c:numRef>
          </c:yVal>
        </c:ser>
        <c:ser>
          <c:idx val="2"/>
          <c:order val="2"/>
          <c:tx>
            <c:v>hybrid(1/2cached-1/2pp)</c:v>
          </c:tx>
          <c:xVal>
            <c:numRef>
              <c:f>'Table-11-13-14'!$M$24:$M$29</c:f>
              <c:numCache>
                <c:formatCode>General</c:formatCode>
                <c:ptCount val="6"/>
                <c:pt idx="0">
                  <c:v>1.0000000000000005E-2</c:v>
                </c:pt>
                <c:pt idx="1">
                  <c:v>0.1</c:v>
                </c:pt>
                <c:pt idx="2">
                  <c:v>0.5</c:v>
                </c:pt>
                <c:pt idx="3">
                  <c:v>1</c:v>
                </c:pt>
                <c:pt idx="4">
                  <c:v>5</c:v>
                </c:pt>
                <c:pt idx="5">
                  <c:v>10</c:v>
                </c:pt>
              </c:numCache>
            </c:numRef>
          </c:xVal>
          <c:yVal>
            <c:numRef>
              <c:f>'Table-11-13-14'!$N$24:$N$29</c:f>
              <c:numCache>
                <c:formatCode>#,##0.00</c:formatCode>
                <c:ptCount val="6"/>
                <c:pt idx="0">
                  <c:v>7063.3822222222234</c:v>
                </c:pt>
                <c:pt idx="1">
                  <c:v>9702.4931578947344</c:v>
                </c:pt>
                <c:pt idx="2">
                  <c:v>12892.124134502928</c:v>
                </c:pt>
                <c:pt idx="3">
                  <c:v>14692.181840385278</c:v>
                </c:pt>
                <c:pt idx="4">
                  <c:v>45401.399473684185</c:v>
                </c:pt>
                <c:pt idx="5">
                  <c:v>70494.975789473669</c:v>
                </c:pt>
              </c:numCache>
            </c:numRef>
          </c:yVal>
        </c:ser>
        <c:axId val="29556736"/>
        <c:axId val="33421568"/>
      </c:scatterChart>
      <c:valAx>
        <c:axId val="29556736"/>
        <c:scaling>
          <c:orientation val="minMax"/>
        </c:scaling>
        <c:axPos val="b"/>
        <c:title>
          <c:tx>
            <c:rich>
              <a:bodyPr/>
              <a:lstStyle/>
              <a:p>
                <a:pPr>
                  <a:defRPr sz="1200">
                    <a:solidFill>
                      <a:srgbClr val="002060"/>
                    </a:solidFill>
                  </a:defRPr>
                </a:pPr>
                <a:r>
                  <a:rPr lang="en-US" sz="1200">
                    <a:solidFill>
                      <a:srgbClr val="002060"/>
                    </a:solidFill>
                  </a:rPr>
                  <a:t>Data Size -MB</a:t>
                </a:r>
              </a:p>
            </c:rich>
          </c:tx>
          <c:layout/>
        </c:title>
        <c:numFmt formatCode="0" sourceLinked="0"/>
        <c:maj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33421568"/>
        <c:crosses val="autoZero"/>
        <c:crossBetween val="midCat"/>
      </c:valAx>
      <c:valAx>
        <c:axId val="33421568"/>
        <c:scaling>
          <c:orientation val="minMax"/>
        </c:scaling>
        <c:axPos val="l"/>
        <c:majorGridlines/>
        <c:title>
          <c:tx>
            <c:rich>
              <a:bodyPr/>
              <a:lstStyle/>
              <a:p>
                <a:pPr>
                  <a:defRPr sz="1200">
                    <a:solidFill>
                      <a:srgbClr val="002060"/>
                    </a:solidFill>
                  </a:defRPr>
                </a:pPr>
                <a:r>
                  <a:rPr lang="en-US" sz="1200">
                    <a:solidFill>
                      <a:srgbClr val="002060"/>
                    </a:solidFill>
                  </a:rPr>
                  <a:t>Time</a:t>
                </a:r>
                <a:r>
                  <a:rPr lang="en-US" sz="1200" baseline="0">
                    <a:solidFill>
                      <a:srgbClr val="002060"/>
                    </a:solidFill>
                  </a:rPr>
                  <a:t> - msecs</a:t>
                </a:r>
                <a:endParaRPr lang="en-US" sz="1200">
                  <a:solidFill>
                    <a:srgbClr val="002060"/>
                  </a:solidFill>
                </a:endParaRPr>
              </a:p>
            </c:rich>
          </c:tx>
          <c:layout>
            <c:manualLayout>
              <c:xMode val="edge"/>
              <c:yMode val="edge"/>
              <c:x val="9.9010123734533228E-3"/>
              <c:y val="0.47657447219229676"/>
            </c:manualLayout>
          </c:layout>
        </c:title>
        <c:numFmt formatCode="#,##0" sourceLinked="0"/>
        <c:majorTickMark val="none"/>
        <c:tickLblPos val="nextTo"/>
        <c:crossAx val="29556736"/>
        <c:crosses val="autoZero"/>
        <c:crossBetween val="midCat"/>
        <c:dispUnits>
          <c:builtInUnit val="thousands"/>
          <c:dispUnitsLbl>
            <c:layout>
              <c:manualLayout>
                <c:xMode val="edge"/>
                <c:yMode val="edge"/>
                <c:x val="5.2718410198725381E-4"/>
                <c:y val="0.2273889519766974"/>
              </c:manualLayout>
            </c:layout>
            <c:tx>
              <c:rich>
                <a:bodyPr/>
                <a:lstStyle/>
                <a:p>
                  <a:pPr>
                    <a:defRPr sz="1200"/>
                  </a:pPr>
                  <a:r>
                    <a:rPr lang="en-US" sz="1200">
                      <a:solidFill>
                        <a:schemeClr val="tx2">
                          <a:lumMod val="75000"/>
                        </a:schemeClr>
                      </a:solidFill>
                    </a:rPr>
                    <a:t>Thousands</a:t>
                  </a:r>
                </a:p>
              </c:rich>
            </c:tx>
          </c:dispUnitsLbl>
        </c:dispUnits>
      </c:valAx>
    </c:plotArea>
    <c:legend>
      <c:legendPos val="r"/>
      <c:layout>
        <c:manualLayout>
          <c:xMode val="edge"/>
          <c:yMode val="edge"/>
          <c:x val="0.18472628421447349"/>
          <c:y val="0.16585110845818787"/>
          <c:w val="0.39859055118110237"/>
          <c:h val="0.18474132380869199"/>
        </c:manualLayout>
      </c:layout>
      <c:txPr>
        <a:bodyPr/>
        <a:lstStyle/>
        <a:p>
          <a:pPr>
            <a:defRPr sz="1200"/>
          </a:pPr>
          <a:endParaRPr lang="en-US"/>
        </a:p>
      </c:txPr>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3CFDCE-34E8-4926-B528-F01436E536C9}" type="datetimeFigureOut">
              <a:rPr lang="en-US" smtClean="0"/>
              <a:pPr/>
              <a:t>10/17/2007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EE7DE9-532C-42C6-8C50-BF3204F045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order to create federated Service-Oriented GIS and optimize its performance and responsiveness, we will investigate the following research issues</a:t>
            </a:r>
          </a:p>
          <a:p>
            <a:r>
              <a:rPr lang="en-US" sz="1200" kern="1200" dirty="0" smtClean="0">
                <a:solidFill>
                  <a:schemeClr val="tx1"/>
                </a:solidFill>
                <a:latin typeface="+mn-lt"/>
                <a:ea typeface="+mn-ea"/>
                <a:cs typeface="+mn-cs"/>
              </a:rPr>
              <a:t>Federation is built on top of the proposed interoperable Service-Oriented GIS</a:t>
            </a:r>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rgbClr val="FF0000"/>
                </a:solidFill>
                <a:latin typeface="+mn-lt"/>
                <a:ea typeface="+mn-ea"/>
                <a:cs typeface="+mn-cs"/>
              </a:rPr>
              <a:t>THESE</a:t>
            </a:r>
            <a:r>
              <a:rPr lang="en-US" sz="1200" kern="1200" baseline="0" dirty="0" smtClean="0">
                <a:solidFill>
                  <a:srgbClr val="FF0000"/>
                </a:solidFill>
                <a:latin typeface="+mn-lt"/>
                <a:ea typeface="+mn-ea"/>
                <a:cs typeface="+mn-cs"/>
              </a:rPr>
              <a:t> ARE ALL OGC STANDARDS HERE I WILL TELL WHAT WE CONTRIBUTE:</a:t>
            </a:r>
          </a:p>
          <a:p>
            <a:r>
              <a:rPr lang="en-US" sz="1200" kern="1200" baseline="0" dirty="0" smtClean="0">
                <a:solidFill>
                  <a:srgbClr val="FF0000"/>
                </a:solidFill>
                <a:latin typeface="+mn-lt"/>
                <a:ea typeface="+mn-ea"/>
                <a:cs typeface="+mn-cs"/>
              </a:rPr>
              <a:t>INTERATE THE STANDARDS WITH WEB SERVICES</a:t>
            </a:r>
          </a:p>
          <a:p>
            <a:r>
              <a:rPr lang="en-US" sz="1200" kern="1200" baseline="0" dirty="0" smtClean="0">
                <a:solidFill>
                  <a:srgbClr val="FF0000"/>
                </a:solidFill>
                <a:latin typeface="+mn-lt"/>
                <a:ea typeface="+mn-ea"/>
                <a:cs typeface="+mn-cs"/>
              </a:rPr>
              <a:t>FEDERATING CAPABILITIES  AT THE AGGREGATRO WMS TO ENABLE UNIFIED DATA DISPLAY AND INTERACTIVE QUERY</a:t>
            </a:r>
            <a:endParaRPr lang="en-US" sz="1200" kern="1200" dirty="0" smtClean="0">
              <a:solidFill>
                <a:srgbClr val="FF0000"/>
              </a:solidFill>
              <a:latin typeface="+mn-lt"/>
              <a:ea typeface="+mn-ea"/>
              <a:cs typeface="+mn-cs"/>
            </a:endParaRPr>
          </a:p>
          <a:p>
            <a:r>
              <a:rPr lang="en-US" sz="1200" kern="1200" dirty="0" smtClean="0">
                <a:solidFill>
                  <a:schemeClr val="tx1"/>
                </a:solidFill>
                <a:latin typeface="+mn-lt"/>
                <a:ea typeface="+mn-ea"/>
                <a:cs typeface="+mn-cs"/>
              </a:rPr>
              <a:t>There are two types of data flying around in the below GIS. One is for vector data encoded in GML common data model and provided to the system through WFS. Another is binary data encoded in map images.</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WMS and WFS around</a:t>
            </a:r>
          </a:p>
          <a:p>
            <a:r>
              <a:rPr lang="en-US" dirty="0" smtClean="0"/>
              <a:t>These are all compatible to Open Geographic Standards</a:t>
            </a:r>
          </a:p>
          <a:p>
            <a:r>
              <a:rPr lang="en-US" dirty="0" smtClean="0"/>
              <a:t>We</a:t>
            </a:r>
            <a:r>
              <a:rPr lang="en-US" baseline="0" dirty="0" smtClean="0"/>
              <a:t> first implement them in common standards and then converted to </a:t>
            </a:r>
            <a:r>
              <a:rPr lang="en-US" baseline="0" dirty="0" smtClean="0"/>
              <a:t>them </a:t>
            </a:r>
            <a:r>
              <a:rPr lang="en-US" baseline="0" dirty="0" smtClean="0"/>
              <a:t>web services</a:t>
            </a:r>
            <a:r>
              <a:rPr lang="en-US" baseline="0" dirty="0" smtClean="0"/>
              <a:t>.</a:t>
            </a:r>
          </a:p>
        </p:txBody>
      </p:sp>
      <p:sp>
        <p:nvSpPr>
          <p:cNvPr id="4" name="Slide Number Placeholder 3"/>
          <p:cNvSpPr>
            <a:spLocks noGrp="1"/>
          </p:cNvSpPr>
          <p:nvPr>
            <p:ph type="sldNum" sz="quarter" idx="10"/>
          </p:nvPr>
        </p:nvSpPr>
        <p:spPr/>
        <p:txBody>
          <a:bodyPr/>
          <a:lstStyle/>
          <a:p>
            <a:fld id="{97EE7DE9-532C-42C6-8C50-BF3204F0455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Federating </a:t>
            </a:r>
            <a:r>
              <a:rPr lang="en-US" dirty="0" smtClean="0"/>
              <a:t>capability-files from WMS and WFS</a:t>
            </a:r>
          </a:p>
          <a:p>
            <a:r>
              <a:rPr lang="en-US" dirty="0" smtClean="0"/>
              <a:t>Capabilit</a:t>
            </a:r>
            <a:r>
              <a:rPr lang="en-US" baseline="0" dirty="0" smtClean="0"/>
              <a:t>y files schema are defined by OGC</a:t>
            </a:r>
          </a:p>
          <a:p>
            <a:endParaRPr lang="en-US" baseline="0" dirty="0" smtClean="0"/>
          </a:p>
          <a:p>
            <a:r>
              <a:rPr lang="en-US" dirty="0" smtClean="0"/>
              <a:t>&lt;service&gt; tags</a:t>
            </a:r>
            <a:r>
              <a:rPr lang="en-US" baseline="0" dirty="0" smtClean="0"/>
              <a:t> are common for WMS and WFS but &lt;Capability&gt; tags have different tag names and attributes not shown here.</a:t>
            </a:r>
          </a:p>
          <a:p>
            <a:endParaRPr lang="en-US" dirty="0" smtClean="0"/>
          </a:p>
          <a:p>
            <a:r>
              <a:rPr lang="en-US" dirty="0" smtClean="0"/>
              <a:t>&lt;</a:t>
            </a:r>
            <a:r>
              <a:rPr lang="en-US" dirty="0" err="1" smtClean="0"/>
              <a:t>LayerList</a:t>
            </a:r>
            <a:r>
              <a:rPr lang="en-US" dirty="0" smtClean="0"/>
              <a:t>&gt; and &lt;</a:t>
            </a:r>
            <a:r>
              <a:rPr lang="en-US" dirty="0" err="1" smtClean="0"/>
              <a:t>DataList</a:t>
            </a:r>
            <a:r>
              <a:rPr lang="en-US" dirty="0" smtClean="0"/>
              <a:t>&gt; tags have attribute based descriptions such as available </a:t>
            </a:r>
            <a:r>
              <a:rPr lang="en-US" dirty="0" err="1" smtClean="0"/>
              <a:t>bbox</a:t>
            </a:r>
            <a:r>
              <a:rPr lang="en-US" dirty="0" smtClean="0"/>
              <a:t>, spatial reference systems (SRS), output formats etc.</a:t>
            </a:r>
          </a:p>
          <a:p>
            <a:endParaRPr lang="en-US" dirty="0" smtClean="0"/>
          </a:p>
          <a:p>
            <a:r>
              <a:rPr lang="en-US" dirty="0" smtClean="0"/>
              <a:t>&lt;service&gt;:</a:t>
            </a:r>
          </a:p>
          <a:p>
            <a:r>
              <a:rPr lang="en-US" dirty="0" smtClean="0"/>
              <a:t>General service metadata</a:t>
            </a:r>
            <a:r>
              <a:rPr lang="en-US" baseline="0" dirty="0" smtClean="0"/>
              <a:t> as a whole. </a:t>
            </a:r>
          </a:p>
          <a:p>
            <a:r>
              <a:rPr lang="en-US" baseline="0" dirty="0" smtClean="0"/>
              <a:t>General services’ invocation point.</a:t>
            </a:r>
          </a:p>
          <a:p>
            <a:r>
              <a:rPr lang="en-US" baseline="0" dirty="0" smtClean="0"/>
              <a:t>Contact information such as names addresses etc.</a:t>
            </a:r>
          </a:p>
          <a:p>
            <a:endParaRPr lang="en-US" baseline="0" dirty="0" smtClean="0"/>
          </a:p>
          <a:p>
            <a:r>
              <a:rPr lang="en-US" baseline="0" dirty="0" smtClean="0"/>
              <a:t>&lt;capability&gt;:</a:t>
            </a:r>
          </a:p>
          <a:p>
            <a:r>
              <a:rPr lang="en-US" baseline="0" dirty="0" smtClean="0"/>
              <a:t>&lt;Request&gt; names the actual operations that are supported. It also has some sub-tags about offered output formats and URL prefixes for each operations</a:t>
            </a:r>
          </a:p>
          <a:p>
            <a:r>
              <a:rPr lang="en-US" dirty="0" smtClean="0"/>
              <a:t>&lt;</a:t>
            </a:r>
            <a:r>
              <a:rPr lang="en-US" dirty="0" err="1" smtClean="0"/>
              <a:t>layerList</a:t>
            </a:r>
            <a:r>
              <a:rPr lang="en-US" dirty="0" smtClean="0"/>
              <a:t>&gt;:</a:t>
            </a:r>
          </a:p>
          <a:p>
            <a:r>
              <a:rPr lang="en-US" dirty="0" smtClean="0"/>
              <a:t>The geographic</a:t>
            </a:r>
            <a:r>
              <a:rPr lang="en-US" baseline="0" dirty="0" smtClean="0"/>
              <a:t> information content offered for a </a:t>
            </a:r>
            <a:r>
              <a:rPr lang="en-US" baseline="0" dirty="0" err="1" smtClean="0"/>
              <a:t>portroyal</a:t>
            </a:r>
            <a:r>
              <a:rPr lang="en-US" baseline="0" dirty="0" smtClean="0"/>
              <a:t> by a WMS server is </a:t>
            </a:r>
            <a:r>
              <a:rPr lang="en-US" baseline="0" dirty="0" err="1" smtClean="0"/>
              <a:t>orgnized</a:t>
            </a:r>
            <a:r>
              <a:rPr lang="en-US" baseline="0" dirty="0" smtClean="0"/>
              <a:t> into “layers”</a:t>
            </a:r>
          </a:p>
          <a:p>
            <a:r>
              <a:rPr lang="en-US" baseline="0" dirty="0" smtClean="0"/>
              <a:t>Moreover, each available map is advertised by a &lt;layer&gt; element.</a:t>
            </a:r>
          </a:p>
          <a:p>
            <a:endParaRPr lang="en-US" baseline="0" dirty="0" smtClean="0"/>
          </a:p>
          <a:p>
            <a:r>
              <a:rPr lang="en-US" baseline="0" dirty="0" smtClean="0"/>
              <a:t>As a means of classifying and organizing layers, a single parent layer may enclose any number of additional layers, which may be hierarchically nested as desired. Some properties defined in parent layer are inherited by the children it encloses.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WFS indicate which feature type they can serve and what operations are supported on each feature type.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getCapabilities</a:t>
            </a:r>
            <a:r>
              <a:rPr lang="en-US" baseline="0" dirty="0" smtClean="0"/>
              <a:t> </a:t>
            </a:r>
            <a:r>
              <a:rPr lang="en-US" baseline="0" dirty="0" smtClean="0"/>
              <a:t>operations are to obtain service metadata which is a machine and human readable description of the server’s information content and acceptable request parameter values</a:t>
            </a:r>
            <a:r>
              <a:rPr lang="en-US" baseline="0" dirty="0" smtClean="0"/>
              <a:t>.</a:t>
            </a:r>
          </a:p>
          <a:p>
            <a:endParaRPr lang="en-US" baseline="0" dirty="0" smtClean="0"/>
          </a:p>
          <a:p>
            <a:r>
              <a:rPr lang="en-US" dirty="0" smtClean="0">
                <a:solidFill>
                  <a:srgbClr val="FF0000"/>
                </a:solidFill>
              </a:rPr>
              <a:t>Attribute based - federated querying</a:t>
            </a:r>
          </a:p>
          <a:p>
            <a:r>
              <a:rPr lang="en-US" dirty="0" smtClean="0">
                <a:solidFill>
                  <a:srgbClr val="FF0000"/>
                </a:solidFill>
              </a:rPr>
              <a:t>Hierarchical</a:t>
            </a:r>
            <a:r>
              <a:rPr lang="en-US" baseline="0" dirty="0" smtClean="0">
                <a:solidFill>
                  <a:srgbClr val="FF0000"/>
                </a:solidFill>
              </a:rPr>
              <a:t> data definitions an extensions – complex data definitions</a:t>
            </a:r>
          </a:p>
          <a:p>
            <a:endParaRPr lang="en-US" dirty="0" smtClean="0">
              <a:solidFill>
                <a:srgbClr val="FF0000"/>
              </a:solidFill>
            </a:endParaRPr>
          </a:p>
          <a:p>
            <a:r>
              <a:rPr lang="en-US" dirty="0" smtClean="0">
                <a:solidFill>
                  <a:srgbClr val="FF0000"/>
                </a:solidFill>
              </a:rPr>
              <a:t>Capabilities based chaining</a:t>
            </a:r>
          </a:p>
          <a:p>
            <a:r>
              <a:rPr lang="en-US" dirty="0" smtClean="0">
                <a:solidFill>
                  <a:srgbClr val="FF0000"/>
                </a:solidFill>
              </a:rPr>
              <a:t>Federated querying</a:t>
            </a:r>
          </a:p>
          <a:p>
            <a:r>
              <a:rPr lang="en-US" dirty="0" smtClean="0">
                <a:solidFill>
                  <a:srgbClr val="FF0000"/>
                </a:solidFill>
              </a:rPr>
              <a:t>Implies and</a:t>
            </a:r>
            <a:r>
              <a:rPr lang="en-US" baseline="0" dirty="0" smtClean="0">
                <a:solidFill>
                  <a:srgbClr val="FF0000"/>
                </a:solidFill>
              </a:rPr>
              <a:t> help in </a:t>
            </a:r>
            <a:r>
              <a:rPr lang="en-US" dirty="0" smtClean="0">
                <a:solidFill>
                  <a:srgbClr val="FF0000"/>
                </a:solidFill>
              </a:rPr>
              <a:t>Fault computation – pp</a:t>
            </a:r>
            <a:r>
              <a:rPr lang="en-US" baseline="0" dirty="0" smtClean="0">
                <a:solidFill>
                  <a:srgbClr val="FF0000"/>
                </a:solidFill>
              </a:rPr>
              <a:t> – caching </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We will need the domain-specific equivalent of the Web Feature Service for metadata and data. We call this generalization the Application Specific Feature Service (ASFS)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We also need to define the generalization of the Geographic Markup Language, which is a language expressing the domain specific features. We call this Application Specific Language (ASL).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We finally introduce Application Specific Visualization Services (ASVS) generalizing the Web Map Service to both visualize information and provide a way of navigating ASFS compatible databases (cf. </a:t>
            </a:r>
            <a:r>
              <a:rPr lang="en-US" i="1" dirty="0" err="1" smtClean="0">
                <a:solidFill>
                  <a:schemeClr val="tx1">
                    <a:lumMod val="75000"/>
                    <a:lumOff val="25000"/>
                  </a:schemeClr>
                </a:solidFill>
              </a:rPr>
              <a:t>GetFeatureInfo</a:t>
            </a:r>
            <a:r>
              <a:rPr lang="en-US" dirty="0" smtClean="0">
                <a:solidFill>
                  <a:schemeClr val="tx1">
                    <a:lumMod val="75000"/>
                    <a:lumOff val="25000"/>
                  </a:schemeClr>
                </a:solidFill>
              </a:rPr>
              <a:t> for GIS)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a:t>
            </a:r>
            <a:r>
              <a:rPr lang="en-US" dirty="0" smtClean="0"/>
              <a:t>will need a set of basic tools, Application Specific Tools and Transformations (ASTT), to manipulate information expressed in language and key data of application which correspond to coordinate transformations for GIS –</a:t>
            </a:r>
            <a:r>
              <a:rPr lang="en-US" dirty="0" err="1" smtClean="0"/>
              <a:t>ADAPtors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ASVS can itself be federated and presents an ASFS output interface. All user and system services will input and output data in ASL using filters to process raw data into ASL. The high performance Web Service techniques described earlier allow one to combine high performance with the expressivity of ASL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Responsiveness and performance issues are mostly related to using structured common data model to solve the interoperability issues and limited bandwidth of the current internet</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0000"/>
                </a:solidFill>
              </a:rPr>
              <a:t>Son </a:t>
            </a:r>
            <a:r>
              <a:rPr lang="en-US" dirty="0" err="1" smtClean="0">
                <a:solidFill>
                  <a:srgbClr val="FF0000"/>
                </a:solidFill>
              </a:rPr>
              <a:t>cumleyi</a:t>
            </a:r>
            <a:r>
              <a:rPr lang="en-US" dirty="0" smtClean="0">
                <a:solidFill>
                  <a:srgbClr val="FF0000"/>
                </a:solidFill>
              </a:rPr>
              <a:t> </a:t>
            </a:r>
            <a:r>
              <a:rPr lang="en-US" dirty="0" err="1" smtClean="0">
                <a:solidFill>
                  <a:srgbClr val="FF0000"/>
                </a:solidFill>
              </a:rPr>
              <a:t>kisalt</a:t>
            </a:r>
            <a:endParaRPr lang="en-US" dirty="0" smtClean="0">
              <a:solidFill>
                <a:srgbClr val="FF0000"/>
              </a:solidFill>
            </a:endParaRPr>
          </a:p>
          <a:p>
            <a:r>
              <a:rPr lang="en-US" dirty="0" err="1" smtClean="0">
                <a:solidFill>
                  <a:srgbClr val="FF0000"/>
                </a:solidFill>
              </a:rPr>
              <a:t>Bir</a:t>
            </a:r>
            <a:r>
              <a:rPr lang="en-US" dirty="0" smtClean="0">
                <a:solidFill>
                  <a:srgbClr val="FF0000"/>
                </a:solidFill>
              </a:rPr>
              <a:t> </a:t>
            </a:r>
            <a:r>
              <a:rPr lang="en-US" dirty="0" err="1" smtClean="0">
                <a:solidFill>
                  <a:srgbClr val="FF0000"/>
                </a:solidFill>
              </a:rPr>
              <a:t>sonraki</a:t>
            </a:r>
            <a:r>
              <a:rPr lang="en-US" dirty="0" smtClean="0">
                <a:solidFill>
                  <a:srgbClr val="FF0000"/>
                </a:solidFill>
              </a:rPr>
              <a:t> </a:t>
            </a:r>
            <a:r>
              <a:rPr lang="en-US" dirty="0" err="1" smtClean="0">
                <a:solidFill>
                  <a:srgbClr val="FF0000"/>
                </a:solidFill>
              </a:rPr>
              <a:t>slayt’a</a:t>
            </a:r>
            <a:r>
              <a:rPr lang="en-US" dirty="0" smtClean="0">
                <a:solidFill>
                  <a:srgbClr val="FF0000"/>
                </a:solidFill>
              </a:rPr>
              <a:t> </a:t>
            </a:r>
            <a:r>
              <a:rPr lang="en-US" dirty="0" err="1" smtClean="0">
                <a:solidFill>
                  <a:srgbClr val="FF0000"/>
                </a:solidFill>
              </a:rPr>
              <a:t>gecis</a:t>
            </a:r>
            <a:r>
              <a:rPr lang="en-US" dirty="0" smtClean="0">
                <a:solidFill>
                  <a:srgbClr val="FF0000"/>
                </a:solidFill>
              </a:rPr>
              <a:t> yap </a:t>
            </a:r>
          </a:p>
          <a:p>
            <a:r>
              <a:rPr lang="en-US" dirty="0" smtClean="0">
                <a:solidFill>
                  <a:srgbClr val="FF0000"/>
                </a:solidFill>
              </a:rPr>
              <a:t>Streaming data transfer </a:t>
            </a:r>
            <a:r>
              <a:rPr lang="en-US" dirty="0" err="1" smtClean="0">
                <a:solidFill>
                  <a:srgbClr val="FF0000"/>
                </a:solidFill>
              </a:rPr>
              <a:t>falan</a:t>
            </a:r>
            <a:r>
              <a:rPr lang="en-US" dirty="0" smtClean="0">
                <a:solidFill>
                  <a:srgbClr val="FF0000"/>
                </a:solidFill>
              </a:rPr>
              <a:t> </a:t>
            </a:r>
            <a:r>
              <a:rPr lang="en-US" dirty="0" err="1" smtClean="0">
                <a:solidFill>
                  <a:srgbClr val="FF0000"/>
                </a:solidFill>
              </a:rPr>
              <a:t>diye</a:t>
            </a: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74CD5E4-1D28-4FB9-AB0D-3F8E3A71CC8B}"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Large size instead use massive something</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need to compare the</a:t>
            </a:r>
            <a:r>
              <a:rPr lang="en-US" baseline="0" dirty="0" smtClean="0"/>
              <a:t> response timings and compare them with ordinary approaches</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 is a request/response protocol between clients and servers.</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74CD5E4-1D28-4FB9-AB0D-3F8E3A71CC8B}"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414F8B-ED98-4380-8354-B0CEAEEE3884}" type="datetime1">
              <a:rPr lang="en-US" smtClean="0"/>
              <a:pPr/>
              <a:t>10/17/2007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915F5-A49C-4589-8456-356426C6F9BF}" type="datetime1">
              <a:rPr lang="en-US" smtClean="0"/>
              <a:pPr/>
              <a:t>10/17/2007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6ED2D-82EC-4E2A-B73B-906C5B253A37}" type="datetime1">
              <a:rPr lang="en-US" smtClean="0"/>
              <a:pPr/>
              <a:t>10/17/2007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D5A5C7-6361-43A4-BFC9-88CEE6C2D26C}" type="datetime1">
              <a:rPr lang="en-US" smtClean="0"/>
              <a:pPr/>
              <a:t>10/17/2007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9BE344-D78B-4FBD-BF7F-AA32CBBEC294}" type="datetime1">
              <a:rPr lang="en-US" smtClean="0"/>
              <a:pPr/>
              <a:t>10/17/2007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6F9B3D-0C08-43E3-A27E-BC3ADA5465BA}" type="datetime1">
              <a:rPr lang="en-US" smtClean="0"/>
              <a:pPr/>
              <a:t>10/17/2007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51547F-6C86-4F73-878E-CF13F718E271}" type="datetime1">
              <a:rPr lang="en-US" smtClean="0"/>
              <a:pPr/>
              <a:t>10/17/2007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299602-8457-49B2-8B4C-7B9549492220}" type="datetime1">
              <a:rPr lang="en-US" smtClean="0"/>
              <a:pPr/>
              <a:t>10/17/2007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2990F-C528-47FD-A96B-F5D345300B86}" type="datetime1">
              <a:rPr lang="en-US" smtClean="0"/>
              <a:pPr/>
              <a:t>10/17/2007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62EB1-74CC-459B-AD66-69D3FFEC926E}" type="datetime1">
              <a:rPr lang="en-US" smtClean="0"/>
              <a:pPr/>
              <a:t>10/17/2007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9E714-EC1A-40D5-ACD0-9F37461880F5}" type="datetime1">
              <a:rPr lang="en-US" smtClean="0"/>
              <a:pPr/>
              <a:t>10/17/2007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B7380-9CC2-482A-9620-174813680FB6}" type="datetime1">
              <a:rPr lang="en-US" smtClean="0"/>
              <a:pPr/>
              <a:t>10/17/2007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F8F49-F254-4492-A20D-AEE6D2E281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4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file:///C:\Users\asayar\Desktop\Thesis%20Docs\snapshots\ca-mic-data_01.mpg" TargetMode="Externa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6764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solidFill>
                  <a:schemeClr val="accent1">
                    <a:lumMod val="50000"/>
                  </a:schemeClr>
                </a:solidFill>
                <a:effectLst>
                  <a:outerShdw blurRad="76200" dist="50800" dir="5400000" algn="tl" rotWithShape="0">
                    <a:srgbClr val="000000">
                      <a:alpha val="65000"/>
                    </a:srgbClr>
                  </a:outerShdw>
                </a:effectLst>
              </a:rPr>
              <a:t>High-Performance Federated and Service-Oriented</a:t>
            </a:r>
            <a:br>
              <a:rPr lang="en-US" b="1" spc="50" dirty="0" smtClean="0">
                <a:ln w="11430"/>
                <a:solidFill>
                  <a:schemeClr val="accent1">
                    <a:lumMod val="50000"/>
                  </a:schemeClr>
                </a:solidFill>
                <a:effectLst>
                  <a:outerShdw blurRad="76200" dist="50800" dir="5400000" algn="tl" rotWithShape="0">
                    <a:srgbClr val="000000">
                      <a:alpha val="65000"/>
                    </a:srgbClr>
                  </a:outerShdw>
                </a:effectLst>
              </a:rPr>
            </a:br>
            <a:r>
              <a:rPr lang="en-US" b="1" spc="50" dirty="0" smtClean="0">
                <a:ln w="11430"/>
                <a:solidFill>
                  <a:schemeClr val="accent1">
                    <a:lumMod val="50000"/>
                  </a:schemeClr>
                </a:solidFill>
                <a:effectLst>
                  <a:outerShdw blurRad="76200" dist="50800" dir="5400000" algn="tl" rotWithShape="0">
                    <a:srgbClr val="000000">
                      <a:alpha val="65000"/>
                    </a:srgbClr>
                  </a:outerShdw>
                </a:effectLst>
              </a:rPr>
              <a:t> Geographic Information Systems</a:t>
            </a:r>
            <a:endParaRPr lang="en-US"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4" name="Text Box 3"/>
          <p:cNvSpPr txBox="1">
            <a:spLocks noGrp="1" noChangeArrowheads="1"/>
          </p:cNvSpPr>
          <p:nvPr>
            <p:ph type="subTitle" idx="1"/>
          </p:nvPr>
        </p:nvSpPr>
        <p:spPr bwMode="auto">
          <a:xfrm>
            <a:off x="1371600" y="3886200"/>
            <a:ext cx="6400800" cy="2813078"/>
          </a:xfrm>
          <a:prstGeom prst="rect">
            <a:avLst/>
          </a:prstGeom>
          <a:noFill/>
          <a:ln w="9525">
            <a:noFill/>
            <a:miter lim="800000"/>
            <a:headEnd/>
            <a:tailEnd/>
          </a:ln>
        </p:spPr>
        <p:txBody>
          <a:bodyPr>
            <a:spAutoFit/>
          </a:bodyPr>
          <a:lstStyle/>
          <a:p>
            <a:pPr algn="ctr" eaLnBrk="0" hangingPunct="0"/>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aramond" pitchFamily="18" charset="0"/>
              </a:rPr>
              <a:t>Ahmet Sayar</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aramond" pitchFamily="18" charset="0"/>
            </a:endParaRPr>
          </a:p>
          <a:p>
            <a:pPr algn="ctr" eaLnBrk="0" hangingPunct="0"/>
            <a:endParaRPr lang="en-US" sz="2800" dirty="0">
              <a:latin typeface="Garamond" pitchFamily="18" charset="0"/>
            </a:endParaRPr>
          </a:p>
          <a:p>
            <a:pPr algn="ctr" eaLnBrk="0" hangingPunct="0"/>
            <a:r>
              <a:rPr lang="en-US" sz="2800" b="1" dirty="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Garamond" pitchFamily="18" charset="0"/>
              </a:rPr>
              <a:t>Advisor: Prof. Geoffrey C. Fox</a:t>
            </a:r>
          </a:p>
          <a:p>
            <a:pPr algn="ctr" eaLnBrk="0" hangingPunct="0"/>
            <a:endParaRPr lang="en-US" sz="2800" b="1" dirty="0">
              <a:solidFill>
                <a:schemeClr val="tx2"/>
              </a:solidFill>
              <a:latin typeface="Garamond" pitchFamily="18" charset="0"/>
            </a:endParaRPr>
          </a:p>
          <a:p>
            <a:pPr eaLnBrk="0" hangingPunct="0">
              <a:spcBef>
                <a:spcPct val="50000"/>
              </a:spcBef>
            </a:pPr>
            <a:endParaRPr lang="en-US" dirty="0"/>
          </a:p>
        </p:txBody>
      </p:sp>
      <p:sp>
        <p:nvSpPr>
          <p:cNvPr id="5" name="Slide Number Placeholder 4"/>
          <p:cNvSpPr>
            <a:spLocks noGrp="1"/>
          </p:cNvSpPr>
          <p:nvPr>
            <p:ph type="sldNum" sz="quarter" idx="12"/>
          </p:nvPr>
        </p:nvSpPr>
        <p:spPr/>
        <p:txBody>
          <a:bodyPr/>
          <a:lstStyle/>
          <a:p>
            <a:fld id="{052F8F49-F254-4492-A20D-AEE6D2E281C5}"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effectLst>
                  <a:outerShdw blurRad="38100" dist="38100" dir="2700000" algn="tl">
                    <a:srgbClr val="000000">
                      <a:alpha val="43137"/>
                    </a:srgbClr>
                  </a:outerShdw>
                </a:effectLst>
              </a:rPr>
              <a:t>Challenges</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382000" cy="4876800"/>
          </a:xfrm>
        </p:spPr>
        <p:txBody>
          <a:bodyPr>
            <a:normAutofit fontScale="85000" lnSpcReduction="20000"/>
          </a:bodyPr>
          <a:lstStyle/>
          <a:p>
            <a:r>
              <a:rPr lang="en-US" dirty="0" smtClean="0">
                <a:solidFill>
                  <a:schemeClr val="tx1">
                    <a:lumMod val="75000"/>
                    <a:lumOff val="25000"/>
                  </a:schemeClr>
                </a:solidFill>
              </a:rPr>
              <a:t>Interoperability</a:t>
            </a:r>
          </a:p>
          <a:p>
            <a:pPr lvl="1"/>
            <a:r>
              <a:rPr lang="en-US" dirty="0" smtClean="0">
                <a:solidFill>
                  <a:schemeClr val="tx1">
                    <a:lumMod val="75000"/>
                    <a:lumOff val="25000"/>
                  </a:schemeClr>
                </a:solidFill>
              </a:rPr>
              <a:t>Is needed to overcome the heterogeneity of distributed data and resources</a:t>
            </a:r>
          </a:p>
          <a:p>
            <a:pPr lvl="1"/>
            <a:r>
              <a:rPr lang="en-US" dirty="0" smtClean="0">
                <a:solidFill>
                  <a:schemeClr val="tx1">
                    <a:lumMod val="75000"/>
                    <a:lumOff val="25000"/>
                  </a:schemeClr>
                </a:solidFill>
              </a:rPr>
              <a:t>Approaches are Web Services, Open Standards and using common data model</a:t>
            </a:r>
          </a:p>
          <a:p>
            <a:pPr lvl="1"/>
            <a:r>
              <a:rPr lang="en-US" dirty="0" smtClean="0">
                <a:solidFill>
                  <a:schemeClr val="tx1">
                    <a:lumMod val="75000"/>
                    <a:lumOff val="25000"/>
                  </a:schemeClr>
                </a:solidFill>
              </a:rPr>
              <a:t>BUT costs performance</a:t>
            </a:r>
          </a:p>
          <a:p>
            <a:r>
              <a:rPr lang="en-US" dirty="0" smtClean="0">
                <a:solidFill>
                  <a:schemeClr val="tx1">
                    <a:lumMod val="75000"/>
                    <a:lumOff val="25000"/>
                  </a:schemeClr>
                </a:solidFill>
              </a:rPr>
              <a:t>Responsiveness</a:t>
            </a:r>
          </a:p>
          <a:p>
            <a:pPr lvl="1"/>
            <a:r>
              <a:rPr lang="en-US" dirty="0" smtClean="0">
                <a:solidFill>
                  <a:schemeClr val="tx1">
                    <a:lumMod val="75000"/>
                    <a:lumOff val="25000"/>
                  </a:schemeClr>
                </a:solidFill>
              </a:rPr>
              <a:t>GIS applications require quick response</a:t>
            </a:r>
          </a:p>
          <a:p>
            <a:pPr lvl="2"/>
            <a:r>
              <a:rPr lang="en-US" dirty="0" smtClean="0">
                <a:solidFill>
                  <a:schemeClr val="tx1">
                    <a:lumMod val="75000"/>
                    <a:lumOff val="25000"/>
                  </a:schemeClr>
                </a:solidFill>
              </a:rPr>
              <a:t>Emergency early warning systems</a:t>
            </a:r>
          </a:p>
          <a:p>
            <a:pPr lvl="2"/>
            <a:r>
              <a:rPr lang="en-US" dirty="0" smtClean="0">
                <a:solidFill>
                  <a:schemeClr val="tx1">
                    <a:lumMod val="75000"/>
                    <a:lumOff val="25000"/>
                  </a:schemeClr>
                </a:solidFill>
              </a:rPr>
              <a:t>Home-land security and natural disasters.</a:t>
            </a:r>
          </a:p>
          <a:p>
            <a:pPr lvl="1"/>
            <a:r>
              <a:rPr lang="en-US" dirty="0" smtClean="0">
                <a:solidFill>
                  <a:schemeClr val="tx1">
                    <a:lumMod val="75000"/>
                    <a:lumOff val="25000"/>
                  </a:schemeClr>
                </a:solidFill>
              </a:rPr>
              <a:t>Resource consuming processes on large volume of data sets </a:t>
            </a:r>
          </a:p>
          <a:p>
            <a:pPr lvl="2"/>
            <a:r>
              <a:rPr lang="en-US" dirty="0" smtClean="0">
                <a:solidFill>
                  <a:schemeClr val="tx1">
                    <a:lumMod val="75000"/>
                    <a:lumOff val="25000"/>
                  </a:schemeClr>
                </a:solidFill>
              </a:rPr>
              <a:t>Map rendering, XML structured data transfers and parsing etc.</a:t>
            </a:r>
          </a:p>
          <a:p>
            <a:pPr lvl="1"/>
            <a:r>
              <a:rPr lang="en-US" dirty="0" smtClean="0">
                <a:solidFill>
                  <a:schemeClr val="tx1">
                    <a:lumMod val="75000"/>
                    <a:lumOff val="25000"/>
                  </a:schemeClr>
                </a:solidFill>
              </a:rPr>
              <a:t>Limited network bandwidth</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effectLst>
                  <a:outerShdw blurRad="38100" dist="38100" dir="2700000" algn="tl">
                    <a:srgbClr val="000000">
                      <a:alpha val="43137"/>
                    </a:srgbClr>
                  </a:outerShdw>
                </a:effectLst>
              </a:rPr>
              <a:t>Research</a:t>
            </a:r>
            <a:r>
              <a:rPr lang="en-US" dirty="0" smtClean="0">
                <a:solidFill>
                  <a:schemeClr val="tx1">
                    <a:lumMod val="75000"/>
                    <a:lumOff val="25000"/>
                  </a:schemeClr>
                </a:solidFill>
              </a:rPr>
              <a:t> </a:t>
            </a:r>
            <a:r>
              <a:rPr lang="en-US" dirty="0" smtClean="0">
                <a:solidFill>
                  <a:schemeClr val="tx1">
                    <a:lumMod val="75000"/>
                    <a:lumOff val="25000"/>
                  </a:schemeClr>
                </a:solidFill>
                <a:effectLst>
                  <a:outerShdw blurRad="38100" dist="38100" dir="2700000" algn="tl">
                    <a:srgbClr val="000000">
                      <a:alpha val="43137"/>
                    </a:srgbClr>
                  </a:outerShdw>
                </a:effectLst>
              </a:rPr>
              <a:t>Issues</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458200" cy="5257800"/>
          </a:xfrm>
        </p:spPr>
        <p:txBody>
          <a:bodyPr>
            <a:normAutofit fontScale="77500" lnSpcReduction="20000"/>
          </a:bodyPr>
          <a:lstStyle/>
          <a:p>
            <a:r>
              <a:rPr lang="en-US" dirty="0" smtClean="0">
                <a:solidFill>
                  <a:schemeClr val="tx1">
                    <a:lumMod val="75000"/>
                    <a:lumOff val="25000"/>
                  </a:schemeClr>
                </a:solidFill>
              </a:rPr>
              <a:t>Interoperable Service-Oriented GIS</a:t>
            </a:r>
          </a:p>
          <a:p>
            <a:pPr lvl="1"/>
            <a:r>
              <a:rPr lang="en-US" dirty="0" smtClean="0">
                <a:solidFill>
                  <a:schemeClr val="tx1">
                    <a:lumMod val="75000"/>
                    <a:lumOff val="25000"/>
                  </a:schemeClr>
                </a:solidFill>
              </a:rPr>
              <a:t>Adoption of Open Geographic Standards (OGC)</a:t>
            </a:r>
          </a:p>
          <a:p>
            <a:pPr lvl="1"/>
            <a:r>
              <a:rPr lang="en-US" dirty="0" smtClean="0">
                <a:solidFill>
                  <a:schemeClr val="tx1">
                    <a:lumMod val="75000"/>
                    <a:lumOff val="25000"/>
                  </a:schemeClr>
                </a:solidFill>
              </a:rPr>
              <a:t>Integrating Web Services with Open Geographic Standards</a:t>
            </a:r>
          </a:p>
          <a:p>
            <a:r>
              <a:rPr lang="en-US" dirty="0" smtClean="0">
                <a:solidFill>
                  <a:schemeClr val="tx1">
                    <a:lumMod val="75000"/>
                    <a:lumOff val="25000"/>
                  </a:schemeClr>
                </a:solidFill>
              </a:rPr>
              <a:t>Capability file-based federated GIS system </a:t>
            </a:r>
          </a:p>
          <a:p>
            <a:pPr lvl="1"/>
            <a:r>
              <a:rPr lang="en-US" dirty="0" smtClean="0">
                <a:solidFill>
                  <a:schemeClr val="tx1">
                    <a:lumMod val="75000"/>
                    <a:lumOff val="25000"/>
                  </a:schemeClr>
                </a:solidFill>
              </a:rPr>
              <a:t>Through common data-model and service interfaces.</a:t>
            </a:r>
          </a:p>
          <a:p>
            <a:r>
              <a:rPr lang="en-US" dirty="0" smtClean="0">
                <a:solidFill>
                  <a:schemeClr val="tx1">
                    <a:lumMod val="75000"/>
                    <a:lumOff val="25000"/>
                  </a:schemeClr>
                </a:solidFill>
              </a:rPr>
              <a:t>Principles for generalizing the proposed federated GIS system</a:t>
            </a:r>
          </a:p>
          <a:p>
            <a:pPr lvl="1"/>
            <a:r>
              <a:rPr lang="en-US" dirty="0" smtClean="0">
                <a:solidFill>
                  <a:schemeClr val="tx1">
                    <a:lumMod val="75000"/>
                    <a:lumOff val="25000"/>
                  </a:schemeClr>
                </a:solidFill>
              </a:rPr>
              <a:t>Conditions and requirements</a:t>
            </a:r>
          </a:p>
          <a:p>
            <a:r>
              <a:rPr lang="en-US" dirty="0" smtClean="0">
                <a:solidFill>
                  <a:schemeClr val="tx1">
                    <a:lumMod val="75000"/>
                    <a:lumOff val="25000"/>
                  </a:schemeClr>
                </a:solidFill>
              </a:rPr>
              <a:t>Addressing high-performance support for responsiveness of the interoperable GIS systems</a:t>
            </a:r>
          </a:p>
          <a:p>
            <a:pPr lvl="1"/>
            <a:r>
              <a:rPr lang="en-US" dirty="0" smtClean="0">
                <a:solidFill>
                  <a:schemeClr val="tx1">
                    <a:lumMod val="75000"/>
                    <a:lumOff val="25000"/>
                  </a:schemeClr>
                </a:solidFill>
              </a:rPr>
              <a:t>Data-oriented.</a:t>
            </a:r>
          </a:p>
          <a:p>
            <a:pPr lvl="2"/>
            <a:r>
              <a:rPr lang="en-US" dirty="0" smtClean="0">
                <a:solidFill>
                  <a:schemeClr val="tx1">
                    <a:lumMod val="75000"/>
                    <a:lumOff val="25000"/>
                  </a:schemeClr>
                </a:solidFill>
              </a:rPr>
              <a:t>Exploring performance efficient XML structured geo-data handling (data transfer and rendering)</a:t>
            </a:r>
          </a:p>
          <a:p>
            <a:pPr lvl="1"/>
            <a:r>
              <a:rPr lang="en-US" dirty="0" smtClean="0">
                <a:solidFill>
                  <a:schemeClr val="tx1">
                    <a:lumMod val="75000"/>
                    <a:lumOff val="25000"/>
                  </a:schemeClr>
                </a:solidFill>
              </a:rPr>
              <a:t>Proposed Federator oriented designs</a:t>
            </a:r>
          </a:p>
          <a:p>
            <a:pPr lvl="2"/>
            <a:r>
              <a:rPr lang="en-US" dirty="0" smtClean="0">
                <a:solidFill>
                  <a:schemeClr val="tx1">
                    <a:lumMod val="75000"/>
                    <a:lumOff val="25000"/>
                  </a:schemeClr>
                </a:solidFill>
              </a:rPr>
              <a:t>Pre-fetching, Caching and Attribute-based query decomposition and parallel processing</a:t>
            </a:r>
          </a:p>
          <a:p>
            <a:endParaRPr lang="en-US" dirty="0"/>
          </a:p>
        </p:txBody>
      </p:sp>
      <p:sp>
        <p:nvSpPr>
          <p:cNvPr id="4" name="Slide Number Placeholder 3"/>
          <p:cNvSpPr>
            <a:spLocks noGrp="1"/>
          </p:cNvSpPr>
          <p:nvPr>
            <p:ph type="sldNum" sz="quarter" idx="12"/>
          </p:nvPr>
        </p:nvSpPr>
        <p:spPr/>
        <p:txBody>
          <a:bodyPr/>
          <a:lstStyle/>
          <a:p>
            <a:fld id="{052F8F49-F254-4492-A20D-AEE6D2E281C5}"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752600"/>
            <a:ext cx="7772400" cy="1847851"/>
          </a:xfrm>
        </p:spPr>
        <p:txBody>
          <a:bodyPr>
            <a:normAutofit/>
          </a:bodyPr>
          <a:lstStyle/>
          <a:p>
            <a:r>
              <a:rPr lang="en-US" dirty="0" smtClean="0">
                <a:solidFill>
                  <a:schemeClr val="tx1">
                    <a:lumMod val="85000"/>
                    <a:lumOff val="15000"/>
                  </a:schemeClr>
                </a:solidFill>
                <a:effectLst>
                  <a:outerShdw blurRad="38100" dist="38100" dir="2700000" algn="tl">
                    <a:srgbClr val="000000">
                      <a:alpha val="43137"/>
                    </a:srgbClr>
                  </a:outerShdw>
                </a:effectLst>
              </a:rPr>
              <a:t>Federated Service-Oriented Geographic Information Systems</a:t>
            </a:r>
            <a:endParaRPr lang="en-US" dirty="0">
              <a:solidFill>
                <a:schemeClr val="tx1">
                  <a:lumMod val="85000"/>
                  <a:lumOff val="15000"/>
                </a:schemeClr>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normAutofit fontScale="70000" lnSpcReduction="20000"/>
          </a:bodyPr>
          <a:lstStyle/>
          <a:p>
            <a:pPr marL="514350" indent="-514350" algn="l">
              <a:buAutoNum type="arabicPeriod"/>
            </a:pPr>
            <a:r>
              <a:rPr lang="en-US" dirty="0" smtClean="0">
                <a:solidFill>
                  <a:schemeClr val="tx1">
                    <a:lumMod val="75000"/>
                    <a:lumOff val="25000"/>
                  </a:schemeClr>
                </a:solidFill>
              </a:rPr>
              <a:t>Service-Oriented Geographic Information </a:t>
            </a:r>
            <a:r>
              <a:rPr lang="en-US" dirty="0" smtClean="0">
                <a:solidFill>
                  <a:schemeClr val="tx1">
                    <a:lumMod val="75000"/>
                    <a:lumOff val="25000"/>
                  </a:schemeClr>
                </a:solidFill>
              </a:rPr>
              <a:t>Systems </a:t>
            </a:r>
            <a:endParaRPr lang="en-US" dirty="0" smtClean="0">
              <a:solidFill>
                <a:schemeClr val="tx1">
                  <a:lumMod val="75000"/>
                  <a:lumOff val="25000"/>
                </a:schemeClr>
              </a:solidFill>
            </a:endParaRPr>
          </a:p>
          <a:p>
            <a:pPr marL="514350" indent="-514350" algn="l">
              <a:buAutoNum type="arabicPeriod"/>
            </a:pPr>
            <a:r>
              <a:rPr lang="en-US" dirty="0" smtClean="0">
                <a:solidFill>
                  <a:schemeClr val="tx1">
                    <a:lumMod val="75000"/>
                    <a:lumOff val="25000"/>
                  </a:schemeClr>
                </a:solidFill>
              </a:rPr>
              <a:t>Capability file-based Federation of GIS</a:t>
            </a:r>
          </a:p>
          <a:p>
            <a:pPr marL="514350" indent="-514350" algn="l">
              <a:buAutoNum type="arabicPeriod"/>
            </a:pPr>
            <a:r>
              <a:rPr lang="en-US" dirty="0" smtClean="0">
                <a:solidFill>
                  <a:schemeClr val="tx1">
                    <a:lumMod val="75000"/>
                    <a:lumOff val="25000"/>
                  </a:schemeClr>
                </a:solidFill>
              </a:rPr>
              <a:t>Abstraction and generalization of the system to the general application domains</a:t>
            </a:r>
            <a:endParaRPr lang="en-US" dirty="0">
              <a:solidFill>
                <a:schemeClr val="tx1">
                  <a:lumMod val="75000"/>
                  <a:lumOff val="25000"/>
                </a:schemeClr>
              </a:solidFill>
            </a:endParaRPr>
          </a:p>
        </p:txBody>
      </p:sp>
      <p:sp>
        <p:nvSpPr>
          <p:cNvPr id="6" name="Slide Number Placeholder 5"/>
          <p:cNvSpPr>
            <a:spLocks noGrp="1"/>
          </p:cNvSpPr>
          <p:nvPr>
            <p:ph type="sldNum" sz="quarter" idx="12"/>
          </p:nvPr>
        </p:nvSpPr>
        <p:spPr/>
        <p:txBody>
          <a:bodyPr/>
          <a:lstStyle/>
          <a:p>
            <a:fld id="{052F8F49-F254-4492-A20D-AEE6D2E281C5}"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1. Interoperable Service-oriented GIS</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724400"/>
          </a:xfrm>
        </p:spPr>
        <p:txBody>
          <a:bodyPr>
            <a:normAutofit/>
          </a:bodyPr>
          <a:lstStyle/>
          <a:p>
            <a:pPr>
              <a:lnSpc>
                <a:spcPct val="80000"/>
              </a:lnSpc>
            </a:pPr>
            <a:r>
              <a:rPr lang="en-US" sz="2500" dirty="0" smtClean="0">
                <a:solidFill>
                  <a:schemeClr val="tx1">
                    <a:lumMod val="75000"/>
                    <a:lumOff val="25000"/>
                  </a:schemeClr>
                </a:solidFill>
              </a:rPr>
              <a:t>To create a GIS Architecture we utilize</a:t>
            </a:r>
          </a:p>
          <a:p>
            <a:pPr lvl="1">
              <a:lnSpc>
                <a:spcPct val="80000"/>
              </a:lnSpc>
            </a:pPr>
            <a:r>
              <a:rPr lang="en-US" sz="2200" dirty="0" smtClean="0">
                <a:solidFill>
                  <a:schemeClr val="tx1">
                    <a:lumMod val="75000"/>
                    <a:lumOff val="25000"/>
                  </a:schemeClr>
                </a:solidFill>
              </a:rPr>
              <a:t>Web Services to realize Service-oriented architecture</a:t>
            </a:r>
          </a:p>
          <a:p>
            <a:pPr lvl="1">
              <a:lnSpc>
                <a:spcPct val="80000"/>
              </a:lnSpc>
            </a:pPr>
            <a:r>
              <a:rPr lang="en-US" sz="2200" dirty="0" smtClean="0">
                <a:solidFill>
                  <a:schemeClr val="tx1">
                    <a:lumMod val="75000"/>
                    <a:lumOff val="25000"/>
                  </a:schemeClr>
                </a:solidFill>
              </a:rPr>
              <a:t>OGC data formats and application interfaces to achieve interoperability at both data and service levels</a:t>
            </a:r>
          </a:p>
          <a:p>
            <a:pPr>
              <a:lnSpc>
                <a:spcPct val="80000"/>
              </a:lnSpc>
            </a:pPr>
            <a:r>
              <a:rPr lang="en-US" sz="2500" dirty="0" smtClean="0">
                <a:solidFill>
                  <a:schemeClr val="tx1">
                    <a:lumMod val="75000"/>
                    <a:lumOff val="25000"/>
                  </a:schemeClr>
                </a:solidFill>
              </a:rPr>
              <a:t>GIS Data Features</a:t>
            </a:r>
          </a:p>
          <a:p>
            <a:pPr lvl="1">
              <a:lnSpc>
                <a:spcPct val="80000"/>
              </a:lnSpc>
            </a:pPr>
            <a:r>
              <a:rPr lang="en-US" sz="2200" dirty="0" smtClean="0">
                <a:solidFill>
                  <a:schemeClr val="tx1">
                    <a:lumMod val="75000"/>
                    <a:lumOff val="25000"/>
                  </a:schemeClr>
                </a:solidFill>
              </a:rPr>
              <a:t>Depending on the source, geospatial data can be archival or real-time. We develop GIS providing standard control and access interfaces for archival data types. </a:t>
            </a:r>
          </a:p>
          <a:p>
            <a:pPr lvl="1">
              <a:lnSpc>
                <a:spcPct val="80000"/>
              </a:lnSpc>
            </a:pPr>
            <a:r>
              <a:rPr lang="en-US" sz="2200" dirty="0" smtClean="0">
                <a:solidFill>
                  <a:schemeClr val="tx1">
                    <a:lumMod val="75000"/>
                    <a:lumOff val="25000"/>
                  </a:schemeClr>
                </a:solidFill>
              </a:rPr>
              <a:t>Supports alternate transport and representation schemes, uses topic based messaging infrastructure for data and message exchange.</a:t>
            </a:r>
          </a:p>
          <a:p>
            <a:pPr lvl="1">
              <a:lnSpc>
                <a:spcPct val="80000"/>
              </a:lnSpc>
            </a:pPr>
            <a:r>
              <a:rPr lang="en-US" sz="2200" dirty="0" smtClean="0">
                <a:solidFill>
                  <a:schemeClr val="tx1">
                    <a:lumMod val="75000"/>
                    <a:lumOff val="25000"/>
                  </a:schemeClr>
                </a:solidFill>
              </a:rPr>
              <a:t>Streaming and non-streaming services to access/query/display archived data.</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pPr lvl="1" algn="ctr" rtl="0">
              <a:spcBef>
                <a:spcPct val="0"/>
              </a:spcBef>
            </a:pPr>
            <a:r>
              <a:rPr lang="en-US" sz="3600" dirty="0" smtClean="0">
                <a:solidFill>
                  <a:schemeClr val="tx1">
                    <a:lumMod val="75000"/>
                    <a:lumOff val="25000"/>
                  </a:schemeClr>
                </a:solidFill>
                <a:effectLst>
                  <a:outerShdw blurRad="38100" dist="38100" dir="2700000" algn="tl">
                    <a:srgbClr val="000000">
                      <a:alpha val="43137"/>
                    </a:srgbClr>
                  </a:outerShdw>
                </a:effectLst>
              </a:rPr>
              <a:t>Interoperable Service-oriented GIS </a:t>
            </a:r>
            <a:r>
              <a:rPr lang="en-US" sz="3200" dirty="0" smtClean="0">
                <a:solidFill>
                  <a:schemeClr val="tx1">
                    <a:lumMod val="75000"/>
                    <a:lumOff val="25000"/>
                  </a:schemeClr>
                </a:solidFill>
                <a:effectLst>
                  <a:outerShdw blurRad="38100" dist="38100" dir="2700000" algn="tl">
                    <a:srgbClr val="000000">
                      <a:alpha val="43137"/>
                    </a:srgbClr>
                  </a:outerShdw>
                </a:effectLst>
                <a:latin typeface="+mj-lt"/>
              </a:rPr>
              <a:t/>
            </a:r>
            <a:br>
              <a:rPr lang="en-US" sz="3200" dirty="0" smtClean="0">
                <a:solidFill>
                  <a:schemeClr val="tx1">
                    <a:lumMod val="75000"/>
                    <a:lumOff val="25000"/>
                  </a:schemeClr>
                </a:solidFill>
                <a:effectLst>
                  <a:outerShdw blurRad="38100" dist="38100" dir="2700000" algn="tl">
                    <a:srgbClr val="000000">
                      <a:alpha val="43137"/>
                    </a:srgbClr>
                  </a:outerShdw>
                </a:effectLst>
                <a:latin typeface="+mj-lt"/>
              </a:rPr>
            </a:br>
            <a:r>
              <a:rPr lang="en-US" sz="3200" dirty="0" smtClean="0">
                <a:solidFill>
                  <a:schemeClr val="tx1">
                    <a:lumMod val="75000"/>
                    <a:lumOff val="25000"/>
                  </a:schemeClr>
                </a:solidFill>
                <a:effectLst>
                  <a:outerShdw blurRad="38100" dist="38100" dir="2700000" algn="tl">
                    <a:srgbClr val="000000">
                      <a:alpha val="43137"/>
                    </a:srgbClr>
                  </a:outerShdw>
                </a:effectLst>
                <a:latin typeface="+mj-lt"/>
              </a:rPr>
              <a:t>Components</a:t>
            </a:r>
            <a:endParaRPr lang="en-US" sz="3200" dirty="0">
              <a:solidFill>
                <a:schemeClr val="tx1">
                  <a:lumMod val="75000"/>
                  <a:lumOff val="25000"/>
                </a:schemeClr>
              </a:solidFill>
              <a:effectLst>
                <a:outerShdw blurRad="38100" dist="38100" dir="2700000" algn="tl">
                  <a:srgbClr val="000000">
                    <a:alpha val="43137"/>
                  </a:srgbClr>
                </a:outerShdw>
              </a:effectLst>
              <a:latin typeface="+mj-lt"/>
            </a:endParaRPr>
          </a:p>
        </p:txBody>
      </p:sp>
      <p:sp>
        <p:nvSpPr>
          <p:cNvPr id="3" name="Content Placeholder 2"/>
          <p:cNvSpPr>
            <a:spLocks noGrp="1"/>
          </p:cNvSpPr>
          <p:nvPr>
            <p:ph idx="1"/>
          </p:nvPr>
        </p:nvSpPr>
        <p:spPr>
          <a:xfrm>
            <a:off x="457200" y="1371600"/>
            <a:ext cx="8534400" cy="5257800"/>
          </a:xfrm>
        </p:spPr>
        <p:txBody>
          <a:bodyPr>
            <a:normAutofit fontScale="77500" lnSpcReduction="20000"/>
          </a:bodyPr>
          <a:lstStyle/>
          <a:p>
            <a:r>
              <a:rPr lang="en-US" dirty="0" smtClean="0">
                <a:solidFill>
                  <a:schemeClr val="tx1">
                    <a:lumMod val="75000"/>
                    <a:lumOff val="25000"/>
                  </a:schemeClr>
                </a:solidFill>
              </a:rPr>
              <a:t>Composed of two types of online services, WMS and WFS,</a:t>
            </a:r>
          </a:p>
          <a:p>
            <a:r>
              <a:rPr lang="en-US" dirty="0" smtClean="0">
                <a:solidFill>
                  <a:schemeClr val="tx1">
                    <a:lumMod val="75000"/>
                    <a:lumOff val="25000"/>
                  </a:schemeClr>
                </a:solidFill>
              </a:rPr>
              <a:t>And two types of data:</a:t>
            </a:r>
          </a:p>
          <a:p>
            <a:pPr lvl="1"/>
            <a:r>
              <a:rPr lang="en-US" dirty="0" smtClean="0">
                <a:solidFill>
                  <a:schemeClr val="tx1">
                    <a:lumMod val="75000"/>
                    <a:lumOff val="25000"/>
                  </a:schemeClr>
                </a:solidFill>
              </a:rPr>
              <a:t>Binary data –map images and,</a:t>
            </a:r>
          </a:p>
          <a:p>
            <a:pPr lvl="1"/>
            <a:r>
              <a:rPr lang="en-US" dirty="0" smtClean="0">
                <a:solidFill>
                  <a:schemeClr val="tx1">
                    <a:lumMod val="75000"/>
                    <a:lumOff val="25000"/>
                  </a:schemeClr>
                </a:solidFill>
              </a:rPr>
              <a:t>Structured-data –GML :  content (core data) and presentation (attribute and geometry elements)</a:t>
            </a:r>
          </a:p>
          <a:p>
            <a:r>
              <a:rPr lang="en-US" b="1" dirty="0" smtClean="0">
                <a:solidFill>
                  <a:schemeClr val="tx1">
                    <a:lumMod val="75000"/>
                    <a:lumOff val="25000"/>
                  </a:schemeClr>
                </a:solidFill>
              </a:rPr>
              <a:t>WMS</a:t>
            </a:r>
            <a:r>
              <a:rPr lang="en-US" dirty="0" smtClean="0">
                <a:solidFill>
                  <a:schemeClr val="tx1">
                    <a:lumMod val="75000"/>
                    <a:lumOff val="25000"/>
                  </a:schemeClr>
                </a:solidFill>
              </a:rPr>
              <a:t> are data rendering services (like filters) providing human comprehensible data (map images). </a:t>
            </a:r>
          </a:p>
          <a:p>
            <a:pPr lvl="1"/>
            <a:r>
              <a:rPr lang="en-US" dirty="0" smtClean="0">
                <a:solidFill>
                  <a:schemeClr val="tx1">
                    <a:lumMod val="75000"/>
                    <a:lumOff val="25000"/>
                  </a:schemeClr>
                </a:solidFill>
              </a:rPr>
              <a:t>Information content offered by WMS is organized into “layers”.</a:t>
            </a:r>
          </a:p>
          <a:p>
            <a:pPr lvl="1"/>
            <a:r>
              <a:rPr lang="en-US" dirty="0" smtClean="0">
                <a:solidFill>
                  <a:schemeClr val="tx1">
                    <a:lumMod val="75000"/>
                    <a:lumOff val="25000"/>
                  </a:schemeClr>
                </a:solidFill>
              </a:rPr>
              <a:t>Some layers are map-images from other WMSs.</a:t>
            </a:r>
          </a:p>
          <a:p>
            <a:pPr lvl="1"/>
            <a:r>
              <a:rPr lang="en-US" dirty="0" smtClean="0">
                <a:solidFill>
                  <a:schemeClr val="tx1">
                    <a:lumMod val="75000"/>
                    <a:lumOff val="25000"/>
                  </a:schemeClr>
                </a:solidFill>
              </a:rPr>
              <a:t>Some layers are renderings of GML data from other WFSs</a:t>
            </a:r>
            <a:r>
              <a:rPr lang="en-US" dirty="0" smtClean="0">
                <a:solidFill>
                  <a:schemeClr val="tx1">
                    <a:lumMod val="75000"/>
                    <a:lumOff val="25000"/>
                  </a:schemeClr>
                </a:solidFill>
              </a:rPr>
              <a:t>.</a:t>
            </a:r>
            <a:endParaRPr lang="en-US" b="1" dirty="0" smtClean="0">
              <a:solidFill>
                <a:schemeClr val="tx1">
                  <a:lumMod val="75000"/>
                  <a:lumOff val="25000"/>
                </a:schemeClr>
              </a:solidFill>
            </a:endParaRPr>
          </a:p>
          <a:p>
            <a:r>
              <a:rPr lang="en-US" b="1" dirty="0" smtClean="0">
                <a:solidFill>
                  <a:schemeClr val="tx1">
                    <a:lumMod val="75000"/>
                    <a:lumOff val="25000"/>
                  </a:schemeClr>
                </a:solidFill>
              </a:rPr>
              <a:t>WFS</a:t>
            </a:r>
            <a:r>
              <a:rPr lang="en-US" dirty="0" smtClean="0">
                <a:solidFill>
                  <a:schemeClr val="tx1">
                    <a:lumMod val="75000"/>
                    <a:lumOff val="25000"/>
                  </a:schemeClr>
                </a:solidFill>
              </a:rPr>
              <a:t> </a:t>
            </a:r>
            <a:r>
              <a:rPr lang="en-US" dirty="0" smtClean="0">
                <a:solidFill>
                  <a:schemeClr val="tx1">
                    <a:lumMod val="75000"/>
                    <a:lumOff val="25000"/>
                  </a:schemeClr>
                </a:solidFill>
              </a:rPr>
              <a:t>are data services providing data in common data model</a:t>
            </a:r>
          </a:p>
          <a:p>
            <a:pPr lvl="1"/>
            <a:r>
              <a:rPr lang="en-US" dirty="0" smtClean="0">
                <a:solidFill>
                  <a:schemeClr val="tx1">
                    <a:lumMod val="75000"/>
                    <a:lumOff val="25000"/>
                  </a:schemeClr>
                </a:solidFill>
              </a:rPr>
              <a:t>Providing local-data with common service API (by </a:t>
            </a:r>
            <a:r>
              <a:rPr lang="en-US" dirty="0" err="1" smtClean="0">
                <a:solidFill>
                  <a:schemeClr val="tx1">
                    <a:lumMod val="75000"/>
                    <a:lumOff val="25000"/>
                  </a:schemeClr>
                </a:solidFill>
              </a:rPr>
              <a:t>Aydin</a:t>
            </a:r>
            <a:r>
              <a:rPr lang="en-US" dirty="0" smtClean="0">
                <a:solidFill>
                  <a:schemeClr val="tx1">
                    <a:lumMod val="75000"/>
                    <a:lumOff val="25000"/>
                  </a:schemeClr>
                </a:solidFill>
              </a:rPr>
              <a:t>, G.)</a:t>
            </a:r>
          </a:p>
          <a:p>
            <a:r>
              <a:rPr lang="en-US" b="1" dirty="0" smtClean="0">
                <a:solidFill>
                  <a:schemeClr val="tx1">
                    <a:lumMod val="75000"/>
                    <a:lumOff val="25000"/>
                  </a:schemeClr>
                </a:solidFill>
              </a:rPr>
              <a:t>UDDI</a:t>
            </a:r>
            <a:r>
              <a:rPr lang="en-US" dirty="0" smtClean="0">
                <a:solidFill>
                  <a:schemeClr val="tx1">
                    <a:lumMod val="75000"/>
                    <a:lumOff val="25000"/>
                  </a:schemeClr>
                </a:solidFill>
              </a:rPr>
              <a:t> based service registry (by </a:t>
            </a:r>
            <a:r>
              <a:rPr lang="en-US" dirty="0" err="1" smtClean="0">
                <a:solidFill>
                  <a:schemeClr val="tx1">
                    <a:lumMod val="75000"/>
                    <a:lumOff val="25000"/>
                  </a:schemeClr>
                </a:solidFill>
              </a:rPr>
              <a:t>Aktas</a:t>
            </a:r>
            <a:r>
              <a:rPr lang="en-US" dirty="0" smtClean="0">
                <a:solidFill>
                  <a:schemeClr val="tx1">
                    <a:lumMod val="75000"/>
                    <a:lumOff val="25000"/>
                  </a:schemeClr>
                </a:solidFill>
              </a:rPr>
              <a:t>, M.)</a:t>
            </a:r>
          </a:p>
          <a:p>
            <a:r>
              <a:rPr lang="en-US" dirty="0" smtClean="0">
                <a:solidFill>
                  <a:schemeClr val="tx1">
                    <a:lumMod val="75000"/>
                    <a:lumOff val="25000"/>
                  </a:schemeClr>
                </a:solidFill>
              </a:rPr>
              <a:t>Components </a:t>
            </a:r>
            <a:r>
              <a:rPr lang="en-US" dirty="0" smtClean="0">
                <a:solidFill>
                  <a:schemeClr val="tx1">
                    <a:lumMod val="75000"/>
                    <a:lumOff val="25000"/>
                  </a:schemeClr>
                </a:solidFill>
              </a:rPr>
              <a:t>are Web Services and all control goes through SOAP messages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pPr marL="514350" indent="-514350"/>
            <a:r>
              <a:rPr lang="en-US" sz="3600" dirty="0" smtClean="0">
                <a:solidFill>
                  <a:schemeClr val="tx1">
                    <a:lumMod val="75000"/>
                    <a:lumOff val="25000"/>
                  </a:schemeClr>
                </a:solidFill>
                <a:effectLst>
                  <a:outerShdw blurRad="38100" dist="38100" dir="2700000" algn="tl">
                    <a:srgbClr val="000000">
                      <a:alpha val="43137"/>
                    </a:srgbClr>
                  </a:outerShdw>
                </a:effectLst>
              </a:rPr>
              <a:t>2. Capability File-based Federation of GIS</a:t>
            </a:r>
          </a:p>
        </p:txBody>
      </p:sp>
      <p:sp>
        <p:nvSpPr>
          <p:cNvPr id="3" name="Content Placeholder 2"/>
          <p:cNvSpPr>
            <a:spLocks noGrp="1"/>
          </p:cNvSpPr>
          <p:nvPr>
            <p:ph idx="1"/>
          </p:nvPr>
        </p:nvSpPr>
        <p:spPr>
          <a:xfrm>
            <a:off x="457200" y="914400"/>
            <a:ext cx="8534400" cy="3200400"/>
          </a:xfrm>
        </p:spPr>
        <p:txBody>
          <a:bodyPr>
            <a:normAutofit fontScale="70000" lnSpcReduction="20000"/>
          </a:bodyPr>
          <a:lstStyle/>
          <a:p>
            <a:r>
              <a:rPr lang="en-US" dirty="0" smtClean="0">
                <a:solidFill>
                  <a:schemeClr val="tx1">
                    <a:lumMod val="75000"/>
                    <a:lumOff val="25000"/>
                  </a:schemeClr>
                </a:solidFill>
              </a:rPr>
              <a:t>Federation is based on common data model and service capability files</a:t>
            </a:r>
          </a:p>
          <a:p>
            <a:pPr lvl="1"/>
            <a:r>
              <a:rPr lang="en-US" dirty="0" smtClean="0">
                <a:solidFill>
                  <a:schemeClr val="tx1">
                    <a:lumMod val="75000"/>
                    <a:lumOff val="25000"/>
                  </a:schemeClr>
                </a:solidFill>
              </a:rPr>
              <a:t>Located over proposed Interoperable Service-oriented GIS</a:t>
            </a:r>
          </a:p>
          <a:p>
            <a:pPr lvl="1"/>
            <a:r>
              <a:rPr lang="en-US" dirty="0" smtClean="0">
                <a:solidFill>
                  <a:schemeClr val="tx1">
                    <a:lumMod val="75000"/>
                    <a:lumOff val="25000"/>
                  </a:schemeClr>
                </a:solidFill>
              </a:rPr>
              <a:t>Common data model –data description language (GML)</a:t>
            </a:r>
          </a:p>
          <a:p>
            <a:r>
              <a:rPr lang="en-US" dirty="0" smtClean="0">
                <a:solidFill>
                  <a:schemeClr val="tx1">
                    <a:lumMod val="75000"/>
                    <a:lumOff val="25000"/>
                  </a:schemeClr>
                </a:solidFill>
              </a:rPr>
              <a:t>Interoperable service-oriented GIS (</a:t>
            </a:r>
            <a:r>
              <a:rPr lang="en-US" dirty="0" smtClean="0">
                <a:solidFill>
                  <a:schemeClr val="tx1">
                    <a:lumMod val="75000"/>
                    <a:lumOff val="25000"/>
                  </a:schemeClr>
                </a:solidFill>
              </a:rPr>
              <a:t>triangle in below figure)</a:t>
            </a:r>
            <a:endParaRPr lang="en-US" dirty="0" smtClean="0">
              <a:solidFill>
                <a:schemeClr val="tx1">
                  <a:lumMod val="75000"/>
                  <a:lumOff val="25000"/>
                </a:schemeClr>
              </a:solidFill>
            </a:endParaRPr>
          </a:p>
          <a:p>
            <a:pPr lvl="1"/>
            <a:r>
              <a:rPr lang="en-US" dirty="0" smtClean="0">
                <a:solidFill>
                  <a:schemeClr val="tx1">
                    <a:lumMod val="75000"/>
                    <a:lumOff val="25000"/>
                  </a:schemeClr>
                </a:solidFill>
              </a:rPr>
              <a:t>Services types and interfaces :   WMS and WFS</a:t>
            </a:r>
          </a:p>
          <a:p>
            <a:pPr lvl="1"/>
            <a:r>
              <a:rPr lang="en-US" dirty="0" smtClean="0">
                <a:solidFill>
                  <a:schemeClr val="tx1">
                    <a:lumMod val="75000"/>
                    <a:lumOff val="25000"/>
                  </a:schemeClr>
                </a:solidFill>
              </a:rPr>
              <a:t>Capabilities definitions</a:t>
            </a:r>
          </a:p>
          <a:p>
            <a:r>
              <a:rPr lang="en-US" dirty="0" smtClean="0">
                <a:solidFill>
                  <a:schemeClr val="tx1">
                    <a:lumMod val="75000"/>
                    <a:lumOff val="25000"/>
                  </a:schemeClr>
                </a:solidFill>
              </a:rPr>
              <a:t>Aggregator WMS (AWMS) as federator</a:t>
            </a:r>
          </a:p>
          <a:p>
            <a:pPr lvl="1"/>
            <a:r>
              <a:rPr lang="en-US" dirty="0" smtClean="0">
                <a:solidFill>
                  <a:schemeClr val="tx1">
                    <a:lumMod val="75000"/>
                    <a:lumOff val="25000"/>
                  </a:schemeClr>
                </a:solidFill>
              </a:rPr>
              <a:t>Over Interoperable service-oriented GIS</a:t>
            </a:r>
          </a:p>
          <a:p>
            <a:pPr lvl="1"/>
            <a:r>
              <a:rPr lang="en-US" dirty="0" smtClean="0">
                <a:solidFill>
                  <a:schemeClr val="tx1">
                    <a:lumMod val="75000"/>
                    <a:lumOff val="25000"/>
                  </a:schemeClr>
                </a:solidFill>
              </a:rPr>
              <a:t>Capabilities aggregator</a:t>
            </a:r>
          </a:p>
          <a:p>
            <a:pPr lvl="1"/>
            <a:r>
              <a:rPr lang="en-US" dirty="0" smtClean="0">
                <a:solidFill>
                  <a:schemeClr val="tx1">
                    <a:lumMod val="75000"/>
                    <a:lumOff val="25000"/>
                  </a:schemeClr>
                </a:solidFill>
              </a:rPr>
              <a:t>Unified data display/query</a:t>
            </a:r>
            <a:endParaRPr lang="en-US" dirty="0">
              <a:solidFill>
                <a:schemeClr val="tx1">
                  <a:lumMod val="75000"/>
                  <a:lumOff val="25000"/>
                </a:schemeClr>
              </a:solidFill>
            </a:endParaRPr>
          </a:p>
        </p:txBody>
      </p:sp>
      <p:grpSp>
        <p:nvGrpSpPr>
          <p:cNvPr id="1026" name="Group 2"/>
          <p:cNvGrpSpPr>
            <a:grpSpLocks noChangeAspect="1"/>
          </p:cNvGrpSpPr>
          <p:nvPr/>
        </p:nvGrpSpPr>
        <p:grpSpPr bwMode="auto">
          <a:xfrm>
            <a:off x="990600" y="3505200"/>
            <a:ext cx="7696200" cy="3276600"/>
            <a:chOff x="212" y="8624"/>
            <a:chExt cx="9166" cy="3894"/>
          </a:xfrm>
        </p:grpSpPr>
        <p:sp>
          <p:nvSpPr>
            <p:cNvPr id="1027" name="AutoShape 3"/>
            <p:cNvSpPr>
              <a:spLocks noChangeAspect="1" noChangeArrowheads="1"/>
            </p:cNvSpPr>
            <p:nvPr/>
          </p:nvSpPr>
          <p:spPr bwMode="auto">
            <a:xfrm>
              <a:off x="212" y="8985"/>
              <a:ext cx="9166" cy="353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p:cNvSpPr>
              <a:spLocks noChangeArrowheads="1"/>
            </p:cNvSpPr>
            <p:nvPr/>
          </p:nvSpPr>
          <p:spPr bwMode="auto">
            <a:xfrm>
              <a:off x="3258" y="9272"/>
              <a:ext cx="1140" cy="1588"/>
            </a:xfrm>
            <a:prstGeom prst="roundRect">
              <a:avLst>
                <a:gd name="adj" fmla="val 16667"/>
              </a:avLst>
            </a:prstGeom>
            <a:gradFill rotWithShape="0">
              <a:gsLst>
                <a:gs pos="0">
                  <a:srgbClr val="FFFFFF"/>
                </a:gs>
                <a:gs pos="100000">
                  <a:srgbClr val="999999"/>
                </a:gs>
              </a:gsLst>
              <a:lin ang="5400000" scaled="1"/>
            </a:gradFill>
            <a:ln w="28575">
              <a:solidFill>
                <a:srgbClr val="666666"/>
              </a:solidFill>
              <a:round/>
              <a:headEnd/>
              <a:tailEnd/>
            </a:ln>
            <a:effectLst>
              <a:outerShdw dist="28398" dir="3806097" algn="ctr" rotWithShape="0">
                <a:srgbClr val="7F7F7F">
                  <a:alpha val="50000"/>
                </a:srgbClr>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User Portal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Interactive Map-Tools</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6190" y="11777"/>
              <a:ext cx="2470" cy="257"/>
            </a:xfrm>
            <a:prstGeom prst="rect">
              <a:avLst/>
            </a:prstGeom>
            <a:solidFill>
              <a:srgbClr val="FFFFFF"/>
            </a:solid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1" u="none" strike="noStrike" cap="none" normalizeH="0" baseline="0" dirty="0" err="1" smtClean="0">
                  <a:ln>
                    <a:noFill/>
                  </a:ln>
                  <a:solidFill>
                    <a:schemeClr val="tx1"/>
                  </a:solidFill>
                  <a:effectLst/>
                  <a:latin typeface="Calibri" pitchFamily="34" charset="0"/>
                  <a:cs typeface="Arial" pitchFamily="34" charset="0"/>
                </a:rPr>
                <a:t>OGCand</a:t>
              </a:r>
              <a:r>
                <a:rPr kumimoji="0" lang="en-US" sz="1200" b="1" i="1" u="none" strike="noStrike" cap="none" normalizeH="0" baseline="0" dirty="0" smtClean="0">
                  <a:ln>
                    <a:noFill/>
                  </a:ln>
                  <a:solidFill>
                    <a:schemeClr val="tx1"/>
                  </a:solidFill>
                  <a:effectLst/>
                  <a:latin typeface="Calibri" pitchFamily="34" charset="0"/>
                  <a:cs typeface="Arial" pitchFamily="34" charset="0"/>
                </a:rPr>
                <a:t>-ISO/TC-211standards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0" name="AutoShape 6"/>
            <p:cNvCxnSpPr>
              <a:cxnSpLocks noChangeShapeType="1"/>
              <a:stCxn id="1028" idx="3"/>
              <a:endCxn id="1077" idx="2"/>
            </p:cNvCxnSpPr>
            <p:nvPr/>
          </p:nvCxnSpPr>
          <p:spPr bwMode="auto">
            <a:xfrm flipV="1">
              <a:off x="4420" y="10056"/>
              <a:ext cx="492" cy="10"/>
            </a:xfrm>
            <a:prstGeom prst="straightConnector1">
              <a:avLst/>
            </a:prstGeom>
            <a:noFill/>
            <a:ln w="38100">
              <a:solidFill>
                <a:srgbClr val="938953"/>
              </a:solidFill>
              <a:round/>
              <a:headEnd type="triangle" w="med" len="med"/>
              <a:tailEnd type="triangle" w="med" len="med"/>
            </a:ln>
          </p:spPr>
        </p:cxnSp>
        <p:grpSp>
          <p:nvGrpSpPr>
            <p:cNvPr id="1031" name="Group 7"/>
            <p:cNvGrpSpPr>
              <a:grpSpLocks/>
            </p:cNvGrpSpPr>
            <p:nvPr/>
          </p:nvGrpSpPr>
          <p:grpSpPr bwMode="auto">
            <a:xfrm>
              <a:off x="7558" y="10341"/>
              <a:ext cx="630" cy="559"/>
              <a:chOff x="8982" y="8996"/>
              <a:chExt cx="864" cy="814"/>
            </a:xfrm>
          </p:grpSpPr>
          <p:sp>
            <p:nvSpPr>
              <p:cNvPr id="1032" name="Oval 8"/>
              <p:cNvSpPr>
                <a:spLocks noChangeArrowheads="1"/>
              </p:cNvSpPr>
              <p:nvPr/>
            </p:nvSpPr>
            <p:spPr bwMode="auto">
              <a:xfrm>
                <a:off x="8982" y="8996"/>
                <a:ext cx="864" cy="814"/>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1" i="0" u="none" strike="noStrike" cap="none" normalizeH="0" baseline="0" smtClean="0">
                    <a:ln>
                      <a:noFill/>
                    </a:ln>
                    <a:solidFill>
                      <a:srgbClr val="002060"/>
                    </a:solidFill>
                    <a:effectLst/>
                    <a:latin typeface="Calibri" pitchFamily="34" charset="0"/>
                    <a:cs typeface="Arial" pitchFamily="34" charset="0"/>
                  </a:rPr>
                  <a:t>WFS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AutoShape 9"/>
              <p:cNvSpPr>
                <a:spLocks noChangeArrowheads="1"/>
              </p:cNvSpPr>
              <p:nvPr/>
            </p:nvSpPr>
            <p:spPr bwMode="auto">
              <a:xfrm>
                <a:off x="9279" y="9373"/>
                <a:ext cx="206" cy="296"/>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034" name="AutoShape 10"/>
              <p:cNvSpPr>
                <a:spLocks noChangeArrowheads="1"/>
              </p:cNvSpPr>
              <p:nvPr/>
            </p:nvSpPr>
            <p:spPr bwMode="auto">
              <a:xfrm>
                <a:off x="9416" y="9388"/>
                <a:ext cx="234" cy="297"/>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035" name="Group 11"/>
            <p:cNvGrpSpPr>
              <a:grpSpLocks/>
            </p:cNvGrpSpPr>
            <p:nvPr/>
          </p:nvGrpSpPr>
          <p:grpSpPr bwMode="auto">
            <a:xfrm>
              <a:off x="8490" y="10753"/>
              <a:ext cx="698" cy="518"/>
              <a:chOff x="8654" y="7138"/>
              <a:chExt cx="1273" cy="845"/>
            </a:xfrm>
          </p:grpSpPr>
          <p:sp>
            <p:nvSpPr>
              <p:cNvPr id="1036" name="Oval 12"/>
              <p:cNvSpPr>
                <a:spLocks noChangeArrowheads="1"/>
              </p:cNvSpPr>
              <p:nvPr/>
            </p:nvSpPr>
            <p:spPr bwMode="auto">
              <a:xfrm>
                <a:off x="8654" y="7138"/>
                <a:ext cx="1273" cy="845"/>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1" i="0" u="none" strike="noStrike" cap="none" normalizeH="0" baseline="0" smtClean="0">
                    <a:ln>
                      <a:noFill/>
                    </a:ln>
                    <a:solidFill>
                      <a:srgbClr val="002060"/>
                    </a:solidFill>
                    <a:effectLst/>
                    <a:latin typeface="Calibri" pitchFamily="34" charset="0"/>
                    <a:cs typeface="Arial" pitchFamily="34" charset="0"/>
                  </a:rPr>
                  <a:t>WMS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AutoShape 13"/>
              <p:cNvSpPr>
                <a:spLocks noChangeArrowheads="1"/>
              </p:cNvSpPr>
              <p:nvPr/>
            </p:nvSpPr>
            <p:spPr bwMode="auto">
              <a:xfrm>
                <a:off x="9021" y="7762"/>
                <a:ext cx="629" cy="133"/>
              </a:xfrm>
              <a:prstGeom prst="parallelogram">
                <a:avLst>
                  <a:gd name="adj" fmla="val 118233"/>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038" name="AutoShape 14"/>
            <p:cNvSpPr>
              <a:spLocks noChangeArrowheads="1"/>
            </p:cNvSpPr>
            <p:nvPr/>
          </p:nvSpPr>
          <p:spPr bwMode="auto">
            <a:xfrm>
              <a:off x="443" y="9786"/>
              <a:ext cx="609" cy="568"/>
            </a:xfrm>
            <a:prstGeom prst="smileyFace">
              <a:avLst>
                <a:gd name="adj" fmla="val 4653"/>
              </a:avLst>
            </a:prstGeom>
            <a:solidFill>
              <a:srgbClr val="FFFFFF"/>
            </a:solidFill>
            <a:ln w="31750">
              <a:solidFill>
                <a:srgbClr val="938953"/>
              </a:solidFill>
              <a:round/>
              <a:headEnd/>
              <a:tailEnd/>
            </a:ln>
            <a:effectLst/>
          </p:spPr>
          <p:txBody>
            <a:bodyPr vert="horz" wrap="square" lIns="91440" tIns="45720" rIns="91440" bIns="45720" numCol="1" anchor="t" anchorCtr="0" compatLnSpc="1">
              <a:prstTxWarp prst="textNoShape">
                <a:avLst/>
              </a:prstTxWarp>
            </a:bodyPr>
            <a:lstStyle/>
            <a:p>
              <a:endParaRPr lang="en-US"/>
            </a:p>
          </p:txBody>
        </p:sp>
        <p:cxnSp>
          <p:nvCxnSpPr>
            <p:cNvPr id="1039" name="AutoShape 15"/>
            <p:cNvCxnSpPr>
              <a:cxnSpLocks noChangeShapeType="1"/>
            </p:cNvCxnSpPr>
            <p:nvPr/>
          </p:nvCxnSpPr>
          <p:spPr bwMode="auto">
            <a:xfrm flipV="1">
              <a:off x="4437" y="12012"/>
              <a:ext cx="4927" cy="20"/>
            </a:xfrm>
            <a:prstGeom prst="straightConnector1">
              <a:avLst/>
            </a:prstGeom>
            <a:noFill/>
            <a:ln w="15875">
              <a:solidFill>
                <a:srgbClr val="8064A2"/>
              </a:solidFill>
              <a:prstDash val="dashDot"/>
              <a:round/>
              <a:headEnd type="triangle" w="med" len="med"/>
              <a:tailEnd type="triangle" w="med" len="med"/>
            </a:ln>
          </p:spPr>
        </p:cxnSp>
        <p:sp>
          <p:nvSpPr>
            <p:cNvPr id="1040" name="Oval 16"/>
            <p:cNvSpPr>
              <a:spLocks noChangeArrowheads="1"/>
            </p:cNvSpPr>
            <p:nvPr/>
          </p:nvSpPr>
          <p:spPr bwMode="auto">
            <a:xfrm>
              <a:off x="5252" y="9363"/>
              <a:ext cx="1228" cy="1253"/>
            </a:xfrm>
            <a:prstGeom prst="ellipse">
              <a:avLst/>
            </a:prstGeom>
            <a:gradFill rotWithShape="0">
              <a:gsLst>
                <a:gs pos="0">
                  <a:srgbClr val="FFFFFF"/>
                </a:gs>
                <a:gs pos="100000">
                  <a:srgbClr val="999999"/>
                </a:gs>
              </a:gsLst>
              <a:lin ang="5400000" scaled="1"/>
            </a:gradFill>
            <a:ln w="25400">
              <a:solidFill>
                <a:srgbClr val="666666"/>
              </a:solidFill>
              <a:round/>
              <a:headEnd/>
              <a:tailEnd/>
            </a:ln>
            <a:effectLst>
              <a:outerShdw dist="28398" dir="3806097" algn="ctr" rotWithShape="0">
                <a:srgbClr val="7F7F7F">
                  <a:alpha val="50000"/>
                </a:srgbClr>
              </a:outerShdw>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Aggregator</a:t>
              </a:r>
            </a:p>
            <a:p>
              <a:pPr lvl="0" fontAlgn="base">
                <a:spcBef>
                  <a:spcPct val="0"/>
                </a:spcBef>
                <a:spcAft>
                  <a:spcPct val="0"/>
                </a:spcAft>
              </a:pPr>
              <a:r>
                <a:rPr lang="en-US" sz="1200" b="1" dirty="0" smtClean="0">
                  <a:latin typeface="Calibri" pitchFamily="34" charset="0"/>
                  <a:cs typeface="Arial" pitchFamily="34" charset="0"/>
                </a:rPr>
                <a:t>WMS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1" name="AutoShape 17"/>
            <p:cNvSpPr>
              <a:spLocks noChangeArrowheads="1"/>
            </p:cNvSpPr>
            <p:nvPr/>
          </p:nvSpPr>
          <p:spPr bwMode="auto">
            <a:xfrm>
              <a:off x="5591" y="10400"/>
              <a:ext cx="576" cy="111"/>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042" name="AutoShape 18"/>
            <p:cNvSpPr>
              <a:spLocks noChangeArrowheads="1"/>
            </p:cNvSpPr>
            <p:nvPr/>
          </p:nvSpPr>
          <p:spPr bwMode="auto">
            <a:xfrm>
              <a:off x="5591" y="10243"/>
              <a:ext cx="576" cy="111"/>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3" name="Text Box 19"/>
            <p:cNvSpPr txBox="1">
              <a:spLocks noChangeArrowheads="1"/>
            </p:cNvSpPr>
            <p:nvPr/>
          </p:nvSpPr>
          <p:spPr bwMode="auto">
            <a:xfrm>
              <a:off x="5366" y="10335"/>
              <a:ext cx="302" cy="259"/>
            </a:xfrm>
            <a:prstGeom prst="rect">
              <a:avLst/>
            </a:prstGeom>
            <a:no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rgbClr val="C00000"/>
                  </a:solidFill>
                  <a:effectLst/>
                  <a:latin typeface="Calibri"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Text Box 20"/>
            <p:cNvSpPr txBox="1">
              <a:spLocks noChangeArrowheads="1"/>
            </p:cNvSpPr>
            <p:nvPr/>
          </p:nvSpPr>
          <p:spPr bwMode="auto">
            <a:xfrm>
              <a:off x="5468" y="10128"/>
              <a:ext cx="303" cy="307"/>
            </a:xfrm>
            <a:prstGeom prst="rect">
              <a:avLst/>
            </a:prstGeom>
            <a:no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rgbClr val="C00000"/>
                  </a:solidFill>
                  <a:effectLst/>
                  <a:latin typeface="Calibri"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045" name="Group 21"/>
            <p:cNvGrpSpPr>
              <a:grpSpLocks/>
            </p:cNvGrpSpPr>
            <p:nvPr/>
          </p:nvGrpSpPr>
          <p:grpSpPr bwMode="auto">
            <a:xfrm>
              <a:off x="6588" y="9759"/>
              <a:ext cx="697" cy="519"/>
              <a:chOff x="8654" y="7138"/>
              <a:chExt cx="1273" cy="845"/>
            </a:xfrm>
          </p:grpSpPr>
          <p:sp>
            <p:nvSpPr>
              <p:cNvPr id="1046" name="Oval 22"/>
              <p:cNvSpPr>
                <a:spLocks noChangeArrowheads="1"/>
              </p:cNvSpPr>
              <p:nvPr/>
            </p:nvSpPr>
            <p:spPr bwMode="auto">
              <a:xfrm>
                <a:off x="8654" y="7138"/>
                <a:ext cx="1273" cy="845"/>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1" i="0" u="none" strike="noStrike" cap="none" normalizeH="0" baseline="0" smtClean="0">
                    <a:ln>
                      <a:noFill/>
                    </a:ln>
                    <a:solidFill>
                      <a:srgbClr val="002060"/>
                    </a:solidFill>
                    <a:effectLst/>
                    <a:latin typeface="Calibri" pitchFamily="34" charset="0"/>
                    <a:cs typeface="Arial" pitchFamily="34" charset="0"/>
                  </a:rPr>
                  <a:t>WMS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AutoShape 23"/>
              <p:cNvSpPr>
                <a:spLocks noChangeArrowheads="1"/>
              </p:cNvSpPr>
              <p:nvPr/>
            </p:nvSpPr>
            <p:spPr bwMode="auto">
              <a:xfrm>
                <a:off x="9021" y="7762"/>
                <a:ext cx="629" cy="133"/>
              </a:xfrm>
              <a:prstGeom prst="parallelogram">
                <a:avLst>
                  <a:gd name="adj" fmla="val 118233"/>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048" name="Group 24"/>
            <p:cNvGrpSpPr>
              <a:grpSpLocks/>
            </p:cNvGrpSpPr>
            <p:nvPr/>
          </p:nvGrpSpPr>
          <p:grpSpPr bwMode="auto">
            <a:xfrm>
              <a:off x="7563" y="9450"/>
              <a:ext cx="697" cy="519"/>
              <a:chOff x="8654" y="7138"/>
              <a:chExt cx="1273" cy="845"/>
            </a:xfrm>
          </p:grpSpPr>
          <p:sp>
            <p:nvSpPr>
              <p:cNvPr id="1049" name="Oval 25"/>
              <p:cNvSpPr>
                <a:spLocks noChangeArrowheads="1"/>
              </p:cNvSpPr>
              <p:nvPr/>
            </p:nvSpPr>
            <p:spPr bwMode="auto">
              <a:xfrm>
                <a:off x="8654" y="7138"/>
                <a:ext cx="1273" cy="845"/>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1" i="0" u="none" strike="noStrike" cap="none" normalizeH="0" baseline="0" smtClean="0">
                    <a:ln>
                      <a:noFill/>
                    </a:ln>
                    <a:solidFill>
                      <a:srgbClr val="002060"/>
                    </a:solidFill>
                    <a:effectLst/>
                    <a:latin typeface="Calibri" pitchFamily="34" charset="0"/>
                    <a:cs typeface="Arial" pitchFamily="34" charset="0"/>
                  </a:rPr>
                  <a:t>WMS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AutoShape 26"/>
              <p:cNvSpPr>
                <a:spLocks noChangeArrowheads="1"/>
              </p:cNvSpPr>
              <p:nvPr/>
            </p:nvSpPr>
            <p:spPr bwMode="auto">
              <a:xfrm>
                <a:off x="9021" y="7762"/>
                <a:ext cx="629" cy="133"/>
              </a:xfrm>
              <a:prstGeom prst="parallelogram">
                <a:avLst>
                  <a:gd name="adj" fmla="val 118233"/>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051" name="Group 27"/>
            <p:cNvGrpSpPr>
              <a:grpSpLocks/>
            </p:cNvGrpSpPr>
            <p:nvPr/>
          </p:nvGrpSpPr>
          <p:grpSpPr bwMode="auto">
            <a:xfrm>
              <a:off x="8447" y="9953"/>
              <a:ext cx="630" cy="559"/>
              <a:chOff x="8982" y="8996"/>
              <a:chExt cx="864" cy="814"/>
            </a:xfrm>
          </p:grpSpPr>
          <p:sp>
            <p:nvSpPr>
              <p:cNvPr id="1052" name="Oval 28"/>
              <p:cNvSpPr>
                <a:spLocks noChangeArrowheads="1"/>
              </p:cNvSpPr>
              <p:nvPr/>
            </p:nvSpPr>
            <p:spPr bwMode="auto">
              <a:xfrm>
                <a:off x="8982" y="8996"/>
                <a:ext cx="864" cy="814"/>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1" i="0" u="none" strike="noStrike" cap="none" normalizeH="0" baseline="0" smtClean="0">
                    <a:ln>
                      <a:noFill/>
                    </a:ln>
                    <a:solidFill>
                      <a:srgbClr val="002060"/>
                    </a:solidFill>
                    <a:effectLst/>
                    <a:latin typeface="Calibri" pitchFamily="34" charset="0"/>
                    <a:cs typeface="Arial" pitchFamily="34" charset="0"/>
                  </a:rPr>
                  <a:t>WFS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3" name="AutoShape 29"/>
              <p:cNvSpPr>
                <a:spLocks noChangeArrowheads="1"/>
              </p:cNvSpPr>
              <p:nvPr/>
            </p:nvSpPr>
            <p:spPr bwMode="auto">
              <a:xfrm>
                <a:off x="9279" y="9373"/>
                <a:ext cx="206" cy="296"/>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054" name="AutoShape 30"/>
              <p:cNvSpPr>
                <a:spLocks noChangeArrowheads="1"/>
              </p:cNvSpPr>
              <p:nvPr/>
            </p:nvSpPr>
            <p:spPr bwMode="auto">
              <a:xfrm>
                <a:off x="9416" y="9388"/>
                <a:ext cx="234" cy="297"/>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055" name="Group 31"/>
            <p:cNvGrpSpPr>
              <a:grpSpLocks/>
            </p:cNvGrpSpPr>
            <p:nvPr/>
          </p:nvGrpSpPr>
          <p:grpSpPr bwMode="auto">
            <a:xfrm>
              <a:off x="8558" y="9082"/>
              <a:ext cx="630" cy="559"/>
              <a:chOff x="8982" y="8996"/>
              <a:chExt cx="864" cy="814"/>
            </a:xfrm>
          </p:grpSpPr>
          <p:sp>
            <p:nvSpPr>
              <p:cNvPr id="1056" name="Oval 32"/>
              <p:cNvSpPr>
                <a:spLocks noChangeArrowheads="1"/>
              </p:cNvSpPr>
              <p:nvPr/>
            </p:nvSpPr>
            <p:spPr bwMode="auto">
              <a:xfrm>
                <a:off x="8982" y="8996"/>
                <a:ext cx="864" cy="814"/>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1" i="0" u="none" strike="noStrike" cap="none" normalizeH="0" baseline="0" smtClean="0">
                    <a:ln>
                      <a:noFill/>
                    </a:ln>
                    <a:solidFill>
                      <a:srgbClr val="002060"/>
                    </a:solidFill>
                    <a:effectLst/>
                    <a:latin typeface="Calibri" pitchFamily="34" charset="0"/>
                    <a:cs typeface="Arial" pitchFamily="34" charset="0"/>
                  </a:rPr>
                  <a:t>WFS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7" name="AutoShape 33"/>
              <p:cNvSpPr>
                <a:spLocks noChangeArrowheads="1"/>
              </p:cNvSpPr>
              <p:nvPr/>
            </p:nvSpPr>
            <p:spPr bwMode="auto">
              <a:xfrm>
                <a:off x="9279" y="9373"/>
                <a:ext cx="206" cy="296"/>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058" name="AutoShape 34"/>
              <p:cNvSpPr>
                <a:spLocks noChangeArrowheads="1"/>
              </p:cNvSpPr>
              <p:nvPr/>
            </p:nvSpPr>
            <p:spPr bwMode="auto">
              <a:xfrm>
                <a:off x="9416" y="9388"/>
                <a:ext cx="234" cy="297"/>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1059" name="AutoShape 35"/>
            <p:cNvSpPr>
              <a:spLocks noChangeArrowheads="1"/>
            </p:cNvSpPr>
            <p:nvPr/>
          </p:nvSpPr>
          <p:spPr bwMode="auto">
            <a:xfrm rot="16200000">
              <a:off x="6035" y="8285"/>
              <a:ext cx="2990" cy="3668"/>
            </a:xfrm>
            <a:prstGeom prst="triangle">
              <a:avLst>
                <a:gd name="adj" fmla="val 50000"/>
              </a:avLst>
            </a:prstGeom>
            <a:solidFill>
              <a:srgbClr val="C4BC96">
                <a:alpha val="14999"/>
              </a:srgbClr>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0" name="AutoShape 36"/>
            <p:cNvSpPr>
              <a:spLocks noChangeArrowheads="1"/>
            </p:cNvSpPr>
            <p:nvPr/>
          </p:nvSpPr>
          <p:spPr bwMode="auto">
            <a:xfrm>
              <a:off x="3614" y="10534"/>
              <a:ext cx="576" cy="109"/>
            </a:xfrm>
            <a:prstGeom prst="parallelogram">
              <a:avLst>
                <a:gd name="adj" fmla="val 13211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061" name="AutoShape 37"/>
            <p:cNvSpPr>
              <a:spLocks noChangeArrowheads="1"/>
            </p:cNvSpPr>
            <p:nvPr/>
          </p:nvSpPr>
          <p:spPr bwMode="auto">
            <a:xfrm>
              <a:off x="3614" y="10386"/>
              <a:ext cx="576" cy="111"/>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062" name="AutoShape 38"/>
            <p:cNvSpPr>
              <a:spLocks noChangeArrowheads="1"/>
            </p:cNvSpPr>
            <p:nvPr/>
          </p:nvSpPr>
          <p:spPr bwMode="auto">
            <a:xfrm>
              <a:off x="3614" y="10219"/>
              <a:ext cx="576" cy="110"/>
            </a:xfrm>
            <a:prstGeom prst="parallelogram">
              <a:avLst>
                <a:gd name="adj" fmla="val 130909"/>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063" name="Text Box 39"/>
            <p:cNvSpPr txBox="1">
              <a:spLocks noChangeArrowheads="1"/>
            </p:cNvSpPr>
            <p:nvPr/>
          </p:nvSpPr>
          <p:spPr bwMode="auto">
            <a:xfrm>
              <a:off x="3369" y="10536"/>
              <a:ext cx="303" cy="332"/>
            </a:xfrm>
            <a:prstGeom prst="rect">
              <a:avLst/>
            </a:prstGeom>
            <a:no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rgbClr val="C00000"/>
                  </a:solidFill>
                  <a:effectLst/>
                  <a:latin typeface="Calibri"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4" name="Text Box 40"/>
            <p:cNvSpPr txBox="1">
              <a:spLocks noChangeArrowheads="1"/>
            </p:cNvSpPr>
            <p:nvPr/>
          </p:nvSpPr>
          <p:spPr bwMode="auto">
            <a:xfrm>
              <a:off x="3388" y="10341"/>
              <a:ext cx="284" cy="253"/>
            </a:xfrm>
            <a:prstGeom prst="rect">
              <a:avLst/>
            </a:prstGeom>
            <a:no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dirty="0" smtClean="0">
                  <a:ln>
                    <a:noFill/>
                  </a:ln>
                  <a:solidFill>
                    <a:srgbClr val="C00000"/>
                  </a:solidFill>
                  <a:effectLst/>
                  <a:latin typeface="Calibr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5" name="Text Box 41"/>
            <p:cNvSpPr txBox="1">
              <a:spLocks noChangeArrowheads="1"/>
            </p:cNvSpPr>
            <p:nvPr/>
          </p:nvSpPr>
          <p:spPr bwMode="auto">
            <a:xfrm>
              <a:off x="7475" y="9731"/>
              <a:ext cx="1440" cy="1440"/>
            </a:xfrm>
            <a:prstGeom prst="rect">
              <a:avLst/>
            </a:prstGeom>
            <a:solidFill>
              <a:srgbClr val="FFFFFF">
                <a:alpha val="3000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smtClean="0">
                  <a:ln>
                    <a:noFill/>
                  </a:ln>
                  <a:solidFill>
                    <a:srgbClr val="7F7F7F"/>
                  </a:solidFill>
                  <a:effectLst/>
                  <a:latin typeface="Calibri" pitchFamily="34" charset="0"/>
                  <a:cs typeface="Arial" pitchFamily="34" charset="0"/>
                </a:rPr>
                <a:t>GIS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67" name="Picture 43"/>
            <p:cNvPicPr>
              <a:picLocks noChangeAspect="1" noChangeArrowheads="1"/>
            </p:cNvPicPr>
            <p:nvPr/>
          </p:nvPicPr>
          <p:blipFill>
            <a:blip r:embed="rId3"/>
            <a:srcRect/>
            <a:stretch>
              <a:fillRect/>
            </a:stretch>
          </p:blipFill>
          <p:spPr bwMode="auto">
            <a:xfrm>
              <a:off x="5929" y="9040"/>
              <a:ext cx="354" cy="580"/>
            </a:xfrm>
            <a:prstGeom prst="rect">
              <a:avLst/>
            </a:prstGeom>
            <a:noFill/>
          </p:spPr>
        </p:pic>
        <p:pic>
          <p:nvPicPr>
            <p:cNvPr id="1068" name="Picture 44"/>
            <p:cNvPicPr>
              <a:picLocks noChangeAspect="1" noChangeArrowheads="1"/>
            </p:cNvPicPr>
            <p:nvPr/>
          </p:nvPicPr>
          <p:blipFill>
            <a:blip r:embed="rId3"/>
            <a:srcRect/>
            <a:stretch>
              <a:fillRect/>
            </a:stretch>
          </p:blipFill>
          <p:spPr bwMode="auto">
            <a:xfrm>
              <a:off x="7925" y="9418"/>
              <a:ext cx="263" cy="223"/>
            </a:xfrm>
            <a:prstGeom prst="rect">
              <a:avLst/>
            </a:prstGeom>
            <a:noFill/>
          </p:spPr>
        </p:pic>
        <p:pic>
          <p:nvPicPr>
            <p:cNvPr id="1069" name="Picture 45"/>
            <p:cNvPicPr>
              <a:picLocks noChangeAspect="1" noChangeArrowheads="1"/>
            </p:cNvPicPr>
            <p:nvPr/>
          </p:nvPicPr>
          <p:blipFill>
            <a:blip r:embed="rId3"/>
            <a:srcRect/>
            <a:stretch>
              <a:fillRect/>
            </a:stretch>
          </p:blipFill>
          <p:spPr bwMode="auto">
            <a:xfrm>
              <a:off x="9025" y="9082"/>
              <a:ext cx="263" cy="223"/>
            </a:xfrm>
            <a:prstGeom prst="rect">
              <a:avLst/>
            </a:prstGeom>
            <a:noFill/>
          </p:spPr>
        </p:pic>
        <p:pic>
          <p:nvPicPr>
            <p:cNvPr id="1070" name="Picture 46"/>
            <p:cNvPicPr>
              <a:picLocks noChangeAspect="1" noChangeArrowheads="1"/>
            </p:cNvPicPr>
            <p:nvPr/>
          </p:nvPicPr>
          <p:blipFill>
            <a:blip r:embed="rId3"/>
            <a:srcRect/>
            <a:stretch>
              <a:fillRect/>
            </a:stretch>
          </p:blipFill>
          <p:spPr bwMode="auto">
            <a:xfrm>
              <a:off x="7084" y="9772"/>
              <a:ext cx="263" cy="223"/>
            </a:xfrm>
            <a:prstGeom prst="rect">
              <a:avLst/>
            </a:prstGeom>
            <a:noFill/>
          </p:spPr>
        </p:pic>
        <p:pic>
          <p:nvPicPr>
            <p:cNvPr id="1071" name="Picture 47"/>
            <p:cNvPicPr>
              <a:picLocks noChangeAspect="1" noChangeArrowheads="1"/>
            </p:cNvPicPr>
            <p:nvPr/>
          </p:nvPicPr>
          <p:blipFill>
            <a:blip r:embed="rId3"/>
            <a:srcRect/>
            <a:stretch>
              <a:fillRect/>
            </a:stretch>
          </p:blipFill>
          <p:spPr bwMode="auto">
            <a:xfrm>
              <a:off x="8045" y="10341"/>
              <a:ext cx="263" cy="223"/>
            </a:xfrm>
            <a:prstGeom prst="rect">
              <a:avLst/>
            </a:prstGeom>
            <a:noFill/>
          </p:spPr>
        </p:pic>
        <p:pic>
          <p:nvPicPr>
            <p:cNvPr id="1072" name="Picture 48"/>
            <p:cNvPicPr>
              <a:picLocks noChangeAspect="1" noChangeArrowheads="1"/>
            </p:cNvPicPr>
            <p:nvPr/>
          </p:nvPicPr>
          <p:blipFill>
            <a:blip r:embed="rId3"/>
            <a:srcRect/>
            <a:stretch>
              <a:fillRect/>
            </a:stretch>
          </p:blipFill>
          <p:spPr bwMode="auto">
            <a:xfrm>
              <a:off x="8925" y="9953"/>
              <a:ext cx="263" cy="223"/>
            </a:xfrm>
            <a:prstGeom prst="rect">
              <a:avLst/>
            </a:prstGeom>
            <a:noFill/>
          </p:spPr>
        </p:pic>
        <p:pic>
          <p:nvPicPr>
            <p:cNvPr id="1073" name="Picture 49"/>
            <p:cNvPicPr>
              <a:picLocks noChangeAspect="1" noChangeArrowheads="1"/>
            </p:cNvPicPr>
            <p:nvPr/>
          </p:nvPicPr>
          <p:blipFill>
            <a:blip r:embed="rId3"/>
            <a:srcRect/>
            <a:stretch>
              <a:fillRect/>
            </a:stretch>
          </p:blipFill>
          <p:spPr bwMode="auto">
            <a:xfrm>
              <a:off x="9036" y="10753"/>
              <a:ext cx="263" cy="223"/>
            </a:xfrm>
            <a:prstGeom prst="rect">
              <a:avLst/>
            </a:prstGeom>
            <a:noFill/>
          </p:spPr>
        </p:pic>
        <p:sp>
          <p:nvSpPr>
            <p:cNvPr id="1074" name="Text Box 50"/>
            <p:cNvSpPr txBox="1">
              <a:spLocks noChangeArrowheads="1"/>
            </p:cNvSpPr>
            <p:nvPr/>
          </p:nvSpPr>
          <p:spPr bwMode="auto">
            <a:xfrm>
              <a:off x="5108" y="10602"/>
              <a:ext cx="2177" cy="12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Capability Federation</a:t>
              </a: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Map Rendering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Request Handler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     -Query partitioning      </a:t>
              </a:r>
              <a:endParaRPr kumimoji="0" lang="en-US"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     -and assembly   </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075" name="Picture 51"/>
            <p:cNvPicPr>
              <a:picLocks noChangeAspect="1" noChangeArrowheads="1"/>
            </p:cNvPicPr>
            <p:nvPr/>
          </p:nvPicPr>
          <p:blipFill>
            <a:blip r:embed="rId3"/>
            <a:srcRect/>
            <a:stretch>
              <a:fillRect/>
            </a:stretch>
          </p:blipFill>
          <p:spPr bwMode="auto">
            <a:xfrm>
              <a:off x="4275" y="9272"/>
              <a:ext cx="354" cy="580"/>
            </a:xfrm>
            <a:prstGeom prst="rect">
              <a:avLst/>
            </a:prstGeom>
            <a:noFill/>
          </p:spPr>
        </p:pic>
        <p:sp>
          <p:nvSpPr>
            <p:cNvPr id="1076" name="Oval 52"/>
            <p:cNvSpPr>
              <a:spLocks noChangeArrowheads="1"/>
            </p:cNvSpPr>
            <p:nvPr/>
          </p:nvSpPr>
          <p:spPr bwMode="auto">
            <a:xfrm>
              <a:off x="5061" y="9456"/>
              <a:ext cx="359" cy="313"/>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1</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1077" name="Oval 53"/>
            <p:cNvSpPr>
              <a:spLocks noChangeArrowheads="1"/>
            </p:cNvSpPr>
            <p:nvPr/>
          </p:nvSpPr>
          <p:spPr bwMode="auto">
            <a:xfrm>
              <a:off x="4912" y="9899"/>
              <a:ext cx="359" cy="313"/>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2</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78" name="Oval 54"/>
            <p:cNvSpPr>
              <a:spLocks noChangeArrowheads="1"/>
            </p:cNvSpPr>
            <p:nvPr/>
          </p:nvSpPr>
          <p:spPr bwMode="auto">
            <a:xfrm>
              <a:off x="5032" y="10335"/>
              <a:ext cx="359" cy="313"/>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3</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1079" name="Text Box 55"/>
            <p:cNvSpPr txBox="1">
              <a:spLocks noChangeArrowheads="1"/>
            </p:cNvSpPr>
            <p:nvPr/>
          </p:nvSpPr>
          <p:spPr bwMode="auto">
            <a:xfrm>
              <a:off x="2714" y="10976"/>
              <a:ext cx="1939" cy="10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14000"/>
                </a:lnSpc>
                <a:spcBef>
                  <a:spcPct val="0"/>
                </a:spcBef>
                <a:spcAft>
                  <a:spcPts val="3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         GetCapability</a:t>
              </a:r>
            </a:p>
            <a:p>
              <a:pPr marL="0" marR="0" lvl="0" indent="0" algn="l" defTabSz="914400" rtl="0" eaLnBrk="1" fontAlgn="base" latinLnBrk="0" hangingPunct="1">
                <a:lnSpc>
                  <a:spcPct val="114000"/>
                </a:lnSpc>
                <a:spcBef>
                  <a:spcPct val="0"/>
                </a:spcBef>
                <a:spcAft>
                  <a:spcPts val="3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         </a:t>
              </a:r>
              <a:r>
                <a:rPr kumimoji="0" lang="en-US" sz="1200" b="1" i="0" u="none" strike="noStrike" cap="none" normalizeH="0" baseline="0" dirty="0" err="1" smtClean="0">
                  <a:ln>
                    <a:noFill/>
                  </a:ln>
                  <a:solidFill>
                    <a:schemeClr val="tx1"/>
                  </a:solidFill>
                  <a:effectLst/>
                  <a:latin typeface="Calibri" pitchFamily="34" charset="0"/>
                  <a:cs typeface="Arial" pitchFamily="34" charset="0"/>
                </a:rPr>
                <a:t>GetMap</a:t>
              </a: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14000"/>
                </a:lnSpc>
                <a:spcBef>
                  <a:spcPct val="0"/>
                </a:spcBef>
                <a:spcAft>
                  <a:spcPts val="3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         </a:t>
              </a:r>
              <a:r>
                <a:rPr kumimoji="0" lang="en-US" sz="1200" b="1" i="0" u="none" strike="noStrike" cap="none" normalizeH="0" baseline="0" dirty="0" err="1" smtClean="0">
                  <a:ln>
                    <a:noFill/>
                  </a:ln>
                  <a:solidFill>
                    <a:schemeClr val="tx1"/>
                  </a:solidFill>
                  <a:effectLst/>
                  <a:latin typeface="Calibri" pitchFamily="34" charset="0"/>
                  <a:cs typeface="Arial" pitchFamily="34" charset="0"/>
                </a:rPr>
                <a:t>GetFeatureInfo</a:t>
              </a: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1080" name="Oval 56"/>
            <p:cNvSpPr>
              <a:spLocks noChangeArrowheads="1"/>
            </p:cNvSpPr>
            <p:nvPr/>
          </p:nvSpPr>
          <p:spPr bwMode="auto">
            <a:xfrm>
              <a:off x="2738" y="10995"/>
              <a:ext cx="359" cy="313"/>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1</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1081" name="Oval 57"/>
            <p:cNvSpPr>
              <a:spLocks noChangeArrowheads="1"/>
            </p:cNvSpPr>
            <p:nvPr/>
          </p:nvSpPr>
          <p:spPr bwMode="auto">
            <a:xfrm>
              <a:off x="2738" y="11312"/>
              <a:ext cx="359" cy="313"/>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2</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1082" name="Oval 58"/>
            <p:cNvSpPr>
              <a:spLocks noChangeArrowheads="1"/>
            </p:cNvSpPr>
            <p:nvPr/>
          </p:nvSpPr>
          <p:spPr bwMode="auto">
            <a:xfrm>
              <a:off x="2738" y="11614"/>
              <a:ext cx="359" cy="313"/>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3</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pic>
          <p:nvPicPr>
            <p:cNvPr id="1083" name="Picture 59"/>
            <p:cNvPicPr>
              <a:picLocks noChangeAspect="1" noChangeArrowheads="1"/>
            </p:cNvPicPr>
            <p:nvPr/>
          </p:nvPicPr>
          <p:blipFill>
            <a:blip r:embed="rId4"/>
            <a:srcRect/>
            <a:stretch>
              <a:fillRect/>
            </a:stretch>
          </p:blipFill>
          <p:spPr bwMode="auto">
            <a:xfrm>
              <a:off x="1493" y="9446"/>
              <a:ext cx="1260" cy="1238"/>
            </a:xfrm>
            <a:prstGeom prst="rect">
              <a:avLst/>
            </a:prstGeom>
            <a:noFill/>
          </p:spPr>
        </p:pic>
        <p:cxnSp>
          <p:nvCxnSpPr>
            <p:cNvPr id="1084" name="AutoShape 60"/>
            <p:cNvCxnSpPr>
              <a:cxnSpLocks noChangeShapeType="1"/>
              <a:stCxn id="0" idx="3"/>
              <a:endCxn id="1028" idx="1"/>
            </p:cNvCxnSpPr>
            <p:nvPr/>
          </p:nvCxnSpPr>
          <p:spPr bwMode="auto">
            <a:xfrm>
              <a:off x="2753" y="10065"/>
              <a:ext cx="483" cy="1"/>
            </a:xfrm>
            <a:prstGeom prst="straightConnector1">
              <a:avLst/>
            </a:prstGeom>
            <a:noFill/>
            <a:ln w="38100">
              <a:solidFill>
                <a:srgbClr val="938953"/>
              </a:solidFill>
              <a:round/>
              <a:headEnd type="triangle" w="med" len="med"/>
              <a:tailEnd type="triangle" w="med" len="med"/>
            </a:ln>
          </p:spPr>
        </p:cxnSp>
        <p:cxnSp>
          <p:nvCxnSpPr>
            <p:cNvPr id="1085" name="AutoShape 61"/>
            <p:cNvCxnSpPr>
              <a:cxnSpLocks noChangeShapeType="1"/>
              <a:stCxn id="1038" idx="6"/>
              <a:endCxn id="0" idx="1"/>
            </p:cNvCxnSpPr>
            <p:nvPr/>
          </p:nvCxnSpPr>
          <p:spPr bwMode="auto">
            <a:xfrm flipV="1">
              <a:off x="1077" y="10065"/>
              <a:ext cx="416" cy="5"/>
            </a:xfrm>
            <a:prstGeom prst="straightConnector1">
              <a:avLst/>
            </a:prstGeom>
            <a:noFill/>
            <a:ln w="38100">
              <a:solidFill>
                <a:srgbClr val="938953"/>
              </a:solidFill>
              <a:round/>
              <a:headEnd type="triangle" w="med" len="med"/>
              <a:tailEnd type="triangle" w="med" len="med"/>
            </a:ln>
          </p:spPr>
        </p:cxnSp>
        <p:sp>
          <p:nvSpPr>
            <p:cNvPr id="1086" name="Text Box 62"/>
            <p:cNvSpPr txBox="1">
              <a:spLocks noChangeArrowheads="1"/>
            </p:cNvSpPr>
            <p:nvPr/>
          </p:nvSpPr>
          <p:spPr bwMode="auto">
            <a:xfrm>
              <a:off x="1582" y="10753"/>
              <a:ext cx="1066" cy="5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Browser</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5" name="Slide Number Placeholder 64"/>
          <p:cNvSpPr>
            <a:spLocks noGrp="1"/>
          </p:cNvSpPr>
          <p:nvPr>
            <p:ph type="sldNum" sz="quarter" idx="12"/>
          </p:nvPr>
        </p:nvSpPr>
        <p:spPr/>
        <p:txBody>
          <a:bodyPr/>
          <a:lstStyle/>
          <a:p>
            <a:fld id="{052F8F49-F254-4492-A20D-AEE6D2E281C5}" type="slidenum">
              <a:rPr lang="en-US" smtClean="0"/>
              <a:pPr/>
              <a:t>15</a:t>
            </a:fld>
            <a:endParaRPr lang="en-US"/>
          </a:p>
        </p:txBody>
      </p:sp>
      <p:cxnSp>
        <p:nvCxnSpPr>
          <p:cNvPr id="69" name="Shape 68"/>
          <p:cNvCxnSpPr>
            <a:stCxn id="1069" idx="0"/>
            <a:endCxn id="1067" idx="0"/>
          </p:cNvCxnSpPr>
          <p:nvPr/>
        </p:nvCxnSpPr>
        <p:spPr>
          <a:xfrm rot="16200000" flipV="1">
            <a:off x="7202708" y="2592471"/>
            <a:ext cx="35223" cy="2561001"/>
          </a:xfrm>
          <a:prstGeom prst="curvedConnector3">
            <a:avLst>
              <a:gd name="adj1" fmla="val 74900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hape 70"/>
          <p:cNvCxnSpPr>
            <a:stCxn id="1071" idx="1"/>
            <a:endCxn id="1067" idx="3"/>
          </p:cNvCxnSpPr>
          <p:nvPr/>
        </p:nvCxnSpPr>
        <p:spPr>
          <a:xfrm rot="10800000">
            <a:off x="6088435" y="4099381"/>
            <a:ext cx="1479116" cy="944409"/>
          </a:xfrm>
          <a:prstGeom prst="curvedConnector3">
            <a:avLst>
              <a:gd name="adj1" fmla="val 3286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Curved Connector 72"/>
          <p:cNvCxnSpPr>
            <a:stCxn id="1070" idx="1"/>
            <a:endCxn id="1067" idx="1"/>
          </p:cNvCxnSpPr>
          <p:nvPr/>
        </p:nvCxnSpPr>
        <p:spPr>
          <a:xfrm rot="10800000">
            <a:off x="5791201" y="4099381"/>
            <a:ext cx="969451" cy="465625"/>
          </a:xfrm>
          <a:prstGeom prst="curvedConnector3">
            <a:avLst>
              <a:gd name="adj1" fmla="val 12358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hape 83"/>
          <p:cNvCxnSpPr>
            <a:stCxn id="1072" idx="0"/>
          </p:cNvCxnSpPr>
          <p:nvPr/>
        </p:nvCxnSpPr>
        <p:spPr>
          <a:xfrm rot="16200000" flipV="1">
            <a:off x="6925885" y="3132516"/>
            <a:ext cx="661085" cy="2320854"/>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90" name="Freeform 89"/>
          <p:cNvSpPr/>
          <p:nvPr/>
        </p:nvSpPr>
        <p:spPr>
          <a:xfrm>
            <a:off x="6874525" y="4649118"/>
            <a:ext cx="1520328" cy="1160444"/>
          </a:xfrm>
          <a:custGeom>
            <a:avLst/>
            <a:gdLst>
              <a:gd name="connsiteX0" fmla="*/ 1520328 w 1520328"/>
              <a:gd name="connsiteY0" fmla="*/ 815248 h 1160444"/>
              <a:gd name="connsiteX1" fmla="*/ 308473 w 1520328"/>
              <a:gd name="connsiteY1" fmla="*/ 1024569 h 1160444"/>
              <a:gd name="connsiteX2" fmla="*/ 0 w 1520328"/>
              <a:gd name="connsiteY2" fmla="*/ 0 h 1160444"/>
            </a:gdLst>
            <a:ahLst/>
            <a:cxnLst>
              <a:cxn ang="0">
                <a:pos x="connsiteX0" y="connsiteY0"/>
              </a:cxn>
              <a:cxn ang="0">
                <a:pos x="connsiteX1" y="connsiteY1"/>
              </a:cxn>
              <a:cxn ang="0">
                <a:pos x="connsiteX2" y="connsiteY2"/>
              </a:cxn>
            </a:cxnLst>
            <a:rect l="l" t="t" r="r" b="b"/>
            <a:pathLst>
              <a:path w="1520328" h="1160444">
                <a:moveTo>
                  <a:pt x="1520328" y="815248"/>
                </a:moveTo>
                <a:cubicBezTo>
                  <a:pt x="1041094" y="987846"/>
                  <a:pt x="561861" y="1160444"/>
                  <a:pt x="308473" y="1024569"/>
                </a:cubicBezTo>
                <a:cubicBezTo>
                  <a:pt x="55085" y="888694"/>
                  <a:pt x="27542" y="444347"/>
                  <a:pt x="0" y="0"/>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TextBox 90"/>
          <p:cNvSpPr txBox="1"/>
          <p:nvPr/>
        </p:nvSpPr>
        <p:spPr>
          <a:xfrm>
            <a:off x="8458200" y="3581400"/>
            <a:ext cx="228600" cy="369332"/>
          </a:xfrm>
          <a:prstGeom prst="rect">
            <a:avLst/>
          </a:prstGeom>
          <a:noFill/>
        </p:spPr>
        <p:txBody>
          <a:bodyPr wrap="square" rtlCol="0">
            <a:spAutoFit/>
          </a:bodyPr>
          <a:lstStyle/>
          <a:p>
            <a:r>
              <a:rPr lang="en-US" dirty="0" smtClean="0"/>
              <a:t>a</a:t>
            </a:r>
            <a:endParaRPr lang="en-US" dirty="0"/>
          </a:p>
        </p:txBody>
      </p:sp>
      <p:sp>
        <p:nvSpPr>
          <p:cNvPr id="92" name="TextBox 91"/>
          <p:cNvSpPr txBox="1"/>
          <p:nvPr/>
        </p:nvSpPr>
        <p:spPr>
          <a:xfrm>
            <a:off x="8382000" y="4648200"/>
            <a:ext cx="228600" cy="369332"/>
          </a:xfrm>
          <a:prstGeom prst="rect">
            <a:avLst/>
          </a:prstGeom>
          <a:noFill/>
        </p:spPr>
        <p:txBody>
          <a:bodyPr wrap="square" rtlCol="0">
            <a:spAutoFit/>
          </a:bodyPr>
          <a:lstStyle/>
          <a:p>
            <a:r>
              <a:rPr lang="en-US" dirty="0" smtClean="0"/>
              <a:t>b</a:t>
            </a:r>
            <a:endParaRPr lang="en-US" dirty="0"/>
          </a:p>
        </p:txBody>
      </p:sp>
      <p:sp>
        <p:nvSpPr>
          <p:cNvPr id="93" name="TextBox 92"/>
          <p:cNvSpPr txBox="1"/>
          <p:nvPr/>
        </p:nvSpPr>
        <p:spPr>
          <a:xfrm>
            <a:off x="8458200" y="5410200"/>
            <a:ext cx="228600" cy="369332"/>
          </a:xfrm>
          <a:prstGeom prst="rect">
            <a:avLst/>
          </a:prstGeom>
          <a:noFill/>
        </p:spPr>
        <p:txBody>
          <a:bodyPr wrap="square" rtlCol="0">
            <a:spAutoFit/>
          </a:bodyPr>
          <a:lstStyle/>
          <a:p>
            <a:r>
              <a:rPr lang="en-US" dirty="0" smtClean="0"/>
              <a:t>c</a:t>
            </a:r>
            <a:endParaRPr lang="en-US" dirty="0"/>
          </a:p>
        </p:txBody>
      </p:sp>
      <p:sp>
        <p:nvSpPr>
          <p:cNvPr id="94" name="TextBox 93"/>
          <p:cNvSpPr txBox="1"/>
          <p:nvPr/>
        </p:nvSpPr>
        <p:spPr>
          <a:xfrm>
            <a:off x="7620000" y="4964668"/>
            <a:ext cx="228600" cy="369332"/>
          </a:xfrm>
          <a:prstGeom prst="rect">
            <a:avLst/>
          </a:prstGeom>
          <a:noFill/>
        </p:spPr>
        <p:txBody>
          <a:bodyPr wrap="square" rtlCol="0">
            <a:spAutoFit/>
          </a:bodyPr>
          <a:lstStyle/>
          <a:p>
            <a:r>
              <a:rPr lang="en-US" dirty="0" smtClean="0"/>
              <a:t>d</a:t>
            </a:r>
            <a:endParaRPr lang="en-US" dirty="0"/>
          </a:p>
        </p:txBody>
      </p:sp>
      <p:sp>
        <p:nvSpPr>
          <p:cNvPr id="95" name="TextBox 94"/>
          <p:cNvSpPr txBox="1"/>
          <p:nvPr/>
        </p:nvSpPr>
        <p:spPr>
          <a:xfrm>
            <a:off x="6629400" y="4191000"/>
            <a:ext cx="228600" cy="369332"/>
          </a:xfrm>
          <a:prstGeom prst="rect">
            <a:avLst/>
          </a:prstGeom>
          <a:noFill/>
        </p:spPr>
        <p:txBody>
          <a:bodyPr wrap="square" rtlCol="0">
            <a:spAutoFit/>
          </a:bodyPr>
          <a:lstStyle/>
          <a:p>
            <a:r>
              <a:rPr lang="en-US" dirty="0" smtClean="0"/>
              <a:t>e</a:t>
            </a:r>
            <a:endParaRPr lang="en-US" dirty="0"/>
          </a:p>
        </p:txBody>
      </p:sp>
      <p:sp>
        <p:nvSpPr>
          <p:cNvPr id="96" name="TextBox 95"/>
          <p:cNvSpPr txBox="1"/>
          <p:nvPr/>
        </p:nvSpPr>
        <p:spPr>
          <a:xfrm>
            <a:off x="1447800" y="5522893"/>
            <a:ext cx="2362200" cy="1169551"/>
          </a:xfrm>
          <a:prstGeom prst="rect">
            <a:avLst/>
          </a:prstGeom>
          <a:noFill/>
        </p:spPr>
        <p:txBody>
          <a:bodyPr wrap="square" rtlCol="0">
            <a:spAutoFit/>
          </a:bodyPr>
          <a:lstStyle/>
          <a:p>
            <a:pPr marL="342900" indent="-342900">
              <a:buAutoNum type="alphaLcPeriod"/>
            </a:pPr>
            <a:r>
              <a:rPr lang="en-US" sz="1400" dirty="0" smtClean="0"/>
              <a:t>Gas-pipeline</a:t>
            </a:r>
          </a:p>
          <a:p>
            <a:pPr marL="342900" indent="-342900">
              <a:buAutoNum type="alphaLcPeriod"/>
            </a:pPr>
            <a:r>
              <a:rPr lang="en-US" sz="1400" dirty="0" smtClean="0"/>
              <a:t>Electric-power</a:t>
            </a:r>
          </a:p>
          <a:p>
            <a:pPr marL="342900" indent="-342900">
              <a:buAutoNum type="alphaLcPeriod"/>
            </a:pPr>
            <a:r>
              <a:rPr lang="en-US" sz="1400" dirty="0" smtClean="0"/>
              <a:t>NASA satellite</a:t>
            </a:r>
          </a:p>
          <a:p>
            <a:pPr marL="342900" indent="-342900">
              <a:buAutoNum type="alphaLcPeriod"/>
            </a:pPr>
            <a:r>
              <a:rPr lang="en-US" sz="1400" dirty="0" smtClean="0"/>
              <a:t>State-boundaries</a:t>
            </a:r>
          </a:p>
          <a:p>
            <a:pPr marL="342900" indent="-342900">
              <a:buAutoNum type="alphaLcPeriod"/>
            </a:pPr>
            <a:r>
              <a:rPr lang="en-US" sz="1400" dirty="0" smtClean="0"/>
              <a:t>NASA satellite -cascaded</a:t>
            </a:r>
            <a:endParaRPr lang="en-US" sz="1400" dirty="0"/>
          </a:p>
        </p:txBody>
      </p:sp>
      <p:cxnSp>
        <p:nvCxnSpPr>
          <p:cNvPr id="99" name="Straight Arrow Connector 98"/>
          <p:cNvCxnSpPr/>
          <p:nvPr/>
        </p:nvCxnSpPr>
        <p:spPr>
          <a:xfrm>
            <a:off x="990600" y="6553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990600" y="57150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990600" y="59436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990600" y="5334000"/>
            <a:ext cx="914400" cy="307777"/>
          </a:xfrm>
          <a:prstGeom prst="rect">
            <a:avLst/>
          </a:prstGeom>
          <a:noFill/>
        </p:spPr>
        <p:txBody>
          <a:bodyPr wrap="square" rtlCol="0">
            <a:spAutoFit/>
          </a:bodyPr>
          <a:lstStyle/>
          <a:p>
            <a:r>
              <a:rPr lang="en-US" sz="1400" dirty="0" smtClean="0"/>
              <a:t>Layers:</a:t>
            </a:r>
            <a:endParaRPr 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715962"/>
          </a:xfrm>
        </p:spPr>
        <p:txBody>
          <a:bodyPr>
            <a:normAutofit fontScale="90000"/>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Capabilities Federation </a:t>
            </a:r>
            <a:r>
              <a:rPr lang="en-US" dirty="0" smtClean="0">
                <a:solidFill>
                  <a:schemeClr val="tx1">
                    <a:lumMod val="75000"/>
                    <a:lumOff val="25000"/>
                  </a:schemeClr>
                </a:solidFill>
                <a:effectLst>
                  <a:outerShdw blurRad="38100" dist="38100" dir="2700000" algn="tl">
                    <a:srgbClr val="000000">
                      <a:alpha val="43137"/>
                    </a:srgbClr>
                  </a:outerShdw>
                </a:effectLst>
              </a:rPr>
              <a:t/>
            </a:r>
            <a:br>
              <a:rPr lang="en-US" dirty="0" smtClean="0">
                <a:solidFill>
                  <a:schemeClr val="tx1">
                    <a:lumMod val="75000"/>
                    <a:lumOff val="25000"/>
                  </a:schemeClr>
                </a:solidFill>
                <a:effectLst>
                  <a:outerShdw blurRad="38100" dist="38100" dir="2700000" algn="tl">
                    <a:srgbClr val="000000">
                      <a:alpha val="43137"/>
                    </a:srgbClr>
                  </a:outerShdw>
                </a:effectLst>
              </a:rPr>
            </a:br>
            <a:r>
              <a:rPr lang="en-US" sz="2700" dirty="0" smtClean="0">
                <a:solidFill>
                  <a:schemeClr val="tx1">
                    <a:lumMod val="75000"/>
                    <a:lumOff val="25000"/>
                  </a:schemeClr>
                </a:solidFill>
                <a:effectLst>
                  <a:outerShdw blurRad="38100" dist="38100" dir="2700000" algn="tl">
                    <a:srgbClr val="000000">
                      <a:alpha val="43137"/>
                    </a:srgbClr>
                  </a:outerShdw>
                </a:effectLst>
              </a:rPr>
              <a:t>Capability </a:t>
            </a:r>
            <a:r>
              <a:rPr lang="en-US" sz="2700" dirty="0" smtClean="0">
                <a:solidFill>
                  <a:schemeClr val="tx1">
                    <a:lumMod val="75000"/>
                    <a:lumOff val="25000"/>
                  </a:schemeClr>
                </a:solidFill>
                <a:effectLst>
                  <a:outerShdw blurRad="38100" dist="38100" dir="2700000" algn="tl">
                    <a:srgbClr val="000000">
                      <a:alpha val="43137"/>
                    </a:srgbClr>
                  </a:outerShdw>
                </a:effectLst>
              </a:rPr>
              <a:t>Files for </a:t>
            </a:r>
            <a:r>
              <a:rPr lang="en-US" sz="2700" dirty="0" smtClean="0">
                <a:solidFill>
                  <a:schemeClr val="tx1">
                    <a:lumMod val="75000"/>
                    <a:lumOff val="25000"/>
                  </a:schemeClr>
                </a:solidFill>
                <a:effectLst>
                  <a:outerShdw blurRad="38100" dist="38100" dir="2700000" algn="tl">
                    <a:srgbClr val="000000">
                      <a:alpha val="43137"/>
                    </a:srgbClr>
                  </a:outerShdw>
                </a:effectLst>
              </a:rPr>
              <a:t>Standard Services</a:t>
            </a:r>
            <a:endParaRPr lang="en-US" sz="2700" dirty="0">
              <a:solidFill>
                <a:schemeClr val="tx1">
                  <a:lumMod val="75000"/>
                  <a:lumOff val="25000"/>
                </a:schemeClr>
              </a:solidFill>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a:xfrm>
            <a:off x="457200" y="1066800"/>
            <a:ext cx="4040188" cy="457200"/>
          </a:xfrm>
        </p:spPr>
        <p:txBody>
          <a:bodyPr>
            <a:normAutofit/>
          </a:bodyPr>
          <a:lstStyle/>
          <a:p>
            <a:pPr algn="ctr"/>
            <a:r>
              <a:rPr lang="en-US" sz="2200" dirty="0" smtClean="0">
                <a:solidFill>
                  <a:srgbClr val="0070C0"/>
                </a:solidFill>
              </a:rPr>
              <a:t>WMS</a:t>
            </a:r>
            <a:endParaRPr lang="en-US" sz="2200" dirty="0">
              <a:solidFill>
                <a:srgbClr val="0070C0"/>
              </a:solidFill>
            </a:endParaRPr>
          </a:p>
        </p:txBody>
      </p:sp>
      <p:sp>
        <p:nvSpPr>
          <p:cNvPr id="5" name="Text Placeholder 4"/>
          <p:cNvSpPr>
            <a:spLocks noGrp="1"/>
          </p:cNvSpPr>
          <p:nvPr>
            <p:ph type="body" sz="quarter" idx="3"/>
          </p:nvPr>
        </p:nvSpPr>
        <p:spPr>
          <a:xfrm>
            <a:off x="4572000" y="1143000"/>
            <a:ext cx="4041775" cy="381000"/>
          </a:xfrm>
        </p:spPr>
        <p:txBody>
          <a:bodyPr>
            <a:normAutofit fontScale="92500" lnSpcReduction="20000"/>
          </a:bodyPr>
          <a:lstStyle/>
          <a:p>
            <a:pPr algn="ctr"/>
            <a:r>
              <a:rPr lang="en-US" dirty="0" smtClean="0">
                <a:solidFill>
                  <a:srgbClr val="0070C0"/>
                </a:solidFill>
              </a:rPr>
              <a:t>WFS</a:t>
            </a:r>
            <a:endParaRPr lang="en-US" dirty="0">
              <a:solidFill>
                <a:srgbClr val="0070C0"/>
              </a:solidFill>
            </a:endParaRPr>
          </a:p>
        </p:txBody>
      </p:sp>
      <p:sp>
        <p:nvSpPr>
          <p:cNvPr id="7" name="TextBox 6"/>
          <p:cNvSpPr txBox="1"/>
          <p:nvPr/>
        </p:nvSpPr>
        <p:spPr>
          <a:xfrm>
            <a:off x="228600" y="1524000"/>
            <a:ext cx="4343400" cy="5355312"/>
          </a:xfrm>
          <a:prstGeom prst="rect">
            <a:avLst/>
          </a:prstGeom>
          <a:noFill/>
          <a:ln w="19050">
            <a:solidFill>
              <a:schemeClr val="tx1"/>
            </a:solidFill>
          </a:ln>
        </p:spPr>
        <p:txBody>
          <a:bodyPr wrap="square" rtlCol="0">
            <a:spAutoFit/>
          </a:bodyPr>
          <a:lstStyle/>
          <a:p>
            <a:r>
              <a:rPr lang="en-US" dirty="0" smtClean="0"/>
              <a:t>&lt;Capabilities&gt;</a:t>
            </a:r>
          </a:p>
          <a:p>
            <a:r>
              <a:rPr lang="en-US" dirty="0" smtClean="0"/>
              <a:t>	&lt;</a:t>
            </a:r>
            <a:r>
              <a:rPr lang="en-US" dirty="0" smtClean="0"/>
              <a:t>Service&gt;</a:t>
            </a:r>
          </a:p>
          <a:p>
            <a:r>
              <a:rPr lang="en-US" dirty="0" smtClean="0"/>
              <a:t>		&lt;</a:t>
            </a:r>
            <a:r>
              <a:rPr lang="en-US" dirty="0" smtClean="0"/>
              <a:t>Name&gt;</a:t>
            </a:r>
          </a:p>
          <a:p>
            <a:r>
              <a:rPr lang="en-US" dirty="0" smtClean="0"/>
              <a:t>		&lt;</a:t>
            </a:r>
            <a:r>
              <a:rPr lang="en-US" dirty="0" err="1" smtClean="0"/>
              <a:t>OnlineResource</a:t>
            </a:r>
            <a:r>
              <a:rPr lang="en-US" dirty="0" smtClean="0"/>
              <a:t>&gt;</a:t>
            </a:r>
          </a:p>
          <a:p>
            <a:r>
              <a:rPr lang="en-US" dirty="0" smtClean="0"/>
              <a:t>		&lt;</a:t>
            </a:r>
            <a:r>
              <a:rPr lang="en-US" dirty="0" err="1" smtClean="0"/>
              <a:t>ContactInfo</a:t>
            </a:r>
            <a:r>
              <a:rPr lang="en-US" dirty="0" smtClean="0"/>
              <a:t>&gt;</a:t>
            </a:r>
          </a:p>
          <a:p>
            <a:r>
              <a:rPr lang="en-US" dirty="0" smtClean="0"/>
              <a:t>	&lt;/Service&gt;</a:t>
            </a:r>
          </a:p>
          <a:p>
            <a:r>
              <a:rPr lang="en-US" dirty="0" smtClean="0"/>
              <a:t>	&lt;Capability&gt;</a:t>
            </a:r>
          </a:p>
          <a:p>
            <a:r>
              <a:rPr lang="en-US" dirty="0" smtClean="0"/>
              <a:t>		</a:t>
            </a:r>
            <a:r>
              <a:rPr lang="en-US" dirty="0" smtClean="0">
                <a:solidFill>
                  <a:srgbClr val="FF0000"/>
                </a:solidFill>
              </a:rPr>
              <a:t>&lt;Request&gt;</a:t>
            </a:r>
          </a:p>
          <a:p>
            <a:r>
              <a:rPr lang="en-US" dirty="0" smtClean="0">
                <a:solidFill>
                  <a:srgbClr val="FF0000"/>
                </a:solidFill>
              </a:rPr>
              <a:t>		              &lt;</a:t>
            </a:r>
            <a:r>
              <a:rPr lang="en-US" b="1" dirty="0" smtClean="0">
                <a:solidFill>
                  <a:srgbClr val="FF0000"/>
                </a:solidFill>
              </a:rPr>
              <a:t>GetCapability</a:t>
            </a:r>
            <a:r>
              <a:rPr lang="en-US" dirty="0" smtClean="0">
                <a:solidFill>
                  <a:srgbClr val="FF0000"/>
                </a:solidFill>
              </a:rPr>
              <a:t>&gt;</a:t>
            </a:r>
          </a:p>
          <a:p>
            <a:r>
              <a:rPr lang="en-US" dirty="0" smtClean="0">
                <a:solidFill>
                  <a:srgbClr val="FF0000"/>
                </a:solidFill>
              </a:rPr>
              <a:t>		              &lt;</a:t>
            </a:r>
            <a:r>
              <a:rPr lang="en-US" dirty="0" err="1" smtClean="0">
                <a:solidFill>
                  <a:srgbClr val="FF0000"/>
                </a:solidFill>
              </a:rPr>
              <a:t>GetMap</a:t>
            </a:r>
            <a:r>
              <a:rPr lang="en-US" dirty="0" smtClean="0">
                <a:solidFill>
                  <a:srgbClr val="FF0000"/>
                </a:solidFill>
              </a:rPr>
              <a:t>&gt;</a:t>
            </a:r>
          </a:p>
          <a:p>
            <a:r>
              <a:rPr lang="en-US" dirty="0" smtClean="0">
                <a:solidFill>
                  <a:srgbClr val="FF0000"/>
                </a:solidFill>
              </a:rPr>
              <a:t>		              &lt;</a:t>
            </a:r>
            <a:r>
              <a:rPr lang="en-US" dirty="0" err="1" smtClean="0">
                <a:solidFill>
                  <a:srgbClr val="FF0000"/>
                </a:solidFill>
              </a:rPr>
              <a:t>GetFeaturInfo</a:t>
            </a:r>
            <a:r>
              <a:rPr lang="en-US" dirty="0" smtClean="0">
                <a:solidFill>
                  <a:srgbClr val="FF0000"/>
                </a:solidFill>
              </a:rPr>
              <a:t>&gt;</a:t>
            </a:r>
          </a:p>
          <a:p>
            <a:r>
              <a:rPr lang="en-US" dirty="0" smtClean="0">
                <a:solidFill>
                  <a:srgbClr val="FF0000"/>
                </a:solidFill>
              </a:rPr>
              <a:t>		&lt;/Request&gt;</a:t>
            </a:r>
          </a:p>
          <a:p>
            <a:r>
              <a:rPr lang="en-US" dirty="0" smtClean="0">
                <a:solidFill>
                  <a:srgbClr val="FF0000"/>
                </a:solidFill>
              </a:rPr>
              <a:t>		&lt;</a:t>
            </a:r>
            <a:r>
              <a:rPr lang="en-US" dirty="0" err="1" smtClean="0">
                <a:solidFill>
                  <a:srgbClr val="FF0000"/>
                </a:solidFill>
              </a:rPr>
              <a:t>LayerList</a:t>
            </a:r>
            <a:r>
              <a:rPr lang="en-US" dirty="0" smtClean="0">
                <a:solidFill>
                  <a:srgbClr val="FF0000"/>
                </a:solidFill>
              </a:rPr>
              <a:t>&gt;</a:t>
            </a:r>
          </a:p>
          <a:p>
            <a:r>
              <a:rPr lang="en-US" dirty="0" smtClean="0">
                <a:solidFill>
                  <a:srgbClr val="FF0000"/>
                </a:solidFill>
              </a:rPr>
              <a:t>		</a:t>
            </a:r>
            <a:r>
              <a:rPr lang="en-US" dirty="0" smtClean="0">
                <a:solidFill>
                  <a:srgbClr val="FF0000"/>
                </a:solidFill>
              </a:rPr>
              <a:t>   &lt;Layer-1: Satellite </a:t>
            </a:r>
            <a:r>
              <a:rPr lang="en-US" dirty="0" err="1" smtClean="0">
                <a:solidFill>
                  <a:srgbClr val="FF0000"/>
                </a:solidFill>
              </a:rPr>
              <a:t>img</a:t>
            </a:r>
            <a:r>
              <a:rPr lang="en-US" dirty="0" smtClean="0">
                <a:solidFill>
                  <a:srgbClr val="FF0000"/>
                </a:solidFill>
              </a:rPr>
              <a:t>&gt;</a:t>
            </a:r>
            <a:endParaRPr lang="en-US" dirty="0" smtClean="0">
              <a:solidFill>
                <a:srgbClr val="FF0000"/>
              </a:solidFill>
            </a:endParaRPr>
          </a:p>
          <a:p>
            <a:r>
              <a:rPr lang="en-US" dirty="0" smtClean="0">
                <a:solidFill>
                  <a:srgbClr val="FF0000"/>
                </a:solidFill>
              </a:rPr>
              <a:t>		</a:t>
            </a:r>
            <a:r>
              <a:rPr lang="en-US" dirty="0" smtClean="0">
                <a:solidFill>
                  <a:srgbClr val="FF0000"/>
                </a:solidFill>
              </a:rPr>
              <a:t>   &lt;Layer-2: gas-pipeline&gt;</a:t>
            </a:r>
          </a:p>
          <a:p>
            <a:r>
              <a:rPr lang="en-US" dirty="0" smtClean="0">
                <a:solidFill>
                  <a:srgbClr val="FF0000"/>
                </a:solidFill>
              </a:rPr>
              <a:t>	</a:t>
            </a:r>
            <a:r>
              <a:rPr lang="en-US" dirty="0" smtClean="0">
                <a:solidFill>
                  <a:srgbClr val="FF0000"/>
                </a:solidFill>
              </a:rPr>
              <a:t>	   &lt;</a:t>
            </a:r>
            <a:r>
              <a:rPr lang="en-US" dirty="0" smtClean="0">
                <a:solidFill>
                  <a:srgbClr val="FF0000"/>
                </a:solidFill>
              </a:rPr>
              <a:t>Layer-2: </a:t>
            </a:r>
            <a:r>
              <a:rPr lang="en-US" dirty="0" smtClean="0">
                <a:solidFill>
                  <a:srgbClr val="FF0000"/>
                </a:solidFill>
              </a:rPr>
              <a:t>Google-map&gt;</a:t>
            </a:r>
            <a:endParaRPr lang="en-US" dirty="0" smtClean="0">
              <a:solidFill>
                <a:srgbClr val="FF0000"/>
              </a:solidFill>
            </a:endParaRPr>
          </a:p>
          <a:p>
            <a:r>
              <a:rPr lang="en-US" dirty="0" smtClean="0">
                <a:solidFill>
                  <a:srgbClr val="FF0000"/>
                </a:solidFill>
              </a:rPr>
              <a:t>		&lt;/</a:t>
            </a:r>
            <a:r>
              <a:rPr lang="en-US" dirty="0" err="1" smtClean="0">
                <a:solidFill>
                  <a:srgbClr val="FF0000"/>
                </a:solidFill>
              </a:rPr>
              <a:t>LayerList</a:t>
            </a:r>
            <a:r>
              <a:rPr lang="en-US" dirty="0" smtClean="0">
                <a:solidFill>
                  <a:srgbClr val="FF0000"/>
                </a:solidFill>
              </a:rPr>
              <a:t>&gt;</a:t>
            </a:r>
          </a:p>
          <a:p>
            <a:r>
              <a:rPr lang="en-US" dirty="0" smtClean="0"/>
              <a:t>	&lt;/Capability&gt;</a:t>
            </a:r>
          </a:p>
          <a:p>
            <a:r>
              <a:rPr lang="en-US" dirty="0" smtClean="0"/>
              <a:t>&lt;/Capabilities&gt;</a:t>
            </a:r>
            <a:endParaRPr lang="en-US" dirty="0"/>
          </a:p>
        </p:txBody>
      </p:sp>
      <p:sp>
        <p:nvSpPr>
          <p:cNvPr id="8" name="TextBox 7"/>
          <p:cNvSpPr txBox="1"/>
          <p:nvPr/>
        </p:nvSpPr>
        <p:spPr>
          <a:xfrm>
            <a:off x="4572000" y="1524000"/>
            <a:ext cx="4572000" cy="5355312"/>
          </a:xfrm>
          <a:prstGeom prst="rect">
            <a:avLst/>
          </a:prstGeom>
          <a:noFill/>
          <a:ln w="19050">
            <a:solidFill>
              <a:schemeClr val="tx1"/>
            </a:solidFill>
          </a:ln>
        </p:spPr>
        <p:txBody>
          <a:bodyPr wrap="square" rtlCol="0">
            <a:spAutoFit/>
          </a:bodyPr>
          <a:lstStyle/>
          <a:p>
            <a:r>
              <a:rPr lang="en-US" dirty="0" smtClean="0"/>
              <a:t>&lt;Capabilities&gt;</a:t>
            </a:r>
          </a:p>
          <a:p>
            <a:r>
              <a:rPr lang="en-US" dirty="0" smtClean="0"/>
              <a:t>	&lt;Service&gt;</a:t>
            </a:r>
          </a:p>
          <a:p>
            <a:r>
              <a:rPr lang="en-US" dirty="0" smtClean="0"/>
              <a:t>		&lt;Name&gt;</a:t>
            </a:r>
          </a:p>
          <a:p>
            <a:r>
              <a:rPr lang="en-US" dirty="0" smtClean="0"/>
              <a:t>		&lt;</a:t>
            </a:r>
            <a:r>
              <a:rPr lang="en-US" dirty="0" err="1" smtClean="0"/>
              <a:t>OnlineResource</a:t>
            </a:r>
            <a:r>
              <a:rPr lang="en-US" dirty="0" smtClean="0"/>
              <a:t>&gt;</a:t>
            </a:r>
          </a:p>
          <a:p>
            <a:r>
              <a:rPr lang="en-US" dirty="0" smtClean="0"/>
              <a:t>		&lt;</a:t>
            </a:r>
            <a:r>
              <a:rPr lang="en-US" dirty="0" err="1" smtClean="0"/>
              <a:t>ContactInfo</a:t>
            </a:r>
            <a:r>
              <a:rPr lang="en-US" dirty="0" smtClean="0"/>
              <a:t>&gt;</a:t>
            </a:r>
          </a:p>
          <a:p>
            <a:r>
              <a:rPr lang="en-US" dirty="0" smtClean="0"/>
              <a:t>	&lt;/Service&gt;</a:t>
            </a:r>
          </a:p>
          <a:p>
            <a:r>
              <a:rPr lang="en-US" dirty="0" smtClean="0"/>
              <a:t>	&lt;Capability&gt;</a:t>
            </a:r>
          </a:p>
          <a:p>
            <a:r>
              <a:rPr lang="en-US" dirty="0" smtClean="0"/>
              <a:t>		</a:t>
            </a:r>
            <a:r>
              <a:rPr lang="en-US" dirty="0" smtClean="0">
                <a:solidFill>
                  <a:srgbClr val="FF0000"/>
                </a:solidFill>
              </a:rPr>
              <a:t>&lt;Request&gt;</a:t>
            </a:r>
          </a:p>
          <a:p>
            <a:r>
              <a:rPr lang="en-US" dirty="0" smtClean="0">
                <a:solidFill>
                  <a:srgbClr val="FF0000"/>
                </a:solidFill>
              </a:rPr>
              <a:t>		        &lt;</a:t>
            </a:r>
            <a:r>
              <a:rPr lang="en-US" b="1" dirty="0" smtClean="0">
                <a:solidFill>
                  <a:srgbClr val="FF0000"/>
                </a:solidFill>
              </a:rPr>
              <a:t>GetCapability</a:t>
            </a:r>
            <a:r>
              <a:rPr lang="en-US" dirty="0" smtClean="0">
                <a:solidFill>
                  <a:srgbClr val="FF0000"/>
                </a:solidFill>
              </a:rPr>
              <a:t>&gt;</a:t>
            </a:r>
          </a:p>
          <a:p>
            <a:r>
              <a:rPr lang="en-US" dirty="0" smtClean="0">
                <a:solidFill>
                  <a:srgbClr val="FF0000"/>
                </a:solidFill>
              </a:rPr>
              <a:t>		        &lt;GetFeature&gt;</a:t>
            </a:r>
          </a:p>
          <a:p>
            <a:r>
              <a:rPr lang="en-US" dirty="0" smtClean="0">
                <a:solidFill>
                  <a:srgbClr val="FF0000"/>
                </a:solidFill>
              </a:rPr>
              <a:t>		        &lt;</a:t>
            </a:r>
            <a:r>
              <a:rPr lang="en-US" dirty="0" err="1" smtClean="0">
                <a:solidFill>
                  <a:srgbClr val="FF0000"/>
                </a:solidFill>
              </a:rPr>
              <a:t>DescribeFeaturType</a:t>
            </a:r>
            <a:r>
              <a:rPr lang="en-US" dirty="0" smtClean="0">
                <a:solidFill>
                  <a:srgbClr val="FF0000"/>
                </a:solidFill>
              </a:rPr>
              <a:t>&gt;</a:t>
            </a:r>
          </a:p>
          <a:p>
            <a:r>
              <a:rPr lang="en-US" dirty="0" smtClean="0">
                <a:solidFill>
                  <a:srgbClr val="FF0000"/>
                </a:solidFill>
              </a:rPr>
              <a:t>		&lt;/Request&gt;</a:t>
            </a:r>
          </a:p>
          <a:p>
            <a:r>
              <a:rPr lang="en-US" dirty="0" smtClean="0">
                <a:solidFill>
                  <a:srgbClr val="FF0000"/>
                </a:solidFill>
              </a:rPr>
              <a:t>		&lt;</a:t>
            </a:r>
            <a:r>
              <a:rPr lang="en-US" dirty="0" err="1" smtClean="0">
                <a:solidFill>
                  <a:srgbClr val="FF0000"/>
                </a:solidFill>
              </a:rPr>
              <a:t>DataList</a:t>
            </a:r>
            <a:r>
              <a:rPr lang="en-US" dirty="0" smtClean="0">
                <a:solidFill>
                  <a:srgbClr val="FF0000"/>
                </a:solidFill>
              </a:rPr>
              <a:t>&gt;</a:t>
            </a:r>
          </a:p>
          <a:p>
            <a:r>
              <a:rPr lang="en-US" dirty="0" smtClean="0">
                <a:solidFill>
                  <a:srgbClr val="FF0000"/>
                </a:solidFill>
              </a:rPr>
              <a:t>		</a:t>
            </a:r>
            <a:r>
              <a:rPr lang="en-US" dirty="0" smtClean="0">
                <a:solidFill>
                  <a:srgbClr val="FF0000"/>
                </a:solidFill>
              </a:rPr>
              <a:t>    &lt;Data-1: gas-pipeline&gt;</a:t>
            </a:r>
            <a:endParaRPr lang="en-US" dirty="0" smtClean="0">
              <a:solidFill>
                <a:srgbClr val="FF0000"/>
              </a:solidFill>
            </a:endParaRPr>
          </a:p>
          <a:p>
            <a:r>
              <a:rPr lang="en-US" dirty="0" smtClean="0">
                <a:solidFill>
                  <a:srgbClr val="FF0000"/>
                </a:solidFill>
              </a:rPr>
              <a:t>		</a:t>
            </a:r>
            <a:r>
              <a:rPr lang="en-US" dirty="0" smtClean="0">
                <a:solidFill>
                  <a:srgbClr val="FF0000"/>
                </a:solidFill>
              </a:rPr>
              <a:t>    &lt;Data-2: electric-power&gt;</a:t>
            </a:r>
          </a:p>
          <a:p>
            <a:r>
              <a:rPr lang="en-US" dirty="0" smtClean="0">
                <a:solidFill>
                  <a:srgbClr val="FF0000"/>
                </a:solidFill>
              </a:rPr>
              <a:t>	</a:t>
            </a:r>
            <a:r>
              <a:rPr lang="en-US" dirty="0" smtClean="0">
                <a:solidFill>
                  <a:srgbClr val="FF0000"/>
                </a:solidFill>
              </a:rPr>
              <a:t>	    &lt;</a:t>
            </a:r>
            <a:r>
              <a:rPr lang="en-US" dirty="0" smtClean="0">
                <a:solidFill>
                  <a:srgbClr val="FF0000"/>
                </a:solidFill>
              </a:rPr>
              <a:t>Data-2: </a:t>
            </a:r>
            <a:r>
              <a:rPr lang="en-US" dirty="0" smtClean="0">
                <a:solidFill>
                  <a:srgbClr val="FF0000"/>
                </a:solidFill>
              </a:rPr>
              <a:t>other-data&gt;</a:t>
            </a:r>
            <a:endParaRPr lang="en-US" dirty="0" smtClean="0">
              <a:solidFill>
                <a:srgbClr val="FF0000"/>
              </a:solidFill>
            </a:endParaRPr>
          </a:p>
          <a:p>
            <a:r>
              <a:rPr lang="en-US" dirty="0" smtClean="0">
                <a:solidFill>
                  <a:srgbClr val="FF0000"/>
                </a:solidFill>
              </a:rPr>
              <a:t>		&lt;/ </a:t>
            </a:r>
            <a:r>
              <a:rPr lang="en-US" dirty="0" err="1" smtClean="0">
                <a:solidFill>
                  <a:srgbClr val="FF0000"/>
                </a:solidFill>
              </a:rPr>
              <a:t>DataList</a:t>
            </a:r>
            <a:r>
              <a:rPr lang="en-US" dirty="0" smtClean="0">
                <a:solidFill>
                  <a:srgbClr val="FF0000"/>
                </a:solidFill>
              </a:rPr>
              <a:t> &gt;</a:t>
            </a:r>
          </a:p>
          <a:p>
            <a:r>
              <a:rPr lang="en-US" dirty="0" smtClean="0"/>
              <a:t>	&lt;/Capability&gt;</a:t>
            </a:r>
          </a:p>
          <a:p>
            <a:r>
              <a:rPr lang="en-US" dirty="0" smtClean="0"/>
              <a:t>&lt;/Capabilities&gt;</a:t>
            </a:r>
            <a:endParaRPr lang="en-US" dirty="0"/>
          </a:p>
        </p:txBody>
      </p:sp>
      <p:grpSp>
        <p:nvGrpSpPr>
          <p:cNvPr id="11" name="Group 10"/>
          <p:cNvGrpSpPr/>
          <p:nvPr/>
        </p:nvGrpSpPr>
        <p:grpSpPr>
          <a:xfrm>
            <a:off x="457200" y="3505200"/>
            <a:ext cx="8534400" cy="1295400"/>
            <a:chOff x="457200" y="3505200"/>
            <a:chExt cx="8534400" cy="1295400"/>
          </a:xfrm>
        </p:grpSpPr>
        <p:sp>
          <p:nvSpPr>
            <p:cNvPr id="9" name="Rectangle 8"/>
            <p:cNvSpPr/>
            <p:nvPr/>
          </p:nvSpPr>
          <p:spPr>
            <a:xfrm>
              <a:off x="2133600" y="3505200"/>
              <a:ext cx="6858000" cy="1295400"/>
            </a:xfrm>
            <a:prstGeom prst="rect">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7200" y="3657600"/>
              <a:ext cx="1524000" cy="923330"/>
            </a:xfrm>
            <a:prstGeom prst="rect">
              <a:avLst/>
            </a:prstGeom>
            <a:noFill/>
          </p:spPr>
          <p:txBody>
            <a:bodyPr wrap="square" rtlCol="0">
              <a:spAutoFit/>
            </a:bodyPr>
            <a:lstStyle/>
            <a:p>
              <a:r>
                <a:rPr lang="en-US" b="1" dirty="0" smtClean="0">
                  <a:solidFill>
                    <a:srgbClr val="0070C0"/>
                  </a:solidFill>
                </a:rPr>
                <a:t>Operations -</a:t>
              </a:r>
            </a:p>
            <a:p>
              <a:r>
                <a:rPr lang="en-US" b="1" dirty="0" smtClean="0">
                  <a:solidFill>
                    <a:srgbClr val="0070C0"/>
                  </a:solidFill>
                </a:rPr>
                <a:t>Web Service Interfaces</a:t>
              </a:r>
              <a:endParaRPr lang="en-US" b="1" dirty="0">
                <a:solidFill>
                  <a:srgbClr val="0070C0"/>
                </a:solidFill>
              </a:endParaRPr>
            </a:p>
          </p:txBody>
        </p:sp>
      </p:grpSp>
      <p:grpSp>
        <p:nvGrpSpPr>
          <p:cNvPr id="12" name="Group 11"/>
          <p:cNvGrpSpPr/>
          <p:nvPr/>
        </p:nvGrpSpPr>
        <p:grpSpPr>
          <a:xfrm>
            <a:off x="228600" y="4876801"/>
            <a:ext cx="8763000" cy="1498334"/>
            <a:chOff x="457200" y="3505201"/>
            <a:chExt cx="8534400" cy="1273584"/>
          </a:xfrm>
        </p:grpSpPr>
        <p:sp>
          <p:nvSpPr>
            <p:cNvPr id="13" name="Rectangle 12"/>
            <p:cNvSpPr/>
            <p:nvPr/>
          </p:nvSpPr>
          <p:spPr>
            <a:xfrm>
              <a:off x="2133600" y="3505201"/>
              <a:ext cx="6858000" cy="1165860"/>
            </a:xfrm>
            <a:prstGeom prst="rect">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57200" y="3657599"/>
              <a:ext cx="1855304" cy="1121186"/>
            </a:xfrm>
            <a:prstGeom prst="rect">
              <a:avLst/>
            </a:prstGeom>
            <a:noFill/>
          </p:spPr>
          <p:txBody>
            <a:bodyPr wrap="square" rtlCol="0">
              <a:spAutoFit/>
            </a:bodyPr>
            <a:lstStyle/>
            <a:p>
              <a:r>
                <a:rPr lang="en-US" b="1" dirty="0" smtClean="0">
                  <a:solidFill>
                    <a:srgbClr val="0070C0"/>
                  </a:solidFill>
                </a:rPr>
                <a:t>Metadata about provided data/information</a:t>
              </a:r>
              <a:endParaRPr lang="en-US" b="1" dirty="0">
                <a:solidFill>
                  <a:srgbClr val="0070C0"/>
                </a:solidFill>
              </a:endParaRPr>
            </a:p>
          </p:txBody>
        </p:sp>
      </p:grpSp>
      <p:grpSp>
        <p:nvGrpSpPr>
          <p:cNvPr id="15" name="Group 14"/>
          <p:cNvGrpSpPr/>
          <p:nvPr/>
        </p:nvGrpSpPr>
        <p:grpSpPr>
          <a:xfrm>
            <a:off x="152400" y="1905000"/>
            <a:ext cx="8839200" cy="1295400"/>
            <a:chOff x="457200" y="3505200"/>
            <a:chExt cx="8534400" cy="1295400"/>
          </a:xfrm>
        </p:grpSpPr>
        <p:sp>
          <p:nvSpPr>
            <p:cNvPr id="16" name="Rectangle 15"/>
            <p:cNvSpPr/>
            <p:nvPr/>
          </p:nvSpPr>
          <p:spPr>
            <a:xfrm>
              <a:off x="1487214" y="3505200"/>
              <a:ext cx="7504386" cy="1295400"/>
            </a:xfrm>
            <a:prstGeom prst="rect">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7200" y="3657600"/>
              <a:ext cx="1524000" cy="923330"/>
            </a:xfrm>
            <a:prstGeom prst="rect">
              <a:avLst/>
            </a:prstGeom>
            <a:noFill/>
          </p:spPr>
          <p:txBody>
            <a:bodyPr wrap="square" rtlCol="0">
              <a:spAutoFit/>
            </a:bodyPr>
            <a:lstStyle/>
            <a:p>
              <a:r>
                <a:rPr lang="en-US" b="1" dirty="0" smtClean="0">
                  <a:solidFill>
                    <a:srgbClr val="0070C0"/>
                  </a:solidFill>
                </a:rPr>
                <a:t>General Service Metadata</a:t>
              </a:r>
              <a:endParaRPr lang="en-US" b="1" dirty="0">
                <a:solidFill>
                  <a:srgbClr val="0070C0"/>
                </a:solidFill>
              </a:endParaRPr>
            </a:p>
          </p:txBody>
        </p:sp>
      </p:grpSp>
      <p:sp>
        <p:nvSpPr>
          <p:cNvPr id="18" name="Slide Number Placeholder 17"/>
          <p:cNvSpPr>
            <a:spLocks noGrp="1"/>
          </p:cNvSpPr>
          <p:nvPr>
            <p:ph type="sldNum" sz="quarter" idx="12"/>
          </p:nvPr>
        </p:nvSpPr>
        <p:spPr/>
        <p:txBody>
          <a:bodyPr/>
          <a:lstStyle/>
          <a:p>
            <a:fld id="{052F8F49-F254-4492-A20D-AEE6D2E281C5}"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15"/>
                                        </p:tgtEl>
                                        <p:attrNameLst>
                                          <p:attrName>ppt_x</p:attrName>
                                        </p:attrNameLst>
                                      </p:cBhvr>
                                      <p:tavLst>
                                        <p:tav tm="0">
                                          <p:val>
                                            <p:strVal val="ppt_x"/>
                                          </p:val>
                                        </p:tav>
                                        <p:tav tm="100000">
                                          <p:val>
                                            <p:strVal val="ppt_x"/>
                                          </p:val>
                                        </p:tav>
                                      </p:tavLst>
                                    </p:anim>
                                    <p:anim calcmode="lin" valueType="num">
                                      <p:cBhvr additive="base">
                                        <p:cTn id="12" dur="500"/>
                                        <p:tgtEl>
                                          <p:spTgt spid="15"/>
                                        </p:tgtEl>
                                        <p:attrNameLst>
                                          <p:attrName>ppt_y</p:attrName>
                                        </p:attrNameLst>
                                      </p:cBhvr>
                                      <p:tavLst>
                                        <p:tav tm="0">
                                          <p:val>
                                            <p:strVal val="ppt_y"/>
                                          </p:val>
                                        </p:tav>
                                        <p:tav tm="100000">
                                          <p:val>
                                            <p:strVal val="1+ppt_h/2"/>
                                          </p:val>
                                        </p:tav>
                                      </p:tavLst>
                                    </p:anim>
                                    <p:set>
                                      <p:cBhvr>
                                        <p:cTn id="13" dur="1" fill="hold">
                                          <p:stCondLst>
                                            <p:cond delay="499"/>
                                          </p:stCondLst>
                                        </p:cTn>
                                        <p:tgtEl>
                                          <p:spTgt spid="1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1"/>
                                        </p:tgtEl>
                                        <p:attrNameLst>
                                          <p:attrName>ppt_x</p:attrName>
                                        </p:attrNameLst>
                                      </p:cBhvr>
                                      <p:tavLst>
                                        <p:tav tm="0">
                                          <p:val>
                                            <p:strVal val="ppt_x"/>
                                          </p:val>
                                        </p:tav>
                                        <p:tav tm="100000">
                                          <p:val>
                                            <p:strVal val="ppt_x"/>
                                          </p:val>
                                        </p:tav>
                                      </p:tavLst>
                                    </p:anim>
                                    <p:anim calcmode="lin" valueType="num">
                                      <p:cBhvr additive="base">
                                        <p:cTn id="23" dur="500"/>
                                        <p:tgtEl>
                                          <p:spTgt spid="11"/>
                                        </p:tgtEl>
                                        <p:attrNameLst>
                                          <p:attrName>ppt_y</p:attrName>
                                        </p:attrNameLst>
                                      </p:cBhvr>
                                      <p:tavLst>
                                        <p:tav tm="0">
                                          <p:val>
                                            <p:strVal val="ppt_y"/>
                                          </p:val>
                                        </p:tav>
                                        <p:tav tm="100000">
                                          <p:val>
                                            <p:strVal val="1+ppt_h/2"/>
                                          </p:val>
                                        </p:tav>
                                      </p:tavLst>
                                    </p:anim>
                                    <p:set>
                                      <p:cBhvr>
                                        <p:cTn id="24" dur="1" fill="hold">
                                          <p:stCondLst>
                                            <p:cond delay="4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8229600" cy="7159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Capabilities Federation</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76200" y="1066800"/>
            <a:ext cx="4876800" cy="5715000"/>
          </a:xfrm>
        </p:spPr>
        <p:txBody>
          <a:bodyPr>
            <a:normAutofit fontScale="70000" lnSpcReduction="20000"/>
          </a:bodyPr>
          <a:lstStyle/>
          <a:p>
            <a:r>
              <a:rPr lang="en-US" dirty="0" smtClean="0">
                <a:solidFill>
                  <a:schemeClr val="tx1">
                    <a:lumMod val="75000"/>
                    <a:lumOff val="25000"/>
                  </a:schemeClr>
                </a:solidFill>
              </a:rPr>
              <a:t>Pre-defined tree-like static paths starting from federator (AWMS)</a:t>
            </a:r>
          </a:p>
          <a:p>
            <a:pPr lvl="1"/>
            <a:r>
              <a:rPr lang="en-US" dirty="0" smtClean="0">
                <a:solidFill>
                  <a:schemeClr val="tx1">
                    <a:lumMod val="75000"/>
                    <a:lumOff val="25000"/>
                  </a:schemeClr>
                </a:solidFill>
              </a:rPr>
              <a:t>Chains are defined in capability files</a:t>
            </a:r>
            <a:endParaRPr lang="en-US" dirty="0" smtClean="0">
              <a:solidFill>
                <a:schemeClr val="tx1">
                  <a:lumMod val="75000"/>
                  <a:lumOff val="25000"/>
                </a:schemeClr>
              </a:solidFill>
            </a:endParaRPr>
          </a:p>
          <a:p>
            <a:pPr lvl="1"/>
            <a:r>
              <a:rPr lang="en-US" dirty="0" smtClean="0">
                <a:solidFill>
                  <a:schemeClr val="tx1">
                    <a:lumMod val="75000"/>
                    <a:lumOff val="25000"/>
                  </a:schemeClr>
                </a:solidFill>
              </a:rPr>
              <a:t>Root is map-image at the AWMS</a:t>
            </a:r>
          </a:p>
          <a:p>
            <a:pPr lvl="1"/>
            <a:r>
              <a:rPr lang="en-US" dirty="0" smtClean="0">
                <a:solidFill>
                  <a:schemeClr val="tx1">
                    <a:lumMod val="75000"/>
                    <a:lumOff val="25000"/>
                  </a:schemeClr>
                </a:solidFill>
              </a:rPr>
              <a:t>Composing the layers </a:t>
            </a:r>
            <a:r>
              <a:rPr lang="en-US" dirty="0" smtClean="0">
                <a:solidFill>
                  <a:schemeClr val="tx1">
                    <a:lumMod val="75000"/>
                    <a:lumOff val="25000"/>
                  </a:schemeClr>
                </a:solidFill>
              </a:rPr>
              <a:t>(WMS and WFS</a:t>
            </a:r>
            <a:r>
              <a:rPr lang="en-US" dirty="0" smtClean="0">
                <a:solidFill>
                  <a:schemeClr val="tx1">
                    <a:lumMod val="75000"/>
                    <a:lumOff val="25000"/>
                  </a:schemeClr>
                </a:solidFill>
              </a:rPr>
              <a:t>)</a:t>
            </a:r>
          </a:p>
          <a:p>
            <a:r>
              <a:rPr lang="en-US" dirty="0" smtClean="0">
                <a:solidFill>
                  <a:schemeClr val="tx1">
                    <a:lumMod val="75000"/>
                    <a:lumOff val="25000"/>
                  </a:schemeClr>
                </a:solidFill>
              </a:rPr>
              <a:t>Services exchange their capability files through </a:t>
            </a:r>
            <a:r>
              <a:rPr lang="en-US" dirty="0" err="1" smtClean="0">
                <a:solidFill>
                  <a:schemeClr val="tx1">
                    <a:lumMod val="75000"/>
                    <a:lumOff val="25000"/>
                  </a:schemeClr>
                </a:solidFill>
              </a:rPr>
              <a:t>getCapability</a:t>
            </a:r>
            <a:r>
              <a:rPr lang="en-US" dirty="0" smtClean="0">
                <a:solidFill>
                  <a:schemeClr val="tx1">
                    <a:lumMod val="75000"/>
                    <a:lumOff val="25000"/>
                  </a:schemeClr>
                </a:solidFill>
              </a:rPr>
              <a:t> </a:t>
            </a:r>
            <a:r>
              <a:rPr lang="en-US" dirty="0" smtClean="0">
                <a:solidFill>
                  <a:schemeClr val="tx1">
                    <a:lumMod val="75000"/>
                    <a:lumOff val="25000"/>
                  </a:schemeClr>
                </a:solidFill>
              </a:rPr>
              <a:t>interface</a:t>
            </a:r>
            <a:r>
              <a:rPr lang="en-US" dirty="0" smtClean="0">
                <a:solidFill>
                  <a:schemeClr val="tx1">
                    <a:lumMod val="75000"/>
                    <a:lumOff val="25000"/>
                  </a:schemeClr>
                </a:solidFill>
              </a:rPr>
              <a:t>.</a:t>
            </a:r>
            <a:endParaRPr lang="en-US" dirty="0" smtClean="0">
              <a:solidFill>
                <a:schemeClr val="tx1">
                  <a:lumMod val="75000"/>
                  <a:lumOff val="25000"/>
                </a:schemeClr>
              </a:solidFill>
            </a:endParaRPr>
          </a:p>
          <a:p>
            <a:pPr lvl="1"/>
            <a:r>
              <a:rPr lang="en-US" dirty="0" smtClean="0">
                <a:solidFill>
                  <a:schemeClr val="tx1">
                    <a:lumMod val="75000"/>
                    <a:lumOff val="25000"/>
                  </a:schemeClr>
                </a:solidFill>
              </a:rPr>
              <a:t>Successive communications are done based on the definitions and constraints described in capability </a:t>
            </a:r>
            <a:r>
              <a:rPr lang="en-US" dirty="0" smtClean="0">
                <a:solidFill>
                  <a:schemeClr val="tx1">
                    <a:lumMod val="75000"/>
                    <a:lumOff val="25000"/>
                  </a:schemeClr>
                </a:solidFill>
              </a:rPr>
              <a:t>files</a:t>
            </a:r>
          </a:p>
          <a:p>
            <a:r>
              <a:rPr lang="en-US" dirty="0" smtClean="0">
                <a:solidFill>
                  <a:schemeClr val="tx1">
                    <a:lumMod val="75000"/>
                    <a:lumOff val="25000"/>
                  </a:schemeClr>
                </a:solidFill>
              </a:rPr>
              <a:t>Unified data </a:t>
            </a:r>
            <a:r>
              <a:rPr lang="en-US" dirty="0" smtClean="0">
                <a:solidFill>
                  <a:schemeClr val="tx1">
                    <a:lumMod val="75000"/>
                    <a:lumOff val="25000"/>
                  </a:schemeClr>
                </a:solidFill>
              </a:rPr>
              <a:t>access/query/display</a:t>
            </a:r>
          </a:p>
          <a:p>
            <a:r>
              <a:rPr lang="en-US" dirty="0" smtClean="0">
                <a:solidFill>
                  <a:schemeClr val="tx1">
                    <a:lumMod val="75000"/>
                    <a:lumOff val="25000"/>
                  </a:schemeClr>
                </a:solidFill>
              </a:rPr>
              <a:t>Enables advanced functionalities </a:t>
            </a:r>
            <a:r>
              <a:rPr lang="en-US" dirty="0" smtClean="0">
                <a:solidFill>
                  <a:schemeClr val="tx1">
                    <a:lumMod val="75000"/>
                    <a:lumOff val="25000"/>
                  </a:schemeClr>
                </a:solidFill>
              </a:rPr>
              <a:t>to enhance the system’s responsiveness</a:t>
            </a:r>
            <a:r>
              <a:rPr lang="en-US" dirty="0" smtClean="0">
                <a:solidFill>
                  <a:schemeClr val="tx1">
                    <a:lumMod val="75000"/>
                    <a:lumOff val="25000"/>
                  </a:schemeClr>
                </a:solidFill>
              </a:rPr>
              <a:t>.</a:t>
            </a:r>
          </a:p>
          <a:p>
            <a:pPr lvl="1"/>
            <a:r>
              <a:rPr lang="en-US" dirty="0" smtClean="0">
                <a:solidFill>
                  <a:schemeClr val="tx1">
                    <a:lumMod val="75000"/>
                    <a:lumOff val="25000"/>
                  </a:schemeClr>
                </a:solidFill>
              </a:rPr>
              <a:t>Parallel processing, caching etc</a:t>
            </a:r>
          </a:p>
          <a:p>
            <a:r>
              <a:rPr lang="en-US" b="1" dirty="0" smtClean="0">
                <a:solidFill>
                  <a:srgbClr val="0070C0"/>
                </a:solidFill>
              </a:rPr>
              <a:t>Application </a:t>
            </a:r>
            <a:r>
              <a:rPr lang="en-US" b="1" dirty="0" smtClean="0">
                <a:solidFill>
                  <a:srgbClr val="0070C0"/>
                </a:solidFill>
              </a:rPr>
              <a:t>based hierarchical </a:t>
            </a:r>
            <a:r>
              <a:rPr lang="en-US" b="1" dirty="0" smtClean="0">
                <a:solidFill>
                  <a:srgbClr val="0070C0"/>
                </a:solidFill>
              </a:rPr>
              <a:t>data definitions (see the tree) </a:t>
            </a:r>
            <a:r>
              <a:rPr lang="en-US" b="1" dirty="0" smtClean="0">
                <a:solidFill>
                  <a:srgbClr val="0070C0"/>
                </a:solidFill>
                <a:sym typeface="Wingdings" pitchFamily="2" charset="2"/>
              </a:rPr>
              <a:t></a:t>
            </a:r>
            <a:r>
              <a:rPr lang="en-US" b="1" dirty="0" smtClean="0">
                <a:solidFill>
                  <a:srgbClr val="0070C0"/>
                </a:solidFill>
              </a:rPr>
              <a:t>: </a:t>
            </a:r>
            <a:endParaRPr lang="en-US" b="1" dirty="0" smtClean="0">
              <a:solidFill>
                <a:srgbClr val="0070C0"/>
              </a:solidFill>
            </a:endParaRPr>
          </a:p>
          <a:p>
            <a:pPr lvl="1"/>
            <a:r>
              <a:rPr lang="en-US" b="1" dirty="0" smtClean="0">
                <a:solidFill>
                  <a:srgbClr val="0070C0"/>
                </a:solidFill>
              </a:rPr>
              <a:t>Project -&gt; map -&gt; layer -&gt; data {GML and binary map images}</a:t>
            </a:r>
            <a:endParaRPr lang="en-US" dirty="0" smtClean="0"/>
          </a:p>
          <a:p>
            <a:endParaRPr lang="en-US" dirty="0"/>
          </a:p>
        </p:txBody>
      </p:sp>
      <p:sp>
        <p:nvSpPr>
          <p:cNvPr id="12" name="Content Placeholder 7"/>
          <p:cNvSpPr txBox="1">
            <a:spLocks/>
          </p:cNvSpPr>
          <p:nvPr/>
        </p:nvSpPr>
        <p:spPr>
          <a:xfrm>
            <a:off x="4800600" y="1752600"/>
            <a:ext cx="4267200" cy="50292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[Project</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r>
              <a:rPr lang="en-US" sz="3200" dirty="0" smtClean="0">
                <a:solidFill>
                  <a:schemeClr val="tx1">
                    <a:lumMod val="75000"/>
                    <a:lumOff val="25000"/>
                  </a:schemeClr>
                </a:solidFill>
              </a:rPr>
              <a:t>Earthquake </a:t>
            </a:r>
            <a:r>
              <a:rPr lang="en-US" sz="3200" dirty="0" err="1" smtClean="0">
                <a:solidFill>
                  <a:schemeClr val="tx1">
                    <a:lumMod val="75000"/>
                    <a:lumOff val="25000"/>
                  </a:schemeClr>
                </a:solidFill>
              </a:rPr>
              <a:t>fc</a:t>
            </a:r>
            <a:endPar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[Layer]-1</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r>
              <a:rPr lang="en-US" sz="2400" dirty="0" smtClean="0">
                <a:solidFill>
                  <a:schemeClr val="tx1">
                    <a:lumMod val="75000"/>
                    <a:lumOff val="25000"/>
                  </a:schemeClr>
                </a:solidFill>
              </a:rPr>
              <a:t>Data</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]-1 </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state boundaries (WFS-1)</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r>
              <a:rPr lang="en-US" sz="2400" dirty="0" smtClean="0">
                <a:solidFill>
                  <a:schemeClr val="tx1">
                    <a:lumMod val="75000"/>
                    <a:lumOff val="25000"/>
                  </a:schemeClr>
                </a:solidFill>
              </a:rPr>
              <a:t>Data</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]-2 </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Rivers (WFS-2)</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[Layer-2]</a:t>
            </a:r>
          </a:p>
          <a:p>
            <a:pPr marL="1200150" lvl="2" indent="-285750">
              <a:spcBef>
                <a:spcPct val="20000"/>
              </a:spcBef>
              <a:buFont typeface="Arial" pitchFamily="34" charset="0"/>
              <a:buChar char="–"/>
              <a:defRPr/>
            </a:pPr>
            <a:r>
              <a:rPr lang="en-US" sz="2800" dirty="0" smtClean="0">
                <a:solidFill>
                  <a:schemeClr val="tx1">
                    <a:lumMod val="75000"/>
                    <a:lumOff val="25000"/>
                  </a:schemeClr>
                </a:solidFill>
              </a:rPr>
              <a:t>[sub-layer]-1</a:t>
            </a:r>
            <a:endPar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1600200" lvl="3" indent="-228600">
              <a:spcBef>
                <a:spcPct val="20000"/>
              </a:spcBef>
              <a:buFont typeface="Arial" pitchFamily="34" charset="0"/>
              <a:buChar char="•"/>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Google map (WMS-1)</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[Layer-3]</a:t>
            </a:r>
          </a:p>
          <a:p>
            <a:pPr marL="1143000" lvl="2" indent="-228600">
              <a:spcBef>
                <a:spcPct val="20000"/>
              </a:spcBef>
              <a:buFont typeface="Arial" pitchFamily="34" charset="0"/>
              <a:buChar char="•"/>
              <a:defRPr/>
            </a:pPr>
            <a:r>
              <a:rPr lang="en-US" sz="2400" dirty="0" smtClean="0">
                <a:solidFill>
                  <a:schemeClr val="tx1">
                    <a:lumMod val="75000"/>
                    <a:lumOff val="25000"/>
                  </a:schemeClr>
                </a:solidFill>
              </a:rPr>
              <a:t>[Data]-1 </a:t>
            </a:r>
            <a:endPar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1600200" lvl="3" indent="-228600">
              <a:spcBef>
                <a:spcPct val="20000"/>
              </a:spcBef>
              <a:buFont typeface="Arial" pitchFamily="34" charset="0"/>
              <a:buChar char="•"/>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Earthquake-seismic(WFS-3)</a:t>
            </a:r>
          </a:p>
        </p:txBody>
      </p:sp>
      <p:sp>
        <p:nvSpPr>
          <p:cNvPr id="13" name="TextBox 12"/>
          <p:cNvSpPr txBox="1"/>
          <p:nvPr/>
        </p:nvSpPr>
        <p:spPr>
          <a:xfrm>
            <a:off x="5105400" y="990600"/>
            <a:ext cx="3962400" cy="646331"/>
          </a:xfrm>
          <a:prstGeom prst="rect">
            <a:avLst/>
          </a:prstGeom>
          <a:noFill/>
        </p:spPr>
        <p:txBody>
          <a:bodyPr wrap="square" rtlCol="0">
            <a:spAutoFit/>
          </a:bodyPr>
          <a:lstStyle/>
          <a:p>
            <a:r>
              <a:rPr lang="en-US" b="1" dirty="0" smtClean="0">
                <a:solidFill>
                  <a:srgbClr val="0070C0"/>
                </a:solidFill>
              </a:rPr>
              <a:t>A federated capability for a </a:t>
            </a:r>
            <a:r>
              <a:rPr lang="en-US" b="1" dirty="0" smtClean="0">
                <a:solidFill>
                  <a:srgbClr val="0070C0"/>
                </a:solidFill>
              </a:rPr>
              <a:t>sample application –Earthquake Forecasting:</a:t>
            </a:r>
            <a:endParaRPr lang="en-US" b="1" dirty="0">
              <a:solidFill>
                <a:srgbClr val="0070C0"/>
              </a:solidFill>
            </a:endParaRPr>
          </a:p>
        </p:txBody>
      </p:sp>
      <p:sp>
        <p:nvSpPr>
          <p:cNvPr id="6" name="Slide Number Placeholder 5"/>
          <p:cNvSpPr>
            <a:spLocks noGrp="1"/>
          </p:cNvSpPr>
          <p:nvPr>
            <p:ph type="sldNum" sz="quarter" idx="12"/>
          </p:nvPr>
        </p:nvSpPr>
        <p:spPr/>
        <p:txBody>
          <a:bodyPr/>
          <a:lstStyle/>
          <a:p>
            <a:fld id="{052F8F49-F254-4492-A20D-AEE6D2E281C5}"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tx1">
                    <a:lumMod val="85000"/>
                    <a:lumOff val="15000"/>
                  </a:schemeClr>
                </a:solidFill>
                <a:effectLst>
                  <a:outerShdw blurRad="38100" dist="38100" dir="2700000" algn="tl">
                    <a:srgbClr val="000000">
                      <a:alpha val="43137"/>
                    </a:srgbClr>
                  </a:outerShdw>
                </a:effectLst>
              </a:rPr>
              <a:t>Abstraction of the system </a:t>
            </a:r>
            <a:br>
              <a:rPr lang="en-US" dirty="0" smtClean="0">
                <a:solidFill>
                  <a:schemeClr val="tx1">
                    <a:lumMod val="85000"/>
                    <a:lumOff val="15000"/>
                  </a:schemeClr>
                </a:solidFill>
                <a:effectLst>
                  <a:outerShdw blurRad="38100" dist="38100" dir="2700000" algn="tl">
                    <a:srgbClr val="000000">
                      <a:alpha val="43137"/>
                    </a:srgbClr>
                  </a:outerShdw>
                </a:effectLst>
              </a:rPr>
            </a:br>
            <a:r>
              <a:rPr lang="en-US" dirty="0" smtClean="0">
                <a:solidFill>
                  <a:schemeClr val="tx1">
                    <a:lumMod val="85000"/>
                    <a:lumOff val="15000"/>
                  </a:schemeClr>
                </a:solidFill>
                <a:effectLst>
                  <a:outerShdw blurRad="38100" dist="38100" dir="2700000" algn="tl">
                    <a:srgbClr val="000000">
                      <a:alpha val="43137"/>
                    </a:srgbClr>
                  </a:outerShdw>
                </a:effectLst>
              </a:rPr>
              <a:t>for the general domains</a:t>
            </a:r>
            <a:endParaRPr lang="en-US" dirty="0">
              <a:solidFill>
                <a:schemeClr val="tx1">
                  <a:lumMod val="85000"/>
                  <a:lumOff val="15000"/>
                </a:schemeClr>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Abstraction for General Domains</a:t>
            </a:r>
            <a:endParaRPr lang="en-US" sz="4000" i="1"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5257800"/>
          </a:xfrm>
        </p:spPr>
        <p:txBody>
          <a:bodyPr>
            <a:normAutofit fontScale="85000" lnSpcReduction="20000"/>
          </a:bodyPr>
          <a:lstStyle/>
          <a:p>
            <a:r>
              <a:rPr lang="en-US" dirty="0" smtClean="0">
                <a:solidFill>
                  <a:schemeClr val="tx1">
                    <a:lumMod val="75000"/>
                    <a:lumOff val="25000"/>
                  </a:schemeClr>
                </a:solidFill>
              </a:rPr>
              <a:t>One </a:t>
            </a:r>
            <a:r>
              <a:rPr lang="en-US" dirty="0" smtClean="0">
                <a:solidFill>
                  <a:schemeClr val="tx1">
                    <a:lumMod val="75000"/>
                    <a:lumOff val="25000"/>
                  </a:schemeClr>
                </a:solidFill>
              </a:rPr>
              <a:t>can define a GIS-style information model in many application areas such Biology, Chemistry and </a:t>
            </a:r>
            <a:r>
              <a:rPr lang="en-US" dirty="0" smtClean="0">
                <a:solidFill>
                  <a:schemeClr val="tx1">
                    <a:lumMod val="75000"/>
                    <a:lumOff val="25000"/>
                  </a:schemeClr>
                </a:solidFill>
              </a:rPr>
              <a:t>Astronomy</a:t>
            </a:r>
          </a:p>
          <a:p>
            <a:pPr lvl="1"/>
            <a:r>
              <a:rPr lang="en-US" dirty="0" smtClean="0">
                <a:solidFill>
                  <a:schemeClr val="tx1">
                    <a:lumMod val="75000"/>
                    <a:lumOff val="25000"/>
                  </a:schemeClr>
                </a:solidFill>
              </a:rPr>
              <a:t>Application </a:t>
            </a:r>
            <a:r>
              <a:rPr lang="en-US" dirty="0" smtClean="0">
                <a:solidFill>
                  <a:schemeClr val="tx1">
                    <a:lumMod val="75000"/>
                    <a:lumOff val="25000"/>
                  </a:schemeClr>
                </a:solidFill>
              </a:rPr>
              <a:t>Specific Information Systems (ASIS</a:t>
            </a:r>
            <a:r>
              <a:rPr lang="en-US" dirty="0" smtClean="0">
                <a:solidFill>
                  <a:schemeClr val="tx1">
                    <a:lumMod val="75000"/>
                    <a:lumOff val="25000"/>
                  </a:schemeClr>
                </a:solidFill>
              </a:rPr>
              <a:t>).</a:t>
            </a:r>
          </a:p>
          <a:p>
            <a:r>
              <a:rPr lang="en-US" dirty="0" smtClean="0">
                <a:solidFill>
                  <a:schemeClr val="tx1">
                    <a:lumMod val="75000"/>
                    <a:lumOff val="25000"/>
                  </a:schemeClr>
                </a:solidFill>
              </a:rPr>
              <a:t>We have adopted </a:t>
            </a:r>
            <a:r>
              <a:rPr lang="en-US" dirty="0" smtClean="0">
                <a:solidFill>
                  <a:schemeClr val="tx1">
                    <a:lumMod val="75000"/>
                    <a:lumOff val="25000"/>
                  </a:schemeClr>
                </a:solidFill>
              </a:rPr>
              <a:t>the proposed federated GIS approach that </a:t>
            </a:r>
            <a:r>
              <a:rPr lang="en-US" dirty="0" smtClean="0">
                <a:solidFill>
                  <a:schemeClr val="tx1">
                    <a:lumMod val="75000"/>
                    <a:lumOff val="25000"/>
                  </a:schemeClr>
                </a:solidFill>
              </a:rPr>
              <a:t>can be extended to other domains besides Geographic Information Systems</a:t>
            </a:r>
            <a:r>
              <a:rPr lang="en-US" dirty="0" smtClean="0">
                <a:solidFill>
                  <a:schemeClr val="tx1">
                    <a:lumMod val="75000"/>
                    <a:lumOff val="25000"/>
                  </a:schemeClr>
                </a:solidFill>
              </a:rPr>
              <a:t>.</a:t>
            </a:r>
          </a:p>
          <a:p>
            <a:pPr lvl="1"/>
            <a:r>
              <a:rPr lang="en-US" dirty="0" smtClean="0">
                <a:solidFill>
                  <a:schemeClr val="tx1">
                    <a:lumMod val="75000"/>
                    <a:lumOff val="25000"/>
                  </a:schemeClr>
                </a:solidFill>
              </a:rPr>
              <a:t>From GML to ASL </a:t>
            </a:r>
            <a:r>
              <a:rPr lang="en-US" dirty="0" smtClean="0">
                <a:solidFill>
                  <a:schemeClr val="tx1">
                    <a:lumMod val="75000"/>
                    <a:lumOff val="25000"/>
                  </a:schemeClr>
                </a:solidFill>
              </a:rPr>
              <a:t>(Application Specific - Language</a:t>
            </a:r>
            <a:r>
              <a:rPr lang="en-US" dirty="0" smtClean="0">
                <a:solidFill>
                  <a:schemeClr val="tx1">
                    <a:lumMod val="75000"/>
                    <a:lumOff val="25000"/>
                  </a:schemeClr>
                </a:solidFill>
              </a:rPr>
              <a:t>)</a:t>
            </a:r>
          </a:p>
          <a:p>
            <a:pPr lvl="2"/>
            <a:r>
              <a:rPr lang="en-US" dirty="0" smtClean="0">
                <a:solidFill>
                  <a:schemeClr val="tx1">
                    <a:lumMod val="75000"/>
                    <a:lumOff val="25000"/>
                  </a:schemeClr>
                </a:solidFill>
              </a:rPr>
              <a:t>Data </a:t>
            </a:r>
            <a:r>
              <a:rPr lang="en-US" dirty="0" smtClean="0">
                <a:solidFill>
                  <a:schemeClr val="tx1">
                    <a:lumMod val="75000"/>
                    <a:lumOff val="25000"/>
                  </a:schemeClr>
                </a:solidFill>
              </a:rPr>
              <a:t>description </a:t>
            </a:r>
            <a:r>
              <a:rPr lang="en-US" dirty="0" smtClean="0">
                <a:solidFill>
                  <a:schemeClr val="tx1">
                    <a:lumMod val="75000"/>
                    <a:lumOff val="25000"/>
                  </a:schemeClr>
                </a:solidFill>
              </a:rPr>
              <a:t>language in forms of domain </a:t>
            </a:r>
            <a:r>
              <a:rPr lang="en-US" dirty="0" smtClean="0">
                <a:solidFill>
                  <a:schemeClr val="tx1">
                    <a:lumMod val="75000"/>
                    <a:lumOff val="25000"/>
                  </a:schemeClr>
                </a:solidFill>
              </a:rPr>
              <a:t>specific </a:t>
            </a:r>
            <a:r>
              <a:rPr lang="en-US" dirty="0" smtClean="0">
                <a:solidFill>
                  <a:schemeClr val="tx1">
                    <a:lumMod val="75000"/>
                    <a:lumOff val="25000"/>
                  </a:schemeClr>
                </a:solidFill>
              </a:rPr>
              <a:t>features</a:t>
            </a:r>
            <a:endParaRPr lang="en-US" dirty="0" smtClean="0">
              <a:solidFill>
                <a:schemeClr val="tx1">
                  <a:lumMod val="75000"/>
                  <a:lumOff val="25000"/>
                </a:schemeClr>
              </a:solidFill>
            </a:endParaRPr>
          </a:p>
          <a:p>
            <a:pPr lvl="1"/>
            <a:r>
              <a:rPr lang="en-US" dirty="0" smtClean="0">
                <a:solidFill>
                  <a:schemeClr val="tx1">
                    <a:lumMod val="75000"/>
                    <a:lumOff val="25000"/>
                  </a:schemeClr>
                </a:solidFill>
              </a:rPr>
              <a:t>From </a:t>
            </a:r>
            <a:r>
              <a:rPr lang="en-US" dirty="0" smtClean="0">
                <a:solidFill>
                  <a:schemeClr val="tx1">
                    <a:lumMod val="75000"/>
                    <a:lumOff val="25000"/>
                  </a:schemeClr>
                </a:solidFill>
              </a:rPr>
              <a:t>WFS to ASFS (Feature Services)</a:t>
            </a:r>
          </a:p>
          <a:p>
            <a:pPr lvl="2"/>
            <a:r>
              <a:rPr lang="en-US" dirty="0" smtClean="0">
                <a:solidFill>
                  <a:schemeClr val="tx1">
                    <a:lumMod val="75000"/>
                    <a:lumOff val="25000"/>
                  </a:schemeClr>
                </a:solidFill>
              </a:rPr>
              <a:t>Provides data in ASL with standard service interfaces</a:t>
            </a:r>
          </a:p>
          <a:p>
            <a:pPr lvl="1"/>
            <a:r>
              <a:rPr lang="en-US" dirty="0" smtClean="0">
                <a:solidFill>
                  <a:schemeClr val="tx1">
                    <a:lumMod val="75000"/>
                    <a:lumOff val="25000"/>
                  </a:schemeClr>
                </a:solidFill>
              </a:rPr>
              <a:t>From WMS to ASVS (Visualization Services)</a:t>
            </a:r>
          </a:p>
          <a:p>
            <a:pPr lvl="2"/>
            <a:r>
              <a:rPr lang="en-US" dirty="0" smtClean="0">
                <a:solidFill>
                  <a:schemeClr val="tx1">
                    <a:lumMod val="75000"/>
                    <a:lumOff val="25000"/>
                  </a:schemeClr>
                </a:solidFill>
              </a:rPr>
              <a:t>Domain specific display format definitions and standard services</a:t>
            </a:r>
          </a:p>
          <a:p>
            <a:pPr lvl="2"/>
            <a:r>
              <a:rPr lang="en-US" dirty="0" smtClean="0">
                <a:solidFill>
                  <a:schemeClr val="tx1">
                    <a:lumMod val="75000"/>
                    <a:lumOff val="25000"/>
                  </a:schemeClr>
                </a:solidFill>
              </a:rPr>
              <a:t>visualize information and provide a way of navigating ASFS compatible databases (cf. </a:t>
            </a:r>
            <a:r>
              <a:rPr lang="en-US" i="1" dirty="0" err="1" smtClean="0">
                <a:solidFill>
                  <a:schemeClr val="tx1">
                    <a:lumMod val="75000"/>
                    <a:lumOff val="25000"/>
                  </a:schemeClr>
                </a:solidFill>
              </a:rPr>
              <a:t>GetFeatureInfo</a:t>
            </a:r>
            <a:r>
              <a:rPr lang="en-US" dirty="0" smtClean="0">
                <a:solidFill>
                  <a:schemeClr val="tx1">
                    <a:lumMod val="75000"/>
                    <a:lumOff val="25000"/>
                  </a:schemeClr>
                </a:solidFill>
              </a:rPr>
              <a:t> for </a:t>
            </a:r>
            <a:r>
              <a:rPr lang="en-US" dirty="0" smtClean="0">
                <a:solidFill>
                  <a:schemeClr val="tx1">
                    <a:lumMod val="75000"/>
                    <a:lumOff val="25000"/>
                  </a:schemeClr>
                </a:solidFill>
              </a:rPr>
              <a:t>GIS</a:t>
            </a:r>
            <a:r>
              <a:rPr lang="en-US" dirty="0" smtClean="0">
                <a:solidFill>
                  <a:schemeClr val="tx1">
                    <a:lumMod val="75000"/>
                    <a:lumOff val="25000"/>
                  </a:schemeClr>
                </a:solidFill>
              </a:rPr>
              <a:t>)</a:t>
            </a:r>
            <a:endParaRPr lang="en-US"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effectLst>
                  <a:outerShdw blurRad="38100" dist="38100" dir="2700000" algn="tl">
                    <a:srgbClr val="000000">
                      <a:alpha val="43137"/>
                    </a:srgbClr>
                  </a:outerShdw>
                </a:effectLst>
              </a:rPr>
              <a:t>Outline</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0"/>
            <a:ext cx="8229600" cy="4525963"/>
          </a:xfrm>
        </p:spPr>
        <p:txBody>
          <a:bodyPr>
            <a:normAutofit fontScale="85000" lnSpcReduction="20000"/>
          </a:bodyPr>
          <a:lstStyle/>
          <a:p>
            <a:r>
              <a:rPr lang="en-US" dirty="0" smtClean="0">
                <a:solidFill>
                  <a:schemeClr val="tx1">
                    <a:lumMod val="75000"/>
                    <a:lumOff val="25000"/>
                  </a:schemeClr>
                </a:solidFill>
              </a:rPr>
              <a:t>Geographic Information Systems and Open Geographic Standards</a:t>
            </a:r>
          </a:p>
          <a:p>
            <a:r>
              <a:rPr lang="en-US" dirty="0" smtClean="0">
                <a:solidFill>
                  <a:schemeClr val="tx1">
                    <a:lumMod val="75000"/>
                    <a:lumOff val="25000"/>
                  </a:schemeClr>
                </a:solidFill>
              </a:rPr>
              <a:t>Motivations and Motivating Use Cases</a:t>
            </a:r>
          </a:p>
          <a:p>
            <a:r>
              <a:rPr lang="en-US" dirty="0" smtClean="0">
                <a:solidFill>
                  <a:schemeClr val="tx1">
                    <a:lumMod val="75000"/>
                    <a:lumOff val="25000"/>
                  </a:schemeClr>
                </a:solidFill>
              </a:rPr>
              <a:t>Challenges</a:t>
            </a:r>
          </a:p>
          <a:p>
            <a:r>
              <a:rPr lang="en-US" dirty="0" smtClean="0">
                <a:solidFill>
                  <a:schemeClr val="tx1">
                    <a:lumMod val="75000"/>
                    <a:lumOff val="25000"/>
                  </a:schemeClr>
                </a:solidFill>
              </a:rPr>
              <a:t>Research Issues</a:t>
            </a:r>
          </a:p>
          <a:p>
            <a:r>
              <a:rPr lang="en-US" dirty="0" smtClean="0">
                <a:solidFill>
                  <a:schemeClr val="tx1">
                    <a:lumMod val="75000"/>
                    <a:lumOff val="25000"/>
                  </a:schemeClr>
                </a:solidFill>
              </a:rPr>
              <a:t>Federated Service-Oriented Geographic Information System</a:t>
            </a:r>
          </a:p>
          <a:p>
            <a:r>
              <a:rPr lang="en-US" dirty="0" smtClean="0">
                <a:solidFill>
                  <a:schemeClr val="tx1">
                    <a:lumMod val="75000"/>
                    <a:lumOff val="25000"/>
                  </a:schemeClr>
                </a:solidFill>
              </a:rPr>
              <a:t>Abstraction of the system</a:t>
            </a:r>
          </a:p>
          <a:p>
            <a:r>
              <a:rPr lang="en-US" dirty="0" smtClean="0">
                <a:solidFill>
                  <a:schemeClr val="tx1">
                    <a:lumMod val="75000"/>
                    <a:lumOff val="25000"/>
                  </a:schemeClr>
                </a:solidFill>
              </a:rPr>
              <a:t>Performance-oriented designs and evaluations</a:t>
            </a:r>
          </a:p>
          <a:p>
            <a:r>
              <a:rPr lang="en-US" dirty="0" smtClean="0">
                <a:solidFill>
                  <a:schemeClr val="tx1">
                    <a:lumMod val="75000"/>
                    <a:lumOff val="25000"/>
                  </a:schemeClr>
                </a:solidFill>
              </a:rPr>
              <a:t>Contribution</a:t>
            </a:r>
          </a:p>
          <a:p>
            <a:r>
              <a:rPr lang="en-US" dirty="0" smtClean="0">
                <a:solidFill>
                  <a:schemeClr val="tx1">
                    <a:lumMod val="75000"/>
                    <a:lumOff val="25000"/>
                  </a:schemeClr>
                </a:solidFill>
              </a:rPr>
              <a:t>Future Work</a:t>
            </a:r>
            <a:endParaRPr lang="en-US"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Architectural Framework</a:t>
            </a:r>
            <a:endParaRPr lang="en-US" sz="4000" i="1"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534400" cy="2286000"/>
          </a:xfrm>
        </p:spPr>
        <p:txBody>
          <a:bodyPr>
            <a:normAutofit fontScale="85000" lnSpcReduction="20000"/>
          </a:bodyPr>
          <a:lstStyle/>
          <a:p>
            <a:r>
              <a:rPr lang="en-US" dirty="0" smtClean="0">
                <a:solidFill>
                  <a:schemeClr val="tx1">
                    <a:lumMod val="75000"/>
                    <a:lumOff val="25000"/>
                  </a:schemeClr>
                </a:solidFill>
              </a:rPr>
              <a:t>Web </a:t>
            </a:r>
            <a:r>
              <a:rPr lang="en-US" dirty="0" smtClean="0">
                <a:solidFill>
                  <a:schemeClr val="tx1">
                    <a:lumMod val="75000"/>
                    <a:lumOff val="25000"/>
                  </a:schemeClr>
                </a:solidFill>
              </a:rPr>
              <a:t>Services provide key low level capability but do not define an information or data architecture </a:t>
            </a:r>
            <a:endParaRPr lang="en-US" dirty="0" smtClean="0">
              <a:solidFill>
                <a:schemeClr val="tx1">
                  <a:lumMod val="75000"/>
                  <a:lumOff val="25000"/>
                </a:schemeClr>
              </a:solidFill>
            </a:endParaRPr>
          </a:p>
          <a:p>
            <a:r>
              <a:rPr lang="en-US" dirty="0" smtClean="0">
                <a:solidFill>
                  <a:schemeClr val="tx1">
                    <a:lumMod val="75000"/>
                    <a:lumOff val="25000"/>
                  </a:schemeClr>
                </a:solidFill>
              </a:rPr>
              <a:t>These are left to </a:t>
            </a:r>
            <a:r>
              <a:rPr lang="en-US" dirty="0" smtClean="0">
                <a:solidFill>
                  <a:schemeClr val="tx1">
                    <a:lumMod val="75000"/>
                    <a:lumOff val="25000"/>
                  </a:schemeClr>
                </a:solidFill>
              </a:rPr>
              <a:t>domain specific </a:t>
            </a:r>
            <a:r>
              <a:rPr lang="en-US" dirty="0" smtClean="0">
                <a:solidFill>
                  <a:schemeClr val="tx1">
                    <a:lumMod val="75000"/>
                    <a:lumOff val="25000"/>
                  </a:schemeClr>
                </a:solidFill>
              </a:rPr>
              <a:t>capabilities </a:t>
            </a:r>
            <a:r>
              <a:rPr lang="en-US" dirty="0" smtClean="0">
                <a:solidFill>
                  <a:schemeClr val="tx1">
                    <a:lumMod val="75000"/>
                    <a:lumOff val="25000"/>
                  </a:schemeClr>
                </a:solidFill>
              </a:rPr>
              <a:t>metadata and domain specific common data model ASL.</a:t>
            </a:r>
          </a:p>
          <a:p>
            <a:r>
              <a:rPr lang="en-US" dirty="0" smtClean="0">
                <a:solidFill>
                  <a:schemeClr val="tx1">
                    <a:lumMod val="75000"/>
                    <a:lumOff val="25000"/>
                  </a:schemeClr>
                </a:solidFill>
              </a:rPr>
              <a:t>AS-Tools </a:t>
            </a:r>
            <a:r>
              <a:rPr lang="en-US" dirty="0" smtClean="0">
                <a:solidFill>
                  <a:schemeClr val="tx1">
                    <a:lumMod val="75000"/>
                    <a:lumOff val="25000"/>
                  </a:schemeClr>
                </a:solidFill>
              </a:rPr>
              <a:t>have data specific adaptors and provide common API as in GIS’s WFS and WMS. </a:t>
            </a:r>
          </a:p>
        </p:txBody>
      </p:sp>
      <p:sp>
        <p:nvSpPr>
          <p:cNvPr id="206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051" name="Group 3"/>
          <p:cNvGrpSpPr>
            <a:grpSpLocks noChangeAspect="1"/>
          </p:cNvGrpSpPr>
          <p:nvPr/>
        </p:nvGrpSpPr>
        <p:grpSpPr bwMode="auto">
          <a:xfrm>
            <a:off x="152400" y="4038604"/>
            <a:ext cx="8771114" cy="2666996"/>
            <a:chOff x="1440" y="10126"/>
            <a:chExt cx="9360" cy="2594"/>
          </a:xfrm>
        </p:grpSpPr>
        <p:sp>
          <p:nvSpPr>
            <p:cNvPr id="2067" name="AutoShape 19"/>
            <p:cNvSpPr>
              <a:spLocks noChangeAspect="1" noChangeArrowheads="1" noTextEdit="1"/>
            </p:cNvSpPr>
            <p:nvPr/>
          </p:nvSpPr>
          <p:spPr bwMode="auto">
            <a:xfrm>
              <a:off x="1440" y="10219"/>
              <a:ext cx="9360" cy="2501"/>
            </a:xfrm>
            <a:prstGeom prst="rect">
              <a:avLst/>
            </a:prstGeom>
            <a:noFill/>
          </p:spPr>
          <p:txBody>
            <a:bodyPr vert="horz" wrap="square" lIns="91440" tIns="45720" rIns="91440" bIns="45720" numCol="1" anchor="t" anchorCtr="0" compatLnSpc="1">
              <a:prstTxWarp prst="textNoShape">
                <a:avLst/>
              </a:prstTxWarp>
            </a:bodyPr>
            <a:lstStyle/>
            <a:p>
              <a:endParaRPr lang="en-US" sz="1400"/>
            </a:p>
          </p:txBody>
        </p:sp>
        <p:sp>
          <p:nvSpPr>
            <p:cNvPr id="2066" name="AutoShape 18"/>
            <p:cNvSpPr>
              <a:spLocks noChangeArrowheads="1"/>
            </p:cNvSpPr>
            <p:nvPr/>
          </p:nvSpPr>
          <p:spPr bwMode="auto">
            <a:xfrm flipH="1">
              <a:off x="1707" y="10687"/>
              <a:ext cx="1067" cy="1190"/>
            </a:xfrm>
            <a:prstGeom prst="flowChartDelay">
              <a:avLst/>
            </a:prstGeom>
            <a:ln>
              <a:headEnd/>
              <a:tailEnd/>
            </a:ln>
            <a:effectLst>
              <a:glow rad="635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vert="horz" wrap="square" lIns="9144" tIns="0" rIns="9144"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ASVS Display Federator</a:t>
              </a:r>
              <a:endParaRPr kumimoji="0" lang="en-US" sz="1400" b="0" i="0" u="none" strike="noStrike" cap="none" normalizeH="0" baseline="0" dirty="0" smtClean="0">
                <a:ln>
                  <a:noFill/>
                </a:ln>
                <a:solidFill>
                  <a:srgbClr val="C00000"/>
                </a:solidFill>
                <a:effectLst/>
                <a:latin typeface="Arial" pitchFamily="34" charset="0"/>
                <a:cs typeface="Arial" pitchFamily="34" charset="0"/>
              </a:endParaRPr>
            </a:p>
          </p:txBody>
        </p:sp>
        <p:sp>
          <p:nvSpPr>
            <p:cNvPr id="2065" name="AutoShape 17"/>
            <p:cNvSpPr>
              <a:spLocks noChangeShapeType="1"/>
            </p:cNvSpPr>
            <p:nvPr/>
          </p:nvSpPr>
          <p:spPr bwMode="auto">
            <a:xfrm flipH="1">
              <a:off x="2782" y="11221"/>
              <a:ext cx="7709" cy="29"/>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64" name="Oval 16"/>
            <p:cNvSpPr>
              <a:spLocks noChangeArrowheads="1"/>
            </p:cNvSpPr>
            <p:nvPr/>
          </p:nvSpPr>
          <p:spPr bwMode="auto">
            <a:xfrm>
              <a:off x="3219" y="10742"/>
              <a:ext cx="1779" cy="1011"/>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0" rIns="91440" bIns="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 Tool</a:t>
              </a:r>
              <a:endPar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t>
              </a:r>
              <a:r>
                <a:rPr kumimoji="0" lang="en-US"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ASVS</a:t>
              </a: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t>
              </a:r>
              <a:endPar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2063" name="Oval 15"/>
            <p:cNvSpPr>
              <a:spLocks noChangeArrowheads="1"/>
            </p:cNvSpPr>
            <p:nvPr/>
          </p:nvSpPr>
          <p:spPr bwMode="auto">
            <a:xfrm>
              <a:off x="5350" y="10803"/>
              <a:ext cx="1909" cy="862"/>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AS Services</a:t>
              </a:r>
              <a:endPar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(user defined)</a:t>
              </a:r>
              <a:endPar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Arial" pitchFamily="34" charset="0"/>
                <a:cs typeface="Arial" pitchFamily="34" charset="0"/>
              </a:endParaRPr>
            </a:p>
          </p:txBody>
        </p:sp>
        <p:sp>
          <p:nvSpPr>
            <p:cNvPr id="2061" name="Rectangle 13"/>
            <p:cNvSpPr>
              <a:spLocks noChangeArrowheads="1"/>
            </p:cNvSpPr>
            <p:nvPr/>
          </p:nvSpPr>
          <p:spPr bwMode="auto">
            <a:xfrm>
              <a:off x="9605" y="10126"/>
              <a:ext cx="1047" cy="634"/>
            </a:xfrm>
            <a:prstGeom prst="rect">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0" name="Oval 12"/>
            <p:cNvSpPr>
              <a:spLocks noChangeArrowheads="1"/>
            </p:cNvSpPr>
            <p:nvPr/>
          </p:nvSpPr>
          <p:spPr bwMode="auto">
            <a:xfrm>
              <a:off x="9605" y="11677"/>
              <a:ext cx="971" cy="861"/>
            </a:xfrm>
            <a:prstGeom prst="ellipse">
              <a:avLst/>
            </a:prstGeom>
            <a:solidFill>
              <a:schemeClr val="bg1">
                <a:lumMod val="75000"/>
              </a:schemeClr>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AS</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Sensor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Oval 11"/>
            <p:cNvSpPr>
              <a:spLocks noChangeArrowheads="1"/>
            </p:cNvSpPr>
            <p:nvPr/>
          </p:nvSpPr>
          <p:spPr bwMode="auto">
            <a:xfrm>
              <a:off x="9498" y="11647"/>
              <a:ext cx="971" cy="861"/>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AS</a:t>
              </a: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Sensor</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2058" name="Rectangle 10"/>
            <p:cNvSpPr>
              <a:spLocks noChangeArrowheads="1"/>
            </p:cNvSpPr>
            <p:nvPr/>
          </p:nvSpPr>
          <p:spPr bwMode="auto">
            <a:xfrm>
              <a:off x="9445" y="10212"/>
              <a:ext cx="1119" cy="634"/>
            </a:xfrm>
            <a:prstGeom prst="rect">
              <a:avLst/>
            </a:prstGeom>
            <a:solidFill>
              <a:srgbClr val="FFFFFF"/>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AS</a:t>
              </a: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Repository</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2057" name="Text Box 9"/>
            <p:cNvSpPr txBox="1">
              <a:spLocks noChangeArrowheads="1"/>
            </p:cNvSpPr>
            <p:nvPr/>
          </p:nvSpPr>
          <p:spPr bwMode="auto">
            <a:xfrm>
              <a:off x="4998" y="10193"/>
              <a:ext cx="4358" cy="4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Such as filter, transformation, reasoning, data-mining, analysis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6" name="AutoShape 8"/>
            <p:cNvSpPr>
              <a:spLocks noChangeShapeType="1"/>
            </p:cNvSpPr>
            <p:nvPr/>
          </p:nvSpPr>
          <p:spPr bwMode="auto">
            <a:xfrm flipV="1">
              <a:off x="6864" y="10605"/>
              <a:ext cx="1" cy="524"/>
            </a:xfrm>
            <a:prstGeom prst="straightConnector1">
              <a:avLst/>
            </a:prstGeom>
            <a:noFill/>
            <a:ln w="19050">
              <a:solidFill>
                <a:srgbClr val="000000"/>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5" name="Text Box 7"/>
            <p:cNvSpPr txBox="1">
              <a:spLocks noChangeArrowheads="1"/>
            </p:cNvSpPr>
            <p:nvPr/>
          </p:nvSpPr>
          <p:spPr bwMode="auto">
            <a:xfrm>
              <a:off x="4823" y="12309"/>
              <a:ext cx="2171" cy="41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Messages using ASL</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2054" name="AutoShape 6"/>
            <p:cNvSpPr>
              <a:spLocks noChangeShapeType="1"/>
            </p:cNvSpPr>
            <p:nvPr/>
          </p:nvSpPr>
          <p:spPr bwMode="auto">
            <a:xfrm flipV="1">
              <a:off x="5909" y="11410"/>
              <a:ext cx="1401" cy="900"/>
            </a:xfrm>
            <a:prstGeom prst="straightConnector1">
              <a:avLst/>
            </a:prstGeom>
            <a:noFill/>
            <a:ln w="9525">
              <a:solidFill>
                <a:srgbClr val="000000"/>
              </a:solidFill>
              <a:prstDash val="dash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3" name="AutoShape 5"/>
            <p:cNvSpPr>
              <a:spLocks noChangeShapeType="1"/>
            </p:cNvSpPr>
            <p:nvPr/>
          </p:nvSpPr>
          <p:spPr bwMode="auto">
            <a:xfrm flipH="1" flipV="1">
              <a:off x="5175" y="11410"/>
              <a:ext cx="734" cy="900"/>
            </a:xfrm>
            <a:prstGeom prst="straightConnector1">
              <a:avLst/>
            </a:prstGeom>
            <a:noFill/>
            <a:ln w="9525">
              <a:solidFill>
                <a:srgbClr val="000000"/>
              </a:solidFill>
              <a:prstDash val="dash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2" name="AutoShape 4"/>
            <p:cNvSpPr>
              <a:spLocks noChangeShapeType="1"/>
            </p:cNvSpPr>
            <p:nvPr/>
          </p:nvSpPr>
          <p:spPr bwMode="auto">
            <a:xfrm flipH="1" flipV="1">
              <a:off x="3067" y="11647"/>
              <a:ext cx="2842" cy="662"/>
            </a:xfrm>
            <a:prstGeom prst="straightConnector1">
              <a:avLst/>
            </a:prstGeom>
            <a:noFill/>
            <a:ln w="9525">
              <a:solidFill>
                <a:srgbClr val="000000"/>
              </a:solidFill>
              <a:prstDash val="dash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62" name="Oval 14"/>
            <p:cNvSpPr>
              <a:spLocks noChangeArrowheads="1"/>
            </p:cNvSpPr>
            <p:nvPr/>
          </p:nvSpPr>
          <p:spPr bwMode="auto">
            <a:xfrm>
              <a:off x="7577" y="10754"/>
              <a:ext cx="1732" cy="989"/>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0" tIns="0" rIns="0" bIns="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 Tool</a:t>
              </a:r>
              <a:endPar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a:p>
              <a:pPr algn="ctr" eaLnBrk="0" fontAlgn="base" hangingPunct="0">
                <a:spcBef>
                  <a:spcPct val="0"/>
                </a:spcBef>
                <a:spcAft>
                  <a:spcPct val="0"/>
                </a:spcAf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ASFS</a:t>
              </a:r>
              <a:r>
                <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t>
              </a:r>
              <a:endPar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grpSp>
      <p:cxnSp>
        <p:nvCxnSpPr>
          <p:cNvPr id="26" name="Straight Connector 25"/>
          <p:cNvCxnSpPr>
            <a:stCxn id="2064" idx="1"/>
            <a:endCxn id="2064" idx="3"/>
          </p:cNvCxnSpPr>
          <p:nvPr/>
        </p:nvCxnSpPr>
        <p:spPr>
          <a:xfrm rot="16200000" flipH="1">
            <a:off x="1696111" y="5191663"/>
            <a:ext cx="735002"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239000" y="4953000"/>
            <a:ext cx="304800" cy="400110"/>
          </a:xfrm>
          <a:prstGeom prst="rect">
            <a:avLst/>
          </a:prstGeom>
          <a:noFill/>
        </p:spPr>
        <p:txBody>
          <a:bodyPr wrap="square" rtlCol="0">
            <a:spAutoFit/>
          </a:bodyPr>
          <a:lstStyle/>
          <a:p>
            <a:r>
              <a:rPr lang="en-US" sz="2000" b="1" dirty="0" smtClean="0">
                <a:solidFill>
                  <a:srgbClr val="002060"/>
                </a:solidFill>
              </a:rPr>
              <a:t>1</a:t>
            </a:r>
            <a:endParaRPr lang="en-US" sz="2000" b="1" dirty="0">
              <a:solidFill>
                <a:srgbClr val="002060"/>
              </a:solidFill>
            </a:endParaRPr>
          </a:p>
        </p:txBody>
      </p:sp>
      <p:sp>
        <p:nvSpPr>
          <p:cNvPr id="34" name="TextBox 33"/>
          <p:cNvSpPr txBox="1"/>
          <p:nvPr/>
        </p:nvSpPr>
        <p:spPr>
          <a:xfrm>
            <a:off x="5867400" y="4964017"/>
            <a:ext cx="304800" cy="400110"/>
          </a:xfrm>
          <a:prstGeom prst="rect">
            <a:avLst/>
          </a:prstGeom>
          <a:noFill/>
        </p:spPr>
        <p:txBody>
          <a:bodyPr wrap="square" rtlCol="0">
            <a:spAutoFit/>
          </a:bodyPr>
          <a:lstStyle/>
          <a:p>
            <a:r>
              <a:rPr lang="en-US" sz="2000" b="1" dirty="0" smtClean="0">
                <a:solidFill>
                  <a:srgbClr val="002060"/>
                </a:solidFill>
              </a:rPr>
              <a:t>2</a:t>
            </a:r>
            <a:endParaRPr lang="en-US" sz="2000" b="1" dirty="0">
              <a:solidFill>
                <a:srgbClr val="002060"/>
              </a:solidFill>
            </a:endParaRPr>
          </a:p>
        </p:txBody>
      </p:sp>
      <p:sp>
        <p:nvSpPr>
          <p:cNvPr id="35" name="TextBox 34"/>
          <p:cNvSpPr txBox="1"/>
          <p:nvPr/>
        </p:nvSpPr>
        <p:spPr>
          <a:xfrm>
            <a:off x="3200400" y="4950355"/>
            <a:ext cx="304800" cy="40011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b="1" dirty="0" smtClean="0">
                <a:solidFill>
                  <a:srgbClr val="002060"/>
                </a:solidFill>
              </a:rPr>
              <a:t>3</a:t>
            </a:r>
            <a:endParaRPr lang="en-US" sz="2000" b="1" dirty="0">
              <a:solidFill>
                <a:srgbClr val="002060"/>
              </a:solidFill>
            </a:endParaRPr>
          </a:p>
        </p:txBody>
      </p:sp>
      <p:sp>
        <p:nvSpPr>
          <p:cNvPr id="36" name="TextBox 35"/>
          <p:cNvSpPr txBox="1"/>
          <p:nvPr/>
        </p:nvSpPr>
        <p:spPr>
          <a:xfrm>
            <a:off x="1784732" y="4964017"/>
            <a:ext cx="304800" cy="400110"/>
          </a:xfrm>
          <a:prstGeom prst="rect">
            <a:avLst/>
          </a:prstGeom>
          <a:noFill/>
        </p:spPr>
        <p:txBody>
          <a:bodyPr wrap="square" rtlCol="0">
            <a:spAutoFit/>
          </a:bodyPr>
          <a:lstStyle/>
          <a:p>
            <a:r>
              <a:rPr lang="en-US" sz="2000" b="1" dirty="0" smtClean="0">
                <a:solidFill>
                  <a:srgbClr val="002060"/>
                </a:solidFill>
              </a:rPr>
              <a:t>4</a:t>
            </a:r>
            <a:endParaRPr lang="en-US" sz="2000" b="1" dirty="0">
              <a:solidFill>
                <a:srgbClr val="002060"/>
              </a:solidFill>
            </a:endParaRPr>
          </a:p>
        </p:txBody>
      </p:sp>
      <p:cxnSp>
        <p:nvCxnSpPr>
          <p:cNvPr id="44" name="Straight Connector 43"/>
          <p:cNvCxnSpPr>
            <a:stCxn id="2064" idx="7"/>
            <a:endCxn id="2064" idx="5"/>
          </p:cNvCxnSpPr>
          <p:nvPr/>
        </p:nvCxnSpPr>
        <p:spPr>
          <a:xfrm rot="16200000" flipH="1">
            <a:off x="2874909" y="5191663"/>
            <a:ext cx="735002"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2062" idx="1"/>
            <a:endCxn id="2062" idx="3"/>
          </p:cNvCxnSpPr>
          <p:nvPr/>
        </p:nvCxnSpPr>
        <p:spPr>
          <a:xfrm rot="16200000" flipH="1">
            <a:off x="5781473" y="5192691"/>
            <a:ext cx="719009"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062" idx="7"/>
            <a:endCxn id="2062" idx="5"/>
          </p:cNvCxnSpPr>
          <p:nvPr/>
        </p:nvCxnSpPr>
        <p:spPr>
          <a:xfrm rot="16200000" flipH="1">
            <a:off x="6929128" y="5192691"/>
            <a:ext cx="719009"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5" name="Slide Number Placeholder 44"/>
          <p:cNvSpPr>
            <a:spLocks noGrp="1"/>
          </p:cNvSpPr>
          <p:nvPr>
            <p:ph type="sldNum" sz="quarter" idx="12"/>
          </p:nvPr>
        </p:nvSpPr>
        <p:spPr/>
        <p:txBody>
          <a:bodyPr/>
          <a:lstStyle/>
          <a:p>
            <a:fld id="{052F8F49-F254-4492-A20D-AEE6D2E281C5}"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143000"/>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AS-Tools with Mediators for Standardization</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382000" cy="5029200"/>
          </a:xfrm>
        </p:spPr>
        <p:txBody>
          <a:bodyPr>
            <a:normAutofit fontScale="77500" lnSpcReduction="20000"/>
          </a:bodyPr>
          <a:lstStyle/>
          <a:p>
            <a:r>
              <a:rPr lang="en-US" b="1" dirty="0" smtClean="0">
                <a:solidFill>
                  <a:schemeClr val="tx1">
                    <a:lumMod val="75000"/>
                    <a:lumOff val="25000"/>
                  </a:schemeClr>
                </a:solidFill>
              </a:rPr>
              <a:t>ASFS </a:t>
            </a:r>
            <a:r>
              <a:rPr lang="en-US" dirty="0" smtClean="0">
                <a:solidFill>
                  <a:schemeClr val="tx1">
                    <a:lumMod val="75000"/>
                    <a:lumOff val="25000"/>
                  </a:schemeClr>
                </a:solidFill>
              </a:rPr>
              <a:t>Mediation</a:t>
            </a:r>
          </a:p>
          <a:p>
            <a:r>
              <a:rPr lang="en-US" b="1" dirty="0" smtClean="0">
                <a:solidFill>
                  <a:schemeClr val="tx1">
                    <a:lumMod val="75000"/>
                    <a:lumOff val="25000"/>
                  </a:schemeClr>
                </a:solidFill>
              </a:rPr>
              <a:t>1</a:t>
            </a:r>
            <a:r>
              <a:rPr lang="en-US" dirty="0" smtClean="0">
                <a:solidFill>
                  <a:schemeClr val="tx1">
                    <a:lumMod val="75000"/>
                    <a:lumOff val="25000"/>
                  </a:schemeClr>
                </a:solidFill>
              </a:rPr>
              <a:t>: Set of adaptors converting any data to ASL</a:t>
            </a:r>
          </a:p>
          <a:p>
            <a:r>
              <a:rPr lang="en-US" b="1" dirty="0" smtClean="0">
                <a:solidFill>
                  <a:schemeClr val="tx1">
                    <a:lumMod val="75000"/>
                    <a:lumOff val="25000"/>
                  </a:schemeClr>
                </a:solidFill>
              </a:rPr>
              <a:t>2</a:t>
            </a:r>
            <a:r>
              <a:rPr lang="en-US" dirty="0" smtClean="0">
                <a:solidFill>
                  <a:schemeClr val="tx1">
                    <a:lumMod val="75000"/>
                    <a:lumOff val="25000"/>
                  </a:schemeClr>
                </a:solidFill>
              </a:rPr>
              <a:t>: Service interfaces serving its capability file and data in ASL</a:t>
            </a:r>
          </a:p>
          <a:p>
            <a:pPr lvl="1"/>
            <a:r>
              <a:rPr lang="en-US" dirty="0" err="1" smtClean="0">
                <a:solidFill>
                  <a:schemeClr val="tx1">
                    <a:lumMod val="75000"/>
                    <a:lumOff val="25000"/>
                  </a:schemeClr>
                </a:solidFill>
              </a:rPr>
              <a:t>GetCapabilities</a:t>
            </a:r>
            <a:endParaRPr lang="en-US" dirty="0" smtClean="0">
              <a:solidFill>
                <a:schemeClr val="tx1">
                  <a:lumMod val="75000"/>
                  <a:lumOff val="25000"/>
                </a:schemeClr>
              </a:solidFill>
            </a:endParaRPr>
          </a:p>
          <a:p>
            <a:pPr lvl="1"/>
            <a:r>
              <a:rPr lang="en-US" dirty="0" err="1" smtClean="0">
                <a:solidFill>
                  <a:schemeClr val="tx1">
                    <a:lumMod val="75000"/>
                    <a:lumOff val="25000"/>
                  </a:schemeClr>
                </a:solidFill>
              </a:rPr>
              <a:t>GetASL</a:t>
            </a:r>
            <a:endParaRPr lang="en-US" dirty="0" smtClean="0">
              <a:solidFill>
                <a:schemeClr val="tx1">
                  <a:lumMod val="75000"/>
                  <a:lumOff val="25000"/>
                </a:schemeClr>
              </a:solidFill>
            </a:endParaRPr>
          </a:p>
          <a:p>
            <a:pPr lvl="1"/>
            <a:r>
              <a:rPr lang="en-US" dirty="0" err="1" smtClean="0">
                <a:solidFill>
                  <a:schemeClr val="tx1">
                    <a:lumMod val="75000"/>
                    <a:lumOff val="25000"/>
                  </a:schemeClr>
                </a:solidFill>
              </a:rPr>
              <a:t>DescribeASLType</a:t>
            </a:r>
            <a:endParaRPr lang="en-US" dirty="0" smtClean="0">
              <a:solidFill>
                <a:schemeClr val="tx1">
                  <a:lumMod val="75000"/>
                  <a:lumOff val="25000"/>
                </a:schemeClr>
              </a:solidFill>
            </a:endParaRPr>
          </a:p>
          <a:p>
            <a:r>
              <a:rPr lang="en-US" b="1" dirty="0" smtClean="0">
                <a:solidFill>
                  <a:schemeClr val="tx1">
                    <a:lumMod val="75000"/>
                    <a:lumOff val="25000"/>
                  </a:schemeClr>
                </a:solidFill>
              </a:rPr>
              <a:t>ASVS </a:t>
            </a:r>
            <a:r>
              <a:rPr lang="en-US" dirty="0" smtClean="0">
                <a:solidFill>
                  <a:schemeClr val="tx1">
                    <a:lumMod val="75000"/>
                    <a:lumOff val="25000"/>
                  </a:schemeClr>
                </a:solidFill>
              </a:rPr>
              <a:t>Mediation</a:t>
            </a:r>
          </a:p>
          <a:p>
            <a:r>
              <a:rPr lang="en-US" b="1" dirty="0" smtClean="0">
                <a:solidFill>
                  <a:schemeClr val="tx1">
                    <a:lumMod val="75000"/>
                    <a:lumOff val="25000"/>
                  </a:schemeClr>
                </a:solidFill>
              </a:rPr>
              <a:t>3</a:t>
            </a:r>
            <a:r>
              <a:rPr lang="en-US" dirty="0" smtClean="0">
                <a:solidFill>
                  <a:schemeClr val="tx1">
                    <a:lumMod val="75000"/>
                    <a:lumOff val="25000"/>
                  </a:schemeClr>
                </a:solidFill>
              </a:rPr>
              <a:t>: Set of adaptors converting any data to binary images</a:t>
            </a:r>
          </a:p>
          <a:p>
            <a:pPr lvl="1"/>
            <a:r>
              <a:rPr lang="en-US" dirty="0" smtClean="0">
                <a:solidFill>
                  <a:schemeClr val="tx1">
                    <a:lumMod val="75000"/>
                    <a:lumOff val="25000"/>
                  </a:schemeClr>
                </a:solidFill>
              </a:rPr>
              <a:t>This is optional if there is no need for </a:t>
            </a:r>
            <a:r>
              <a:rPr lang="en-US" i="1" dirty="0" smtClean="0">
                <a:solidFill>
                  <a:schemeClr val="tx1">
                    <a:lumMod val="75000"/>
                    <a:lumOff val="25000"/>
                  </a:schemeClr>
                </a:solidFill>
              </a:rPr>
              <a:t>“user-defined services”.</a:t>
            </a:r>
            <a:endParaRPr lang="en-US" dirty="0" smtClean="0">
              <a:solidFill>
                <a:schemeClr val="tx1">
                  <a:lumMod val="75000"/>
                  <a:lumOff val="25000"/>
                </a:schemeClr>
              </a:solidFill>
            </a:endParaRPr>
          </a:p>
          <a:p>
            <a:r>
              <a:rPr lang="en-US" b="1" dirty="0" smtClean="0">
                <a:solidFill>
                  <a:schemeClr val="tx1">
                    <a:lumMod val="75000"/>
                    <a:lumOff val="25000"/>
                  </a:schemeClr>
                </a:solidFill>
              </a:rPr>
              <a:t>4</a:t>
            </a:r>
            <a:r>
              <a:rPr lang="en-US" dirty="0" smtClean="0">
                <a:solidFill>
                  <a:schemeClr val="tx1">
                    <a:lumMod val="75000"/>
                    <a:lumOff val="25000"/>
                  </a:schemeClr>
                </a:solidFill>
              </a:rPr>
              <a:t>: Service interfaces serving its capability file and data in ASL</a:t>
            </a:r>
          </a:p>
          <a:p>
            <a:pPr lvl="1"/>
            <a:r>
              <a:rPr lang="en-US" dirty="0" err="1" smtClean="0">
                <a:solidFill>
                  <a:schemeClr val="tx1">
                    <a:lumMod val="75000"/>
                    <a:lumOff val="25000"/>
                  </a:schemeClr>
                </a:solidFill>
              </a:rPr>
              <a:t>GetCapabilities</a:t>
            </a:r>
            <a:r>
              <a:rPr lang="en-US" dirty="0" smtClean="0">
                <a:solidFill>
                  <a:schemeClr val="tx1">
                    <a:lumMod val="75000"/>
                    <a:lumOff val="25000"/>
                  </a:schemeClr>
                </a:solidFill>
              </a:rPr>
              <a:t> (capability description in XML)</a:t>
            </a:r>
          </a:p>
          <a:p>
            <a:pPr lvl="1"/>
            <a:r>
              <a:rPr lang="en-US" dirty="0" err="1" smtClean="0">
                <a:solidFill>
                  <a:schemeClr val="tx1">
                    <a:lumMod val="75000"/>
                    <a:lumOff val="25000"/>
                  </a:schemeClr>
                </a:solidFill>
              </a:rPr>
              <a:t>GetDisplay</a:t>
            </a:r>
            <a:r>
              <a:rPr lang="en-US" dirty="0" smtClean="0">
                <a:solidFill>
                  <a:schemeClr val="tx1">
                    <a:lumMod val="75000"/>
                    <a:lumOff val="25000"/>
                  </a:schemeClr>
                </a:solidFill>
              </a:rPr>
              <a:t> (displaying in images)</a:t>
            </a:r>
          </a:p>
          <a:p>
            <a:pPr lvl="1"/>
            <a:r>
              <a:rPr lang="en-US" dirty="0" err="1" smtClean="0">
                <a:solidFill>
                  <a:schemeClr val="tx1">
                    <a:lumMod val="75000"/>
                    <a:lumOff val="25000"/>
                  </a:schemeClr>
                </a:solidFill>
              </a:rPr>
              <a:t>GetASLInfo</a:t>
            </a:r>
            <a:r>
              <a:rPr lang="en-US" dirty="0" smtClean="0">
                <a:solidFill>
                  <a:schemeClr val="tx1">
                    <a:lumMod val="75000"/>
                    <a:lumOff val="25000"/>
                  </a:schemeClr>
                </a:solidFill>
              </a:rPr>
              <a:t> (querying the data attributes)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755775"/>
          </a:xfrm>
        </p:spPr>
        <p:txBody>
          <a:bodyPr>
            <a:normAutofit/>
          </a:bodyPr>
          <a:lstStyle/>
          <a:p>
            <a:r>
              <a:rPr lang="en-US" dirty="0" smtClean="0">
                <a:solidFill>
                  <a:schemeClr val="tx1">
                    <a:lumMod val="85000"/>
                    <a:lumOff val="15000"/>
                  </a:schemeClr>
                </a:solidFill>
                <a:effectLst>
                  <a:outerShdw blurRad="38100" dist="38100" dir="2700000" algn="tl">
                    <a:srgbClr val="000000">
                      <a:alpha val="43137"/>
                    </a:srgbClr>
                  </a:outerShdw>
                </a:effectLst>
              </a:rPr>
              <a:t>Performance-oriented designs, measurements and evaluations</a:t>
            </a:r>
            <a:endParaRPr lang="en-US" dirty="0">
              <a:solidFill>
                <a:schemeClr val="tx1">
                  <a:lumMod val="85000"/>
                  <a:lumOff val="1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22</a:t>
            </a:fld>
            <a:endParaRPr lang="en-US"/>
          </a:p>
        </p:txBody>
      </p:sp>
      <p:sp>
        <p:nvSpPr>
          <p:cNvPr id="6" name="Subtitle 5"/>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effectLst>
                  <a:outerShdw blurRad="38100" dist="38100" dir="2700000" algn="tl">
                    <a:srgbClr val="000000">
                      <a:alpha val="43137"/>
                    </a:srgbClr>
                  </a:outerShdw>
                </a:effectLst>
              </a:rPr>
              <a:t>Introduction</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10000"/>
          </a:bodyPr>
          <a:lstStyle/>
          <a:p>
            <a:r>
              <a:rPr lang="en-US" dirty="0" smtClean="0">
                <a:solidFill>
                  <a:schemeClr val="tx1">
                    <a:lumMod val="75000"/>
                    <a:lumOff val="25000"/>
                  </a:schemeClr>
                </a:solidFill>
              </a:rPr>
              <a:t>Interoperability requirements bring up some costs: Compliance costs</a:t>
            </a:r>
          </a:p>
          <a:p>
            <a:pPr lvl="1"/>
            <a:r>
              <a:rPr lang="en-US" dirty="0" smtClean="0">
                <a:solidFill>
                  <a:schemeClr val="tx1">
                    <a:lumMod val="75000"/>
                    <a:lumOff val="25000"/>
                  </a:schemeClr>
                </a:solidFill>
              </a:rPr>
              <a:t>Common data model (GML)</a:t>
            </a:r>
          </a:p>
          <a:p>
            <a:pPr lvl="1"/>
            <a:r>
              <a:rPr lang="en-US" dirty="0" smtClean="0">
                <a:solidFill>
                  <a:schemeClr val="tx1">
                    <a:lumMod val="75000"/>
                    <a:lumOff val="25000"/>
                  </a:schemeClr>
                </a:solidFill>
              </a:rPr>
              <a:t>Web Services (SOAP protocol for communication)</a:t>
            </a:r>
          </a:p>
          <a:p>
            <a:r>
              <a:rPr lang="en-US" dirty="0" smtClean="0">
                <a:solidFill>
                  <a:schemeClr val="tx1">
                    <a:lumMod val="75000"/>
                    <a:lumOff val="25000"/>
                  </a:schemeClr>
                </a:solidFill>
              </a:rPr>
              <a:t>Large scale science applications using large scale data, and resource consuming processes</a:t>
            </a:r>
          </a:p>
          <a:p>
            <a:r>
              <a:rPr lang="en-US" dirty="0" smtClean="0">
                <a:solidFill>
                  <a:schemeClr val="tx1">
                    <a:lumMod val="75000"/>
                    <a:lumOff val="25000"/>
                  </a:schemeClr>
                </a:solidFill>
              </a:rPr>
              <a:t>We focus on performance </a:t>
            </a:r>
            <a:r>
              <a:rPr lang="en-US" dirty="0" smtClean="0">
                <a:solidFill>
                  <a:schemeClr val="tx1">
                    <a:lumMod val="75000"/>
                    <a:lumOff val="25000"/>
                  </a:schemeClr>
                </a:solidFill>
              </a:rPr>
              <a:t>enhancements in </a:t>
            </a:r>
            <a:r>
              <a:rPr lang="en-US" dirty="0" smtClean="0">
                <a:solidFill>
                  <a:schemeClr val="tx1">
                    <a:lumMod val="75000"/>
                    <a:lumOff val="25000"/>
                  </a:schemeClr>
                </a:solidFill>
              </a:rPr>
              <a:t>federated GIS system</a:t>
            </a:r>
            <a:endParaRPr lang="en-US" dirty="0" smtClean="0">
              <a:solidFill>
                <a:schemeClr val="tx1">
                  <a:lumMod val="75000"/>
                  <a:lumOff val="25000"/>
                </a:schemeClr>
              </a:solidFill>
            </a:endParaRPr>
          </a:p>
          <a:p>
            <a:pPr lvl="1"/>
            <a:r>
              <a:rPr lang="en-US" dirty="0" smtClean="0">
                <a:solidFill>
                  <a:schemeClr val="tx1">
                    <a:lumMod val="75000"/>
                    <a:lumOff val="25000"/>
                  </a:schemeClr>
                </a:solidFill>
              </a:rPr>
              <a:t>Interoperability is granted by using structured </a:t>
            </a:r>
            <a:r>
              <a:rPr lang="en-US" dirty="0" smtClean="0">
                <a:solidFill>
                  <a:schemeClr val="tx1">
                    <a:lumMod val="75000"/>
                    <a:lumOff val="25000"/>
                  </a:schemeClr>
                </a:solidFill>
              </a:rPr>
              <a:t>common data </a:t>
            </a:r>
            <a:r>
              <a:rPr lang="en-US" dirty="0" smtClean="0">
                <a:solidFill>
                  <a:schemeClr val="tx1">
                    <a:lumMod val="75000"/>
                    <a:lumOff val="25000"/>
                  </a:schemeClr>
                </a:solidFill>
              </a:rPr>
              <a:t>model (GML)</a:t>
            </a:r>
          </a:p>
          <a:p>
            <a:r>
              <a:rPr lang="en-US" dirty="0" smtClean="0">
                <a:solidFill>
                  <a:schemeClr val="tx1">
                    <a:lumMod val="75000"/>
                    <a:lumOff val="25000"/>
                  </a:schemeClr>
                </a:solidFill>
              </a:rPr>
              <a:t>Turning compliance requirements into </a:t>
            </a:r>
            <a:r>
              <a:rPr lang="en-US" dirty="0" smtClean="0">
                <a:solidFill>
                  <a:schemeClr val="tx1">
                    <a:lumMod val="75000"/>
                    <a:lumOff val="25000"/>
                  </a:schemeClr>
                </a:solidFill>
              </a:rPr>
              <a:t>competitiveness</a:t>
            </a:r>
            <a:endParaRPr lang="en-US" dirty="0" smtClean="0">
              <a:solidFill>
                <a:schemeClr val="tx1">
                  <a:lumMod val="75000"/>
                  <a:lumOff val="25000"/>
                </a:schemeClr>
              </a:solidFill>
            </a:endParaRPr>
          </a:p>
          <a:p>
            <a:pPr>
              <a:buNone/>
            </a:pPr>
            <a:endParaRPr lang="en-US"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200" dirty="0" smtClean="0">
                <a:solidFill>
                  <a:schemeClr val="tx1">
                    <a:lumMod val="75000"/>
                    <a:lumOff val="25000"/>
                  </a:schemeClr>
                </a:solidFill>
                <a:effectLst>
                  <a:outerShdw blurRad="38100" dist="38100" dir="2700000" algn="tl">
                    <a:srgbClr val="000000">
                      <a:alpha val="43137"/>
                    </a:srgbClr>
                  </a:outerShdw>
                </a:effectLst>
              </a:rPr>
              <a:t>Limits of Conventional OGC-GIS systems</a:t>
            </a:r>
            <a:endParaRPr lang="en-US" sz="32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2286000"/>
          </a:xfrm>
        </p:spPr>
        <p:txBody>
          <a:bodyPr>
            <a:normAutofit fontScale="70000" lnSpcReduction="20000"/>
          </a:bodyPr>
          <a:lstStyle/>
          <a:p>
            <a:r>
              <a:rPr lang="en-US" dirty="0" smtClean="0">
                <a:solidFill>
                  <a:schemeClr val="tx1">
                    <a:lumMod val="75000"/>
                    <a:lumOff val="25000"/>
                  </a:schemeClr>
                </a:solidFill>
              </a:rPr>
              <a:t>Conventional:</a:t>
            </a:r>
          </a:p>
          <a:p>
            <a:pPr lvl="1"/>
            <a:r>
              <a:rPr lang="en-US" dirty="0" smtClean="0">
                <a:solidFill>
                  <a:schemeClr val="tx1">
                    <a:lumMod val="75000"/>
                    <a:lumOff val="25000"/>
                  </a:schemeClr>
                </a:solidFill>
              </a:rPr>
              <a:t>On-demand data access, single-threaded and no-caching</a:t>
            </a:r>
          </a:p>
          <a:p>
            <a:r>
              <a:rPr lang="en-US" dirty="0" smtClean="0">
                <a:solidFill>
                  <a:schemeClr val="tx1">
                    <a:lumMod val="75000"/>
                    <a:lumOff val="25000"/>
                  </a:schemeClr>
                </a:solidFill>
              </a:rPr>
              <a:t> Related projects: </a:t>
            </a:r>
            <a:r>
              <a:rPr lang="en-US" dirty="0" err="1" smtClean="0">
                <a:solidFill>
                  <a:schemeClr val="tx1">
                    <a:lumMod val="75000"/>
                    <a:lumOff val="25000"/>
                  </a:schemeClr>
                </a:solidFill>
              </a:rPr>
              <a:t>Deegree</a:t>
            </a:r>
            <a:r>
              <a:rPr lang="en-US" dirty="0" smtClean="0">
                <a:solidFill>
                  <a:schemeClr val="tx1">
                    <a:lumMod val="75000"/>
                    <a:lumOff val="25000"/>
                  </a:schemeClr>
                </a:solidFill>
              </a:rPr>
              <a:t> and  UMN-Minnesota Map Servers</a:t>
            </a:r>
          </a:p>
          <a:p>
            <a:r>
              <a:rPr lang="en-US" dirty="0" smtClean="0">
                <a:solidFill>
                  <a:schemeClr val="tx1">
                    <a:lumMod val="75000"/>
                    <a:lumOff val="25000"/>
                  </a:schemeClr>
                </a:solidFill>
              </a:rPr>
              <a:t>Baseline performance tests over GIS systems developed with Open Geographic Standards:</a:t>
            </a:r>
          </a:p>
          <a:p>
            <a:pPr lvl="1"/>
            <a:r>
              <a:rPr lang="en-US" dirty="0" smtClean="0">
                <a:solidFill>
                  <a:schemeClr val="tx1">
                    <a:lumMod val="75000"/>
                    <a:lumOff val="25000"/>
                  </a:schemeClr>
                </a:solidFill>
              </a:rPr>
              <a:t>Small data sets (less than 500KB) response times are ok</a:t>
            </a:r>
          </a:p>
          <a:p>
            <a:pPr lvl="1"/>
            <a:r>
              <a:rPr lang="en-US" dirty="0" smtClean="0">
                <a:solidFill>
                  <a:schemeClr val="tx1">
                    <a:lumMod val="75000"/>
                    <a:lumOff val="25000"/>
                  </a:schemeClr>
                </a:solidFill>
              </a:rPr>
              <a:t>For larger data sizes the performance is not enough.</a:t>
            </a:r>
            <a:endParaRPr lang="en-US" dirty="0">
              <a:solidFill>
                <a:schemeClr val="tx1">
                  <a:lumMod val="75000"/>
                  <a:lumOff val="25000"/>
                </a:schemeClr>
              </a:solidFill>
            </a:endParaRPr>
          </a:p>
        </p:txBody>
      </p:sp>
      <p:graphicFrame>
        <p:nvGraphicFramePr>
          <p:cNvPr id="9" name="Chart 8"/>
          <p:cNvGraphicFramePr/>
          <p:nvPr/>
        </p:nvGraphicFramePr>
        <p:xfrm>
          <a:off x="381000" y="3657600"/>
          <a:ext cx="4495800" cy="297180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p:nvPr/>
        </p:nvPicPr>
        <p:blipFill>
          <a:blip r:embed="rId4"/>
          <a:srcRect/>
          <a:stretch>
            <a:fillRect/>
          </a:stretch>
        </p:blipFill>
        <p:spPr bwMode="auto">
          <a:xfrm>
            <a:off x="5181600" y="4572000"/>
            <a:ext cx="3200400" cy="2057400"/>
          </a:xfrm>
          <a:prstGeom prst="rect">
            <a:avLst/>
          </a:prstGeom>
          <a:noFill/>
        </p:spPr>
      </p:pic>
      <p:sp>
        <p:nvSpPr>
          <p:cNvPr id="6" name="Slide Number Placeholder 5"/>
          <p:cNvSpPr>
            <a:spLocks noGrp="1"/>
          </p:cNvSpPr>
          <p:nvPr>
            <p:ph type="sldNum" sz="quarter" idx="12"/>
          </p:nvPr>
        </p:nvSpPr>
        <p:spPr/>
        <p:txBody>
          <a:bodyPr/>
          <a:lstStyle/>
          <a:p>
            <a:fld id="{052F8F49-F254-4492-A20D-AEE6D2E281C5}"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effectLst>
                  <a:outerShdw blurRad="38100" dist="38100" dir="2700000" algn="tl">
                    <a:srgbClr val="000000">
                      <a:alpha val="43137"/>
                    </a:srgbClr>
                  </a:outerShdw>
                </a:effectLst>
              </a:rPr>
              <a:t>Enhancement </a:t>
            </a:r>
            <a:r>
              <a:rPr lang="en-US" dirty="0" smtClean="0">
                <a:solidFill>
                  <a:schemeClr val="tx1">
                    <a:lumMod val="75000"/>
                    <a:lumOff val="25000"/>
                  </a:schemeClr>
                </a:solidFill>
                <a:effectLst>
                  <a:outerShdw blurRad="38100" dist="38100" dir="2700000" algn="tl">
                    <a:srgbClr val="000000">
                      <a:alpha val="43137"/>
                    </a:srgbClr>
                  </a:outerShdw>
                </a:effectLst>
              </a:rPr>
              <a:t>Approaches</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382000" cy="5029200"/>
          </a:xfrm>
        </p:spPr>
        <p:txBody>
          <a:bodyPr>
            <a:normAutofit fontScale="77500" lnSpcReduction="20000"/>
          </a:bodyPr>
          <a:lstStyle/>
          <a:p>
            <a:r>
              <a:rPr lang="en-US" dirty="0" smtClean="0">
                <a:solidFill>
                  <a:schemeClr val="tx1">
                    <a:lumMod val="75000"/>
                    <a:lumOff val="25000"/>
                  </a:schemeClr>
                </a:solidFill>
              </a:rPr>
              <a:t>Performance issues in interoperable Service-oriented GIS</a:t>
            </a:r>
          </a:p>
          <a:p>
            <a:pPr lvl="1"/>
            <a:r>
              <a:rPr lang="en-US" dirty="0" smtClean="0">
                <a:solidFill>
                  <a:schemeClr val="tx1">
                    <a:lumMod val="75000"/>
                    <a:lumOff val="25000"/>
                  </a:schemeClr>
                </a:solidFill>
              </a:rPr>
              <a:t>(1) Using structured data model (GML)</a:t>
            </a:r>
          </a:p>
          <a:p>
            <a:pPr lvl="1"/>
            <a:r>
              <a:rPr lang="en-US" dirty="0" smtClean="0">
                <a:solidFill>
                  <a:schemeClr val="tx1">
                    <a:lumMod val="75000"/>
                    <a:lumOff val="25000"/>
                  </a:schemeClr>
                </a:solidFill>
              </a:rPr>
              <a:t>(2) Domain specific data characteristics: </a:t>
            </a:r>
          </a:p>
          <a:p>
            <a:pPr lvl="2"/>
            <a:r>
              <a:rPr lang="en-US" dirty="0" smtClean="0">
                <a:solidFill>
                  <a:schemeClr val="tx1">
                    <a:lumMod val="75000"/>
                    <a:lumOff val="25000"/>
                  </a:schemeClr>
                </a:solidFill>
              </a:rPr>
              <a:t>Large-scale, variable sized and un-evenly distributed</a:t>
            </a:r>
          </a:p>
          <a:p>
            <a:r>
              <a:rPr lang="en-US" b="1" dirty="0" smtClean="0">
                <a:solidFill>
                  <a:schemeClr val="tx1">
                    <a:lumMod val="75000"/>
                    <a:lumOff val="25000"/>
                  </a:schemeClr>
                </a:solidFill>
              </a:rPr>
              <a:t>(1)</a:t>
            </a:r>
            <a:r>
              <a:rPr lang="en-US" dirty="0" smtClean="0">
                <a:solidFill>
                  <a:schemeClr val="tx1">
                    <a:lumMod val="75000"/>
                    <a:lumOff val="25000"/>
                  </a:schemeClr>
                </a:solidFill>
              </a:rPr>
              <a:t> Data-Oriented</a:t>
            </a:r>
          </a:p>
          <a:p>
            <a:pPr lvl="1"/>
            <a:r>
              <a:rPr lang="en-US" dirty="0" smtClean="0">
                <a:solidFill>
                  <a:schemeClr val="tx1">
                    <a:lumMod val="75000"/>
                    <a:lumOff val="25000"/>
                  </a:schemeClr>
                </a:solidFill>
              </a:rPr>
              <a:t>Large sized structured data transfers</a:t>
            </a:r>
          </a:p>
          <a:p>
            <a:pPr lvl="1"/>
            <a:r>
              <a:rPr lang="en-US" dirty="0" smtClean="0">
                <a:solidFill>
                  <a:schemeClr val="tx1">
                    <a:lumMod val="75000"/>
                    <a:lumOff val="25000"/>
                  </a:schemeClr>
                </a:solidFill>
              </a:rPr>
              <a:t>Data parsing and rendering</a:t>
            </a:r>
          </a:p>
          <a:p>
            <a:r>
              <a:rPr lang="en-US" b="1" dirty="0" smtClean="0">
                <a:solidFill>
                  <a:schemeClr val="tx1">
                    <a:lumMod val="75000"/>
                    <a:lumOff val="25000"/>
                  </a:schemeClr>
                </a:solidFill>
              </a:rPr>
              <a:t>(2)</a:t>
            </a:r>
            <a:r>
              <a:rPr lang="en-US" dirty="0" smtClean="0">
                <a:solidFill>
                  <a:schemeClr val="tx1">
                    <a:lumMod val="75000"/>
                    <a:lumOff val="25000"/>
                  </a:schemeClr>
                </a:solidFill>
              </a:rPr>
              <a:t> Federator(AWMS)-Oriented </a:t>
            </a:r>
          </a:p>
          <a:p>
            <a:pPr lvl="1"/>
            <a:r>
              <a:rPr lang="en-US" dirty="0" smtClean="0">
                <a:solidFill>
                  <a:schemeClr val="tx1">
                    <a:lumMod val="75000"/>
                    <a:lumOff val="25000"/>
                  </a:schemeClr>
                </a:solidFill>
              </a:rPr>
              <a:t>(1) Pre-fetching</a:t>
            </a:r>
          </a:p>
          <a:p>
            <a:pPr lvl="1"/>
            <a:r>
              <a:rPr lang="en-US" dirty="0" smtClean="0">
                <a:solidFill>
                  <a:schemeClr val="tx1">
                    <a:lumMod val="75000"/>
                    <a:lumOff val="25000"/>
                  </a:schemeClr>
                </a:solidFill>
              </a:rPr>
              <a:t>(2) Locality-based query decomposition and parallel processing</a:t>
            </a:r>
          </a:p>
          <a:p>
            <a:pPr lvl="1"/>
            <a:r>
              <a:rPr lang="en-US" dirty="0" smtClean="0">
                <a:solidFill>
                  <a:schemeClr val="tx1">
                    <a:lumMod val="75000"/>
                    <a:lumOff val="25000"/>
                  </a:schemeClr>
                </a:solidFill>
              </a:rPr>
              <a:t>Approaches change depending on the data characteristics</a:t>
            </a:r>
          </a:p>
          <a:p>
            <a:pPr lvl="2"/>
            <a:r>
              <a:rPr lang="en-US" dirty="0" smtClean="0">
                <a:solidFill>
                  <a:schemeClr val="tx1">
                    <a:lumMod val="75000"/>
                    <a:lumOff val="25000"/>
                  </a:schemeClr>
                </a:solidFill>
              </a:rPr>
              <a:t>Update frequency of the archived data</a:t>
            </a:r>
          </a:p>
          <a:p>
            <a:pPr lvl="1"/>
            <a:r>
              <a:rPr lang="en-US" dirty="0" smtClean="0">
                <a:solidFill>
                  <a:schemeClr val="tx1">
                    <a:lumMod val="75000"/>
                    <a:lumOff val="25000"/>
                  </a:schemeClr>
                </a:solidFill>
              </a:rPr>
              <a:t>If update intervals &gt; time to transfer whole data</a:t>
            </a:r>
          </a:p>
          <a:p>
            <a:pPr lvl="1">
              <a:buNone/>
            </a:pPr>
            <a:r>
              <a:rPr lang="en-US" dirty="0" smtClean="0">
                <a:solidFill>
                  <a:schemeClr val="tx1">
                    <a:lumMod val="75000"/>
                    <a:lumOff val="25000"/>
                  </a:schemeClr>
                </a:solidFill>
              </a:rPr>
              <a:t>		then (1) else  (2)</a:t>
            </a:r>
            <a:endParaRPr lang="en-US"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lumMod val="85000"/>
                    <a:lumOff val="15000"/>
                  </a:schemeClr>
                </a:solidFill>
                <a:effectLst>
                  <a:outerShdw blurRad="38100" dist="38100" dir="2700000" algn="tl">
                    <a:srgbClr val="000000">
                      <a:alpha val="43137"/>
                    </a:srgbClr>
                  </a:outerShdw>
                </a:effectLst>
              </a:rPr>
              <a:t>(1) Data-Oriented Approaches</a:t>
            </a:r>
            <a:endParaRPr lang="en-US" dirty="0">
              <a:solidFill>
                <a:schemeClr val="tx1">
                  <a:lumMod val="85000"/>
                  <a:lumOff val="1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052F8F49-F254-4492-A20D-AEE6D2E281C5}"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pPr lvl="1" algn="ctr" rtl="0">
              <a:spcBef>
                <a:spcPct val="0"/>
              </a:spcBef>
            </a:pPr>
            <a:r>
              <a:rPr lang="en-US" sz="4000" dirty="0" smtClean="0">
                <a:solidFill>
                  <a:schemeClr val="tx1">
                    <a:lumMod val="75000"/>
                    <a:lumOff val="25000"/>
                  </a:schemeClr>
                </a:solidFill>
                <a:effectLst>
                  <a:outerShdw blurRad="38100" dist="38100" dir="2700000" algn="tl">
                    <a:srgbClr val="000000">
                      <a:alpha val="43137"/>
                    </a:srgbClr>
                  </a:outerShdw>
                </a:effectLst>
                <a:latin typeface="+mj-lt"/>
              </a:rPr>
              <a:t>Large </a:t>
            </a:r>
            <a:r>
              <a:rPr lang="en-US" sz="4000" dirty="0" smtClean="0">
                <a:solidFill>
                  <a:schemeClr val="tx1">
                    <a:lumMod val="75000"/>
                    <a:lumOff val="25000"/>
                  </a:schemeClr>
                </a:solidFill>
                <a:effectLst>
                  <a:outerShdw blurRad="38100" dist="38100" dir="2700000" algn="tl">
                    <a:srgbClr val="000000">
                      <a:alpha val="43137"/>
                    </a:srgbClr>
                  </a:outerShdw>
                </a:effectLst>
                <a:latin typeface="+mj-lt"/>
              </a:rPr>
              <a:t>sized structured data transfer</a:t>
            </a:r>
            <a:endParaRPr lang="en-US" sz="4000" dirty="0">
              <a:solidFill>
                <a:schemeClr val="tx1">
                  <a:lumMod val="75000"/>
                  <a:lumOff val="25000"/>
                </a:schemeClr>
              </a:solidFill>
              <a:effectLst>
                <a:outerShdw blurRad="38100" dist="38100" dir="2700000" algn="tl">
                  <a:srgbClr val="000000">
                    <a:alpha val="43137"/>
                  </a:srgbClr>
                </a:outerShdw>
              </a:effectLst>
              <a:latin typeface="+mj-lt"/>
            </a:endParaRPr>
          </a:p>
        </p:txBody>
      </p:sp>
      <p:sp>
        <p:nvSpPr>
          <p:cNvPr id="3" name="Content Placeholder 2"/>
          <p:cNvSpPr>
            <a:spLocks noGrp="1"/>
          </p:cNvSpPr>
          <p:nvPr>
            <p:ph idx="1"/>
          </p:nvPr>
        </p:nvSpPr>
        <p:spPr>
          <a:xfrm>
            <a:off x="457200" y="1600201"/>
            <a:ext cx="8229600" cy="4724399"/>
          </a:xfrm>
        </p:spPr>
        <p:txBody>
          <a:bodyPr>
            <a:normAutofit fontScale="85000" lnSpcReduction="20000"/>
          </a:bodyPr>
          <a:lstStyle/>
          <a:p>
            <a:r>
              <a:rPr lang="en-US" dirty="0" smtClean="0">
                <a:solidFill>
                  <a:schemeClr val="tx1">
                    <a:lumMod val="75000"/>
                    <a:lumOff val="25000"/>
                  </a:schemeClr>
                </a:solidFill>
              </a:rPr>
              <a:t>Structured data enables interoperability and inter-service communication</a:t>
            </a:r>
          </a:p>
          <a:p>
            <a:r>
              <a:rPr lang="en-US" dirty="0" smtClean="0">
                <a:solidFill>
                  <a:schemeClr val="tx1">
                    <a:lumMod val="75000"/>
                    <a:lumOff val="25000"/>
                  </a:schemeClr>
                </a:solidFill>
              </a:rPr>
              <a:t>BUT, XML representation of data tend to be significantly larger than binary representations</a:t>
            </a:r>
          </a:p>
          <a:p>
            <a:r>
              <a:rPr lang="en-US" dirty="0" smtClean="0">
                <a:solidFill>
                  <a:schemeClr val="tx1">
                    <a:lumMod val="75000"/>
                    <a:lumOff val="25000"/>
                  </a:schemeClr>
                </a:solidFill>
              </a:rPr>
              <a:t>The larger data </a:t>
            </a:r>
            <a:r>
              <a:rPr lang="en-US" dirty="0" smtClean="0">
                <a:solidFill>
                  <a:schemeClr val="tx1">
                    <a:lumMod val="75000"/>
                    <a:lumOff val="25000"/>
                  </a:schemeClr>
                </a:solidFill>
              </a:rPr>
              <a:t>sizes consume the </a:t>
            </a:r>
            <a:r>
              <a:rPr lang="en-US" dirty="0" smtClean="0">
                <a:solidFill>
                  <a:schemeClr val="tx1">
                    <a:lumMod val="75000"/>
                    <a:lumOff val="25000"/>
                  </a:schemeClr>
                </a:solidFill>
              </a:rPr>
              <a:t>greater </a:t>
            </a:r>
            <a:r>
              <a:rPr lang="en-US" dirty="0" smtClean="0">
                <a:solidFill>
                  <a:schemeClr val="tx1">
                    <a:lumMod val="75000"/>
                    <a:lumOff val="25000"/>
                  </a:schemeClr>
                </a:solidFill>
              </a:rPr>
              <a:t>network bandwidth </a:t>
            </a:r>
            <a:endParaRPr lang="en-US" dirty="0" smtClean="0">
              <a:solidFill>
                <a:schemeClr val="tx1">
                  <a:lumMod val="75000"/>
                  <a:lumOff val="25000"/>
                </a:schemeClr>
              </a:solidFill>
            </a:endParaRPr>
          </a:p>
          <a:p>
            <a:r>
              <a:rPr lang="en-US" dirty="0" smtClean="0">
                <a:solidFill>
                  <a:schemeClr val="tx1">
                    <a:lumMod val="75000"/>
                    <a:lumOff val="25000"/>
                  </a:schemeClr>
                </a:solidFill>
              </a:rPr>
              <a:t>Initial proposed SOA based GIS used GIS Web Services and SOAP over HTTP as transfer protocol.</a:t>
            </a:r>
          </a:p>
          <a:p>
            <a:r>
              <a:rPr lang="en-US" dirty="0" smtClean="0">
                <a:solidFill>
                  <a:schemeClr val="tx1">
                    <a:lumMod val="75000"/>
                    <a:lumOff val="25000"/>
                  </a:schemeClr>
                </a:solidFill>
              </a:rPr>
              <a:t>BUT, this had some limitations over the performance.</a:t>
            </a:r>
          </a:p>
          <a:p>
            <a:r>
              <a:rPr lang="en-US" dirty="0" smtClean="0">
                <a:solidFill>
                  <a:schemeClr val="tx1">
                    <a:lumMod val="75000"/>
                    <a:lumOff val="25000"/>
                  </a:schemeClr>
                </a:solidFill>
              </a:rPr>
              <a:t>We investigated topic-based publish-subscribe messaging systems for exchanging SOAP messages and data payloads between proposed GIS Web Services</a:t>
            </a:r>
            <a:endParaRPr lang="en-US"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Streaming Data Transfer</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4495800"/>
            <a:ext cx="9144000" cy="2286000"/>
          </a:xfrm>
        </p:spPr>
        <p:txBody>
          <a:bodyPr>
            <a:normAutofit fontScale="70000" lnSpcReduction="20000"/>
          </a:bodyPr>
          <a:lstStyle/>
          <a:p>
            <a:r>
              <a:rPr lang="en-US" dirty="0" smtClean="0">
                <a:solidFill>
                  <a:schemeClr val="tx1">
                    <a:lumMod val="75000"/>
                    <a:lumOff val="25000"/>
                  </a:schemeClr>
                </a:solidFill>
              </a:rPr>
              <a:t>SOAP is used for negotiation (line-1) – standard getFeature request</a:t>
            </a:r>
          </a:p>
          <a:p>
            <a:pPr lvl="1"/>
            <a:r>
              <a:rPr lang="en-US" dirty="0" smtClean="0">
                <a:solidFill>
                  <a:schemeClr val="tx1">
                    <a:lumMod val="75000"/>
                    <a:lumOff val="25000"/>
                  </a:schemeClr>
                </a:solidFill>
              </a:rPr>
              <a:t>Publisher information in (topic, IP, port) triple is returned.</a:t>
            </a:r>
          </a:p>
          <a:p>
            <a:r>
              <a:rPr lang="en-US" dirty="0" smtClean="0">
                <a:solidFill>
                  <a:schemeClr val="tx1">
                    <a:lumMod val="75000"/>
                    <a:lumOff val="25000"/>
                  </a:schemeClr>
                </a:solidFill>
              </a:rPr>
              <a:t>For retrieving the results NB subscriber is used. Data streamed by publisher</a:t>
            </a:r>
          </a:p>
          <a:p>
            <a:r>
              <a:rPr lang="en-US" dirty="0" smtClean="0">
                <a:solidFill>
                  <a:schemeClr val="tx1">
                    <a:lumMod val="75000"/>
                    <a:lumOff val="25000"/>
                  </a:schemeClr>
                </a:solidFill>
              </a:rPr>
              <a:t>Lines 1, 2 and 3 show classic publish-find-bind triangle of Web Services</a:t>
            </a:r>
          </a:p>
          <a:p>
            <a:r>
              <a:rPr lang="en-US" dirty="0" smtClean="0">
                <a:solidFill>
                  <a:schemeClr val="tx1">
                    <a:lumMod val="75000"/>
                    <a:lumOff val="25000"/>
                  </a:schemeClr>
                </a:solidFill>
              </a:rPr>
              <a:t>Test results are obtained by using real Pattern Informatics geo-science application and archived earthquake seismic GML data records.</a:t>
            </a:r>
          </a:p>
          <a:p>
            <a:r>
              <a:rPr lang="en-US" dirty="0" smtClean="0">
                <a:solidFill>
                  <a:schemeClr val="tx1">
                    <a:lumMod val="75000"/>
                    <a:lumOff val="25000"/>
                  </a:schemeClr>
                </a:solidFill>
              </a:rPr>
              <a:t>Performance gain is average 40%</a:t>
            </a:r>
          </a:p>
        </p:txBody>
      </p:sp>
      <p:grpSp>
        <p:nvGrpSpPr>
          <p:cNvPr id="6175" name="Group 31"/>
          <p:cNvGrpSpPr>
            <a:grpSpLocks noChangeAspect="1"/>
          </p:cNvGrpSpPr>
          <p:nvPr/>
        </p:nvGrpSpPr>
        <p:grpSpPr bwMode="auto">
          <a:xfrm>
            <a:off x="228600" y="990600"/>
            <a:ext cx="4611687" cy="3503612"/>
            <a:chOff x="1612" y="3906"/>
            <a:chExt cx="7264" cy="5519"/>
          </a:xfrm>
        </p:grpSpPr>
        <p:sp>
          <p:nvSpPr>
            <p:cNvPr id="6176" name="AutoShape 32"/>
            <p:cNvSpPr>
              <a:spLocks noChangeAspect="1" noChangeArrowheads="1"/>
            </p:cNvSpPr>
            <p:nvPr/>
          </p:nvSpPr>
          <p:spPr bwMode="auto">
            <a:xfrm>
              <a:off x="1612" y="3906"/>
              <a:ext cx="7264" cy="5519"/>
            </a:xfrm>
            <a:prstGeom prst="rect">
              <a:avLst/>
            </a:prstGeom>
            <a:noFill/>
          </p:spPr>
          <p:txBody>
            <a:bodyPr vert="horz" wrap="square" lIns="91440" tIns="45720" rIns="91440" bIns="45720" numCol="1" anchor="t" anchorCtr="0" compatLnSpc="1">
              <a:prstTxWarp prst="textNoShape">
                <a:avLst/>
              </a:prstTxWarp>
            </a:bodyPr>
            <a:lstStyle/>
            <a:p>
              <a:endParaRPr lang="en-US" sz="1200"/>
            </a:p>
          </p:txBody>
        </p:sp>
        <p:sp>
          <p:nvSpPr>
            <p:cNvPr id="6177" name="AutoShape 33"/>
            <p:cNvSpPr>
              <a:spLocks noChangeArrowheads="1"/>
            </p:cNvSpPr>
            <p:nvPr/>
          </p:nvSpPr>
          <p:spPr bwMode="auto">
            <a:xfrm>
              <a:off x="4529" y="7612"/>
              <a:ext cx="1259" cy="760"/>
            </a:xfrm>
            <a:custGeom>
              <a:avLst/>
              <a:gdLst>
                <a:gd name="G0" fmla="+- 647 0 0"/>
                <a:gd name="G1" fmla="+- 7431533 0 0"/>
                <a:gd name="G2" fmla="+- 0 0 7431533"/>
                <a:gd name="T0" fmla="*/ 0 256 1"/>
                <a:gd name="T1" fmla="*/ 180 256 1"/>
                <a:gd name="G3" fmla="+- 7431533 T0 T1"/>
                <a:gd name="T2" fmla="*/ 0 256 1"/>
                <a:gd name="T3" fmla="*/ 90 256 1"/>
                <a:gd name="G4" fmla="+- 7431533 T2 T3"/>
                <a:gd name="G5" fmla="*/ G4 2 1"/>
                <a:gd name="T4" fmla="*/ 90 256 1"/>
                <a:gd name="T5" fmla="*/ 0 256 1"/>
                <a:gd name="G6" fmla="+- 7431533 T4 T5"/>
                <a:gd name="G7" fmla="*/ G6 2 1"/>
                <a:gd name="G8" fmla="abs 743153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47"/>
                <a:gd name="G18" fmla="*/ 647 1 2"/>
                <a:gd name="G19" fmla="+- G18 5400 0"/>
                <a:gd name="G20" fmla="cos G19 7431533"/>
                <a:gd name="G21" fmla="sin G19 7431533"/>
                <a:gd name="G22" fmla="+- G20 10800 0"/>
                <a:gd name="G23" fmla="+- G21 10800 0"/>
                <a:gd name="G24" fmla="+- 10800 0 G20"/>
                <a:gd name="G25" fmla="+- 647 10800 0"/>
                <a:gd name="G26" fmla="?: G9 G17 G25"/>
                <a:gd name="G27" fmla="?: G9 0 21600"/>
                <a:gd name="G28" fmla="cos 10800 7431533"/>
                <a:gd name="G29" fmla="sin 10800 7431533"/>
                <a:gd name="G30" fmla="sin 647 7431533"/>
                <a:gd name="G31" fmla="+- G28 10800 0"/>
                <a:gd name="G32" fmla="+- G29 10800 0"/>
                <a:gd name="G33" fmla="+- G30 10800 0"/>
                <a:gd name="G34" fmla="?: G4 0 G31"/>
                <a:gd name="G35" fmla="?: 7431533 G34 0"/>
                <a:gd name="G36" fmla="?: G6 G35 G31"/>
                <a:gd name="G37" fmla="+- 21600 0 G36"/>
                <a:gd name="G38" fmla="?: G4 0 G33"/>
                <a:gd name="G39" fmla="?: 7431533 G38 G32"/>
                <a:gd name="G40" fmla="?: G6 G39 0"/>
                <a:gd name="G41" fmla="?: G4 G32 21600"/>
                <a:gd name="G42" fmla="?: G6 G41 G33"/>
                <a:gd name="T12" fmla="*/ 10800 w 21600"/>
                <a:gd name="T13" fmla="*/ 0 h 21600"/>
                <a:gd name="T14" fmla="*/ 8527 w 21600"/>
                <a:gd name="T15" fmla="*/ 16053 h 21600"/>
                <a:gd name="T16" fmla="*/ 10800 w 21600"/>
                <a:gd name="T17" fmla="*/ 10153 h 21600"/>
                <a:gd name="T18" fmla="*/ 13073 w 21600"/>
                <a:gd name="T19" fmla="*/ 1605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543" y="11393"/>
                  </a:moveTo>
                  <a:cubicBezTo>
                    <a:pt x="10306" y="11291"/>
                    <a:pt x="10153" y="11058"/>
                    <a:pt x="10153" y="10800"/>
                  </a:cubicBezTo>
                  <a:cubicBezTo>
                    <a:pt x="10153" y="10442"/>
                    <a:pt x="10442" y="10153"/>
                    <a:pt x="10800" y="10153"/>
                  </a:cubicBezTo>
                  <a:cubicBezTo>
                    <a:pt x="11157" y="10153"/>
                    <a:pt x="11447" y="10442"/>
                    <a:pt x="11447" y="10800"/>
                  </a:cubicBezTo>
                  <a:cubicBezTo>
                    <a:pt x="11447" y="11058"/>
                    <a:pt x="11293" y="11291"/>
                    <a:pt x="11056" y="11393"/>
                  </a:cubicBezTo>
                  <a:lnTo>
                    <a:pt x="15088" y="20712"/>
                  </a:lnTo>
                  <a:cubicBezTo>
                    <a:pt x="19041" y="19001"/>
                    <a:pt x="21600" y="15106"/>
                    <a:pt x="21600" y="10800"/>
                  </a:cubicBezTo>
                  <a:cubicBezTo>
                    <a:pt x="21600" y="4835"/>
                    <a:pt x="16764" y="0"/>
                    <a:pt x="10800" y="0"/>
                  </a:cubicBezTo>
                  <a:cubicBezTo>
                    <a:pt x="4835" y="0"/>
                    <a:pt x="0" y="4835"/>
                    <a:pt x="0" y="10800"/>
                  </a:cubicBezTo>
                  <a:cubicBezTo>
                    <a:pt x="-1" y="15106"/>
                    <a:pt x="2558" y="19001"/>
                    <a:pt x="6511" y="20712"/>
                  </a:cubicBezTo>
                  <a:close/>
                </a:path>
              </a:pathLst>
            </a:custGeom>
            <a:solidFill>
              <a:srgbClr val="FFFFFF"/>
            </a:solidFill>
            <a:ln w="9525">
              <a:solidFill>
                <a:srgbClr val="000000"/>
              </a:solidFill>
              <a:miter lim="800000"/>
              <a:headEnd/>
              <a:tailEnd/>
            </a:ln>
          </p:spPr>
          <p:txBody>
            <a:bodyPr vert="horz" wrap="square" lIns="98737" tIns="49367" rIns="98737" bIns="49367"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Topic-wfs</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6178" name="AutoShape 34"/>
            <p:cNvSpPr>
              <a:spLocks noChangeArrowheads="1"/>
            </p:cNvSpPr>
            <p:nvPr/>
          </p:nvSpPr>
          <p:spPr bwMode="auto">
            <a:xfrm>
              <a:off x="2181" y="6226"/>
              <a:ext cx="1722" cy="981"/>
            </a:xfrm>
            <a:prstGeom prst="roundRect">
              <a:avLst>
                <a:gd name="adj" fmla="val 16667"/>
              </a:avLst>
            </a:prstGeom>
            <a:solidFill>
              <a:srgbClr val="FFFFFF"/>
            </a:solidFill>
            <a:ln w="9525">
              <a:solidFill>
                <a:srgbClr val="000000"/>
              </a:solidFill>
              <a:round/>
              <a:headEnd/>
              <a:tailEnd/>
            </a:ln>
          </p:spPr>
          <p:txBody>
            <a:bodyPr vert="horz" wrap="square" lIns="98737" tIns="0"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(A)WMS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179" name="AutoShape 35"/>
            <p:cNvSpPr>
              <a:spLocks noChangeArrowheads="1"/>
            </p:cNvSpPr>
            <p:nvPr/>
          </p:nvSpPr>
          <p:spPr bwMode="auto">
            <a:xfrm>
              <a:off x="6534" y="6226"/>
              <a:ext cx="1722" cy="981"/>
            </a:xfrm>
            <a:prstGeom prst="roundRect">
              <a:avLst>
                <a:gd name="adj" fmla="val 16667"/>
              </a:avLst>
            </a:prstGeom>
            <a:solidFill>
              <a:srgbClr val="FFFFFF"/>
            </a:solidFill>
            <a:ln w="9525">
              <a:solidFill>
                <a:srgbClr val="000000"/>
              </a:solidFill>
              <a:round/>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WFS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180" name="AutoShape 36"/>
            <p:cNvSpPr>
              <a:spLocks noChangeArrowheads="1"/>
            </p:cNvSpPr>
            <p:nvPr/>
          </p:nvSpPr>
          <p:spPr bwMode="auto">
            <a:xfrm>
              <a:off x="4426" y="7917"/>
              <a:ext cx="1484" cy="1480"/>
            </a:xfrm>
            <a:prstGeom prst="flowChartConnector">
              <a:avLst/>
            </a:prstGeom>
            <a:solidFill>
              <a:srgbClr val="FFFFFF"/>
            </a:solidFill>
            <a:ln w="28575">
              <a:solidFill>
                <a:srgbClr val="002060"/>
              </a:solidFill>
              <a:round/>
              <a:headEnd/>
              <a:tailEnd/>
            </a:ln>
          </p:spPr>
          <p:txBody>
            <a:bodyPr vert="horz" wrap="square" lIns="9874" tIns="29621" rIns="9874" bIns="29621"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Narada Brokering Server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6181" name="AutoShape 37"/>
            <p:cNvSpPr>
              <a:spLocks noChangeArrowheads="1"/>
            </p:cNvSpPr>
            <p:nvPr/>
          </p:nvSpPr>
          <p:spPr bwMode="auto">
            <a:xfrm>
              <a:off x="4188" y="4340"/>
              <a:ext cx="1722" cy="981"/>
            </a:xfrm>
            <a:prstGeom prst="roundRect">
              <a:avLst>
                <a:gd name="adj" fmla="val 16667"/>
              </a:avLst>
            </a:prstGeom>
            <a:solidFill>
              <a:srgbClr val="FFFFFF"/>
            </a:solidFill>
            <a:ln w="9525">
              <a:solidFill>
                <a:srgbClr val="000000"/>
              </a:solidFill>
              <a:round/>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UDDI</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6182" name="Text Box 38"/>
            <p:cNvSpPr txBox="1">
              <a:spLocks noChangeArrowheads="1"/>
            </p:cNvSpPr>
            <p:nvPr/>
          </p:nvSpPr>
          <p:spPr bwMode="auto">
            <a:xfrm>
              <a:off x="1612" y="7329"/>
              <a:ext cx="1241" cy="381"/>
            </a:xfrm>
            <a:prstGeom prst="rect">
              <a:avLst/>
            </a:prstGeom>
            <a:solidFill>
              <a:srgbClr val="FFFFFF"/>
            </a:solid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client</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6183" name="Text Box 39"/>
            <p:cNvSpPr txBox="1">
              <a:spLocks noChangeArrowheads="1"/>
            </p:cNvSpPr>
            <p:nvPr/>
          </p:nvSpPr>
          <p:spPr bwMode="auto">
            <a:xfrm>
              <a:off x="7635" y="7349"/>
              <a:ext cx="1241" cy="381"/>
            </a:xfrm>
            <a:prstGeom prst="rect">
              <a:avLst/>
            </a:prstGeom>
            <a:solidFill>
              <a:srgbClr val="FFFFFF"/>
            </a:solid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server</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6184" name="AutoShape 40"/>
            <p:cNvCxnSpPr>
              <a:cxnSpLocks noChangeShapeType="1"/>
              <a:stCxn id="6178" idx="3"/>
              <a:endCxn id="6181" idx="2"/>
            </p:cNvCxnSpPr>
            <p:nvPr/>
          </p:nvCxnSpPr>
          <p:spPr bwMode="auto">
            <a:xfrm flipV="1">
              <a:off x="3903" y="5321"/>
              <a:ext cx="1146" cy="1396"/>
            </a:xfrm>
            <a:prstGeom prst="straightConnector1">
              <a:avLst/>
            </a:prstGeom>
            <a:noFill/>
            <a:ln w="9525">
              <a:solidFill>
                <a:srgbClr val="000000"/>
              </a:solidFill>
              <a:round/>
              <a:headEnd type="triangle" w="med" len="med"/>
              <a:tailEnd type="triangle" w="med" len="med"/>
            </a:ln>
          </p:spPr>
        </p:cxnSp>
        <p:cxnSp>
          <p:nvCxnSpPr>
            <p:cNvPr id="6185" name="AutoShape 41"/>
            <p:cNvCxnSpPr>
              <a:cxnSpLocks noChangeShapeType="1"/>
              <a:stCxn id="6181" idx="2"/>
              <a:endCxn id="6201" idx="1"/>
            </p:cNvCxnSpPr>
            <p:nvPr/>
          </p:nvCxnSpPr>
          <p:spPr bwMode="auto">
            <a:xfrm rot="16200000" flipH="1">
              <a:off x="4962" y="5408"/>
              <a:ext cx="1392" cy="1219"/>
            </a:xfrm>
            <a:prstGeom prst="straightConnector1">
              <a:avLst/>
            </a:prstGeom>
            <a:noFill/>
            <a:ln w="9525">
              <a:solidFill>
                <a:srgbClr val="000000"/>
              </a:solidFill>
              <a:round/>
              <a:headEnd type="triangle" w="med" len="med"/>
              <a:tailEnd type="triangle" w="med" len="med"/>
            </a:ln>
          </p:spPr>
        </p:cxnSp>
        <p:cxnSp>
          <p:nvCxnSpPr>
            <p:cNvPr id="6186" name="AutoShape 42"/>
            <p:cNvCxnSpPr>
              <a:cxnSpLocks noChangeShapeType="1"/>
              <a:stCxn id="6178" idx="3"/>
              <a:endCxn id="6201" idx="1"/>
            </p:cNvCxnSpPr>
            <p:nvPr/>
          </p:nvCxnSpPr>
          <p:spPr bwMode="auto">
            <a:xfrm flipV="1">
              <a:off x="3903" y="6713"/>
              <a:ext cx="2365" cy="3"/>
            </a:xfrm>
            <a:prstGeom prst="straightConnector1">
              <a:avLst/>
            </a:prstGeom>
            <a:noFill/>
            <a:ln w="9525">
              <a:solidFill>
                <a:srgbClr val="000000"/>
              </a:solidFill>
              <a:round/>
              <a:headEnd type="triangle" w="med" len="med"/>
              <a:tailEnd type="triangle" w="med" len="med"/>
            </a:ln>
          </p:spPr>
        </p:cxnSp>
        <p:cxnSp>
          <p:nvCxnSpPr>
            <p:cNvPr id="6187" name="AutoShape 43"/>
            <p:cNvCxnSpPr>
              <a:cxnSpLocks noChangeShapeType="1"/>
              <a:stCxn id="6179" idx="2"/>
              <a:endCxn id="6177" idx="0"/>
            </p:cNvCxnSpPr>
            <p:nvPr/>
          </p:nvCxnSpPr>
          <p:spPr bwMode="auto">
            <a:xfrm rot="5400000">
              <a:off x="6074" y="6292"/>
              <a:ext cx="405" cy="2236"/>
            </a:xfrm>
            <a:prstGeom prst="curvedConnector3">
              <a:avLst>
                <a:gd name="adj1" fmla="val 49875"/>
              </a:avLst>
            </a:prstGeom>
            <a:noFill/>
            <a:ln w="19050">
              <a:solidFill>
                <a:srgbClr val="000000"/>
              </a:solidFill>
              <a:round/>
              <a:headEnd/>
              <a:tailEnd type="triangle" w="med" len="med"/>
            </a:ln>
          </p:spPr>
        </p:cxnSp>
        <p:cxnSp>
          <p:nvCxnSpPr>
            <p:cNvPr id="6188" name="AutoShape 44"/>
            <p:cNvCxnSpPr>
              <a:cxnSpLocks noChangeShapeType="1"/>
              <a:stCxn id="6177" idx="0"/>
              <a:endCxn id="6178" idx="2"/>
            </p:cNvCxnSpPr>
            <p:nvPr/>
          </p:nvCxnSpPr>
          <p:spPr bwMode="auto">
            <a:xfrm rot="5400000" flipH="1">
              <a:off x="3898" y="6351"/>
              <a:ext cx="405" cy="2117"/>
            </a:xfrm>
            <a:prstGeom prst="curvedConnector3">
              <a:avLst>
                <a:gd name="adj1" fmla="val 50125"/>
              </a:avLst>
            </a:prstGeom>
            <a:noFill/>
            <a:ln w="19050">
              <a:solidFill>
                <a:srgbClr val="000000"/>
              </a:solidFill>
              <a:round/>
              <a:headEnd/>
              <a:tailEnd type="triangle" w="med" len="med"/>
            </a:ln>
          </p:spPr>
        </p:cxnSp>
        <p:sp>
          <p:nvSpPr>
            <p:cNvPr id="6189" name="Text Box 45"/>
            <p:cNvSpPr txBox="1">
              <a:spLocks noChangeArrowheads="1"/>
            </p:cNvSpPr>
            <p:nvPr/>
          </p:nvSpPr>
          <p:spPr bwMode="auto">
            <a:xfrm>
              <a:off x="3354" y="3906"/>
              <a:ext cx="1241" cy="504"/>
            </a:xfrm>
            <a:prstGeom prst="rect">
              <a:avLst/>
            </a:prstGeom>
            <a:no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registry</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6190" name="Text Box 46"/>
            <p:cNvSpPr txBox="1">
              <a:spLocks noChangeArrowheads="1"/>
            </p:cNvSpPr>
            <p:nvPr/>
          </p:nvSpPr>
          <p:spPr bwMode="auto">
            <a:xfrm>
              <a:off x="3753" y="7277"/>
              <a:ext cx="591" cy="381"/>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 GML</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6191" name="Text Box 47"/>
            <p:cNvSpPr txBox="1">
              <a:spLocks noChangeArrowheads="1"/>
            </p:cNvSpPr>
            <p:nvPr/>
          </p:nvSpPr>
          <p:spPr bwMode="auto">
            <a:xfrm>
              <a:off x="5677" y="7274"/>
              <a:ext cx="591" cy="379"/>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 GML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192" name="Text Box 48"/>
            <p:cNvSpPr txBox="1">
              <a:spLocks noChangeArrowheads="1"/>
            </p:cNvSpPr>
            <p:nvPr/>
          </p:nvSpPr>
          <p:spPr bwMode="auto">
            <a:xfrm>
              <a:off x="4908" y="6529"/>
              <a:ext cx="366" cy="381"/>
            </a:xfrm>
            <a:prstGeom prst="rect">
              <a:avLst/>
            </a:prstGeom>
            <a:solidFill>
              <a:srgbClr val="FFFFFF"/>
            </a:solid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1</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6193" name="Text Box 49"/>
            <p:cNvSpPr txBox="1">
              <a:spLocks noChangeArrowheads="1"/>
            </p:cNvSpPr>
            <p:nvPr/>
          </p:nvSpPr>
          <p:spPr bwMode="auto">
            <a:xfrm>
              <a:off x="4321" y="5727"/>
              <a:ext cx="366" cy="381"/>
            </a:xfrm>
            <a:prstGeom prst="rect">
              <a:avLst/>
            </a:prstGeom>
            <a:solidFill>
              <a:srgbClr val="FFFFFF"/>
            </a:solid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2</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6194" name="Text Box 50"/>
            <p:cNvSpPr txBox="1">
              <a:spLocks noChangeArrowheads="1"/>
            </p:cNvSpPr>
            <p:nvPr/>
          </p:nvSpPr>
          <p:spPr bwMode="auto">
            <a:xfrm>
              <a:off x="5423" y="5727"/>
              <a:ext cx="365" cy="381"/>
            </a:xfrm>
            <a:prstGeom prst="rect">
              <a:avLst/>
            </a:prstGeom>
            <a:solidFill>
              <a:srgbClr val="FFFFFF"/>
            </a:solid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3</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6195" name="Text Box 51"/>
            <p:cNvSpPr txBox="1">
              <a:spLocks noChangeArrowheads="1"/>
            </p:cNvSpPr>
            <p:nvPr/>
          </p:nvSpPr>
          <p:spPr bwMode="auto">
            <a:xfrm>
              <a:off x="4192" y="6392"/>
              <a:ext cx="1141" cy="197"/>
            </a:xfrm>
            <a:prstGeom prst="rect">
              <a:avLst/>
            </a:prstGeom>
            <a:solidFill>
              <a:srgbClr val="FFFFFF"/>
            </a:solidFill>
            <a:ln w="9525">
              <a:noFill/>
              <a:miter lim="800000"/>
              <a:headEnd/>
              <a:tailEnd/>
            </a:ln>
          </p:spPr>
          <p:txBody>
            <a:bodyPr vert="horz" wrap="square" lIns="9144" tIns="0" rIns="9144"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getFeature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196" name="Text Box 52"/>
            <p:cNvSpPr txBox="1">
              <a:spLocks noChangeArrowheads="1"/>
            </p:cNvSpPr>
            <p:nvPr/>
          </p:nvSpPr>
          <p:spPr bwMode="auto">
            <a:xfrm>
              <a:off x="4733" y="6826"/>
              <a:ext cx="1535" cy="201"/>
            </a:xfrm>
            <a:prstGeom prst="rect">
              <a:avLst/>
            </a:prstGeom>
            <a:solidFill>
              <a:srgbClr val="FFFFFF"/>
            </a:solidFill>
            <a:ln w="9525">
              <a:noFill/>
              <a:miter lim="800000"/>
              <a:headEnd/>
              <a:tailEnd/>
            </a:ln>
          </p:spPr>
          <p:txBody>
            <a:bodyPr vert="horz" wrap="square" lIns="9144" tIns="0" rIns="9144"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(topic, IP, port)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197" name="AutoShape 53"/>
            <p:cNvCxnSpPr>
              <a:cxnSpLocks noChangeShapeType="1"/>
            </p:cNvCxnSpPr>
            <p:nvPr/>
          </p:nvCxnSpPr>
          <p:spPr bwMode="auto">
            <a:xfrm>
              <a:off x="5323" y="6528"/>
              <a:ext cx="587" cy="1"/>
            </a:xfrm>
            <a:prstGeom prst="straightConnector1">
              <a:avLst/>
            </a:prstGeom>
            <a:noFill/>
            <a:ln w="9525">
              <a:solidFill>
                <a:srgbClr val="000000"/>
              </a:solidFill>
              <a:round/>
              <a:headEnd/>
              <a:tailEnd type="triangle" w="med" len="med"/>
            </a:ln>
          </p:spPr>
        </p:cxnSp>
        <p:cxnSp>
          <p:nvCxnSpPr>
            <p:cNvPr id="6198" name="AutoShape 54"/>
            <p:cNvCxnSpPr>
              <a:cxnSpLocks noChangeShapeType="1"/>
            </p:cNvCxnSpPr>
            <p:nvPr/>
          </p:nvCxnSpPr>
          <p:spPr bwMode="auto">
            <a:xfrm flipH="1">
              <a:off x="4188" y="6910"/>
              <a:ext cx="524" cy="1"/>
            </a:xfrm>
            <a:prstGeom prst="straightConnector1">
              <a:avLst/>
            </a:prstGeom>
            <a:noFill/>
            <a:ln w="9525">
              <a:solidFill>
                <a:srgbClr val="000000"/>
              </a:solidFill>
              <a:round/>
              <a:headEnd/>
              <a:tailEnd type="triangle" w="med" len="med"/>
            </a:ln>
          </p:spPr>
        </p:cxnSp>
        <p:sp>
          <p:nvSpPr>
            <p:cNvPr id="6199" name="Rectangle 55"/>
            <p:cNvSpPr>
              <a:spLocks noChangeArrowheads="1"/>
            </p:cNvSpPr>
            <p:nvPr/>
          </p:nvSpPr>
          <p:spPr bwMode="auto">
            <a:xfrm>
              <a:off x="6848" y="6910"/>
              <a:ext cx="996" cy="296"/>
            </a:xfrm>
            <a:prstGeom prst="rect">
              <a:avLst/>
            </a:prstGeom>
            <a:solidFill>
              <a:srgbClr val="FFFFFF"/>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Publisher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6200" name="Rectangle 56"/>
            <p:cNvSpPr>
              <a:spLocks noChangeArrowheads="1"/>
            </p:cNvSpPr>
            <p:nvPr/>
          </p:nvSpPr>
          <p:spPr bwMode="auto">
            <a:xfrm>
              <a:off x="2457" y="6911"/>
              <a:ext cx="1134" cy="296"/>
            </a:xfrm>
            <a:prstGeom prst="rect">
              <a:avLst/>
            </a:prstGeom>
            <a:solidFill>
              <a:srgbClr val="FFFFFF"/>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Subscriber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201" name="Rectangle 57"/>
            <p:cNvSpPr>
              <a:spLocks noChangeArrowheads="1"/>
            </p:cNvSpPr>
            <p:nvPr/>
          </p:nvSpPr>
          <p:spPr bwMode="auto">
            <a:xfrm>
              <a:off x="6268" y="6160"/>
              <a:ext cx="265" cy="1107"/>
            </a:xfrm>
            <a:prstGeom prst="rect">
              <a:avLst/>
            </a:prstGeom>
            <a:solidFill>
              <a:srgbClr val="FFFFFF"/>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w</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202" name="Rectangle 58"/>
            <p:cNvSpPr>
              <a:spLocks noChangeArrowheads="1"/>
            </p:cNvSpPr>
            <p:nvPr/>
          </p:nvSpPr>
          <p:spPr bwMode="auto">
            <a:xfrm>
              <a:off x="4496" y="4986"/>
              <a:ext cx="1079" cy="335"/>
            </a:xfrm>
            <a:prstGeom prst="rect">
              <a:avLst/>
            </a:prstGeom>
            <a:solidFill>
              <a:srgbClr val="FFFFFF"/>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w  s   d   l</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grpSp>
      <p:graphicFrame>
        <p:nvGraphicFramePr>
          <p:cNvPr id="92" name="Chart 91"/>
          <p:cNvGraphicFramePr/>
          <p:nvPr/>
        </p:nvGraphicFramePr>
        <p:xfrm>
          <a:off x="4572000" y="1143000"/>
          <a:ext cx="4267200"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33" name="Slide Number Placeholder 32"/>
          <p:cNvSpPr>
            <a:spLocks noGrp="1"/>
          </p:cNvSpPr>
          <p:nvPr>
            <p:ph type="sldNum" sz="quarter" idx="12"/>
          </p:nvPr>
        </p:nvSpPr>
        <p:spPr/>
        <p:txBody>
          <a:bodyPr/>
          <a:lstStyle/>
          <a:p>
            <a:fld id="{052F8F49-F254-4492-A20D-AEE6D2E281C5}"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Data </a:t>
            </a:r>
            <a:r>
              <a:rPr lang="en-US" sz="4000" dirty="0" smtClean="0">
                <a:solidFill>
                  <a:schemeClr val="tx1">
                    <a:lumMod val="75000"/>
                    <a:lumOff val="25000"/>
                  </a:schemeClr>
                </a:solidFill>
                <a:effectLst>
                  <a:outerShdw blurRad="38100" dist="38100" dir="2700000" algn="tl">
                    <a:srgbClr val="000000">
                      <a:alpha val="43137"/>
                    </a:srgbClr>
                  </a:outerShdw>
                </a:effectLst>
              </a:rPr>
              <a:t>Parsing and Rendering</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5029200"/>
          </a:xfrm>
        </p:spPr>
        <p:txBody>
          <a:bodyPr>
            <a:normAutofit fontScale="77500" lnSpcReduction="20000"/>
          </a:bodyPr>
          <a:lstStyle/>
          <a:p>
            <a:pPr marL="342900" lvl="1" indent="-342900">
              <a:buFont typeface="Arial" pitchFamily="34" charset="0"/>
              <a:buChar char="•"/>
            </a:pPr>
            <a:r>
              <a:rPr lang="en-US" sz="3200" dirty="0" smtClean="0">
                <a:solidFill>
                  <a:schemeClr val="tx1">
                    <a:lumMod val="75000"/>
                    <a:lumOff val="25000"/>
                  </a:schemeClr>
                </a:solidFill>
              </a:rPr>
              <a:t>Processing XML data: </a:t>
            </a:r>
            <a:r>
              <a:rPr lang="en-US" sz="3200" dirty="0" smtClean="0">
                <a:solidFill>
                  <a:schemeClr val="tx1">
                    <a:lumMod val="75000"/>
                    <a:lumOff val="25000"/>
                  </a:schemeClr>
                </a:solidFill>
              </a:rPr>
              <a:t>E</a:t>
            </a:r>
            <a:r>
              <a:rPr lang="en-US" sz="3200" dirty="0" smtClean="0">
                <a:solidFill>
                  <a:schemeClr val="tx1">
                    <a:lumMod val="75000"/>
                    <a:lumOff val="25000"/>
                  </a:schemeClr>
                </a:solidFill>
              </a:rPr>
              <a:t>xtracting </a:t>
            </a:r>
            <a:r>
              <a:rPr lang="en-US" sz="3200" dirty="0" smtClean="0">
                <a:solidFill>
                  <a:schemeClr val="tx1">
                    <a:lumMod val="75000"/>
                    <a:lumOff val="25000"/>
                  </a:schemeClr>
                </a:solidFill>
              </a:rPr>
              <a:t>core-data </a:t>
            </a:r>
            <a:r>
              <a:rPr lang="en-US" sz="3200" dirty="0" smtClean="0">
                <a:solidFill>
                  <a:schemeClr val="tx1">
                    <a:lumMod val="75000"/>
                    <a:lumOff val="25000"/>
                  </a:schemeClr>
                </a:solidFill>
              </a:rPr>
              <a:t>from </a:t>
            </a:r>
            <a:r>
              <a:rPr lang="en-US" sz="3200" dirty="0" smtClean="0">
                <a:solidFill>
                  <a:schemeClr val="tx1">
                    <a:lumMod val="75000"/>
                    <a:lumOff val="25000"/>
                  </a:schemeClr>
                </a:solidFill>
              </a:rPr>
              <a:t>the attributes and other tags.</a:t>
            </a:r>
          </a:p>
          <a:p>
            <a:r>
              <a:rPr lang="en-US" dirty="0" smtClean="0">
                <a:solidFill>
                  <a:schemeClr val="tx1">
                    <a:lumMod val="75000"/>
                    <a:lumOff val="25000"/>
                  </a:schemeClr>
                </a:solidFill>
              </a:rPr>
              <a:t>Two well-known widely-used approaches are document models (DOM) and push models (SAX).</a:t>
            </a:r>
          </a:p>
          <a:p>
            <a:r>
              <a:rPr lang="en-US" dirty="0" smtClean="0">
                <a:solidFill>
                  <a:schemeClr val="tx1">
                    <a:lumMod val="75000"/>
                    <a:lumOff val="25000"/>
                  </a:schemeClr>
                </a:solidFill>
              </a:rPr>
              <a:t>BUT, these don’t provide good enough performance </a:t>
            </a:r>
            <a:r>
              <a:rPr lang="en-US" dirty="0" smtClean="0">
                <a:solidFill>
                  <a:schemeClr val="tx1">
                    <a:lumMod val="75000"/>
                    <a:lumOff val="25000"/>
                  </a:schemeClr>
                </a:solidFill>
              </a:rPr>
              <a:t>results.</a:t>
            </a:r>
            <a:endParaRPr lang="en-US" dirty="0" smtClean="0">
              <a:solidFill>
                <a:schemeClr val="tx1">
                  <a:lumMod val="75000"/>
                  <a:lumOff val="25000"/>
                </a:schemeClr>
              </a:solidFill>
            </a:endParaRPr>
          </a:p>
          <a:p>
            <a:pPr marL="342900" lvl="1" indent="-342900">
              <a:buFont typeface="Arial" pitchFamily="34" charset="0"/>
              <a:buChar char="•"/>
            </a:pPr>
            <a:r>
              <a:rPr lang="en-US" dirty="0" smtClean="0">
                <a:solidFill>
                  <a:schemeClr val="tx1">
                    <a:lumMod val="75000"/>
                    <a:lumOff val="25000"/>
                  </a:schemeClr>
                </a:solidFill>
              </a:rPr>
              <a:t>We use pull approach for XML </a:t>
            </a:r>
            <a:r>
              <a:rPr lang="en-US" dirty="0" smtClean="0">
                <a:solidFill>
                  <a:schemeClr val="tx1">
                    <a:lumMod val="75000"/>
                    <a:lumOff val="25000"/>
                  </a:schemeClr>
                </a:solidFill>
              </a:rPr>
              <a:t>processing:</a:t>
            </a:r>
            <a:endParaRPr lang="en-US" dirty="0" smtClean="0">
              <a:solidFill>
                <a:schemeClr val="tx1">
                  <a:lumMod val="75000"/>
                  <a:lumOff val="25000"/>
                </a:schemeClr>
              </a:solidFill>
            </a:endParaRPr>
          </a:p>
          <a:p>
            <a:pPr lvl="1"/>
            <a:r>
              <a:rPr lang="en-US" dirty="0" smtClean="0">
                <a:solidFill>
                  <a:schemeClr val="tx1">
                    <a:lumMod val="75000"/>
                    <a:lumOff val="25000"/>
                  </a:schemeClr>
                </a:solidFill>
              </a:rPr>
              <a:t>Parses </a:t>
            </a:r>
            <a:r>
              <a:rPr lang="en-US" dirty="0" smtClean="0">
                <a:solidFill>
                  <a:schemeClr val="tx1">
                    <a:lumMod val="75000"/>
                    <a:lumOff val="25000"/>
                  </a:schemeClr>
                </a:solidFill>
              </a:rPr>
              <a:t>only what is asked for</a:t>
            </a:r>
          </a:p>
          <a:p>
            <a:pPr lvl="1"/>
            <a:r>
              <a:rPr lang="en-US" dirty="0" smtClean="0">
                <a:solidFill>
                  <a:schemeClr val="tx1">
                    <a:lumMod val="75000"/>
                    <a:lumOff val="25000"/>
                  </a:schemeClr>
                </a:solidFill>
              </a:rPr>
              <a:t>No support for document validation (major gains of performance)</a:t>
            </a:r>
          </a:p>
          <a:p>
            <a:pPr lvl="1"/>
            <a:r>
              <a:rPr lang="en-US" dirty="0" smtClean="0">
                <a:solidFill>
                  <a:schemeClr val="tx1">
                    <a:lumMod val="75000"/>
                    <a:lumOff val="25000"/>
                  </a:schemeClr>
                </a:solidFill>
              </a:rPr>
              <a:t>Doesn’t build complete object model in memory (DOM)</a:t>
            </a:r>
          </a:p>
          <a:p>
            <a:pPr lvl="1"/>
            <a:r>
              <a:rPr lang="en-US" dirty="0" smtClean="0">
                <a:solidFill>
                  <a:schemeClr val="tx1">
                    <a:lumMod val="75000"/>
                    <a:lumOff val="25000"/>
                  </a:schemeClr>
                </a:solidFill>
              </a:rPr>
              <a:t>Very small footprints –no document state footprints (DOM)</a:t>
            </a:r>
          </a:p>
          <a:p>
            <a:pPr lvl="1"/>
            <a:r>
              <a:rPr lang="en-US" dirty="0" smtClean="0">
                <a:solidFill>
                  <a:schemeClr val="tx1">
                    <a:lumMod val="75000"/>
                    <a:lumOff val="25000"/>
                  </a:schemeClr>
                </a:solidFill>
              </a:rPr>
              <a:t>Tags and contents are returned directly to </a:t>
            </a:r>
            <a:r>
              <a:rPr lang="en-US" dirty="0" err="1" smtClean="0">
                <a:solidFill>
                  <a:schemeClr val="tx1">
                    <a:lumMod val="75000"/>
                    <a:lumOff val="25000"/>
                  </a:schemeClr>
                </a:solidFill>
              </a:rPr>
              <a:t>appl</a:t>
            </a:r>
            <a:r>
              <a:rPr lang="en-US" dirty="0" smtClean="0">
                <a:solidFill>
                  <a:schemeClr val="tx1">
                    <a:lumMod val="75000"/>
                    <a:lumOff val="25000"/>
                  </a:schemeClr>
                </a:solidFill>
              </a:rPr>
              <a:t> from calls to parser (indirectly in the form of callbacks -SAX)</a:t>
            </a:r>
          </a:p>
          <a:p>
            <a:pPr lvl="1"/>
            <a:r>
              <a:rPr lang="en-US" dirty="0" smtClean="0">
                <a:solidFill>
                  <a:schemeClr val="tx1">
                    <a:lumMod val="75000"/>
                    <a:lumOff val="25000"/>
                  </a:schemeClr>
                </a:solidFill>
              </a:rPr>
              <a:t>Fast processing (fewer unnecessary event callbacks –SAX)</a:t>
            </a:r>
          </a:p>
        </p:txBody>
      </p:sp>
      <p:sp>
        <p:nvSpPr>
          <p:cNvPr id="4" name="Slide Number Placeholder 3"/>
          <p:cNvSpPr>
            <a:spLocks noGrp="1"/>
          </p:cNvSpPr>
          <p:nvPr>
            <p:ph type="sldNum" sz="quarter" idx="12"/>
          </p:nvPr>
        </p:nvSpPr>
        <p:spPr/>
        <p:txBody>
          <a:bodyPr/>
          <a:lstStyle/>
          <a:p>
            <a:fld id="{052F8F49-F254-4492-A20D-AEE6D2E281C5}"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95275"/>
            <a:ext cx="8229600" cy="914400"/>
          </a:xfrm>
        </p:spPr>
        <p:txBody>
          <a:bodyPr/>
          <a:lstStyle/>
          <a:p>
            <a:r>
              <a:rPr lang="en-US" dirty="0" smtClean="0">
                <a:solidFill>
                  <a:schemeClr val="tx1">
                    <a:lumMod val="75000"/>
                    <a:lumOff val="25000"/>
                  </a:schemeClr>
                </a:solidFill>
                <a:effectLst>
                  <a:outerShdw blurRad="38100" dist="38100" dir="2700000" algn="tl">
                    <a:srgbClr val="000000">
                      <a:alpha val="43137"/>
                    </a:srgbClr>
                  </a:outerShdw>
                </a:effectLst>
              </a:rPr>
              <a:t>Geographic Information Systems</a:t>
            </a:r>
          </a:p>
        </p:txBody>
      </p:sp>
      <p:sp>
        <p:nvSpPr>
          <p:cNvPr id="6147" name="Rectangle 3"/>
          <p:cNvSpPr>
            <a:spLocks noGrp="1" noChangeArrowheads="1"/>
          </p:cNvSpPr>
          <p:nvPr>
            <p:ph idx="1"/>
          </p:nvPr>
        </p:nvSpPr>
        <p:spPr>
          <a:xfrm>
            <a:off x="457200" y="1555750"/>
            <a:ext cx="8229600" cy="4845050"/>
          </a:xfrm>
        </p:spPr>
        <p:txBody>
          <a:bodyPr rtlCol="0">
            <a:normAutofit fontScale="85000" lnSpcReduction="20000"/>
          </a:bodyPr>
          <a:lstStyle/>
          <a:p>
            <a:pPr marL="342860" indent="-342860" defTabSz="914293" fontAlgn="auto">
              <a:spcAft>
                <a:spcPts val="0"/>
              </a:spcAft>
              <a:defRPr/>
            </a:pPr>
            <a:r>
              <a:rPr lang="en-US" sz="2800" dirty="0" smtClean="0">
                <a:solidFill>
                  <a:schemeClr val="tx1">
                    <a:lumMod val="75000"/>
                    <a:lumOff val="25000"/>
                  </a:schemeClr>
                </a:solidFill>
              </a:rPr>
              <a:t>A </a:t>
            </a:r>
            <a:r>
              <a:rPr lang="en-US" sz="2800" b="1" dirty="0" smtClean="0">
                <a:solidFill>
                  <a:schemeClr val="tx1">
                    <a:lumMod val="75000"/>
                    <a:lumOff val="25000"/>
                  </a:schemeClr>
                </a:solidFill>
              </a:rPr>
              <a:t>Geographic Information System (GIS)</a:t>
            </a:r>
            <a:r>
              <a:rPr lang="en-US" sz="2800" dirty="0" smtClean="0">
                <a:solidFill>
                  <a:schemeClr val="tx1">
                    <a:lumMod val="75000"/>
                    <a:lumOff val="25000"/>
                  </a:schemeClr>
                </a:solidFill>
              </a:rPr>
              <a:t> is a system for creating, storing, sharing, analyzing, manipulating and displaying spatial data and associated attributes. </a:t>
            </a:r>
          </a:p>
          <a:p>
            <a:pPr marL="342860" indent="-342860" defTabSz="914293" fontAlgn="auto">
              <a:spcAft>
                <a:spcPts val="0"/>
              </a:spcAft>
              <a:defRPr/>
            </a:pPr>
            <a:r>
              <a:rPr lang="en-US" sz="2800" dirty="0" smtClean="0">
                <a:solidFill>
                  <a:schemeClr val="tx1">
                    <a:lumMod val="75000"/>
                    <a:lumOff val="25000"/>
                  </a:schemeClr>
                </a:solidFill>
              </a:rPr>
              <a:t>GIS history saw the evolution from mainframe GIS to Desktop GIS to Distributed GIS.</a:t>
            </a:r>
          </a:p>
          <a:p>
            <a:pPr marL="342860" indent="-342860" defTabSz="914293" fontAlgn="auto">
              <a:spcAft>
                <a:spcPts val="0"/>
              </a:spcAft>
              <a:defRPr/>
            </a:pPr>
            <a:r>
              <a:rPr lang="en-US" sz="2800" dirty="0" smtClean="0">
                <a:solidFill>
                  <a:schemeClr val="tx1">
                    <a:lumMod val="75000"/>
                    <a:lumOff val="25000"/>
                  </a:schemeClr>
                </a:solidFill>
              </a:rPr>
              <a:t>Modern GIS require:</a:t>
            </a:r>
          </a:p>
          <a:p>
            <a:pPr marL="742863" lvl="1" indent="-285717" defTabSz="914293" fontAlgn="auto">
              <a:spcAft>
                <a:spcPts val="0"/>
              </a:spcAft>
              <a:defRPr/>
            </a:pPr>
            <a:r>
              <a:rPr lang="en-US" dirty="0" smtClean="0">
                <a:solidFill>
                  <a:schemeClr val="tx1">
                    <a:lumMod val="75000"/>
                    <a:lumOff val="25000"/>
                  </a:schemeClr>
                </a:solidFill>
              </a:rPr>
              <a:t>Distributed data access for spatial databases</a:t>
            </a:r>
          </a:p>
          <a:p>
            <a:pPr marL="742863" lvl="1" indent="-285717" defTabSz="914293" fontAlgn="auto">
              <a:spcAft>
                <a:spcPts val="0"/>
              </a:spcAft>
              <a:defRPr/>
            </a:pPr>
            <a:r>
              <a:rPr lang="en-US" dirty="0" smtClean="0">
                <a:solidFill>
                  <a:schemeClr val="tx1">
                    <a:lumMod val="75000"/>
                    <a:lumOff val="25000"/>
                  </a:schemeClr>
                </a:solidFill>
              </a:rPr>
              <a:t>Utilizing remote analysis, simulation or visualization tools.</a:t>
            </a:r>
          </a:p>
          <a:p>
            <a:pPr marL="342860" indent="-342860" defTabSz="914293" fontAlgn="auto">
              <a:lnSpc>
                <a:spcPct val="90000"/>
              </a:lnSpc>
              <a:spcAft>
                <a:spcPts val="0"/>
              </a:spcAft>
              <a:defRPr/>
            </a:pPr>
            <a:r>
              <a:rPr lang="en-US" sz="2800" dirty="0" smtClean="0">
                <a:solidFill>
                  <a:schemeClr val="tx1">
                    <a:lumMod val="75000"/>
                    <a:lumOff val="25000"/>
                  </a:schemeClr>
                </a:solidFill>
              </a:rPr>
              <a:t>Problems with traditional distributed GIS approaches:</a:t>
            </a:r>
          </a:p>
          <a:p>
            <a:pPr marL="742863" lvl="1" indent="-285717" defTabSz="914293" fontAlgn="auto">
              <a:lnSpc>
                <a:spcPct val="90000"/>
              </a:lnSpc>
              <a:spcAft>
                <a:spcPts val="0"/>
              </a:spcAft>
              <a:defRPr/>
            </a:pPr>
            <a:r>
              <a:rPr lang="en-US" dirty="0" smtClean="0">
                <a:solidFill>
                  <a:schemeClr val="tx1">
                    <a:lumMod val="75000"/>
                    <a:lumOff val="25000"/>
                  </a:schemeClr>
                </a:solidFill>
              </a:rPr>
              <a:t>Distributed nature of the geo-data; various client-server models, databases, HTTP, FTP, XML DBs etc.</a:t>
            </a:r>
          </a:p>
          <a:p>
            <a:pPr marL="742863" lvl="1" indent="-285717" defTabSz="914293" fontAlgn="auto">
              <a:lnSpc>
                <a:spcPct val="90000"/>
              </a:lnSpc>
              <a:spcAft>
                <a:spcPts val="0"/>
              </a:spcAft>
              <a:defRPr/>
            </a:pPr>
            <a:r>
              <a:rPr lang="en-US" dirty="0" smtClean="0">
                <a:solidFill>
                  <a:schemeClr val="tx1">
                    <a:lumMod val="75000"/>
                    <a:lumOff val="25000"/>
                  </a:schemeClr>
                </a:solidFill>
              </a:rPr>
              <a:t>Data format problems, conversion overheads</a:t>
            </a:r>
          </a:p>
          <a:p>
            <a:pPr marL="742863" lvl="1" indent="-285717" defTabSz="914293" fontAlgn="auto">
              <a:lnSpc>
                <a:spcPct val="90000"/>
              </a:lnSpc>
              <a:spcAft>
                <a:spcPts val="0"/>
              </a:spcAft>
              <a:defRPr/>
            </a:pPr>
            <a:r>
              <a:rPr lang="en-US" dirty="0" smtClean="0">
                <a:solidFill>
                  <a:schemeClr val="tx1">
                    <a:lumMod val="75000"/>
                    <a:lumOff val="25000"/>
                  </a:schemeClr>
                </a:solidFill>
              </a:rPr>
              <a:t>Data processing issues, hardware and software requirements</a:t>
            </a:r>
          </a:p>
          <a:p>
            <a:pPr marL="342860" indent="-342860" defTabSz="914293" fontAlgn="auto">
              <a:spcAft>
                <a:spcPts val="0"/>
              </a:spcAft>
              <a:defRPr/>
            </a:pPr>
            <a:endParaRPr lang="en-US" dirty="0" smtClean="0"/>
          </a:p>
        </p:txBody>
      </p:sp>
      <p:sp>
        <p:nvSpPr>
          <p:cNvPr id="4" name="Slide Number Placeholder 3"/>
          <p:cNvSpPr>
            <a:spLocks noGrp="1"/>
          </p:cNvSpPr>
          <p:nvPr>
            <p:ph type="sldNum" sz="quarter" idx="12"/>
          </p:nvPr>
        </p:nvSpPr>
        <p:spPr/>
        <p:txBody>
          <a:bodyPr/>
          <a:lstStyle/>
          <a:p>
            <a:pPr>
              <a:defRPr/>
            </a:pPr>
            <a:fld id="{CF24CAA1-4BDD-4E9A-A73E-EBDE6F65CBE2}" type="slidenum">
              <a:rPr lang="en-US"/>
              <a:pPr>
                <a:defRPr/>
              </a:pPr>
              <a:t>3</a:t>
            </a:fld>
            <a:endParaRPr lang="en-US" dirty="0"/>
          </a:p>
        </p:txBody>
      </p:sp>
    </p:spTree>
  </p:cSld>
  <p:clrMapOvr>
    <a:masterClrMapping/>
  </p:clrMapOvr>
  <p:transition advTm="7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228600" y="3581400"/>
          <a:ext cx="4648200" cy="3162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nvGraphicFramePr>
        <p:xfrm>
          <a:off x="609600" y="381000"/>
          <a:ext cx="7696201" cy="2961894"/>
        </p:xfrm>
        <a:graphic>
          <a:graphicData uri="http://schemas.openxmlformats.org/drawingml/2006/table">
            <a:tbl>
              <a:tblPr/>
              <a:tblGrid>
                <a:gridCol w="790130"/>
                <a:gridCol w="223590"/>
                <a:gridCol w="1164181"/>
                <a:gridCol w="930504"/>
                <a:gridCol w="1069197"/>
                <a:gridCol w="1028009"/>
                <a:gridCol w="780043"/>
                <a:gridCol w="930504"/>
                <a:gridCol w="780043"/>
              </a:tblGrid>
              <a:tr h="185266">
                <a:tc>
                  <a:txBody>
                    <a:bodyPr/>
                    <a:lstStyle/>
                    <a:p>
                      <a:pPr>
                        <a:lnSpc>
                          <a:spcPct val="115000"/>
                        </a:lnSpc>
                      </a:pPr>
                      <a:endParaRPr lang="en-US" sz="1300" dirty="0">
                        <a:latin typeface="Calibri"/>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300">
                        <a:latin typeface="Calibri"/>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marL="0" marR="0" algn="ctr">
                        <a:lnSpc>
                          <a:spcPct val="115000"/>
                        </a:lnSpc>
                        <a:spcBef>
                          <a:spcPts val="0"/>
                        </a:spcBef>
                        <a:spcAft>
                          <a:spcPts val="0"/>
                        </a:spcAft>
                      </a:pPr>
                      <a:r>
                        <a:rPr lang="en-US" sz="1300" b="1">
                          <a:solidFill>
                            <a:srgbClr val="000000"/>
                          </a:solidFill>
                          <a:latin typeface="Calibri"/>
                          <a:ea typeface="Times New Roman"/>
                          <a:cs typeface="Times New Roman"/>
                        </a:rPr>
                        <a:t>DOM (dom4j)</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300" b="1" dirty="0">
                          <a:solidFill>
                            <a:srgbClr val="000000"/>
                          </a:solidFill>
                          <a:latin typeface="Calibri"/>
                          <a:ea typeface="Times New Roman"/>
                          <a:cs typeface="Times New Roman"/>
                        </a:rPr>
                        <a:t>Pull Parsing</a:t>
                      </a:r>
                      <a:endParaRPr lang="en-US" sz="1300" dirty="0">
                        <a:latin typeface="Calibri"/>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486984">
                <a:tc>
                  <a:txBody>
                    <a:bodyPr/>
                    <a:lstStyle/>
                    <a:p>
                      <a:pPr marL="0" marR="0" algn="ctr">
                        <a:lnSpc>
                          <a:spcPct val="115000"/>
                        </a:lnSpc>
                        <a:spcBef>
                          <a:spcPts val="0"/>
                        </a:spcBef>
                        <a:spcAft>
                          <a:spcPts val="0"/>
                        </a:spcAft>
                      </a:pPr>
                      <a:r>
                        <a:rPr lang="en-US" sz="1300">
                          <a:solidFill>
                            <a:srgbClr val="000000"/>
                          </a:solidFill>
                          <a:latin typeface="Calibri"/>
                          <a:ea typeface="Times New Roman"/>
                          <a:cs typeface="Times New Roman"/>
                        </a:rPr>
                        <a:t>Data Size</a:t>
                      </a:r>
                      <a:endParaRPr lang="en-US" sz="1300">
                        <a:latin typeface="Calibri"/>
                        <a:ea typeface="Times New Roman"/>
                        <a:cs typeface="Times New Roman"/>
                      </a:endParaRPr>
                    </a:p>
                    <a:p>
                      <a:pPr marL="0" marR="0" algn="ctr">
                        <a:lnSpc>
                          <a:spcPct val="115000"/>
                        </a:lnSpc>
                        <a:spcBef>
                          <a:spcPts val="0"/>
                        </a:spcBef>
                        <a:spcAft>
                          <a:spcPts val="0"/>
                        </a:spcAft>
                      </a:pPr>
                      <a:r>
                        <a:rPr lang="en-US" sz="1300">
                          <a:solidFill>
                            <a:srgbClr val="000000"/>
                          </a:solidFill>
                          <a:latin typeface="Calibri"/>
                          <a:ea typeface="Times New Roman"/>
                          <a:cs typeface="Times New Roman"/>
                        </a:rPr>
                        <a:t>(MB)</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300">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Arial"/>
                          <a:ea typeface="Times New Roman"/>
                          <a:cs typeface="Times New Roman"/>
                        </a:rPr>
                        <a:t>Average </a:t>
                      </a:r>
                      <a:endParaRPr lang="en-US" sz="1300">
                        <a:latin typeface="Calibri"/>
                        <a:ea typeface="Times New Roman"/>
                        <a:cs typeface="Times New Roman"/>
                      </a:endParaRPr>
                    </a:p>
                    <a:p>
                      <a:pPr marL="0" marR="0" algn="ctr">
                        <a:lnSpc>
                          <a:spcPct val="115000"/>
                        </a:lnSpc>
                        <a:spcBef>
                          <a:spcPts val="0"/>
                        </a:spcBef>
                        <a:spcAft>
                          <a:spcPts val="0"/>
                        </a:spcAft>
                      </a:pPr>
                      <a:r>
                        <a:rPr lang="en-US" sz="1300">
                          <a:latin typeface="Arial"/>
                          <a:ea typeface="Times New Roman"/>
                          <a:cs typeface="Times New Roman"/>
                        </a:rPr>
                        <a:t>Parsing</a:t>
                      </a:r>
                      <a:endParaRPr lang="en-US" sz="1300">
                        <a:latin typeface="Calibri"/>
                        <a:ea typeface="Times New Roman"/>
                        <a:cs typeface="Times New Roman"/>
                      </a:endParaRPr>
                    </a:p>
                    <a:p>
                      <a:pPr marL="0" marR="0" algn="ctr">
                        <a:lnSpc>
                          <a:spcPct val="115000"/>
                        </a:lnSpc>
                        <a:spcBef>
                          <a:spcPts val="0"/>
                        </a:spcBef>
                        <a:spcAft>
                          <a:spcPts val="0"/>
                        </a:spcAft>
                      </a:pPr>
                      <a:r>
                        <a:rPr lang="en-US" sz="1300">
                          <a:latin typeface="Arial"/>
                          <a:ea typeface="Times New Roman"/>
                          <a:cs typeface="Times New Roman"/>
                        </a:rPr>
                        <a:t>Time(msec)</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Arial"/>
                          <a:ea typeface="Times New Roman"/>
                          <a:cs typeface="Times New Roman"/>
                        </a:rPr>
                        <a:t>StdDev </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Arial"/>
                          <a:ea typeface="Times New Roman"/>
                          <a:cs typeface="Times New Roman"/>
                        </a:rPr>
                        <a:t>Average </a:t>
                      </a:r>
                      <a:endParaRPr lang="en-US" sz="1300">
                        <a:latin typeface="Calibri"/>
                        <a:ea typeface="Times New Roman"/>
                        <a:cs typeface="Times New Roman"/>
                      </a:endParaRPr>
                    </a:p>
                    <a:p>
                      <a:pPr marL="0" marR="0" algn="ctr">
                        <a:lnSpc>
                          <a:spcPct val="115000"/>
                        </a:lnSpc>
                        <a:spcBef>
                          <a:spcPts val="0"/>
                        </a:spcBef>
                        <a:spcAft>
                          <a:spcPts val="0"/>
                        </a:spcAft>
                      </a:pPr>
                      <a:r>
                        <a:rPr lang="en-US" sz="1300">
                          <a:latin typeface="Arial"/>
                          <a:ea typeface="Times New Roman"/>
                          <a:cs typeface="Times New Roman"/>
                        </a:rPr>
                        <a:t>Rendering</a:t>
                      </a:r>
                      <a:endParaRPr lang="en-US" sz="1300">
                        <a:latin typeface="Calibri"/>
                        <a:ea typeface="Times New Roman"/>
                        <a:cs typeface="Times New Roman"/>
                      </a:endParaRPr>
                    </a:p>
                    <a:p>
                      <a:pPr marL="0" marR="0">
                        <a:lnSpc>
                          <a:spcPct val="115000"/>
                        </a:lnSpc>
                        <a:spcBef>
                          <a:spcPts val="0"/>
                        </a:spcBef>
                        <a:spcAft>
                          <a:spcPts val="0"/>
                        </a:spcAft>
                      </a:pPr>
                      <a:r>
                        <a:rPr lang="en-US" sz="1300">
                          <a:latin typeface="Arial"/>
                          <a:ea typeface="Times New Roman"/>
                          <a:cs typeface="Times New Roman"/>
                        </a:rPr>
                        <a:t>Time(msec)</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Arial"/>
                          <a:ea typeface="Times New Roman"/>
                          <a:cs typeface="Times New Roman"/>
                        </a:rPr>
                        <a:t>Average</a:t>
                      </a:r>
                      <a:endParaRPr lang="en-US" sz="1300">
                        <a:latin typeface="Calibri"/>
                        <a:ea typeface="Times New Roman"/>
                        <a:cs typeface="Times New Roman"/>
                      </a:endParaRPr>
                    </a:p>
                    <a:p>
                      <a:pPr marL="0" marR="0" algn="ctr">
                        <a:lnSpc>
                          <a:spcPct val="115000"/>
                        </a:lnSpc>
                        <a:spcBef>
                          <a:spcPts val="0"/>
                        </a:spcBef>
                        <a:spcAft>
                          <a:spcPts val="0"/>
                        </a:spcAft>
                      </a:pPr>
                      <a:r>
                        <a:rPr lang="en-US" sz="1300">
                          <a:latin typeface="Arial"/>
                          <a:ea typeface="Times New Roman"/>
                          <a:cs typeface="Times New Roman"/>
                        </a:rPr>
                        <a:t>Total Time</a:t>
                      </a:r>
                      <a:endParaRPr lang="en-US" sz="1300">
                        <a:latin typeface="Calibri"/>
                        <a:ea typeface="Times New Roman"/>
                        <a:cs typeface="Times New Roman"/>
                      </a:endParaRPr>
                    </a:p>
                    <a:p>
                      <a:pPr marL="0" marR="0" algn="ctr">
                        <a:lnSpc>
                          <a:spcPct val="115000"/>
                        </a:lnSpc>
                        <a:spcBef>
                          <a:spcPts val="0"/>
                        </a:spcBef>
                        <a:spcAft>
                          <a:spcPts val="0"/>
                        </a:spcAft>
                      </a:pPr>
                      <a:r>
                        <a:rPr lang="en-US" sz="1300">
                          <a:latin typeface="Arial"/>
                          <a:ea typeface="Times New Roman"/>
                          <a:cs typeface="Times New Roman"/>
                        </a:rPr>
                        <a:t>Pars+Rend </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Arial"/>
                          <a:ea typeface="Times New Roman"/>
                          <a:cs typeface="Times New Roman"/>
                        </a:rPr>
                        <a:t>StdDev </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Arial"/>
                          <a:ea typeface="Times New Roman"/>
                          <a:cs typeface="Times New Roman"/>
                        </a:rPr>
                        <a:t>Average</a:t>
                      </a:r>
                      <a:endParaRPr lang="en-US" sz="1300">
                        <a:latin typeface="Calibri"/>
                        <a:ea typeface="Times New Roman"/>
                        <a:cs typeface="Times New Roman"/>
                      </a:endParaRPr>
                    </a:p>
                    <a:p>
                      <a:pPr marL="0" marR="0" algn="ctr">
                        <a:lnSpc>
                          <a:spcPct val="115000"/>
                        </a:lnSpc>
                        <a:spcBef>
                          <a:spcPts val="0"/>
                        </a:spcBef>
                        <a:spcAft>
                          <a:spcPts val="0"/>
                        </a:spcAft>
                      </a:pPr>
                      <a:r>
                        <a:rPr lang="en-US" sz="1300">
                          <a:latin typeface="Arial"/>
                          <a:ea typeface="Times New Roman"/>
                          <a:cs typeface="Times New Roman"/>
                        </a:rPr>
                        <a:t>Total Time</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err="1">
                          <a:latin typeface="Arial"/>
                          <a:ea typeface="Times New Roman"/>
                          <a:cs typeface="Times New Roman"/>
                        </a:rPr>
                        <a:t>StdDev</a:t>
                      </a:r>
                      <a:r>
                        <a:rPr lang="en-US" sz="1300" dirty="0">
                          <a:latin typeface="Arial"/>
                          <a:ea typeface="Times New Roman"/>
                          <a:cs typeface="Times New Roman"/>
                        </a:rPr>
                        <a:t> </a:t>
                      </a:r>
                      <a:endParaRPr lang="en-US" sz="13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1">
                <a:tc>
                  <a:txBody>
                    <a:bodyPr/>
                    <a:lstStyle/>
                    <a:p>
                      <a:pPr marL="0" marR="0" algn="r">
                        <a:lnSpc>
                          <a:spcPct val="115000"/>
                        </a:lnSpc>
                        <a:spcBef>
                          <a:spcPts val="0"/>
                        </a:spcBef>
                        <a:spcAft>
                          <a:spcPts val="1000"/>
                        </a:spcAft>
                      </a:pPr>
                      <a:r>
                        <a:rPr lang="en-US" sz="1300">
                          <a:solidFill>
                            <a:srgbClr val="000000"/>
                          </a:solidFill>
                          <a:latin typeface="Calibri"/>
                          <a:ea typeface="Times New Roman"/>
                          <a:cs typeface="Times New Roman"/>
                        </a:rPr>
                        <a:t>0.001</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solidFill>
                            <a:srgbClr val="000000"/>
                          </a:solidFill>
                          <a:latin typeface="Calibri"/>
                          <a:ea typeface="Times New Roman"/>
                          <a:cs typeface="Times New Roman"/>
                        </a:rPr>
                        <a:t> </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394.29</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18.68</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latin typeface="Calibri"/>
                          <a:ea typeface="Times New Roman"/>
                          <a:cs typeface="Times New Roman"/>
                        </a:rPr>
                        <a:t>75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dirty="0">
                          <a:solidFill>
                            <a:srgbClr val="000000"/>
                          </a:solidFill>
                          <a:latin typeface="Calibri"/>
                          <a:ea typeface="Times New Roman"/>
                          <a:cs typeface="Times New Roman"/>
                        </a:rPr>
                        <a:t>469</a:t>
                      </a:r>
                      <a:endParaRPr lang="en-US" sz="13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21.32</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15.59</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0.87</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1">
                <a:tc>
                  <a:txBody>
                    <a:bodyPr/>
                    <a:lstStyle/>
                    <a:p>
                      <a:pPr marL="0" marR="0" algn="r">
                        <a:lnSpc>
                          <a:spcPct val="115000"/>
                        </a:lnSpc>
                        <a:spcBef>
                          <a:spcPts val="0"/>
                        </a:spcBef>
                        <a:spcAft>
                          <a:spcPts val="1000"/>
                        </a:spcAft>
                      </a:pPr>
                      <a:r>
                        <a:rPr lang="en-US" sz="1300">
                          <a:solidFill>
                            <a:srgbClr val="000000"/>
                          </a:solidFill>
                          <a:latin typeface="Calibri"/>
                          <a:ea typeface="Times New Roman"/>
                          <a:cs typeface="Times New Roman"/>
                        </a:rPr>
                        <a:t>0.01</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solidFill>
                            <a:srgbClr val="000000"/>
                          </a:solidFill>
                          <a:latin typeface="Calibri"/>
                          <a:ea typeface="Times New Roman"/>
                          <a:cs typeface="Times New Roman"/>
                        </a:rPr>
                        <a:t> </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429.32</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36.46</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latin typeface="Calibri"/>
                          <a:ea typeface="Times New Roman"/>
                          <a:cs typeface="Times New Roman"/>
                        </a:rPr>
                        <a:t>65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494</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20.87</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72.81</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7.41</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1">
                <a:tc>
                  <a:txBody>
                    <a:bodyPr/>
                    <a:lstStyle/>
                    <a:p>
                      <a:pPr marL="0" marR="0" algn="r">
                        <a:lnSpc>
                          <a:spcPct val="115000"/>
                        </a:lnSpc>
                        <a:spcBef>
                          <a:spcPts val="0"/>
                        </a:spcBef>
                        <a:spcAft>
                          <a:spcPts val="1000"/>
                        </a:spcAft>
                      </a:pPr>
                      <a:r>
                        <a:rPr lang="en-US" sz="1300">
                          <a:solidFill>
                            <a:srgbClr val="000000"/>
                          </a:solidFill>
                          <a:latin typeface="Calibri"/>
                          <a:ea typeface="Times New Roman"/>
                          <a:cs typeface="Times New Roman"/>
                        </a:rPr>
                        <a:t>0.1</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solidFill>
                            <a:srgbClr val="000000"/>
                          </a:solidFill>
                          <a:latin typeface="Calibri"/>
                          <a:ea typeface="Times New Roman"/>
                          <a:cs typeface="Times New Roman"/>
                        </a:rPr>
                        <a:t> </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484.41</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18.18</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latin typeface="Calibri"/>
                          <a:ea typeface="Times New Roman"/>
                          <a:cs typeface="Times New Roman"/>
                        </a:rPr>
                        <a:t>141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625</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23.04</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183.06</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23.25</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1">
                <a:tc>
                  <a:txBody>
                    <a:bodyPr/>
                    <a:lstStyle/>
                    <a:p>
                      <a:pPr marL="0" marR="0" algn="r">
                        <a:lnSpc>
                          <a:spcPct val="115000"/>
                        </a:lnSpc>
                        <a:spcBef>
                          <a:spcPts val="0"/>
                        </a:spcBef>
                        <a:spcAft>
                          <a:spcPts val="1000"/>
                        </a:spcAft>
                      </a:pPr>
                      <a:r>
                        <a:rPr lang="en-US" sz="1300">
                          <a:solidFill>
                            <a:srgbClr val="000000"/>
                          </a:solidFill>
                          <a:latin typeface="Calibri"/>
                          <a:ea typeface="Times New Roman"/>
                          <a:cs typeface="Times New Roman"/>
                        </a:rPr>
                        <a:t>1</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solidFill>
                            <a:srgbClr val="000000"/>
                          </a:solidFill>
                          <a:latin typeface="Calibri"/>
                          <a:ea typeface="Times New Roman"/>
                          <a:cs typeface="Times New Roman"/>
                        </a:rPr>
                        <a:t> </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663.94</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18.09</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latin typeface="Calibri"/>
                          <a:ea typeface="Times New Roman"/>
                          <a:cs typeface="Times New Roman"/>
                        </a:rPr>
                        <a:t>96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760</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31.58</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270.47</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40.09</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1">
                <a:tc>
                  <a:txBody>
                    <a:bodyPr/>
                    <a:lstStyle/>
                    <a:p>
                      <a:pPr marL="0" marR="0" algn="r">
                        <a:lnSpc>
                          <a:spcPct val="115000"/>
                        </a:lnSpc>
                        <a:spcBef>
                          <a:spcPts val="0"/>
                        </a:spcBef>
                        <a:spcAft>
                          <a:spcPts val="1000"/>
                        </a:spcAft>
                      </a:pPr>
                      <a:r>
                        <a:rPr lang="en-US" sz="1300">
                          <a:solidFill>
                            <a:srgbClr val="000000"/>
                          </a:solidFill>
                          <a:latin typeface="Calibri"/>
                          <a:ea typeface="Times New Roman"/>
                          <a:cs typeface="Times New Roman"/>
                        </a:rPr>
                        <a:t>5</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solidFill>
                            <a:srgbClr val="000000"/>
                          </a:solidFill>
                          <a:latin typeface="Calibri"/>
                          <a:ea typeface="Times New Roman"/>
                          <a:cs typeface="Times New Roman"/>
                        </a:rPr>
                        <a:t> </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1,247.00</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36.74</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latin typeface="Calibri"/>
                          <a:ea typeface="Times New Roman"/>
                          <a:cs typeface="Times New Roman"/>
                        </a:rPr>
                        <a:t>175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1,422</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47.66</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671.74</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76.05</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1">
                <a:tc>
                  <a:txBody>
                    <a:bodyPr/>
                    <a:lstStyle/>
                    <a:p>
                      <a:pPr marL="0" marR="0" algn="r">
                        <a:lnSpc>
                          <a:spcPct val="115000"/>
                        </a:lnSpc>
                        <a:spcBef>
                          <a:spcPts val="0"/>
                        </a:spcBef>
                        <a:spcAft>
                          <a:spcPts val="1000"/>
                        </a:spcAft>
                      </a:pPr>
                      <a:r>
                        <a:rPr lang="en-US" sz="1300">
                          <a:solidFill>
                            <a:srgbClr val="000000"/>
                          </a:solidFill>
                          <a:latin typeface="Calibri"/>
                          <a:ea typeface="Times New Roman"/>
                          <a:cs typeface="Times New Roman"/>
                        </a:rPr>
                        <a:t>10</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solidFill>
                            <a:srgbClr val="000000"/>
                          </a:solidFill>
                          <a:latin typeface="Calibri"/>
                          <a:ea typeface="Times New Roman"/>
                          <a:cs typeface="Times New Roman"/>
                        </a:rPr>
                        <a:t> </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2,126.63</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20.73</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latin typeface="Calibri"/>
                          <a:ea typeface="Times New Roman"/>
                          <a:cs typeface="Times New Roman"/>
                        </a:rPr>
                        <a:t>1,430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3,557</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61.51</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1,025.67</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51.49</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1">
                <a:tc>
                  <a:txBody>
                    <a:bodyPr/>
                    <a:lstStyle/>
                    <a:p>
                      <a:pPr marL="0" marR="0" algn="r">
                        <a:lnSpc>
                          <a:spcPct val="115000"/>
                        </a:lnSpc>
                        <a:spcBef>
                          <a:spcPts val="0"/>
                        </a:spcBef>
                        <a:spcAft>
                          <a:spcPts val="1000"/>
                        </a:spcAft>
                      </a:pPr>
                      <a:r>
                        <a:rPr lang="en-US" sz="1300">
                          <a:solidFill>
                            <a:srgbClr val="000000"/>
                          </a:solidFill>
                          <a:latin typeface="Calibri"/>
                          <a:ea typeface="Times New Roman"/>
                          <a:cs typeface="Times New Roman"/>
                        </a:rPr>
                        <a:t>100</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solidFill>
                            <a:srgbClr val="000000"/>
                          </a:solidFill>
                          <a:latin typeface="Calibri"/>
                          <a:ea typeface="Times New Roman"/>
                          <a:cs typeface="Times New Roman"/>
                        </a:rPr>
                        <a:t> </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1,159,613.67</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13,122.61</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Calibri"/>
                          <a:ea typeface="Times New Roman"/>
                          <a:cs typeface="Times New Roman"/>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Calibri"/>
                          <a:ea typeface="Times New Roman"/>
                          <a:cs typeface="Times New Roman"/>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Calibri"/>
                          <a:ea typeface="Times New Roman"/>
                          <a:cs typeface="Times New Roman"/>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7,059.72</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93.16</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1">
                <a:tc>
                  <a:txBody>
                    <a:bodyPr/>
                    <a:lstStyle/>
                    <a:p>
                      <a:pPr marL="0" marR="0" algn="r">
                        <a:lnSpc>
                          <a:spcPct val="115000"/>
                        </a:lnSpc>
                        <a:spcBef>
                          <a:spcPts val="0"/>
                        </a:spcBef>
                        <a:spcAft>
                          <a:spcPts val="1000"/>
                        </a:spcAft>
                      </a:pPr>
                      <a:r>
                        <a:rPr lang="en-US" sz="1300">
                          <a:solidFill>
                            <a:srgbClr val="000000"/>
                          </a:solidFill>
                          <a:latin typeface="Calibri"/>
                          <a:ea typeface="Times New Roman"/>
                          <a:cs typeface="Times New Roman"/>
                        </a:rPr>
                        <a:t>150</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solidFill>
                            <a:srgbClr val="000000"/>
                          </a:solidFill>
                          <a:latin typeface="Calibri"/>
                          <a:ea typeface="Times New Roman"/>
                          <a:cs typeface="Times New Roman"/>
                        </a:rPr>
                        <a:t> </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300">
                          <a:latin typeface="Calibri"/>
                          <a:ea typeface="Times New Roman"/>
                          <a:cs typeface="Times New Roman"/>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Calibri"/>
                          <a:ea typeface="Times New Roman"/>
                          <a:cs typeface="Times New Roman"/>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Calibri"/>
                          <a:ea typeface="Times New Roman"/>
                          <a:cs typeface="Times New Roman"/>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Calibri"/>
                          <a:ea typeface="Times New Roman"/>
                          <a:cs typeface="Times New Roman"/>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Calibri"/>
                          <a:ea typeface="Times New Roman"/>
                          <a:cs typeface="Times New Roman"/>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11,047.89</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107.80</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266">
                <a:tc>
                  <a:txBody>
                    <a:bodyPr/>
                    <a:lstStyle/>
                    <a:p>
                      <a:pPr marL="0" marR="0" algn="r">
                        <a:lnSpc>
                          <a:spcPct val="115000"/>
                        </a:lnSpc>
                        <a:spcBef>
                          <a:spcPts val="0"/>
                        </a:spcBef>
                        <a:spcAft>
                          <a:spcPts val="1000"/>
                        </a:spcAft>
                      </a:pPr>
                      <a:r>
                        <a:rPr lang="en-US" sz="1300">
                          <a:solidFill>
                            <a:srgbClr val="000000"/>
                          </a:solidFill>
                          <a:latin typeface="Calibri"/>
                          <a:ea typeface="Times New Roman"/>
                          <a:cs typeface="Times New Roman"/>
                        </a:rPr>
                        <a:t>200</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solidFill>
                            <a:srgbClr val="000000"/>
                          </a:solidFill>
                          <a:latin typeface="Calibri"/>
                          <a:ea typeface="Times New Roman"/>
                          <a:cs typeface="Times New Roman"/>
                        </a:rPr>
                        <a:t> </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300">
                          <a:latin typeface="Calibri"/>
                          <a:ea typeface="Times New Roman"/>
                          <a:cs typeface="Times New Roman"/>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Calibri"/>
                          <a:ea typeface="Times New Roman"/>
                          <a:cs typeface="Times New Roman"/>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Calibri"/>
                          <a:ea typeface="Times New Roman"/>
                          <a:cs typeface="Times New Roman"/>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Calibri"/>
                          <a:ea typeface="Times New Roman"/>
                          <a:cs typeface="Times New Roman"/>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Calibri"/>
                          <a:ea typeface="Times New Roman"/>
                          <a:cs typeface="Times New Roman"/>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14,949.12</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dirty="0">
                          <a:solidFill>
                            <a:srgbClr val="000000"/>
                          </a:solidFill>
                          <a:latin typeface="Calibri"/>
                          <a:ea typeface="Times New Roman"/>
                          <a:cs typeface="Times New Roman"/>
                        </a:rPr>
                        <a:t>253.15</a:t>
                      </a:r>
                      <a:endParaRPr lang="en-US" sz="13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Content Placeholder 8"/>
          <p:cNvSpPr>
            <a:spLocks noGrp="1"/>
          </p:cNvSpPr>
          <p:nvPr>
            <p:ph idx="1"/>
          </p:nvPr>
        </p:nvSpPr>
        <p:spPr>
          <a:xfrm>
            <a:off x="5257800" y="3505200"/>
            <a:ext cx="3657600" cy="3124200"/>
          </a:xfrm>
        </p:spPr>
        <p:txBody>
          <a:bodyPr>
            <a:normAutofit fontScale="62500" lnSpcReduction="20000"/>
          </a:bodyPr>
          <a:lstStyle/>
          <a:p>
            <a:r>
              <a:rPr lang="en-US" dirty="0" smtClean="0">
                <a:solidFill>
                  <a:schemeClr val="tx1">
                    <a:lumMod val="75000"/>
                    <a:lumOff val="25000"/>
                  </a:schemeClr>
                </a:solidFill>
              </a:rPr>
              <a:t>The tests are done with 1GB allocated virtual memory</a:t>
            </a:r>
          </a:p>
          <a:p>
            <a:r>
              <a:rPr lang="en-US" dirty="0" smtClean="0">
                <a:solidFill>
                  <a:schemeClr val="tx1">
                    <a:lumMod val="75000"/>
                    <a:lumOff val="25000"/>
                  </a:schemeClr>
                </a:solidFill>
              </a:rPr>
              <a:t>Dashed lines in the table represent memory exceptions</a:t>
            </a:r>
          </a:p>
          <a:p>
            <a:r>
              <a:rPr lang="en-US" dirty="0" smtClean="0">
                <a:solidFill>
                  <a:schemeClr val="tx1">
                    <a:lumMod val="75000"/>
                    <a:lumOff val="25000"/>
                  </a:schemeClr>
                </a:solidFill>
              </a:rPr>
              <a:t>For the DOM we have used dom4j and for pull parsing we have used </a:t>
            </a:r>
            <a:r>
              <a:rPr lang="en-US" dirty="0" err="1" smtClean="0">
                <a:solidFill>
                  <a:schemeClr val="tx1">
                    <a:lumMod val="75000"/>
                    <a:lumOff val="25000"/>
                  </a:schemeClr>
                </a:solidFill>
              </a:rPr>
              <a:t>Xpp</a:t>
            </a:r>
            <a:r>
              <a:rPr lang="en-US" dirty="0" smtClean="0">
                <a:solidFill>
                  <a:schemeClr val="tx1">
                    <a:lumMod val="75000"/>
                    <a:lumOff val="25000"/>
                  </a:schemeClr>
                </a:solidFill>
              </a:rPr>
              <a:t> from Extreme Labs.</a:t>
            </a:r>
          </a:p>
          <a:p>
            <a:r>
              <a:rPr lang="en-US" dirty="0" smtClean="0">
                <a:solidFill>
                  <a:schemeClr val="tx1">
                    <a:lumMod val="75000"/>
                    <a:lumOff val="25000"/>
                  </a:schemeClr>
                </a:solidFill>
              </a:rPr>
              <a:t>For the XML data, we have used earthquake seismic data records encoded in GML</a:t>
            </a:r>
          </a:p>
          <a:p>
            <a:endParaRPr lang="en-US" dirty="0">
              <a:solidFill>
                <a:schemeClr val="tx1">
                  <a:lumMod val="75000"/>
                  <a:lumOff val="25000"/>
                </a:schemeClr>
              </a:solidFill>
            </a:endParaRPr>
          </a:p>
        </p:txBody>
      </p:sp>
      <p:sp>
        <p:nvSpPr>
          <p:cNvPr id="5" name="Slide Number Placeholder 4"/>
          <p:cNvSpPr>
            <a:spLocks noGrp="1"/>
          </p:cNvSpPr>
          <p:nvPr>
            <p:ph type="sldNum" sz="quarter" idx="12"/>
          </p:nvPr>
        </p:nvSpPr>
        <p:spPr/>
        <p:txBody>
          <a:bodyPr/>
          <a:lstStyle/>
          <a:p>
            <a:fld id="{052F8F49-F254-4492-A20D-AEE6D2E281C5}"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lumMod val="75000"/>
                    <a:lumOff val="25000"/>
                  </a:schemeClr>
                </a:solidFill>
                <a:effectLst>
                  <a:outerShdw blurRad="38100" dist="38100" dir="2700000" algn="tl">
                    <a:srgbClr val="000000">
                      <a:alpha val="43137"/>
                    </a:srgbClr>
                  </a:outerShdw>
                </a:effectLst>
              </a:rPr>
              <a:t>(2)Federator </a:t>
            </a:r>
            <a:r>
              <a:rPr lang="en-US" dirty="0" smtClean="0">
                <a:solidFill>
                  <a:schemeClr val="tx1">
                    <a:lumMod val="75000"/>
                    <a:lumOff val="25000"/>
                  </a:schemeClr>
                </a:solidFill>
                <a:effectLst>
                  <a:outerShdw blurRad="38100" dist="38100" dir="2700000" algn="tl">
                    <a:srgbClr val="000000">
                      <a:alpha val="43137"/>
                    </a:srgbClr>
                  </a:outerShdw>
                </a:effectLst>
              </a:rPr>
              <a:t>(AWMS)-Oriented Approaches</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31</a:t>
            </a:fld>
            <a:endParaRPr lang="en-US"/>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effectLst>
                  <a:outerShdw blurRad="38100" dist="38100" dir="2700000" algn="tl">
                    <a:srgbClr val="000000">
                      <a:alpha val="43137"/>
                    </a:srgbClr>
                  </a:outerShdw>
                </a:effectLst>
              </a:rPr>
              <a:t>Data Characteristic</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105400" y="1524000"/>
            <a:ext cx="3733800" cy="5029200"/>
          </a:xfrm>
        </p:spPr>
        <p:txBody>
          <a:bodyPr>
            <a:normAutofit fontScale="85000" lnSpcReduction="20000"/>
          </a:bodyPr>
          <a:lstStyle/>
          <a:p>
            <a:r>
              <a:rPr lang="en-US" dirty="0" smtClean="0">
                <a:solidFill>
                  <a:schemeClr val="tx1">
                    <a:lumMod val="75000"/>
                    <a:lumOff val="25000"/>
                  </a:schemeClr>
                </a:solidFill>
              </a:rPr>
              <a:t>Data is described with location attribute formulated in coordinates.</a:t>
            </a:r>
          </a:p>
          <a:p>
            <a:r>
              <a:rPr lang="en-US" dirty="0" smtClean="0">
                <a:solidFill>
                  <a:schemeClr val="tx1">
                    <a:lumMod val="75000"/>
                    <a:lumOff val="25000"/>
                  </a:schemeClr>
                </a:solidFill>
              </a:rPr>
              <a:t>Geo-data </a:t>
            </a:r>
            <a:r>
              <a:rPr lang="en-US" dirty="0" smtClean="0">
                <a:solidFill>
                  <a:schemeClr val="tx1">
                    <a:lumMod val="75000"/>
                    <a:lumOff val="25000"/>
                  </a:schemeClr>
                </a:solidFill>
              </a:rPr>
              <a:t>is described as un-evenly distributed and variable sized.</a:t>
            </a:r>
          </a:p>
          <a:p>
            <a:r>
              <a:rPr lang="en-US" dirty="0" smtClean="0">
                <a:solidFill>
                  <a:schemeClr val="tx1">
                    <a:lumMod val="75000"/>
                    <a:lumOff val="25000"/>
                  </a:schemeClr>
                </a:solidFill>
              </a:rPr>
              <a:t>well-known </a:t>
            </a:r>
            <a:r>
              <a:rPr lang="en-US" dirty="0" smtClean="0">
                <a:solidFill>
                  <a:schemeClr val="tx1">
                    <a:lumMod val="75000"/>
                    <a:lumOff val="25000"/>
                  </a:schemeClr>
                </a:solidFill>
              </a:rPr>
              <a:t>performance enhancing </a:t>
            </a:r>
            <a:r>
              <a:rPr lang="en-US" dirty="0" smtClean="0">
                <a:solidFill>
                  <a:schemeClr val="tx1">
                    <a:lumMod val="75000"/>
                    <a:lumOff val="25000"/>
                  </a:schemeClr>
                </a:solidFill>
              </a:rPr>
              <a:t>techniques are not applicable. </a:t>
            </a:r>
            <a:endParaRPr lang="en-US" dirty="0" smtClean="0">
              <a:solidFill>
                <a:schemeClr val="tx1">
                  <a:lumMod val="75000"/>
                  <a:lumOff val="25000"/>
                </a:schemeClr>
              </a:solidFill>
            </a:endParaRPr>
          </a:p>
          <a:p>
            <a:pPr lvl="1"/>
            <a:r>
              <a:rPr lang="en-US" dirty="0" smtClean="0">
                <a:solidFill>
                  <a:schemeClr val="tx1">
                    <a:lumMod val="75000"/>
                    <a:lumOff val="25000"/>
                  </a:schemeClr>
                </a:solidFill>
              </a:rPr>
              <a:t>Cannot share workload justly</a:t>
            </a:r>
            <a:endParaRPr lang="en-US" dirty="0">
              <a:solidFill>
                <a:schemeClr val="tx1">
                  <a:lumMod val="75000"/>
                  <a:lumOff val="25000"/>
                </a:schemeClr>
              </a:solidFill>
            </a:endParaRPr>
          </a:p>
        </p:txBody>
      </p:sp>
      <p:grpSp>
        <p:nvGrpSpPr>
          <p:cNvPr id="2050" name="Group 2"/>
          <p:cNvGrpSpPr>
            <a:grpSpLocks noChangeAspect="1"/>
          </p:cNvGrpSpPr>
          <p:nvPr/>
        </p:nvGrpSpPr>
        <p:grpSpPr bwMode="auto">
          <a:xfrm>
            <a:off x="152400" y="1524000"/>
            <a:ext cx="4724400" cy="1950230"/>
            <a:chOff x="2840" y="6019"/>
            <a:chExt cx="6680" cy="2758"/>
          </a:xfrm>
        </p:grpSpPr>
        <p:sp>
          <p:nvSpPr>
            <p:cNvPr id="2051" name="AutoShape 3"/>
            <p:cNvSpPr>
              <a:spLocks noChangeAspect="1" noChangeArrowheads="1"/>
            </p:cNvSpPr>
            <p:nvPr/>
          </p:nvSpPr>
          <p:spPr bwMode="auto">
            <a:xfrm>
              <a:off x="2840" y="6019"/>
              <a:ext cx="6680" cy="275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Rectangle 4"/>
            <p:cNvSpPr>
              <a:spLocks noChangeArrowheads="1"/>
            </p:cNvSpPr>
            <p:nvPr/>
          </p:nvSpPr>
          <p:spPr bwMode="auto">
            <a:xfrm>
              <a:off x="6565" y="6359"/>
              <a:ext cx="1661" cy="150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3" name="AutoShape 5"/>
            <p:cNvSpPr>
              <a:spLocks noChangeArrowheads="1"/>
            </p:cNvSpPr>
            <p:nvPr/>
          </p:nvSpPr>
          <p:spPr bwMode="auto">
            <a:xfrm>
              <a:off x="6866" y="6393"/>
              <a:ext cx="129"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4" name="AutoShape 6"/>
            <p:cNvSpPr>
              <a:spLocks noChangeArrowheads="1"/>
            </p:cNvSpPr>
            <p:nvPr/>
          </p:nvSpPr>
          <p:spPr bwMode="auto">
            <a:xfrm>
              <a:off x="7925" y="6681"/>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noChangeArrowheads="1"/>
            </p:cNvSpPr>
            <p:nvPr/>
          </p:nvSpPr>
          <p:spPr bwMode="auto">
            <a:xfrm>
              <a:off x="7796" y="6573"/>
              <a:ext cx="129" cy="19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6" name="AutoShape 8"/>
            <p:cNvSpPr>
              <a:spLocks noChangeArrowheads="1"/>
            </p:cNvSpPr>
            <p:nvPr/>
          </p:nvSpPr>
          <p:spPr bwMode="auto">
            <a:xfrm>
              <a:off x="7257" y="7076"/>
              <a:ext cx="129"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7" name="AutoShape 9"/>
            <p:cNvSpPr>
              <a:spLocks noChangeArrowheads="1"/>
            </p:cNvSpPr>
            <p:nvPr/>
          </p:nvSpPr>
          <p:spPr bwMode="auto">
            <a:xfrm>
              <a:off x="7925" y="7166"/>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8" name="AutoShape 10"/>
            <p:cNvSpPr>
              <a:spLocks noChangeArrowheads="1"/>
            </p:cNvSpPr>
            <p:nvPr/>
          </p:nvSpPr>
          <p:spPr bwMode="auto">
            <a:xfrm>
              <a:off x="8016" y="6968"/>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9" name="AutoShape 11"/>
            <p:cNvSpPr>
              <a:spLocks noChangeArrowheads="1"/>
            </p:cNvSpPr>
            <p:nvPr/>
          </p:nvSpPr>
          <p:spPr bwMode="auto">
            <a:xfrm>
              <a:off x="8051" y="6483"/>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0" name="AutoShape 12"/>
            <p:cNvSpPr>
              <a:spLocks noChangeArrowheads="1"/>
            </p:cNvSpPr>
            <p:nvPr/>
          </p:nvSpPr>
          <p:spPr bwMode="auto">
            <a:xfrm>
              <a:off x="7127" y="7274"/>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1" name="AutoShape 13"/>
            <p:cNvSpPr>
              <a:spLocks noChangeArrowheads="1"/>
            </p:cNvSpPr>
            <p:nvPr/>
          </p:nvSpPr>
          <p:spPr bwMode="auto">
            <a:xfrm>
              <a:off x="7870" y="6483"/>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2" name="AutoShape 14"/>
            <p:cNvSpPr>
              <a:spLocks noChangeArrowheads="1"/>
            </p:cNvSpPr>
            <p:nvPr/>
          </p:nvSpPr>
          <p:spPr bwMode="auto">
            <a:xfrm>
              <a:off x="7536" y="6573"/>
              <a:ext cx="130" cy="19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3" name="AutoShape 15"/>
            <p:cNvSpPr>
              <a:spLocks noChangeArrowheads="1"/>
            </p:cNvSpPr>
            <p:nvPr/>
          </p:nvSpPr>
          <p:spPr bwMode="auto">
            <a:xfrm>
              <a:off x="6995" y="7525"/>
              <a:ext cx="130" cy="19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4" name="AutoShape 16"/>
            <p:cNvSpPr>
              <a:spLocks noChangeArrowheads="1"/>
            </p:cNvSpPr>
            <p:nvPr/>
          </p:nvSpPr>
          <p:spPr bwMode="auto">
            <a:xfrm>
              <a:off x="7886" y="7525"/>
              <a:ext cx="130" cy="19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5" name="AutoShape 17"/>
            <p:cNvSpPr>
              <a:spLocks noChangeArrowheads="1"/>
            </p:cNvSpPr>
            <p:nvPr/>
          </p:nvSpPr>
          <p:spPr bwMode="auto">
            <a:xfrm>
              <a:off x="8000" y="6342"/>
              <a:ext cx="129" cy="19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6" name="AutoShape 18"/>
            <p:cNvSpPr>
              <a:spLocks noChangeArrowheads="1"/>
            </p:cNvSpPr>
            <p:nvPr/>
          </p:nvSpPr>
          <p:spPr bwMode="auto">
            <a:xfrm>
              <a:off x="8075" y="6342"/>
              <a:ext cx="130" cy="19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7" name="AutoShape 19"/>
            <p:cNvSpPr>
              <a:spLocks noChangeArrowheads="1"/>
            </p:cNvSpPr>
            <p:nvPr/>
          </p:nvSpPr>
          <p:spPr bwMode="auto">
            <a:xfrm>
              <a:off x="6736" y="6681"/>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8" name="Rectangle 20"/>
            <p:cNvSpPr>
              <a:spLocks noChangeArrowheads="1"/>
            </p:cNvSpPr>
            <p:nvPr/>
          </p:nvSpPr>
          <p:spPr bwMode="auto">
            <a:xfrm>
              <a:off x="3319" y="6342"/>
              <a:ext cx="1659" cy="150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2069" name="AutoShape 21"/>
            <p:cNvCxnSpPr>
              <a:cxnSpLocks noChangeShapeType="1"/>
            </p:cNvCxnSpPr>
            <p:nvPr/>
          </p:nvCxnSpPr>
          <p:spPr bwMode="auto">
            <a:xfrm>
              <a:off x="4133" y="6071"/>
              <a:ext cx="1" cy="1866"/>
            </a:xfrm>
            <a:prstGeom prst="straightConnector1">
              <a:avLst/>
            </a:prstGeom>
            <a:noFill/>
            <a:ln w="9525">
              <a:solidFill>
                <a:srgbClr val="000000"/>
              </a:solidFill>
              <a:prstDash val="dash"/>
              <a:round/>
              <a:headEnd/>
              <a:tailEnd/>
            </a:ln>
          </p:spPr>
        </p:cxnSp>
        <p:cxnSp>
          <p:nvCxnSpPr>
            <p:cNvPr id="2070" name="AutoShape 22"/>
            <p:cNvCxnSpPr>
              <a:cxnSpLocks noChangeShapeType="1"/>
            </p:cNvCxnSpPr>
            <p:nvPr/>
          </p:nvCxnSpPr>
          <p:spPr bwMode="auto">
            <a:xfrm>
              <a:off x="7386" y="6162"/>
              <a:ext cx="0" cy="1865"/>
            </a:xfrm>
            <a:prstGeom prst="straightConnector1">
              <a:avLst/>
            </a:prstGeom>
            <a:noFill/>
            <a:ln w="9525">
              <a:solidFill>
                <a:srgbClr val="000000"/>
              </a:solidFill>
              <a:prstDash val="dash"/>
              <a:round/>
              <a:headEnd/>
              <a:tailEnd/>
            </a:ln>
          </p:spPr>
        </p:cxnSp>
        <p:cxnSp>
          <p:nvCxnSpPr>
            <p:cNvPr id="2071" name="AutoShape 23"/>
            <p:cNvCxnSpPr>
              <a:cxnSpLocks noChangeShapeType="1"/>
            </p:cNvCxnSpPr>
            <p:nvPr/>
          </p:nvCxnSpPr>
          <p:spPr bwMode="auto">
            <a:xfrm>
              <a:off x="3171" y="7076"/>
              <a:ext cx="1940" cy="1"/>
            </a:xfrm>
            <a:prstGeom prst="straightConnector1">
              <a:avLst/>
            </a:prstGeom>
            <a:noFill/>
            <a:ln w="9525">
              <a:solidFill>
                <a:srgbClr val="000000"/>
              </a:solidFill>
              <a:prstDash val="dash"/>
              <a:round/>
              <a:headEnd/>
              <a:tailEnd/>
            </a:ln>
          </p:spPr>
        </p:cxnSp>
        <p:cxnSp>
          <p:nvCxnSpPr>
            <p:cNvPr id="2072" name="AutoShape 24"/>
            <p:cNvCxnSpPr>
              <a:cxnSpLocks noChangeShapeType="1"/>
            </p:cNvCxnSpPr>
            <p:nvPr/>
          </p:nvCxnSpPr>
          <p:spPr bwMode="auto">
            <a:xfrm>
              <a:off x="6453" y="7095"/>
              <a:ext cx="1939" cy="1"/>
            </a:xfrm>
            <a:prstGeom prst="straightConnector1">
              <a:avLst/>
            </a:prstGeom>
            <a:noFill/>
            <a:ln w="9525">
              <a:solidFill>
                <a:srgbClr val="000000"/>
              </a:solidFill>
              <a:prstDash val="dash"/>
              <a:round/>
              <a:headEnd/>
              <a:tailEnd/>
            </a:ln>
          </p:spPr>
        </p:cxnSp>
        <p:sp>
          <p:nvSpPr>
            <p:cNvPr id="2073" name="AutoShape 25"/>
            <p:cNvSpPr>
              <a:spLocks noChangeArrowheads="1"/>
            </p:cNvSpPr>
            <p:nvPr/>
          </p:nvSpPr>
          <p:spPr bwMode="auto">
            <a:xfrm>
              <a:off x="7627" y="6879"/>
              <a:ext cx="130" cy="19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4" name="AutoShape 26"/>
            <p:cNvSpPr>
              <a:spLocks noChangeArrowheads="1"/>
            </p:cNvSpPr>
            <p:nvPr/>
          </p:nvSpPr>
          <p:spPr bwMode="auto">
            <a:xfrm>
              <a:off x="7627" y="6936"/>
              <a:ext cx="130" cy="19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5" name="AutoShape 27"/>
            <p:cNvSpPr>
              <a:spLocks noChangeArrowheads="1"/>
            </p:cNvSpPr>
            <p:nvPr/>
          </p:nvSpPr>
          <p:spPr bwMode="auto">
            <a:xfrm>
              <a:off x="6736" y="7650"/>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6" name="Text Box 28"/>
            <p:cNvSpPr txBox="1">
              <a:spLocks noChangeArrowheads="1"/>
            </p:cNvSpPr>
            <p:nvPr/>
          </p:nvSpPr>
          <p:spPr bwMode="auto">
            <a:xfrm>
              <a:off x="3457" y="7310"/>
              <a:ext cx="522" cy="357"/>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pitchFamily="34" charset="0"/>
                </a:rPr>
                <a:t>R1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7" name="Text Box 29"/>
            <p:cNvSpPr txBox="1">
              <a:spLocks noChangeArrowheads="1"/>
            </p:cNvSpPr>
            <p:nvPr/>
          </p:nvSpPr>
          <p:spPr bwMode="auto">
            <a:xfrm>
              <a:off x="4259" y="6520"/>
              <a:ext cx="522" cy="359"/>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pitchFamily="34" charset="0"/>
                </a:rPr>
                <a:t>R2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8" name="Text Box 30"/>
            <p:cNvSpPr txBox="1">
              <a:spLocks noChangeArrowheads="1"/>
            </p:cNvSpPr>
            <p:nvPr/>
          </p:nvSpPr>
          <p:spPr bwMode="auto">
            <a:xfrm>
              <a:off x="3457" y="6520"/>
              <a:ext cx="522" cy="359"/>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pitchFamily="34" charset="0"/>
                </a:rPr>
                <a:t>R3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9" name="Text Box 31"/>
            <p:cNvSpPr txBox="1">
              <a:spLocks noChangeArrowheads="1"/>
            </p:cNvSpPr>
            <p:nvPr/>
          </p:nvSpPr>
          <p:spPr bwMode="auto">
            <a:xfrm>
              <a:off x="4259" y="7329"/>
              <a:ext cx="522" cy="358"/>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pitchFamily="34" charset="0"/>
                </a:rPr>
                <a:t>R4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0" name="Text Box 32"/>
            <p:cNvSpPr txBox="1">
              <a:spLocks noChangeArrowheads="1"/>
            </p:cNvSpPr>
            <p:nvPr/>
          </p:nvSpPr>
          <p:spPr bwMode="auto">
            <a:xfrm>
              <a:off x="4854" y="6019"/>
              <a:ext cx="692" cy="411"/>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pitchFamily="34" charset="0"/>
                </a:rPr>
                <a:t>(c,d)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1" name="Text Box 33"/>
            <p:cNvSpPr txBox="1">
              <a:spLocks noChangeArrowheads="1"/>
            </p:cNvSpPr>
            <p:nvPr/>
          </p:nvSpPr>
          <p:spPr bwMode="auto">
            <a:xfrm>
              <a:off x="2840" y="7778"/>
              <a:ext cx="692" cy="411"/>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a:t>
              </a:r>
              <a:r>
                <a:rPr kumimoji="0" lang="en-US" sz="1000" b="0" i="0" u="none" strike="noStrike" cap="none" normalizeH="0" baseline="0" dirty="0" err="1" smtClean="0">
                  <a:ln>
                    <a:noFill/>
                  </a:ln>
                  <a:solidFill>
                    <a:schemeClr val="tx1"/>
                  </a:solidFill>
                  <a:effectLst/>
                  <a:latin typeface="Calibri" pitchFamily="34" charset="0"/>
                  <a:cs typeface="Arial" pitchFamily="34" charset="0"/>
                </a:rPr>
                <a:t>a,b</a:t>
              </a:r>
              <a:r>
                <a:rPr kumimoji="0" lang="en-US" sz="1000" b="0" i="0" u="none" strike="noStrike" cap="none" normalizeH="0" baseline="0" dirty="0" smtClean="0">
                  <a:ln>
                    <a:noFill/>
                  </a:ln>
                  <a:solidFill>
                    <a:schemeClr val="tx1"/>
                  </a:solidFill>
                  <a:effectLst/>
                  <a:latin typeface="Calibri"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82" name="Text Box 34"/>
            <p:cNvSpPr txBox="1">
              <a:spLocks noChangeArrowheads="1"/>
            </p:cNvSpPr>
            <p:nvPr/>
          </p:nvSpPr>
          <p:spPr bwMode="auto">
            <a:xfrm>
              <a:off x="3640" y="7952"/>
              <a:ext cx="1308" cy="501"/>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pitchFamily="34" charset="0"/>
                </a:rPr>
                <a:t>((a+c)/2, 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3" name="Text Box 35"/>
            <p:cNvSpPr txBox="1">
              <a:spLocks noChangeArrowheads="1"/>
            </p:cNvSpPr>
            <p:nvPr/>
          </p:nvSpPr>
          <p:spPr bwMode="auto">
            <a:xfrm>
              <a:off x="6044" y="7848"/>
              <a:ext cx="692" cy="411"/>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pitchFamily="34" charset="0"/>
                </a:rPr>
                <a:t>(a,b)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4" name="Text Box 36"/>
            <p:cNvSpPr txBox="1">
              <a:spLocks noChangeArrowheads="1"/>
            </p:cNvSpPr>
            <p:nvPr/>
          </p:nvSpPr>
          <p:spPr bwMode="auto">
            <a:xfrm>
              <a:off x="8226" y="6071"/>
              <a:ext cx="692" cy="412"/>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pitchFamily="34" charset="0"/>
                </a:rPr>
                <a:t>(c,d)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5" name="Text Box 37"/>
            <p:cNvSpPr txBox="1">
              <a:spLocks noChangeArrowheads="1"/>
            </p:cNvSpPr>
            <p:nvPr/>
          </p:nvSpPr>
          <p:spPr bwMode="auto">
            <a:xfrm>
              <a:off x="3894" y="8366"/>
              <a:ext cx="562" cy="411"/>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1" u="none" strike="noStrike" cap="none" normalizeH="0" baseline="0" smtClean="0">
                  <a:ln>
                    <a:noFill/>
                  </a:ln>
                  <a:solidFill>
                    <a:schemeClr val="tx1"/>
                  </a:solidFill>
                  <a:effectLst/>
                  <a:latin typeface="Calibri" pitchFamily="34"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6" name="Text Box 38"/>
            <p:cNvSpPr txBox="1">
              <a:spLocks noChangeArrowheads="1"/>
            </p:cNvSpPr>
            <p:nvPr/>
          </p:nvSpPr>
          <p:spPr bwMode="auto">
            <a:xfrm>
              <a:off x="7155" y="8348"/>
              <a:ext cx="563" cy="412"/>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1" u="none" strike="noStrike" cap="none" normalizeH="0" baseline="0" smtClean="0">
                  <a:ln>
                    <a:noFill/>
                  </a:ln>
                  <a:solidFill>
                    <a:schemeClr val="tx1"/>
                  </a:solidFill>
                  <a:effectLst/>
                  <a:latin typeface="Calibri" pitchFamily="34" charset="0"/>
                  <a:cs typeface="Arial" pitchFamily="34" charset="0"/>
                </a:rPr>
                <a:t>(b)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7" name="Text Box 39"/>
            <p:cNvSpPr txBox="1">
              <a:spLocks noChangeArrowheads="1"/>
            </p:cNvSpPr>
            <p:nvPr/>
          </p:nvSpPr>
          <p:spPr bwMode="auto">
            <a:xfrm>
              <a:off x="5003" y="6864"/>
              <a:ext cx="1229" cy="500"/>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pitchFamily="34" charset="0"/>
                </a:rPr>
                <a:t>(c, (b+d)/2)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8" name="AutoShape 40"/>
            <p:cNvSpPr>
              <a:spLocks noChangeArrowheads="1"/>
            </p:cNvSpPr>
            <p:nvPr/>
          </p:nvSpPr>
          <p:spPr bwMode="auto">
            <a:xfrm>
              <a:off x="7923" y="6342"/>
              <a:ext cx="130" cy="19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9" name="AutoShape 41"/>
            <p:cNvSpPr>
              <a:spLocks noChangeArrowheads="1"/>
            </p:cNvSpPr>
            <p:nvPr/>
          </p:nvSpPr>
          <p:spPr bwMode="auto">
            <a:xfrm>
              <a:off x="7796" y="6430"/>
              <a:ext cx="129"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0" name="AutoShape 42"/>
            <p:cNvSpPr>
              <a:spLocks noChangeArrowheads="1"/>
            </p:cNvSpPr>
            <p:nvPr/>
          </p:nvSpPr>
          <p:spPr bwMode="auto">
            <a:xfrm>
              <a:off x="7940" y="6503"/>
              <a:ext cx="130" cy="199"/>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1" name="AutoShape 43"/>
            <p:cNvSpPr>
              <a:spLocks noChangeArrowheads="1"/>
            </p:cNvSpPr>
            <p:nvPr/>
          </p:nvSpPr>
          <p:spPr bwMode="auto">
            <a:xfrm>
              <a:off x="8034" y="6648"/>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2" name="AutoShape 44"/>
            <p:cNvSpPr>
              <a:spLocks noChangeArrowheads="1"/>
            </p:cNvSpPr>
            <p:nvPr/>
          </p:nvSpPr>
          <p:spPr bwMode="auto">
            <a:xfrm>
              <a:off x="7666" y="6666"/>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3" name="AutoShape 45"/>
            <p:cNvSpPr>
              <a:spLocks noChangeArrowheads="1"/>
            </p:cNvSpPr>
            <p:nvPr/>
          </p:nvSpPr>
          <p:spPr bwMode="auto">
            <a:xfrm>
              <a:off x="7609" y="6576"/>
              <a:ext cx="129"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4" name="AutoShape 46"/>
            <p:cNvSpPr>
              <a:spLocks noChangeArrowheads="1"/>
            </p:cNvSpPr>
            <p:nvPr/>
          </p:nvSpPr>
          <p:spPr bwMode="auto">
            <a:xfrm>
              <a:off x="7684" y="6505"/>
              <a:ext cx="130" cy="19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5" name="AutoShape 47"/>
            <p:cNvSpPr>
              <a:spLocks noChangeArrowheads="1"/>
            </p:cNvSpPr>
            <p:nvPr/>
          </p:nvSpPr>
          <p:spPr bwMode="auto">
            <a:xfrm>
              <a:off x="6866" y="7490"/>
              <a:ext cx="129" cy="19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6" name="AutoShape 48"/>
            <p:cNvSpPr>
              <a:spLocks noChangeArrowheads="1"/>
            </p:cNvSpPr>
            <p:nvPr/>
          </p:nvSpPr>
          <p:spPr bwMode="auto">
            <a:xfrm>
              <a:off x="7959" y="7007"/>
              <a:ext cx="130" cy="19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7" name="AutoShape 49"/>
            <p:cNvSpPr>
              <a:spLocks noChangeArrowheads="1"/>
            </p:cNvSpPr>
            <p:nvPr/>
          </p:nvSpPr>
          <p:spPr bwMode="auto">
            <a:xfrm>
              <a:off x="8089" y="6883"/>
              <a:ext cx="129"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8" name="AutoShape 50"/>
            <p:cNvSpPr>
              <a:spLocks noChangeArrowheads="1"/>
            </p:cNvSpPr>
            <p:nvPr/>
          </p:nvSpPr>
          <p:spPr bwMode="auto">
            <a:xfrm>
              <a:off x="7386" y="7007"/>
              <a:ext cx="130" cy="19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9" name="AutoShape 51"/>
            <p:cNvSpPr>
              <a:spLocks noChangeArrowheads="1"/>
            </p:cNvSpPr>
            <p:nvPr/>
          </p:nvSpPr>
          <p:spPr bwMode="auto">
            <a:xfrm>
              <a:off x="7497" y="6989"/>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0" name="AutoShape 52"/>
            <p:cNvSpPr>
              <a:spLocks noChangeArrowheads="1"/>
            </p:cNvSpPr>
            <p:nvPr/>
          </p:nvSpPr>
          <p:spPr bwMode="auto">
            <a:xfrm>
              <a:off x="7516" y="6878"/>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1" name="AutoShape 53"/>
            <p:cNvSpPr>
              <a:spLocks noChangeArrowheads="1"/>
            </p:cNvSpPr>
            <p:nvPr/>
          </p:nvSpPr>
          <p:spPr bwMode="auto">
            <a:xfrm>
              <a:off x="7552" y="6791"/>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2" name="AutoShape 54"/>
            <p:cNvSpPr>
              <a:spLocks noChangeArrowheads="1"/>
            </p:cNvSpPr>
            <p:nvPr/>
          </p:nvSpPr>
          <p:spPr bwMode="auto">
            <a:xfrm>
              <a:off x="7757" y="6883"/>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3" name="AutoShape 55"/>
            <p:cNvSpPr>
              <a:spLocks noChangeArrowheads="1"/>
            </p:cNvSpPr>
            <p:nvPr/>
          </p:nvSpPr>
          <p:spPr bwMode="auto">
            <a:xfrm>
              <a:off x="7684" y="6791"/>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4" name="AutoShape 56"/>
            <p:cNvSpPr>
              <a:spLocks noChangeArrowheads="1"/>
            </p:cNvSpPr>
            <p:nvPr/>
          </p:nvSpPr>
          <p:spPr bwMode="auto">
            <a:xfrm>
              <a:off x="7571" y="6465"/>
              <a:ext cx="129"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5" name="Text Box 57"/>
            <p:cNvSpPr txBox="1">
              <a:spLocks noChangeArrowheads="1"/>
            </p:cNvSpPr>
            <p:nvPr/>
          </p:nvSpPr>
          <p:spPr bwMode="auto">
            <a:xfrm>
              <a:off x="8291" y="6862"/>
              <a:ext cx="1229" cy="500"/>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pitchFamily="34" charset="0"/>
                </a:rPr>
                <a:t>(c, (b+d)/2)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6" name="Text Box 58"/>
            <p:cNvSpPr txBox="1">
              <a:spLocks noChangeArrowheads="1"/>
            </p:cNvSpPr>
            <p:nvPr/>
          </p:nvSpPr>
          <p:spPr bwMode="auto">
            <a:xfrm>
              <a:off x="6983" y="7935"/>
              <a:ext cx="1308" cy="500"/>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pitchFamily="34" charset="0"/>
                </a:rPr>
                <a:t>((a+c)/2, 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61" name="Content Placeholder 2"/>
          <p:cNvSpPr txBox="1">
            <a:spLocks/>
          </p:cNvSpPr>
          <p:nvPr/>
        </p:nvSpPr>
        <p:spPr>
          <a:xfrm>
            <a:off x="228600" y="3886200"/>
            <a:ext cx="4876800" cy="2438400"/>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Proposed</a:t>
            </a:r>
            <a:r>
              <a:rPr kumimoji="0" lang="en-US" sz="3200" b="1" i="0" u="none" strike="noStrike" kern="1200" cap="none" spc="0" normalizeH="0" noProof="0" dirty="0" smtClean="0">
                <a:ln>
                  <a:noFill/>
                </a:ln>
                <a:solidFill>
                  <a:schemeClr val="tx1">
                    <a:lumMod val="75000"/>
                    <a:lumOff val="25000"/>
                  </a:schemeClr>
                </a:solidFill>
                <a:effectLst/>
                <a:uLnTx/>
                <a:uFillTx/>
                <a:latin typeface="+mn-lt"/>
                <a:ea typeface="+mn-ea"/>
                <a:cs typeface="+mn-cs"/>
              </a:rPr>
              <a:t> approaches</a:t>
            </a:r>
          </a:p>
          <a:p>
            <a:pPr marL="800100" lvl="1" indent="-342900">
              <a:spcBef>
                <a:spcPct val="20000"/>
              </a:spcBef>
            </a:pPr>
            <a:r>
              <a:rPr lang="en-US" sz="3200" b="1" baseline="0" dirty="0" smtClean="0">
                <a:solidFill>
                  <a:schemeClr val="tx1">
                    <a:lumMod val="75000"/>
                    <a:lumOff val="25000"/>
                  </a:schemeClr>
                </a:solidFill>
              </a:rPr>
              <a:t>1. Pre-fetching</a:t>
            </a:r>
          </a:p>
          <a:p>
            <a:pPr marL="800100" lvl="1" indent="-342900">
              <a:spcBef>
                <a:spcPct val="20000"/>
              </a:spcBef>
            </a:pPr>
            <a:r>
              <a:rPr kumimoji="0" lang="en-US" sz="3200" b="1" i="0" u="none" strike="noStrike" kern="1200" cap="none" spc="0" normalizeH="0" noProof="0" dirty="0" smtClean="0">
                <a:ln>
                  <a:noFill/>
                </a:ln>
                <a:solidFill>
                  <a:schemeClr val="tx1">
                    <a:lumMod val="75000"/>
                    <a:lumOff val="25000"/>
                  </a:schemeClr>
                </a:solidFill>
                <a:effectLst/>
                <a:uLnTx/>
                <a:uFillTx/>
                <a:latin typeface="+mn-lt"/>
                <a:ea typeface="+mn-ea"/>
                <a:cs typeface="+mn-cs"/>
              </a:rPr>
              <a:t>2. Parallel processing with caching through attribute-based query decomposition</a:t>
            </a:r>
            <a:endParaRPr kumimoji="0" lang="en-US" sz="32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62" name="Slide Number Placeholder 61"/>
          <p:cNvSpPr>
            <a:spLocks noGrp="1"/>
          </p:cNvSpPr>
          <p:nvPr>
            <p:ph type="sldNum" sz="quarter" idx="12"/>
          </p:nvPr>
        </p:nvSpPr>
        <p:spPr/>
        <p:txBody>
          <a:bodyPr/>
          <a:lstStyle/>
          <a:p>
            <a:fld id="{052F8F49-F254-4492-A20D-AEE6D2E281C5}"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1. Pre-fetching</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295400"/>
            <a:ext cx="8610600" cy="1905000"/>
          </a:xfrm>
        </p:spPr>
        <p:txBody>
          <a:bodyPr>
            <a:normAutofit fontScale="62500" lnSpcReduction="20000"/>
          </a:bodyPr>
          <a:lstStyle/>
          <a:p>
            <a:r>
              <a:rPr lang="en-US" dirty="0" smtClean="0">
                <a:solidFill>
                  <a:schemeClr val="tx1">
                    <a:lumMod val="75000"/>
                    <a:lumOff val="25000"/>
                  </a:schemeClr>
                </a:solidFill>
              </a:rPr>
              <a:t>Getting the GML data before it is needed</a:t>
            </a:r>
          </a:p>
          <a:p>
            <a:r>
              <a:rPr lang="en-US" dirty="0" smtClean="0">
                <a:solidFill>
                  <a:schemeClr val="tx1">
                    <a:lumMod val="75000"/>
                    <a:lumOff val="25000"/>
                  </a:schemeClr>
                </a:solidFill>
              </a:rPr>
              <a:t>For overcoming the natural bandwidth problem.</a:t>
            </a:r>
          </a:p>
          <a:p>
            <a:r>
              <a:rPr lang="en-US" dirty="0" smtClean="0">
                <a:solidFill>
                  <a:schemeClr val="tx1">
                    <a:lumMod val="75000"/>
                    <a:lumOff val="25000"/>
                  </a:schemeClr>
                </a:solidFill>
              </a:rPr>
              <a:t>Not-frequently changing archived data</a:t>
            </a:r>
          </a:p>
          <a:p>
            <a:r>
              <a:rPr lang="en-US" dirty="0" smtClean="0">
                <a:solidFill>
                  <a:schemeClr val="tx1">
                    <a:lumMod val="75000"/>
                    <a:lumOff val="25000"/>
                  </a:schemeClr>
                </a:solidFill>
              </a:rPr>
              <a:t>Red curve – response by using </a:t>
            </a:r>
            <a:r>
              <a:rPr lang="en-US" dirty="0" smtClean="0">
                <a:solidFill>
                  <a:schemeClr val="tx1">
                    <a:lumMod val="75000"/>
                    <a:lumOff val="25000"/>
                  </a:schemeClr>
                </a:solidFill>
              </a:rPr>
              <a:t>pre-fetched </a:t>
            </a:r>
            <a:r>
              <a:rPr lang="en-US" dirty="0" smtClean="0">
                <a:solidFill>
                  <a:schemeClr val="tx1">
                    <a:lumMod val="75000"/>
                    <a:lumOff val="25000"/>
                  </a:schemeClr>
                </a:solidFill>
              </a:rPr>
              <a:t>data</a:t>
            </a:r>
          </a:p>
          <a:p>
            <a:r>
              <a:rPr lang="en-US" dirty="0" smtClean="0">
                <a:solidFill>
                  <a:schemeClr val="tx1">
                    <a:lumMod val="75000"/>
                    <a:lumOff val="25000"/>
                  </a:schemeClr>
                </a:solidFill>
              </a:rPr>
              <a:t>Black curve – response by on-demand fetching</a:t>
            </a:r>
          </a:p>
          <a:p>
            <a:r>
              <a:rPr lang="en-US" dirty="0" smtClean="0">
                <a:solidFill>
                  <a:schemeClr val="tx1">
                    <a:lumMod val="75000"/>
                    <a:lumOff val="25000"/>
                  </a:schemeClr>
                </a:solidFill>
              </a:rPr>
              <a:t>PM (defined with task and timer) runs independent of real application</a:t>
            </a:r>
          </a:p>
          <a:p>
            <a:endParaRPr lang="en-US" dirty="0">
              <a:solidFill>
                <a:schemeClr val="tx1">
                  <a:lumMod val="75000"/>
                  <a:lumOff val="25000"/>
                </a:schemeClr>
              </a:solidFill>
            </a:endParaRPr>
          </a:p>
        </p:txBody>
      </p:sp>
      <p:grpSp>
        <p:nvGrpSpPr>
          <p:cNvPr id="4" name="Group 1"/>
          <p:cNvGrpSpPr>
            <a:grpSpLocks noChangeAspect="1"/>
          </p:cNvGrpSpPr>
          <p:nvPr/>
        </p:nvGrpSpPr>
        <p:grpSpPr bwMode="auto">
          <a:xfrm>
            <a:off x="1066800" y="3124200"/>
            <a:ext cx="6400800" cy="3581400"/>
            <a:chOff x="1404" y="10723"/>
            <a:chExt cx="8788" cy="4571"/>
          </a:xfrm>
        </p:grpSpPr>
        <p:sp>
          <p:nvSpPr>
            <p:cNvPr id="5" name="AutoShape 2"/>
            <p:cNvSpPr>
              <a:spLocks noChangeAspect="1" noChangeArrowheads="1"/>
            </p:cNvSpPr>
            <p:nvPr/>
          </p:nvSpPr>
          <p:spPr bwMode="auto">
            <a:xfrm>
              <a:off x="1404" y="10723"/>
              <a:ext cx="8788" cy="457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AutoShape 3"/>
            <p:cNvSpPr>
              <a:spLocks noChangeArrowheads="1"/>
            </p:cNvSpPr>
            <p:nvPr/>
          </p:nvSpPr>
          <p:spPr bwMode="auto">
            <a:xfrm>
              <a:off x="3419" y="10917"/>
              <a:ext cx="2851" cy="4231"/>
            </a:xfrm>
            <a:prstGeom prst="flowChartAlternateProcess">
              <a:avLst/>
            </a:prstGeom>
            <a:solidFill>
              <a:srgbClr val="FFFFFF"/>
            </a:solidFill>
            <a:ln w="9525">
              <a:solidFill>
                <a:srgbClr val="000000"/>
              </a:solidFill>
              <a:miter lim="800000"/>
              <a:headEnd/>
              <a:tailEnd/>
            </a:ln>
          </p:spPr>
          <p:txBody>
            <a:bodyPr vert="horz" wrap="square" lIns="88697" tIns="44348" rIns="88697" bIns="4434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Calibri" pitchFamily="34" charset="0"/>
                  <a:cs typeface="Arial" pitchFamily="34" charset="0"/>
                </a:rPr>
                <a:t>WMS Aggregator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AutoShape 4"/>
            <p:cNvSpPr>
              <a:spLocks noChangeArrowheads="1"/>
            </p:cNvSpPr>
            <p:nvPr/>
          </p:nvSpPr>
          <p:spPr bwMode="auto">
            <a:xfrm>
              <a:off x="2011" y="11233"/>
              <a:ext cx="1093" cy="1523"/>
            </a:xfrm>
            <a:prstGeom prst="roundRect">
              <a:avLst>
                <a:gd name="adj" fmla="val 16667"/>
              </a:avLst>
            </a:prstGeom>
            <a:gradFill rotWithShape="0">
              <a:gsLst>
                <a:gs pos="0">
                  <a:srgbClr val="FFFFFF"/>
                </a:gs>
                <a:gs pos="100000">
                  <a:srgbClr val="999999"/>
                </a:gs>
              </a:gsLst>
              <a:lin ang="5400000" scaled="1"/>
            </a:gradFill>
            <a:ln w="28575">
              <a:solidFill>
                <a:srgbClr val="666666"/>
              </a:solidFill>
              <a:round/>
              <a:headEnd/>
              <a:tailEnd/>
            </a:ln>
            <a:effectLst>
              <a:outerShdw dist="28398" dir="3806097" algn="ctr" rotWithShape="0">
                <a:srgbClr val="7F7F7F">
                  <a:alpha val="50000"/>
                </a:srgbClr>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Calibri" pitchFamily="34" charset="0"/>
                  <a:cs typeface="Arial" pitchFamily="34" charset="0"/>
                </a:rPr>
                <a:t>User Portal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Calibri" pitchFamily="34" charset="0"/>
                  <a:cs typeface="Arial" pitchFamily="34" charset="0"/>
                </a:rPr>
                <a:t>Interactive Tools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 name="AutoShape 5"/>
            <p:cNvCxnSpPr>
              <a:cxnSpLocks noChangeShapeType="1"/>
              <a:stCxn id="7" idx="3"/>
              <a:endCxn id="10" idx="2"/>
            </p:cNvCxnSpPr>
            <p:nvPr/>
          </p:nvCxnSpPr>
          <p:spPr bwMode="auto">
            <a:xfrm>
              <a:off x="3126" y="11995"/>
              <a:ext cx="904" cy="2"/>
            </a:xfrm>
            <a:prstGeom prst="straightConnector1">
              <a:avLst/>
            </a:prstGeom>
            <a:noFill/>
            <a:ln w="38100">
              <a:solidFill>
                <a:srgbClr val="938953"/>
              </a:solidFill>
              <a:round/>
              <a:headEnd type="triangle" w="med" len="med"/>
              <a:tailEnd type="triangle" w="med" len="med"/>
            </a:ln>
          </p:spPr>
        </p:cxnSp>
        <p:grpSp>
          <p:nvGrpSpPr>
            <p:cNvPr id="9" name="Group 8"/>
            <p:cNvGrpSpPr>
              <a:grpSpLocks/>
            </p:cNvGrpSpPr>
            <p:nvPr/>
          </p:nvGrpSpPr>
          <p:grpSpPr bwMode="auto">
            <a:xfrm>
              <a:off x="7482" y="12141"/>
              <a:ext cx="873" cy="785"/>
              <a:chOff x="8982" y="8996"/>
              <a:chExt cx="864" cy="814"/>
            </a:xfrm>
          </p:grpSpPr>
          <p:sp>
            <p:nvSpPr>
              <p:cNvPr id="58" name="Oval 7"/>
              <p:cNvSpPr>
                <a:spLocks noChangeArrowheads="1"/>
              </p:cNvSpPr>
              <p:nvPr/>
            </p:nvSpPr>
            <p:spPr bwMode="auto">
              <a:xfrm>
                <a:off x="8982" y="8996"/>
                <a:ext cx="864" cy="814"/>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5019" tIns="27505" rIns="55019" bIns="275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1" i="0" u="none" strike="noStrike" cap="none" normalizeH="0" baseline="0" smtClean="0">
                    <a:ln>
                      <a:noFill/>
                    </a:ln>
                    <a:solidFill>
                      <a:srgbClr val="002060"/>
                    </a:solidFill>
                    <a:effectLst/>
                    <a:latin typeface="Calibri" pitchFamily="34" charset="0"/>
                    <a:cs typeface="Arial" pitchFamily="34" charset="0"/>
                  </a:rPr>
                  <a:t>WFS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AutoShape 8"/>
              <p:cNvSpPr>
                <a:spLocks noChangeArrowheads="1"/>
              </p:cNvSpPr>
              <p:nvPr/>
            </p:nvSpPr>
            <p:spPr bwMode="auto">
              <a:xfrm>
                <a:off x="9279" y="9373"/>
                <a:ext cx="206" cy="296"/>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60" name="AutoShape 9"/>
              <p:cNvSpPr>
                <a:spLocks noChangeArrowheads="1"/>
              </p:cNvSpPr>
              <p:nvPr/>
            </p:nvSpPr>
            <p:spPr bwMode="auto">
              <a:xfrm>
                <a:off x="9416" y="9388"/>
                <a:ext cx="234" cy="297"/>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10" name="Oval 10"/>
            <p:cNvSpPr>
              <a:spLocks noChangeArrowheads="1"/>
            </p:cNvSpPr>
            <p:nvPr/>
          </p:nvSpPr>
          <p:spPr bwMode="auto">
            <a:xfrm>
              <a:off x="4050" y="11336"/>
              <a:ext cx="1390" cy="1321"/>
            </a:xfrm>
            <a:prstGeom prst="ellipse">
              <a:avLst/>
            </a:prstGeom>
            <a:gradFill rotWithShape="0">
              <a:gsLst>
                <a:gs pos="0">
                  <a:srgbClr val="FFFFFF"/>
                </a:gs>
                <a:gs pos="100000">
                  <a:srgbClr val="999999"/>
                </a:gs>
              </a:gsLst>
              <a:lin ang="5400000" scaled="1"/>
            </a:gradFill>
            <a:ln w="25400">
              <a:solidFill>
                <a:srgbClr val="666666"/>
              </a:solidFill>
              <a:round/>
              <a:headEnd/>
              <a:tailEnd/>
            </a:ln>
            <a:effectLst>
              <a:outerShdw dist="28398" dir="3806097" algn="ctr" rotWithShape="0">
                <a:srgbClr val="7F7F7F">
                  <a:alpha val="50000"/>
                </a:srgbClr>
              </a:outerShdw>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Calibri" pitchFamily="34" charset="0"/>
                  <a:cs typeface="Arial" pitchFamily="34" charset="0"/>
                </a:rPr>
                <a:t>Processor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AutoShape 11"/>
            <p:cNvSpPr>
              <a:spLocks noChangeArrowheads="1"/>
            </p:cNvSpPr>
            <p:nvPr/>
          </p:nvSpPr>
          <p:spPr bwMode="auto">
            <a:xfrm>
              <a:off x="4375" y="12315"/>
              <a:ext cx="552" cy="106"/>
            </a:xfrm>
            <a:prstGeom prst="parallelogram">
              <a:avLst>
                <a:gd name="adj" fmla="val 130189"/>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AutoShape 12"/>
            <p:cNvSpPr>
              <a:spLocks noChangeArrowheads="1"/>
            </p:cNvSpPr>
            <p:nvPr/>
          </p:nvSpPr>
          <p:spPr bwMode="auto">
            <a:xfrm>
              <a:off x="4375" y="12164"/>
              <a:ext cx="552" cy="107"/>
            </a:xfrm>
            <a:prstGeom prst="parallelogram">
              <a:avLst>
                <a:gd name="adj" fmla="val 128972"/>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55019" tIns="27505" rIns="55019" bIns="275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13"/>
            <p:cNvSpPr txBox="1">
              <a:spLocks noChangeArrowheads="1"/>
            </p:cNvSpPr>
            <p:nvPr/>
          </p:nvSpPr>
          <p:spPr bwMode="auto">
            <a:xfrm>
              <a:off x="4159" y="12252"/>
              <a:ext cx="290" cy="249"/>
            </a:xfrm>
            <a:prstGeom prst="rect">
              <a:avLst/>
            </a:prstGeom>
            <a:noFill/>
            <a:ln w="9525">
              <a:noFill/>
              <a:miter lim="800000"/>
              <a:headEnd/>
              <a:tailEnd/>
            </a:ln>
          </p:spPr>
          <p:txBody>
            <a:bodyPr vert="horz" wrap="square" lIns="55019" tIns="27505" rIns="55019" bIns="275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rgbClr val="C00000"/>
                  </a:solidFill>
                  <a:effectLst/>
                  <a:latin typeface="Calibri"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14"/>
            <p:cNvSpPr txBox="1">
              <a:spLocks noChangeArrowheads="1"/>
            </p:cNvSpPr>
            <p:nvPr/>
          </p:nvSpPr>
          <p:spPr bwMode="auto">
            <a:xfrm>
              <a:off x="4257" y="12054"/>
              <a:ext cx="291" cy="294"/>
            </a:xfrm>
            <a:prstGeom prst="rect">
              <a:avLst/>
            </a:prstGeom>
            <a:noFill/>
            <a:ln w="9525">
              <a:noFill/>
              <a:miter lim="800000"/>
              <a:headEnd/>
              <a:tailEnd/>
            </a:ln>
          </p:spPr>
          <p:txBody>
            <a:bodyPr vert="horz" wrap="square" lIns="55019" tIns="27505" rIns="55019" bIns="275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rgbClr val="C00000"/>
                  </a:solidFill>
                  <a:effectLst/>
                  <a:latin typeface="Calibri"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5" name="Group 15"/>
            <p:cNvGrpSpPr>
              <a:grpSpLocks/>
            </p:cNvGrpSpPr>
            <p:nvPr/>
          </p:nvGrpSpPr>
          <p:grpSpPr bwMode="auto">
            <a:xfrm>
              <a:off x="6624" y="11755"/>
              <a:ext cx="700" cy="497"/>
              <a:chOff x="8654" y="7138"/>
              <a:chExt cx="1273" cy="845"/>
            </a:xfrm>
          </p:grpSpPr>
          <p:sp>
            <p:nvSpPr>
              <p:cNvPr id="56" name="Oval 16"/>
              <p:cNvSpPr>
                <a:spLocks noChangeArrowheads="1"/>
              </p:cNvSpPr>
              <p:nvPr/>
            </p:nvSpPr>
            <p:spPr bwMode="auto">
              <a:xfrm>
                <a:off x="8654" y="7138"/>
                <a:ext cx="1273" cy="845"/>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5019" tIns="27505" rIns="55019" bIns="275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1" i="0" u="none" strike="noStrike" cap="none" normalizeH="0" baseline="0" smtClean="0">
                    <a:ln>
                      <a:noFill/>
                    </a:ln>
                    <a:solidFill>
                      <a:srgbClr val="002060"/>
                    </a:solidFill>
                    <a:effectLst/>
                    <a:latin typeface="Calibri" pitchFamily="34" charset="0"/>
                    <a:cs typeface="Arial" pitchFamily="34" charset="0"/>
                  </a:rPr>
                  <a:t>WMS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AutoShape 17"/>
              <p:cNvSpPr>
                <a:spLocks noChangeArrowheads="1"/>
              </p:cNvSpPr>
              <p:nvPr/>
            </p:nvSpPr>
            <p:spPr bwMode="auto">
              <a:xfrm>
                <a:off x="9021" y="7762"/>
                <a:ext cx="629" cy="133"/>
              </a:xfrm>
              <a:prstGeom prst="parallelogram">
                <a:avLst>
                  <a:gd name="adj" fmla="val 118233"/>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55019" tIns="27505" rIns="55019" bIns="275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6" name="Group 18"/>
            <p:cNvGrpSpPr>
              <a:grpSpLocks/>
            </p:cNvGrpSpPr>
            <p:nvPr/>
          </p:nvGrpSpPr>
          <p:grpSpPr bwMode="auto">
            <a:xfrm>
              <a:off x="7486" y="11404"/>
              <a:ext cx="680" cy="497"/>
              <a:chOff x="8654" y="7138"/>
              <a:chExt cx="1273" cy="845"/>
            </a:xfrm>
          </p:grpSpPr>
          <p:sp>
            <p:nvSpPr>
              <p:cNvPr id="54" name="Oval 19"/>
              <p:cNvSpPr>
                <a:spLocks noChangeArrowheads="1"/>
              </p:cNvSpPr>
              <p:nvPr/>
            </p:nvSpPr>
            <p:spPr bwMode="auto">
              <a:xfrm>
                <a:off x="8654" y="7138"/>
                <a:ext cx="1273" cy="845"/>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5019" tIns="27505" rIns="55019" bIns="275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1" i="0" u="none" strike="noStrike" cap="none" normalizeH="0" baseline="0" smtClean="0">
                    <a:ln>
                      <a:noFill/>
                    </a:ln>
                    <a:solidFill>
                      <a:srgbClr val="002060"/>
                    </a:solidFill>
                    <a:effectLst/>
                    <a:latin typeface="Calibri" pitchFamily="34" charset="0"/>
                    <a:cs typeface="Arial" pitchFamily="34" charset="0"/>
                  </a:rPr>
                  <a:t>WMS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AutoShape 20"/>
              <p:cNvSpPr>
                <a:spLocks noChangeArrowheads="1"/>
              </p:cNvSpPr>
              <p:nvPr/>
            </p:nvSpPr>
            <p:spPr bwMode="auto">
              <a:xfrm>
                <a:off x="9021" y="7762"/>
                <a:ext cx="629" cy="133"/>
              </a:xfrm>
              <a:prstGeom prst="parallelogram">
                <a:avLst>
                  <a:gd name="adj" fmla="val 118233"/>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55019" tIns="27505" rIns="55019" bIns="275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7" name="Group 21"/>
            <p:cNvGrpSpPr>
              <a:grpSpLocks/>
            </p:cNvGrpSpPr>
            <p:nvPr/>
          </p:nvGrpSpPr>
          <p:grpSpPr bwMode="auto">
            <a:xfrm>
              <a:off x="8440" y="12712"/>
              <a:ext cx="891" cy="768"/>
              <a:chOff x="8982" y="8996"/>
              <a:chExt cx="864" cy="814"/>
            </a:xfrm>
          </p:grpSpPr>
          <p:sp>
            <p:nvSpPr>
              <p:cNvPr id="51" name="Oval 22"/>
              <p:cNvSpPr>
                <a:spLocks noChangeArrowheads="1"/>
              </p:cNvSpPr>
              <p:nvPr/>
            </p:nvSpPr>
            <p:spPr bwMode="auto">
              <a:xfrm>
                <a:off x="8982" y="8996"/>
                <a:ext cx="864" cy="814"/>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5019" tIns="27505" rIns="55019" bIns="275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1" i="0" u="none" strike="noStrike" cap="none" normalizeH="0" baseline="0" smtClean="0">
                    <a:ln>
                      <a:noFill/>
                    </a:ln>
                    <a:solidFill>
                      <a:srgbClr val="002060"/>
                    </a:solidFill>
                    <a:effectLst/>
                    <a:latin typeface="Calibri" pitchFamily="34" charset="0"/>
                    <a:cs typeface="Arial" pitchFamily="34" charset="0"/>
                  </a:rPr>
                  <a:t>WFS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AutoShape 23"/>
              <p:cNvSpPr>
                <a:spLocks noChangeArrowheads="1"/>
              </p:cNvSpPr>
              <p:nvPr/>
            </p:nvSpPr>
            <p:spPr bwMode="auto">
              <a:xfrm>
                <a:off x="9279" y="9373"/>
                <a:ext cx="206" cy="296"/>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53" name="AutoShape 24"/>
              <p:cNvSpPr>
                <a:spLocks noChangeArrowheads="1"/>
              </p:cNvSpPr>
              <p:nvPr/>
            </p:nvSpPr>
            <p:spPr bwMode="auto">
              <a:xfrm>
                <a:off x="9416" y="9388"/>
                <a:ext cx="234" cy="297"/>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8" name="Group 25"/>
            <p:cNvGrpSpPr>
              <a:grpSpLocks/>
            </p:cNvGrpSpPr>
            <p:nvPr/>
          </p:nvGrpSpPr>
          <p:grpSpPr bwMode="auto">
            <a:xfrm>
              <a:off x="8440" y="11051"/>
              <a:ext cx="604" cy="536"/>
              <a:chOff x="8982" y="8996"/>
              <a:chExt cx="864" cy="814"/>
            </a:xfrm>
          </p:grpSpPr>
          <p:sp>
            <p:nvSpPr>
              <p:cNvPr id="48" name="Oval 26"/>
              <p:cNvSpPr>
                <a:spLocks noChangeArrowheads="1"/>
              </p:cNvSpPr>
              <p:nvPr/>
            </p:nvSpPr>
            <p:spPr bwMode="auto">
              <a:xfrm>
                <a:off x="8982" y="8996"/>
                <a:ext cx="864" cy="814"/>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5019" tIns="27505" rIns="55019" bIns="275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1" i="0" u="none" strike="noStrike" cap="none" normalizeH="0" baseline="0" smtClean="0">
                    <a:ln>
                      <a:noFill/>
                    </a:ln>
                    <a:solidFill>
                      <a:srgbClr val="002060"/>
                    </a:solidFill>
                    <a:effectLst/>
                    <a:latin typeface="Calibri" pitchFamily="34" charset="0"/>
                    <a:cs typeface="Arial" pitchFamily="34" charset="0"/>
                  </a:rPr>
                  <a:t>WFS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AutoShape 27"/>
              <p:cNvSpPr>
                <a:spLocks noChangeArrowheads="1"/>
              </p:cNvSpPr>
              <p:nvPr/>
            </p:nvSpPr>
            <p:spPr bwMode="auto">
              <a:xfrm>
                <a:off x="9279" y="9373"/>
                <a:ext cx="206" cy="296"/>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50" name="AutoShape 28"/>
              <p:cNvSpPr>
                <a:spLocks noChangeArrowheads="1"/>
              </p:cNvSpPr>
              <p:nvPr/>
            </p:nvSpPr>
            <p:spPr bwMode="auto">
              <a:xfrm>
                <a:off x="9416" y="9388"/>
                <a:ext cx="234" cy="297"/>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19" name="AutoShape 29"/>
            <p:cNvSpPr>
              <a:spLocks noChangeArrowheads="1"/>
            </p:cNvSpPr>
            <p:nvPr/>
          </p:nvSpPr>
          <p:spPr bwMode="auto">
            <a:xfrm>
              <a:off x="2352" y="12443"/>
              <a:ext cx="552" cy="105"/>
            </a:xfrm>
            <a:prstGeom prst="parallelogram">
              <a:avLst>
                <a:gd name="adj" fmla="val 131429"/>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 name="AutoShape 30"/>
            <p:cNvSpPr>
              <a:spLocks noChangeArrowheads="1"/>
            </p:cNvSpPr>
            <p:nvPr/>
          </p:nvSpPr>
          <p:spPr bwMode="auto">
            <a:xfrm>
              <a:off x="2352" y="12301"/>
              <a:ext cx="552" cy="107"/>
            </a:xfrm>
            <a:prstGeom prst="parallelogram">
              <a:avLst>
                <a:gd name="adj" fmla="val 128972"/>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AutoShape 31"/>
            <p:cNvSpPr>
              <a:spLocks noChangeArrowheads="1"/>
            </p:cNvSpPr>
            <p:nvPr/>
          </p:nvSpPr>
          <p:spPr bwMode="auto">
            <a:xfrm>
              <a:off x="2352" y="12141"/>
              <a:ext cx="552" cy="106"/>
            </a:xfrm>
            <a:prstGeom prst="parallelogram">
              <a:avLst>
                <a:gd name="adj" fmla="val 130189"/>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2" name="Text Box 32"/>
            <p:cNvSpPr txBox="1">
              <a:spLocks noChangeArrowheads="1"/>
            </p:cNvSpPr>
            <p:nvPr/>
          </p:nvSpPr>
          <p:spPr bwMode="auto">
            <a:xfrm>
              <a:off x="2117" y="12445"/>
              <a:ext cx="291" cy="319"/>
            </a:xfrm>
            <a:prstGeom prst="rect">
              <a:avLst/>
            </a:prstGeom>
            <a:noFill/>
            <a:ln w="9525">
              <a:noFill/>
              <a:miter lim="800000"/>
              <a:headEnd/>
              <a:tailEnd/>
            </a:ln>
          </p:spPr>
          <p:txBody>
            <a:bodyPr vert="horz" wrap="square" lIns="55019" tIns="27505" rIns="55019" bIns="275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rgbClr val="C00000"/>
                  </a:solidFill>
                  <a:effectLst/>
                  <a:latin typeface="Calibri"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 Box 33"/>
            <p:cNvSpPr txBox="1">
              <a:spLocks noChangeArrowheads="1"/>
            </p:cNvSpPr>
            <p:nvPr/>
          </p:nvSpPr>
          <p:spPr bwMode="auto">
            <a:xfrm>
              <a:off x="2136" y="12258"/>
              <a:ext cx="272" cy="243"/>
            </a:xfrm>
            <a:prstGeom prst="rect">
              <a:avLst/>
            </a:prstGeom>
            <a:noFill/>
            <a:ln w="9525">
              <a:noFill/>
              <a:miter lim="800000"/>
              <a:headEnd/>
              <a:tailEnd/>
            </a:ln>
          </p:spPr>
          <p:txBody>
            <a:bodyPr vert="horz" wrap="square" lIns="55019" tIns="27505" rIns="55019" bIns="275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rgbClr val="C00000"/>
                  </a:solidFill>
                  <a:effectLst/>
                  <a:latin typeface="Calibri"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Oval 34"/>
            <p:cNvSpPr>
              <a:spLocks noChangeArrowheads="1"/>
            </p:cNvSpPr>
            <p:nvPr/>
          </p:nvSpPr>
          <p:spPr bwMode="auto">
            <a:xfrm>
              <a:off x="5020" y="12348"/>
              <a:ext cx="996" cy="364"/>
            </a:xfrm>
            <a:prstGeom prst="ellipse">
              <a:avLst/>
            </a:prstGeom>
            <a:solidFill>
              <a:srgbClr val="FFFFFF"/>
            </a:solidFill>
            <a:ln w="9525">
              <a:solidFill>
                <a:srgbClr val="622423"/>
              </a:solidFill>
              <a:round/>
              <a:headEnd/>
              <a:tailEnd/>
            </a:ln>
          </p:spPr>
          <p:txBody>
            <a:bodyPr vert="horz" wrap="square" lIns="88697" tIns="0" rIns="88697"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632423"/>
                  </a:solidFill>
                  <a:effectLst/>
                  <a:latin typeface="Calibri" pitchFamily="34" charset="0"/>
                  <a:cs typeface="Arial" pitchFamily="34" charset="0"/>
                </a:rPr>
                <a:t>PM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Oval 35"/>
            <p:cNvSpPr>
              <a:spLocks noChangeArrowheads="1"/>
            </p:cNvSpPr>
            <p:nvPr/>
          </p:nvSpPr>
          <p:spPr bwMode="auto">
            <a:xfrm>
              <a:off x="6624" y="13558"/>
              <a:ext cx="820" cy="807"/>
            </a:xfrm>
            <a:prstGeom prst="ellipse">
              <a:avLst/>
            </a:prstGeom>
            <a:solidFill>
              <a:srgbClr val="FFFFFF"/>
            </a:solidFill>
            <a:ln w="9525">
              <a:solidFill>
                <a:srgbClr val="622423"/>
              </a:solidFill>
              <a:round/>
              <a:headEnd/>
              <a:tailEnd/>
            </a:ln>
          </p:spPr>
          <p:txBody>
            <a:bodyPr vert="horz" wrap="square" lIns="88697" tIns="44348" rIns="88697" bIns="4434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632423"/>
                  </a:solidFill>
                  <a:effectLst/>
                  <a:latin typeface="Calibri" pitchFamily="34" charset="0"/>
                  <a:cs typeface="Arial" pitchFamily="34" charset="0"/>
                </a:rPr>
                <a:t>NB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AutoShape 36"/>
            <p:cNvSpPr>
              <a:spLocks noChangeArrowheads="1"/>
            </p:cNvSpPr>
            <p:nvPr/>
          </p:nvSpPr>
          <p:spPr bwMode="auto">
            <a:xfrm>
              <a:off x="8410" y="12070"/>
              <a:ext cx="285" cy="303"/>
            </a:xfrm>
            <a:prstGeom prst="can">
              <a:avLst>
                <a:gd name="adj" fmla="val 26579"/>
              </a:avLst>
            </a:prstGeom>
            <a:solidFill>
              <a:srgbClr val="C4BC96"/>
            </a:solidFill>
            <a:ln w="9525">
              <a:solidFill>
                <a:srgbClr val="00206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AutoShape 37"/>
            <p:cNvSpPr>
              <a:spLocks noChangeArrowheads="1"/>
            </p:cNvSpPr>
            <p:nvPr/>
          </p:nvSpPr>
          <p:spPr bwMode="auto">
            <a:xfrm>
              <a:off x="9477" y="12553"/>
              <a:ext cx="285" cy="303"/>
            </a:xfrm>
            <a:prstGeom prst="can">
              <a:avLst>
                <a:gd name="adj" fmla="val 26579"/>
              </a:avLst>
            </a:prstGeom>
            <a:solidFill>
              <a:srgbClr val="C4BC9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AutoShape 38"/>
            <p:cNvSpPr>
              <a:spLocks noChangeArrowheads="1"/>
            </p:cNvSpPr>
            <p:nvPr/>
          </p:nvSpPr>
          <p:spPr bwMode="auto">
            <a:xfrm>
              <a:off x="9367" y="12598"/>
              <a:ext cx="286" cy="303"/>
            </a:xfrm>
            <a:prstGeom prst="can">
              <a:avLst>
                <a:gd name="adj" fmla="val 26486"/>
              </a:avLst>
            </a:prstGeom>
            <a:solidFill>
              <a:srgbClr val="C4BC96"/>
            </a:solidFill>
            <a:ln w="9525">
              <a:solidFill>
                <a:srgbClr val="00206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AutoShape 39"/>
            <p:cNvSpPr>
              <a:spLocks noChangeArrowheads="1"/>
            </p:cNvSpPr>
            <p:nvPr/>
          </p:nvSpPr>
          <p:spPr bwMode="auto">
            <a:xfrm>
              <a:off x="8523" y="12117"/>
              <a:ext cx="286" cy="303"/>
            </a:xfrm>
            <a:prstGeom prst="can">
              <a:avLst>
                <a:gd name="adj" fmla="val 26486"/>
              </a:avLst>
            </a:prstGeom>
            <a:solidFill>
              <a:srgbClr val="C4BC96"/>
            </a:solidFill>
            <a:ln w="9525">
              <a:solidFill>
                <a:srgbClr val="00206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30" name="AutoShape 40"/>
            <p:cNvCxnSpPr>
              <a:cxnSpLocks noChangeShapeType="1"/>
              <a:stCxn id="10" idx="6"/>
              <a:endCxn id="56" idx="2"/>
            </p:cNvCxnSpPr>
            <p:nvPr/>
          </p:nvCxnSpPr>
          <p:spPr bwMode="auto">
            <a:xfrm>
              <a:off x="5460" y="11997"/>
              <a:ext cx="1164" cy="7"/>
            </a:xfrm>
            <a:prstGeom prst="straightConnector1">
              <a:avLst/>
            </a:prstGeom>
            <a:noFill/>
            <a:ln w="31750">
              <a:solidFill>
                <a:srgbClr val="938953"/>
              </a:solidFill>
              <a:round/>
              <a:headEnd type="triangle" w="med" len="med"/>
              <a:tailEnd type="triangle" w="med" len="med"/>
            </a:ln>
          </p:spPr>
        </p:cxnSp>
        <p:cxnSp>
          <p:nvCxnSpPr>
            <p:cNvPr id="31" name="AutoShape 41"/>
            <p:cNvCxnSpPr>
              <a:cxnSpLocks noChangeShapeType="1"/>
              <a:stCxn id="24" idx="6"/>
              <a:endCxn id="58" idx="3"/>
            </p:cNvCxnSpPr>
            <p:nvPr/>
          </p:nvCxnSpPr>
          <p:spPr bwMode="auto">
            <a:xfrm>
              <a:off x="6016" y="12530"/>
              <a:ext cx="1594" cy="281"/>
            </a:xfrm>
            <a:prstGeom prst="curvedConnector4">
              <a:avLst>
                <a:gd name="adj1" fmla="val 45986"/>
                <a:gd name="adj2" fmla="val 268685"/>
              </a:avLst>
            </a:prstGeom>
            <a:noFill/>
            <a:ln w="9525">
              <a:solidFill>
                <a:srgbClr val="622423"/>
              </a:solidFill>
              <a:round/>
              <a:headEnd type="triangle" w="med" len="med"/>
              <a:tailEnd type="triangle" w="med" len="med"/>
            </a:ln>
          </p:spPr>
        </p:cxnSp>
        <p:cxnSp>
          <p:nvCxnSpPr>
            <p:cNvPr id="32" name="AutoShape 42"/>
            <p:cNvCxnSpPr>
              <a:cxnSpLocks noChangeShapeType="1"/>
              <a:stCxn id="58" idx="3"/>
              <a:endCxn id="25" idx="7"/>
            </p:cNvCxnSpPr>
            <p:nvPr/>
          </p:nvCxnSpPr>
          <p:spPr bwMode="auto">
            <a:xfrm rot="5400000">
              <a:off x="7034" y="13101"/>
              <a:ext cx="865" cy="286"/>
            </a:xfrm>
            <a:prstGeom prst="curvedConnector3">
              <a:avLst>
                <a:gd name="adj1" fmla="val 49713"/>
              </a:avLst>
            </a:prstGeom>
            <a:noFill/>
            <a:ln w="9525">
              <a:solidFill>
                <a:srgbClr val="622423"/>
              </a:solidFill>
              <a:round/>
              <a:headEnd type="triangle" w="med" len="med"/>
              <a:tailEnd type="triangle" w="med" len="med"/>
            </a:ln>
          </p:spPr>
        </p:cxnSp>
        <p:cxnSp>
          <p:nvCxnSpPr>
            <p:cNvPr id="33" name="AutoShape 43"/>
            <p:cNvCxnSpPr>
              <a:cxnSpLocks noChangeShapeType="1"/>
              <a:stCxn id="24" idx="5"/>
              <a:endCxn id="51" idx="2"/>
            </p:cNvCxnSpPr>
            <p:nvPr/>
          </p:nvCxnSpPr>
          <p:spPr bwMode="auto">
            <a:xfrm rot="16200000" flipH="1">
              <a:off x="6936" y="11593"/>
              <a:ext cx="437" cy="2570"/>
            </a:xfrm>
            <a:prstGeom prst="curvedConnector2">
              <a:avLst/>
            </a:prstGeom>
            <a:noFill/>
            <a:ln w="9525">
              <a:solidFill>
                <a:srgbClr val="622423"/>
              </a:solidFill>
              <a:round/>
              <a:headEnd type="triangle" w="med" len="med"/>
              <a:tailEnd type="triangle" w="med" len="med"/>
            </a:ln>
          </p:spPr>
        </p:cxnSp>
        <p:cxnSp>
          <p:nvCxnSpPr>
            <p:cNvPr id="34" name="AutoShape 44"/>
            <p:cNvCxnSpPr>
              <a:cxnSpLocks noChangeShapeType="1"/>
              <a:stCxn id="51" idx="2"/>
              <a:endCxn id="25" idx="6"/>
            </p:cNvCxnSpPr>
            <p:nvPr/>
          </p:nvCxnSpPr>
          <p:spPr bwMode="auto">
            <a:xfrm rot="10800000" flipV="1">
              <a:off x="7444" y="13096"/>
              <a:ext cx="996" cy="866"/>
            </a:xfrm>
            <a:prstGeom prst="curvedConnector3">
              <a:avLst>
                <a:gd name="adj1" fmla="val 50000"/>
              </a:avLst>
            </a:prstGeom>
            <a:noFill/>
            <a:ln w="9525">
              <a:solidFill>
                <a:srgbClr val="622423"/>
              </a:solidFill>
              <a:round/>
              <a:headEnd type="triangle" w="med" len="med"/>
              <a:tailEnd type="triangle" w="med" len="med"/>
            </a:ln>
          </p:spPr>
        </p:cxnSp>
        <p:sp>
          <p:nvSpPr>
            <p:cNvPr id="35" name="Rectangle 45"/>
            <p:cNvSpPr>
              <a:spLocks noChangeArrowheads="1"/>
            </p:cNvSpPr>
            <p:nvPr/>
          </p:nvSpPr>
          <p:spPr bwMode="auto">
            <a:xfrm>
              <a:off x="3580" y="12944"/>
              <a:ext cx="1117" cy="1102"/>
            </a:xfrm>
            <a:prstGeom prst="rect">
              <a:avLst/>
            </a:prstGeom>
            <a:solidFill>
              <a:srgbClr val="FFFFFF"/>
            </a:solidFill>
            <a:ln w="9525">
              <a:solidFill>
                <a:srgbClr val="622423"/>
              </a:solidFill>
              <a:prstDash val="dashDot"/>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46"/>
            <p:cNvSpPr>
              <a:spLocks noChangeArrowheads="1"/>
            </p:cNvSpPr>
            <p:nvPr/>
          </p:nvSpPr>
          <p:spPr bwMode="auto">
            <a:xfrm>
              <a:off x="4926" y="13425"/>
              <a:ext cx="942" cy="1308"/>
            </a:xfrm>
            <a:prstGeom prst="rect">
              <a:avLst/>
            </a:prstGeom>
            <a:solidFill>
              <a:srgbClr val="FFFFFF"/>
            </a:solidFill>
            <a:ln w="9525">
              <a:solidFill>
                <a:srgbClr val="622423"/>
              </a:solidFill>
              <a:prstDash val="dashDot"/>
              <a:miter lim="800000"/>
              <a:headEnd/>
              <a:tailEnd/>
            </a:ln>
          </p:spPr>
          <p:txBody>
            <a:bodyPr vert="horz" wrap="square" lIns="0" tIns="44348" rIns="0" bIns="4434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632423"/>
                  </a:solidFill>
                  <a:effectLst/>
                  <a:latin typeface="Calibri" pitchFamily="34" charset="0"/>
                  <a:cs typeface="Arial" pitchFamily="34" charset="0"/>
                </a:rPr>
                <a:t>Temp Storage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AutoShape 47"/>
            <p:cNvSpPr>
              <a:spLocks noChangeArrowheads="1"/>
            </p:cNvSpPr>
            <p:nvPr/>
          </p:nvSpPr>
          <p:spPr bwMode="auto">
            <a:xfrm>
              <a:off x="3806" y="13068"/>
              <a:ext cx="742" cy="825"/>
            </a:xfrm>
            <a:prstGeom prst="flowChartMultidocument">
              <a:avLst/>
            </a:prstGeom>
            <a:solidFill>
              <a:srgbClr val="FFFFFF"/>
            </a:solidFill>
            <a:ln w="9525">
              <a:solidFill>
                <a:srgbClr val="622423"/>
              </a:solidFill>
              <a:miter lim="800000"/>
              <a:headEnd/>
              <a:tailEnd/>
            </a:ln>
          </p:spPr>
          <p:txBody>
            <a:bodyPr vert="horz" wrap="square" lIns="0" tIns="44348" rIns="0" bIns="4434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1" u="none" strike="noStrike" cap="none" normalizeH="0" baseline="0" smtClean="0">
                  <a:ln>
                    <a:noFill/>
                  </a:ln>
                  <a:solidFill>
                    <a:srgbClr val="632423"/>
                  </a:solidFill>
                  <a:effectLst/>
                  <a:latin typeface="Calibri" pitchFamily="34" charset="0"/>
                  <a:cs typeface="Arial" pitchFamily="34" charset="0"/>
                </a:rPr>
                <a:t>GML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AutoShape 48"/>
            <p:cNvSpPr>
              <a:spLocks noChangeArrowheads="1"/>
            </p:cNvSpPr>
            <p:nvPr/>
          </p:nvSpPr>
          <p:spPr bwMode="auto">
            <a:xfrm>
              <a:off x="5093" y="14110"/>
              <a:ext cx="556" cy="476"/>
            </a:xfrm>
            <a:prstGeom prst="flowChartMultidocument">
              <a:avLst/>
            </a:prstGeom>
            <a:solidFill>
              <a:srgbClr val="FFFFFF"/>
            </a:solidFill>
            <a:ln w="9525">
              <a:solidFill>
                <a:srgbClr val="622423"/>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39" name="AutoShape 49"/>
            <p:cNvCxnSpPr>
              <a:cxnSpLocks noChangeShapeType="1"/>
              <a:stCxn id="36" idx="2"/>
              <a:endCxn id="35" idx="2"/>
            </p:cNvCxnSpPr>
            <p:nvPr/>
          </p:nvCxnSpPr>
          <p:spPr bwMode="auto">
            <a:xfrm rot="16200000" flipV="1">
              <a:off x="4424" y="13761"/>
              <a:ext cx="687" cy="1258"/>
            </a:xfrm>
            <a:prstGeom prst="bentConnector3">
              <a:avLst>
                <a:gd name="adj1" fmla="val -52403"/>
              </a:avLst>
            </a:prstGeom>
            <a:noFill/>
            <a:ln w="9525">
              <a:solidFill>
                <a:srgbClr val="622423"/>
              </a:solidFill>
              <a:miter lim="800000"/>
              <a:headEnd/>
              <a:tailEnd type="triangle" w="med" len="med"/>
            </a:ln>
          </p:spPr>
        </p:cxnSp>
        <p:cxnSp>
          <p:nvCxnSpPr>
            <p:cNvPr id="40" name="AutoShape 50"/>
            <p:cNvCxnSpPr>
              <a:cxnSpLocks noChangeShapeType="1"/>
              <a:stCxn id="25" idx="2"/>
              <a:endCxn id="36" idx="3"/>
            </p:cNvCxnSpPr>
            <p:nvPr/>
          </p:nvCxnSpPr>
          <p:spPr bwMode="auto">
            <a:xfrm rot="10800000" flipV="1">
              <a:off x="5868" y="13962"/>
              <a:ext cx="756" cy="117"/>
            </a:xfrm>
            <a:prstGeom prst="curvedConnector3">
              <a:avLst>
                <a:gd name="adj1" fmla="val 50000"/>
              </a:avLst>
            </a:prstGeom>
            <a:noFill/>
            <a:ln w="9525">
              <a:solidFill>
                <a:srgbClr val="622423"/>
              </a:solidFill>
              <a:round/>
              <a:headEnd type="triangle" w="med" len="med"/>
              <a:tailEnd type="triangle" w="med" len="med"/>
            </a:ln>
          </p:spPr>
        </p:cxnSp>
        <p:cxnSp>
          <p:nvCxnSpPr>
            <p:cNvPr id="41" name="AutoShape 51"/>
            <p:cNvCxnSpPr>
              <a:cxnSpLocks noChangeShapeType="1"/>
              <a:stCxn id="10" idx="4"/>
              <a:endCxn id="35" idx="0"/>
            </p:cNvCxnSpPr>
            <p:nvPr/>
          </p:nvCxnSpPr>
          <p:spPr bwMode="auto">
            <a:xfrm rot="5400000">
              <a:off x="4308" y="12508"/>
              <a:ext cx="267" cy="606"/>
            </a:xfrm>
            <a:prstGeom prst="curvedConnector3">
              <a:avLst>
                <a:gd name="adj1" fmla="val 46069"/>
              </a:avLst>
            </a:prstGeom>
            <a:noFill/>
            <a:ln w="9525">
              <a:solidFill>
                <a:srgbClr val="622423"/>
              </a:solidFill>
              <a:round/>
              <a:headEnd type="triangle" w="med" len="med"/>
              <a:tailEnd type="triangle" w="med" len="med"/>
            </a:ln>
          </p:spPr>
        </p:cxnSp>
        <p:sp>
          <p:nvSpPr>
            <p:cNvPr id="42" name="Text Box 52"/>
            <p:cNvSpPr txBox="1">
              <a:spLocks noChangeArrowheads="1"/>
            </p:cNvSpPr>
            <p:nvPr/>
          </p:nvSpPr>
          <p:spPr bwMode="auto">
            <a:xfrm>
              <a:off x="3580" y="14796"/>
              <a:ext cx="1338" cy="403"/>
            </a:xfrm>
            <a:prstGeom prst="rect">
              <a:avLst/>
            </a:prstGeom>
            <a:noFill/>
            <a:ln w="9525">
              <a:noFill/>
              <a:miter lim="800000"/>
              <a:headEnd/>
              <a:tailEnd/>
            </a:ln>
          </p:spPr>
          <p:txBody>
            <a:bodyPr vert="horz" wrap="square" lIns="88697" tIns="44348" rIns="88697" bIns="4434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1" u="none" strike="noStrike" cap="none" normalizeH="0" baseline="0" smtClean="0">
                  <a:ln>
                    <a:noFill/>
                  </a:ln>
                  <a:solidFill>
                    <a:srgbClr val="632423"/>
                  </a:solidFill>
                  <a:effectLst/>
                  <a:latin typeface="Calibri" pitchFamily="34" charset="0"/>
                  <a:cs typeface="Arial" pitchFamily="34" charset="0"/>
                </a:rPr>
                <a:t>Synch move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Text Box 53"/>
            <p:cNvSpPr txBox="1">
              <a:spLocks noChangeArrowheads="1"/>
            </p:cNvSpPr>
            <p:nvPr/>
          </p:nvSpPr>
          <p:spPr bwMode="auto">
            <a:xfrm>
              <a:off x="4045" y="14019"/>
              <a:ext cx="1108" cy="623"/>
            </a:xfrm>
            <a:prstGeom prst="rect">
              <a:avLst/>
            </a:prstGeom>
            <a:noFill/>
            <a:ln w="9525">
              <a:noFill/>
              <a:miter lim="800000"/>
              <a:headEnd/>
              <a:tailEnd/>
            </a:ln>
          </p:spPr>
          <p:txBody>
            <a:bodyPr vert="horz" wrap="square" lIns="88697" tIns="44348" rIns="88697" bIns="4434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1" u="none" strike="noStrike" cap="none" normalizeH="0" baseline="0" smtClean="0">
                  <a:ln>
                    <a:noFill/>
                  </a:ln>
                  <a:solidFill>
                    <a:srgbClr val="632423"/>
                  </a:solidFill>
                  <a:effectLst/>
                  <a:latin typeface="Calibri" pitchFamily="34" charset="0"/>
                  <a:cs typeface="Arial" pitchFamily="34" charset="0"/>
                </a:rPr>
                <a:t>Local File System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Text Box 54"/>
            <p:cNvSpPr txBox="1">
              <a:spLocks noChangeArrowheads="1"/>
            </p:cNvSpPr>
            <p:nvPr/>
          </p:nvSpPr>
          <p:spPr bwMode="auto">
            <a:xfrm>
              <a:off x="7570" y="14090"/>
              <a:ext cx="2511" cy="1080"/>
            </a:xfrm>
            <a:prstGeom prst="rect">
              <a:avLst/>
            </a:prstGeom>
            <a:solidFill>
              <a:srgbClr val="FFFFFF"/>
            </a:solidFill>
            <a:ln w="9525">
              <a:noFill/>
              <a:miter lim="800000"/>
              <a:headEnd/>
              <a:tailEnd/>
            </a:ln>
          </p:spPr>
          <p:txBody>
            <a:bodyPr vert="horz" wrap="square" lIns="88697" tIns="44348" rIns="88697" bIns="4434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1" u="none" strike="noStrike" cap="none" normalizeH="0" baseline="0" dirty="0" smtClean="0">
                  <a:ln>
                    <a:noFill/>
                  </a:ln>
                  <a:solidFill>
                    <a:schemeClr val="tx1"/>
                  </a:solidFill>
                  <a:effectLst/>
                  <a:latin typeface="Times New Roman" pitchFamily="18" charset="0"/>
                  <a:cs typeface="Arial" pitchFamily="34" charset="0"/>
                </a:rPr>
                <a:t>PF: Pre-fetching module NB: </a:t>
              </a:r>
              <a:r>
                <a:rPr kumimoji="0" lang="en-US" sz="1100" b="0" i="1" u="none" strike="noStrike" cap="none" normalizeH="0" baseline="0" dirty="0" err="1" smtClean="0">
                  <a:ln>
                    <a:noFill/>
                  </a:ln>
                  <a:solidFill>
                    <a:schemeClr val="tx1"/>
                  </a:solidFill>
                  <a:effectLst/>
                  <a:latin typeface="Times New Roman" pitchFamily="18" charset="0"/>
                  <a:cs typeface="Arial" pitchFamily="34" charset="0"/>
                </a:rPr>
                <a:t>NaradaBrokering</a:t>
              </a:r>
              <a:r>
                <a:rPr kumimoji="0" lang="en-US" sz="1100" b="0" i="1" u="none" strike="noStrike" cap="none" normalizeH="0" baseline="0" dirty="0" smtClean="0">
                  <a:ln>
                    <a:noFill/>
                  </a:ln>
                  <a:solidFill>
                    <a:schemeClr val="tx1"/>
                  </a:solidFill>
                  <a:effectLst/>
                  <a:latin typeface="Times New Roman" pitchFamily="18" charset="0"/>
                  <a:cs typeface="Arial" pitchFamily="34" charset="0"/>
                </a:rPr>
                <a:t>    WMS: Web Map Service WFS: Web Feature Service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Freeform 55"/>
            <p:cNvSpPr>
              <a:spLocks/>
            </p:cNvSpPr>
            <p:nvPr/>
          </p:nvSpPr>
          <p:spPr bwMode="auto">
            <a:xfrm>
              <a:off x="2904" y="11678"/>
              <a:ext cx="1649" cy="1404"/>
            </a:xfrm>
            <a:custGeom>
              <a:avLst/>
              <a:gdLst/>
              <a:ahLst/>
              <a:cxnLst>
                <a:cxn ang="0">
                  <a:pos x="0" y="376"/>
                </a:cxn>
                <a:cxn ang="0">
                  <a:pos x="1404" y="171"/>
                </a:cxn>
                <a:cxn ang="0">
                  <a:pos x="1471" y="1404"/>
                </a:cxn>
              </a:cxnLst>
              <a:rect l="0" t="0" r="r" b="b"/>
              <a:pathLst>
                <a:path w="1649" h="1404">
                  <a:moveTo>
                    <a:pt x="0" y="376"/>
                  </a:moveTo>
                  <a:cubicBezTo>
                    <a:pt x="579" y="188"/>
                    <a:pt x="1159" y="0"/>
                    <a:pt x="1404" y="171"/>
                  </a:cubicBezTo>
                  <a:cubicBezTo>
                    <a:pt x="1649" y="342"/>
                    <a:pt x="1560" y="873"/>
                    <a:pt x="1471" y="1404"/>
                  </a:cubicBezTo>
                </a:path>
              </a:pathLst>
            </a:custGeom>
            <a:noFill/>
            <a:ln w="28575">
              <a:solidFill>
                <a:srgbClr val="C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6" name="Freeform 56"/>
            <p:cNvSpPr>
              <a:spLocks/>
            </p:cNvSpPr>
            <p:nvPr/>
          </p:nvSpPr>
          <p:spPr bwMode="auto">
            <a:xfrm>
              <a:off x="2904" y="11494"/>
              <a:ext cx="5299" cy="1051"/>
            </a:xfrm>
            <a:custGeom>
              <a:avLst/>
              <a:gdLst/>
              <a:ahLst/>
              <a:cxnLst>
                <a:cxn ang="0">
                  <a:pos x="0" y="314"/>
                </a:cxn>
                <a:cxn ang="0">
                  <a:pos x="3126" y="0"/>
                </a:cxn>
                <a:cxn ang="0">
                  <a:pos x="4375" y="314"/>
                </a:cxn>
                <a:cxn ang="0">
                  <a:pos x="5153" y="858"/>
                </a:cxn>
                <a:cxn ang="0">
                  <a:pos x="5253" y="914"/>
                </a:cxn>
              </a:cxnLst>
              <a:rect l="0" t="0" r="r" b="b"/>
              <a:pathLst>
                <a:path w="5299" h="958">
                  <a:moveTo>
                    <a:pt x="0" y="314"/>
                  </a:moveTo>
                  <a:cubicBezTo>
                    <a:pt x="1198" y="157"/>
                    <a:pt x="2397" y="0"/>
                    <a:pt x="3126" y="0"/>
                  </a:cubicBezTo>
                  <a:cubicBezTo>
                    <a:pt x="3855" y="0"/>
                    <a:pt x="4037" y="171"/>
                    <a:pt x="4375" y="314"/>
                  </a:cubicBezTo>
                  <a:cubicBezTo>
                    <a:pt x="4713" y="457"/>
                    <a:pt x="5007" y="758"/>
                    <a:pt x="5153" y="858"/>
                  </a:cubicBezTo>
                  <a:cubicBezTo>
                    <a:pt x="5299" y="958"/>
                    <a:pt x="5276" y="936"/>
                    <a:pt x="5253" y="914"/>
                  </a:cubicBezTo>
                </a:path>
              </a:pathLst>
            </a:custGeom>
            <a:noFill/>
            <a:ln w="28575">
              <a:solidFill>
                <a:srgbClr val="0D0D0D"/>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7" name="Freeform 57"/>
            <p:cNvSpPr>
              <a:spLocks/>
            </p:cNvSpPr>
            <p:nvPr/>
          </p:nvSpPr>
          <p:spPr bwMode="auto">
            <a:xfrm>
              <a:off x="7444" y="11920"/>
              <a:ext cx="1444" cy="1043"/>
            </a:xfrm>
            <a:custGeom>
              <a:avLst/>
              <a:gdLst/>
              <a:ahLst/>
              <a:cxnLst>
                <a:cxn ang="0">
                  <a:pos x="0" y="0"/>
                </a:cxn>
                <a:cxn ang="0">
                  <a:pos x="866" y="410"/>
                </a:cxn>
                <a:cxn ang="0">
                  <a:pos x="1106" y="697"/>
                </a:cxn>
              </a:cxnLst>
              <a:rect l="0" t="0" r="r" b="b"/>
              <a:pathLst>
                <a:path w="1106" h="697">
                  <a:moveTo>
                    <a:pt x="0" y="0"/>
                  </a:moveTo>
                  <a:cubicBezTo>
                    <a:pt x="341" y="147"/>
                    <a:pt x="682" y="294"/>
                    <a:pt x="866" y="410"/>
                  </a:cubicBezTo>
                  <a:cubicBezTo>
                    <a:pt x="1050" y="526"/>
                    <a:pt x="1078" y="611"/>
                    <a:pt x="1106" y="697"/>
                  </a:cubicBezTo>
                </a:path>
              </a:pathLst>
            </a:cu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61" name="Slide Number Placeholder 60"/>
          <p:cNvSpPr>
            <a:spLocks noGrp="1"/>
          </p:cNvSpPr>
          <p:nvPr>
            <p:ph type="sldNum" sz="quarter" idx="12"/>
          </p:nvPr>
        </p:nvSpPr>
        <p:spPr/>
        <p:txBody>
          <a:bodyPr/>
          <a:lstStyle/>
          <a:p>
            <a:fld id="{052F8F49-F254-4492-A20D-AEE6D2E281C5}"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Table 63"/>
          <p:cNvGraphicFramePr>
            <a:graphicFrameLocks noGrp="1"/>
          </p:cNvGraphicFramePr>
          <p:nvPr/>
        </p:nvGraphicFramePr>
        <p:xfrm>
          <a:off x="533400" y="914400"/>
          <a:ext cx="4572001" cy="1962912"/>
        </p:xfrm>
        <a:graphic>
          <a:graphicData uri="http://schemas.openxmlformats.org/drawingml/2006/table">
            <a:tbl>
              <a:tblPr/>
              <a:tblGrid>
                <a:gridCol w="953522"/>
                <a:gridCol w="1088839"/>
                <a:gridCol w="748796"/>
                <a:gridCol w="1026439"/>
                <a:gridCol w="754405"/>
              </a:tblGrid>
              <a:tr h="200025">
                <a:tc>
                  <a:txBody>
                    <a:bodyPr/>
                    <a:lstStyle/>
                    <a:p>
                      <a:pPr marL="0" marR="0" algn="ctr">
                        <a:lnSpc>
                          <a:spcPct val="115000"/>
                        </a:lnSpc>
                        <a:spcBef>
                          <a:spcPts val="0"/>
                        </a:spcBef>
                        <a:spcAft>
                          <a:spcPts val="0"/>
                        </a:spcAft>
                      </a:pPr>
                      <a:r>
                        <a:rPr lang="en-US" sz="1400" dirty="0">
                          <a:solidFill>
                            <a:srgbClr val="000000"/>
                          </a:solidFill>
                          <a:latin typeface="Times New Roman"/>
                          <a:ea typeface="Times New Roman"/>
                          <a:cs typeface="Times New Roman"/>
                        </a:rPr>
                        <a:t>Data Size</a:t>
                      </a:r>
                      <a:endParaRPr lang="en-US" sz="14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Average</a:t>
                      </a:r>
                      <a:endParaRPr lang="en-US" sz="1400">
                        <a:latin typeface="Calibri"/>
                        <a:ea typeface="Times New Roman"/>
                        <a:cs typeface="Times New Roman"/>
                      </a:endParaRPr>
                    </a:p>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Response</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 </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Average</a:t>
                      </a:r>
                      <a:endParaRPr lang="en-US" sz="1400">
                        <a:latin typeface="Calibri"/>
                        <a:ea typeface="Times New Roman"/>
                        <a:cs typeface="Times New Roman"/>
                      </a:endParaRPr>
                    </a:p>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Response</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 </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0025">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KB</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Pre-fetching</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StdDev</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On-demand</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StdDev</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00025">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1</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1,006.47</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176.84</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2,375.24</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152.40</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10</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1,040.33</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233.24</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2,578.69</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252.49</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100</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1,148.44</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233.11</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7,973.16</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374.12</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1000</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1,687.44</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421.92</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59,335.69</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343.76</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r">
                        <a:lnSpc>
                          <a:spcPct val="115000"/>
                        </a:lnSpc>
                        <a:spcBef>
                          <a:spcPts val="0"/>
                        </a:spcBef>
                        <a:spcAft>
                          <a:spcPts val="0"/>
                        </a:spcAft>
                      </a:pPr>
                      <a:r>
                        <a:rPr lang="en-US" sz="1400" dirty="0">
                          <a:solidFill>
                            <a:srgbClr val="000000"/>
                          </a:solidFill>
                          <a:latin typeface="Times New Roman"/>
                          <a:ea typeface="Times New Roman"/>
                          <a:cs typeface="Times New Roman"/>
                        </a:rPr>
                        <a:t>10,000</a:t>
                      </a:r>
                      <a:endParaRPr lang="en-US" sz="14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2,785.37</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282.39</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Times New Roman"/>
                          <a:cs typeface="Times New Roman"/>
                        </a:rPr>
                        <a:t>573,324.66</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Times New Roman"/>
                          <a:ea typeface="Times New Roman"/>
                          <a:cs typeface="Times New Roman"/>
                        </a:rPr>
                        <a:t>836.46</a:t>
                      </a:r>
                      <a:endParaRPr lang="en-US" sz="14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5" name="Chart 64"/>
          <p:cNvGraphicFramePr/>
          <p:nvPr/>
        </p:nvGraphicFramePr>
        <p:xfrm>
          <a:off x="457200" y="3124200"/>
          <a:ext cx="4648200" cy="3305299"/>
        </p:xfrm>
        <a:graphic>
          <a:graphicData uri="http://schemas.openxmlformats.org/drawingml/2006/chart">
            <c:chart xmlns:c="http://schemas.openxmlformats.org/drawingml/2006/chart" xmlns:r="http://schemas.openxmlformats.org/officeDocument/2006/relationships" r:id="rId3"/>
          </a:graphicData>
        </a:graphic>
      </p:graphicFrame>
      <p:sp>
        <p:nvSpPr>
          <p:cNvPr id="67" name="Content Placeholder 66"/>
          <p:cNvSpPr>
            <a:spLocks noGrp="1"/>
          </p:cNvSpPr>
          <p:nvPr>
            <p:ph idx="1"/>
          </p:nvPr>
        </p:nvSpPr>
        <p:spPr>
          <a:xfrm>
            <a:off x="5181600" y="1600200"/>
            <a:ext cx="3810000" cy="4525963"/>
          </a:xfrm>
        </p:spPr>
        <p:txBody>
          <a:bodyPr>
            <a:normAutofit fontScale="77500" lnSpcReduction="20000"/>
          </a:bodyPr>
          <a:lstStyle/>
          <a:p>
            <a:r>
              <a:rPr lang="en-US" dirty="0" smtClean="0">
                <a:solidFill>
                  <a:schemeClr val="tx1">
                    <a:lumMod val="75000"/>
                    <a:lumOff val="25000"/>
                  </a:schemeClr>
                </a:solidFill>
              </a:rPr>
              <a:t>Tests are done with the real geo-science application. </a:t>
            </a:r>
          </a:p>
          <a:p>
            <a:r>
              <a:rPr lang="en-US" dirty="0" smtClean="0">
                <a:solidFill>
                  <a:schemeClr val="tx1">
                    <a:lumMod val="75000"/>
                    <a:lumOff val="25000"/>
                  </a:schemeClr>
                </a:solidFill>
              </a:rPr>
              <a:t>PI earthquake forecasting application using earthquake seismic records.</a:t>
            </a:r>
          </a:p>
          <a:p>
            <a:r>
              <a:rPr lang="en-US" dirty="0" smtClean="0">
                <a:solidFill>
                  <a:schemeClr val="tx1">
                    <a:lumMod val="75000"/>
                    <a:lumOff val="25000"/>
                  </a:schemeClr>
                </a:solidFill>
              </a:rPr>
              <a:t>For data size 10MB, pre-fetching is about 200 times faster</a:t>
            </a:r>
          </a:p>
          <a:p>
            <a:r>
              <a:rPr lang="en-US" dirty="0" smtClean="0">
                <a:solidFill>
                  <a:schemeClr val="tx1">
                    <a:lumMod val="75000"/>
                    <a:lumOff val="25000"/>
                  </a:schemeClr>
                </a:solidFill>
              </a:rPr>
              <a:t>The larger the data size the higher the performance gains.</a:t>
            </a:r>
          </a:p>
        </p:txBody>
      </p:sp>
      <p:sp>
        <p:nvSpPr>
          <p:cNvPr id="69" name="Title 1"/>
          <p:cNvSpPr>
            <a:spLocks noGrp="1"/>
          </p:cNvSpPr>
          <p:nvPr>
            <p:ph type="title"/>
          </p:nvPr>
        </p:nvSpPr>
        <p:spPr>
          <a:xfrm>
            <a:off x="304800" y="76200"/>
            <a:ext cx="8534400" cy="838200"/>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Pre-fetching Performance Test</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fld id="{052F8F49-F254-4492-A20D-AEE6D2E281C5}"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696200" cy="990600"/>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2. Parallel Processing with Caching</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524000"/>
            <a:ext cx="8686800" cy="3429000"/>
          </a:xfrm>
        </p:spPr>
        <p:txBody>
          <a:bodyPr>
            <a:normAutofit fontScale="70000" lnSpcReduction="20000"/>
          </a:bodyPr>
          <a:lstStyle/>
          <a:p>
            <a:r>
              <a:rPr lang="en-US" dirty="0" smtClean="0">
                <a:solidFill>
                  <a:schemeClr val="tx1">
                    <a:lumMod val="75000"/>
                    <a:lumOff val="25000"/>
                  </a:schemeClr>
                </a:solidFill>
              </a:rPr>
              <a:t>Attribute-based query decomposition and parallel process with caching </a:t>
            </a:r>
          </a:p>
          <a:p>
            <a:r>
              <a:rPr lang="en-US" dirty="0" smtClean="0">
                <a:solidFill>
                  <a:schemeClr val="tx1">
                    <a:lumMod val="75000"/>
                    <a:lumOff val="25000"/>
                  </a:schemeClr>
                </a:solidFill>
              </a:rPr>
              <a:t>Main query partitioning based on </a:t>
            </a:r>
            <a:r>
              <a:rPr lang="en-US" dirty="0" smtClean="0">
                <a:solidFill>
                  <a:schemeClr val="tx1">
                    <a:lumMod val="75000"/>
                    <a:lumOff val="25000"/>
                  </a:schemeClr>
                </a:solidFill>
              </a:rPr>
              <a:t>bounding-box </a:t>
            </a:r>
            <a:r>
              <a:rPr lang="en-US" dirty="0" smtClean="0">
                <a:solidFill>
                  <a:schemeClr val="tx1">
                    <a:lumMod val="75000"/>
                    <a:lumOff val="25000"/>
                  </a:schemeClr>
                </a:solidFill>
              </a:rPr>
              <a:t>attribute value</a:t>
            </a:r>
          </a:p>
          <a:p>
            <a:r>
              <a:rPr lang="en-US" dirty="0" smtClean="0">
                <a:solidFill>
                  <a:schemeClr val="tx1">
                    <a:lumMod val="75000"/>
                    <a:lumOff val="25000"/>
                  </a:schemeClr>
                </a:solidFill>
              </a:rPr>
              <a:t>Each partition is assigned to a separate thread</a:t>
            </a:r>
          </a:p>
          <a:p>
            <a:r>
              <a:rPr lang="en-US" dirty="0" smtClean="0">
                <a:solidFill>
                  <a:schemeClr val="tx1">
                    <a:lumMod val="75000"/>
                    <a:lumOff val="25000"/>
                  </a:schemeClr>
                </a:solidFill>
              </a:rPr>
              <a:t>The number of partition are defined by locality information from one-time caching for successive requests belong to same session.</a:t>
            </a:r>
          </a:p>
          <a:p>
            <a:r>
              <a:rPr lang="en-US" dirty="0" smtClean="0">
                <a:solidFill>
                  <a:schemeClr val="tx1">
                    <a:lumMod val="75000"/>
                    <a:lumOff val="25000"/>
                  </a:schemeClr>
                </a:solidFill>
              </a:rPr>
              <a:t>Parallel processing with caching</a:t>
            </a:r>
          </a:p>
          <a:p>
            <a:pPr lvl="1"/>
            <a:r>
              <a:rPr lang="en-US" dirty="0" smtClean="0">
                <a:solidFill>
                  <a:schemeClr val="tx1">
                    <a:lumMod val="75000"/>
                    <a:lumOff val="25000"/>
                  </a:schemeClr>
                </a:solidFill>
              </a:rPr>
              <a:t>Cached data extraction (a)</a:t>
            </a:r>
          </a:p>
          <a:p>
            <a:pPr lvl="1"/>
            <a:r>
              <a:rPr lang="en-US" dirty="0" smtClean="0">
                <a:solidFill>
                  <a:schemeClr val="tx1">
                    <a:lumMod val="75000"/>
                    <a:lumOff val="25000"/>
                  </a:schemeClr>
                </a:solidFill>
              </a:rPr>
              <a:t>Rectangulation (b)</a:t>
            </a:r>
          </a:p>
          <a:p>
            <a:pPr lvl="1"/>
            <a:r>
              <a:rPr lang="en-US" dirty="0" smtClean="0">
                <a:solidFill>
                  <a:schemeClr val="tx1">
                    <a:lumMod val="75000"/>
                    <a:lumOff val="25000"/>
                  </a:schemeClr>
                </a:solidFill>
              </a:rPr>
              <a:t>Partitioning with locality information for Parallel processing (c)</a:t>
            </a:r>
          </a:p>
        </p:txBody>
      </p:sp>
      <p:grpSp>
        <p:nvGrpSpPr>
          <p:cNvPr id="8224" name="Group 32"/>
          <p:cNvGrpSpPr>
            <a:grpSpLocks noChangeAspect="1"/>
          </p:cNvGrpSpPr>
          <p:nvPr/>
        </p:nvGrpSpPr>
        <p:grpSpPr bwMode="auto">
          <a:xfrm>
            <a:off x="1295400" y="4572001"/>
            <a:ext cx="6324600" cy="2133600"/>
            <a:chOff x="1814" y="7668"/>
            <a:chExt cx="8135" cy="2874"/>
          </a:xfrm>
        </p:grpSpPr>
        <p:sp>
          <p:nvSpPr>
            <p:cNvPr id="8225" name="AutoShape 33"/>
            <p:cNvSpPr>
              <a:spLocks noChangeAspect="1" noChangeArrowheads="1"/>
            </p:cNvSpPr>
            <p:nvPr/>
          </p:nvSpPr>
          <p:spPr bwMode="auto">
            <a:xfrm>
              <a:off x="1814" y="7668"/>
              <a:ext cx="8135" cy="2874"/>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26" name="Picture 34"/>
            <p:cNvPicPr>
              <a:picLocks noChangeAspect="1" noChangeArrowheads="1"/>
            </p:cNvPicPr>
            <p:nvPr/>
          </p:nvPicPr>
          <p:blipFill>
            <a:blip r:embed="rId3"/>
            <a:srcRect/>
            <a:stretch>
              <a:fillRect/>
            </a:stretch>
          </p:blipFill>
          <p:spPr bwMode="auto">
            <a:xfrm>
              <a:off x="2324" y="8045"/>
              <a:ext cx="1598" cy="1526"/>
            </a:xfrm>
            <a:prstGeom prst="rect">
              <a:avLst/>
            </a:prstGeom>
            <a:noFill/>
          </p:spPr>
        </p:pic>
        <p:sp>
          <p:nvSpPr>
            <p:cNvPr id="8227" name="Rectangle 35"/>
            <p:cNvSpPr>
              <a:spLocks noChangeArrowheads="1"/>
            </p:cNvSpPr>
            <p:nvPr/>
          </p:nvSpPr>
          <p:spPr bwMode="auto">
            <a:xfrm>
              <a:off x="6382" y="8254"/>
              <a:ext cx="762" cy="126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28" name="Rectangle 36"/>
            <p:cNvSpPr>
              <a:spLocks noChangeArrowheads="1"/>
            </p:cNvSpPr>
            <p:nvPr/>
          </p:nvSpPr>
          <p:spPr bwMode="auto">
            <a:xfrm>
              <a:off x="5402" y="9656"/>
              <a:ext cx="1742" cy="3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8229" name="Text Box 37"/>
            <p:cNvSpPr txBox="1">
              <a:spLocks noChangeArrowheads="1"/>
            </p:cNvSpPr>
            <p:nvPr/>
          </p:nvSpPr>
          <p:spPr bwMode="auto">
            <a:xfrm>
              <a:off x="6522" y="8719"/>
              <a:ext cx="511" cy="342"/>
            </a:xfrm>
            <a:prstGeom prst="rect">
              <a:avLst/>
            </a:prstGeom>
            <a:noFill/>
            <a:ln w="9525">
              <a:noFill/>
              <a:miter lim="800000"/>
              <a:headEnd/>
              <a:tailEnd/>
            </a:ln>
          </p:spPr>
          <p:txBody>
            <a:bodyPr vert="horz" wrap="square" lIns="77321" tIns="38660" rIns="77321" bIns="3866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1F497D"/>
                  </a:solidFill>
                  <a:effectLst/>
                  <a:latin typeface="Calibri" pitchFamily="34" charset="0"/>
                  <a:cs typeface="Arial" pitchFamily="34" charset="0"/>
                </a:rPr>
                <a:t>R1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0" name="Text Box 38"/>
            <p:cNvSpPr txBox="1">
              <a:spLocks noChangeArrowheads="1"/>
            </p:cNvSpPr>
            <p:nvPr/>
          </p:nvSpPr>
          <p:spPr bwMode="auto">
            <a:xfrm>
              <a:off x="6030" y="9644"/>
              <a:ext cx="589" cy="342"/>
            </a:xfrm>
            <a:prstGeom prst="rect">
              <a:avLst/>
            </a:prstGeom>
            <a:noFill/>
            <a:ln w="9525">
              <a:noFill/>
              <a:miter lim="800000"/>
              <a:headEnd/>
              <a:tailEnd/>
            </a:ln>
          </p:spPr>
          <p:txBody>
            <a:bodyPr vert="horz" wrap="square" lIns="77321" tIns="38660" rIns="77321" bIns="3866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1F497D"/>
                  </a:solidFill>
                  <a:effectLst/>
                  <a:latin typeface="Calibri" pitchFamily="34" charset="0"/>
                  <a:cs typeface="Arial" pitchFamily="34" charset="0"/>
                </a:rPr>
                <a:t>R2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231" name="AutoShape 39"/>
            <p:cNvCxnSpPr>
              <a:cxnSpLocks noChangeShapeType="1"/>
            </p:cNvCxnSpPr>
            <p:nvPr/>
          </p:nvCxnSpPr>
          <p:spPr bwMode="auto">
            <a:xfrm>
              <a:off x="6304" y="9143"/>
              <a:ext cx="1" cy="465"/>
            </a:xfrm>
            <a:prstGeom prst="straightConnector1">
              <a:avLst/>
            </a:prstGeom>
            <a:noFill/>
            <a:ln w="38100">
              <a:solidFill>
                <a:srgbClr val="808080"/>
              </a:solidFill>
              <a:round/>
              <a:headEnd/>
              <a:tailEnd/>
            </a:ln>
          </p:spPr>
        </p:cxnSp>
        <p:cxnSp>
          <p:nvCxnSpPr>
            <p:cNvPr id="8232" name="AutoShape 40"/>
            <p:cNvCxnSpPr>
              <a:cxnSpLocks noChangeShapeType="1"/>
            </p:cNvCxnSpPr>
            <p:nvPr/>
          </p:nvCxnSpPr>
          <p:spPr bwMode="auto">
            <a:xfrm>
              <a:off x="6068" y="9594"/>
              <a:ext cx="471" cy="1"/>
            </a:xfrm>
            <a:prstGeom prst="straightConnector1">
              <a:avLst/>
            </a:prstGeom>
            <a:noFill/>
            <a:ln w="38100">
              <a:solidFill>
                <a:srgbClr val="808080"/>
              </a:solidFill>
              <a:round/>
              <a:headEnd/>
              <a:tailEnd/>
            </a:ln>
          </p:spPr>
        </p:cxnSp>
        <p:pic>
          <p:nvPicPr>
            <p:cNvPr id="8233" name="Picture 41"/>
            <p:cNvPicPr>
              <a:picLocks noChangeAspect="1" noChangeArrowheads="1"/>
            </p:cNvPicPr>
            <p:nvPr/>
          </p:nvPicPr>
          <p:blipFill>
            <a:blip r:embed="rId4"/>
            <a:srcRect/>
            <a:stretch>
              <a:fillRect/>
            </a:stretch>
          </p:blipFill>
          <p:spPr bwMode="auto">
            <a:xfrm>
              <a:off x="5363" y="8230"/>
              <a:ext cx="879" cy="1324"/>
            </a:xfrm>
            <a:prstGeom prst="rect">
              <a:avLst/>
            </a:prstGeom>
            <a:noFill/>
          </p:spPr>
        </p:pic>
        <p:sp>
          <p:nvSpPr>
            <p:cNvPr id="8234" name="Rectangle 42"/>
            <p:cNvSpPr>
              <a:spLocks noChangeArrowheads="1"/>
            </p:cNvSpPr>
            <p:nvPr/>
          </p:nvSpPr>
          <p:spPr bwMode="auto">
            <a:xfrm>
              <a:off x="3020" y="8314"/>
              <a:ext cx="1597" cy="1497"/>
            </a:xfrm>
            <a:prstGeom prst="rect">
              <a:avLst/>
            </a:prstGeom>
            <a:solidFill>
              <a:srgbClr val="FFFFFF">
                <a:alpha val="39999"/>
              </a:srgbClr>
            </a:solidFill>
            <a:ln w="28575">
              <a:solidFill>
                <a:srgbClr val="C4BC96"/>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8235" name="AutoShape 43"/>
            <p:cNvCxnSpPr>
              <a:cxnSpLocks noChangeShapeType="1"/>
            </p:cNvCxnSpPr>
            <p:nvPr/>
          </p:nvCxnSpPr>
          <p:spPr bwMode="auto">
            <a:xfrm>
              <a:off x="3838" y="9535"/>
              <a:ext cx="880" cy="1"/>
            </a:xfrm>
            <a:prstGeom prst="straightConnector1">
              <a:avLst/>
            </a:prstGeom>
            <a:noFill/>
            <a:ln w="12700">
              <a:solidFill>
                <a:srgbClr val="404040"/>
              </a:solidFill>
              <a:prstDash val="dash"/>
              <a:round/>
              <a:headEnd/>
              <a:tailEnd/>
            </a:ln>
          </p:spPr>
        </p:cxnSp>
        <p:sp>
          <p:nvSpPr>
            <p:cNvPr id="8236" name="Text Box 44"/>
            <p:cNvSpPr txBox="1">
              <a:spLocks noChangeArrowheads="1"/>
            </p:cNvSpPr>
            <p:nvPr/>
          </p:nvSpPr>
          <p:spPr bwMode="auto">
            <a:xfrm>
              <a:off x="2575" y="8348"/>
              <a:ext cx="1171" cy="1122"/>
            </a:xfrm>
            <a:prstGeom prst="rect">
              <a:avLst/>
            </a:prstGeom>
            <a:noFill/>
            <a:ln w="9525">
              <a:noFill/>
              <a:miter lim="800000"/>
              <a:headEnd/>
              <a:tailEnd/>
            </a:ln>
          </p:spPr>
          <p:txBody>
            <a:bodyPr vert="horz" wrap="square" lIns="77321" tIns="38660" rIns="77321" bIns="3866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FFFFFF"/>
                  </a:solidFill>
                  <a:effectLst/>
                  <a:latin typeface="Calibri" pitchFamily="34" charset="0"/>
                  <a:cs typeface="Arial" pitchFamily="34" charset="0"/>
                </a:rPr>
                <a:t>Cached Data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37" name="Text Box 45"/>
            <p:cNvSpPr txBox="1">
              <a:spLocks noChangeArrowheads="1"/>
            </p:cNvSpPr>
            <p:nvPr/>
          </p:nvSpPr>
          <p:spPr bwMode="auto">
            <a:xfrm>
              <a:off x="3215" y="10103"/>
              <a:ext cx="463" cy="320"/>
            </a:xfrm>
            <a:prstGeom prst="rect">
              <a:avLst/>
            </a:prstGeom>
            <a:solidFill>
              <a:srgbClr val="FFFFFF"/>
            </a:solidFill>
            <a:ln w="9525">
              <a:noFill/>
              <a:miter lim="800000"/>
              <a:headEnd/>
              <a:tailEnd/>
            </a:ln>
          </p:spPr>
          <p:txBody>
            <a:bodyPr vert="horz" wrap="square" lIns="77321" tIns="38660" rIns="77321" bIns="3866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Text Box 46"/>
            <p:cNvSpPr txBox="1">
              <a:spLocks noChangeArrowheads="1"/>
            </p:cNvSpPr>
            <p:nvPr/>
          </p:nvSpPr>
          <p:spPr bwMode="auto">
            <a:xfrm>
              <a:off x="6056" y="10135"/>
              <a:ext cx="621" cy="319"/>
            </a:xfrm>
            <a:prstGeom prst="rect">
              <a:avLst/>
            </a:prstGeom>
            <a:solidFill>
              <a:srgbClr val="FFFFFF"/>
            </a:solidFill>
            <a:ln w="9525">
              <a:noFill/>
              <a:miter lim="800000"/>
              <a:headEnd/>
              <a:tailEnd/>
            </a:ln>
          </p:spPr>
          <p:txBody>
            <a:bodyPr vert="horz" wrap="square" lIns="77321" tIns="38660" rIns="77321" bIns="3866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(b)</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239" name="Text Box 47"/>
            <p:cNvSpPr txBox="1">
              <a:spLocks noChangeArrowheads="1"/>
            </p:cNvSpPr>
            <p:nvPr/>
          </p:nvSpPr>
          <p:spPr bwMode="auto">
            <a:xfrm>
              <a:off x="4144" y="7976"/>
              <a:ext cx="1100" cy="568"/>
            </a:xfrm>
            <a:prstGeom prst="rect">
              <a:avLst/>
            </a:prstGeom>
            <a:solidFill>
              <a:srgbClr val="FFFFFF">
                <a:alpha val="0"/>
              </a:srgbClr>
            </a:solidFill>
            <a:ln w="9525">
              <a:noFill/>
              <a:miter lim="800000"/>
              <a:headEnd/>
              <a:tailEnd/>
            </a:ln>
          </p:spPr>
          <p:txBody>
            <a:bodyPr vert="horz" wrap="square" lIns="92048" tIns="46022" rIns="92048" bIns="4602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4A442A"/>
                  </a:solidFill>
                  <a:effectLst/>
                  <a:latin typeface="Calibri" pitchFamily="34" charset="0"/>
                  <a:cs typeface="Arial" pitchFamily="34" charset="0"/>
                </a:rPr>
                <a:t>Successive main query</a:t>
              </a:r>
              <a:endParaRPr kumimoji="0" lang="en-US" sz="1200" b="0" i="1" u="none" strike="noStrike" cap="none" normalizeH="0" baseline="0" dirty="0" smtClean="0">
                <a:ln>
                  <a:noFill/>
                </a:ln>
                <a:solidFill>
                  <a:schemeClr val="tx1"/>
                </a:solidFill>
                <a:effectLst/>
                <a:latin typeface="Arial" pitchFamily="34" charset="0"/>
                <a:cs typeface="Arial" pitchFamily="34" charset="0"/>
              </a:endParaRPr>
            </a:p>
          </p:txBody>
        </p:sp>
        <p:sp>
          <p:nvSpPr>
            <p:cNvPr id="8240" name="Rectangle 48"/>
            <p:cNvSpPr>
              <a:spLocks noChangeArrowheads="1"/>
            </p:cNvSpPr>
            <p:nvPr/>
          </p:nvSpPr>
          <p:spPr bwMode="auto">
            <a:xfrm>
              <a:off x="7985" y="7895"/>
              <a:ext cx="762" cy="126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8241" name="Rectangle 49"/>
            <p:cNvSpPr>
              <a:spLocks noChangeArrowheads="1"/>
            </p:cNvSpPr>
            <p:nvPr/>
          </p:nvSpPr>
          <p:spPr bwMode="auto">
            <a:xfrm>
              <a:off x="8746" y="9608"/>
              <a:ext cx="780" cy="30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42" name="Text Box 50"/>
            <p:cNvSpPr txBox="1">
              <a:spLocks noChangeArrowheads="1"/>
            </p:cNvSpPr>
            <p:nvPr/>
          </p:nvSpPr>
          <p:spPr bwMode="auto">
            <a:xfrm>
              <a:off x="8843" y="9569"/>
              <a:ext cx="683" cy="325"/>
            </a:xfrm>
            <a:prstGeom prst="rect">
              <a:avLst/>
            </a:prstGeom>
            <a:noFill/>
            <a:ln w="9525">
              <a:noFill/>
              <a:miter lim="800000"/>
              <a:headEnd/>
              <a:tailEnd/>
            </a:ln>
          </p:spPr>
          <p:txBody>
            <a:bodyPr vert="horz" wrap="square" lIns="77321" tIns="38660" rIns="77321" bIns="3866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rgbClr val="1F497D"/>
                  </a:solidFill>
                  <a:effectLst/>
                  <a:latin typeface="Calibri" pitchFamily="34" charset="0"/>
                  <a:cs typeface="Arial" pitchFamily="34" charset="0"/>
                </a:rPr>
                <a:t>R2.2’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243" name="Rectangle 51"/>
            <p:cNvSpPr>
              <a:spLocks noChangeArrowheads="1"/>
            </p:cNvSpPr>
            <p:nvPr/>
          </p:nvSpPr>
          <p:spPr bwMode="auto">
            <a:xfrm>
              <a:off x="7966" y="9608"/>
              <a:ext cx="781" cy="30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44" name="Text Box 52"/>
            <p:cNvSpPr txBox="1">
              <a:spLocks noChangeArrowheads="1"/>
            </p:cNvSpPr>
            <p:nvPr/>
          </p:nvSpPr>
          <p:spPr bwMode="auto">
            <a:xfrm>
              <a:off x="8042" y="9587"/>
              <a:ext cx="761" cy="325"/>
            </a:xfrm>
            <a:prstGeom prst="rect">
              <a:avLst/>
            </a:prstGeom>
            <a:noFill/>
            <a:ln w="9525">
              <a:noFill/>
              <a:miter lim="800000"/>
              <a:headEnd/>
              <a:tailEnd/>
            </a:ln>
          </p:spPr>
          <p:txBody>
            <a:bodyPr vert="horz" wrap="square" lIns="77321" tIns="38660" rIns="77321" bIns="3866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rgbClr val="1F497D"/>
                  </a:solidFill>
                  <a:effectLst/>
                  <a:latin typeface="Calibri" pitchFamily="34" charset="0"/>
                  <a:cs typeface="Arial" pitchFamily="34" charset="0"/>
                </a:rPr>
                <a:t>R2.1’</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8245" name="AutoShape 53"/>
            <p:cNvCxnSpPr>
              <a:cxnSpLocks noChangeShapeType="1"/>
              <a:stCxn id="8240" idx="1"/>
              <a:endCxn id="8240" idx="3"/>
            </p:cNvCxnSpPr>
            <p:nvPr/>
          </p:nvCxnSpPr>
          <p:spPr bwMode="auto">
            <a:xfrm>
              <a:off x="7985" y="8529"/>
              <a:ext cx="762" cy="1"/>
            </a:xfrm>
            <a:prstGeom prst="straightConnector1">
              <a:avLst/>
            </a:prstGeom>
            <a:noFill/>
            <a:ln w="9525">
              <a:solidFill>
                <a:srgbClr val="000000"/>
              </a:solidFill>
              <a:round/>
              <a:headEnd/>
              <a:tailEnd/>
            </a:ln>
          </p:spPr>
        </p:cxnSp>
        <p:cxnSp>
          <p:nvCxnSpPr>
            <p:cNvPr id="8246" name="AutoShape 54"/>
            <p:cNvCxnSpPr>
              <a:cxnSpLocks noChangeShapeType="1"/>
            </p:cNvCxnSpPr>
            <p:nvPr/>
          </p:nvCxnSpPr>
          <p:spPr bwMode="auto">
            <a:xfrm>
              <a:off x="7985" y="8826"/>
              <a:ext cx="762" cy="1"/>
            </a:xfrm>
            <a:prstGeom prst="straightConnector1">
              <a:avLst/>
            </a:prstGeom>
            <a:noFill/>
            <a:ln w="9525">
              <a:solidFill>
                <a:srgbClr val="000000"/>
              </a:solidFill>
              <a:round/>
              <a:headEnd/>
              <a:tailEnd/>
            </a:ln>
          </p:spPr>
        </p:cxnSp>
        <p:cxnSp>
          <p:nvCxnSpPr>
            <p:cNvPr id="8247" name="AutoShape 55"/>
            <p:cNvCxnSpPr>
              <a:cxnSpLocks noChangeShapeType="1"/>
            </p:cNvCxnSpPr>
            <p:nvPr/>
          </p:nvCxnSpPr>
          <p:spPr bwMode="auto">
            <a:xfrm>
              <a:off x="7985" y="8210"/>
              <a:ext cx="762" cy="1"/>
            </a:xfrm>
            <a:prstGeom prst="straightConnector1">
              <a:avLst/>
            </a:prstGeom>
            <a:noFill/>
            <a:ln w="9525">
              <a:solidFill>
                <a:srgbClr val="000000"/>
              </a:solidFill>
              <a:round/>
              <a:headEnd/>
              <a:tailEnd/>
            </a:ln>
          </p:spPr>
        </p:cxnSp>
        <p:sp>
          <p:nvSpPr>
            <p:cNvPr id="8248" name="Text Box 56"/>
            <p:cNvSpPr txBox="1">
              <a:spLocks noChangeArrowheads="1"/>
            </p:cNvSpPr>
            <p:nvPr/>
          </p:nvSpPr>
          <p:spPr bwMode="auto">
            <a:xfrm>
              <a:off x="8043" y="7887"/>
              <a:ext cx="720" cy="343"/>
            </a:xfrm>
            <a:prstGeom prst="rect">
              <a:avLst/>
            </a:prstGeom>
            <a:noFill/>
            <a:ln w="9525">
              <a:noFill/>
              <a:miter lim="800000"/>
              <a:headEnd/>
              <a:tailEnd/>
            </a:ln>
          </p:spPr>
          <p:txBody>
            <a:bodyPr vert="horz" wrap="square" lIns="77321" tIns="38660" rIns="77321" bIns="3866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rgbClr val="1F497D"/>
                  </a:solidFill>
                  <a:effectLst/>
                  <a:latin typeface="Calibri" pitchFamily="34" charset="0"/>
                  <a:cs typeface="Arial" pitchFamily="34" charset="0"/>
                </a:rPr>
                <a:t>R1.1’</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8249" name="Text Box 57"/>
            <p:cNvSpPr txBox="1">
              <a:spLocks noChangeArrowheads="1"/>
            </p:cNvSpPr>
            <p:nvPr/>
          </p:nvSpPr>
          <p:spPr bwMode="auto">
            <a:xfrm>
              <a:off x="8045" y="8186"/>
              <a:ext cx="720" cy="343"/>
            </a:xfrm>
            <a:prstGeom prst="rect">
              <a:avLst/>
            </a:prstGeom>
            <a:noFill/>
            <a:ln w="9525">
              <a:noFill/>
              <a:miter lim="800000"/>
              <a:headEnd/>
              <a:tailEnd/>
            </a:ln>
          </p:spPr>
          <p:txBody>
            <a:bodyPr vert="horz" wrap="square" lIns="77321" tIns="38660" rIns="77321" bIns="3866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rgbClr val="1F497D"/>
                  </a:solidFill>
                  <a:effectLst/>
                  <a:latin typeface="Calibri" pitchFamily="34" charset="0"/>
                  <a:cs typeface="Arial" pitchFamily="34" charset="0"/>
                </a:rPr>
                <a:t>R1.2’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250" name="Text Box 58"/>
            <p:cNvSpPr txBox="1">
              <a:spLocks noChangeArrowheads="1"/>
            </p:cNvSpPr>
            <p:nvPr/>
          </p:nvSpPr>
          <p:spPr bwMode="auto">
            <a:xfrm>
              <a:off x="8043" y="8529"/>
              <a:ext cx="720" cy="343"/>
            </a:xfrm>
            <a:prstGeom prst="rect">
              <a:avLst/>
            </a:prstGeom>
            <a:noFill/>
            <a:ln w="9525">
              <a:noFill/>
              <a:miter lim="800000"/>
              <a:headEnd/>
              <a:tailEnd/>
            </a:ln>
          </p:spPr>
          <p:txBody>
            <a:bodyPr vert="horz" wrap="square" lIns="77321" tIns="38660" rIns="77321" bIns="3866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rgbClr val="1F497D"/>
                  </a:solidFill>
                  <a:effectLst/>
                  <a:latin typeface="Calibri" pitchFamily="34" charset="0"/>
                  <a:cs typeface="Arial" pitchFamily="34" charset="0"/>
                </a:rPr>
                <a:t>R1.3’</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8251" name="Text Box 59"/>
            <p:cNvSpPr txBox="1">
              <a:spLocks noChangeArrowheads="1"/>
            </p:cNvSpPr>
            <p:nvPr/>
          </p:nvSpPr>
          <p:spPr bwMode="auto">
            <a:xfrm>
              <a:off x="8043" y="8838"/>
              <a:ext cx="720" cy="343"/>
            </a:xfrm>
            <a:prstGeom prst="rect">
              <a:avLst/>
            </a:prstGeom>
            <a:noFill/>
            <a:ln w="9525">
              <a:noFill/>
              <a:miter lim="800000"/>
              <a:headEnd/>
              <a:tailEnd/>
            </a:ln>
          </p:spPr>
          <p:txBody>
            <a:bodyPr vert="horz" wrap="square" lIns="77321" tIns="38660" rIns="77321" bIns="3866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rgbClr val="1F497D"/>
                  </a:solidFill>
                  <a:effectLst/>
                  <a:latin typeface="Calibri" pitchFamily="34" charset="0"/>
                  <a:cs typeface="Arial" pitchFamily="34" charset="0"/>
                </a:rPr>
                <a:t>R1.4’</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8252" name="Text Box 60"/>
            <p:cNvSpPr txBox="1">
              <a:spLocks noChangeArrowheads="1"/>
            </p:cNvSpPr>
            <p:nvPr/>
          </p:nvSpPr>
          <p:spPr bwMode="auto">
            <a:xfrm>
              <a:off x="8138" y="10142"/>
              <a:ext cx="621" cy="319"/>
            </a:xfrm>
            <a:prstGeom prst="rect">
              <a:avLst/>
            </a:prstGeom>
            <a:solidFill>
              <a:srgbClr val="FFFFFF"/>
            </a:solidFill>
            <a:ln w="9525">
              <a:noFill/>
              <a:miter lim="800000"/>
              <a:headEnd/>
              <a:tailEnd/>
            </a:ln>
          </p:spPr>
          <p:txBody>
            <a:bodyPr vert="horz" wrap="square" lIns="77321" tIns="38660" rIns="77321" bIns="3866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(c)</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cxnSp>
          <p:nvCxnSpPr>
            <p:cNvPr id="8253" name="AutoShape 61"/>
            <p:cNvCxnSpPr>
              <a:cxnSpLocks noChangeShapeType="1"/>
              <a:stCxn id="8227" idx="3"/>
              <a:endCxn id="8240" idx="1"/>
            </p:cNvCxnSpPr>
            <p:nvPr/>
          </p:nvCxnSpPr>
          <p:spPr bwMode="auto">
            <a:xfrm flipV="1">
              <a:off x="7144" y="8529"/>
              <a:ext cx="841" cy="359"/>
            </a:xfrm>
            <a:prstGeom prst="curvedConnector3">
              <a:avLst>
                <a:gd name="adj1" fmla="val 49940"/>
              </a:avLst>
            </a:prstGeom>
            <a:noFill/>
            <a:ln w="9525">
              <a:solidFill>
                <a:srgbClr val="7F7F7F"/>
              </a:solidFill>
              <a:prstDash val="dash"/>
              <a:round/>
              <a:headEnd/>
              <a:tailEnd type="triangle" w="med" len="med"/>
            </a:ln>
          </p:spPr>
        </p:cxnSp>
        <p:cxnSp>
          <p:nvCxnSpPr>
            <p:cNvPr id="8254" name="AutoShape 62"/>
            <p:cNvCxnSpPr>
              <a:cxnSpLocks noChangeShapeType="1"/>
              <a:stCxn id="8228" idx="3"/>
              <a:endCxn id="8243" idx="1"/>
            </p:cNvCxnSpPr>
            <p:nvPr/>
          </p:nvCxnSpPr>
          <p:spPr bwMode="auto">
            <a:xfrm flipV="1">
              <a:off x="7144" y="9762"/>
              <a:ext cx="822" cy="51"/>
            </a:xfrm>
            <a:prstGeom prst="curvedConnector3">
              <a:avLst>
                <a:gd name="adj1" fmla="val 49880"/>
              </a:avLst>
            </a:prstGeom>
            <a:noFill/>
            <a:ln w="9525">
              <a:solidFill>
                <a:srgbClr val="7F7F7F"/>
              </a:solidFill>
              <a:prstDash val="dash"/>
              <a:round/>
              <a:headEnd/>
              <a:tailEnd type="triangle" w="med" len="med"/>
            </a:ln>
          </p:spPr>
        </p:cxnSp>
      </p:grpSp>
      <p:sp>
        <p:nvSpPr>
          <p:cNvPr id="35" name="Slide Number Placeholder 34"/>
          <p:cNvSpPr>
            <a:spLocks noGrp="1"/>
          </p:cNvSpPr>
          <p:nvPr>
            <p:ph type="sldNum" sz="quarter" idx="12"/>
          </p:nvPr>
        </p:nvSpPr>
        <p:spPr/>
        <p:txBody>
          <a:bodyPr/>
          <a:lstStyle/>
          <a:p>
            <a:fld id="{052F8F49-F254-4492-A20D-AEE6D2E281C5}"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Caching: Mapping Browser-based Sessions Across The Web Services</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1">
                    <a:lumMod val="75000"/>
                    <a:lumOff val="25000"/>
                  </a:schemeClr>
                </a:solidFill>
              </a:rPr>
              <a:t>One-time caching of critical data (GML) for the successive main queries</a:t>
            </a:r>
          </a:p>
          <a:p>
            <a:pPr lvl="1"/>
            <a:r>
              <a:rPr lang="en-US" dirty="0" smtClean="0">
                <a:solidFill>
                  <a:schemeClr val="tx1">
                    <a:lumMod val="75000"/>
                    <a:lumOff val="25000"/>
                  </a:schemeClr>
                </a:solidFill>
              </a:rPr>
              <a:t>Cached data is kept till the next query is served</a:t>
            </a:r>
          </a:p>
          <a:p>
            <a:r>
              <a:rPr lang="en-US" dirty="0" smtClean="0">
                <a:solidFill>
                  <a:schemeClr val="tx1">
                    <a:lumMod val="75000"/>
                    <a:lumOff val="25000"/>
                  </a:schemeClr>
                </a:solidFill>
              </a:rPr>
              <a:t>Updating header of SOAP message</a:t>
            </a:r>
          </a:p>
          <a:p>
            <a:r>
              <a:rPr lang="en-US" dirty="0" smtClean="0">
                <a:solidFill>
                  <a:schemeClr val="tx1">
                    <a:lumMod val="75000"/>
                    <a:lumOff val="25000"/>
                  </a:schemeClr>
                </a:solidFill>
              </a:rPr>
              <a:t>Ex: Mapping browser’s session info to AWMS </a:t>
            </a:r>
          </a:p>
          <a:p>
            <a:pPr lvl="1">
              <a:buNone/>
            </a:pPr>
            <a:r>
              <a:rPr lang="en-US" sz="2000" dirty="0" smtClean="0">
                <a:solidFill>
                  <a:schemeClr val="tx1">
                    <a:lumMod val="75000"/>
                    <a:lumOff val="25000"/>
                  </a:schemeClr>
                </a:solidFill>
              </a:rPr>
              <a:t>	</a:t>
            </a:r>
            <a:r>
              <a:rPr lang="en-US" sz="2200" dirty="0" err="1" smtClean="0">
                <a:solidFill>
                  <a:schemeClr val="tx1">
                    <a:lumMod val="75000"/>
                    <a:lumOff val="25000"/>
                  </a:schemeClr>
                </a:solidFill>
              </a:rPr>
              <a:t>AWMSServicesSoapBindingStub</a:t>
            </a:r>
            <a:r>
              <a:rPr lang="en-US" sz="2200" dirty="0" smtClean="0">
                <a:solidFill>
                  <a:schemeClr val="tx1">
                    <a:lumMod val="75000"/>
                    <a:lumOff val="25000"/>
                  </a:schemeClr>
                </a:solidFill>
              </a:rPr>
              <a:t> binding;</a:t>
            </a:r>
          </a:p>
          <a:p>
            <a:pPr lvl="1">
              <a:buNone/>
            </a:pPr>
            <a:r>
              <a:rPr lang="en-US" sz="2200" dirty="0" smtClean="0">
                <a:solidFill>
                  <a:schemeClr val="tx1">
                    <a:lumMod val="75000"/>
                    <a:lumOff val="25000"/>
                  </a:schemeClr>
                </a:solidFill>
              </a:rPr>
              <a:t>	binding = (</a:t>
            </a:r>
            <a:r>
              <a:rPr lang="en-US" sz="2200" dirty="0" err="1" smtClean="0">
                <a:solidFill>
                  <a:schemeClr val="tx1">
                    <a:lumMod val="75000"/>
                    <a:lumOff val="25000"/>
                  </a:schemeClr>
                </a:solidFill>
              </a:rPr>
              <a:t>AWMSServicesSoapBindingStub</a:t>
            </a:r>
            <a:r>
              <a:rPr lang="en-US" sz="2200" dirty="0" smtClean="0">
                <a:solidFill>
                  <a:schemeClr val="tx1">
                    <a:lumMod val="75000"/>
                    <a:lumOff val="25000"/>
                  </a:schemeClr>
                </a:solidFill>
              </a:rPr>
              <a:t>) new </a:t>
            </a:r>
          </a:p>
          <a:p>
            <a:pPr lvl="1">
              <a:buNone/>
            </a:pPr>
            <a:r>
              <a:rPr lang="en-US" sz="2200" dirty="0" smtClean="0">
                <a:solidFill>
                  <a:schemeClr val="tx1">
                    <a:lumMod val="75000"/>
                    <a:lumOff val="25000"/>
                  </a:schemeClr>
                </a:solidFill>
              </a:rPr>
              <a:t>		      </a:t>
            </a:r>
            <a:r>
              <a:rPr lang="en-US" sz="2200" dirty="0" err="1" smtClean="0">
                <a:solidFill>
                  <a:schemeClr val="tx1">
                    <a:lumMod val="75000"/>
                    <a:lumOff val="25000"/>
                  </a:schemeClr>
                </a:solidFill>
              </a:rPr>
              <a:t>AWMServiceLocator</a:t>
            </a:r>
            <a:r>
              <a:rPr lang="en-US" sz="2200" dirty="0" smtClean="0">
                <a:solidFill>
                  <a:schemeClr val="tx1">
                    <a:lumMod val="75000"/>
                    <a:lumOff val="25000"/>
                  </a:schemeClr>
                </a:solidFill>
              </a:rPr>
              <a:t>().</a:t>
            </a:r>
            <a:r>
              <a:rPr lang="en-US" sz="2200" dirty="0" err="1" smtClean="0">
                <a:solidFill>
                  <a:schemeClr val="tx1">
                    <a:lumMod val="75000"/>
                    <a:lumOff val="25000"/>
                  </a:schemeClr>
                </a:solidFill>
              </a:rPr>
              <a:t>getAWMSServices</a:t>
            </a:r>
            <a:r>
              <a:rPr lang="en-US" sz="2200" dirty="0" smtClean="0">
                <a:solidFill>
                  <a:schemeClr val="tx1">
                    <a:lumMod val="75000"/>
                    <a:lumOff val="25000"/>
                  </a:schemeClr>
                </a:solidFill>
              </a:rPr>
              <a:t>(new URL( </a:t>
            </a:r>
            <a:r>
              <a:rPr lang="en-US" sz="2200" dirty="0" err="1" smtClean="0">
                <a:solidFill>
                  <a:schemeClr val="tx1">
                    <a:lumMod val="75000"/>
                    <a:lumOff val="25000"/>
                  </a:schemeClr>
                </a:solidFill>
              </a:rPr>
              <a:t>service_address</a:t>
            </a:r>
            <a:r>
              <a:rPr lang="en-US" sz="2200" dirty="0" smtClean="0">
                <a:solidFill>
                  <a:schemeClr val="tx1">
                    <a:lumMod val="75000"/>
                    <a:lumOff val="25000"/>
                  </a:schemeClr>
                </a:solidFill>
              </a:rPr>
              <a:t>));</a:t>
            </a:r>
          </a:p>
          <a:p>
            <a:pPr>
              <a:buNone/>
            </a:pPr>
            <a:r>
              <a:rPr lang="en-US" sz="2200" dirty="0" smtClean="0">
                <a:solidFill>
                  <a:schemeClr val="tx1">
                    <a:lumMod val="75000"/>
                    <a:lumOff val="25000"/>
                  </a:schemeClr>
                </a:solidFill>
              </a:rPr>
              <a:t>	       String </a:t>
            </a:r>
            <a:r>
              <a:rPr lang="en-US" sz="2200" dirty="0" err="1" smtClean="0">
                <a:solidFill>
                  <a:schemeClr val="tx1">
                    <a:lumMod val="75000"/>
                    <a:lumOff val="25000"/>
                  </a:schemeClr>
                </a:solidFill>
              </a:rPr>
              <a:t>sessionID</a:t>
            </a:r>
            <a:r>
              <a:rPr lang="en-US" sz="2200" dirty="0" smtClean="0">
                <a:solidFill>
                  <a:schemeClr val="tx1">
                    <a:lumMod val="75000"/>
                    <a:lumOff val="25000"/>
                  </a:schemeClr>
                </a:solidFill>
              </a:rPr>
              <a:t> = </a:t>
            </a:r>
            <a:r>
              <a:rPr lang="en-US" sz="2200" dirty="0" err="1" smtClean="0">
                <a:solidFill>
                  <a:schemeClr val="tx1">
                    <a:lumMod val="75000"/>
                    <a:lumOff val="25000"/>
                  </a:schemeClr>
                </a:solidFill>
              </a:rPr>
              <a:t>session.getid</a:t>
            </a:r>
            <a:r>
              <a:rPr lang="en-US" sz="2200" dirty="0" smtClean="0">
                <a:solidFill>
                  <a:schemeClr val="tx1">
                    <a:lumMod val="75000"/>
                    <a:lumOff val="25000"/>
                  </a:schemeClr>
                </a:solidFill>
              </a:rPr>
              <a:t>();  //unique session id assigned by JSP</a:t>
            </a:r>
          </a:p>
          <a:p>
            <a:pPr>
              <a:buNone/>
            </a:pPr>
            <a:r>
              <a:rPr lang="en-US" sz="2200" dirty="0" smtClean="0">
                <a:solidFill>
                  <a:schemeClr val="tx1">
                    <a:lumMod val="75000"/>
                    <a:lumOff val="25000"/>
                  </a:schemeClr>
                </a:solidFill>
              </a:rPr>
              <a:t>	       String </a:t>
            </a:r>
            <a:r>
              <a:rPr lang="en-US" sz="2200" dirty="0" err="1" smtClean="0">
                <a:solidFill>
                  <a:schemeClr val="tx1">
                    <a:lumMod val="75000"/>
                    <a:lumOff val="25000"/>
                  </a:schemeClr>
                </a:solidFill>
              </a:rPr>
              <a:t>channel_name</a:t>
            </a:r>
            <a:r>
              <a:rPr lang="en-US" sz="2200" dirty="0" smtClean="0">
                <a:solidFill>
                  <a:schemeClr val="tx1">
                    <a:lumMod val="75000"/>
                    <a:lumOff val="25000"/>
                  </a:schemeClr>
                </a:solidFill>
              </a:rPr>
              <a:t> = “</a:t>
            </a:r>
            <a:r>
              <a:rPr lang="en-US" sz="2200" dirty="0" err="1" smtClean="0">
                <a:solidFill>
                  <a:schemeClr val="tx1">
                    <a:lumMod val="75000"/>
                    <a:lumOff val="25000"/>
                  </a:schemeClr>
                </a:solidFill>
              </a:rPr>
              <a:t>AWMS_getMap_Request</a:t>
            </a:r>
            <a:r>
              <a:rPr lang="en-US" sz="2200" dirty="0" smtClean="0">
                <a:solidFill>
                  <a:schemeClr val="tx1">
                    <a:lumMod val="75000"/>
                    <a:lumOff val="25000"/>
                  </a:schemeClr>
                </a:solidFill>
              </a:rPr>
              <a:t>”;</a:t>
            </a:r>
          </a:p>
          <a:p>
            <a:pPr>
              <a:buNone/>
            </a:pPr>
            <a:r>
              <a:rPr lang="en-US" sz="2200" dirty="0" smtClean="0">
                <a:solidFill>
                  <a:schemeClr val="tx1">
                    <a:lumMod val="75000"/>
                    <a:lumOff val="25000"/>
                  </a:schemeClr>
                </a:solidFill>
              </a:rPr>
              <a:t>	       </a:t>
            </a:r>
            <a:r>
              <a:rPr lang="en-US" sz="2200" dirty="0" err="1" smtClean="0">
                <a:solidFill>
                  <a:schemeClr val="tx1">
                    <a:lumMod val="75000"/>
                    <a:lumOff val="25000"/>
                  </a:schemeClr>
                </a:solidFill>
              </a:rPr>
              <a:t>binding.setHeader</a:t>
            </a:r>
            <a:r>
              <a:rPr lang="en-US" sz="2200" dirty="0" smtClean="0">
                <a:solidFill>
                  <a:schemeClr val="tx1">
                    <a:lumMod val="75000"/>
                    <a:lumOff val="25000"/>
                  </a:schemeClr>
                </a:solidFill>
              </a:rPr>
              <a:t>(</a:t>
            </a:r>
            <a:r>
              <a:rPr lang="en-US" sz="2200" dirty="0" err="1" smtClean="0">
                <a:solidFill>
                  <a:schemeClr val="tx1">
                    <a:lumMod val="75000"/>
                    <a:lumOff val="25000"/>
                  </a:schemeClr>
                </a:solidFill>
              </a:rPr>
              <a:t>service_address</a:t>
            </a:r>
            <a:r>
              <a:rPr lang="en-US" sz="2200" dirty="0" smtClean="0">
                <a:solidFill>
                  <a:schemeClr val="tx1">
                    <a:lumMod val="75000"/>
                    <a:lumOff val="25000"/>
                  </a:schemeClr>
                </a:solidFill>
              </a:rPr>
              <a:t>, </a:t>
            </a:r>
            <a:r>
              <a:rPr lang="en-US" sz="2200" dirty="0" err="1" smtClean="0">
                <a:solidFill>
                  <a:schemeClr val="tx1">
                    <a:lumMod val="75000"/>
                    <a:lumOff val="25000"/>
                  </a:schemeClr>
                </a:solidFill>
              </a:rPr>
              <a:t>channel_name</a:t>
            </a:r>
            <a:r>
              <a:rPr lang="en-US" sz="2200" dirty="0" smtClean="0">
                <a:solidFill>
                  <a:schemeClr val="tx1">
                    <a:lumMod val="75000"/>
                    <a:lumOff val="25000"/>
                  </a:schemeClr>
                </a:solidFill>
              </a:rPr>
              <a:t>, </a:t>
            </a:r>
            <a:r>
              <a:rPr lang="en-US" sz="2200" dirty="0" err="1" smtClean="0">
                <a:solidFill>
                  <a:schemeClr val="tx1">
                    <a:lumMod val="75000"/>
                    <a:lumOff val="25000"/>
                  </a:schemeClr>
                </a:solidFill>
              </a:rPr>
              <a:t>sessionID</a:t>
            </a:r>
            <a:r>
              <a:rPr lang="en-US" sz="2200" dirty="0" smtClean="0">
                <a:solidFill>
                  <a:schemeClr val="tx1">
                    <a:lumMod val="75000"/>
                    <a:lumOff val="25000"/>
                  </a:schemeClr>
                </a:solidFill>
              </a:rPr>
              <a:t>);</a:t>
            </a:r>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endParaRPr lang="en-US"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smtClean="0">
                <a:solidFill>
                  <a:schemeClr val="tx1">
                    <a:lumMod val="75000"/>
                    <a:lumOff val="25000"/>
                  </a:schemeClr>
                </a:solidFill>
                <a:effectLst>
                  <a:outerShdw blurRad="38100" dist="38100" dir="2700000" algn="tl">
                    <a:srgbClr val="000000">
                      <a:alpha val="43137"/>
                    </a:srgbClr>
                  </a:outerShdw>
                </a:effectLst>
              </a:rPr>
              <a:t>Parallel processing with caching through attribute-based query decomposition - I</a:t>
            </a:r>
            <a:endParaRPr lang="en-US" sz="32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1"/>
            <a:ext cx="8229600" cy="2438399"/>
          </a:xfrm>
        </p:spPr>
        <p:txBody>
          <a:bodyPr>
            <a:normAutofit fontScale="70000" lnSpcReduction="20000"/>
          </a:bodyPr>
          <a:lstStyle/>
          <a:p>
            <a:r>
              <a:rPr lang="en-US" dirty="0" smtClean="0">
                <a:solidFill>
                  <a:schemeClr val="tx1">
                    <a:lumMod val="75000"/>
                    <a:lumOff val="25000"/>
                  </a:schemeClr>
                </a:solidFill>
              </a:rPr>
              <a:t>Attribute is bounding box (</a:t>
            </a:r>
            <a:r>
              <a:rPr lang="en-US" dirty="0" err="1" smtClean="0">
                <a:solidFill>
                  <a:schemeClr val="tx1">
                    <a:lumMod val="75000"/>
                    <a:lumOff val="25000"/>
                  </a:schemeClr>
                </a:solidFill>
              </a:rPr>
              <a:t>bbox</a:t>
            </a:r>
            <a:r>
              <a:rPr lang="en-US" dirty="0" smtClean="0">
                <a:solidFill>
                  <a:schemeClr val="tx1">
                    <a:lumMod val="75000"/>
                    <a:lumOff val="25000"/>
                  </a:schemeClr>
                </a:solidFill>
              </a:rPr>
              <a:t>) defined as</a:t>
            </a:r>
          </a:p>
          <a:p>
            <a:pPr lvl="1"/>
            <a:r>
              <a:rPr lang="en-US" dirty="0" smtClean="0">
                <a:solidFill>
                  <a:schemeClr val="tx1">
                    <a:lumMod val="75000"/>
                    <a:lumOff val="25000"/>
                  </a:schemeClr>
                </a:solidFill>
              </a:rPr>
              <a:t>(minx, </a:t>
            </a:r>
            <a:r>
              <a:rPr lang="en-US" dirty="0" err="1" smtClean="0">
                <a:solidFill>
                  <a:schemeClr val="tx1">
                    <a:lumMod val="75000"/>
                    <a:lumOff val="25000"/>
                  </a:schemeClr>
                </a:solidFill>
              </a:rPr>
              <a:t>miny</a:t>
            </a:r>
            <a:r>
              <a:rPr lang="en-US" dirty="0" smtClean="0">
                <a:solidFill>
                  <a:schemeClr val="tx1">
                    <a:lumMod val="75000"/>
                    <a:lumOff val="25000"/>
                  </a:schemeClr>
                </a:solidFill>
              </a:rPr>
              <a:t>, </a:t>
            </a:r>
            <a:r>
              <a:rPr lang="en-US" dirty="0" err="1" smtClean="0">
                <a:solidFill>
                  <a:schemeClr val="tx1">
                    <a:lumMod val="75000"/>
                    <a:lumOff val="25000"/>
                  </a:schemeClr>
                </a:solidFill>
              </a:rPr>
              <a:t>maxx</a:t>
            </a:r>
            <a:r>
              <a:rPr lang="en-US" dirty="0" smtClean="0">
                <a:solidFill>
                  <a:schemeClr val="tx1">
                    <a:lumMod val="75000"/>
                    <a:lumOff val="25000"/>
                  </a:schemeClr>
                </a:solidFill>
              </a:rPr>
              <a:t>, </a:t>
            </a:r>
            <a:r>
              <a:rPr lang="en-US" dirty="0" err="1" smtClean="0">
                <a:solidFill>
                  <a:schemeClr val="tx1">
                    <a:lumMod val="75000"/>
                    <a:lumOff val="25000"/>
                  </a:schemeClr>
                </a:solidFill>
              </a:rPr>
              <a:t>maxy</a:t>
            </a:r>
            <a:r>
              <a:rPr lang="en-US" dirty="0" smtClean="0">
                <a:solidFill>
                  <a:schemeClr val="tx1">
                    <a:lumMod val="75000"/>
                    <a:lumOff val="25000"/>
                  </a:schemeClr>
                </a:solidFill>
              </a:rPr>
              <a:t>)</a:t>
            </a:r>
          </a:p>
          <a:p>
            <a:r>
              <a:rPr lang="en-US" b="1" i="1" dirty="0" smtClean="0">
                <a:solidFill>
                  <a:schemeClr val="tx1">
                    <a:lumMod val="75000"/>
                    <a:lumOff val="25000"/>
                  </a:schemeClr>
                </a:solidFill>
              </a:rPr>
              <a:t>CD_size_br</a:t>
            </a:r>
            <a:r>
              <a:rPr lang="en-US" b="1" i="1" baseline="30000" dirty="0" smtClean="0">
                <a:solidFill>
                  <a:schemeClr val="tx1">
                    <a:lumMod val="75000"/>
                    <a:lumOff val="25000"/>
                  </a:schemeClr>
                </a:solidFill>
              </a:rPr>
              <a:t>2</a:t>
            </a:r>
            <a:r>
              <a:rPr lang="en-US" i="1" dirty="0" smtClean="0">
                <a:solidFill>
                  <a:schemeClr val="tx1">
                    <a:lumMod val="75000"/>
                    <a:lumOff val="25000"/>
                  </a:schemeClr>
                </a:solidFill>
              </a:rPr>
              <a:t>  </a:t>
            </a:r>
            <a:r>
              <a:rPr lang="en-US" dirty="0" smtClean="0">
                <a:solidFill>
                  <a:schemeClr val="tx1">
                    <a:lumMod val="75000"/>
                    <a:lumOff val="25000"/>
                  </a:schemeClr>
                </a:solidFill>
              </a:rPr>
              <a:t>=   (</a:t>
            </a:r>
            <a:r>
              <a:rPr lang="en-US" dirty="0" err="1" smtClean="0">
                <a:solidFill>
                  <a:schemeClr val="tx1">
                    <a:lumMod val="75000"/>
                    <a:lumOff val="25000"/>
                  </a:schemeClr>
                </a:solidFill>
              </a:rPr>
              <a:t>maxx</a:t>
            </a:r>
            <a:r>
              <a:rPr lang="en-US" baseline="30000" dirty="0" err="1" smtClean="0">
                <a:solidFill>
                  <a:schemeClr val="tx1">
                    <a:lumMod val="75000"/>
                    <a:lumOff val="25000"/>
                  </a:schemeClr>
                </a:solidFill>
              </a:rPr>
              <a:t>c</a:t>
            </a:r>
            <a:r>
              <a:rPr lang="en-US" dirty="0" smtClean="0">
                <a:solidFill>
                  <a:schemeClr val="tx1">
                    <a:lumMod val="75000"/>
                    <a:lumOff val="25000"/>
                  </a:schemeClr>
                </a:solidFill>
              </a:rPr>
              <a:t> - </a:t>
            </a:r>
            <a:r>
              <a:rPr lang="en-US" dirty="0" err="1" smtClean="0">
                <a:solidFill>
                  <a:schemeClr val="tx1">
                    <a:lumMod val="75000"/>
                    <a:lumOff val="25000"/>
                  </a:schemeClr>
                </a:solidFill>
              </a:rPr>
              <a:t>minx</a:t>
            </a:r>
            <a:r>
              <a:rPr lang="en-US" baseline="30000" dirty="0" err="1" smtClean="0">
                <a:solidFill>
                  <a:schemeClr val="tx1">
                    <a:lumMod val="75000"/>
                    <a:lumOff val="25000"/>
                  </a:schemeClr>
                </a:solidFill>
              </a:rPr>
              <a:t>c</a:t>
            </a:r>
            <a:r>
              <a:rPr lang="en-US" dirty="0" smtClean="0">
                <a:solidFill>
                  <a:schemeClr val="tx1">
                    <a:lumMod val="75000"/>
                    <a:lumOff val="25000"/>
                  </a:schemeClr>
                </a:solidFill>
              </a:rPr>
              <a:t>)*(</a:t>
            </a:r>
            <a:r>
              <a:rPr lang="en-US" dirty="0" err="1" smtClean="0">
                <a:solidFill>
                  <a:schemeClr val="tx1">
                    <a:lumMod val="75000"/>
                    <a:lumOff val="25000"/>
                  </a:schemeClr>
                </a:solidFill>
              </a:rPr>
              <a:t>maxy</a:t>
            </a:r>
            <a:r>
              <a:rPr lang="en-US" baseline="30000" dirty="0" err="1" smtClean="0">
                <a:solidFill>
                  <a:schemeClr val="tx1">
                    <a:lumMod val="75000"/>
                    <a:lumOff val="25000"/>
                  </a:schemeClr>
                </a:solidFill>
              </a:rPr>
              <a:t>c</a:t>
            </a:r>
            <a:r>
              <a:rPr lang="en-US" dirty="0" smtClean="0">
                <a:solidFill>
                  <a:schemeClr val="tx1">
                    <a:lumMod val="75000"/>
                    <a:lumOff val="25000"/>
                  </a:schemeClr>
                </a:solidFill>
              </a:rPr>
              <a:t> - </a:t>
            </a:r>
            <a:r>
              <a:rPr lang="en-US" dirty="0" err="1" smtClean="0">
                <a:solidFill>
                  <a:schemeClr val="tx1">
                    <a:lumMod val="75000"/>
                    <a:lumOff val="25000"/>
                  </a:schemeClr>
                </a:solidFill>
              </a:rPr>
              <a:t>miny</a:t>
            </a:r>
            <a:r>
              <a:rPr lang="en-US" baseline="30000" dirty="0" err="1" smtClean="0">
                <a:solidFill>
                  <a:schemeClr val="tx1">
                    <a:lumMod val="75000"/>
                    <a:lumOff val="25000"/>
                  </a:schemeClr>
                </a:solidFill>
              </a:rPr>
              <a:t>c</a:t>
            </a:r>
            <a:r>
              <a:rPr lang="en-US" dirty="0" smtClean="0">
                <a:solidFill>
                  <a:schemeClr val="tx1">
                    <a:lumMod val="75000"/>
                    <a:lumOff val="25000"/>
                  </a:schemeClr>
                </a:solidFill>
              </a:rPr>
              <a:t>)</a:t>
            </a:r>
          </a:p>
          <a:p>
            <a:r>
              <a:rPr lang="en-US" b="1" i="1" dirty="0" smtClean="0">
                <a:solidFill>
                  <a:schemeClr val="tx1">
                    <a:lumMod val="75000"/>
                    <a:lumOff val="25000"/>
                  </a:schemeClr>
                </a:solidFill>
              </a:rPr>
              <a:t>R_size_br</a:t>
            </a:r>
            <a:r>
              <a:rPr lang="en-US" b="1" i="1" baseline="30000" dirty="0" smtClean="0">
                <a:solidFill>
                  <a:schemeClr val="tx1">
                    <a:lumMod val="75000"/>
                    <a:lumOff val="25000"/>
                  </a:schemeClr>
                </a:solidFill>
              </a:rPr>
              <a:t>2</a:t>
            </a:r>
            <a:r>
              <a:rPr lang="en-US" i="1" dirty="0" smtClean="0">
                <a:solidFill>
                  <a:schemeClr val="tx1">
                    <a:lumMod val="75000"/>
                    <a:lumOff val="25000"/>
                  </a:schemeClr>
                </a:solidFill>
              </a:rPr>
              <a:t>   </a:t>
            </a:r>
            <a:r>
              <a:rPr lang="en-US" dirty="0" smtClean="0">
                <a:solidFill>
                  <a:schemeClr val="tx1">
                    <a:lumMod val="75000"/>
                    <a:lumOff val="25000"/>
                  </a:schemeClr>
                </a:solidFill>
              </a:rPr>
              <a:t>=    (</a:t>
            </a:r>
            <a:r>
              <a:rPr lang="en-US" dirty="0" err="1" smtClean="0">
                <a:solidFill>
                  <a:schemeClr val="tx1">
                    <a:lumMod val="75000"/>
                    <a:lumOff val="25000"/>
                  </a:schemeClr>
                </a:solidFill>
              </a:rPr>
              <a:t>maxx</a:t>
            </a:r>
            <a:r>
              <a:rPr lang="en-US" dirty="0" smtClean="0">
                <a:solidFill>
                  <a:schemeClr val="tx1">
                    <a:lumMod val="75000"/>
                    <a:lumOff val="25000"/>
                  </a:schemeClr>
                </a:solidFill>
              </a:rPr>
              <a:t> - minx)*(</a:t>
            </a:r>
            <a:r>
              <a:rPr lang="en-US" dirty="0" err="1" smtClean="0">
                <a:solidFill>
                  <a:schemeClr val="tx1">
                    <a:lumMod val="75000"/>
                    <a:lumOff val="25000"/>
                  </a:schemeClr>
                </a:solidFill>
              </a:rPr>
              <a:t>maxy</a:t>
            </a:r>
            <a:r>
              <a:rPr lang="en-US" dirty="0" smtClean="0">
                <a:solidFill>
                  <a:schemeClr val="tx1">
                    <a:lumMod val="75000"/>
                    <a:lumOff val="25000"/>
                  </a:schemeClr>
                </a:solidFill>
              </a:rPr>
              <a:t> - </a:t>
            </a:r>
            <a:r>
              <a:rPr lang="en-US" dirty="0" err="1" smtClean="0">
                <a:solidFill>
                  <a:schemeClr val="tx1">
                    <a:lumMod val="75000"/>
                    <a:lumOff val="25000"/>
                  </a:schemeClr>
                </a:solidFill>
              </a:rPr>
              <a:t>miny</a:t>
            </a:r>
            <a:r>
              <a:rPr lang="en-US" dirty="0" smtClean="0">
                <a:solidFill>
                  <a:schemeClr val="tx1">
                    <a:lumMod val="75000"/>
                    <a:lumOff val="25000"/>
                  </a:schemeClr>
                </a:solidFill>
              </a:rPr>
              <a:t>)</a:t>
            </a:r>
          </a:p>
          <a:p>
            <a:r>
              <a:rPr lang="en-US" dirty="0" smtClean="0">
                <a:solidFill>
                  <a:schemeClr val="tx1">
                    <a:lumMod val="75000"/>
                    <a:lumOff val="25000"/>
                  </a:schemeClr>
                </a:solidFill>
              </a:rPr>
              <a:t>And pre-defined </a:t>
            </a:r>
            <a:r>
              <a:rPr lang="en-US" b="1" dirty="0" err="1" smtClean="0">
                <a:solidFill>
                  <a:schemeClr val="tx1">
                    <a:lumMod val="75000"/>
                    <a:lumOff val="25000"/>
                  </a:schemeClr>
                </a:solidFill>
              </a:rPr>
              <a:t>thr</a:t>
            </a:r>
            <a:r>
              <a:rPr lang="en-US" dirty="0" smtClean="0">
                <a:solidFill>
                  <a:schemeClr val="tx1">
                    <a:lumMod val="75000"/>
                    <a:lumOff val="25000"/>
                  </a:schemeClr>
                </a:solidFill>
              </a:rPr>
              <a:t> (threshold) value to determine if partitioning is required for a rectangle (</a:t>
            </a:r>
            <a:r>
              <a:rPr lang="en-US" dirty="0" err="1" smtClean="0">
                <a:solidFill>
                  <a:schemeClr val="tx1">
                    <a:lumMod val="75000"/>
                    <a:lumOff val="25000"/>
                  </a:schemeClr>
                </a:solidFill>
              </a:rPr>
              <a:t>bbox</a:t>
            </a:r>
            <a:r>
              <a:rPr lang="en-US" dirty="0" smtClean="0">
                <a:solidFill>
                  <a:schemeClr val="tx1">
                    <a:lumMod val="75000"/>
                    <a:lumOff val="25000"/>
                  </a:schemeClr>
                </a:solidFill>
              </a:rPr>
              <a:t>)</a:t>
            </a:r>
          </a:p>
          <a:p>
            <a:r>
              <a:rPr lang="en-US" dirty="0" err="1" smtClean="0">
                <a:solidFill>
                  <a:schemeClr val="tx1">
                    <a:lumMod val="75000"/>
                    <a:lumOff val="25000"/>
                  </a:schemeClr>
                </a:solidFill>
              </a:rPr>
              <a:t>P</a:t>
            </a:r>
            <a:r>
              <a:rPr lang="en-US" baseline="-25000" dirty="0" err="1" smtClean="0">
                <a:solidFill>
                  <a:schemeClr val="tx1">
                    <a:lumMod val="75000"/>
                    <a:lumOff val="25000"/>
                  </a:schemeClr>
                </a:solidFill>
              </a:rPr>
              <a:t>n</a:t>
            </a:r>
            <a:r>
              <a:rPr lang="en-US" dirty="0" smtClean="0">
                <a:solidFill>
                  <a:schemeClr val="tx1">
                    <a:lumMod val="75000"/>
                    <a:lumOff val="25000"/>
                  </a:schemeClr>
                </a:solidFill>
              </a:rPr>
              <a:t> : The number of partitions calculated for a rectangle</a:t>
            </a:r>
          </a:p>
        </p:txBody>
      </p:sp>
      <p:pic>
        <p:nvPicPr>
          <p:cNvPr id="4" name="Picture 34"/>
          <p:cNvPicPr>
            <a:picLocks noChangeAspect="1" noChangeArrowheads="1"/>
          </p:cNvPicPr>
          <p:nvPr/>
        </p:nvPicPr>
        <p:blipFill>
          <a:blip r:embed="rId3" cstate="print"/>
          <a:srcRect/>
          <a:stretch>
            <a:fillRect/>
          </a:stretch>
        </p:blipFill>
        <p:spPr bwMode="auto">
          <a:xfrm>
            <a:off x="6705600" y="1600200"/>
            <a:ext cx="685800" cy="625354"/>
          </a:xfrm>
          <a:prstGeom prst="rect">
            <a:avLst/>
          </a:prstGeom>
          <a:noFill/>
        </p:spPr>
      </p:pic>
      <p:sp>
        <p:nvSpPr>
          <p:cNvPr id="7" name="Text Box 33"/>
          <p:cNvSpPr txBox="1">
            <a:spLocks noChangeArrowheads="1"/>
          </p:cNvSpPr>
          <p:nvPr/>
        </p:nvSpPr>
        <p:spPr bwMode="auto">
          <a:xfrm>
            <a:off x="6172200" y="2209800"/>
            <a:ext cx="914400" cy="304800"/>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a:t>
            </a:r>
            <a:r>
              <a:rPr kumimoji="0" lang="en-US" sz="1000" b="0" i="0" u="none" strike="noStrike" cap="none" normalizeH="0" baseline="0" dirty="0" err="1" smtClean="0">
                <a:ln>
                  <a:noFill/>
                </a:ln>
                <a:solidFill>
                  <a:schemeClr val="tx1"/>
                </a:solidFill>
                <a:effectLst/>
                <a:latin typeface="Calibri" pitchFamily="34" charset="0"/>
                <a:cs typeface="Arial" pitchFamily="34" charset="0"/>
              </a:rPr>
              <a:t>minx</a:t>
            </a:r>
            <a:r>
              <a:rPr kumimoji="0" lang="en-US" sz="1000" b="0" i="0" u="none" strike="noStrike" cap="none" normalizeH="0" baseline="30000" dirty="0" err="1" smtClean="0">
                <a:ln>
                  <a:noFill/>
                </a:ln>
                <a:solidFill>
                  <a:schemeClr val="tx1"/>
                </a:solidFill>
                <a:effectLst/>
                <a:latin typeface="Calibri" pitchFamily="34" charset="0"/>
                <a:cs typeface="Arial" pitchFamily="34" charset="0"/>
              </a:rPr>
              <a:t>c</a:t>
            </a:r>
            <a:r>
              <a:rPr kumimoji="0" lang="en-US" sz="1000" b="0" i="0" u="none" strike="noStrike" cap="none" normalizeH="0" baseline="0" dirty="0" smtClean="0">
                <a:ln>
                  <a:noFill/>
                </a:ln>
                <a:solidFill>
                  <a:schemeClr val="tx1"/>
                </a:solidFill>
                <a:effectLst/>
                <a:latin typeface="Calibri" pitchFamily="34" charset="0"/>
                <a:cs typeface="Arial" pitchFamily="34" charset="0"/>
              </a:rPr>
              <a:t>, </a:t>
            </a:r>
            <a:r>
              <a:rPr kumimoji="0" lang="en-US" sz="1000" b="0" i="0" u="none" strike="noStrike" cap="none" normalizeH="0" baseline="0" dirty="0" err="1" smtClean="0">
                <a:ln>
                  <a:noFill/>
                </a:ln>
                <a:solidFill>
                  <a:schemeClr val="tx1"/>
                </a:solidFill>
                <a:effectLst/>
                <a:latin typeface="Calibri" pitchFamily="34" charset="0"/>
                <a:cs typeface="Arial" pitchFamily="34" charset="0"/>
              </a:rPr>
              <a:t>miny</a:t>
            </a:r>
            <a:r>
              <a:rPr kumimoji="0" lang="en-US" sz="1000" b="0" i="0" u="none" strike="noStrike" cap="none" normalizeH="0" baseline="30000" dirty="0" err="1" smtClean="0">
                <a:ln>
                  <a:noFill/>
                </a:ln>
                <a:solidFill>
                  <a:schemeClr val="tx1"/>
                </a:solidFill>
                <a:effectLst/>
                <a:latin typeface="Calibri" pitchFamily="34" charset="0"/>
                <a:cs typeface="Arial" pitchFamily="34" charset="0"/>
              </a:rPr>
              <a:t>c</a:t>
            </a:r>
            <a:r>
              <a:rPr kumimoji="0" lang="en-US" sz="1000" b="0" i="0" u="none" strike="noStrike" cap="none" normalizeH="0" baseline="0" dirty="0" smtClean="0">
                <a:ln>
                  <a:noFill/>
                </a:ln>
                <a:solidFill>
                  <a:schemeClr val="tx1"/>
                </a:solidFill>
                <a:effectLst/>
                <a:latin typeface="Calibri"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33"/>
          <p:cNvSpPr txBox="1">
            <a:spLocks noChangeArrowheads="1"/>
          </p:cNvSpPr>
          <p:nvPr/>
        </p:nvSpPr>
        <p:spPr bwMode="auto">
          <a:xfrm>
            <a:off x="7086600" y="1371600"/>
            <a:ext cx="914400" cy="304800"/>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a:t>
            </a:r>
            <a:r>
              <a:rPr kumimoji="0" lang="en-US" sz="1000" b="0" i="0" u="none" strike="noStrike" cap="none" normalizeH="0" baseline="0" dirty="0" err="1" smtClean="0">
                <a:ln>
                  <a:noFill/>
                </a:ln>
                <a:solidFill>
                  <a:schemeClr val="tx1"/>
                </a:solidFill>
                <a:effectLst/>
                <a:latin typeface="Calibri" pitchFamily="34" charset="0"/>
                <a:cs typeface="Arial" pitchFamily="34" charset="0"/>
              </a:rPr>
              <a:t>maxx</a:t>
            </a:r>
            <a:r>
              <a:rPr kumimoji="0" lang="en-US" sz="1000" b="0" i="0" u="none" strike="noStrike" cap="none" normalizeH="0" baseline="30000" dirty="0" err="1" smtClean="0">
                <a:ln>
                  <a:noFill/>
                </a:ln>
                <a:solidFill>
                  <a:schemeClr val="tx1"/>
                </a:solidFill>
                <a:effectLst/>
                <a:latin typeface="Calibri" pitchFamily="34" charset="0"/>
                <a:cs typeface="Arial" pitchFamily="34" charset="0"/>
              </a:rPr>
              <a:t>c</a:t>
            </a:r>
            <a:r>
              <a:rPr kumimoji="0" lang="en-US" sz="1000" b="0" i="0" u="none" strike="noStrike" cap="none" normalizeH="0" baseline="0" dirty="0" smtClean="0">
                <a:ln>
                  <a:noFill/>
                </a:ln>
                <a:solidFill>
                  <a:schemeClr val="tx1"/>
                </a:solidFill>
                <a:effectLst/>
                <a:latin typeface="Calibri" pitchFamily="34" charset="0"/>
                <a:cs typeface="Arial" pitchFamily="34" charset="0"/>
              </a:rPr>
              <a:t>, </a:t>
            </a:r>
            <a:r>
              <a:rPr kumimoji="0" lang="en-US" sz="1000" b="0" i="0" u="none" strike="noStrike" cap="none" normalizeH="0" baseline="0" dirty="0" err="1" smtClean="0">
                <a:ln>
                  <a:noFill/>
                </a:ln>
                <a:solidFill>
                  <a:schemeClr val="tx1"/>
                </a:solidFill>
                <a:effectLst/>
                <a:latin typeface="Calibri" pitchFamily="34" charset="0"/>
                <a:cs typeface="Arial" pitchFamily="34" charset="0"/>
              </a:rPr>
              <a:t>maxy</a:t>
            </a:r>
            <a:r>
              <a:rPr kumimoji="0" lang="en-US" sz="1000" b="0" i="0" u="none" strike="noStrike" cap="none" normalizeH="0" baseline="30000" dirty="0" err="1" smtClean="0">
                <a:ln>
                  <a:noFill/>
                </a:ln>
                <a:solidFill>
                  <a:schemeClr val="tx1"/>
                </a:solidFill>
                <a:effectLst/>
                <a:latin typeface="Calibri" pitchFamily="34" charset="0"/>
                <a:cs typeface="Arial" pitchFamily="34" charset="0"/>
              </a:rPr>
              <a:t>c</a:t>
            </a:r>
            <a:r>
              <a:rPr kumimoji="0" lang="en-US" sz="1000" b="0" i="0" u="none" strike="noStrike" cap="none" normalizeH="0" baseline="0" dirty="0" smtClean="0">
                <a:ln>
                  <a:noFill/>
                </a:ln>
                <a:solidFill>
                  <a:schemeClr val="tx1"/>
                </a:solidFill>
                <a:effectLst/>
                <a:latin typeface="Calibri"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42"/>
          <p:cNvSpPr>
            <a:spLocks noChangeArrowheads="1"/>
          </p:cNvSpPr>
          <p:nvPr/>
        </p:nvSpPr>
        <p:spPr bwMode="auto">
          <a:xfrm>
            <a:off x="7772400" y="1828800"/>
            <a:ext cx="510189" cy="511022"/>
          </a:xfrm>
          <a:prstGeom prst="rect">
            <a:avLst/>
          </a:prstGeom>
          <a:solidFill>
            <a:srgbClr val="FFFFFF">
              <a:alpha val="39999"/>
            </a:srgbClr>
          </a:solidFill>
          <a:ln w="28575">
            <a:solidFill>
              <a:srgbClr val="C4BC96"/>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Text Box 33"/>
          <p:cNvSpPr txBox="1">
            <a:spLocks noChangeArrowheads="1"/>
          </p:cNvSpPr>
          <p:nvPr/>
        </p:nvSpPr>
        <p:spPr bwMode="auto">
          <a:xfrm>
            <a:off x="7162800" y="2286000"/>
            <a:ext cx="838200" cy="304800"/>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(minx, </a:t>
            </a:r>
            <a:r>
              <a:rPr kumimoji="0" lang="en-US" sz="1000" b="0" i="0" u="none" strike="noStrike" cap="none" normalizeH="0" baseline="0" dirty="0" err="1" smtClean="0">
                <a:ln>
                  <a:noFill/>
                </a:ln>
                <a:solidFill>
                  <a:schemeClr val="tx1"/>
                </a:solidFill>
                <a:effectLst/>
                <a:latin typeface="Calibri" pitchFamily="34" charset="0"/>
                <a:cs typeface="Arial" pitchFamily="34" charset="0"/>
              </a:rPr>
              <a:t>miny</a:t>
            </a:r>
            <a:r>
              <a:rPr kumimoji="0" lang="en-US" sz="1000" b="0" i="0" u="none" strike="noStrike" cap="none" normalizeH="0" baseline="0" dirty="0" smtClean="0">
                <a:ln>
                  <a:noFill/>
                </a:ln>
                <a:solidFill>
                  <a:schemeClr val="tx1"/>
                </a:solidFill>
                <a:effectLst/>
                <a:latin typeface="Calibri"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33"/>
          <p:cNvSpPr txBox="1">
            <a:spLocks noChangeArrowheads="1"/>
          </p:cNvSpPr>
          <p:nvPr/>
        </p:nvSpPr>
        <p:spPr bwMode="auto">
          <a:xfrm>
            <a:off x="7848600" y="1600200"/>
            <a:ext cx="838200" cy="304800"/>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(minx, </a:t>
            </a:r>
            <a:r>
              <a:rPr kumimoji="0" lang="en-US" sz="1000" b="0" i="0" u="none" strike="noStrike" cap="none" normalizeH="0" baseline="0" dirty="0" err="1" smtClean="0">
                <a:ln>
                  <a:noFill/>
                </a:ln>
                <a:solidFill>
                  <a:schemeClr val="tx1"/>
                </a:solidFill>
                <a:effectLst/>
                <a:latin typeface="Calibri" pitchFamily="34" charset="0"/>
                <a:cs typeface="Arial" pitchFamily="34" charset="0"/>
              </a:rPr>
              <a:t>miny</a:t>
            </a:r>
            <a:r>
              <a:rPr kumimoji="0" lang="en-US" sz="1000" b="0" i="0" u="none" strike="noStrike" cap="none" normalizeH="0" baseline="0" dirty="0" smtClean="0">
                <a:ln>
                  <a:noFill/>
                </a:ln>
                <a:solidFill>
                  <a:schemeClr val="tx1"/>
                </a:solidFill>
                <a:effectLst/>
                <a:latin typeface="Calibri"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Box 12"/>
          <p:cNvSpPr txBox="1"/>
          <p:nvPr/>
        </p:nvSpPr>
        <p:spPr>
          <a:xfrm>
            <a:off x="533400" y="3974068"/>
            <a:ext cx="4572000" cy="369332"/>
          </a:xfrm>
          <a:prstGeom prst="rect">
            <a:avLst/>
          </a:prstGeom>
          <a:noFill/>
        </p:spPr>
        <p:txBody>
          <a:bodyPr wrap="square" rtlCol="0">
            <a:spAutoFit/>
          </a:bodyPr>
          <a:lstStyle/>
          <a:p>
            <a:r>
              <a:rPr lang="en-US" dirty="0" smtClean="0">
                <a:solidFill>
                  <a:srgbClr val="C00000"/>
                </a:solidFill>
              </a:rPr>
              <a:t>1.    Determining the number of partitions (</a:t>
            </a:r>
            <a:r>
              <a:rPr lang="en-US" dirty="0" err="1" smtClean="0">
                <a:solidFill>
                  <a:srgbClr val="C00000"/>
                </a:solidFill>
              </a:rPr>
              <a:t>P</a:t>
            </a:r>
            <a:r>
              <a:rPr lang="en-US" baseline="-25000" dirty="0" err="1" smtClean="0">
                <a:solidFill>
                  <a:srgbClr val="C00000"/>
                </a:solidFill>
              </a:rPr>
              <a:t>n</a:t>
            </a:r>
            <a:r>
              <a:rPr lang="en-US" dirty="0" smtClean="0">
                <a:solidFill>
                  <a:srgbClr val="C00000"/>
                </a:solidFill>
              </a:rPr>
              <a:t>)</a:t>
            </a:r>
            <a:endParaRPr lang="en-US" dirty="0">
              <a:solidFill>
                <a:srgbClr val="C00000"/>
              </a:solidFill>
            </a:endParaRPr>
          </a:p>
        </p:txBody>
      </p:sp>
      <p:pic>
        <p:nvPicPr>
          <p:cNvPr id="97284" name="Picture 4"/>
          <p:cNvPicPr>
            <a:picLocks noChangeAspect="1" noChangeArrowheads="1"/>
          </p:cNvPicPr>
          <p:nvPr/>
        </p:nvPicPr>
        <p:blipFill>
          <a:blip r:embed="rId4"/>
          <a:srcRect/>
          <a:stretch>
            <a:fillRect/>
          </a:stretch>
        </p:blipFill>
        <p:spPr bwMode="auto">
          <a:xfrm>
            <a:off x="1166247" y="4419600"/>
            <a:ext cx="6148953" cy="2057400"/>
          </a:xfrm>
          <a:prstGeom prst="rect">
            <a:avLst/>
          </a:prstGeom>
          <a:noFill/>
          <a:ln w="9525">
            <a:noFill/>
            <a:miter lim="800000"/>
            <a:headEnd/>
            <a:tailEnd/>
          </a:ln>
          <a:effectLst/>
        </p:spPr>
      </p:pic>
      <p:sp>
        <p:nvSpPr>
          <p:cNvPr id="12" name="Slide Number Placeholder 11"/>
          <p:cNvSpPr>
            <a:spLocks noGrp="1"/>
          </p:cNvSpPr>
          <p:nvPr>
            <p:ph type="sldNum" sz="quarter" idx="12"/>
          </p:nvPr>
        </p:nvSpPr>
        <p:spPr/>
        <p:txBody>
          <a:bodyPr/>
          <a:lstStyle/>
          <a:p>
            <a:fld id="{052F8F49-F254-4492-A20D-AEE6D2E281C5}"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200" dirty="0" smtClean="0">
                <a:solidFill>
                  <a:schemeClr val="tx1">
                    <a:lumMod val="75000"/>
                    <a:lumOff val="25000"/>
                  </a:schemeClr>
                </a:solidFill>
                <a:effectLst>
                  <a:outerShdw blurRad="38100" dist="38100" dir="2700000" algn="tl">
                    <a:srgbClr val="000000">
                      <a:alpha val="43137"/>
                    </a:srgbClr>
                  </a:outerShdw>
                </a:effectLst>
              </a:rPr>
              <a:t>Parallel processing with caching through attribute-based query decomposition - II</a:t>
            </a:r>
            <a:endParaRPr lang="en-US" sz="32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2057400"/>
          </a:xfrm>
        </p:spPr>
        <p:txBody>
          <a:bodyPr>
            <a:normAutofit fontScale="77500" lnSpcReduction="20000"/>
          </a:bodyPr>
          <a:lstStyle/>
          <a:p>
            <a:r>
              <a:rPr lang="en-US" dirty="0" smtClean="0">
                <a:solidFill>
                  <a:srgbClr val="C00000"/>
                </a:solidFill>
              </a:rPr>
              <a:t>2. How to partition a rectangle in </a:t>
            </a:r>
            <a:r>
              <a:rPr lang="en-US" dirty="0" err="1" smtClean="0">
                <a:solidFill>
                  <a:srgbClr val="C00000"/>
                </a:solidFill>
              </a:rPr>
              <a:t>bbox</a:t>
            </a:r>
            <a:endParaRPr lang="en-US" dirty="0" smtClean="0">
              <a:solidFill>
                <a:srgbClr val="C00000"/>
              </a:solidFill>
            </a:endParaRPr>
          </a:p>
          <a:p>
            <a:pPr lvl="1"/>
            <a:r>
              <a:rPr lang="en-US" dirty="0" smtClean="0">
                <a:solidFill>
                  <a:schemeClr val="tx1">
                    <a:lumMod val="75000"/>
                    <a:lumOff val="25000"/>
                  </a:schemeClr>
                </a:solidFill>
              </a:rPr>
              <a:t>We know the rectangle’s </a:t>
            </a:r>
            <a:r>
              <a:rPr lang="en-US" dirty="0" err="1" smtClean="0">
                <a:solidFill>
                  <a:schemeClr val="tx1">
                    <a:lumMod val="75000"/>
                    <a:lumOff val="25000"/>
                  </a:schemeClr>
                </a:solidFill>
              </a:rPr>
              <a:t>bbox</a:t>
            </a:r>
            <a:r>
              <a:rPr lang="en-US" dirty="0" smtClean="0">
                <a:solidFill>
                  <a:schemeClr val="tx1">
                    <a:lumMod val="75000"/>
                    <a:lumOff val="25000"/>
                  </a:schemeClr>
                </a:solidFill>
              </a:rPr>
              <a:t> and </a:t>
            </a:r>
            <a:r>
              <a:rPr lang="en-US" dirty="0" err="1" smtClean="0">
                <a:solidFill>
                  <a:schemeClr val="tx1">
                    <a:lumMod val="75000"/>
                    <a:lumOff val="25000"/>
                  </a:schemeClr>
                </a:solidFill>
              </a:rPr>
              <a:t>Pn</a:t>
            </a:r>
            <a:r>
              <a:rPr lang="en-US" dirty="0" smtClean="0">
                <a:solidFill>
                  <a:schemeClr val="tx1">
                    <a:lumMod val="75000"/>
                    <a:lumOff val="25000"/>
                  </a:schemeClr>
                </a:solidFill>
              </a:rPr>
              <a:t>.</a:t>
            </a:r>
          </a:p>
          <a:p>
            <a:pPr lvl="1"/>
            <a:r>
              <a:rPr lang="en-US" dirty="0" smtClean="0">
                <a:solidFill>
                  <a:schemeClr val="tx1">
                    <a:lumMod val="75000"/>
                    <a:lumOff val="25000"/>
                  </a:schemeClr>
                </a:solidFill>
              </a:rPr>
              <a:t>Since we still don’t know the workload falls in that </a:t>
            </a:r>
            <a:r>
              <a:rPr lang="en-US" dirty="0" err="1" smtClean="0">
                <a:solidFill>
                  <a:schemeClr val="tx1">
                    <a:lumMod val="75000"/>
                    <a:lumOff val="25000"/>
                  </a:schemeClr>
                </a:solidFill>
              </a:rPr>
              <a:t>bbox</a:t>
            </a:r>
            <a:r>
              <a:rPr lang="en-US" dirty="0" smtClean="0">
                <a:solidFill>
                  <a:schemeClr val="tx1">
                    <a:lumMod val="75000"/>
                    <a:lumOff val="25000"/>
                  </a:schemeClr>
                </a:solidFill>
              </a:rPr>
              <a:t> earlier, we partition that rectangle into equal sizes</a:t>
            </a:r>
          </a:p>
          <a:p>
            <a:pPr lvl="1"/>
            <a:r>
              <a:rPr lang="en-US" dirty="0" smtClean="0">
                <a:solidFill>
                  <a:schemeClr val="tx1">
                    <a:lumMod val="75000"/>
                    <a:lumOff val="25000"/>
                  </a:schemeClr>
                </a:solidFill>
              </a:rPr>
              <a:t>There are two options here, vertical partitioning </a:t>
            </a:r>
            <a:r>
              <a:rPr lang="en-US" dirty="0" smtClean="0">
                <a:solidFill>
                  <a:schemeClr val="tx1">
                    <a:lumMod val="75000"/>
                    <a:lumOff val="25000"/>
                  </a:schemeClr>
                </a:solidFill>
              </a:rPr>
              <a:t>and </a:t>
            </a:r>
            <a:r>
              <a:rPr lang="en-US" dirty="0" smtClean="0">
                <a:solidFill>
                  <a:schemeClr val="tx1">
                    <a:lumMod val="75000"/>
                    <a:lumOff val="25000"/>
                  </a:schemeClr>
                </a:solidFill>
              </a:rPr>
              <a:t>horizontal partitioning. Let’s pick vertical and explain the algorithm:</a:t>
            </a:r>
          </a:p>
        </p:txBody>
      </p:sp>
      <p:sp>
        <p:nvSpPr>
          <p:cNvPr id="95250"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95233" name="Group 1"/>
          <p:cNvGrpSpPr>
            <a:grpSpLocks noChangeAspect="1"/>
          </p:cNvGrpSpPr>
          <p:nvPr/>
        </p:nvGrpSpPr>
        <p:grpSpPr bwMode="auto">
          <a:xfrm>
            <a:off x="304800" y="3505200"/>
            <a:ext cx="2209800" cy="2286000"/>
            <a:chOff x="1684" y="5151"/>
            <a:chExt cx="2955" cy="2490"/>
          </a:xfrm>
        </p:grpSpPr>
        <p:sp>
          <p:nvSpPr>
            <p:cNvPr id="95249" name="AutoShape 17"/>
            <p:cNvSpPr>
              <a:spLocks noChangeAspect="1" noChangeArrowheads="1" noTextEdit="1"/>
            </p:cNvSpPr>
            <p:nvPr/>
          </p:nvSpPr>
          <p:spPr bwMode="auto">
            <a:xfrm>
              <a:off x="1684" y="5151"/>
              <a:ext cx="2955" cy="249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5248" name="Rectangle 16"/>
            <p:cNvSpPr>
              <a:spLocks noChangeArrowheads="1"/>
            </p:cNvSpPr>
            <p:nvPr/>
          </p:nvSpPr>
          <p:spPr bwMode="auto">
            <a:xfrm>
              <a:off x="2549" y="5572"/>
              <a:ext cx="896" cy="9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247" name="AutoShape 15"/>
            <p:cNvSpPr>
              <a:spLocks noChangeShapeType="1"/>
            </p:cNvSpPr>
            <p:nvPr/>
          </p:nvSpPr>
          <p:spPr bwMode="auto">
            <a:xfrm>
              <a:off x="2549" y="6066"/>
              <a:ext cx="896" cy="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246" name="AutoShape 14"/>
            <p:cNvSpPr>
              <a:spLocks noChangeShapeType="1"/>
            </p:cNvSpPr>
            <p:nvPr/>
          </p:nvSpPr>
          <p:spPr bwMode="auto">
            <a:xfrm>
              <a:off x="2549" y="6330"/>
              <a:ext cx="896" cy="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245" name="AutoShape 13"/>
            <p:cNvSpPr>
              <a:spLocks noChangeShapeType="1"/>
            </p:cNvSpPr>
            <p:nvPr/>
          </p:nvSpPr>
          <p:spPr bwMode="auto">
            <a:xfrm>
              <a:off x="2549" y="5823"/>
              <a:ext cx="896" cy="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244" name="AutoShape 12"/>
            <p:cNvSpPr>
              <a:spLocks noChangeShapeType="1"/>
            </p:cNvSpPr>
            <p:nvPr/>
          </p:nvSpPr>
          <p:spPr bwMode="auto">
            <a:xfrm>
              <a:off x="2549" y="6560"/>
              <a:ext cx="1" cy="684"/>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95243" name="AutoShape 11"/>
            <p:cNvSpPr>
              <a:spLocks noChangeShapeType="1"/>
            </p:cNvSpPr>
            <p:nvPr/>
          </p:nvSpPr>
          <p:spPr bwMode="auto">
            <a:xfrm>
              <a:off x="3448" y="6560"/>
              <a:ext cx="1" cy="684"/>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95242" name="AutoShape 10"/>
            <p:cNvSpPr>
              <a:spLocks noChangeShapeType="1"/>
            </p:cNvSpPr>
            <p:nvPr/>
          </p:nvSpPr>
          <p:spPr bwMode="auto">
            <a:xfrm>
              <a:off x="2565" y="6788"/>
              <a:ext cx="864" cy="1"/>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95241" name="AutoShape 9"/>
            <p:cNvSpPr>
              <a:spLocks noChangeShapeType="1"/>
            </p:cNvSpPr>
            <p:nvPr/>
          </p:nvSpPr>
          <p:spPr bwMode="auto">
            <a:xfrm>
              <a:off x="2565" y="7027"/>
              <a:ext cx="864" cy="1"/>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95240" name="AutoShape 8"/>
            <p:cNvSpPr>
              <a:spLocks/>
            </p:cNvSpPr>
            <p:nvPr/>
          </p:nvSpPr>
          <p:spPr bwMode="auto">
            <a:xfrm>
              <a:off x="3557" y="5585"/>
              <a:ext cx="122" cy="251"/>
            </a:xfrm>
            <a:prstGeom prst="rightBrace">
              <a:avLst>
                <a:gd name="adj1" fmla="val 17145"/>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239" name="Text Box 7"/>
            <p:cNvSpPr txBox="1">
              <a:spLocks noChangeArrowheads="1"/>
            </p:cNvSpPr>
            <p:nvPr/>
          </p:nvSpPr>
          <p:spPr bwMode="auto">
            <a:xfrm>
              <a:off x="3667" y="5559"/>
              <a:ext cx="564" cy="507"/>
            </a:xfrm>
            <a:prstGeom prst="rect">
              <a:avLst/>
            </a:prstGeom>
            <a:solidFill>
              <a:srgbClr val="FFFFFF"/>
            </a:solidFill>
            <a:ln w="9525">
              <a:noFill/>
              <a:miter lim="800000"/>
              <a:headEnd/>
              <a:tailEnd/>
            </a:ln>
          </p:spPr>
          <p:txBody>
            <a:bodyPr vert="horz" wrap="square" lIns="78438" tIns="39218" rIns="78438" bIns="3921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a:t>
              </a:r>
              <a:r>
                <a:rPr kumimoji="0" lang="en-US" sz="1200" b="0" i="0" u="none" strike="noStrike" cap="none" normalizeH="0" baseline="-30000" dirty="0" err="1" smtClean="0">
                  <a:ln>
                    <a:noFill/>
                  </a:ln>
                  <a:solidFill>
                    <a:schemeClr val="tx1"/>
                  </a:solidFill>
                  <a:effectLst/>
                  <a:latin typeface="Calibri" pitchFamily="34" charset="0"/>
                  <a:ea typeface="Times New Roman" pitchFamily="18" charset="0"/>
                  <a:cs typeface="Times New Roman" pitchFamily="18" charset="0"/>
                </a:rPr>
                <a:t>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95238" name="Text Box 6"/>
            <p:cNvSpPr txBox="1">
              <a:spLocks noChangeArrowheads="1"/>
            </p:cNvSpPr>
            <p:nvPr/>
          </p:nvSpPr>
          <p:spPr bwMode="auto">
            <a:xfrm>
              <a:off x="2264" y="5572"/>
              <a:ext cx="416" cy="328"/>
            </a:xfrm>
            <a:prstGeom prst="rect">
              <a:avLst/>
            </a:prstGeom>
            <a:noFill/>
            <a:ln w="9525">
              <a:noFill/>
              <a:miter lim="800000"/>
              <a:headEnd/>
              <a:tailEnd/>
            </a:ln>
          </p:spPr>
          <p:txBody>
            <a:bodyPr vert="horz" wrap="square" lIns="78438" tIns="39218" rIns="78438" bIns="3921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95237" name="Text Box 5"/>
            <p:cNvSpPr txBox="1">
              <a:spLocks noChangeArrowheads="1"/>
            </p:cNvSpPr>
            <p:nvPr/>
          </p:nvSpPr>
          <p:spPr bwMode="auto">
            <a:xfrm>
              <a:off x="2264" y="5816"/>
              <a:ext cx="416" cy="328"/>
            </a:xfrm>
            <a:prstGeom prst="rect">
              <a:avLst/>
            </a:prstGeom>
            <a:noFill/>
            <a:ln w="9525">
              <a:noFill/>
              <a:miter lim="800000"/>
              <a:headEnd/>
              <a:tailEnd/>
            </a:ln>
          </p:spPr>
          <p:txBody>
            <a:bodyPr vert="horz" wrap="square" lIns="78438" tIns="39218" rIns="78438" bIns="3921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2</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95236" name="Text Box 4"/>
            <p:cNvSpPr txBox="1">
              <a:spLocks noChangeArrowheads="1"/>
            </p:cNvSpPr>
            <p:nvPr/>
          </p:nvSpPr>
          <p:spPr bwMode="auto">
            <a:xfrm>
              <a:off x="2116" y="6898"/>
              <a:ext cx="564" cy="457"/>
            </a:xfrm>
            <a:prstGeom prst="rect">
              <a:avLst/>
            </a:prstGeom>
            <a:noFill/>
            <a:ln w="9525">
              <a:noFill/>
              <a:miter lim="800000"/>
              <a:headEnd/>
              <a:tailEnd/>
            </a:ln>
          </p:spPr>
          <p:txBody>
            <a:bodyPr vert="horz" wrap="square" lIns="78438" tIns="39218" rIns="78438" bIns="3921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Pn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95235" name="Text Box 3"/>
            <p:cNvSpPr txBox="1">
              <a:spLocks noChangeArrowheads="1"/>
            </p:cNvSpPr>
            <p:nvPr/>
          </p:nvSpPr>
          <p:spPr bwMode="auto">
            <a:xfrm>
              <a:off x="3310" y="5227"/>
              <a:ext cx="1125" cy="293"/>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maxx</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maxy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95234" name="Text Box 2"/>
            <p:cNvSpPr txBox="1">
              <a:spLocks noChangeArrowheads="1"/>
            </p:cNvSpPr>
            <p:nvPr/>
          </p:nvSpPr>
          <p:spPr bwMode="auto">
            <a:xfrm>
              <a:off x="2002" y="7225"/>
              <a:ext cx="1109" cy="324"/>
            </a:xfrm>
            <a:prstGeom prst="rect">
              <a:avLst/>
            </a:prstGeom>
            <a:solidFill>
              <a:srgbClr val="FFFFFF"/>
            </a:solidFill>
            <a:ln w="9525">
              <a:noFill/>
              <a:miter lim="800000"/>
              <a:headEnd/>
              <a:tailEnd/>
            </a:ln>
          </p:spPr>
          <p:txBody>
            <a:bodyPr vert="horz" wrap="square" lIns="0" tIns="39218" rIns="0" bIns="3921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minx,miny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3" name="TextBox 22"/>
          <p:cNvSpPr txBox="1"/>
          <p:nvPr/>
        </p:nvSpPr>
        <p:spPr>
          <a:xfrm>
            <a:off x="3581400" y="5029200"/>
            <a:ext cx="5181600" cy="1477328"/>
          </a:xfrm>
          <a:prstGeom prst="rect">
            <a:avLst/>
          </a:prstGeom>
          <a:noFill/>
        </p:spPr>
        <p:txBody>
          <a:bodyPr wrap="square" rtlCol="0">
            <a:spAutoFit/>
          </a:bodyPr>
          <a:lstStyle/>
          <a:p>
            <a:r>
              <a:rPr lang="en-US" dirty="0" smtClean="0">
                <a:solidFill>
                  <a:schemeClr val="tx1">
                    <a:lumMod val="75000"/>
                    <a:lumOff val="25000"/>
                  </a:schemeClr>
                </a:solidFill>
              </a:rPr>
              <a:t>Calculating the </a:t>
            </a:r>
            <a:r>
              <a:rPr lang="en-US" dirty="0" err="1" smtClean="0">
                <a:solidFill>
                  <a:schemeClr val="tx1">
                    <a:lumMod val="75000"/>
                    <a:lumOff val="25000"/>
                  </a:schemeClr>
                </a:solidFill>
              </a:rPr>
              <a:t>bboxes</a:t>
            </a:r>
            <a:r>
              <a:rPr lang="en-US" dirty="0" smtClean="0">
                <a:solidFill>
                  <a:schemeClr val="tx1">
                    <a:lumMod val="75000"/>
                    <a:lumOff val="25000"/>
                  </a:schemeClr>
                </a:solidFill>
              </a:rPr>
              <a:t> of the partitioned regions:</a:t>
            </a:r>
          </a:p>
          <a:p>
            <a:endParaRPr lang="en-US" dirty="0" smtClean="0">
              <a:solidFill>
                <a:schemeClr val="tx1">
                  <a:lumMod val="75000"/>
                  <a:lumOff val="25000"/>
                </a:schemeClr>
              </a:solidFill>
            </a:endParaRPr>
          </a:p>
          <a:p>
            <a:r>
              <a:rPr lang="en-US" dirty="0" smtClean="0">
                <a:solidFill>
                  <a:schemeClr val="tx1">
                    <a:lumMod val="75000"/>
                    <a:lumOff val="25000"/>
                  </a:schemeClr>
                </a:solidFill>
              </a:rPr>
              <a:t>for (</a:t>
            </a:r>
            <a:r>
              <a:rPr lang="en-US" dirty="0" err="1" smtClean="0">
                <a:solidFill>
                  <a:schemeClr val="tx1">
                    <a:lumMod val="75000"/>
                    <a:lumOff val="25000"/>
                  </a:schemeClr>
                </a:solidFill>
              </a:rPr>
              <a:t>i</a:t>
            </a:r>
            <a:r>
              <a:rPr lang="en-US" dirty="0" smtClean="0">
                <a:solidFill>
                  <a:schemeClr val="tx1">
                    <a:lumMod val="75000"/>
                    <a:lumOff val="25000"/>
                  </a:schemeClr>
                </a:solidFill>
              </a:rPr>
              <a:t>=0; </a:t>
            </a:r>
            <a:r>
              <a:rPr lang="en-US" dirty="0" err="1" smtClean="0">
                <a:solidFill>
                  <a:schemeClr val="tx1">
                    <a:lumMod val="75000"/>
                    <a:lumOff val="25000"/>
                  </a:schemeClr>
                </a:solidFill>
              </a:rPr>
              <a:t>i</a:t>
            </a:r>
            <a:r>
              <a:rPr lang="en-US" dirty="0" smtClean="0">
                <a:solidFill>
                  <a:schemeClr val="tx1">
                    <a:lumMod val="75000"/>
                    <a:lumOff val="25000"/>
                  </a:schemeClr>
                </a:solidFill>
              </a:rPr>
              <a:t>&lt;</a:t>
            </a:r>
            <a:r>
              <a:rPr lang="en-US" dirty="0" err="1" smtClean="0">
                <a:solidFill>
                  <a:schemeClr val="tx1">
                    <a:lumMod val="75000"/>
                    <a:lumOff val="25000"/>
                  </a:schemeClr>
                </a:solidFill>
              </a:rPr>
              <a:t>Pn</a:t>
            </a:r>
            <a:r>
              <a:rPr lang="en-US" dirty="0" smtClean="0">
                <a:solidFill>
                  <a:schemeClr val="tx1">
                    <a:lumMod val="75000"/>
                    <a:lumOff val="25000"/>
                  </a:schemeClr>
                </a:solidFill>
              </a:rPr>
              <a:t>*</a:t>
            </a:r>
            <a:r>
              <a:rPr lang="en-US" dirty="0" err="1" smtClean="0">
                <a:solidFill>
                  <a:schemeClr val="tx1">
                    <a:lumMod val="75000"/>
                    <a:lumOff val="25000"/>
                  </a:schemeClr>
                </a:solidFill>
              </a:rPr>
              <a:t>s</a:t>
            </a:r>
            <a:r>
              <a:rPr lang="en-US" baseline="-25000" dirty="0" err="1" smtClean="0">
                <a:solidFill>
                  <a:schemeClr val="tx1">
                    <a:lumMod val="75000"/>
                    <a:lumOff val="25000"/>
                  </a:schemeClr>
                </a:solidFill>
              </a:rPr>
              <a:t>y</a:t>
            </a:r>
            <a:r>
              <a:rPr lang="en-US" dirty="0" smtClean="0">
                <a:solidFill>
                  <a:schemeClr val="tx1">
                    <a:lumMod val="75000"/>
                    <a:lumOff val="25000"/>
                  </a:schemeClr>
                </a:solidFill>
              </a:rPr>
              <a:t>; </a:t>
            </a:r>
            <a:r>
              <a:rPr lang="en-US" dirty="0" err="1" smtClean="0">
                <a:solidFill>
                  <a:schemeClr val="tx1">
                    <a:lumMod val="75000"/>
                    <a:lumOff val="25000"/>
                  </a:schemeClr>
                </a:solidFill>
              </a:rPr>
              <a:t>i</a:t>
            </a:r>
            <a:r>
              <a:rPr lang="en-US" dirty="0" smtClean="0">
                <a:solidFill>
                  <a:schemeClr val="tx1">
                    <a:lumMod val="75000"/>
                    <a:lumOff val="25000"/>
                  </a:schemeClr>
                </a:solidFill>
              </a:rPr>
              <a:t>=</a:t>
            </a:r>
            <a:r>
              <a:rPr lang="en-US" dirty="0" err="1" smtClean="0">
                <a:solidFill>
                  <a:schemeClr val="tx1">
                    <a:lumMod val="75000"/>
                    <a:lumOff val="25000"/>
                  </a:schemeClr>
                </a:solidFill>
              </a:rPr>
              <a:t>i+s</a:t>
            </a:r>
            <a:r>
              <a:rPr lang="en-US" baseline="-25000" dirty="0" err="1" smtClean="0">
                <a:solidFill>
                  <a:schemeClr val="tx1">
                    <a:lumMod val="75000"/>
                    <a:lumOff val="25000"/>
                  </a:schemeClr>
                </a:solidFill>
              </a:rPr>
              <a:t>y</a:t>
            </a:r>
            <a:r>
              <a:rPr lang="en-US" dirty="0" smtClean="0">
                <a:solidFill>
                  <a:schemeClr val="tx1">
                    <a:lumMod val="75000"/>
                    <a:lumOff val="25000"/>
                  </a:schemeClr>
                </a:solidFill>
              </a:rPr>
              <a:t>;)</a:t>
            </a:r>
          </a:p>
          <a:p>
            <a:r>
              <a:rPr lang="en-US" b="1" dirty="0" smtClean="0">
                <a:solidFill>
                  <a:schemeClr val="tx1">
                    <a:lumMod val="75000"/>
                    <a:lumOff val="25000"/>
                  </a:schemeClr>
                </a:solidFill>
              </a:rPr>
              <a:t>    </a:t>
            </a:r>
            <a:r>
              <a:rPr lang="en-US" dirty="0" smtClean="0">
                <a:solidFill>
                  <a:schemeClr val="tx1">
                    <a:lumMod val="75000"/>
                    <a:lumOff val="25000"/>
                  </a:schemeClr>
                </a:solidFill>
              </a:rPr>
              <a:t>print</a:t>
            </a:r>
            <a:r>
              <a:rPr lang="en-US" b="1" dirty="0" smtClean="0">
                <a:solidFill>
                  <a:schemeClr val="tx1">
                    <a:lumMod val="75000"/>
                    <a:lumOff val="25000"/>
                  </a:schemeClr>
                </a:solidFill>
              </a:rPr>
              <a:t> </a:t>
            </a:r>
            <a:r>
              <a:rPr lang="en-US" dirty="0" smtClean="0">
                <a:solidFill>
                  <a:schemeClr val="tx1">
                    <a:lumMod val="75000"/>
                    <a:lumOff val="25000"/>
                  </a:schemeClr>
                </a:solidFill>
              </a:rPr>
              <a:t>( </a:t>
            </a:r>
            <a:r>
              <a:rPr lang="en-US" b="1" dirty="0" smtClean="0">
                <a:solidFill>
                  <a:schemeClr val="tx1">
                    <a:lumMod val="75000"/>
                    <a:lumOff val="25000"/>
                  </a:schemeClr>
                </a:solidFill>
              </a:rPr>
              <a:t>minx</a:t>
            </a:r>
            <a:r>
              <a:rPr lang="en-US" dirty="0" smtClean="0">
                <a:solidFill>
                  <a:schemeClr val="tx1">
                    <a:lumMod val="75000"/>
                    <a:lumOff val="25000"/>
                  </a:schemeClr>
                </a:solidFill>
              </a:rPr>
              <a:t>, </a:t>
            </a:r>
            <a:r>
              <a:rPr lang="en-US" dirty="0" err="1" smtClean="0">
                <a:solidFill>
                  <a:schemeClr val="tx1">
                    <a:lumMod val="75000"/>
                    <a:lumOff val="25000"/>
                  </a:schemeClr>
                </a:solidFill>
              </a:rPr>
              <a:t>miny</a:t>
            </a:r>
            <a:r>
              <a:rPr lang="en-US" dirty="0" smtClean="0">
                <a:solidFill>
                  <a:schemeClr val="tx1">
                    <a:lumMod val="75000"/>
                    <a:lumOff val="25000"/>
                  </a:schemeClr>
                </a:solidFill>
              </a:rPr>
              <a:t> – </a:t>
            </a:r>
            <a:r>
              <a:rPr lang="en-US" dirty="0" err="1" smtClean="0">
                <a:solidFill>
                  <a:schemeClr val="tx1">
                    <a:lumMod val="75000"/>
                    <a:lumOff val="25000"/>
                  </a:schemeClr>
                </a:solidFill>
              </a:rPr>
              <a:t>i</a:t>
            </a:r>
            <a:r>
              <a:rPr lang="en-US" dirty="0" smtClean="0">
                <a:solidFill>
                  <a:schemeClr val="tx1">
                    <a:lumMod val="75000"/>
                    <a:lumOff val="25000"/>
                  </a:schemeClr>
                </a:solidFill>
              </a:rPr>
              <a:t>, </a:t>
            </a:r>
            <a:r>
              <a:rPr lang="en-US" b="1" dirty="0" err="1" smtClean="0">
                <a:solidFill>
                  <a:schemeClr val="tx1">
                    <a:lumMod val="75000"/>
                    <a:lumOff val="25000"/>
                  </a:schemeClr>
                </a:solidFill>
              </a:rPr>
              <a:t>maxx</a:t>
            </a:r>
            <a:r>
              <a:rPr lang="en-US" dirty="0" smtClean="0">
                <a:solidFill>
                  <a:schemeClr val="tx1">
                    <a:lumMod val="75000"/>
                    <a:lumOff val="25000"/>
                  </a:schemeClr>
                </a:solidFill>
              </a:rPr>
              <a:t>, </a:t>
            </a:r>
            <a:r>
              <a:rPr lang="en-US" dirty="0" err="1" smtClean="0">
                <a:solidFill>
                  <a:schemeClr val="tx1">
                    <a:lumMod val="75000"/>
                    <a:lumOff val="25000"/>
                  </a:schemeClr>
                </a:solidFill>
              </a:rPr>
              <a:t>maxy</a:t>
            </a:r>
            <a:r>
              <a:rPr lang="en-US" dirty="0" smtClean="0">
                <a:solidFill>
                  <a:schemeClr val="tx1">
                    <a:lumMod val="75000"/>
                    <a:lumOff val="25000"/>
                  </a:schemeClr>
                </a:solidFill>
              </a:rPr>
              <a:t>-(</a:t>
            </a:r>
            <a:r>
              <a:rPr lang="en-US" dirty="0" err="1" smtClean="0">
                <a:solidFill>
                  <a:schemeClr val="tx1">
                    <a:lumMod val="75000"/>
                    <a:lumOff val="25000"/>
                  </a:schemeClr>
                </a:solidFill>
              </a:rPr>
              <a:t>i+s</a:t>
            </a:r>
            <a:r>
              <a:rPr lang="en-US" baseline="-25000" dirty="0" err="1" smtClean="0">
                <a:solidFill>
                  <a:schemeClr val="tx1">
                    <a:lumMod val="75000"/>
                    <a:lumOff val="25000"/>
                  </a:schemeClr>
                </a:solidFill>
              </a:rPr>
              <a:t>y</a:t>
            </a:r>
            <a:r>
              <a:rPr lang="en-US" dirty="0" smtClean="0">
                <a:solidFill>
                  <a:schemeClr val="tx1">
                    <a:lumMod val="75000"/>
                    <a:lumOff val="25000"/>
                  </a:schemeClr>
                </a:solidFill>
              </a:rPr>
              <a:t>) ) ;</a:t>
            </a:r>
          </a:p>
          <a:p>
            <a:endParaRPr lang="en-US" dirty="0">
              <a:solidFill>
                <a:schemeClr val="tx1">
                  <a:lumMod val="75000"/>
                  <a:lumOff val="25000"/>
                </a:schemeClr>
              </a:solidFill>
            </a:endParaRPr>
          </a:p>
        </p:txBody>
      </p:sp>
      <p:pic>
        <p:nvPicPr>
          <p:cNvPr id="95260" name="Picture 28"/>
          <p:cNvPicPr>
            <a:picLocks noChangeAspect="1" noChangeArrowheads="1"/>
          </p:cNvPicPr>
          <p:nvPr/>
        </p:nvPicPr>
        <p:blipFill>
          <a:blip r:embed="rId3"/>
          <a:srcRect/>
          <a:stretch>
            <a:fillRect/>
          </a:stretch>
        </p:blipFill>
        <p:spPr bwMode="auto">
          <a:xfrm>
            <a:off x="3657600" y="4038600"/>
            <a:ext cx="1705970" cy="714375"/>
          </a:xfrm>
          <a:prstGeom prst="rect">
            <a:avLst/>
          </a:prstGeom>
          <a:noFill/>
          <a:ln w="9525">
            <a:noFill/>
            <a:miter lim="800000"/>
            <a:headEnd/>
            <a:tailEnd/>
          </a:ln>
          <a:effectLst/>
        </p:spPr>
      </p:pic>
      <p:sp>
        <p:nvSpPr>
          <p:cNvPr id="27" name="TextBox 26"/>
          <p:cNvSpPr txBox="1"/>
          <p:nvPr/>
        </p:nvSpPr>
        <p:spPr>
          <a:xfrm>
            <a:off x="228600" y="5638800"/>
            <a:ext cx="2971800" cy="523220"/>
          </a:xfrm>
          <a:prstGeom prst="rect">
            <a:avLst/>
          </a:prstGeom>
          <a:noFill/>
        </p:spPr>
        <p:txBody>
          <a:bodyPr wrap="square" rtlCol="0">
            <a:spAutoFit/>
          </a:bodyPr>
          <a:lstStyle/>
          <a:p>
            <a:r>
              <a:rPr lang="en-US" sz="1400" dirty="0" smtClean="0"/>
              <a:t>Partitioning the rectangle along the coordinate y</a:t>
            </a:r>
            <a:endParaRPr lang="en-US" sz="1400" dirty="0"/>
          </a:p>
        </p:txBody>
      </p:sp>
      <p:sp>
        <p:nvSpPr>
          <p:cNvPr id="25" name="Slide Number Placeholder 24"/>
          <p:cNvSpPr>
            <a:spLocks noGrp="1"/>
          </p:cNvSpPr>
          <p:nvPr>
            <p:ph type="sldNum" sz="quarter" idx="12"/>
          </p:nvPr>
        </p:nvSpPr>
        <p:spPr/>
        <p:txBody>
          <a:bodyPr/>
          <a:lstStyle/>
          <a:p>
            <a:fld id="{052F8F49-F254-4492-A20D-AEE6D2E281C5}"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lumMod val="75000"/>
                    <a:lumOff val="25000"/>
                  </a:schemeClr>
                </a:solidFill>
                <a:effectLst>
                  <a:outerShdw blurRad="38100" dist="38100" dir="2700000" algn="tl">
                    <a:srgbClr val="000000">
                      <a:alpha val="43137"/>
                    </a:srgbClr>
                  </a:outerShdw>
                </a:effectLst>
              </a:rPr>
              <a:t>Parallel processing with caching through attribute-based query decomposition - III</a:t>
            </a:r>
            <a:endParaRPr lang="en-US" sz="32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2209799"/>
          </a:xfrm>
        </p:spPr>
        <p:txBody>
          <a:bodyPr>
            <a:normAutofit fontScale="77500" lnSpcReduction="20000"/>
          </a:bodyPr>
          <a:lstStyle/>
          <a:p>
            <a:r>
              <a:rPr lang="en-US" dirty="0" smtClean="0">
                <a:solidFill>
                  <a:srgbClr val="C00000"/>
                </a:solidFill>
              </a:rPr>
              <a:t>3. How to created sub-queries</a:t>
            </a:r>
          </a:p>
          <a:p>
            <a:pPr lvl="1"/>
            <a:r>
              <a:rPr lang="en-US" dirty="0" smtClean="0">
                <a:solidFill>
                  <a:schemeClr val="tx1">
                    <a:lumMod val="75000"/>
                    <a:lumOff val="25000"/>
                  </a:schemeClr>
                </a:solidFill>
              </a:rPr>
              <a:t>After having partitioned regions’ </a:t>
            </a:r>
            <a:r>
              <a:rPr lang="en-US" dirty="0" err="1" smtClean="0">
                <a:solidFill>
                  <a:schemeClr val="tx1">
                    <a:lumMod val="75000"/>
                    <a:lumOff val="25000"/>
                  </a:schemeClr>
                </a:solidFill>
              </a:rPr>
              <a:t>bbox</a:t>
            </a:r>
            <a:r>
              <a:rPr lang="en-US" dirty="0" smtClean="0">
                <a:solidFill>
                  <a:schemeClr val="tx1">
                    <a:lumMod val="75000"/>
                    <a:lumOff val="25000"/>
                  </a:schemeClr>
                </a:solidFill>
              </a:rPr>
              <a:t> values printed in previous step, corresponding sub-queries are created.</a:t>
            </a:r>
          </a:p>
          <a:p>
            <a:pPr lvl="1"/>
            <a:r>
              <a:rPr lang="en-US" dirty="0" smtClean="0">
                <a:solidFill>
                  <a:schemeClr val="tx1">
                    <a:lumMod val="75000"/>
                    <a:lumOff val="25000"/>
                  </a:schemeClr>
                </a:solidFill>
              </a:rPr>
              <a:t>Each partition is differentiated by their </a:t>
            </a:r>
            <a:r>
              <a:rPr lang="en-US" dirty="0" err="1" smtClean="0">
                <a:solidFill>
                  <a:schemeClr val="tx1">
                    <a:lumMod val="75000"/>
                    <a:lumOff val="25000"/>
                  </a:schemeClr>
                </a:solidFill>
              </a:rPr>
              <a:t>bbox</a:t>
            </a:r>
            <a:r>
              <a:rPr lang="en-US" dirty="0" smtClean="0">
                <a:solidFill>
                  <a:schemeClr val="tx1">
                    <a:lumMod val="75000"/>
                    <a:lumOff val="25000"/>
                  </a:schemeClr>
                </a:solidFill>
              </a:rPr>
              <a:t> values calculated above. Other attributes are inherited from the main query.</a:t>
            </a:r>
          </a:p>
          <a:p>
            <a:pPr lvl="1"/>
            <a:r>
              <a:rPr lang="en-US" dirty="0" smtClean="0">
                <a:solidFill>
                  <a:schemeClr val="tx1">
                    <a:lumMod val="75000"/>
                    <a:lumOff val="25000"/>
                  </a:schemeClr>
                </a:solidFill>
              </a:rPr>
              <a:t>Ex: main query </a:t>
            </a:r>
            <a:r>
              <a:rPr lang="en-US" dirty="0" err="1" smtClean="0">
                <a:solidFill>
                  <a:schemeClr val="tx1">
                    <a:lumMod val="75000"/>
                    <a:lumOff val="25000"/>
                  </a:schemeClr>
                </a:solidFill>
              </a:rPr>
              <a:t>bbox</a:t>
            </a:r>
            <a:r>
              <a:rPr lang="en-US" dirty="0" smtClean="0">
                <a:solidFill>
                  <a:schemeClr val="tx1">
                    <a:lumMod val="75000"/>
                    <a:lumOff val="25000"/>
                  </a:schemeClr>
                </a:solidFill>
              </a:rPr>
              <a:t> is ““-110, 35, -100, 40” and let’s assume we found out that </a:t>
            </a:r>
            <a:r>
              <a:rPr lang="en-US" dirty="0" err="1" smtClean="0">
                <a:solidFill>
                  <a:schemeClr val="tx1">
                    <a:lumMod val="75000"/>
                    <a:lumOff val="25000"/>
                  </a:schemeClr>
                </a:solidFill>
              </a:rPr>
              <a:t>Pn</a:t>
            </a:r>
            <a:r>
              <a:rPr lang="en-US" dirty="0" smtClean="0">
                <a:solidFill>
                  <a:schemeClr val="tx1">
                    <a:lumMod val="75000"/>
                    <a:lumOff val="25000"/>
                  </a:schemeClr>
                </a:solidFill>
              </a:rPr>
              <a:t>=5</a:t>
            </a:r>
            <a:endParaRPr lang="en-US" dirty="0">
              <a:solidFill>
                <a:schemeClr val="tx1">
                  <a:lumMod val="75000"/>
                  <a:lumOff val="25000"/>
                </a:schemeClr>
              </a:solidFill>
            </a:endParaRPr>
          </a:p>
        </p:txBody>
      </p:sp>
      <p:pic>
        <p:nvPicPr>
          <p:cNvPr id="103425" name="Picture 1"/>
          <p:cNvPicPr>
            <a:picLocks noChangeAspect="1" noChangeArrowheads="1"/>
          </p:cNvPicPr>
          <p:nvPr/>
        </p:nvPicPr>
        <p:blipFill>
          <a:blip r:embed="rId3"/>
          <a:srcRect/>
          <a:stretch>
            <a:fillRect/>
          </a:stretch>
        </p:blipFill>
        <p:spPr bwMode="auto">
          <a:xfrm>
            <a:off x="990600" y="4038600"/>
            <a:ext cx="2619375" cy="685800"/>
          </a:xfrm>
          <a:prstGeom prst="rect">
            <a:avLst/>
          </a:prstGeom>
          <a:noFill/>
          <a:ln w="9525">
            <a:noFill/>
            <a:miter lim="800000"/>
            <a:headEnd/>
            <a:tailEnd/>
          </a:ln>
          <a:effectLst/>
        </p:spPr>
      </p:pic>
      <p:sp>
        <p:nvSpPr>
          <p:cNvPr id="103452"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03426" name="Group 2"/>
          <p:cNvGrpSpPr>
            <a:grpSpLocks noChangeAspect="1"/>
          </p:cNvGrpSpPr>
          <p:nvPr/>
        </p:nvGrpSpPr>
        <p:grpSpPr bwMode="auto">
          <a:xfrm>
            <a:off x="3352800" y="3581463"/>
            <a:ext cx="5495979" cy="2971735"/>
            <a:chOff x="1440" y="10376"/>
            <a:chExt cx="7294" cy="3288"/>
          </a:xfrm>
        </p:grpSpPr>
        <p:sp>
          <p:nvSpPr>
            <p:cNvPr id="103451" name="AutoShape 27"/>
            <p:cNvSpPr>
              <a:spLocks noChangeAspect="1" noChangeArrowheads="1" noTextEdit="1"/>
            </p:cNvSpPr>
            <p:nvPr/>
          </p:nvSpPr>
          <p:spPr bwMode="auto">
            <a:xfrm>
              <a:off x="1440" y="10376"/>
              <a:ext cx="7294" cy="328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50" name="Text Box 26"/>
            <p:cNvSpPr txBox="1">
              <a:spLocks noChangeArrowheads="1"/>
            </p:cNvSpPr>
            <p:nvPr/>
          </p:nvSpPr>
          <p:spPr bwMode="auto">
            <a:xfrm>
              <a:off x="1845" y="12168"/>
              <a:ext cx="1762" cy="291"/>
            </a:xfrm>
            <a:prstGeom prst="rect">
              <a:avLst/>
            </a:prstGeom>
            <a:solidFill>
              <a:srgbClr val="FFFFFF"/>
            </a:solidFill>
            <a:ln w="9525">
              <a:solidFill>
                <a:srgbClr val="000000"/>
              </a:solidFill>
              <a:miter lim="800000"/>
              <a:headEnd/>
              <a:tailEnd/>
            </a:ln>
          </p:spPr>
          <p:txBody>
            <a:bodyPr vert="horz" wrap="square" lIns="80467" tIns="18288" rIns="80467" bIns="1828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-110, 35, -100, 40</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49" name="Text Box 25"/>
            <p:cNvSpPr txBox="1">
              <a:spLocks noChangeArrowheads="1"/>
            </p:cNvSpPr>
            <p:nvPr/>
          </p:nvSpPr>
          <p:spPr bwMode="auto">
            <a:xfrm>
              <a:off x="4178" y="11337"/>
              <a:ext cx="1712" cy="292"/>
            </a:xfrm>
            <a:prstGeom prst="rect">
              <a:avLst/>
            </a:prstGeom>
            <a:solidFill>
              <a:srgbClr val="FFFFFF"/>
            </a:solidFill>
            <a:ln w="9525">
              <a:solidFill>
                <a:srgbClr val="000000"/>
              </a:solidFill>
              <a:miter lim="800000"/>
              <a:headEnd/>
              <a:tailEnd/>
            </a:ln>
          </p:spPr>
          <p:txBody>
            <a:bodyPr vert="horz" wrap="square" lIns="80467" tIns="18288" rIns="80467" bIns="1828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-110, 35, -100, 36</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3448" name="Text Box 24"/>
            <p:cNvSpPr txBox="1">
              <a:spLocks noChangeArrowheads="1"/>
            </p:cNvSpPr>
            <p:nvPr/>
          </p:nvSpPr>
          <p:spPr bwMode="auto">
            <a:xfrm>
              <a:off x="4178" y="11742"/>
              <a:ext cx="1712" cy="291"/>
            </a:xfrm>
            <a:prstGeom prst="rect">
              <a:avLst/>
            </a:prstGeom>
            <a:solidFill>
              <a:srgbClr val="FFFFFF"/>
            </a:solidFill>
            <a:ln w="9525">
              <a:solidFill>
                <a:srgbClr val="000000"/>
              </a:solidFill>
              <a:miter lim="800000"/>
              <a:headEnd/>
              <a:tailEnd/>
            </a:ln>
          </p:spPr>
          <p:txBody>
            <a:bodyPr vert="horz" wrap="square" lIns="80467" tIns="18288" rIns="80467" bIns="1828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-110, 36, -100, 37</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3447" name="Text Box 23"/>
            <p:cNvSpPr txBox="1">
              <a:spLocks noChangeArrowheads="1"/>
            </p:cNvSpPr>
            <p:nvPr/>
          </p:nvSpPr>
          <p:spPr bwMode="auto">
            <a:xfrm>
              <a:off x="4178" y="12169"/>
              <a:ext cx="1712" cy="292"/>
            </a:xfrm>
            <a:prstGeom prst="rect">
              <a:avLst/>
            </a:prstGeom>
            <a:solidFill>
              <a:srgbClr val="FFFFFF"/>
            </a:solidFill>
            <a:ln w="9525">
              <a:solidFill>
                <a:srgbClr val="000000"/>
              </a:solidFill>
              <a:miter lim="800000"/>
              <a:headEnd/>
              <a:tailEnd/>
            </a:ln>
          </p:spPr>
          <p:txBody>
            <a:bodyPr vert="horz" wrap="square" lIns="80467" tIns="18288" rIns="80467" bIns="1828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-110, 37, -100, 38</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3446" name="Text Box 22"/>
            <p:cNvSpPr txBox="1">
              <a:spLocks noChangeArrowheads="1"/>
            </p:cNvSpPr>
            <p:nvPr/>
          </p:nvSpPr>
          <p:spPr bwMode="auto">
            <a:xfrm>
              <a:off x="4178" y="12605"/>
              <a:ext cx="1712" cy="291"/>
            </a:xfrm>
            <a:prstGeom prst="rect">
              <a:avLst/>
            </a:prstGeom>
            <a:solidFill>
              <a:srgbClr val="FFFFFF"/>
            </a:solidFill>
            <a:ln w="9525">
              <a:solidFill>
                <a:srgbClr val="000000"/>
              </a:solidFill>
              <a:miter lim="800000"/>
              <a:headEnd/>
              <a:tailEnd/>
            </a:ln>
          </p:spPr>
          <p:txBody>
            <a:bodyPr vert="horz" wrap="square" lIns="80467" tIns="18288" rIns="80467" bIns="1828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-110, 38, -100, 39</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3445" name="AutoShape 21"/>
            <p:cNvSpPr>
              <a:spLocks noChangeShapeType="1"/>
            </p:cNvSpPr>
            <p:nvPr/>
          </p:nvSpPr>
          <p:spPr bwMode="auto">
            <a:xfrm flipV="1">
              <a:off x="3607" y="11483"/>
              <a:ext cx="571" cy="831"/>
            </a:xfrm>
            <a:prstGeom prst="bentConnector3">
              <a:avLst>
                <a:gd name="adj1" fmla="val 49912"/>
              </a:avLst>
            </a:prstGeom>
            <a:no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444" name="AutoShape 20"/>
            <p:cNvSpPr>
              <a:spLocks noChangeShapeType="1"/>
            </p:cNvSpPr>
            <p:nvPr/>
          </p:nvSpPr>
          <p:spPr bwMode="auto">
            <a:xfrm flipV="1">
              <a:off x="3607" y="11888"/>
              <a:ext cx="571" cy="426"/>
            </a:xfrm>
            <a:prstGeom prst="bentConnector3">
              <a:avLst>
                <a:gd name="adj1" fmla="val 49912"/>
              </a:avLst>
            </a:prstGeom>
            <a:no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443" name="AutoShape 19"/>
            <p:cNvSpPr>
              <a:spLocks noChangeShapeType="1"/>
            </p:cNvSpPr>
            <p:nvPr/>
          </p:nvSpPr>
          <p:spPr bwMode="auto">
            <a:xfrm>
              <a:off x="3607" y="12314"/>
              <a:ext cx="571" cy="1"/>
            </a:xfrm>
            <a:prstGeom prst="bentConnector3">
              <a:avLst>
                <a:gd name="adj1" fmla="val 49912"/>
              </a:avLst>
            </a:prstGeom>
            <a:no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442" name="AutoShape 18"/>
            <p:cNvSpPr>
              <a:spLocks noChangeShapeType="1"/>
            </p:cNvSpPr>
            <p:nvPr/>
          </p:nvSpPr>
          <p:spPr bwMode="auto">
            <a:xfrm>
              <a:off x="3607" y="12314"/>
              <a:ext cx="571" cy="437"/>
            </a:xfrm>
            <a:prstGeom prst="bentConnector3">
              <a:avLst>
                <a:gd name="adj1" fmla="val 49912"/>
              </a:avLst>
            </a:prstGeom>
            <a:no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441" name="Text Box 17"/>
            <p:cNvSpPr txBox="1">
              <a:spLocks noChangeArrowheads="1"/>
            </p:cNvSpPr>
            <p:nvPr/>
          </p:nvSpPr>
          <p:spPr bwMode="auto">
            <a:xfrm>
              <a:off x="4178" y="13048"/>
              <a:ext cx="1712" cy="292"/>
            </a:xfrm>
            <a:prstGeom prst="rect">
              <a:avLst/>
            </a:prstGeom>
            <a:solidFill>
              <a:srgbClr val="FFFFFF"/>
            </a:solidFill>
            <a:ln w="9525">
              <a:solidFill>
                <a:srgbClr val="000000"/>
              </a:solidFill>
              <a:miter lim="800000"/>
              <a:headEnd/>
              <a:tailEnd/>
            </a:ln>
          </p:spPr>
          <p:txBody>
            <a:bodyPr vert="horz" wrap="square" lIns="80467" tIns="18288" rIns="80467" bIns="1828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-110, 39, -100, 40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3440" name="AutoShape 16"/>
            <p:cNvSpPr>
              <a:spLocks noChangeShapeType="1"/>
            </p:cNvSpPr>
            <p:nvPr/>
          </p:nvSpPr>
          <p:spPr bwMode="auto">
            <a:xfrm>
              <a:off x="3607" y="12314"/>
              <a:ext cx="571" cy="880"/>
            </a:xfrm>
            <a:prstGeom prst="bentConnector3">
              <a:avLst>
                <a:gd name="adj1" fmla="val 49912"/>
              </a:avLst>
            </a:prstGeom>
            <a:no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439" name="Text Box 15"/>
            <p:cNvSpPr txBox="1">
              <a:spLocks noChangeArrowheads="1"/>
            </p:cNvSpPr>
            <p:nvPr/>
          </p:nvSpPr>
          <p:spPr bwMode="auto">
            <a:xfrm>
              <a:off x="6179" y="11337"/>
              <a:ext cx="1207" cy="292"/>
            </a:xfrm>
            <a:prstGeom prst="rect">
              <a:avLst/>
            </a:prstGeom>
            <a:solidFill>
              <a:srgbClr val="FFFFFF"/>
            </a:solidFill>
            <a:ln w="9525">
              <a:solidFill>
                <a:srgbClr val="000000"/>
              </a:solidFill>
              <a:miter lim="800000"/>
              <a:headEnd/>
              <a:tailEnd/>
            </a:ln>
          </p:spPr>
          <p:txBody>
            <a:bodyPr vert="horz" wrap="square" lIns="0" tIns="18288"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GetFeature-1</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3438" name="Text Box 14"/>
            <p:cNvSpPr txBox="1">
              <a:spLocks noChangeArrowheads="1"/>
            </p:cNvSpPr>
            <p:nvPr/>
          </p:nvSpPr>
          <p:spPr bwMode="auto">
            <a:xfrm>
              <a:off x="6179" y="11742"/>
              <a:ext cx="1207" cy="292"/>
            </a:xfrm>
            <a:prstGeom prst="rect">
              <a:avLst/>
            </a:prstGeom>
            <a:solidFill>
              <a:srgbClr val="FFFFFF"/>
            </a:solidFill>
            <a:ln w="9525">
              <a:solidFill>
                <a:srgbClr val="000000"/>
              </a:solidFill>
              <a:miter lim="800000"/>
              <a:headEnd/>
              <a:tailEnd/>
            </a:ln>
          </p:spPr>
          <p:txBody>
            <a:bodyPr vert="horz" wrap="square" lIns="0" tIns="18288"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GetFeature-2</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3437" name="Text Box 13"/>
            <p:cNvSpPr txBox="1">
              <a:spLocks noChangeArrowheads="1"/>
            </p:cNvSpPr>
            <p:nvPr/>
          </p:nvSpPr>
          <p:spPr bwMode="auto">
            <a:xfrm>
              <a:off x="6179" y="12167"/>
              <a:ext cx="1207" cy="292"/>
            </a:xfrm>
            <a:prstGeom prst="rect">
              <a:avLst/>
            </a:prstGeom>
            <a:solidFill>
              <a:srgbClr val="FFFFFF"/>
            </a:solidFill>
            <a:ln w="9525">
              <a:solidFill>
                <a:srgbClr val="000000"/>
              </a:solidFill>
              <a:miter lim="800000"/>
              <a:headEnd/>
              <a:tailEnd/>
            </a:ln>
          </p:spPr>
          <p:txBody>
            <a:bodyPr vert="horz" wrap="square" lIns="0" tIns="18288"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GetFeature-3</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3436" name="Text Box 12"/>
            <p:cNvSpPr txBox="1">
              <a:spLocks noChangeArrowheads="1"/>
            </p:cNvSpPr>
            <p:nvPr/>
          </p:nvSpPr>
          <p:spPr bwMode="auto">
            <a:xfrm>
              <a:off x="6179" y="12605"/>
              <a:ext cx="1207" cy="292"/>
            </a:xfrm>
            <a:prstGeom prst="rect">
              <a:avLst/>
            </a:prstGeom>
            <a:solidFill>
              <a:srgbClr val="FFFFFF"/>
            </a:solidFill>
            <a:ln w="9525">
              <a:solidFill>
                <a:srgbClr val="000000"/>
              </a:solidFill>
              <a:miter lim="800000"/>
              <a:headEnd/>
              <a:tailEnd/>
            </a:ln>
          </p:spPr>
          <p:txBody>
            <a:bodyPr vert="horz" wrap="square" lIns="0" tIns="18288"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GetFeature-4</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3435" name="Text Box 11"/>
            <p:cNvSpPr txBox="1">
              <a:spLocks noChangeArrowheads="1"/>
            </p:cNvSpPr>
            <p:nvPr/>
          </p:nvSpPr>
          <p:spPr bwMode="auto">
            <a:xfrm>
              <a:off x="6179" y="13048"/>
              <a:ext cx="1207" cy="292"/>
            </a:xfrm>
            <a:prstGeom prst="rect">
              <a:avLst/>
            </a:prstGeom>
            <a:solidFill>
              <a:srgbClr val="FFFFFF"/>
            </a:solidFill>
            <a:ln w="9525">
              <a:solidFill>
                <a:srgbClr val="000000"/>
              </a:solidFill>
              <a:miter lim="800000"/>
              <a:headEnd/>
              <a:tailEnd/>
            </a:ln>
          </p:spPr>
          <p:txBody>
            <a:bodyPr vert="horz" wrap="square" lIns="0" tIns="18288"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GetFeature-5</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3434" name="AutoShape 10"/>
            <p:cNvSpPr>
              <a:spLocks noChangeShapeType="1"/>
            </p:cNvSpPr>
            <p:nvPr/>
          </p:nvSpPr>
          <p:spPr bwMode="auto">
            <a:xfrm>
              <a:off x="5818" y="11483"/>
              <a:ext cx="361" cy="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433" name="AutoShape 9"/>
            <p:cNvSpPr>
              <a:spLocks noChangeShapeType="1"/>
            </p:cNvSpPr>
            <p:nvPr/>
          </p:nvSpPr>
          <p:spPr bwMode="auto">
            <a:xfrm>
              <a:off x="5818" y="11888"/>
              <a:ext cx="361" cy="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432" name="AutoShape 8"/>
            <p:cNvSpPr>
              <a:spLocks noChangeShapeType="1"/>
            </p:cNvSpPr>
            <p:nvPr/>
          </p:nvSpPr>
          <p:spPr bwMode="auto">
            <a:xfrm flipV="1">
              <a:off x="5818" y="12313"/>
              <a:ext cx="361" cy="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431" name="AutoShape 7"/>
            <p:cNvSpPr>
              <a:spLocks noChangeShapeType="1"/>
            </p:cNvSpPr>
            <p:nvPr/>
          </p:nvSpPr>
          <p:spPr bwMode="auto">
            <a:xfrm>
              <a:off x="5818" y="12751"/>
              <a:ext cx="361" cy="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430" name="AutoShape 6"/>
            <p:cNvSpPr>
              <a:spLocks noChangeShapeType="1"/>
            </p:cNvSpPr>
            <p:nvPr/>
          </p:nvSpPr>
          <p:spPr bwMode="auto">
            <a:xfrm>
              <a:off x="5818" y="13194"/>
              <a:ext cx="361" cy="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429" name="Text Box 5"/>
            <p:cNvSpPr txBox="1">
              <a:spLocks noChangeArrowheads="1"/>
            </p:cNvSpPr>
            <p:nvPr/>
          </p:nvSpPr>
          <p:spPr bwMode="auto">
            <a:xfrm>
              <a:off x="1872" y="11440"/>
              <a:ext cx="1777" cy="62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 rectangle from the rectangulation process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28" name="Text Box 4"/>
            <p:cNvSpPr txBox="1">
              <a:spLocks noChangeArrowheads="1"/>
            </p:cNvSpPr>
            <p:nvPr/>
          </p:nvSpPr>
          <p:spPr bwMode="auto">
            <a:xfrm>
              <a:off x="6300" y="10577"/>
              <a:ext cx="1472" cy="727"/>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Creating queries for these </a:t>
              </a:r>
              <a:r>
                <a:rPr kumimoji="0" lang="en-US"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bbox</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values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27" name="Text Box 3"/>
            <p:cNvSpPr txBox="1">
              <a:spLocks noChangeArrowheads="1"/>
            </p:cNvSpPr>
            <p:nvPr/>
          </p:nvSpPr>
          <p:spPr bwMode="auto">
            <a:xfrm>
              <a:off x="4069" y="10629"/>
              <a:ext cx="1902" cy="674"/>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Decomposing the rectangle according to</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P</a:t>
              </a:r>
              <a:r>
                <a:rPr kumimoji="0" lang="en-US" sz="1200" b="0" i="0" u="none" strike="noStrike" cap="none" normalizeH="0" baseline="-30000" dirty="0" err="1" smtClean="0">
                  <a:ln>
                    <a:noFill/>
                  </a:ln>
                  <a:solidFill>
                    <a:schemeClr val="tx1"/>
                  </a:solidFill>
                  <a:effectLst/>
                  <a:latin typeface="Calibri" pitchFamily="34" charset="0"/>
                  <a:ea typeface="Times New Roman" pitchFamily="18" charset="0"/>
                  <a:cs typeface="Times New Roman" pitchFamily="18" charset="0"/>
                </a:rPr>
                <a:t>n</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and </a:t>
              </a:r>
              <a:r>
                <a:rPr kumimoji="0" lang="en-US"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a:t>
              </a:r>
              <a:r>
                <a:rPr kumimoji="0" lang="en-US" sz="1200" b="0" i="0" u="none" strike="noStrike" cap="none" normalizeH="0" baseline="-30000" dirty="0" err="1" smtClean="0">
                  <a:ln>
                    <a:noFill/>
                  </a:ln>
                  <a:solidFill>
                    <a:schemeClr val="tx1"/>
                  </a:solidFill>
                  <a:effectLst/>
                  <a:latin typeface="Calibri" pitchFamily="34" charset="0"/>
                  <a:ea typeface="Times New Roman" pitchFamily="18" charset="0"/>
                  <a:cs typeface="Times New Roman" pitchFamily="18" charset="0"/>
                </a:rPr>
                <a:t>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32" name="Picture 31"/>
          <p:cNvPicPr/>
          <p:nvPr/>
        </p:nvPicPr>
        <p:blipFill>
          <a:blip r:embed="rId4"/>
          <a:srcRect/>
          <a:stretch>
            <a:fillRect/>
          </a:stretch>
        </p:blipFill>
        <p:spPr bwMode="auto">
          <a:xfrm>
            <a:off x="1848241" y="678976"/>
            <a:ext cx="5447517" cy="5500048"/>
          </a:xfrm>
          <a:prstGeom prst="rect">
            <a:avLst/>
          </a:prstGeom>
          <a:noFill/>
          <a:ln w="9525">
            <a:noFill/>
            <a:miter lim="800000"/>
            <a:headEnd/>
            <a:tailEnd/>
          </a:ln>
          <a:effectLst>
            <a:glow rad="228600">
              <a:schemeClr val="accent2">
                <a:satMod val="175000"/>
                <a:alpha val="40000"/>
              </a:schemeClr>
            </a:glow>
          </a:effectLst>
          <a:scene3d>
            <a:camera prst="orthographicFront"/>
            <a:lightRig rig="threePt" dir="t"/>
          </a:scene3d>
          <a:sp3d>
            <a:bevelT/>
          </a:sp3d>
        </p:spPr>
      </p:pic>
      <p:sp>
        <p:nvSpPr>
          <p:cNvPr id="33" name="Slide Number Placeholder 32"/>
          <p:cNvSpPr>
            <a:spLocks noGrp="1"/>
          </p:cNvSpPr>
          <p:nvPr>
            <p:ph type="sldNum" sz="quarter" idx="12"/>
          </p:nvPr>
        </p:nvSpPr>
        <p:spPr/>
        <p:txBody>
          <a:bodyPr/>
          <a:lstStyle/>
          <a:p>
            <a:fld id="{052F8F49-F254-4492-A20D-AEE6D2E281C5}" type="slidenum">
              <a:rPr lang="en-US" smtClean="0"/>
              <a:pPr/>
              <a:t>39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Geographic Information Systems -cont</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4876800" y="1524000"/>
            <a:ext cx="3810000" cy="4724400"/>
          </a:xfrm>
        </p:spPr>
        <p:txBody>
          <a:bodyPr>
            <a:normAutofit fontScale="77500" lnSpcReduction="20000"/>
          </a:bodyPr>
          <a:lstStyle/>
          <a:p>
            <a:r>
              <a:rPr lang="en-US" dirty="0" smtClean="0">
                <a:solidFill>
                  <a:schemeClr val="tx1">
                    <a:lumMod val="75000"/>
                    <a:lumOff val="25000"/>
                  </a:schemeClr>
                </a:solidFill>
              </a:rPr>
              <a:t>Heterogeneous and distributed </a:t>
            </a:r>
            <a:r>
              <a:rPr lang="en-US" dirty="0" smtClean="0">
                <a:solidFill>
                  <a:schemeClr val="tx1">
                    <a:lumMod val="75000"/>
                    <a:lumOff val="25000"/>
                  </a:schemeClr>
                </a:solidFill>
              </a:rPr>
              <a:t>data and computation </a:t>
            </a:r>
            <a:r>
              <a:rPr lang="en-US" dirty="0" smtClean="0">
                <a:solidFill>
                  <a:schemeClr val="tx1">
                    <a:lumMod val="75000"/>
                    <a:lumOff val="25000"/>
                  </a:schemeClr>
                </a:solidFill>
              </a:rPr>
              <a:t>resources</a:t>
            </a:r>
            <a:endParaRPr lang="en-US" dirty="0" smtClean="0">
              <a:solidFill>
                <a:schemeClr val="tx1">
                  <a:lumMod val="75000"/>
                  <a:lumOff val="25000"/>
                </a:schemeClr>
              </a:solidFill>
            </a:endParaRPr>
          </a:p>
          <a:p>
            <a:r>
              <a:rPr lang="en-US" dirty="0" smtClean="0">
                <a:solidFill>
                  <a:schemeClr val="tx1">
                    <a:lumMod val="75000"/>
                    <a:lumOff val="25000"/>
                  </a:schemeClr>
                </a:solidFill>
              </a:rPr>
              <a:t>Needs to be federated/ integrated and interpreted to develop knowledge</a:t>
            </a:r>
          </a:p>
          <a:p>
            <a:r>
              <a:rPr lang="en-US" dirty="0" smtClean="0">
                <a:solidFill>
                  <a:schemeClr val="tx1">
                    <a:lumMod val="75000"/>
                    <a:lumOff val="25000"/>
                  </a:schemeClr>
                </a:solidFill>
              </a:rPr>
              <a:t>Large size data conversion and transfers</a:t>
            </a:r>
          </a:p>
          <a:p>
            <a:r>
              <a:rPr lang="en-US" dirty="0" smtClean="0">
                <a:solidFill>
                  <a:schemeClr val="tx1">
                    <a:lumMod val="75000"/>
                    <a:lumOff val="25000"/>
                  </a:schemeClr>
                </a:solidFill>
              </a:rPr>
              <a:t>Needs interoperability to extend with new data and computation </a:t>
            </a:r>
            <a:r>
              <a:rPr lang="en-US" dirty="0" smtClean="0">
                <a:solidFill>
                  <a:schemeClr val="tx1">
                    <a:lumMod val="75000"/>
                    <a:lumOff val="25000"/>
                  </a:schemeClr>
                </a:solidFill>
              </a:rPr>
              <a:t>resources </a:t>
            </a:r>
            <a:endParaRPr lang="en-US" dirty="0">
              <a:solidFill>
                <a:schemeClr val="tx1">
                  <a:lumMod val="75000"/>
                  <a:lumOff val="25000"/>
                </a:schemeClr>
              </a:solidFill>
            </a:endParaRPr>
          </a:p>
        </p:txBody>
      </p:sp>
      <p:pic>
        <p:nvPicPr>
          <p:cNvPr id="4" name="Picture 3"/>
          <p:cNvPicPr/>
          <p:nvPr/>
        </p:nvPicPr>
        <p:blipFill>
          <a:blip r:embed="rId3"/>
          <a:srcRect/>
          <a:stretch>
            <a:fillRect/>
          </a:stretch>
        </p:blipFill>
        <p:spPr bwMode="auto">
          <a:xfrm>
            <a:off x="457200" y="1447800"/>
            <a:ext cx="4343400" cy="48006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052F8F49-F254-4492-A20D-AEE6D2E281C5}"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81"/>
          <p:cNvSpPr>
            <a:spLocks noGrp="1"/>
          </p:cNvSpPr>
          <p:nvPr>
            <p:ph type="title"/>
          </p:nvPr>
        </p:nvSpPr>
        <p:spPr>
          <a:xfrm>
            <a:off x="304800" y="274638"/>
            <a:ext cx="8610600" cy="715962"/>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Performance Tests – Based on Case Scenarios</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83" name="Content Placeholder 82"/>
          <p:cNvSpPr>
            <a:spLocks noGrp="1"/>
          </p:cNvSpPr>
          <p:nvPr>
            <p:ph idx="1"/>
          </p:nvPr>
        </p:nvSpPr>
        <p:spPr>
          <a:xfrm>
            <a:off x="457200" y="1143000"/>
            <a:ext cx="5334000" cy="1143000"/>
          </a:xfrm>
        </p:spPr>
        <p:txBody>
          <a:bodyPr>
            <a:normAutofit fontScale="70000" lnSpcReduction="20000"/>
          </a:bodyPr>
          <a:lstStyle/>
          <a:p>
            <a:r>
              <a:rPr lang="en-US" b="1" dirty="0" smtClean="0">
                <a:solidFill>
                  <a:schemeClr val="accent1">
                    <a:lumMod val="50000"/>
                  </a:schemeClr>
                </a:solidFill>
              </a:rPr>
              <a:t>(1)</a:t>
            </a:r>
            <a:r>
              <a:rPr lang="en-US" dirty="0" smtClean="0">
                <a:solidFill>
                  <a:schemeClr val="accent1">
                    <a:lumMod val="50000"/>
                  </a:schemeClr>
                </a:solidFill>
              </a:rPr>
              <a:t> No usage of cached-data </a:t>
            </a:r>
          </a:p>
          <a:p>
            <a:r>
              <a:rPr lang="en-US" dirty="0" smtClean="0">
                <a:solidFill>
                  <a:schemeClr val="accent1">
                    <a:lumMod val="50000"/>
                  </a:schemeClr>
                </a:solidFill>
              </a:rPr>
              <a:t>(2)-(3) Complete usage of cached-data </a:t>
            </a:r>
          </a:p>
          <a:p>
            <a:r>
              <a:rPr lang="en-US" b="1" dirty="0" smtClean="0">
                <a:solidFill>
                  <a:schemeClr val="accent1">
                    <a:lumMod val="50000"/>
                  </a:schemeClr>
                </a:solidFill>
              </a:rPr>
              <a:t>(4)</a:t>
            </a:r>
            <a:r>
              <a:rPr lang="en-US" dirty="0" smtClean="0">
                <a:solidFill>
                  <a:schemeClr val="accent1">
                    <a:lumMod val="50000"/>
                  </a:schemeClr>
                </a:solidFill>
              </a:rPr>
              <a:t> Partial usage of cached-data </a:t>
            </a:r>
          </a:p>
        </p:txBody>
      </p:sp>
      <p:grpSp>
        <p:nvGrpSpPr>
          <p:cNvPr id="82945" name="Group 1"/>
          <p:cNvGrpSpPr>
            <a:grpSpLocks noChangeAspect="1"/>
          </p:cNvGrpSpPr>
          <p:nvPr/>
        </p:nvGrpSpPr>
        <p:grpSpPr bwMode="auto">
          <a:xfrm>
            <a:off x="227308" y="2057400"/>
            <a:ext cx="5716292" cy="4267200"/>
            <a:chOff x="1440" y="3931"/>
            <a:chExt cx="7798" cy="5187"/>
          </a:xfrm>
        </p:grpSpPr>
        <p:sp>
          <p:nvSpPr>
            <p:cNvPr id="82946" name="AutoShape 2"/>
            <p:cNvSpPr>
              <a:spLocks noChangeAspect="1" noChangeArrowheads="1"/>
            </p:cNvSpPr>
            <p:nvPr/>
          </p:nvSpPr>
          <p:spPr bwMode="auto">
            <a:xfrm>
              <a:off x="1440" y="3931"/>
              <a:ext cx="7798" cy="5187"/>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947" name="AutoShape 3"/>
            <p:cNvSpPr>
              <a:spLocks noChangeArrowheads="1"/>
            </p:cNvSpPr>
            <p:nvPr/>
          </p:nvSpPr>
          <p:spPr bwMode="auto">
            <a:xfrm>
              <a:off x="3590" y="8209"/>
              <a:ext cx="1853" cy="655"/>
            </a:xfrm>
            <a:prstGeom prst="parallelogram">
              <a:avLst>
                <a:gd name="adj" fmla="val 7072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48" name="AutoShape 4"/>
            <p:cNvSpPr>
              <a:spLocks noChangeArrowheads="1"/>
            </p:cNvSpPr>
            <p:nvPr/>
          </p:nvSpPr>
          <p:spPr bwMode="auto">
            <a:xfrm>
              <a:off x="3566" y="8064"/>
              <a:ext cx="1853" cy="655"/>
            </a:xfrm>
            <a:prstGeom prst="parallelogram">
              <a:avLst>
                <a:gd name="adj" fmla="val 7072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49" name="AutoShape 5"/>
            <p:cNvSpPr>
              <a:spLocks noChangeArrowheads="1"/>
            </p:cNvSpPr>
            <p:nvPr/>
          </p:nvSpPr>
          <p:spPr bwMode="auto">
            <a:xfrm>
              <a:off x="4039" y="4282"/>
              <a:ext cx="1103" cy="579"/>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WFS</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82950" name="Rectangle 6"/>
            <p:cNvSpPr>
              <a:spLocks noChangeArrowheads="1"/>
            </p:cNvSpPr>
            <p:nvPr/>
          </p:nvSpPr>
          <p:spPr bwMode="auto">
            <a:xfrm>
              <a:off x="3235" y="5368"/>
              <a:ext cx="393" cy="467"/>
            </a:xfrm>
            <a:prstGeom prst="rect">
              <a:avLst/>
            </a:prstGeom>
            <a:solidFill>
              <a:srgbClr val="FFFFFF"/>
            </a:solidFill>
            <a:ln w="9525">
              <a:solidFill>
                <a:srgbClr val="000000"/>
              </a:solid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200" dirty="0" smtClean="0">
                  <a:latin typeface="Calibri" pitchFamily="34" charset="0"/>
                  <a:cs typeface="Arial" pitchFamily="34" charset="0"/>
                </a:rPr>
                <a:t>r</a:t>
              </a:r>
              <a:r>
                <a:rPr kumimoji="0" lang="en-US" sz="1200" b="0" i="0" u="none" strike="noStrike" cap="none" normalizeH="0" baseline="-25000" dirty="0" smtClean="0">
                  <a:ln>
                    <a:noFill/>
                  </a:ln>
                  <a:solidFill>
                    <a:schemeClr val="tx1"/>
                  </a:solidFill>
                  <a:effectLst/>
                  <a:latin typeface="Calibri" pitchFamily="34" charset="0"/>
                  <a:cs typeface="Arial" pitchFamily="34" charset="0"/>
                </a:rPr>
                <a:t>1</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51" name="Text Box 7"/>
            <p:cNvSpPr txBox="1">
              <a:spLocks noChangeArrowheads="1"/>
            </p:cNvSpPr>
            <p:nvPr/>
          </p:nvSpPr>
          <p:spPr bwMode="auto">
            <a:xfrm>
              <a:off x="6712" y="5084"/>
              <a:ext cx="1977" cy="352"/>
            </a:xfrm>
            <a:prstGeom prst="rect">
              <a:avLst/>
            </a:prstGeom>
            <a:solidFill>
              <a:srgbClr val="FFFFFF"/>
            </a:solidFill>
            <a:ln w="9525">
              <a:no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GetFeature requests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52" name="Rectangle 8"/>
            <p:cNvSpPr>
              <a:spLocks noChangeArrowheads="1"/>
            </p:cNvSpPr>
            <p:nvPr/>
          </p:nvSpPr>
          <p:spPr bwMode="auto">
            <a:xfrm>
              <a:off x="3907" y="5368"/>
              <a:ext cx="393" cy="467"/>
            </a:xfrm>
            <a:prstGeom prst="rect">
              <a:avLst/>
            </a:prstGeom>
            <a:solidFill>
              <a:srgbClr val="FFFFFF"/>
            </a:solidFill>
            <a:ln w="9525">
              <a:solidFill>
                <a:srgbClr val="000000"/>
              </a:solid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200" dirty="0" smtClean="0">
                  <a:latin typeface="Calibri" pitchFamily="34" charset="0"/>
                  <a:cs typeface="Arial" pitchFamily="34" charset="0"/>
                </a:rPr>
                <a:t>r</a:t>
              </a:r>
              <a:r>
                <a:rPr kumimoji="0" lang="en-US" sz="1200" b="0" i="0" u="none" strike="noStrike" cap="none" normalizeH="0" baseline="-25000" dirty="0" smtClean="0">
                  <a:ln>
                    <a:noFill/>
                  </a:ln>
                  <a:solidFill>
                    <a:schemeClr val="tx1"/>
                  </a:solidFill>
                  <a:effectLst/>
                  <a:latin typeface="Calibri" pitchFamily="34" charset="0"/>
                  <a:cs typeface="Arial" pitchFamily="34" charset="0"/>
                </a:rPr>
                <a:t>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53" name="Rectangle 9"/>
            <p:cNvSpPr>
              <a:spLocks noChangeArrowheads="1"/>
            </p:cNvSpPr>
            <p:nvPr/>
          </p:nvSpPr>
          <p:spPr bwMode="auto">
            <a:xfrm>
              <a:off x="4563" y="5368"/>
              <a:ext cx="393" cy="467"/>
            </a:xfrm>
            <a:prstGeom prst="rect">
              <a:avLst/>
            </a:prstGeom>
            <a:solidFill>
              <a:srgbClr val="FFFFFF"/>
            </a:solidFill>
            <a:ln w="9525">
              <a:solidFill>
                <a:srgbClr val="000000"/>
              </a:solid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200" dirty="0" smtClean="0">
                  <a:latin typeface="Calibri" pitchFamily="34" charset="0"/>
                  <a:cs typeface="Arial" pitchFamily="34" charset="0"/>
                </a:rPr>
                <a:t>r</a:t>
              </a:r>
              <a:r>
                <a:rPr kumimoji="0" lang="en-US" sz="1200" b="0" i="0" u="none" strike="noStrike" cap="none" normalizeH="0" baseline="-25000" dirty="0" smtClean="0">
                  <a:ln>
                    <a:noFill/>
                  </a:ln>
                  <a:solidFill>
                    <a:schemeClr val="tx1"/>
                  </a:solidFill>
                  <a:effectLst/>
                  <a:latin typeface="Calibri" pitchFamily="34" charset="0"/>
                  <a:cs typeface="Arial" pitchFamily="34" charset="0"/>
                </a:rPr>
                <a:t>3</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54" name="Rectangle 10"/>
            <p:cNvSpPr>
              <a:spLocks noChangeArrowheads="1"/>
            </p:cNvSpPr>
            <p:nvPr/>
          </p:nvSpPr>
          <p:spPr bwMode="auto">
            <a:xfrm>
              <a:off x="5667" y="5368"/>
              <a:ext cx="393" cy="467"/>
            </a:xfrm>
            <a:prstGeom prst="rect">
              <a:avLst/>
            </a:prstGeom>
            <a:solidFill>
              <a:srgbClr val="FFFFFF"/>
            </a:solidFill>
            <a:ln w="9525">
              <a:solidFill>
                <a:srgbClr val="000000"/>
              </a:solid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200" dirty="0" err="1" smtClean="0">
                  <a:latin typeface="Calibri" pitchFamily="34" charset="0"/>
                  <a:cs typeface="Arial" pitchFamily="34" charset="0"/>
                </a:rPr>
                <a:t>r</a:t>
              </a:r>
              <a:r>
                <a:rPr kumimoji="0" lang="en-US" sz="1200" b="0" i="0" u="none" strike="noStrike" cap="none" normalizeH="0" baseline="-25000" dirty="0" err="1" smtClean="0">
                  <a:ln>
                    <a:noFill/>
                  </a:ln>
                  <a:solidFill>
                    <a:schemeClr val="tx1"/>
                  </a:solidFill>
                  <a:effectLst/>
                  <a:latin typeface="Calibri" pitchFamily="34" charset="0"/>
                  <a:cs typeface="Arial" pitchFamily="34" charset="0"/>
                </a:rPr>
                <a:t>Pn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55" name="Rectangle 11"/>
            <p:cNvSpPr>
              <a:spLocks noChangeArrowheads="1"/>
            </p:cNvSpPr>
            <p:nvPr/>
          </p:nvSpPr>
          <p:spPr bwMode="auto">
            <a:xfrm>
              <a:off x="2935" y="6286"/>
              <a:ext cx="729" cy="411"/>
            </a:xfrm>
            <a:prstGeom prst="rect">
              <a:avLst/>
            </a:prstGeom>
            <a:solidFill>
              <a:srgbClr val="FFFFFF"/>
            </a:solidFill>
            <a:ln w="9525">
              <a:solidFill>
                <a:srgbClr val="000000"/>
              </a:solid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GML</a:t>
              </a:r>
              <a:r>
                <a:rPr kumimoji="0" lang="en-US" sz="1200" b="0" i="0" u="none" strike="noStrike" cap="none" normalizeH="0" baseline="-25000" smtClean="0">
                  <a:ln>
                    <a:noFill/>
                  </a:ln>
                  <a:solidFill>
                    <a:schemeClr val="tx1"/>
                  </a:solidFill>
                  <a:effectLst/>
                  <a:latin typeface="Calibri" pitchFamily="34" charset="0"/>
                  <a:cs typeface="Arial" pitchFamily="34" charset="0"/>
                </a:rPr>
                <a:t>1</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82956" name="Rectangle 12"/>
            <p:cNvSpPr>
              <a:spLocks noChangeArrowheads="1"/>
            </p:cNvSpPr>
            <p:nvPr/>
          </p:nvSpPr>
          <p:spPr bwMode="auto">
            <a:xfrm>
              <a:off x="3834" y="6286"/>
              <a:ext cx="729" cy="411"/>
            </a:xfrm>
            <a:prstGeom prst="rect">
              <a:avLst/>
            </a:prstGeom>
            <a:solidFill>
              <a:srgbClr val="FFFFFF"/>
            </a:solidFill>
            <a:ln w="9525">
              <a:solidFill>
                <a:srgbClr val="000000"/>
              </a:solid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GML</a:t>
              </a:r>
              <a:r>
                <a:rPr kumimoji="0" lang="en-US" sz="1200" b="0" i="0" u="none" strike="noStrike" cap="none" normalizeH="0" baseline="-25000" smtClean="0">
                  <a:ln>
                    <a:noFill/>
                  </a:ln>
                  <a:solidFill>
                    <a:schemeClr val="tx1"/>
                  </a:solidFill>
                  <a:effectLst/>
                  <a:latin typeface="Calibri" pitchFamily="34" charset="0"/>
                  <a:cs typeface="Arial" pitchFamily="34" charset="0"/>
                </a:rPr>
                <a:t>2</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82957" name="Rectangle 13"/>
            <p:cNvSpPr>
              <a:spLocks noChangeArrowheads="1"/>
            </p:cNvSpPr>
            <p:nvPr/>
          </p:nvSpPr>
          <p:spPr bwMode="auto">
            <a:xfrm>
              <a:off x="5667" y="6286"/>
              <a:ext cx="729" cy="411"/>
            </a:xfrm>
            <a:prstGeom prst="rect">
              <a:avLst/>
            </a:prstGeom>
            <a:solidFill>
              <a:srgbClr val="FFFFFF"/>
            </a:solidFill>
            <a:ln w="9525">
              <a:solidFill>
                <a:srgbClr val="000000"/>
              </a:solid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GML</a:t>
              </a:r>
              <a:r>
                <a:rPr kumimoji="0" lang="en-US" sz="1200" b="0" i="0" u="none" strike="noStrike" cap="none" normalizeH="0" baseline="-25000" smtClean="0">
                  <a:ln>
                    <a:noFill/>
                  </a:ln>
                  <a:solidFill>
                    <a:schemeClr val="tx1"/>
                  </a:solidFill>
                  <a:effectLst/>
                  <a:latin typeface="Calibri" pitchFamily="34" charset="0"/>
                  <a:cs typeface="Arial" pitchFamily="34" charset="0"/>
                </a:rPr>
                <a:t>Pn</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82958" name="Rectangle 14"/>
            <p:cNvSpPr>
              <a:spLocks noChangeArrowheads="1"/>
            </p:cNvSpPr>
            <p:nvPr/>
          </p:nvSpPr>
          <p:spPr bwMode="auto">
            <a:xfrm>
              <a:off x="1814" y="6286"/>
              <a:ext cx="804" cy="542"/>
            </a:xfrm>
            <a:prstGeom prst="rect">
              <a:avLst/>
            </a:prstGeom>
            <a:solidFill>
              <a:srgbClr val="FFFFFF"/>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D0D0D"/>
                  </a:solidFill>
                  <a:effectLst/>
                  <a:latin typeface="Calibri" pitchFamily="34" charset="0"/>
                  <a:cs typeface="Arial" pitchFamily="34" charset="0"/>
                </a:rPr>
                <a:t>GML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D0D0D"/>
                  </a:solidFill>
                  <a:effectLst/>
                  <a:latin typeface="Calibri" pitchFamily="34" charset="0"/>
                  <a:cs typeface="Arial" pitchFamily="34" charset="0"/>
                </a:rPr>
                <a:t>Cached</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82959" name="AutoShape 15"/>
            <p:cNvSpPr>
              <a:spLocks noChangeArrowheads="1"/>
            </p:cNvSpPr>
            <p:nvPr/>
          </p:nvSpPr>
          <p:spPr bwMode="auto">
            <a:xfrm>
              <a:off x="3664" y="7501"/>
              <a:ext cx="1853" cy="655"/>
            </a:xfrm>
            <a:prstGeom prst="parallelogram">
              <a:avLst>
                <a:gd name="adj" fmla="val 72352"/>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60" name="AutoShape 16"/>
            <p:cNvSpPr>
              <a:spLocks noChangeArrowheads="1"/>
            </p:cNvSpPr>
            <p:nvPr/>
          </p:nvSpPr>
          <p:spPr bwMode="auto">
            <a:xfrm>
              <a:off x="3910" y="7500"/>
              <a:ext cx="988" cy="397"/>
            </a:xfrm>
            <a:prstGeom prst="parallelogram">
              <a:avLst>
                <a:gd name="adj" fmla="val 70527"/>
              </a:avLst>
            </a:prstGeom>
            <a:solidFill>
              <a:srgbClr val="80808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82961" name="AutoShape 17"/>
            <p:cNvCxnSpPr>
              <a:cxnSpLocks noChangeShapeType="1"/>
            </p:cNvCxnSpPr>
            <p:nvPr/>
          </p:nvCxnSpPr>
          <p:spPr bwMode="auto">
            <a:xfrm rot="5400000">
              <a:off x="4294" y="7541"/>
              <a:ext cx="655" cy="574"/>
            </a:xfrm>
            <a:prstGeom prst="straightConnector1">
              <a:avLst/>
            </a:prstGeom>
            <a:noFill/>
            <a:ln w="28575">
              <a:solidFill>
                <a:srgbClr val="000000"/>
              </a:solidFill>
              <a:round/>
              <a:headEnd/>
              <a:tailEnd/>
            </a:ln>
          </p:spPr>
        </p:cxnSp>
        <p:cxnSp>
          <p:nvCxnSpPr>
            <p:cNvPr id="82962" name="AutoShape 18"/>
            <p:cNvCxnSpPr>
              <a:cxnSpLocks noChangeShapeType="1"/>
            </p:cNvCxnSpPr>
            <p:nvPr/>
          </p:nvCxnSpPr>
          <p:spPr bwMode="auto">
            <a:xfrm>
              <a:off x="4708" y="7651"/>
              <a:ext cx="711" cy="1"/>
            </a:xfrm>
            <a:prstGeom prst="straightConnector1">
              <a:avLst/>
            </a:prstGeom>
            <a:noFill/>
            <a:ln w="9525">
              <a:solidFill>
                <a:srgbClr val="000000"/>
              </a:solidFill>
              <a:round/>
              <a:headEnd/>
              <a:tailEnd/>
            </a:ln>
          </p:spPr>
        </p:cxnSp>
        <p:cxnSp>
          <p:nvCxnSpPr>
            <p:cNvPr id="82963" name="AutoShape 19"/>
            <p:cNvCxnSpPr>
              <a:cxnSpLocks noChangeShapeType="1"/>
            </p:cNvCxnSpPr>
            <p:nvPr/>
          </p:nvCxnSpPr>
          <p:spPr bwMode="auto">
            <a:xfrm>
              <a:off x="4581" y="7835"/>
              <a:ext cx="711" cy="1"/>
            </a:xfrm>
            <a:prstGeom prst="straightConnector1">
              <a:avLst/>
            </a:prstGeom>
            <a:noFill/>
            <a:ln w="9525">
              <a:solidFill>
                <a:srgbClr val="000000"/>
              </a:solidFill>
              <a:round/>
              <a:headEnd/>
              <a:tailEnd/>
            </a:ln>
          </p:spPr>
        </p:cxnSp>
        <p:cxnSp>
          <p:nvCxnSpPr>
            <p:cNvPr id="82964" name="AutoShape 20"/>
            <p:cNvCxnSpPr>
              <a:cxnSpLocks noChangeShapeType="1"/>
            </p:cNvCxnSpPr>
            <p:nvPr/>
          </p:nvCxnSpPr>
          <p:spPr bwMode="auto">
            <a:xfrm>
              <a:off x="4418" y="8007"/>
              <a:ext cx="711" cy="1"/>
            </a:xfrm>
            <a:prstGeom prst="straightConnector1">
              <a:avLst/>
            </a:prstGeom>
            <a:noFill/>
            <a:ln w="9525">
              <a:solidFill>
                <a:srgbClr val="000000"/>
              </a:solidFill>
              <a:round/>
              <a:headEnd/>
              <a:tailEnd/>
            </a:ln>
          </p:spPr>
        </p:cxnSp>
        <p:cxnSp>
          <p:nvCxnSpPr>
            <p:cNvPr id="82965" name="AutoShape 21"/>
            <p:cNvCxnSpPr>
              <a:cxnSpLocks noChangeShapeType="1"/>
              <a:stCxn id="82958" idx="2"/>
            </p:cNvCxnSpPr>
            <p:nvPr/>
          </p:nvCxnSpPr>
          <p:spPr bwMode="auto">
            <a:xfrm rot="16200000" flipH="1">
              <a:off x="2838" y="6206"/>
              <a:ext cx="846" cy="2090"/>
            </a:xfrm>
            <a:prstGeom prst="curvedConnector2">
              <a:avLst/>
            </a:prstGeom>
            <a:noFill/>
            <a:ln w="9525">
              <a:solidFill>
                <a:srgbClr val="000000"/>
              </a:solidFill>
              <a:round/>
              <a:headEnd/>
              <a:tailEnd type="triangle" w="med" len="med"/>
            </a:ln>
          </p:spPr>
        </p:cxnSp>
        <p:cxnSp>
          <p:nvCxnSpPr>
            <p:cNvPr id="82966" name="AutoShape 22"/>
            <p:cNvCxnSpPr>
              <a:cxnSpLocks noChangeShapeType="1"/>
            </p:cNvCxnSpPr>
            <p:nvPr/>
          </p:nvCxnSpPr>
          <p:spPr bwMode="auto">
            <a:xfrm>
              <a:off x="3729" y="8044"/>
              <a:ext cx="711" cy="1"/>
            </a:xfrm>
            <a:prstGeom prst="straightConnector1">
              <a:avLst/>
            </a:prstGeom>
            <a:noFill/>
            <a:ln w="9525">
              <a:solidFill>
                <a:srgbClr val="000000"/>
              </a:solidFill>
              <a:round/>
              <a:headEnd/>
              <a:tailEnd/>
            </a:ln>
          </p:spPr>
        </p:cxnSp>
        <p:sp>
          <p:nvSpPr>
            <p:cNvPr id="82967" name="Text Box 23"/>
            <p:cNvSpPr txBox="1">
              <a:spLocks noChangeArrowheads="1"/>
            </p:cNvSpPr>
            <p:nvPr/>
          </p:nvSpPr>
          <p:spPr bwMode="auto">
            <a:xfrm>
              <a:off x="4750" y="7712"/>
              <a:ext cx="538" cy="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FF0000"/>
                  </a:solidFill>
                  <a:effectLst/>
                  <a:latin typeface="Calibri" pitchFamily="34" charset="0"/>
                  <a:cs typeface="Arial" pitchFamily="34" charset="0"/>
                </a:rPr>
                <a:t>R</a:t>
              </a:r>
              <a:r>
                <a:rPr kumimoji="0" lang="en-US" sz="1200" b="1" i="0" u="none" strike="noStrike" cap="none" normalizeH="0" baseline="-25000" dirty="0" smtClean="0">
                  <a:ln>
                    <a:noFill/>
                  </a:ln>
                  <a:solidFill>
                    <a:srgbClr val="FF0000"/>
                  </a:solidFill>
                  <a:effectLst/>
                  <a:latin typeface="Calibri" pitchFamily="34" charset="0"/>
                  <a:cs typeface="Arial" pitchFamily="34" charset="0"/>
                </a:rPr>
                <a:t>1</a:t>
              </a:r>
              <a:endParaRPr kumimoji="0" lang="en-US" sz="1800" b="0" i="0" u="none" strike="noStrike" cap="none" normalizeH="0" baseline="-25000" dirty="0" smtClean="0">
                <a:ln>
                  <a:noFill/>
                </a:ln>
                <a:solidFill>
                  <a:schemeClr val="tx1"/>
                </a:solidFill>
                <a:effectLst/>
                <a:latin typeface="Arial" pitchFamily="34" charset="0"/>
                <a:cs typeface="Arial" pitchFamily="34" charset="0"/>
              </a:endParaRPr>
            </a:p>
          </p:txBody>
        </p:sp>
        <p:sp>
          <p:nvSpPr>
            <p:cNvPr id="82968" name="Text Box 24"/>
            <p:cNvSpPr txBox="1">
              <a:spLocks noChangeArrowheads="1"/>
            </p:cNvSpPr>
            <p:nvPr/>
          </p:nvSpPr>
          <p:spPr bwMode="auto">
            <a:xfrm>
              <a:off x="3894" y="7819"/>
              <a:ext cx="562" cy="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FF0000"/>
                  </a:solidFill>
                  <a:effectLst/>
                  <a:latin typeface="Calibri" pitchFamily="34" charset="0"/>
                  <a:cs typeface="Arial" pitchFamily="34" charset="0"/>
                </a:rPr>
                <a:t>R</a:t>
              </a:r>
              <a:r>
                <a:rPr kumimoji="0" lang="en-US" sz="1200" b="1" i="0" u="none" strike="noStrike" cap="none" normalizeH="0" baseline="-25000" dirty="0" smtClean="0">
                  <a:ln>
                    <a:noFill/>
                  </a:ln>
                  <a:solidFill>
                    <a:srgbClr val="FF0000"/>
                  </a:solidFill>
                  <a:effectLst/>
                  <a:latin typeface="Calibri" pitchFamily="34" charset="0"/>
                  <a:cs typeface="Arial" pitchFamily="34" charset="0"/>
                </a:rPr>
                <a:t>2</a:t>
              </a:r>
              <a:endParaRPr kumimoji="0" lang="en-US" sz="1800" b="0" i="0" u="none" strike="noStrike" cap="none" normalizeH="0" baseline="-25000" dirty="0" smtClean="0">
                <a:ln>
                  <a:noFill/>
                </a:ln>
                <a:solidFill>
                  <a:schemeClr val="tx1"/>
                </a:solidFill>
                <a:effectLst/>
                <a:latin typeface="Arial" pitchFamily="34" charset="0"/>
                <a:cs typeface="Arial" pitchFamily="34" charset="0"/>
              </a:endParaRPr>
            </a:p>
          </p:txBody>
        </p:sp>
        <p:cxnSp>
          <p:nvCxnSpPr>
            <p:cNvPr id="82969" name="AutoShape 25"/>
            <p:cNvCxnSpPr>
              <a:cxnSpLocks noChangeShapeType="1"/>
              <a:stCxn id="82955" idx="2"/>
              <a:endCxn id="82967" idx="0"/>
            </p:cNvCxnSpPr>
            <p:nvPr/>
          </p:nvCxnSpPr>
          <p:spPr bwMode="auto">
            <a:xfrm rot="16200000" flipH="1">
              <a:off x="3652" y="6345"/>
              <a:ext cx="1015" cy="1719"/>
            </a:xfrm>
            <a:prstGeom prst="curvedConnector3">
              <a:avLst>
                <a:gd name="adj1" fmla="val 50000"/>
              </a:avLst>
            </a:prstGeom>
            <a:noFill/>
            <a:ln w="9525">
              <a:solidFill>
                <a:srgbClr val="000000"/>
              </a:solidFill>
              <a:round/>
              <a:headEnd/>
              <a:tailEnd type="triangle" w="med" len="med"/>
            </a:ln>
          </p:spPr>
        </p:cxnSp>
        <p:cxnSp>
          <p:nvCxnSpPr>
            <p:cNvPr id="82970" name="AutoShape 26"/>
            <p:cNvCxnSpPr>
              <a:cxnSpLocks noChangeShapeType="1"/>
              <a:stCxn id="82956" idx="2"/>
            </p:cNvCxnSpPr>
            <p:nvPr/>
          </p:nvCxnSpPr>
          <p:spPr bwMode="auto">
            <a:xfrm rot="16200000" flipH="1">
              <a:off x="3870" y="7026"/>
              <a:ext cx="1253" cy="596"/>
            </a:xfrm>
            <a:prstGeom prst="curvedConnector3">
              <a:avLst>
                <a:gd name="adj1" fmla="val 49958"/>
              </a:avLst>
            </a:prstGeom>
            <a:noFill/>
            <a:ln w="9525">
              <a:solidFill>
                <a:srgbClr val="000000"/>
              </a:solidFill>
              <a:round/>
              <a:headEnd/>
              <a:tailEnd type="triangle" w="med" len="med"/>
            </a:ln>
          </p:spPr>
        </p:cxnSp>
        <p:cxnSp>
          <p:nvCxnSpPr>
            <p:cNvPr id="82971" name="AutoShape 27"/>
            <p:cNvCxnSpPr>
              <a:cxnSpLocks noChangeShapeType="1"/>
              <a:stCxn id="82957" idx="2"/>
              <a:endCxn id="82959" idx="2"/>
            </p:cNvCxnSpPr>
            <p:nvPr/>
          </p:nvCxnSpPr>
          <p:spPr bwMode="auto">
            <a:xfrm rot="5400000">
              <a:off x="5060" y="6857"/>
              <a:ext cx="1131" cy="811"/>
            </a:xfrm>
            <a:prstGeom prst="curvedConnector2">
              <a:avLst/>
            </a:prstGeom>
            <a:noFill/>
            <a:ln w="9525">
              <a:solidFill>
                <a:srgbClr val="000000"/>
              </a:solidFill>
              <a:round/>
              <a:headEnd/>
              <a:tailEnd type="triangle" w="med" len="med"/>
            </a:ln>
          </p:spPr>
        </p:cxnSp>
        <p:cxnSp>
          <p:nvCxnSpPr>
            <p:cNvPr id="82972" name="AutoShape 28"/>
            <p:cNvCxnSpPr>
              <a:cxnSpLocks noChangeShapeType="1"/>
            </p:cNvCxnSpPr>
            <p:nvPr/>
          </p:nvCxnSpPr>
          <p:spPr bwMode="auto">
            <a:xfrm flipH="1">
              <a:off x="5517" y="8472"/>
              <a:ext cx="991" cy="1"/>
            </a:xfrm>
            <a:prstGeom prst="straightConnector1">
              <a:avLst/>
            </a:prstGeom>
            <a:noFill/>
            <a:ln w="12700">
              <a:solidFill>
                <a:srgbClr val="938953"/>
              </a:solidFill>
              <a:round/>
              <a:headEnd/>
              <a:tailEnd type="triangle" w="med" len="med"/>
            </a:ln>
          </p:spPr>
        </p:cxnSp>
        <p:cxnSp>
          <p:nvCxnSpPr>
            <p:cNvPr id="82973" name="AutoShape 29"/>
            <p:cNvCxnSpPr>
              <a:cxnSpLocks noChangeShapeType="1"/>
            </p:cNvCxnSpPr>
            <p:nvPr/>
          </p:nvCxnSpPr>
          <p:spPr bwMode="auto">
            <a:xfrm>
              <a:off x="3404" y="4956"/>
              <a:ext cx="1" cy="355"/>
            </a:xfrm>
            <a:prstGeom prst="straightConnector1">
              <a:avLst/>
            </a:prstGeom>
            <a:noFill/>
            <a:ln w="9525">
              <a:solidFill>
                <a:srgbClr val="000000"/>
              </a:solidFill>
              <a:round/>
              <a:headEnd type="triangle" w="med" len="med"/>
              <a:tailEnd type="triangle" w="med" len="med"/>
            </a:ln>
          </p:spPr>
        </p:cxnSp>
        <p:cxnSp>
          <p:nvCxnSpPr>
            <p:cNvPr id="82974" name="AutoShape 30"/>
            <p:cNvCxnSpPr>
              <a:cxnSpLocks noChangeShapeType="1"/>
            </p:cNvCxnSpPr>
            <p:nvPr/>
          </p:nvCxnSpPr>
          <p:spPr bwMode="auto">
            <a:xfrm>
              <a:off x="4103" y="4956"/>
              <a:ext cx="1" cy="355"/>
            </a:xfrm>
            <a:prstGeom prst="straightConnector1">
              <a:avLst/>
            </a:prstGeom>
            <a:noFill/>
            <a:ln w="9525">
              <a:solidFill>
                <a:srgbClr val="000000"/>
              </a:solidFill>
              <a:round/>
              <a:headEnd type="triangle" w="med" len="med"/>
              <a:tailEnd type="triangle" w="med" len="med"/>
            </a:ln>
          </p:spPr>
        </p:cxnSp>
        <p:cxnSp>
          <p:nvCxnSpPr>
            <p:cNvPr id="82975" name="AutoShape 31"/>
            <p:cNvCxnSpPr>
              <a:cxnSpLocks noChangeShapeType="1"/>
            </p:cNvCxnSpPr>
            <p:nvPr/>
          </p:nvCxnSpPr>
          <p:spPr bwMode="auto">
            <a:xfrm>
              <a:off x="4749" y="4956"/>
              <a:ext cx="1" cy="355"/>
            </a:xfrm>
            <a:prstGeom prst="straightConnector1">
              <a:avLst/>
            </a:prstGeom>
            <a:noFill/>
            <a:ln w="9525">
              <a:solidFill>
                <a:srgbClr val="000000"/>
              </a:solidFill>
              <a:round/>
              <a:headEnd type="triangle" w="med" len="med"/>
              <a:tailEnd type="triangle" w="med" len="med"/>
            </a:ln>
          </p:spPr>
        </p:cxnSp>
        <p:cxnSp>
          <p:nvCxnSpPr>
            <p:cNvPr id="82976" name="AutoShape 32"/>
            <p:cNvCxnSpPr>
              <a:cxnSpLocks noChangeShapeType="1"/>
            </p:cNvCxnSpPr>
            <p:nvPr/>
          </p:nvCxnSpPr>
          <p:spPr bwMode="auto">
            <a:xfrm>
              <a:off x="5854" y="4975"/>
              <a:ext cx="1" cy="355"/>
            </a:xfrm>
            <a:prstGeom prst="straightConnector1">
              <a:avLst/>
            </a:prstGeom>
            <a:noFill/>
            <a:ln w="9525">
              <a:solidFill>
                <a:srgbClr val="000000"/>
              </a:solidFill>
              <a:round/>
              <a:headEnd type="triangle" w="med" len="med"/>
              <a:tailEnd type="triangle" w="med" len="med"/>
            </a:ln>
          </p:spPr>
        </p:cxnSp>
        <p:cxnSp>
          <p:nvCxnSpPr>
            <p:cNvPr id="82977" name="AutoShape 33"/>
            <p:cNvCxnSpPr>
              <a:cxnSpLocks noChangeShapeType="1"/>
            </p:cNvCxnSpPr>
            <p:nvPr/>
          </p:nvCxnSpPr>
          <p:spPr bwMode="auto">
            <a:xfrm>
              <a:off x="3404" y="5931"/>
              <a:ext cx="1" cy="355"/>
            </a:xfrm>
            <a:prstGeom prst="straightConnector1">
              <a:avLst/>
            </a:prstGeom>
            <a:noFill/>
            <a:ln w="9525">
              <a:solidFill>
                <a:srgbClr val="000000"/>
              </a:solidFill>
              <a:round/>
              <a:headEnd type="triangle" w="med" len="med"/>
              <a:tailEnd type="triangle" w="med" len="med"/>
            </a:ln>
          </p:spPr>
        </p:cxnSp>
        <p:cxnSp>
          <p:nvCxnSpPr>
            <p:cNvPr id="82978" name="AutoShape 34"/>
            <p:cNvCxnSpPr>
              <a:cxnSpLocks noChangeShapeType="1"/>
            </p:cNvCxnSpPr>
            <p:nvPr/>
          </p:nvCxnSpPr>
          <p:spPr bwMode="auto">
            <a:xfrm>
              <a:off x="4198" y="5931"/>
              <a:ext cx="1" cy="355"/>
            </a:xfrm>
            <a:prstGeom prst="straightConnector1">
              <a:avLst/>
            </a:prstGeom>
            <a:noFill/>
            <a:ln w="9525">
              <a:solidFill>
                <a:srgbClr val="000000"/>
              </a:solidFill>
              <a:round/>
              <a:headEnd type="triangle" w="med" len="med"/>
              <a:tailEnd type="triangle" w="med" len="med"/>
            </a:ln>
          </p:spPr>
        </p:cxnSp>
        <p:cxnSp>
          <p:nvCxnSpPr>
            <p:cNvPr id="82979" name="AutoShape 35"/>
            <p:cNvCxnSpPr>
              <a:cxnSpLocks noChangeShapeType="1"/>
            </p:cNvCxnSpPr>
            <p:nvPr/>
          </p:nvCxnSpPr>
          <p:spPr bwMode="auto">
            <a:xfrm>
              <a:off x="6031" y="5931"/>
              <a:ext cx="1" cy="355"/>
            </a:xfrm>
            <a:prstGeom prst="straightConnector1">
              <a:avLst/>
            </a:prstGeom>
            <a:noFill/>
            <a:ln w="9525">
              <a:solidFill>
                <a:srgbClr val="000000"/>
              </a:solidFill>
              <a:round/>
              <a:headEnd type="triangle" w="med" len="med"/>
              <a:tailEnd type="triangle" w="med" len="med"/>
            </a:ln>
          </p:spPr>
        </p:cxnSp>
        <p:sp>
          <p:nvSpPr>
            <p:cNvPr id="82980" name="Text Box 36"/>
            <p:cNvSpPr txBox="1">
              <a:spLocks noChangeArrowheads="1"/>
            </p:cNvSpPr>
            <p:nvPr/>
          </p:nvSpPr>
          <p:spPr bwMode="auto">
            <a:xfrm>
              <a:off x="5069" y="5595"/>
              <a:ext cx="674" cy="39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latin typeface="Calibri" pitchFamily="34" charset="0"/>
                  <a:cs typeface="Arial" pitchFamily="34" charset="0"/>
                </a:rPr>
                <a:t>.   .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81" name="Text Box 37"/>
            <p:cNvSpPr txBox="1">
              <a:spLocks noChangeArrowheads="1"/>
            </p:cNvSpPr>
            <p:nvPr/>
          </p:nvSpPr>
          <p:spPr bwMode="auto">
            <a:xfrm>
              <a:off x="4788" y="6476"/>
              <a:ext cx="674" cy="39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latin typeface="Calibri" pitchFamily="34" charset="0"/>
                  <a:cs typeface="Arial" pitchFamily="34" charset="0"/>
                </a:rPr>
                <a:t>.   .   .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82" name="Text Box 38"/>
            <p:cNvSpPr txBox="1">
              <a:spLocks noChangeArrowheads="1"/>
            </p:cNvSpPr>
            <p:nvPr/>
          </p:nvSpPr>
          <p:spPr bwMode="auto">
            <a:xfrm>
              <a:off x="1663" y="7443"/>
              <a:ext cx="1754" cy="806"/>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Main query</a:t>
              </a:r>
              <a:r>
                <a:rPr kumimoji="0" lang="en-US" sz="1200" b="0" i="0" u="none" strike="noStrike" cap="none" normalizeH="0" baseline="0" dirty="0" smtClean="0">
                  <a:ln>
                    <a:noFill/>
                  </a:ln>
                  <a:solidFill>
                    <a:schemeClr val="tx1"/>
                  </a:solidFill>
                  <a:effectLst/>
                  <a:latin typeface="Calibri" pitchFamily="34" charset="0"/>
                  <a:cs typeface="Arial" pitchFamily="34" charset="0"/>
                </a:rPr>
                <a:t>: cached data extraction and rectangulation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83" name="Text Box 39"/>
            <p:cNvSpPr txBox="1">
              <a:spLocks noChangeArrowheads="1"/>
            </p:cNvSpPr>
            <p:nvPr/>
          </p:nvSpPr>
          <p:spPr bwMode="auto">
            <a:xfrm>
              <a:off x="6882" y="8151"/>
              <a:ext cx="1795" cy="713"/>
            </a:xfrm>
            <a:prstGeom prst="rect">
              <a:avLst/>
            </a:prstGeom>
            <a:solidFill>
              <a:srgbClr val="FFFFFF"/>
            </a:solidFill>
            <a:ln w="9525">
              <a:no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Layers from Other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WFS and WMS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84" name="Text Box 40"/>
            <p:cNvSpPr txBox="1">
              <a:spLocks noChangeArrowheads="1"/>
            </p:cNvSpPr>
            <p:nvPr/>
          </p:nvSpPr>
          <p:spPr bwMode="auto">
            <a:xfrm>
              <a:off x="6616" y="7465"/>
              <a:ext cx="1795" cy="378"/>
            </a:xfrm>
            <a:prstGeom prst="rect">
              <a:avLst/>
            </a:prstGeom>
            <a:solidFill>
              <a:srgbClr val="FFFFFF"/>
            </a:solidFill>
            <a:ln w="9525">
              <a:no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Critical data layer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85" name="Text Box 41"/>
            <p:cNvSpPr txBox="1">
              <a:spLocks noChangeArrowheads="1"/>
            </p:cNvSpPr>
            <p:nvPr/>
          </p:nvSpPr>
          <p:spPr bwMode="auto">
            <a:xfrm>
              <a:off x="6737" y="4205"/>
              <a:ext cx="1732" cy="688"/>
            </a:xfrm>
            <a:prstGeom prst="rect">
              <a:avLst/>
            </a:prstGeom>
            <a:solidFill>
              <a:srgbClr val="FFFFFF"/>
            </a:solidFill>
            <a:ln w="9525">
              <a:no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Critical data provider in GML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86" name="Text Box 42"/>
            <p:cNvSpPr txBox="1">
              <a:spLocks noChangeArrowheads="1"/>
            </p:cNvSpPr>
            <p:nvPr/>
          </p:nvSpPr>
          <p:spPr bwMode="auto">
            <a:xfrm>
              <a:off x="6822" y="5963"/>
              <a:ext cx="2075" cy="828"/>
            </a:xfrm>
            <a:prstGeom prst="rect">
              <a:avLst/>
            </a:prstGeom>
            <a:solidFill>
              <a:srgbClr val="FFFFFF"/>
            </a:solidFill>
            <a:ln w="9525">
              <a:no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Critical data falling into partitioned regions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3000" name="Rectangle 5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82987" name="Group 43"/>
          <p:cNvGrpSpPr>
            <a:grpSpLocks noChangeAspect="1"/>
          </p:cNvGrpSpPr>
          <p:nvPr/>
        </p:nvGrpSpPr>
        <p:grpSpPr bwMode="auto">
          <a:xfrm>
            <a:off x="6858000" y="1752291"/>
            <a:ext cx="1722438" cy="4445348"/>
            <a:chOff x="1440" y="2427"/>
            <a:chExt cx="2712" cy="6997"/>
          </a:xfrm>
        </p:grpSpPr>
        <p:sp>
          <p:nvSpPr>
            <p:cNvPr id="82999" name="AutoShape 55"/>
            <p:cNvSpPr>
              <a:spLocks noChangeAspect="1" noChangeArrowheads="1" noTextEdit="1"/>
            </p:cNvSpPr>
            <p:nvPr/>
          </p:nvSpPr>
          <p:spPr bwMode="auto">
            <a:xfrm>
              <a:off x="1440" y="3387"/>
              <a:ext cx="2712" cy="1974"/>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998" name="Picture 54"/>
            <p:cNvPicPr>
              <a:picLocks noChangeAspect="1" noChangeArrowheads="1"/>
            </p:cNvPicPr>
            <p:nvPr/>
          </p:nvPicPr>
          <p:blipFill>
            <a:blip r:embed="rId3" cstate="print"/>
            <a:srcRect/>
            <a:stretch>
              <a:fillRect/>
            </a:stretch>
          </p:blipFill>
          <p:spPr bwMode="auto">
            <a:xfrm>
              <a:off x="2269" y="3955"/>
              <a:ext cx="931" cy="890"/>
            </a:xfrm>
            <a:prstGeom prst="rect">
              <a:avLst/>
            </a:prstGeom>
            <a:noFill/>
          </p:spPr>
        </p:pic>
        <p:sp>
          <p:nvSpPr>
            <p:cNvPr id="82997" name="Rectangle 53"/>
            <p:cNvSpPr>
              <a:spLocks noChangeArrowheads="1"/>
            </p:cNvSpPr>
            <p:nvPr/>
          </p:nvSpPr>
          <p:spPr bwMode="auto">
            <a:xfrm>
              <a:off x="1931" y="3665"/>
              <a:ext cx="1598" cy="1497"/>
            </a:xfrm>
            <a:prstGeom prst="rect">
              <a:avLst/>
            </a:prstGeom>
            <a:solidFill>
              <a:srgbClr val="FFFFFF">
                <a:alpha val="20000"/>
              </a:srgbClr>
            </a:solidFill>
            <a:ln w="28575">
              <a:solidFill>
                <a:srgbClr val="C4BC96"/>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96" name="AutoShape 52"/>
            <p:cNvSpPr>
              <a:spLocks noChangeShapeType="1"/>
            </p:cNvSpPr>
            <p:nvPr/>
          </p:nvSpPr>
          <p:spPr bwMode="auto">
            <a:xfrm>
              <a:off x="2907" y="4128"/>
              <a:ext cx="1" cy="480"/>
            </a:xfrm>
            <a:prstGeom prst="straightConnector1">
              <a:avLst/>
            </a:prstGeom>
            <a:noFill/>
            <a:ln w="12700">
              <a:solidFill>
                <a:srgbClr val="40404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95" name="AutoShape 51"/>
            <p:cNvSpPr>
              <a:spLocks noChangeShapeType="1"/>
            </p:cNvSpPr>
            <p:nvPr/>
          </p:nvSpPr>
          <p:spPr bwMode="auto">
            <a:xfrm>
              <a:off x="3161" y="4788"/>
              <a:ext cx="1" cy="374"/>
            </a:xfrm>
            <a:prstGeom prst="straightConnector1">
              <a:avLst/>
            </a:prstGeom>
            <a:noFill/>
            <a:ln w="12700">
              <a:solidFill>
                <a:srgbClr val="40404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94" name="AutoShape 50"/>
            <p:cNvSpPr>
              <a:spLocks noChangeShapeType="1"/>
            </p:cNvSpPr>
            <p:nvPr/>
          </p:nvSpPr>
          <p:spPr bwMode="auto">
            <a:xfrm>
              <a:off x="2288" y="4788"/>
              <a:ext cx="1" cy="374"/>
            </a:xfrm>
            <a:prstGeom prst="straightConnector1">
              <a:avLst/>
            </a:prstGeom>
            <a:noFill/>
            <a:ln w="12700">
              <a:solidFill>
                <a:srgbClr val="40404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93" name="AutoShape 49"/>
            <p:cNvSpPr>
              <a:spLocks noChangeShapeType="1"/>
            </p:cNvSpPr>
            <p:nvPr/>
          </p:nvSpPr>
          <p:spPr bwMode="auto">
            <a:xfrm>
              <a:off x="3162" y="3581"/>
              <a:ext cx="1" cy="374"/>
            </a:xfrm>
            <a:prstGeom prst="straightConnector1">
              <a:avLst/>
            </a:prstGeom>
            <a:noFill/>
            <a:ln w="12700">
              <a:solidFill>
                <a:srgbClr val="40404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92" name="AutoShape 48"/>
            <p:cNvSpPr>
              <a:spLocks noChangeShapeType="1"/>
            </p:cNvSpPr>
            <p:nvPr/>
          </p:nvSpPr>
          <p:spPr bwMode="auto">
            <a:xfrm>
              <a:off x="2289" y="3627"/>
              <a:ext cx="1" cy="374"/>
            </a:xfrm>
            <a:prstGeom prst="straightConnector1">
              <a:avLst/>
            </a:prstGeom>
            <a:noFill/>
            <a:ln w="12700">
              <a:solidFill>
                <a:srgbClr val="40404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91" name="Text Box 47"/>
            <p:cNvSpPr txBox="1">
              <a:spLocks noChangeArrowheads="1"/>
            </p:cNvSpPr>
            <p:nvPr/>
          </p:nvSpPr>
          <p:spPr bwMode="auto">
            <a:xfrm>
              <a:off x="1876" y="4328"/>
              <a:ext cx="589" cy="342"/>
            </a:xfrm>
            <a:prstGeom prst="rect">
              <a:avLst/>
            </a:prstGeom>
            <a:noFill/>
            <a:ln w="9525">
              <a:noFill/>
              <a:miter lim="800000"/>
              <a:headEnd/>
              <a:tailEnd/>
            </a:ln>
          </p:spPr>
          <p:txBody>
            <a:bodyPr vert="horz" wrap="square" lIns="76810" tIns="38405" rIns="76810" bIns="384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1F497D"/>
                  </a:solidFill>
                  <a:effectLst/>
                  <a:latin typeface="Calibri" pitchFamily="34" charset="0"/>
                  <a:ea typeface="Times New Roman" pitchFamily="18" charset="0"/>
                  <a:cs typeface="Times New Roman" pitchFamily="18" charset="0"/>
                </a:rPr>
                <a:t>R1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90" name="Text Box 46"/>
            <p:cNvSpPr txBox="1">
              <a:spLocks noChangeArrowheads="1"/>
            </p:cNvSpPr>
            <p:nvPr/>
          </p:nvSpPr>
          <p:spPr bwMode="auto">
            <a:xfrm>
              <a:off x="3111" y="4304"/>
              <a:ext cx="511" cy="342"/>
            </a:xfrm>
            <a:prstGeom prst="rect">
              <a:avLst/>
            </a:prstGeom>
            <a:noFill/>
            <a:ln w="9525">
              <a:noFill/>
              <a:miter lim="800000"/>
              <a:headEnd/>
              <a:tailEnd/>
            </a:ln>
          </p:spPr>
          <p:txBody>
            <a:bodyPr vert="horz" wrap="square" lIns="76810" tIns="38405" rIns="76810" bIns="384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1F497D"/>
                  </a:solidFill>
                  <a:effectLst/>
                  <a:latin typeface="Calibri" pitchFamily="34" charset="0"/>
                  <a:ea typeface="Times New Roman" pitchFamily="18" charset="0"/>
                  <a:cs typeface="Times New Roman" pitchFamily="18" charset="0"/>
                </a:rPr>
                <a:t>R2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89" name="Text Box 45"/>
            <p:cNvSpPr txBox="1">
              <a:spLocks noChangeArrowheads="1"/>
            </p:cNvSpPr>
            <p:nvPr/>
          </p:nvSpPr>
          <p:spPr bwMode="auto">
            <a:xfrm>
              <a:off x="2523" y="3682"/>
              <a:ext cx="511" cy="342"/>
            </a:xfrm>
            <a:prstGeom prst="rect">
              <a:avLst/>
            </a:prstGeom>
            <a:noFill/>
            <a:ln w="9525">
              <a:noFill/>
              <a:miter lim="800000"/>
              <a:headEnd/>
              <a:tailEnd/>
            </a:ln>
          </p:spPr>
          <p:txBody>
            <a:bodyPr vert="horz" wrap="square" lIns="76810" tIns="38405" rIns="76810" bIns="384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1F497D"/>
                  </a:solidFill>
                  <a:effectLst/>
                  <a:latin typeface="Calibri" pitchFamily="34" charset="0"/>
                  <a:ea typeface="Times New Roman" pitchFamily="18" charset="0"/>
                  <a:cs typeface="Times New Roman" pitchFamily="18" charset="0"/>
                </a:rPr>
                <a:t>R3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88" name="Text Box 44"/>
            <p:cNvSpPr txBox="1">
              <a:spLocks noChangeArrowheads="1"/>
            </p:cNvSpPr>
            <p:nvPr/>
          </p:nvSpPr>
          <p:spPr bwMode="auto">
            <a:xfrm>
              <a:off x="2497" y="4864"/>
              <a:ext cx="511" cy="342"/>
            </a:xfrm>
            <a:prstGeom prst="rect">
              <a:avLst/>
            </a:prstGeom>
            <a:noFill/>
            <a:ln w="9525">
              <a:noFill/>
              <a:miter lim="800000"/>
              <a:headEnd/>
              <a:tailEnd/>
            </a:ln>
          </p:spPr>
          <p:txBody>
            <a:bodyPr vert="horz" wrap="square" lIns="76810" tIns="38405" rIns="76810" bIns="384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1F497D"/>
                  </a:solidFill>
                  <a:effectLst/>
                  <a:latin typeface="Calibri" pitchFamily="34" charset="0"/>
                  <a:ea typeface="Times New Roman" pitchFamily="18" charset="0"/>
                  <a:cs typeface="Times New Roman" pitchFamily="18" charset="0"/>
                </a:rPr>
                <a:t>R4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 name="Text Box 47"/>
            <p:cNvSpPr txBox="1">
              <a:spLocks noChangeArrowheads="1"/>
            </p:cNvSpPr>
            <p:nvPr/>
          </p:nvSpPr>
          <p:spPr bwMode="auto">
            <a:xfrm>
              <a:off x="2880" y="2427"/>
              <a:ext cx="589" cy="342"/>
            </a:xfrm>
            <a:prstGeom prst="rect">
              <a:avLst/>
            </a:prstGeom>
            <a:noFill/>
            <a:ln w="9525">
              <a:noFill/>
              <a:miter lim="800000"/>
              <a:headEnd/>
              <a:tailEnd/>
            </a:ln>
          </p:spPr>
          <p:txBody>
            <a:bodyPr vert="horz" wrap="square" lIns="76810" tIns="38405" rIns="76810" bIns="384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1F497D"/>
                  </a:solidFill>
                  <a:effectLst/>
                  <a:latin typeface="Calibri" pitchFamily="34" charset="0"/>
                  <a:ea typeface="Times New Roman" pitchFamily="18" charset="0"/>
                  <a:cs typeface="Times New Roman" pitchFamily="18" charset="0"/>
                </a:rPr>
                <a:t>R1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8" name="Text Box 47"/>
            <p:cNvSpPr txBox="1">
              <a:spLocks noChangeArrowheads="1"/>
            </p:cNvSpPr>
            <p:nvPr/>
          </p:nvSpPr>
          <p:spPr bwMode="auto">
            <a:xfrm>
              <a:off x="3341" y="8424"/>
              <a:ext cx="589" cy="342"/>
            </a:xfrm>
            <a:prstGeom prst="rect">
              <a:avLst/>
            </a:prstGeom>
            <a:noFill/>
            <a:ln w="9525">
              <a:noFill/>
              <a:miter lim="800000"/>
              <a:headEnd/>
              <a:tailEnd/>
            </a:ln>
          </p:spPr>
          <p:txBody>
            <a:bodyPr vert="horz" wrap="square" lIns="76810" tIns="38405" rIns="76810" bIns="384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1F497D"/>
                  </a:solidFill>
                  <a:effectLst/>
                  <a:latin typeface="Calibri" pitchFamily="34" charset="0"/>
                  <a:ea typeface="Times New Roman" pitchFamily="18" charset="0"/>
                  <a:cs typeface="Times New Roman" pitchFamily="18" charset="0"/>
                </a:rPr>
                <a:t>R1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 name="Text Box 46"/>
            <p:cNvSpPr txBox="1">
              <a:spLocks noChangeArrowheads="1"/>
            </p:cNvSpPr>
            <p:nvPr/>
          </p:nvSpPr>
          <p:spPr bwMode="auto">
            <a:xfrm>
              <a:off x="2880" y="9082"/>
              <a:ext cx="511" cy="342"/>
            </a:xfrm>
            <a:prstGeom prst="rect">
              <a:avLst/>
            </a:prstGeom>
            <a:noFill/>
            <a:ln w="9525">
              <a:noFill/>
              <a:miter lim="800000"/>
              <a:headEnd/>
              <a:tailEnd/>
            </a:ln>
          </p:spPr>
          <p:txBody>
            <a:bodyPr vert="horz" wrap="square" lIns="76810" tIns="38405" rIns="76810" bIns="384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1F497D"/>
                  </a:solidFill>
                  <a:effectLst/>
                  <a:latin typeface="Calibri" pitchFamily="34" charset="0"/>
                  <a:ea typeface="Times New Roman" pitchFamily="18" charset="0"/>
                  <a:cs typeface="Times New Roman" pitchFamily="18" charset="0"/>
                </a:rPr>
                <a:t>R2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83005" name="Group 61"/>
          <p:cNvGrpSpPr>
            <a:grpSpLocks noChangeAspect="1"/>
          </p:cNvGrpSpPr>
          <p:nvPr/>
        </p:nvGrpSpPr>
        <p:grpSpPr bwMode="auto">
          <a:xfrm>
            <a:off x="6781800" y="3810000"/>
            <a:ext cx="1722438" cy="1020763"/>
            <a:chOff x="1440" y="3709"/>
            <a:chExt cx="2712" cy="1608"/>
          </a:xfrm>
        </p:grpSpPr>
        <p:sp>
          <p:nvSpPr>
            <p:cNvPr id="83006" name="AutoShape 62"/>
            <p:cNvSpPr>
              <a:spLocks noChangeAspect="1" noChangeArrowheads="1"/>
            </p:cNvSpPr>
            <p:nvPr/>
          </p:nvSpPr>
          <p:spPr bwMode="auto">
            <a:xfrm>
              <a:off x="1440" y="3709"/>
              <a:ext cx="2712" cy="1608"/>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3007" name="Picture 63"/>
            <p:cNvPicPr>
              <a:picLocks noChangeAspect="1" noChangeArrowheads="1"/>
            </p:cNvPicPr>
            <p:nvPr/>
          </p:nvPicPr>
          <p:blipFill>
            <a:blip r:embed="rId4"/>
            <a:srcRect/>
            <a:stretch>
              <a:fillRect/>
            </a:stretch>
          </p:blipFill>
          <p:spPr bwMode="auto">
            <a:xfrm>
              <a:off x="2154" y="3813"/>
              <a:ext cx="1471" cy="1393"/>
            </a:xfrm>
            <a:prstGeom prst="rect">
              <a:avLst/>
            </a:prstGeom>
            <a:noFill/>
          </p:spPr>
        </p:pic>
        <p:sp>
          <p:nvSpPr>
            <p:cNvPr id="83008" name="Rectangle 64"/>
            <p:cNvSpPr>
              <a:spLocks noChangeArrowheads="1"/>
            </p:cNvSpPr>
            <p:nvPr/>
          </p:nvSpPr>
          <p:spPr bwMode="auto">
            <a:xfrm>
              <a:off x="2484" y="4168"/>
              <a:ext cx="817" cy="661"/>
            </a:xfrm>
            <a:prstGeom prst="rect">
              <a:avLst/>
            </a:prstGeom>
            <a:solidFill>
              <a:srgbClr val="FFFFFF">
                <a:alpha val="20000"/>
              </a:srgbClr>
            </a:solidFill>
            <a:ln w="28575">
              <a:solidFill>
                <a:srgbClr val="C4BC96"/>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83009" name="Picture 65"/>
          <p:cNvPicPr>
            <a:picLocks noChangeAspect="1" noChangeArrowheads="1"/>
          </p:cNvPicPr>
          <p:nvPr/>
        </p:nvPicPr>
        <p:blipFill>
          <a:blip r:embed="rId4"/>
          <a:srcRect/>
          <a:stretch>
            <a:fillRect/>
          </a:stretch>
        </p:blipFill>
        <p:spPr bwMode="auto">
          <a:xfrm>
            <a:off x="7002463" y="5064125"/>
            <a:ext cx="1020762" cy="974725"/>
          </a:xfrm>
          <a:prstGeom prst="rect">
            <a:avLst/>
          </a:prstGeom>
          <a:noFill/>
        </p:spPr>
      </p:pic>
      <p:sp>
        <p:nvSpPr>
          <p:cNvPr id="83010" name="Rectangle 66"/>
          <p:cNvSpPr>
            <a:spLocks noChangeArrowheads="1"/>
          </p:cNvSpPr>
          <p:nvPr/>
        </p:nvSpPr>
        <p:spPr bwMode="auto">
          <a:xfrm>
            <a:off x="7446963" y="5235575"/>
            <a:ext cx="1020762" cy="957263"/>
          </a:xfrm>
          <a:prstGeom prst="rect">
            <a:avLst/>
          </a:prstGeom>
          <a:solidFill>
            <a:srgbClr val="FFFFFF">
              <a:alpha val="39999"/>
            </a:srgbClr>
          </a:solidFill>
          <a:ln w="28575">
            <a:solidFill>
              <a:srgbClr val="C4BC96"/>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83011" name="AutoShape 67"/>
          <p:cNvCxnSpPr>
            <a:cxnSpLocks noChangeShapeType="1"/>
          </p:cNvCxnSpPr>
          <p:nvPr/>
        </p:nvCxnSpPr>
        <p:spPr bwMode="auto">
          <a:xfrm>
            <a:off x="7969250" y="6016625"/>
            <a:ext cx="563563" cy="0"/>
          </a:xfrm>
          <a:prstGeom prst="straightConnector1">
            <a:avLst/>
          </a:prstGeom>
          <a:noFill/>
          <a:ln w="12700">
            <a:solidFill>
              <a:srgbClr val="404040"/>
            </a:solidFill>
            <a:prstDash val="dash"/>
            <a:round/>
            <a:headEnd/>
            <a:tailEnd/>
          </a:ln>
        </p:spPr>
      </p:cxnSp>
      <p:sp>
        <p:nvSpPr>
          <p:cNvPr id="83012" name="Text Box 68"/>
          <p:cNvSpPr txBox="1">
            <a:spLocks noChangeArrowheads="1"/>
          </p:cNvSpPr>
          <p:nvPr/>
        </p:nvSpPr>
        <p:spPr bwMode="auto">
          <a:xfrm>
            <a:off x="7162800" y="5257800"/>
            <a:ext cx="749300" cy="717550"/>
          </a:xfrm>
          <a:prstGeom prst="rect">
            <a:avLst/>
          </a:prstGeom>
          <a:noFill/>
          <a:ln w="9525">
            <a:noFill/>
            <a:miter lim="800000"/>
            <a:headEnd/>
            <a:tailEnd/>
          </a:ln>
        </p:spPr>
        <p:txBody>
          <a:bodyPr vert="horz" wrap="square" lIns="77321" tIns="38660" rIns="77321" bIns="3866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FFFFFF"/>
                </a:solidFill>
                <a:effectLst/>
                <a:latin typeface="Calibri" pitchFamily="34" charset="0"/>
                <a:cs typeface="Arial" pitchFamily="34" charset="0"/>
              </a:rPr>
              <a:t>Cached Data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013" name="Text Box 69"/>
          <p:cNvSpPr txBox="1">
            <a:spLocks noChangeArrowheads="1"/>
          </p:cNvSpPr>
          <p:nvPr/>
        </p:nvSpPr>
        <p:spPr bwMode="auto">
          <a:xfrm>
            <a:off x="8023225" y="5200650"/>
            <a:ext cx="703263" cy="361950"/>
          </a:xfrm>
          <a:prstGeom prst="rect">
            <a:avLst/>
          </a:prstGeom>
          <a:solidFill>
            <a:srgbClr val="FFFFFF">
              <a:alpha val="0"/>
            </a:srgbClr>
          </a:solidFill>
          <a:ln w="9525">
            <a:noFill/>
            <a:miter lim="800000"/>
            <a:headEnd/>
            <a:tailEnd/>
          </a:ln>
        </p:spPr>
        <p:txBody>
          <a:bodyPr vert="horz" wrap="square" lIns="92048" tIns="46022" rIns="92048" bIns="4602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4A442A"/>
                </a:solidFill>
                <a:effectLst/>
                <a:latin typeface="Calibri" pitchFamily="34" charset="0"/>
                <a:cs typeface="Arial" pitchFamily="34" charset="0"/>
              </a:rPr>
              <a:t>Successive request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73" name="Straight Arrow Connector 72"/>
          <p:cNvCxnSpPr/>
          <p:nvPr/>
        </p:nvCxnSpPr>
        <p:spPr>
          <a:xfrm rot="10800000">
            <a:off x="5486400" y="5791200"/>
            <a:ext cx="114300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6705600" y="4724400"/>
            <a:ext cx="1981200" cy="1828800"/>
          </a:xfrm>
          <a:prstGeom prst="ellipse">
            <a:avLst/>
          </a:prstGeom>
          <a:solidFill>
            <a:schemeClr val="bg1">
              <a:lumMod val="65000"/>
              <a:alpha val="14000"/>
            </a:schemeClr>
          </a:solidFill>
          <a:effectLst>
            <a:outerShdw blurRad="584200" dist="50800" dir="2160000" algn="c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8610600" y="3200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dirty="0" smtClean="0"/>
              <a:t>2</a:t>
            </a:r>
            <a:endParaRPr lang="en-US" dirty="0"/>
          </a:p>
        </p:txBody>
      </p:sp>
      <p:sp>
        <p:nvSpPr>
          <p:cNvPr id="79" name="Oval 78"/>
          <p:cNvSpPr/>
          <p:nvPr/>
        </p:nvSpPr>
        <p:spPr>
          <a:xfrm>
            <a:off x="8610600" y="4419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80" name="Oval 79"/>
          <p:cNvSpPr/>
          <p:nvPr/>
        </p:nvSpPr>
        <p:spPr>
          <a:xfrm>
            <a:off x="8610600" y="6172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81" name="Oval 80"/>
          <p:cNvSpPr/>
          <p:nvPr/>
        </p:nvSpPr>
        <p:spPr>
          <a:xfrm>
            <a:off x="8534400" y="1828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pic>
        <p:nvPicPr>
          <p:cNvPr id="83014" name="Picture 70"/>
          <p:cNvPicPr>
            <a:picLocks noChangeAspect="1" noChangeArrowheads="1"/>
          </p:cNvPicPr>
          <p:nvPr/>
        </p:nvPicPr>
        <p:blipFill>
          <a:blip r:embed="rId5" cstate="print"/>
          <a:srcRect/>
          <a:stretch>
            <a:fillRect/>
          </a:stretch>
        </p:blipFill>
        <p:spPr bwMode="auto">
          <a:xfrm>
            <a:off x="7162800" y="1524000"/>
            <a:ext cx="478794" cy="457200"/>
          </a:xfrm>
          <a:prstGeom prst="rect">
            <a:avLst/>
          </a:prstGeom>
          <a:noFill/>
        </p:spPr>
      </p:pic>
      <p:sp>
        <p:nvSpPr>
          <p:cNvPr id="83015" name="Rectangle 71"/>
          <p:cNvSpPr>
            <a:spLocks noChangeArrowheads="1"/>
          </p:cNvSpPr>
          <p:nvPr/>
        </p:nvSpPr>
        <p:spPr bwMode="auto">
          <a:xfrm>
            <a:off x="7717794" y="1676400"/>
            <a:ext cx="457200" cy="457200"/>
          </a:xfrm>
          <a:prstGeom prst="rect">
            <a:avLst/>
          </a:prstGeom>
          <a:solidFill>
            <a:srgbClr val="FFFFFF">
              <a:alpha val="39999"/>
            </a:srgbClr>
          </a:solidFill>
          <a:ln w="28575">
            <a:solidFill>
              <a:srgbClr val="C4BC96"/>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 name="TextBox 90"/>
          <p:cNvSpPr txBox="1"/>
          <p:nvPr/>
        </p:nvSpPr>
        <p:spPr>
          <a:xfrm>
            <a:off x="152400" y="6248400"/>
            <a:ext cx="8153400" cy="369332"/>
          </a:xfrm>
          <a:prstGeom prst="rect">
            <a:avLst/>
          </a:prstGeom>
          <a:noFill/>
        </p:spPr>
        <p:txBody>
          <a:bodyPr wrap="square" rtlCol="0">
            <a:spAutoFit/>
          </a:bodyPr>
          <a:lstStyle/>
          <a:p>
            <a:r>
              <a:rPr lang="en-US" b="1" dirty="0" smtClean="0">
                <a:solidFill>
                  <a:srgbClr val="C00000"/>
                </a:solidFill>
              </a:rPr>
              <a:t>Main query &gt;---rectangulation---&gt; Rectangles[R</a:t>
            </a:r>
            <a:r>
              <a:rPr lang="en-US" b="1" baseline="-25000" dirty="0" smtClean="0">
                <a:solidFill>
                  <a:srgbClr val="C00000"/>
                </a:solidFill>
              </a:rPr>
              <a:t>s</a:t>
            </a:r>
            <a:r>
              <a:rPr lang="en-US" b="1" dirty="0" smtClean="0">
                <a:solidFill>
                  <a:srgbClr val="C00000"/>
                </a:solidFill>
              </a:rPr>
              <a:t>]  &gt;---partition---&gt; sub-queries [</a:t>
            </a:r>
            <a:r>
              <a:rPr lang="en-US" b="1" dirty="0" err="1" smtClean="0">
                <a:solidFill>
                  <a:srgbClr val="C00000"/>
                </a:solidFill>
              </a:rPr>
              <a:t>r</a:t>
            </a:r>
            <a:r>
              <a:rPr lang="en-US" b="1" baseline="-25000" dirty="0" err="1" smtClean="0">
                <a:solidFill>
                  <a:srgbClr val="C00000"/>
                </a:solidFill>
              </a:rPr>
              <a:t>s</a:t>
            </a:r>
            <a:r>
              <a:rPr lang="en-US" b="1" dirty="0" smtClean="0">
                <a:solidFill>
                  <a:srgbClr val="C00000"/>
                </a:solidFill>
              </a:rPr>
              <a:t>]</a:t>
            </a:r>
            <a:endParaRPr lang="en-US" b="1" dirty="0">
              <a:solidFill>
                <a:srgbClr val="C00000"/>
              </a:solidFill>
            </a:endParaRPr>
          </a:p>
        </p:txBody>
      </p:sp>
      <p:sp>
        <p:nvSpPr>
          <p:cNvPr id="84" name="Slide Number Placeholder 83"/>
          <p:cNvSpPr>
            <a:spLocks noGrp="1"/>
          </p:cNvSpPr>
          <p:nvPr>
            <p:ph type="sldNum" sz="quarter" idx="12"/>
          </p:nvPr>
        </p:nvSpPr>
        <p:spPr/>
        <p:txBody>
          <a:bodyPr/>
          <a:lstStyle/>
          <a:p>
            <a:fld id="{052F8F49-F254-4492-A20D-AEE6D2E281C5}"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563562"/>
          </a:xfrm>
        </p:spPr>
        <p:txBody>
          <a:bodyPr>
            <a:noAutofit/>
          </a:bodyPr>
          <a:lstStyle/>
          <a:p>
            <a:r>
              <a:rPr lang="en-US" sz="3200" dirty="0" smtClean="0">
                <a:solidFill>
                  <a:schemeClr val="tx1">
                    <a:lumMod val="75000"/>
                    <a:lumOff val="25000"/>
                  </a:schemeClr>
                </a:solidFill>
                <a:effectLst>
                  <a:outerShdw blurRad="38100" dist="38100" dir="2700000" algn="tl">
                    <a:srgbClr val="000000">
                      <a:alpha val="43137"/>
                    </a:srgbClr>
                  </a:outerShdw>
                </a:effectLst>
              </a:rPr>
              <a:t>(Case-1) No-Usage of Cached Data </a:t>
            </a:r>
            <a:endParaRPr lang="en-US" sz="3200" dirty="0">
              <a:solidFill>
                <a:schemeClr val="tx1">
                  <a:lumMod val="75000"/>
                  <a:lumOff val="25000"/>
                </a:schemeClr>
              </a:solidFill>
              <a:effectLst>
                <a:outerShdw blurRad="38100" dist="38100" dir="2700000" algn="tl">
                  <a:srgbClr val="000000">
                    <a:alpha val="43137"/>
                  </a:srgbClr>
                </a:outerShdw>
              </a:effectLst>
            </a:endParaRPr>
          </a:p>
        </p:txBody>
      </p:sp>
      <p:sp>
        <p:nvSpPr>
          <p:cNvPr id="8" name="Content Placeholder 7"/>
          <p:cNvSpPr>
            <a:spLocks noGrp="1"/>
          </p:cNvSpPr>
          <p:nvPr>
            <p:ph sz="half" idx="1"/>
          </p:nvPr>
        </p:nvSpPr>
        <p:spPr>
          <a:xfrm>
            <a:off x="457200" y="4876800"/>
            <a:ext cx="8305800" cy="1981200"/>
          </a:xfrm>
        </p:spPr>
        <p:txBody>
          <a:bodyPr>
            <a:normAutofit fontScale="62500" lnSpcReduction="20000"/>
          </a:bodyPr>
          <a:lstStyle/>
          <a:p>
            <a:r>
              <a:rPr lang="en-US" sz="3600" dirty="0" smtClean="0">
                <a:solidFill>
                  <a:schemeClr val="tx1">
                    <a:lumMod val="75000"/>
                    <a:lumOff val="25000"/>
                  </a:schemeClr>
                </a:solidFill>
              </a:rPr>
              <a:t>The main query is partitioned and assigned to threads. No-</a:t>
            </a:r>
            <a:r>
              <a:rPr lang="en-US" sz="3600" dirty="0" err="1" smtClean="0">
                <a:solidFill>
                  <a:schemeClr val="tx1">
                    <a:lumMod val="75000"/>
                    <a:lumOff val="25000"/>
                  </a:schemeClr>
                </a:solidFill>
              </a:rPr>
              <a:t>rectangulation</a:t>
            </a:r>
            <a:r>
              <a:rPr lang="en-US" sz="3600" dirty="0" smtClean="0">
                <a:solidFill>
                  <a:schemeClr val="tx1">
                    <a:lumMod val="75000"/>
                    <a:lumOff val="25000"/>
                  </a:schemeClr>
                </a:solidFill>
              </a:rPr>
              <a:t> and cached-data extraction</a:t>
            </a:r>
          </a:p>
          <a:p>
            <a:r>
              <a:rPr lang="en-US" sz="3600" dirty="0" smtClean="0">
                <a:solidFill>
                  <a:schemeClr val="tx1">
                    <a:lumMod val="75000"/>
                    <a:lumOff val="25000"/>
                  </a:schemeClr>
                </a:solidFill>
              </a:rPr>
              <a:t>The proposed parallel processing cause some overheads in query partitioning, corresponding query creation and assembling the responses to create the overall response to the main query.</a:t>
            </a:r>
          </a:p>
          <a:p>
            <a:pPr lvl="1"/>
            <a:r>
              <a:rPr lang="en-US" sz="3200" dirty="0" smtClean="0">
                <a:solidFill>
                  <a:schemeClr val="tx1">
                    <a:lumMod val="75000"/>
                    <a:lumOff val="25000"/>
                  </a:schemeClr>
                </a:solidFill>
              </a:rPr>
              <a:t>As sample case we use 10-threaded case (next slide).</a:t>
            </a:r>
          </a:p>
        </p:txBody>
      </p:sp>
      <p:sp>
        <p:nvSpPr>
          <p:cNvPr id="9" name="Content Placeholder 8"/>
          <p:cNvSpPr>
            <a:spLocks noGrp="1"/>
          </p:cNvSpPr>
          <p:nvPr>
            <p:ph sz="half" idx="2"/>
          </p:nvPr>
        </p:nvSpPr>
        <p:spPr>
          <a:xfrm>
            <a:off x="5638800" y="1066800"/>
            <a:ext cx="3276600" cy="3200400"/>
          </a:xfrm>
        </p:spPr>
        <p:txBody>
          <a:bodyPr>
            <a:normAutofit fontScale="62500" lnSpcReduction="20000"/>
          </a:bodyPr>
          <a:lstStyle/>
          <a:p>
            <a:r>
              <a:rPr lang="en-US" sz="3300" dirty="0" err="1" smtClean="0">
                <a:solidFill>
                  <a:schemeClr val="tx1">
                    <a:lumMod val="75000"/>
                    <a:lumOff val="25000"/>
                  </a:schemeClr>
                </a:solidFill>
              </a:rPr>
              <a:t>T</a:t>
            </a:r>
            <a:r>
              <a:rPr lang="en-US" sz="3300" baseline="-25000" dirty="0" err="1" smtClean="0">
                <a:solidFill>
                  <a:schemeClr val="tx1">
                    <a:lumMod val="75000"/>
                    <a:lumOff val="25000"/>
                  </a:schemeClr>
                </a:solidFill>
              </a:rPr>
              <a:t>table</a:t>
            </a:r>
            <a:r>
              <a:rPr lang="en-US" sz="3300" dirty="0" smtClean="0">
                <a:solidFill>
                  <a:schemeClr val="tx1">
                    <a:lumMod val="75000"/>
                    <a:lumOff val="25000"/>
                  </a:schemeClr>
                </a:solidFill>
              </a:rPr>
              <a:t> = Time for federator (AWMS) to access the GML data. From database to federator (AWMS) </a:t>
            </a:r>
          </a:p>
          <a:p>
            <a:r>
              <a:rPr lang="en-US" sz="3600" dirty="0" err="1" smtClean="0">
                <a:solidFill>
                  <a:schemeClr val="tx1">
                    <a:lumMod val="75000"/>
                    <a:lumOff val="25000"/>
                  </a:schemeClr>
                </a:solidFill>
              </a:rPr>
              <a:t>T</a:t>
            </a:r>
            <a:r>
              <a:rPr lang="en-US" sz="3600" baseline="-25000" dirty="0" err="1" smtClean="0">
                <a:solidFill>
                  <a:schemeClr val="tx1">
                    <a:lumMod val="75000"/>
                    <a:lumOff val="25000"/>
                  </a:schemeClr>
                </a:solidFill>
              </a:rPr>
              <a:t>table</a:t>
            </a:r>
            <a:r>
              <a:rPr lang="en-US" sz="3600" dirty="0" smtClean="0">
                <a:solidFill>
                  <a:schemeClr val="tx1">
                    <a:lumMod val="75000"/>
                    <a:lumOff val="25000"/>
                  </a:schemeClr>
                </a:solidFill>
              </a:rPr>
              <a:t> = T</a:t>
            </a:r>
            <a:r>
              <a:rPr lang="en-US" sz="3600" baseline="-25000" dirty="0" smtClean="0">
                <a:solidFill>
                  <a:schemeClr val="tx1">
                    <a:lumMod val="75000"/>
                    <a:lumOff val="25000"/>
                  </a:schemeClr>
                </a:solidFill>
              </a:rPr>
              <a:t>GML conversion</a:t>
            </a:r>
            <a:r>
              <a:rPr lang="en-US" sz="3600" dirty="0" smtClean="0">
                <a:solidFill>
                  <a:schemeClr val="tx1">
                    <a:lumMod val="75000"/>
                    <a:lumOff val="25000"/>
                  </a:schemeClr>
                </a:solidFill>
              </a:rPr>
              <a:t> </a:t>
            </a:r>
          </a:p>
          <a:p>
            <a:pPr lvl="1">
              <a:buNone/>
            </a:pPr>
            <a:r>
              <a:rPr lang="en-US" sz="3600" dirty="0" smtClean="0">
                <a:solidFill>
                  <a:schemeClr val="tx1">
                    <a:lumMod val="75000"/>
                    <a:lumOff val="25000"/>
                  </a:schemeClr>
                </a:solidFill>
              </a:rPr>
              <a:t>	+ </a:t>
            </a:r>
            <a:r>
              <a:rPr lang="en-US" sz="3600" dirty="0" err="1" smtClean="0">
                <a:solidFill>
                  <a:schemeClr val="tx1">
                    <a:lumMod val="75000"/>
                    <a:lumOff val="25000"/>
                  </a:schemeClr>
                </a:solidFill>
              </a:rPr>
              <a:t>T</a:t>
            </a:r>
            <a:r>
              <a:rPr lang="en-US" sz="3600" baseline="-25000" dirty="0" err="1" smtClean="0">
                <a:solidFill>
                  <a:schemeClr val="tx1">
                    <a:lumMod val="75000"/>
                    <a:lumOff val="25000"/>
                  </a:schemeClr>
                </a:solidFill>
              </a:rPr>
              <a:t>streming</a:t>
            </a:r>
            <a:r>
              <a:rPr lang="en-US" sz="3600" baseline="-25000" dirty="0" smtClean="0">
                <a:solidFill>
                  <a:schemeClr val="tx1">
                    <a:lumMod val="75000"/>
                    <a:lumOff val="25000"/>
                  </a:schemeClr>
                </a:solidFill>
              </a:rPr>
              <a:t> the data WFS to federator</a:t>
            </a:r>
          </a:p>
          <a:p>
            <a:pPr lvl="1">
              <a:buNone/>
            </a:pPr>
            <a:r>
              <a:rPr lang="en-US" sz="3600" baseline="-25000" dirty="0" smtClean="0">
                <a:solidFill>
                  <a:schemeClr val="tx1">
                    <a:lumMod val="75000"/>
                    <a:lumOff val="25000"/>
                  </a:schemeClr>
                </a:solidFill>
              </a:rPr>
              <a:t>	</a:t>
            </a:r>
            <a:r>
              <a:rPr lang="en-US" sz="3600" dirty="0" smtClean="0">
                <a:solidFill>
                  <a:schemeClr val="tx1">
                    <a:lumMod val="75000"/>
                    <a:lumOff val="25000"/>
                  </a:schemeClr>
                </a:solidFill>
              </a:rPr>
              <a:t>+ </a:t>
            </a:r>
            <a:r>
              <a:rPr lang="en-US" sz="3600" dirty="0" err="1" smtClean="0">
                <a:solidFill>
                  <a:schemeClr val="tx1">
                    <a:lumMod val="75000"/>
                    <a:lumOff val="25000"/>
                  </a:schemeClr>
                </a:solidFill>
              </a:rPr>
              <a:t>T</a:t>
            </a:r>
            <a:r>
              <a:rPr lang="en-US" sz="3600" baseline="-25000" dirty="0" err="1" smtClean="0">
                <a:solidFill>
                  <a:schemeClr val="tx1">
                    <a:lumMod val="75000"/>
                    <a:lumOff val="25000"/>
                  </a:schemeClr>
                </a:solidFill>
              </a:rPr>
              <a:t>building</a:t>
            </a:r>
            <a:r>
              <a:rPr lang="en-US" sz="3600" baseline="-25000" dirty="0" smtClean="0">
                <a:solidFill>
                  <a:schemeClr val="tx1">
                    <a:lumMod val="75000"/>
                    <a:lumOff val="25000"/>
                  </a:schemeClr>
                </a:solidFill>
              </a:rPr>
              <a:t> GML at federator</a:t>
            </a:r>
            <a:r>
              <a:rPr lang="en-US" sz="3600" dirty="0" smtClean="0">
                <a:solidFill>
                  <a:schemeClr val="tx1">
                    <a:lumMod val="75000"/>
                    <a:lumOff val="25000"/>
                  </a:schemeClr>
                </a:solidFill>
              </a:rPr>
              <a:t> </a:t>
            </a:r>
          </a:p>
          <a:p>
            <a:endParaRPr lang="en-US" dirty="0">
              <a:solidFill>
                <a:schemeClr val="tx1">
                  <a:lumMod val="75000"/>
                  <a:lumOff val="25000"/>
                </a:schemeClr>
              </a:solidFill>
            </a:endParaRPr>
          </a:p>
        </p:txBody>
      </p:sp>
      <p:graphicFrame>
        <p:nvGraphicFramePr>
          <p:cNvPr id="7" name="Chart 6"/>
          <p:cNvGraphicFramePr/>
          <p:nvPr/>
        </p:nvGraphicFramePr>
        <p:xfrm>
          <a:off x="152400" y="762000"/>
          <a:ext cx="57912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052F8F49-F254-4492-A20D-AEE6D2E281C5}"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6038"/>
            <a:ext cx="8686800" cy="487362"/>
          </a:xfrm>
        </p:spPr>
        <p:txBody>
          <a:bodyPr>
            <a:noAutofit/>
          </a:bodyPr>
          <a:lstStyle/>
          <a:p>
            <a:r>
              <a:rPr lang="en-US" sz="2800" dirty="0" smtClean="0">
                <a:solidFill>
                  <a:schemeClr val="tx1">
                    <a:lumMod val="75000"/>
                    <a:lumOff val="25000"/>
                  </a:schemeClr>
                </a:solidFill>
                <a:effectLst>
                  <a:outerShdw blurRad="38100" dist="38100" dir="2700000" algn="tl">
                    <a:srgbClr val="000000">
                      <a:alpha val="43137"/>
                    </a:srgbClr>
                  </a:outerShdw>
                </a:effectLst>
              </a:rPr>
              <a:t>(Case-1) Overhead and Response Timings for 10-thread pp</a:t>
            </a:r>
            <a:endParaRPr lang="en-US" sz="2800" dirty="0">
              <a:solidFill>
                <a:schemeClr val="tx1">
                  <a:lumMod val="75000"/>
                  <a:lumOff val="25000"/>
                </a:schemeClr>
              </a:solidFill>
              <a:effectLst>
                <a:outerShdw blurRad="38100" dist="38100" dir="2700000" algn="tl">
                  <a:srgbClr val="000000">
                    <a:alpha val="43137"/>
                  </a:srgbClr>
                </a:outerShdw>
              </a:effectLst>
            </a:endParaRPr>
          </a:p>
        </p:txBody>
      </p:sp>
      <p:sp>
        <p:nvSpPr>
          <p:cNvPr id="9" name="Content Placeholder 8"/>
          <p:cNvSpPr>
            <a:spLocks noGrp="1"/>
          </p:cNvSpPr>
          <p:nvPr>
            <p:ph idx="1"/>
          </p:nvPr>
        </p:nvSpPr>
        <p:spPr>
          <a:xfrm>
            <a:off x="228600" y="4267200"/>
            <a:ext cx="8763000" cy="2438400"/>
          </a:xfrm>
        </p:spPr>
        <p:txBody>
          <a:bodyPr>
            <a:normAutofit fontScale="62500" lnSpcReduction="20000"/>
          </a:bodyPr>
          <a:lstStyle/>
          <a:p>
            <a:r>
              <a:rPr lang="en-US" dirty="0" smtClean="0">
                <a:solidFill>
                  <a:schemeClr val="tx1">
                    <a:lumMod val="75000"/>
                    <a:lumOff val="25000"/>
                  </a:schemeClr>
                </a:solidFill>
              </a:rPr>
              <a:t>The performance does not increase in the same ratio at which the thread number increases. That is because of the overhead times.</a:t>
            </a:r>
          </a:p>
          <a:p>
            <a:r>
              <a:rPr lang="en-US" dirty="0" err="1" smtClean="0">
                <a:solidFill>
                  <a:schemeClr val="tx1">
                    <a:lumMod val="75000"/>
                    <a:lumOff val="25000"/>
                  </a:schemeClr>
                </a:solidFill>
              </a:rPr>
              <a:t>T</a:t>
            </a:r>
            <a:r>
              <a:rPr lang="en-US" baseline="-25000" dirty="0" err="1" smtClean="0">
                <a:solidFill>
                  <a:schemeClr val="tx1">
                    <a:lumMod val="75000"/>
                    <a:lumOff val="25000"/>
                  </a:schemeClr>
                </a:solidFill>
              </a:rPr>
              <a:t>Response</a:t>
            </a:r>
            <a:r>
              <a:rPr lang="en-US" baseline="-25000" dirty="0" smtClean="0">
                <a:solidFill>
                  <a:schemeClr val="tx1">
                    <a:lumMod val="75000"/>
                    <a:lumOff val="25000"/>
                  </a:schemeClr>
                </a:solidFill>
              </a:rPr>
              <a:t> for 10-thread  </a:t>
            </a:r>
            <a:r>
              <a:rPr lang="en-US" dirty="0" smtClean="0">
                <a:solidFill>
                  <a:schemeClr val="tx1">
                    <a:lumMod val="75000"/>
                    <a:lumOff val="25000"/>
                  </a:schemeClr>
                </a:solidFill>
              </a:rPr>
              <a:t>=  </a:t>
            </a:r>
            <a:r>
              <a:rPr lang="en-US" dirty="0" err="1" smtClean="0">
                <a:solidFill>
                  <a:schemeClr val="tx1">
                    <a:lumMod val="75000"/>
                    <a:lumOff val="25000"/>
                  </a:schemeClr>
                </a:solidFill>
              </a:rPr>
              <a:t>T</a:t>
            </a:r>
            <a:r>
              <a:rPr lang="en-US" baseline="-25000" dirty="0" err="1" smtClean="0">
                <a:solidFill>
                  <a:schemeClr val="tx1">
                    <a:lumMod val="75000"/>
                    <a:lumOff val="25000"/>
                  </a:schemeClr>
                </a:solidFill>
              </a:rPr>
              <a:t>data</a:t>
            </a:r>
            <a:r>
              <a:rPr lang="en-US" baseline="-25000" dirty="0" smtClean="0">
                <a:solidFill>
                  <a:schemeClr val="tx1">
                    <a:lumMod val="75000"/>
                    <a:lumOff val="25000"/>
                  </a:schemeClr>
                </a:solidFill>
              </a:rPr>
              <a:t> transfer (green line in previous figure)</a:t>
            </a:r>
            <a:r>
              <a:rPr lang="en-US" dirty="0" smtClean="0">
                <a:solidFill>
                  <a:schemeClr val="tx1">
                    <a:lumMod val="75000"/>
                    <a:lumOff val="25000"/>
                  </a:schemeClr>
                </a:solidFill>
              </a:rPr>
              <a:t> </a:t>
            </a:r>
          </a:p>
          <a:p>
            <a:pPr>
              <a:buNone/>
            </a:pPr>
            <a:r>
              <a:rPr lang="en-US" dirty="0" smtClean="0">
                <a:solidFill>
                  <a:schemeClr val="tx1">
                    <a:lumMod val="75000"/>
                    <a:lumOff val="25000"/>
                  </a:schemeClr>
                </a:solidFill>
              </a:rPr>
              <a:t>				   +  </a:t>
            </a:r>
            <a:r>
              <a:rPr lang="en-US" dirty="0" err="1" smtClean="0">
                <a:solidFill>
                  <a:schemeClr val="tx1">
                    <a:lumMod val="75000"/>
                    <a:lumOff val="25000"/>
                  </a:schemeClr>
                </a:solidFill>
              </a:rPr>
              <a:t>T</a:t>
            </a:r>
            <a:r>
              <a:rPr lang="en-US" baseline="-25000" dirty="0" err="1" smtClean="0">
                <a:solidFill>
                  <a:schemeClr val="tx1">
                    <a:lumMod val="75000"/>
                    <a:lumOff val="25000"/>
                  </a:schemeClr>
                </a:solidFill>
              </a:rPr>
              <a:t>sum</a:t>
            </a:r>
            <a:r>
              <a:rPr lang="en-US" baseline="-25000" dirty="0" smtClean="0">
                <a:solidFill>
                  <a:schemeClr val="tx1">
                    <a:lumMod val="75000"/>
                    <a:lumOff val="25000"/>
                  </a:schemeClr>
                </a:solidFill>
              </a:rPr>
              <a:t> of overhead timings in the left table</a:t>
            </a:r>
          </a:p>
          <a:p>
            <a:r>
              <a:rPr lang="en-US" dirty="0" smtClean="0">
                <a:solidFill>
                  <a:schemeClr val="tx1">
                    <a:lumMod val="75000"/>
                    <a:lumOff val="25000"/>
                  </a:schemeClr>
                </a:solidFill>
              </a:rPr>
              <a:t>Amongst the overhead timings, only the map rendering depends on the data size, others depends on the number of partitions.</a:t>
            </a:r>
          </a:p>
          <a:p>
            <a:r>
              <a:rPr lang="en-US" dirty="0" smtClean="0">
                <a:solidFill>
                  <a:schemeClr val="tx1">
                    <a:lumMod val="75000"/>
                    <a:lumOff val="25000"/>
                  </a:schemeClr>
                </a:solidFill>
              </a:rPr>
              <a:t>The larger the data the higher the performance gain.</a:t>
            </a:r>
          </a:p>
          <a:p>
            <a:r>
              <a:rPr lang="en-US" dirty="0" smtClean="0">
                <a:solidFill>
                  <a:schemeClr val="tx1">
                    <a:lumMod val="75000"/>
                    <a:lumOff val="25000"/>
                  </a:schemeClr>
                </a:solidFill>
              </a:rPr>
              <a:t>There is no performance gain for less then a threshold data size handled. </a:t>
            </a:r>
          </a:p>
          <a:p>
            <a:endParaRPr lang="en-US" baseline="-25000" dirty="0">
              <a:solidFill>
                <a:schemeClr val="tx1">
                  <a:lumMod val="75000"/>
                  <a:lumOff val="25000"/>
                </a:schemeClr>
              </a:solidFill>
            </a:endParaRPr>
          </a:p>
        </p:txBody>
      </p:sp>
      <p:graphicFrame>
        <p:nvGraphicFramePr>
          <p:cNvPr id="7" name="Chart 6"/>
          <p:cNvGraphicFramePr/>
          <p:nvPr/>
        </p:nvGraphicFramePr>
        <p:xfrm>
          <a:off x="152400" y="609600"/>
          <a:ext cx="4191000" cy="3581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4114800" y="609600"/>
          <a:ext cx="4876800"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p:cNvSpPr>
            <a:spLocks noGrp="1"/>
          </p:cNvSpPr>
          <p:nvPr>
            <p:ph type="sldNum" sz="quarter" idx="12"/>
          </p:nvPr>
        </p:nvSpPr>
        <p:spPr>
          <a:xfrm>
            <a:off x="6781800" y="6324600"/>
            <a:ext cx="2133600" cy="365125"/>
          </a:xfrm>
        </p:spPr>
        <p:txBody>
          <a:bodyPr/>
          <a:lstStyle/>
          <a:p>
            <a:fld id="{052F8F49-F254-4492-A20D-AEE6D2E281C5}"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274638"/>
            <a:ext cx="8686800" cy="334962"/>
          </a:xfrm>
        </p:spPr>
        <p:txBody>
          <a:bodyPr>
            <a:noAutofit/>
          </a:bodyPr>
          <a:lstStyle/>
          <a:p>
            <a:r>
              <a:rPr lang="en-US" sz="3200" dirty="0" smtClean="0">
                <a:solidFill>
                  <a:schemeClr val="tx1">
                    <a:lumMod val="75000"/>
                    <a:lumOff val="25000"/>
                  </a:schemeClr>
                </a:solidFill>
                <a:effectLst>
                  <a:outerShdw blurRad="38100" dist="38100" dir="2700000" algn="tl">
                    <a:srgbClr val="000000">
                      <a:alpha val="43137"/>
                    </a:srgbClr>
                  </a:outerShdw>
                </a:effectLst>
              </a:rPr>
              <a:t>(Case-4) Partial (1/2 cached) Usage of Cached Data</a:t>
            </a:r>
            <a:endParaRPr lang="en-US" sz="3200" dirty="0">
              <a:solidFill>
                <a:schemeClr val="tx1">
                  <a:lumMod val="75000"/>
                  <a:lumOff val="25000"/>
                </a:schemeClr>
              </a:solidFill>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5334000" y="1066800"/>
            <a:ext cx="3657600" cy="4648200"/>
          </a:xfrm>
        </p:spPr>
        <p:txBody>
          <a:bodyPr>
            <a:normAutofit fontScale="70000" lnSpcReduction="20000"/>
          </a:bodyPr>
          <a:lstStyle/>
          <a:p>
            <a:r>
              <a:rPr lang="en-US" dirty="0" smtClean="0">
                <a:solidFill>
                  <a:schemeClr val="tx1">
                    <a:lumMod val="75000"/>
                    <a:lumOff val="25000"/>
                  </a:schemeClr>
                </a:solidFill>
              </a:rPr>
              <a:t>There is no gain of using pp with caching technique for the small sizes of data due to the overheads. </a:t>
            </a:r>
          </a:p>
          <a:p>
            <a:r>
              <a:rPr lang="en-US" dirty="0" smtClean="0">
                <a:solidFill>
                  <a:schemeClr val="tx1">
                    <a:lumMod val="75000"/>
                    <a:lumOff val="25000"/>
                  </a:schemeClr>
                </a:solidFill>
              </a:rPr>
              <a:t>We propose a threshold value to define if the partitioning is needed as explained before. </a:t>
            </a:r>
          </a:p>
          <a:p>
            <a:r>
              <a:rPr lang="en-US" dirty="0" smtClean="0">
                <a:solidFill>
                  <a:schemeClr val="tx1">
                    <a:lumMod val="75000"/>
                    <a:lumOff val="25000"/>
                  </a:schemeClr>
                </a:solidFill>
              </a:rPr>
              <a:t>For this scenario the proposed system is almost 8 times faster than the ordinary on-demand one-threaded systems. </a:t>
            </a:r>
          </a:p>
          <a:p>
            <a:r>
              <a:rPr lang="en-US" dirty="0" smtClean="0">
                <a:solidFill>
                  <a:schemeClr val="tx1">
                    <a:lumMod val="75000"/>
                    <a:lumOff val="25000"/>
                  </a:schemeClr>
                </a:solidFill>
              </a:rPr>
              <a:t>As the data size increases, that ratio increases.</a:t>
            </a:r>
            <a:endParaRPr lang="en-US" dirty="0">
              <a:solidFill>
                <a:schemeClr val="tx1">
                  <a:lumMod val="75000"/>
                  <a:lumOff val="25000"/>
                </a:schemeClr>
              </a:solidFill>
            </a:endParaRPr>
          </a:p>
        </p:txBody>
      </p:sp>
      <p:graphicFrame>
        <p:nvGraphicFramePr>
          <p:cNvPr id="4" name="Table 3"/>
          <p:cNvGraphicFramePr>
            <a:graphicFrameLocks noGrp="1"/>
          </p:cNvGraphicFramePr>
          <p:nvPr/>
        </p:nvGraphicFramePr>
        <p:xfrm>
          <a:off x="304800" y="990600"/>
          <a:ext cx="4813300" cy="1899031"/>
        </p:xfrm>
        <a:graphic>
          <a:graphicData uri="http://schemas.openxmlformats.org/drawingml/2006/table">
            <a:tbl>
              <a:tblPr/>
              <a:tblGrid>
                <a:gridCol w="1016000"/>
                <a:gridCol w="1111250"/>
                <a:gridCol w="857250"/>
                <a:gridCol w="971550"/>
                <a:gridCol w="857250"/>
              </a:tblGrid>
              <a:tr h="200025">
                <a:tc>
                  <a:txBody>
                    <a:bodyPr/>
                    <a:lstStyle/>
                    <a:p>
                      <a:pPr>
                        <a:lnSpc>
                          <a:spcPct val="115000"/>
                        </a:lnSpc>
                      </a:pPr>
                      <a:endParaRPr lang="en-US" sz="1100" dirty="0">
                        <a:latin typeface="Calibri"/>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Comparison of the response times</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16535">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GML Data</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Hybrid (half cached half pp)</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Orinary systems</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200025">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Size - MB</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time</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StdDev</a:t>
                      </a:r>
                      <a:endParaRPr lang="en-US" sz="1100">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time</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StdDev</a:t>
                      </a:r>
                      <a:endParaRPr lang="en-US" sz="1100">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00025">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0.01</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latin typeface="Times New Roman"/>
                          <a:ea typeface="Times New Roman"/>
                          <a:cs typeface="Times New Roman"/>
                        </a:rPr>
                        <a:t>7,063.38</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latin typeface="Times New Roman"/>
                          <a:ea typeface="Times New Roman"/>
                          <a:cs typeface="Times New Roman"/>
                        </a:rPr>
                        <a:t>357.46</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2,578.69</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252.49</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0.1</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latin typeface="Times New Roman"/>
                          <a:ea typeface="Times New Roman"/>
                          <a:cs typeface="Times New Roman"/>
                        </a:rPr>
                        <a:t>9,702.49</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latin typeface="Times New Roman"/>
                          <a:ea typeface="Times New Roman"/>
                          <a:cs typeface="Times New Roman"/>
                        </a:rPr>
                        <a:t>322.20</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7,973.16</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374.12</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0.5</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Times New Roman"/>
                          <a:ea typeface="Times New Roman"/>
                          <a:cs typeface="Times New Roman"/>
                        </a:rPr>
                        <a:t>12,892.12</a:t>
                      </a:r>
                      <a:endParaRPr lang="en-US"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361.53</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30,868.52</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482.83</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1</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14,692.18</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414.89</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59,635.69</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343.76</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5</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45,401.40</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590.89</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288,594.12</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772.41</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r">
                        <a:lnSpc>
                          <a:spcPct val="115000"/>
                        </a:lnSpc>
                        <a:spcBef>
                          <a:spcPts val="0"/>
                        </a:spcBef>
                        <a:spcAft>
                          <a:spcPts val="0"/>
                        </a:spcAft>
                      </a:pPr>
                      <a:r>
                        <a:rPr lang="en-US" sz="1200" dirty="0">
                          <a:solidFill>
                            <a:srgbClr val="000000"/>
                          </a:solidFill>
                          <a:latin typeface="Times New Roman"/>
                          <a:ea typeface="Times New Roman"/>
                          <a:cs typeface="Times New Roman"/>
                        </a:rPr>
                        <a:t>10</a:t>
                      </a:r>
                      <a:endParaRPr lang="en-US"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70,494.98</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475.19</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574,825.16</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Times New Roman"/>
                          <a:ea typeface="Times New Roman"/>
                          <a:cs typeface="Times New Roman"/>
                        </a:rPr>
                        <a:t>836.46</a:t>
                      </a:r>
                      <a:endParaRPr lang="en-US"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Chart 4"/>
          <p:cNvGraphicFramePr/>
          <p:nvPr/>
        </p:nvGraphicFramePr>
        <p:xfrm>
          <a:off x="228600" y="2971800"/>
          <a:ext cx="5334000" cy="3709116"/>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7"/>
          <p:cNvSpPr>
            <a:spLocks noGrp="1"/>
          </p:cNvSpPr>
          <p:nvPr>
            <p:ph type="sldNum" sz="quarter" idx="12"/>
          </p:nvPr>
        </p:nvSpPr>
        <p:spPr/>
        <p:txBody>
          <a:bodyPr/>
          <a:lstStyle/>
          <a:p>
            <a:fld id="{052F8F49-F254-4492-A20D-AEE6D2E281C5}"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solidFill>
                  <a:schemeClr val="tx1">
                    <a:lumMod val="75000"/>
                    <a:lumOff val="25000"/>
                  </a:schemeClr>
                </a:solidFill>
                <a:effectLst>
                  <a:outerShdw blurRad="38100" dist="38100" dir="2700000" algn="tl">
                    <a:srgbClr val="000000">
                      <a:alpha val="43137"/>
                    </a:srgbClr>
                  </a:outerShdw>
                </a:effectLst>
              </a:rPr>
              <a:t>Summary of Contributions</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382000" cy="5334000"/>
          </a:xfrm>
        </p:spPr>
        <p:txBody>
          <a:bodyPr>
            <a:normAutofit fontScale="70000" lnSpcReduction="20000"/>
          </a:bodyPr>
          <a:lstStyle/>
          <a:p>
            <a:r>
              <a:rPr lang="en-US" dirty="0" smtClean="0">
                <a:solidFill>
                  <a:schemeClr val="tx1">
                    <a:lumMod val="75000"/>
                    <a:lumOff val="25000"/>
                  </a:schemeClr>
                </a:solidFill>
              </a:rPr>
              <a:t>A framework for capability file-based federated Service-Oriented GIS</a:t>
            </a:r>
          </a:p>
          <a:p>
            <a:r>
              <a:rPr lang="en-US" dirty="0" smtClean="0">
                <a:solidFill>
                  <a:schemeClr val="tx1">
                    <a:lumMod val="75000"/>
                    <a:lumOff val="25000"/>
                  </a:schemeClr>
                </a:solidFill>
              </a:rPr>
              <a:t>Integrated Web Services with Open Geographic Standards for supporting interoperability at both data and application levels</a:t>
            </a:r>
          </a:p>
          <a:p>
            <a:r>
              <a:rPr lang="en-US" dirty="0" smtClean="0">
                <a:solidFill>
                  <a:schemeClr val="tx1">
                    <a:lumMod val="75000"/>
                    <a:lumOff val="25000"/>
                  </a:schemeClr>
                </a:solidFill>
              </a:rPr>
              <a:t>Abstraction of federated Service-Oriented GIS for general domains</a:t>
            </a:r>
          </a:p>
          <a:p>
            <a:pPr lvl="1"/>
            <a:r>
              <a:rPr lang="en-US" dirty="0" smtClean="0">
                <a:solidFill>
                  <a:schemeClr val="tx1">
                    <a:lumMod val="75000"/>
                    <a:lumOff val="25000"/>
                  </a:schemeClr>
                </a:solidFill>
              </a:rPr>
              <a:t>Generalizing the proposed GIS framework</a:t>
            </a:r>
          </a:p>
          <a:p>
            <a:pPr lvl="1"/>
            <a:r>
              <a:rPr lang="en-US" dirty="0" smtClean="0">
                <a:solidFill>
                  <a:schemeClr val="tx1">
                    <a:lumMod val="75000"/>
                    <a:lumOff val="25000"/>
                  </a:schemeClr>
                </a:solidFill>
              </a:rPr>
              <a:t>Defining the requirements in terms of components</a:t>
            </a:r>
          </a:p>
          <a:p>
            <a:r>
              <a:rPr lang="en-US" dirty="0" smtClean="0">
                <a:solidFill>
                  <a:schemeClr val="tx1">
                    <a:lumMod val="75000"/>
                    <a:lumOff val="25000"/>
                  </a:schemeClr>
                </a:solidFill>
              </a:rPr>
              <a:t>Investigating performance efficient designs</a:t>
            </a:r>
          </a:p>
          <a:p>
            <a:pPr lvl="1"/>
            <a:r>
              <a:rPr lang="en-US" dirty="0" smtClean="0">
                <a:solidFill>
                  <a:schemeClr val="tx1">
                    <a:lumMod val="75000"/>
                    <a:lumOff val="25000"/>
                  </a:schemeClr>
                </a:solidFill>
              </a:rPr>
              <a:t>Streaming GIS Web Services</a:t>
            </a:r>
          </a:p>
          <a:p>
            <a:pPr lvl="1"/>
            <a:r>
              <a:rPr lang="en-US" dirty="0" smtClean="0">
                <a:solidFill>
                  <a:schemeClr val="tx1">
                    <a:lumMod val="75000"/>
                    <a:lumOff val="25000"/>
                  </a:schemeClr>
                </a:solidFill>
              </a:rPr>
              <a:t>Capability file-based Pre-fetching</a:t>
            </a:r>
          </a:p>
          <a:p>
            <a:pPr lvl="1"/>
            <a:r>
              <a:rPr lang="en-US" dirty="0" smtClean="0">
                <a:solidFill>
                  <a:schemeClr val="tx1">
                    <a:lumMod val="75000"/>
                    <a:lumOff val="25000"/>
                  </a:schemeClr>
                </a:solidFill>
              </a:rPr>
              <a:t>Attribute-based query partitioning and caching techniques for parallel processing</a:t>
            </a:r>
          </a:p>
          <a:p>
            <a:r>
              <a:rPr lang="en-US" dirty="0" smtClean="0">
                <a:solidFill>
                  <a:schemeClr val="tx1">
                    <a:lumMod val="75000"/>
                    <a:lumOff val="25000"/>
                  </a:schemeClr>
                </a:solidFill>
              </a:rPr>
              <a:t>Comprehensive benchmarks to evaluate the performance and responsiveness of the systems</a:t>
            </a:r>
          </a:p>
          <a:p>
            <a:r>
              <a:rPr lang="en-US" dirty="0" smtClean="0">
                <a:solidFill>
                  <a:schemeClr val="tx1">
                    <a:lumMod val="75000"/>
                    <a:lumOff val="25000"/>
                  </a:schemeClr>
                </a:solidFill>
              </a:rPr>
              <a:t>Contribution as system software</a:t>
            </a:r>
          </a:p>
          <a:p>
            <a:pPr lvl="1"/>
            <a:r>
              <a:rPr lang="en-US" dirty="0" smtClean="0">
                <a:solidFill>
                  <a:schemeClr val="tx1">
                    <a:lumMod val="75000"/>
                    <a:lumOff val="25000"/>
                  </a:schemeClr>
                </a:solidFill>
              </a:rPr>
              <a:t>Web Map Server (WMS)</a:t>
            </a:r>
          </a:p>
          <a:p>
            <a:pPr lvl="1"/>
            <a:r>
              <a:rPr lang="en-US" dirty="0" smtClean="0">
                <a:solidFill>
                  <a:schemeClr val="tx1">
                    <a:lumMod val="75000"/>
                    <a:lumOff val="25000"/>
                  </a:schemeClr>
                </a:solidFill>
              </a:rPr>
              <a:t>Federator (AWMS)</a:t>
            </a:r>
          </a:p>
          <a:p>
            <a:pPr lvl="1"/>
            <a:r>
              <a:rPr lang="en-US" dirty="0" smtClean="0">
                <a:solidFill>
                  <a:schemeClr val="tx1">
                    <a:lumMod val="75000"/>
                    <a:lumOff val="25000"/>
                  </a:schemeClr>
                </a:solidFill>
              </a:rPr>
              <a:t>Interactive map tools for data display, query and analysis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lumMod val="75000"/>
                    <a:lumOff val="25000"/>
                  </a:schemeClr>
                </a:solidFill>
                <a:effectLst>
                  <a:outerShdw blurRad="38100" dist="38100" dir="2700000" algn="tl">
                    <a:srgbClr val="000000">
                      <a:alpha val="43137"/>
                    </a:srgbClr>
                  </a:outerShdw>
                </a:effectLst>
              </a:rPr>
              <a:t>Future Research Directions</a:t>
            </a:r>
            <a:endParaRPr lang="en-US" sz="27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382000" cy="4525963"/>
          </a:xfrm>
        </p:spPr>
        <p:txBody>
          <a:bodyPr>
            <a:normAutofit fontScale="92500" lnSpcReduction="20000"/>
          </a:bodyPr>
          <a:lstStyle/>
          <a:p>
            <a:r>
              <a:rPr lang="en-US" dirty="0" smtClean="0">
                <a:solidFill>
                  <a:schemeClr val="tx1">
                    <a:lumMod val="75000"/>
                    <a:lumOff val="25000"/>
                  </a:schemeClr>
                </a:solidFill>
              </a:rPr>
              <a:t>Developing </a:t>
            </a:r>
            <a:r>
              <a:rPr lang="en-US" dirty="0" smtClean="0">
                <a:solidFill>
                  <a:schemeClr val="tx1">
                    <a:lumMod val="75000"/>
                    <a:lumOff val="25000"/>
                  </a:schemeClr>
                </a:solidFill>
              </a:rPr>
              <a:t>generic framework </a:t>
            </a:r>
            <a:r>
              <a:rPr lang="en-US" dirty="0" smtClean="0">
                <a:solidFill>
                  <a:schemeClr val="tx1">
                    <a:lumMod val="75000"/>
                    <a:lumOff val="25000"/>
                  </a:schemeClr>
                </a:solidFill>
              </a:rPr>
              <a:t>for application specific information systems –ASIS</a:t>
            </a:r>
          </a:p>
          <a:p>
            <a:pPr lvl="1"/>
            <a:r>
              <a:rPr lang="en-US" dirty="0" smtClean="0">
                <a:solidFill>
                  <a:schemeClr val="tx1">
                    <a:lumMod val="75000"/>
                    <a:lumOff val="25000"/>
                  </a:schemeClr>
                </a:solidFill>
              </a:rPr>
              <a:t>Considering semantics of data and services</a:t>
            </a:r>
          </a:p>
          <a:p>
            <a:pPr lvl="1"/>
            <a:r>
              <a:rPr lang="en-US" dirty="0" smtClean="0">
                <a:solidFill>
                  <a:schemeClr val="tx1">
                    <a:lumMod val="75000"/>
                    <a:lumOff val="25000"/>
                  </a:schemeClr>
                </a:solidFill>
              </a:rPr>
              <a:t>Distributed capability federation</a:t>
            </a:r>
          </a:p>
          <a:p>
            <a:pPr lvl="1"/>
            <a:r>
              <a:rPr lang="en-US" dirty="0" smtClean="0">
                <a:solidFill>
                  <a:schemeClr val="tx1">
                    <a:lumMod val="75000"/>
                    <a:lumOff val="25000"/>
                  </a:schemeClr>
                </a:solidFill>
              </a:rPr>
              <a:t>Capability files and application specific languages</a:t>
            </a:r>
          </a:p>
          <a:p>
            <a:pPr lvl="1"/>
            <a:r>
              <a:rPr lang="en-US" dirty="0" smtClean="0">
                <a:solidFill>
                  <a:schemeClr val="tx1">
                    <a:lumMod val="75000"/>
                    <a:lumOff val="25000"/>
                  </a:schemeClr>
                </a:solidFill>
              </a:rPr>
              <a:t>Inter-service communications through capability exchange</a:t>
            </a:r>
          </a:p>
          <a:p>
            <a:r>
              <a:rPr lang="en-US" dirty="0" smtClean="0">
                <a:solidFill>
                  <a:schemeClr val="tx1">
                    <a:lumMod val="75000"/>
                    <a:lumOff val="25000"/>
                  </a:schemeClr>
                </a:solidFill>
              </a:rPr>
              <a:t>Integrating ASIS with science applications at the view-level</a:t>
            </a:r>
          </a:p>
          <a:p>
            <a:pPr lvl="1"/>
            <a:r>
              <a:rPr lang="en-US" dirty="0" smtClean="0">
                <a:solidFill>
                  <a:schemeClr val="tx1">
                    <a:lumMod val="75000"/>
                    <a:lumOff val="25000"/>
                  </a:schemeClr>
                </a:solidFill>
              </a:rPr>
              <a:t>Science plotting services</a:t>
            </a:r>
          </a:p>
          <a:p>
            <a:pPr lvl="1"/>
            <a:r>
              <a:rPr lang="en-US" dirty="0" smtClean="0">
                <a:solidFill>
                  <a:schemeClr val="tx1">
                    <a:lumMod val="75000"/>
                    <a:lumOff val="25000"/>
                  </a:schemeClr>
                </a:solidFill>
              </a:rPr>
              <a:t>Processed data overlay and association with input data</a:t>
            </a:r>
          </a:p>
          <a:p>
            <a:endParaRPr lang="en-US" dirty="0" smtClean="0">
              <a:solidFill>
                <a:schemeClr val="tx1">
                  <a:lumMod val="75000"/>
                  <a:lumOff val="25000"/>
                </a:schemeClr>
              </a:solidFill>
            </a:endParaRPr>
          </a:p>
          <a:p>
            <a:endParaRPr lang="en-US"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45</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95275"/>
            <a:ext cx="8229600" cy="914400"/>
          </a:xfrm>
        </p:spPr>
        <p:txBody>
          <a:bodyPr/>
          <a:lstStyle/>
          <a:p>
            <a:r>
              <a:rPr lang="en-US" dirty="0" smtClean="0">
                <a:solidFill>
                  <a:schemeClr val="tx1">
                    <a:lumMod val="75000"/>
                    <a:lumOff val="25000"/>
                  </a:schemeClr>
                </a:solidFill>
                <a:effectLst>
                  <a:outerShdw blurRad="38100" dist="38100" dir="2700000" algn="tl">
                    <a:srgbClr val="000000">
                      <a:alpha val="43137"/>
                    </a:srgbClr>
                  </a:outerShdw>
                </a:effectLst>
              </a:rPr>
              <a:t>Open Geographic Standards</a:t>
            </a:r>
          </a:p>
        </p:txBody>
      </p:sp>
      <p:sp>
        <p:nvSpPr>
          <p:cNvPr id="5123" name="Rectangle 3"/>
          <p:cNvSpPr>
            <a:spLocks noGrp="1" noChangeArrowheads="1"/>
          </p:cNvSpPr>
          <p:nvPr>
            <p:ph idx="1"/>
          </p:nvPr>
        </p:nvSpPr>
        <p:spPr>
          <a:xfrm>
            <a:off x="457200" y="1479550"/>
            <a:ext cx="8534400" cy="4768850"/>
          </a:xfrm>
        </p:spPr>
        <p:txBody>
          <a:bodyPr>
            <a:normAutofit lnSpcReduction="10000"/>
          </a:bodyPr>
          <a:lstStyle/>
          <a:p>
            <a:pPr>
              <a:lnSpc>
                <a:spcPct val="90000"/>
              </a:lnSpc>
            </a:pPr>
            <a:r>
              <a:rPr lang="en-US" sz="2400" dirty="0" smtClean="0">
                <a:solidFill>
                  <a:schemeClr val="tx1">
                    <a:lumMod val="75000"/>
                    <a:lumOff val="25000"/>
                  </a:schemeClr>
                </a:solidFill>
              </a:rPr>
              <a:t>Two major well-known standard bodies: Open Geospatial Standards (OGC) and </a:t>
            </a:r>
            <a:r>
              <a:rPr lang="en-US" sz="2400" dirty="0" smtClean="0">
                <a:solidFill>
                  <a:schemeClr val="tx1">
                    <a:lumMod val="75000"/>
                    <a:lumOff val="25000"/>
                  </a:schemeClr>
                </a:solidFill>
              </a:rPr>
              <a:t>ISO/TC211.</a:t>
            </a:r>
            <a:endParaRPr lang="en-US" sz="2400" dirty="0" smtClean="0">
              <a:solidFill>
                <a:schemeClr val="tx1">
                  <a:lumMod val="75000"/>
                  <a:lumOff val="25000"/>
                </a:schemeClr>
              </a:solidFill>
            </a:endParaRPr>
          </a:p>
          <a:p>
            <a:pPr>
              <a:lnSpc>
                <a:spcPct val="90000"/>
              </a:lnSpc>
            </a:pPr>
            <a:r>
              <a:rPr lang="en-US" sz="2400" dirty="0" smtClean="0">
                <a:solidFill>
                  <a:schemeClr val="tx1">
                    <a:lumMod val="75000"/>
                    <a:lumOff val="25000"/>
                  </a:schemeClr>
                </a:solidFill>
              </a:rPr>
              <a:t>Open </a:t>
            </a:r>
            <a:r>
              <a:rPr lang="en-US" sz="2400" dirty="0" smtClean="0">
                <a:solidFill>
                  <a:schemeClr val="tx1">
                    <a:lumMod val="75000"/>
                    <a:lumOff val="25000"/>
                  </a:schemeClr>
                </a:solidFill>
              </a:rPr>
              <a:t>GIS Standards bodies aim to make geographic information and services neutral and available across any network, application, or platform. </a:t>
            </a:r>
          </a:p>
          <a:p>
            <a:pPr>
              <a:lnSpc>
                <a:spcPct val="90000"/>
              </a:lnSpc>
            </a:pPr>
            <a:r>
              <a:rPr lang="en-US" sz="2400" dirty="0" smtClean="0">
                <a:solidFill>
                  <a:schemeClr val="tx1">
                    <a:lumMod val="75000"/>
                    <a:lumOff val="25000"/>
                  </a:schemeClr>
                </a:solidFill>
              </a:rPr>
              <a:t>OGC </a:t>
            </a:r>
            <a:r>
              <a:rPr lang="en-US" sz="2400" dirty="0" smtClean="0">
                <a:solidFill>
                  <a:schemeClr val="tx1">
                    <a:lumMod val="75000"/>
                    <a:lumOff val="25000"/>
                  </a:schemeClr>
                </a:solidFill>
              </a:rPr>
              <a:t>Specifications defines online services and data models:</a:t>
            </a:r>
          </a:p>
          <a:p>
            <a:pPr lvl="1">
              <a:lnSpc>
                <a:spcPct val="90000"/>
              </a:lnSpc>
            </a:pPr>
            <a:r>
              <a:rPr lang="en-US" sz="2200" dirty="0" smtClean="0">
                <a:solidFill>
                  <a:schemeClr val="tx1">
                    <a:lumMod val="75000"/>
                    <a:lumOff val="25000"/>
                  </a:schemeClr>
                </a:solidFill>
              </a:rPr>
              <a:t>Data Format Specs: Geographic Markup Language (GML), </a:t>
            </a:r>
            <a:r>
              <a:rPr lang="en-US" sz="2200" dirty="0" err="1" smtClean="0">
                <a:solidFill>
                  <a:schemeClr val="tx1">
                    <a:lumMod val="75000"/>
                    <a:lumOff val="25000"/>
                  </a:schemeClr>
                </a:solidFill>
              </a:rPr>
              <a:t>SensorML</a:t>
            </a:r>
            <a:r>
              <a:rPr lang="en-US" sz="2200" dirty="0" smtClean="0">
                <a:solidFill>
                  <a:schemeClr val="tx1">
                    <a:lumMod val="75000"/>
                    <a:lumOff val="25000"/>
                  </a:schemeClr>
                </a:solidFill>
              </a:rPr>
              <a:t>, Observation and Measurements (O&amp;M)</a:t>
            </a:r>
          </a:p>
          <a:p>
            <a:pPr lvl="1">
              <a:lnSpc>
                <a:spcPct val="90000"/>
              </a:lnSpc>
            </a:pPr>
            <a:r>
              <a:rPr lang="en-US" sz="2200" dirty="0" smtClean="0">
                <a:solidFill>
                  <a:schemeClr val="tx1">
                    <a:lumMod val="75000"/>
                    <a:lumOff val="25000"/>
                  </a:schemeClr>
                </a:solidFill>
              </a:rPr>
              <a:t>Service Specs: Web Feature Service (WFS), Web Map Service (WMS), Web Coverage Service (WCS)</a:t>
            </a:r>
          </a:p>
          <a:p>
            <a:pPr>
              <a:lnSpc>
                <a:spcPct val="90000"/>
              </a:lnSpc>
            </a:pPr>
            <a:r>
              <a:rPr lang="en-US" sz="2400" dirty="0" smtClean="0">
                <a:solidFill>
                  <a:schemeClr val="tx1">
                    <a:lumMod val="75000"/>
                    <a:lumOff val="25000"/>
                  </a:schemeClr>
                </a:solidFill>
              </a:rPr>
              <a:t>OGC Services are </a:t>
            </a:r>
            <a:r>
              <a:rPr lang="en-US" sz="2400" dirty="0" smtClean="0">
                <a:solidFill>
                  <a:schemeClr val="tx1">
                    <a:lumMod val="75000"/>
                    <a:lumOff val="25000"/>
                  </a:schemeClr>
                </a:solidFill>
              </a:rPr>
              <a:t>HTTP-based</a:t>
            </a:r>
            <a:r>
              <a:rPr lang="en-US" sz="2400" dirty="0" smtClean="0">
                <a:solidFill>
                  <a:schemeClr val="tx1">
                    <a:lumMod val="75000"/>
                    <a:lumOff val="25000"/>
                  </a:schemeClr>
                </a:solidFill>
              </a:rPr>
              <a:t> which has</a:t>
            </a:r>
            <a:r>
              <a:rPr lang="en-US" sz="2400" dirty="0" smtClean="0">
                <a:solidFill>
                  <a:schemeClr val="tx1">
                    <a:lumMod val="75000"/>
                    <a:lumOff val="25000"/>
                  </a:schemeClr>
                </a:solidFill>
              </a:rPr>
              <a:t> </a:t>
            </a:r>
            <a:r>
              <a:rPr lang="en-US" sz="2400" dirty="0" smtClean="0">
                <a:solidFill>
                  <a:schemeClr val="tx1">
                    <a:lumMod val="75000"/>
                    <a:lumOff val="25000"/>
                  </a:schemeClr>
                </a:solidFill>
              </a:rPr>
              <a:t>limited data transport capabilities. </a:t>
            </a:r>
          </a:p>
          <a:p>
            <a:pPr>
              <a:lnSpc>
                <a:spcPct val="90000"/>
              </a:lnSpc>
            </a:pPr>
            <a:r>
              <a:rPr lang="en-US" sz="2400" dirty="0" smtClean="0">
                <a:solidFill>
                  <a:schemeClr val="tx1">
                    <a:lumMod val="75000"/>
                    <a:lumOff val="25000"/>
                  </a:schemeClr>
                </a:solidFill>
              </a:rPr>
              <a:t>HTTP-</a:t>
            </a:r>
            <a:r>
              <a:rPr lang="en-US" sz="2400" dirty="0" smtClean="0">
                <a:solidFill>
                  <a:schemeClr val="tx1">
                    <a:lumMod val="75000"/>
                    <a:lumOff val="25000"/>
                  </a:schemeClr>
                </a:solidFill>
              </a:rPr>
              <a:t>based services are r</a:t>
            </a:r>
            <a:r>
              <a:rPr lang="en-US" sz="2400" dirty="0" smtClean="0">
                <a:solidFill>
                  <a:schemeClr val="tx1">
                    <a:lumMod val="75000"/>
                    <a:lumOff val="25000"/>
                  </a:schemeClr>
                </a:solidFill>
              </a:rPr>
              <a:t>equest-response </a:t>
            </a:r>
            <a:r>
              <a:rPr lang="en-US" sz="2400" dirty="0" smtClean="0">
                <a:solidFill>
                  <a:schemeClr val="tx1">
                    <a:lumMod val="75000"/>
                    <a:lumOff val="25000"/>
                  </a:schemeClr>
                </a:solidFill>
              </a:rPr>
              <a:t>type services; </a:t>
            </a:r>
            <a:r>
              <a:rPr lang="en-US" sz="2400" dirty="0" smtClean="0">
                <a:solidFill>
                  <a:schemeClr val="tx1">
                    <a:lumMod val="75000"/>
                    <a:lumOff val="25000"/>
                  </a:schemeClr>
                </a:solidFill>
              </a:rPr>
              <a:t>centralized and synchronous </a:t>
            </a:r>
            <a:r>
              <a:rPr lang="en-US" sz="2400" dirty="0" smtClean="0">
                <a:solidFill>
                  <a:schemeClr val="tx1">
                    <a:lumMod val="75000"/>
                    <a:lumOff val="25000"/>
                  </a:schemeClr>
                </a:solidFill>
              </a:rPr>
              <a:t>applications.</a:t>
            </a:r>
          </a:p>
        </p:txBody>
      </p:sp>
      <p:sp>
        <p:nvSpPr>
          <p:cNvPr id="4" name="Slide Number Placeholder 3"/>
          <p:cNvSpPr>
            <a:spLocks noGrp="1"/>
          </p:cNvSpPr>
          <p:nvPr>
            <p:ph type="sldNum" sz="quarter" idx="12"/>
          </p:nvPr>
        </p:nvSpPr>
        <p:spPr/>
        <p:txBody>
          <a:bodyPr/>
          <a:lstStyle/>
          <a:p>
            <a:pPr>
              <a:defRPr/>
            </a:pPr>
            <a:fld id="{6B92765C-8F5A-4157-8B8C-F35BD4D1A231}" type="slidenum">
              <a:rPr lang="en-US"/>
              <a:pPr>
                <a:defRPr/>
              </a:pPr>
              <a:t>5</a:t>
            </a:fld>
            <a:endParaRPr lang="en-US" dirty="0"/>
          </a:p>
        </p:txBody>
      </p:sp>
    </p:spTree>
  </p:cSld>
  <p:clrMapOvr>
    <a:masterClrMapping/>
  </p:clrMapOvr>
  <p:transition advTm="25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effectLst>
                  <a:outerShdw blurRad="38100" dist="38100" dir="2700000" algn="tl">
                    <a:srgbClr val="000000">
                      <a:alpha val="43137"/>
                    </a:srgbClr>
                  </a:outerShdw>
                </a:effectLst>
              </a:rPr>
              <a:t>Motivations</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22437"/>
            <a:ext cx="8229600" cy="4525963"/>
          </a:xfrm>
        </p:spPr>
        <p:txBody>
          <a:bodyPr>
            <a:normAutofit/>
          </a:bodyPr>
          <a:lstStyle/>
          <a:p>
            <a:r>
              <a:rPr lang="en-US" dirty="0" smtClean="0">
                <a:solidFill>
                  <a:schemeClr val="tx1">
                    <a:lumMod val="75000"/>
                    <a:lumOff val="25000"/>
                  </a:schemeClr>
                </a:solidFill>
              </a:rPr>
              <a:t>Interoperable Service-oriented Geographic </a:t>
            </a:r>
            <a:r>
              <a:rPr lang="en-US" sz="3000" dirty="0" smtClean="0">
                <a:solidFill>
                  <a:schemeClr val="tx1">
                    <a:lumMod val="75000"/>
                    <a:lumOff val="25000"/>
                  </a:schemeClr>
                </a:solidFill>
              </a:rPr>
              <a:t>Information Systems (Merging Web Services with Open Geographic </a:t>
            </a:r>
            <a:r>
              <a:rPr lang="en-US" sz="3000" dirty="0" smtClean="0">
                <a:solidFill>
                  <a:schemeClr val="tx1">
                    <a:lumMod val="75000"/>
                    <a:lumOff val="25000"/>
                  </a:schemeClr>
                </a:solidFill>
              </a:rPr>
              <a:t>Standards)</a:t>
            </a:r>
            <a:endParaRPr lang="en-US" sz="3000" dirty="0" smtClean="0">
              <a:solidFill>
                <a:schemeClr val="tx1">
                  <a:lumMod val="75000"/>
                  <a:lumOff val="25000"/>
                </a:schemeClr>
              </a:solidFill>
            </a:endParaRPr>
          </a:p>
          <a:p>
            <a:r>
              <a:rPr lang="en-US" sz="3000" dirty="0" smtClean="0">
                <a:solidFill>
                  <a:schemeClr val="tx1">
                    <a:lumMod val="75000"/>
                    <a:lumOff val="25000"/>
                  </a:schemeClr>
                </a:solidFill>
              </a:rPr>
              <a:t>Sharing and integration of distributed geographic data and computation resources</a:t>
            </a:r>
          </a:p>
          <a:p>
            <a:r>
              <a:rPr lang="en-US" sz="3000" dirty="0" smtClean="0">
                <a:solidFill>
                  <a:schemeClr val="tx1">
                    <a:lumMod val="75000"/>
                    <a:lumOff val="25000"/>
                  </a:schemeClr>
                </a:solidFill>
              </a:rPr>
              <a:t>Uniform service interfaces enabling unified data display and attribute querying from a single access point (federation)</a:t>
            </a:r>
          </a:p>
          <a:p>
            <a:r>
              <a:rPr lang="en-US" sz="3000" dirty="0" smtClean="0">
                <a:solidFill>
                  <a:schemeClr val="tx1">
                    <a:lumMod val="75000"/>
                    <a:lumOff val="25000"/>
                  </a:schemeClr>
                </a:solidFill>
              </a:rPr>
              <a:t>Responsive and </a:t>
            </a:r>
            <a:r>
              <a:rPr lang="en-US" sz="3000" dirty="0" smtClean="0">
                <a:solidFill>
                  <a:schemeClr val="tx1">
                    <a:lumMod val="75000"/>
                    <a:lumOff val="25000"/>
                  </a:schemeClr>
                </a:solidFill>
              </a:rPr>
              <a:t>interactive </a:t>
            </a:r>
            <a:r>
              <a:rPr lang="en-US" sz="3000" dirty="0" smtClean="0">
                <a:solidFill>
                  <a:schemeClr val="tx1">
                    <a:lumMod val="75000"/>
                    <a:lumOff val="25000"/>
                  </a:schemeClr>
                </a:solidFill>
              </a:rPr>
              <a:t>GIS </a:t>
            </a:r>
            <a:r>
              <a:rPr lang="en-US" sz="3000" dirty="0" smtClean="0">
                <a:solidFill>
                  <a:schemeClr val="tx1">
                    <a:lumMod val="75000"/>
                    <a:lumOff val="25000"/>
                  </a:schemeClr>
                </a:solidFill>
              </a:rPr>
              <a:t>systems</a:t>
            </a:r>
            <a:endParaRPr lang="en-US" sz="3000"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effectLst>
                  <a:outerShdw blurRad="38100" dist="38100" dir="2700000" algn="tl">
                    <a:srgbClr val="000000">
                      <a:alpha val="43137"/>
                    </a:srgbClr>
                  </a:outerShdw>
                </a:effectLst>
              </a:rPr>
              <a:t>Motivating Use Cases</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495800"/>
          </a:xfrm>
        </p:spPr>
        <p:txBody>
          <a:bodyPr>
            <a:normAutofit/>
          </a:bodyPr>
          <a:lstStyle/>
          <a:p>
            <a:pPr>
              <a:lnSpc>
                <a:spcPct val="90000"/>
              </a:lnSpc>
            </a:pPr>
            <a:r>
              <a:rPr lang="en-US" sz="2400" b="1" dirty="0" smtClean="0">
                <a:solidFill>
                  <a:schemeClr val="tx1">
                    <a:lumMod val="75000"/>
                    <a:lumOff val="25000"/>
                  </a:schemeClr>
                </a:solidFill>
              </a:rPr>
              <a:t>Very successful and highly acclaimed earthquake science applications</a:t>
            </a:r>
          </a:p>
          <a:p>
            <a:pPr lvl="1">
              <a:lnSpc>
                <a:spcPct val="90000"/>
              </a:lnSpc>
            </a:pPr>
            <a:r>
              <a:rPr lang="en-US" sz="2100" b="1" dirty="0" smtClean="0">
                <a:solidFill>
                  <a:schemeClr val="tx1">
                    <a:lumMod val="75000"/>
                    <a:lumOff val="25000"/>
                  </a:schemeClr>
                </a:solidFill>
              </a:rPr>
              <a:t>Pattern Informatics (PI) - UC Davis and NASA JPL</a:t>
            </a:r>
          </a:p>
          <a:p>
            <a:pPr lvl="2">
              <a:lnSpc>
                <a:spcPct val="90000"/>
              </a:lnSpc>
            </a:pPr>
            <a:r>
              <a:rPr lang="en-US" sz="2000" dirty="0" smtClean="0">
                <a:solidFill>
                  <a:schemeClr val="tx1">
                    <a:lumMod val="75000"/>
                    <a:lumOff val="25000"/>
                  </a:schemeClr>
                </a:solidFill>
              </a:rPr>
              <a:t>Earthquake forecasting code developed by Prof. John Rundle (UC Davis) and collaborators, uses seismic archives.</a:t>
            </a:r>
          </a:p>
          <a:p>
            <a:pPr lvl="1">
              <a:lnSpc>
                <a:spcPct val="90000"/>
              </a:lnSpc>
            </a:pPr>
            <a:r>
              <a:rPr lang="en-US" sz="2100" b="1" dirty="0" smtClean="0">
                <a:solidFill>
                  <a:schemeClr val="tx1">
                    <a:lumMod val="75000"/>
                    <a:lumOff val="25000"/>
                  </a:schemeClr>
                </a:solidFill>
              </a:rPr>
              <a:t>Virtual California –UC Davis and NASA JPL</a:t>
            </a:r>
          </a:p>
          <a:p>
            <a:pPr lvl="2">
              <a:lnSpc>
                <a:spcPct val="90000"/>
              </a:lnSpc>
            </a:pPr>
            <a:r>
              <a:rPr lang="en-US" sz="2000" dirty="0" smtClean="0">
                <a:solidFill>
                  <a:schemeClr val="tx1">
                    <a:lumMod val="75000"/>
                    <a:lumOff val="25000"/>
                  </a:schemeClr>
                </a:solidFill>
              </a:rPr>
              <a:t>Time series analysis code, can be applied to GPS and seismic archives. It can be applied to real-time and archival data.</a:t>
            </a:r>
          </a:p>
          <a:p>
            <a:pPr>
              <a:lnSpc>
                <a:spcPct val="90000"/>
              </a:lnSpc>
            </a:pPr>
            <a:r>
              <a:rPr lang="en-US" sz="2400" b="1" dirty="0" smtClean="0">
                <a:solidFill>
                  <a:schemeClr val="tx1">
                    <a:lumMod val="75000"/>
                    <a:lumOff val="25000"/>
                  </a:schemeClr>
                </a:solidFill>
              </a:rPr>
              <a:t>Interdependent Energy Infrastructure Simulation System (IEISS) – Los Alamos National Laboratory (LANL)</a:t>
            </a:r>
          </a:p>
          <a:p>
            <a:pPr lvl="1">
              <a:lnSpc>
                <a:spcPct val="90000"/>
              </a:lnSpc>
            </a:pPr>
            <a:r>
              <a:rPr lang="en-US" sz="2000" dirty="0" smtClean="0">
                <a:solidFill>
                  <a:schemeClr val="tx1">
                    <a:lumMod val="75000"/>
                    <a:lumOff val="25000"/>
                  </a:schemeClr>
                </a:solidFill>
              </a:rPr>
              <a:t>Models infrastructure networks (e.g. electric power systems and natural gas pipelines) and simulates their physical behavior, interdependencies between systems.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ayar\Desktop\pi.JPG"/>
          <p:cNvPicPr>
            <a:picLocks noChangeAspect="1" noChangeArrowheads="1"/>
          </p:cNvPicPr>
          <p:nvPr/>
        </p:nvPicPr>
        <p:blipFill>
          <a:blip r:embed="rId3"/>
          <a:srcRect/>
          <a:stretch>
            <a:fillRect/>
          </a:stretch>
        </p:blipFill>
        <p:spPr bwMode="auto">
          <a:xfrm>
            <a:off x="1838324" y="76200"/>
            <a:ext cx="6162676" cy="6731704"/>
          </a:xfrm>
          <a:prstGeom prst="rect">
            <a:avLst/>
          </a:prstGeom>
          <a:noFill/>
        </p:spPr>
      </p:pic>
      <p:pic>
        <p:nvPicPr>
          <p:cNvPr id="2050" name="Picture 2" descr="C:\Users\asayar\Desktop\Picture2.jpg"/>
          <p:cNvPicPr>
            <a:picLocks noChangeAspect="1" noChangeArrowheads="1"/>
          </p:cNvPicPr>
          <p:nvPr/>
        </p:nvPicPr>
        <p:blipFill>
          <a:blip r:embed="rId4"/>
          <a:srcRect/>
          <a:stretch>
            <a:fillRect/>
          </a:stretch>
        </p:blipFill>
        <p:spPr bwMode="auto">
          <a:xfrm>
            <a:off x="1106488" y="549275"/>
            <a:ext cx="7318948" cy="6080125"/>
          </a:xfrm>
          <a:prstGeom prst="rect">
            <a:avLst/>
          </a:prstGeom>
          <a:noFill/>
        </p:spPr>
      </p:pic>
      <p:sp>
        <p:nvSpPr>
          <p:cNvPr id="4" name="Slide Number Placeholder 3"/>
          <p:cNvSpPr>
            <a:spLocks noGrp="1"/>
          </p:cNvSpPr>
          <p:nvPr>
            <p:ph type="sldNum" sz="quarter" idx="12"/>
          </p:nvPr>
        </p:nvSpPr>
        <p:spPr/>
        <p:txBody>
          <a:bodyPr/>
          <a:lstStyle/>
          <a:p>
            <a:fld id="{052F8F49-F254-4492-A20D-AEE6D2E281C5}"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asayar\AppData\Local\Temp\_TSEBA5.tmp\_TS12A.tmp\sci-plot4.bmp"/>
          <p:cNvPicPr>
            <a:picLocks noChangeAspect="1" noChangeArrowheads="1"/>
          </p:cNvPicPr>
          <p:nvPr/>
        </p:nvPicPr>
        <p:blipFill>
          <a:blip r:embed="rId4"/>
          <a:srcRect/>
          <a:stretch>
            <a:fillRect/>
          </a:stretch>
        </p:blipFill>
        <p:spPr bwMode="auto">
          <a:xfrm>
            <a:off x="381000" y="304800"/>
            <a:ext cx="5014599" cy="6400800"/>
          </a:xfrm>
          <a:prstGeom prst="rect">
            <a:avLst/>
          </a:prstGeom>
          <a:noFill/>
        </p:spPr>
      </p:pic>
      <p:cxnSp>
        <p:nvCxnSpPr>
          <p:cNvPr id="5" name="Straight Arrow Connector 4"/>
          <p:cNvCxnSpPr/>
          <p:nvPr/>
        </p:nvCxnSpPr>
        <p:spPr>
          <a:xfrm flipV="1">
            <a:off x="4800600" y="3429000"/>
            <a:ext cx="1676400" cy="15240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10" name="ca-mic-data_01.mpg">
            <a:hlinkClick r:id="" action="ppaction://media"/>
          </p:cNvPr>
          <p:cNvPicPr>
            <a:picLocks noGrp="1" noRot="1" noChangeAspect="1"/>
          </p:cNvPicPr>
          <p:nvPr>
            <p:ph idx="1"/>
            <a:videoFile r:link="rId1"/>
          </p:nvPr>
        </p:nvPicPr>
        <p:blipFill>
          <a:blip r:embed="rId5"/>
          <a:stretch>
            <a:fillRect/>
          </a:stretch>
        </p:blipFill>
        <p:spPr>
          <a:xfrm>
            <a:off x="5562600" y="228600"/>
            <a:ext cx="3352800" cy="3200400"/>
          </a:xfrm>
          <a:prstGeom prst="rect">
            <a:avLst/>
          </a:prstGeom>
        </p:spPr>
      </p:pic>
      <p:sp>
        <p:nvSpPr>
          <p:cNvPr id="6" name="Slide Number Placeholder 5"/>
          <p:cNvSpPr>
            <a:spLocks noGrp="1"/>
          </p:cNvSpPr>
          <p:nvPr>
            <p:ph type="sldNum" sz="quarter" idx="12"/>
          </p:nvPr>
        </p:nvSpPr>
        <p:spPr/>
        <p:txBody>
          <a:bodyPr/>
          <a:lstStyle/>
          <a:p>
            <a:fld id="{052F8F49-F254-4492-A20D-AEE6D2E281C5}"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45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21208</TotalTime>
  <Words>4358</Words>
  <Application>Microsoft Office PowerPoint</Application>
  <PresentationFormat>On-screen Show (4:3)</PresentationFormat>
  <Paragraphs>922</Paragraphs>
  <Slides>45</Slides>
  <Notes>45</Notes>
  <HiddenSlides>0</HiddenSlides>
  <MMClips>1</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High-Performance Federated and Service-Oriented  Geographic Information Systems</vt:lpstr>
      <vt:lpstr>Outline</vt:lpstr>
      <vt:lpstr>Geographic Information Systems</vt:lpstr>
      <vt:lpstr>Geographic Information Systems -cont</vt:lpstr>
      <vt:lpstr>Open Geographic Standards</vt:lpstr>
      <vt:lpstr>Motivations</vt:lpstr>
      <vt:lpstr>Motivating Use Cases</vt:lpstr>
      <vt:lpstr>Slide 8</vt:lpstr>
      <vt:lpstr>Slide 9</vt:lpstr>
      <vt:lpstr>Challenges</vt:lpstr>
      <vt:lpstr>Research Issues</vt:lpstr>
      <vt:lpstr>Federated Service-Oriented Geographic Information Systems</vt:lpstr>
      <vt:lpstr>1. Interoperable Service-oriented GIS</vt:lpstr>
      <vt:lpstr>Interoperable Service-oriented GIS  Components</vt:lpstr>
      <vt:lpstr>2. Capability File-based Federation of GIS</vt:lpstr>
      <vt:lpstr>Capabilities Federation  Capability Files for Standard Services</vt:lpstr>
      <vt:lpstr>Capabilities Federation</vt:lpstr>
      <vt:lpstr>Abstraction of the system  for the general domains</vt:lpstr>
      <vt:lpstr>Abstraction for General Domains</vt:lpstr>
      <vt:lpstr>Architectural Framework</vt:lpstr>
      <vt:lpstr>AS-Tools with Mediators for Standardization</vt:lpstr>
      <vt:lpstr>Performance-oriented designs, measurements and evaluations</vt:lpstr>
      <vt:lpstr>Introduction</vt:lpstr>
      <vt:lpstr>Limits of Conventional OGC-GIS systems</vt:lpstr>
      <vt:lpstr>Enhancement Approaches</vt:lpstr>
      <vt:lpstr>(1) Data-Oriented Approaches</vt:lpstr>
      <vt:lpstr>Large sized structured data transfer</vt:lpstr>
      <vt:lpstr>Streaming Data Transfer</vt:lpstr>
      <vt:lpstr>Data Parsing and Rendering</vt:lpstr>
      <vt:lpstr>Slide 30</vt:lpstr>
      <vt:lpstr>(2)Federator (AWMS)-Oriented Approaches</vt:lpstr>
      <vt:lpstr>Data Characteristic</vt:lpstr>
      <vt:lpstr>1. Pre-fetching</vt:lpstr>
      <vt:lpstr>Pre-fetching Performance Test</vt:lpstr>
      <vt:lpstr>2. Parallel Processing with Caching</vt:lpstr>
      <vt:lpstr>Caching: Mapping Browser-based Sessions Across The Web Services</vt:lpstr>
      <vt:lpstr>Parallel processing with caching through attribute-based query decomposition - I</vt:lpstr>
      <vt:lpstr>Parallel processing with caching through attribute-based query decomposition - II</vt:lpstr>
      <vt:lpstr>Parallel processing with caching through attribute-based query decomposition - III</vt:lpstr>
      <vt:lpstr>Performance Tests – Based on Case Scenarios</vt:lpstr>
      <vt:lpstr>(Case-1) No-Usage of Cached Data </vt:lpstr>
      <vt:lpstr>(Case-1) Overhead and Response Timings for 10-thread pp</vt:lpstr>
      <vt:lpstr>(Case-4) Partial (1/2 cached) Usage of Cached Data</vt:lpstr>
      <vt:lpstr>Summary of Contributions</vt:lpstr>
      <vt:lpstr>Future Research Directions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asayar</dc:creator>
  <cp:lastModifiedBy>asayar</cp:lastModifiedBy>
  <cp:revision>530</cp:revision>
  <dcterms:created xsi:type="dcterms:W3CDTF">2007-09-28T08:12:14Z</dcterms:created>
  <dcterms:modified xsi:type="dcterms:W3CDTF">2007-10-18T21:50:13Z</dcterms:modified>
</cp:coreProperties>
</file>