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399" r:id="rId3"/>
    <p:sldId id="400" r:id="rId4"/>
    <p:sldId id="401" r:id="rId5"/>
    <p:sldId id="402" r:id="rId6"/>
    <p:sldId id="403" r:id="rId7"/>
    <p:sldId id="435" r:id="rId8"/>
    <p:sldId id="405" r:id="rId9"/>
    <p:sldId id="460" r:id="rId10"/>
    <p:sldId id="376" r:id="rId11"/>
    <p:sldId id="482" r:id="rId12"/>
    <p:sldId id="521" r:id="rId13"/>
    <p:sldId id="510" r:id="rId14"/>
    <p:sldId id="514" r:id="rId15"/>
    <p:sldId id="504" r:id="rId16"/>
    <p:sldId id="491" r:id="rId17"/>
    <p:sldId id="501" r:id="rId18"/>
    <p:sldId id="499" r:id="rId19"/>
    <p:sldId id="500" r:id="rId20"/>
    <p:sldId id="502" r:id="rId21"/>
    <p:sldId id="493" r:id="rId22"/>
    <p:sldId id="505" r:id="rId23"/>
    <p:sldId id="527" r:id="rId24"/>
    <p:sldId id="513" r:id="rId25"/>
    <p:sldId id="520" r:id="rId26"/>
    <p:sldId id="495" r:id="rId27"/>
    <p:sldId id="496" r:id="rId28"/>
    <p:sldId id="519" r:id="rId29"/>
    <p:sldId id="528" r:id="rId30"/>
    <p:sldId id="486" r:id="rId31"/>
    <p:sldId id="489" r:id="rId32"/>
    <p:sldId id="487" r:id="rId33"/>
    <p:sldId id="346" r:id="rId34"/>
    <p:sldId id="329" r:id="rId35"/>
    <p:sldId id="529" r:id="rId36"/>
    <p:sldId id="432" r:id="rId37"/>
    <p:sldId id="434" r:id="rId38"/>
    <p:sldId id="406" r:id="rId39"/>
    <p:sldId id="379" r:id="rId40"/>
    <p:sldId id="387" r:id="rId41"/>
    <p:sldId id="380" r:id="rId42"/>
    <p:sldId id="381" r:id="rId43"/>
    <p:sldId id="382" r:id="rId44"/>
    <p:sldId id="383" r:id="rId45"/>
    <p:sldId id="384" r:id="rId46"/>
    <p:sldId id="389" r:id="rId47"/>
    <p:sldId id="447" r:id="rId48"/>
    <p:sldId id="524" r:id="rId49"/>
    <p:sldId id="525" r:id="rId50"/>
    <p:sldId id="526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1716"/>
    <a:srgbClr val="5A212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33" autoAdjust="0"/>
    <p:restoredTop sz="68353" autoAdjust="0"/>
  </p:normalViewPr>
  <p:slideViewPr>
    <p:cSldViewPr>
      <p:cViewPr varScale="1">
        <p:scale>
          <a:sx n="72" d="100"/>
          <a:sy n="72" d="100"/>
        </p:scale>
        <p:origin x="-20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00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asayar\Desktop\Thesis%20Docs\WMS_performance\test_final_new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asayar\Desktop\Thesis%20Docs\WMS_performance\test_final_ne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>
                <a:solidFill>
                  <a:srgbClr val="C00000"/>
                </a:solidFill>
              </a:defRPr>
            </a:pPr>
            <a:r>
              <a:rPr lang="en-US" sz="1400" b="1" i="0" baseline="0" dirty="0"/>
              <a:t>Map Image Creation </a:t>
            </a:r>
            <a:r>
              <a:rPr lang="en-US" sz="1400" b="1" i="0" baseline="0" dirty="0" smtClean="0"/>
              <a:t>steps/timings</a:t>
            </a:r>
          </a:p>
          <a:p>
            <a:pPr>
              <a:defRPr sz="1400">
                <a:solidFill>
                  <a:srgbClr val="C00000"/>
                </a:solidFill>
              </a:defRPr>
            </a:pPr>
            <a:r>
              <a:rPr lang="en-US" sz="1200" b="1" i="0" baseline="0" dirty="0" smtClean="0"/>
              <a:t>(for 400x400 pixel images)</a:t>
            </a:r>
            <a:endParaRPr lang="en-US" sz="1200" b="1" i="0" baseline="0" dirty="0"/>
          </a:p>
        </c:rich>
      </c:tx>
      <c:layout>
        <c:manualLayout>
          <c:xMode val="edge"/>
          <c:yMode val="edge"/>
          <c:x val="0.26324069785394488"/>
          <c:y val="3.705341979311439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6385605252028962"/>
          <c:y val="0.16089129483814588"/>
          <c:w val="0.77572325656124075"/>
          <c:h val="0.66926655001458968"/>
        </c:manualLayout>
      </c:layout>
      <c:scatterChart>
        <c:scatterStyle val="lineMarker"/>
        <c:ser>
          <c:idx val="0"/>
          <c:order val="0"/>
          <c:tx>
            <c:v>data extraction</c:v>
          </c:tx>
          <c:marker>
            <c:symbol val="diamond"/>
            <c:size val="5"/>
          </c:marker>
          <c:xVal>
            <c:numRef>
              <c:f>'WMS itemized'!$A$15:$A$20</c:f>
              <c:numCache>
                <c:formatCode>#,##0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100</c:v>
                </c:pt>
                <c:pt idx="3">
                  <c:v>1000</c:v>
                </c:pt>
                <c:pt idx="4">
                  <c:v>5000</c:v>
                </c:pt>
                <c:pt idx="5">
                  <c:v>10000</c:v>
                </c:pt>
              </c:numCache>
            </c:numRef>
          </c:xVal>
          <c:yVal>
            <c:numRef>
              <c:f>'WMS itemized'!$B$15:$B$20</c:f>
              <c:numCache>
                <c:formatCode>#,##0.00</c:formatCode>
                <c:ptCount val="6"/>
                <c:pt idx="0">
                  <c:v>15.58823529411765</c:v>
                </c:pt>
                <c:pt idx="1">
                  <c:v>72.8125</c:v>
                </c:pt>
                <c:pt idx="2">
                  <c:v>183.0625</c:v>
                </c:pt>
                <c:pt idx="3">
                  <c:v>270.4736842105263</c:v>
                </c:pt>
                <c:pt idx="4">
                  <c:v>671.73684210526289</c:v>
                </c:pt>
                <c:pt idx="5">
                  <c:v>1025.6733333333173</c:v>
                </c:pt>
              </c:numCache>
            </c:numRef>
          </c:yVal>
        </c:ser>
        <c:ser>
          <c:idx val="1"/>
          <c:order val="1"/>
          <c:tx>
            <c:v>data plotting</c:v>
          </c:tx>
          <c:marker>
            <c:symbol val="square"/>
            <c:size val="5"/>
          </c:marker>
          <c:xVal>
            <c:numRef>
              <c:f>'WMS itemized'!$A$15:$A$20</c:f>
              <c:numCache>
                <c:formatCode>#,##0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100</c:v>
                </c:pt>
                <c:pt idx="3">
                  <c:v>1000</c:v>
                </c:pt>
                <c:pt idx="4">
                  <c:v>5000</c:v>
                </c:pt>
                <c:pt idx="5">
                  <c:v>10000</c:v>
                </c:pt>
              </c:numCache>
            </c:numRef>
          </c:xVal>
          <c:yVal>
            <c:numRef>
              <c:f>'WMS itemized'!$C$15:$C$20</c:f>
              <c:numCache>
                <c:formatCode>#,##0.00</c:formatCode>
                <c:ptCount val="6"/>
                <c:pt idx="0">
                  <c:v>0</c:v>
                </c:pt>
                <c:pt idx="1">
                  <c:v>3</c:v>
                </c:pt>
                <c:pt idx="2">
                  <c:v>15.33</c:v>
                </c:pt>
                <c:pt idx="3">
                  <c:v>83.11</c:v>
                </c:pt>
                <c:pt idx="4">
                  <c:v>153.66999999999999</c:v>
                </c:pt>
                <c:pt idx="5">
                  <c:v>828.5</c:v>
                </c:pt>
              </c:numCache>
            </c:numRef>
          </c:yVal>
        </c:ser>
        <c:ser>
          <c:idx val="2"/>
          <c:order val="2"/>
          <c:tx>
            <c:v>image conversion</c:v>
          </c:tx>
          <c:marker>
            <c:symbol val="triangle"/>
            <c:size val="4"/>
          </c:marker>
          <c:xVal>
            <c:numRef>
              <c:f>'WMS itemized'!$A$15:$A$20</c:f>
              <c:numCache>
                <c:formatCode>#,##0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100</c:v>
                </c:pt>
                <c:pt idx="3">
                  <c:v>1000</c:v>
                </c:pt>
                <c:pt idx="4">
                  <c:v>5000</c:v>
                </c:pt>
                <c:pt idx="5">
                  <c:v>10000</c:v>
                </c:pt>
              </c:numCache>
            </c:numRef>
          </c:xVal>
          <c:yVal>
            <c:numRef>
              <c:f>'WMS itemized'!$D$15:$D$20</c:f>
              <c:numCache>
                <c:formatCode>General</c:formatCode>
                <c:ptCount val="6"/>
                <c:pt idx="0">
                  <c:v>19.239999999999988</c:v>
                </c:pt>
                <c:pt idx="1">
                  <c:v>19.239999999999988</c:v>
                </c:pt>
                <c:pt idx="2">
                  <c:v>19.239999999999988</c:v>
                </c:pt>
                <c:pt idx="3">
                  <c:v>19.239999999999988</c:v>
                </c:pt>
                <c:pt idx="4">
                  <c:v>19.239999999999988</c:v>
                </c:pt>
                <c:pt idx="5">
                  <c:v>19.239999999999988</c:v>
                </c:pt>
              </c:numCache>
            </c:numRef>
          </c:yVal>
        </c:ser>
        <c:ser>
          <c:idx val="3"/>
          <c:order val="3"/>
          <c:tx>
            <c:v>total response time</c:v>
          </c:tx>
          <c:xVal>
            <c:numRef>
              <c:f>'WMS itemized'!$A$15:$A$20</c:f>
              <c:numCache>
                <c:formatCode>#,##0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100</c:v>
                </c:pt>
                <c:pt idx="3">
                  <c:v>1000</c:v>
                </c:pt>
                <c:pt idx="4">
                  <c:v>5000</c:v>
                </c:pt>
                <c:pt idx="5">
                  <c:v>10000</c:v>
                </c:pt>
              </c:numCache>
            </c:numRef>
          </c:xVal>
          <c:yVal>
            <c:numRef>
              <c:f>'WMS itemized'!$E$15:$E$20</c:f>
              <c:numCache>
                <c:formatCode>#,##0.00</c:formatCode>
                <c:ptCount val="6"/>
                <c:pt idx="0">
                  <c:v>34.828235294117661</c:v>
                </c:pt>
                <c:pt idx="1">
                  <c:v>95.052499999999981</c:v>
                </c:pt>
                <c:pt idx="2">
                  <c:v>217.63250000000002</c:v>
                </c:pt>
                <c:pt idx="3">
                  <c:v>372.82368421052632</c:v>
                </c:pt>
                <c:pt idx="4">
                  <c:v>844.64684210526298</c:v>
                </c:pt>
                <c:pt idx="5">
                  <c:v>1873.4133333333298</c:v>
                </c:pt>
              </c:numCache>
            </c:numRef>
          </c:yVal>
        </c:ser>
        <c:axId val="47835392"/>
        <c:axId val="47837568"/>
      </c:scatterChart>
      <c:valAx>
        <c:axId val="478353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rgbClr val="002060"/>
                    </a:solidFill>
                  </a:defRPr>
                </a:pPr>
                <a:r>
                  <a:rPr lang="en-US" sz="1200">
                    <a:solidFill>
                      <a:srgbClr val="002060"/>
                    </a:solidFill>
                  </a:rPr>
                  <a:t>Data Size -KB</a:t>
                </a:r>
              </a:p>
            </c:rich>
          </c:tx>
          <c:spPr>
            <a:noFill/>
            <a:ln w="25400">
              <a:noFill/>
            </a:ln>
          </c:spPr>
        </c:title>
        <c:numFmt formatCode="0" sourceLinked="0"/>
        <c:maj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7837568"/>
        <c:crosses val="autoZero"/>
        <c:crossBetween val="midCat"/>
      </c:valAx>
      <c:valAx>
        <c:axId val="4783756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200">
                    <a:solidFill>
                      <a:srgbClr val="002060"/>
                    </a:solidFill>
                  </a:defRPr>
                </a:pPr>
                <a:r>
                  <a:rPr lang="en-US" sz="1200">
                    <a:solidFill>
                      <a:srgbClr val="002060"/>
                    </a:solidFill>
                  </a:rPr>
                  <a:t>Time</a:t>
                </a:r>
                <a:r>
                  <a:rPr lang="en-US" sz="1200" baseline="0">
                    <a:solidFill>
                      <a:srgbClr val="002060"/>
                    </a:solidFill>
                  </a:rPr>
                  <a:t> - msecs</a:t>
                </a:r>
                <a:endParaRPr lang="en-US" sz="1200">
                  <a:solidFill>
                    <a:srgbClr val="002060"/>
                  </a:solidFill>
                </a:endParaRPr>
              </a:p>
            </c:rich>
          </c:tx>
          <c:spPr>
            <a:noFill/>
            <a:ln w="25400">
              <a:noFill/>
            </a:ln>
          </c:spPr>
        </c:title>
        <c:numFmt formatCode="#,##0" sourceLinked="0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783539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7892412531002441"/>
          <c:y val="0.17256318484665062"/>
          <c:w val="0.42800211900117996"/>
          <c:h val="0.27815061578841138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spPr>
    <a:solidFill>
      <a:schemeClr val="bg1"/>
    </a:solidFill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title>
      <c:tx>
        <c:rich>
          <a:bodyPr/>
          <a:lstStyle/>
          <a:p>
            <a:pPr>
              <a:defRPr sz="1400">
                <a:solidFill>
                  <a:srgbClr val="C00000"/>
                </a:solidFill>
              </a:defRPr>
            </a:pPr>
            <a:r>
              <a:rPr lang="en-US" sz="1400" dirty="0">
                <a:solidFill>
                  <a:srgbClr val="C00000"/>
                </a:solidFill>
              </a:rPr>
              <a:t>Image </a:t>
            </a:r>
            <a:r>
              <a:rPr lang="en-US" sz="1400" dirty="0" smtClean="0">
                <a:solidFill>
                  <a:srgbClr val="C00000"/>
                </a:solidFill>
              </a:rPr>
              <a:t>conversion time </a:t>
            </a:r>
          </a:p>
          <a:p>
            <a:pPr>
              <a:defRPr sz="1400">
                <a:solidFill>
                  <a:srgbClr val="C00000"/>
                </a:solidFill>
              </a:defRPr>
            </a:pPr>
            <a:r>
              <a:rPr lang="en-US" sz="1400" dirty="0" smtClean="0">
                <a:solidFill>
                  <a:srgbClr val="C00000"/>
                </a:solidFill>
              </a:rPr>
              <a:t>For different pixel resolutions</a:t>
            </a:r>
            <a:endParaRPr lang="en-US" sz="1400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27209090909090938"/>
          <c:y val="2.0408163265306142E-2"/>
        </c:manualLayout>
      </c:layout>
    </c:title>
    <c:plotArea>
      <c:layout>
        <c:manualLayout>
          <c:layoutTarget val="inner"/>
          <c:xMode val="edge"/>
          <c:yMode val="edge"/>
          <c:x val="0.16450268891213776"/>
          <c:y val="0.19480351414406533"/>
          <c:w val="0.81131310042555349"/>
          <c:h val="0.56957239720034958"/>
        </c:manualLayout>
      </c:layout>
      <c:barChart>
        <c:barDir val="col"/>
        <c:grouping val="clustered"/>
        <c:ser>
          <c:idx val="0"/>
          <c:order val="0"/>
          <c:tx>
            <c:v>conversion time</c:v>
          </c:tx>
          <c:cat>
            <c:strRef>
              <c:f>'WMS itemized'!$A$31:$A$34</c:f>
              <c:strCache>
                <c:ptCount val="4"/>
                <c:pt idx="0">
                  <c:v>200x200</c:v>
                </c:pt>
                <c:pt idx="1">
                  <c:v>400x400</c:v>
                </c:pt>
                <c:pt idx="2">
                  <c:v>600x600</c:v>
                </c:pt>
                <c:pt idx="3">
                  <c:v>800x800</c:v>
                </c:pt>
              </c:strCache>
            </c:strRef>
          </c:cat>
          <c:val>
            <c:numRef>
              <c:f>'WMS itemized'!$B$31:$B$34</c:f>
              <c:numCache>
                <c:formatCode>0.00</c:formatCode>
                <c:ptCount val="4"/>
                <c:pt idx="0">
                  <c:v>19.238095238095227</c:v>
                </c:pt>
                <c:pt idx="1">
                  <c:v>25.428571428571427</c:v>
                </c:pt>
                <c:pt idx="2">
                  <c:v>46.38095238095238</c:v>
                </c:pt>
                <c:pt idx="3">
                  <c:v>71.578947368420089</c:v>
                </c:pt>
              </c:numCache>
            </c:numRef>
          </c:val>
        </c:ser>
        <c:axId val="43392384"/>
        <c:axId val="47934080"/>
      </c:barChart>
      <c:catAx>
        <c:axId val="433923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rgbClr val="002060"/>
                    </a:solidFill>
                  </a:defRPr>
                </a:pPr>
                <a:r>
                  <a:rPr lang="en-US" sz="1200">
                    <a:solidFill>
                      <a:srgbClr val="002060"/>
                    </a:solidFill>
                  </a:rPr>
                  <a:t>Resolution</a:t>
                </a:r>
                <a:r>
                  <a:rPr lang="en-US" sz="1200" baseline="0">
                    <a:solidFill>
                      <a:srgbClr val="002060"/>
                    </a:solidFill>
                  </a:rPr>
                  <a:t> in Pixels</a:t>
                </a:r>
                <a:endParaRPr lang="en-US" sz="1200">
                  <a:solidFill>
                    <a:srgbClr val="002060"/>
                  </a:solidFill>
                </a:endParaRPr>
              </a:p>
            </c:rich>
          </c:tx>
        </c:title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7934080"/>
        <c:crosses val="autoZero"/>
        <c:auto val="1"/>
        <c:lblAlgn val="ctr"/>
        <c:lblOffset val="100"/>
      </c:catAx>
      <c:valAx>
        <c:axId val="4793408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200">
                    <a:solidFill>
                      <a:srgbClr val="002060"/>
                    </a:solidFill>
                  </a:defRPr>
                </a:pPr>
                <a:r>
                  <a:rPr lang="en-US" sz="1200">
                    <a:solidFill>
                      <a:srgbClr val="002060"/>
                    </a:solidFill>
                  </a:rPr>
                  <a:t>Time msec</a:t>
                </a:r>
              </a:p>
            </c:rich>
          </c:tx>
        </c:title>
        <c:numFmt formatCode="0" sourceLinked="0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3392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016113277102614"/>
          <c:y val="0.22409521726450857"/>
          <c:w val="0.45744175181986013"/>
          <c:h val="0.11759526409563772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</c:chart>
  <c:spPr>
    <a:solidFill>
      <a:schemeClr val="bg1"/>
    </a:solidFill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0.76712</cdr:x>
      <cdr:y>0.76471</cdr:y>
    </cdr:from>
    <cdr:to>
      <cdr:x>0.87671</cdr:x>
      <cdr:y>0.84314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67200" y="2971800"/>
          <a:ext cx="609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chemeClr val="accent3">
                  <a:lumMod val="50000"/>
                </a:schemeClr>
              </a:solidFill>
            </a:rPr>
            <a:t>25.43</a:t>
          </a:r>
        </a:p>
        <a:p xmlns:a="http://schemas.openxmlformats.org/drawingml/2006/main">
          <a:endParaRPr lang="en-US" sz="14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0.39286</cdr:x>
      <cdr:y>0.51923</cdr:y>
    </cdr:from>
    <cdr:to>
      <cdr:x>0.53571</cdr:x>
      <cdr:y>0.59615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76400" y="2057400"/>
          <a:ext cx="609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chemeClr val="accent3">
                  <a:lumMod val="50000"/>
                </a:schemeClr>
              </a:solidFill>
            </a:rPr>
            <a:t>25.43</a:t>
          </a:r>
        </a:p>
        <a:p xmlns:a="http://schemas.openxmlformats.org/drawingml/2006/main">
          <a:endParaRPr lang="en-US" sz="14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0.35211</cdr:x>
      <cdr:y>0.53846</cdr:y>
    </cdr:from>
    <cdr:to>
      <cdr:x>0.54854</cdr:x>
      <cdr:y>0.59615</cdr:y>
    </cdr:to>
    <cdr:sp macro="" textlink="">
      <cdr:nvSpPr>
        <cdr:cNvPr id="5" name="Oval 4"/>
        <cdr:cNvSpPr/>
      </cdr:nvSpPr>
      <cdr:spPr>
        <a:xfrm xmlns:a="http://schemas.openxmlformats.org/drawingml/2006/main">
          <a:off x="1905000" y="2133600"/>
          <a:ext cx="1062718" cy="2286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C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6BE33-DDFD-4C53-A864-CDDD3EDD21A6}" type="datetimeFigureOut">
              <a:rPr lang="en-US" smtClean="0"/>
              <a:pPr/>
              <a:t>5/7/2008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562D4-9ED0-486A-8810-1C86D44FE2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CFDCE-34E8-4926-B528-F01436E536C9}" type="datetimeFigureOut">
              <a:rPr lang="en-US" smtClean="0"/>
              <a:pPr/>
              <a:t>5/7/2008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E7DE9-532C-42C6-8C50-BF3204F04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Today's</a:t>
            </a:r>
            <a:r>
              <a:rPr lang="en-US" baseline="0" dirty="0" smtClean="0"/>
              <a:t> presentation is on my research topic – High …….systems. ( Slow)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7DE9-532C-42C6-8C50-BF3204F0455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Lets discuss</a:t>
            </a:r>
            <a:r>
              <a:rPr lang="en-US" baseline="0" dirty="0" smtClean="0"/>
              <a:t> the performance…………..designs in such federated service oriented framework</a:t>
            </a:r>
          </a:p>
          <a:p>
            <a:endParaRPr lang="en-US" baseline="0" dirty="0" smtClean="0"/>
          </a:p>
          <a:p>
            <a:r>
              <a:rPr lang="en-US" baseline="0" dirty="0" smtClean="0"/>
              <a:t>Federated spatial database display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propose federator-oriented data …optimization techniques for distributed map rendering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7DE9-532C-42C6-8C50-BF3204F0455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Geo-data characteristics illustrate</a:t>
            </a:r>
            <a:r>
              <a:rPr lang="en-US" baseline="0" dirty="0" smtClean="0"/>
              <a:t> efficient load balancing and un-expected workload sharing problems in distributed computing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7DE9-532C-42C6-8C50-BF3204F0455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GIS is mostly used in early warning systems, and therefore require quick response times.</a:t>
            </a:r>
            <a:endParaRPr lang="en-US" dirty="0" smtClean="0"/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such a </a:t>
            </a:r>
            <a:r>
              <a:rPr lang="en-US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distributed federated system, d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ata is autonomous and thus heterogeneous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&gt;Query and response conversions</a:t>
            </a:r>
          </a:p>
          <a:p>
            <a:endParaRPr lang="en-US" dirty="0" smtClean="0"/>
          </a:p>
          <a:p>
            <a:r>
              <a:rPr lang="en-US" dirty="0" smtClean="0"/>
              <a:t>The geo-data sets in geographic applications are usually very large. </a:t>
            </a:r>
          </a:p>
          <a:p>
            <a:r>
              <a:rPr lang="en-US" dirty="0" smtClean="0"/>
              <a:t>Interactive and real-time applications require quick response times.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7DE9-532C-42C6-8C50-BF3204F0455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address these performance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issues from the federator’s point of view (which is upper level approach)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have introduced/d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eveloped federator-oriented data access/query optimization techniques (over the OGC standard data services)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Seems like a natural solution, but geo-data is variable sized and unevenly distributed.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7DE9-532C-42C6-8C50-BF3204F0455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Initial problems regarding data transfer and rendering in GIS developed in accordance with Open Standards</a:t>
            </a:r>
            <a:endParaRPr lang="en-US" dirty="0" smtClean="0"/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 based query/response does not allow large scale data move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Rendering large scale XML data with common xml processors had some problems such as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exception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7DE9-532C-42C6-8C50-BF3204F0455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Motivation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Performance bottleneck</a:t>
            </a:r>
          </a:p>
          <a:p>
            <a:pPr lvl="1"/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On-demand access to originating databases through WFS,</a:t>
            </a:r>
          </a:p>
          <a:p>
            <a:pPr lvl="1"/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Transmitting XML-encoded GML representation of data</a:t>
            </a: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Strategies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Periodically fetching the whole data before it is needed (so called pre-fetching).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Databases are mapped to GML files and stored locally in the federator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Successive on-demand queries are served by using pre-fetched data 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Pros/Cons: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Removes the repeated resource consuming query/data conversions at WFS and associated Databases.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Gives the best performance outcomes for the archived data,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But, might cause inconsistency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following chapters we present enhancement techniques to reduce the negative effects of time consuming query/data conversions and data transfer latencies. We focus on the issues at the upper level of data handling. We are not proposing enhancement over query and/or response conversions at the autonomous resources integrated through mediators (WFS). Our enhancement approaches are at the federator and view-level.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7DE9-532C-42C6-8C50-BF3204F0455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in first fetch</a:t>
            </a:r>
            <a:r>
              <a:rPr lang="en-US" baseline="0" dirty="0" smtClean="0"/>
              <a:t>, data size exceeds the allowed size, then cut into 2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Figures represent whole ranges in database for the selected data layer.</a:t>
            </a:r>
          </a:p>
          <a:p>
            <a:r>
              <a:rPr lang="en-US" baseline="0" dirty="0" smtClean="0"/>
              <a:t>	(0,0,1,1)</a:t>
            </a:r>
          </a:p>
          <a:p>
            <a:r>
              <a:rPr lang="en-US" baseline="0" dirty="0" smtClean="0"/>
              <a:t>(0,0,1/2,1)	               (1/2,0,1,1)</a:t>
            </a:r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7DE9-532C-42C6-8C50-BF3204F0455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Google Map is faster because</a:t>
            </a:r>
          </a:p>
          <a:p>
            <a:pPr lvl="1"/>
            <a:r>
              <a:rPr lang="en-US" dirty="0" smtClean="0"/>
              <a:t>Replace computation with image tiles</a:t>
            </a:r>
          </a:p>
          <a:p>
            <a:pPr lvl="1"/>
            <a:r>
              <a:rPr lang="en-US" dirty="0" smtClean="0"/>
              <a:t>Cut and merge based on query ranges</a:t>
            </a:r>
          </a:p>
          <a:p>
            <a:pPr lvl="1"/>
            <a:r>
              <a:rPr lang="en-US" dirty="0" smtClean="0"/>
              <a:t>Static</a:t>
            </a:r>
          </a:p>
          <a:p>
            <a:pPr lvl="1"/>
            <a:r>
              <a:rPr lang="en-US" dirty="0" smtClean="0"/>
              <a:t>central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Two cases at setup stage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Local disk store is capable of storing whole data-layer </a:t>
            </a:r>
          </a:p>
          <a:p>
            <a:pPr marL="1371600" lvl="2" indent="-51435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Entries are &lt;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bbox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GML&gt;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 </a:t>
            </a: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371600" lvl="2" indent="-51435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Entries are &lt;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bbox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size&gt;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Google-like map servers are fast because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 replace computation with storage.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Pre-making all images and cut up into tiles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Responses are in terms of the tile compositions.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Google’s approach is good for the client-server based applications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Static and central.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large scale applications it is impossible to cache whole data 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There is always a limit on storage and computation capabilities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 distributed and not extensible.</a:t>
            </a:r>
          </a:p>
          <a:p>
            <a:pPr lvl="1"/>
            <a:endParaRPr lang="en-US" sz="17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Client-based caching enables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Autonomy of data sources and easy data maintenance.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Scalability over distributed data and computation sources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Fine-grained dynamic information presentation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Attribute-based query from a single access point over integrated data-views.</a:t>
            </a:r>
          </a:p>
          <a:p>
            <a:pPr lvl="1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7DE9-532C-42C6-8C50-BF3204F0455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Motivation</a:t>
            </a:r>
            <a:r>
              <a:rPr lang="en-US" dirty="0" smtClean="0"/>
              <a:t>: Single process flow is not adequate for responsiveness</a:t>
            </a:r>
          </a:p>
          <a:p>
            <a:pPr lvl="1"/>
            <a:r>
              <a:rPr lang="en-US" dirty="0" smtClean="0"/>
              <a:t>Heterogeneity and autonomous resources</a:t>
            </a:r>
          </a:p>
          <a:p>
            <a:pPr lvl="1"/>
            <a:r>
              <a:rPr lang="en-US" dirty="0" smtClean="0"/>
              <a:t>Query/data conversions (relational-tables to object) </a:t>
            </a:r>
          </a:p>
          <a:p>
            <a:pPr lvl="1"/>
            <a:endParaRPr lang="en-US" sz="2000" dirty="0" smtClean="0"/>
          </a:p>
          <a:p>
            <a:r>
              <a:rPr lang="en-US" b="1" dirty="0" smtClean="0"/>
              <a:t>Strategy</a:t>
            </a:r>
            <a:r>
              <a:rPr lang="en-US" dirty="0" smtClean="0"/>
              <a:t>: Load-balancing and parallel processing</a:t>
            </a:r>
          </a:p>
          <a:p>
            <a:pPr lvl="1"/>
            <a:r>
              <a:rPr lang="en-US" dirty="0" smtClean="0"/>
              <a:t>Partition the range query into equal sized (in </a:t>
            </a:r>
            <a:r>
              <a:rPr lang="en-US" dirty="0" err="1" smtClean="0"/>
              <a:t>bbox</a:t>
            </a:r>
            <a:r>
              <a:rPr lang="en-US" dirty="0" smtClean="0"/>
              <a:t>) regions.</a:t>
            </a:r>
          </a:p>
          <a:p>
            <a:pPr lvl="1"/>
            <a:r>
              <a:rPr lang="en-US" dirty="0" smtClean="0"/>
              <a:t>The attributes of the main query are inherited by corresponding partitioned sub-regions</a:t>
            </a:r>
          </a:p>
          <a:p>
            <a:pPr lvl="1"/>
            <a:endParaRPr lang="en-US" dirty="0" smtClean="0"/>
          </a:p>
          <a:p>
            <a:pPr lvl="0">
              <a:defRPr/>
            </a:pPr>
            <a:r>
              <a:rPr lang="en-US" dirty="0" smtClean="0"/>
              <a:t>It does not guarantee even-workload sharing.</a:t>
            </a:r>
          </a:p>
          <a:p>
            <a:pPr lvl="1">
              <a:defRPr/>
            </a:pPr>
            <a:r>
              <a:rPr lang="en-US" sz="2800" dirty="0" smtClean="0"/>
              <a:t>Un-evenly distribution of data based on location attribute</a:t>
            </a:r>
          </a:p>
          <a:p>
            <a:pPr lvl="1">
              <a:defRPr/>
            </a:pPr>
            <a:r>
              <a:rPr lang="en-US" dirty="0" smtClean="0"/>
              <a:t>D</a:t>
            </a:r>
            <a:r>
              <a:rPr lang="en-US" sz="3200" dirty="0" smtClean="0"/>
              <a:t>ata-dense/sparse regions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7DE9-532C-42C6-8C50-BF3204F0455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7DE9-532C-42C6-8C50-BF3204F0455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r>
              <a:rPr lang="en-US" dirty="0" smtClean="0"/>
              <a:t>I</a:t>
            </a:r>
            <a:r>
              <a:rPr lang="en-US" baseline="0" dirty="0" smtClean="0"/>
              <a:t> will be addressing these factors in today's presentation ( wait sometime so they can read).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7DE9-532C-42C6-8C50-BF3204F0455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Faces time consuming request/response conversion </a:t>
            </a:r>
          </a:p>
          <a:p>
            <a:pPr lvl="1"/>
            <a:r>
              <a:rPr lang="en-US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(Request): </a:t>
            </a:r>
            <a:r>
              <a:rPr lang="en-US" sz="31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GetFeature</a:t>
            </a:r>
            <a:r>
              <a:rPr lang="en-US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request to </a:t>
            </a:r>
            <a:r>
              <a:rPr lang="en-US" sz="3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SQL</a:t>
            </a:r>
            <a:r>
              <a:rPr lang="en-US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pPr lvl="1"/>
            <a:r>
              <a:rPr lang="en-US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(Response): Relational tables to </a:t>
            </a:r>
            <a:r>
              <a:rPr lang="en-US" sz="3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GML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is used in the cases where GML-tiling can not be used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data is too large – does not fit in federator’s local disk storage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data at its local storage changes often -not possible to synchronize with database by using GML-tiling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WT is created based on one attribute defined as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bbox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Further queries are done with X-path queries locally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WT approach can be applied to any data in any domain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Accessed with attribute based range queries, such as rectangular region, date, weight, length etc.</a:t>
            </a:r>
          </a:p>
          <a:p>
            <a:endParaRPr lang="en-US" dirty="0" smtClean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7DE9-532C-42C6-8C50-BF3204F0455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Measurement</a:t>
            </a:r>
            <a:r>
              <a:rPr lang="en-US" baseline="0" dirty="0" smtClean="0"/>
              <a:t> of success are evaluated relatively. They are compared with base-line performance results given earlier.</a:t>
            </a:r>
          </a:p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Throughout the performance slides, we will be working on two-layers for simplicity.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One is NASA satellite</a:t>
            </a:r>
            <a:r>
              <a:rPr lang="en-US" baseline="0" dirty="0" smtClean="0"/>
              <a:t> map images provided by </a:t>
            </a:r>
            <a:r>
              <a:rPr lang="en-US" baseline="0" dirty="0" err="1" smtClean="0"/>
              <a:t>OnEarth</a:t>
            </a:r>
            <a:r>
              <a:rPr lang="en-US" baseline="0" dirty="0" smtClean="0"/>
              <a:t> project’s WMS</a:t>
            </a:r>
          </a:p>
          <a:p>
            <a:pPr>
              <a:spcBef>
                <a:spcPct val="0"/>
              </a:spcBef>
            </a:pPr>
            <a:r>
              <a:rPr lang="en-US" baseline="0" dirty="0" smtClean="0"/>
              <a:t>Another is earthquake seismic data provided by WFS in GML.</a:t>
            </a:r>
          </a:p>
          <a:p>
            <a:pPr>
              <a:spcBef>
                <a:spcPct val="0"/>
              </a:spcBef>
            </a:pPr>
            <a:r>
              <a:rPr lang="en-US" baseline="0" dirty="0" smtClean="0"/>
              <a:t>two layered map images whose layers are NASA Satellite map image layer (bottom) and earthquake seismic data layer.</a:t>
            </a:r>
          </a:p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r>
              <a:rPr lang="en-US" baseline="0" dirty="0" smtClean="0"/>
              <a:t>Performance enhancing design techniques are mostly focusing on XML-encoded common data model (GML) handling</a:t>
            </a:r>
          </a:p>
          <a:p>
            <a:pPr>
              <a:spcBef>
                <a:spcPct val="0"/>
              </a:spcBef>
            </a:pPr>
            <a:r>
              <a:rPr lang="en-US" baseline="0" dirty="0" smtClean="0"/>
              <a:t>(transfer/rendering/display) </a:t>
            </a:r>
          </a:p>
          <a:p>
            <a:pPr>
              <a:spcBef>
                <a:spcPct val="0"/>
              </a:spcBef>
            </a:pPr>
            <a:r>
              <a:rPr lang="en-US" baseline="0" dirty="0" smtClean="0"/>
              <a:t>In this sense, GML data is fetched, rendered and overlaid on NASA satellite map images which is shown as layer 2 in the figure.</a:t>
            </a:r>
          </a:p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r>
              <a:rPr lang="en-US" baseline="0" dirty="0" smtClean="0"/>
              <a:t>Binary map images are fast enough to access and display. Because there is no need burdening query and data conversion as it is done for GML.</a:t>
            </a:r>
          </a:p>
          <a:p>
            <a:pPr>
              <a:spcBef>
                <a:spcPct val="0"/>
              </a:spcBef>
            </a:pPr>
            <a:r>
              <a:rPr lang="en-US" baseline="0" dirty="0" smtClean="0"/>
              <a:t>Map images are stored in WMS and served on request.</a:t>
            </a:r>
          </a:p>
          <a:p>
            <a:pPr>
              <a:spcBef>
                <a:spcPct val="0"/>
              </a:spcBef>
            </a:pPr>
            <a:r>
              <a:rPr lang="en-US" baseline="0" dirty="0" smtClean="0"/>
              <a:t>It is like Google map approach.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 replace computation with storage. Their approach is central and static.</a:t>
            </a:r>
          </a:p>
          <a:p>
            <a:pPr>
              <a:spcBef>
                <a:spcPct val="0"/>
              </a:spcBef>
            </a:pPr>
            <a:r>
              <a:rPr lang="en-US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also have integrated and used Google Map as base map layer to overlay GML data. But not shown here.</a:t>
            </a:r>
            <a:endParaRPr lang="en-US" baseline="0" dirty="0" smtClean="0"/>
          </a:p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Quad-core Intel Xeon processors running at 2.33 GHz with 8 GB of memory and operating Red Hat Enterprise Linux ES release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WFS servers, federator server and event-based interactive map tools are in Indiana University Community Grids Labs.</a:t>
            </a:r>
          </a:p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r>
              <a:rPr lang="en-US" baseline="0" dirty="0" smtClean="0"/>
              <a:t>Performance enhancing designs are grouped into three based on data/information flow phases. Each group has different concern and has different effects on overall end-to-end response time. We will be analyzing them separately.</a:t>
            </a:r>
          </a:p>
          <a:p>
            <a:pPr>
              <a:spcBef>
                <a:spcPct val="0"/>
              </a:spcBef>
            </a:pPr>
            <a:r>
              <a:rPr lang="en-US" baseline="0" dirty="0" smtClean="0"/>
              <a:t>Overall response times  =  A + B + Image transfer from federator to client</a:t>
            </a:r>
          </a:p>
          <a:p>
            <a:pPr>
              <a:spcBef>
                <a:spcPct val="0"/>
              </a:spcBef>
            </a:pPr>
            <a:r>
              <a:rPr lang="en-US" baseline="0" dirty="0" smtClean="0"/>
              <a:t>The BOTTLENECK is data fetching.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A and B will be analyzed in details with</a:t>
            </a:r>
            <a:r>
              <a:rPr lang="en-US" baseline="0" dirty="0" smtClean="0"/>
              <a:t> their processing steps and at the end, we give overall response time based on query types depending on their positioning to cached data.</a:t>
            </a:r>
          </a:p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DE8489-E9FB-450E-A8EE-7FC9752C32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DID YOU CHOSE THESE BOXES</a:t>
            </a:r>
            <a:r>
              <a:rPr lang="en-US" baseline="0" dirty="0" smtClean="0"/>
              <a:t> AND DATA SIZES:</a:t>
            </a:r>
          </a:p>
          <a:p>
            <a:r>
              <a:rPr lang="en-US" baseline="0" dirty="0" smtClean="0"/>
              <a:t>Mention about your experiences with real science applications</a:t>
            </a:r>
          </a:p>
          <a:p>
            <a:r>
              <a:rPr lang="en-US" baseline="0" dirty="0" smtClean="0"/>
              <a:t>	-Virtual California etc.</a:t>
            </a:r>
          </a:p>
          <a:p>
            <a:r>
              <a:rPr lang="en-US" baseline="0" dirty="0" smtClean="0"/>
              <a:t>	-attributes etc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7DE9-532C-42C6-8C50-BF3204F0455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did you choose</a:t>
            </a:r>
            <a:r>
              <a:rPr lang="en-US" baseline="0" dirty="0" smtClean="0"/>
              <a:t> these data?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Show the results for high sizes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Put a stress test </a:t>
            </a:r>
          </a:p>
          <a:p>
            <a:r>
              <a:rPr lang="en-US" baseline="0" dirty="0" smtClean="0"/>
              <a:t>Log scale--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7DE9-532C-42C6-8C50-BF3204F0455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Compared to GML-tiling:</a:t>
            </a:r>
          </a:p>
          <a:p>
            <a:r>
              <a:rPr lang="en-US" baseline="0" dirty="0" smtClean="0"/>
              <a:t>-&gt;finding out overlapped </a:t>
            </a:r>
            <a:r>
              <a:rPr lang="en-US" baseline="0" dirty="0" err="1" smtClean="0"/>
              <a:t>bboxes</a:t>
            </a:r>
            <a:r>
              <a:rPr lang="en-US" baseline="0" dirty="0" smtClean="0"/>
              <a:t> not need to get GML from cache/disk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Additional  feature-data fetching (GMLs will be caught from remote database)</a:t>
            </a:r>
          </a:p>
          <a:p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Same size different WFS #</a:t>
            </a:r>
          </a:p>
          <a:p>
            <a:pPr>
              <a:buFontTx/>
              <a:buChar char="-"/>
            </a:pPr>
            <a:r>
              <a:rPr lang="en-US" baseline="0" dirty="0" smtClean="0"/>
              <a:t>Same WFS# different sizes</a:t>
            </a:r>
          </a:p>
          <a:p>
            <a:pPr>
              <a:buFontTx/>
              <a:buChar char="-"/>
            </a:pPr>
            <a:r>
              <a:rPr lang="en-US" baseline="0" dirty="0" smtClean="0"/>
              <a:t>Same WFS# and sizes different </a:t>
            </a:r>
            <a:r>
              <a:rPr lang="en-US" baseline="0" dirty="0" err="1" smtClean="0"/>
              <a:t>thr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7DE9-532C-42C6-8C50-BF3204F0455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Possible solution to define threshold</a:t>
            </a:r>
            <a:r>
              <a:rPr lang="en-US" baseline="0" dirty="0" smtClean="0"/>
              <a:t> data size is making test runs before setting it up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Start with minimum and increase ‘</a:t>
            </a:r>
            <a:r>
              <a:rPr lang="en-US" baseline="0" dirty="0" err="1" smtClean="0"/>
              <a:t>thr</a:t>
            </a:r>
            <a:r>
              <a:rPr lang="en-US" baseline="0" dirty="0" smtClean="0"/>
              <a:t>’ until the un-tolerable response times.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7DE9-532C-42C6-8C50-BF3204F0455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Queries are consisted of the limited number of ranges</a:t>
            </a:r>
          </a:p>
          <a:p>
            <a:pPr lvl="1"/>
            <a:r>
              <a:rPr lang="en-US" dirty="0" smtClean="0"/>
              <a:t>Bounding boxes defining locations of data</a:t>
            </a:r>
          </a:p>
          <a:p>
            <a:pPr lvl="1"/>
            <a:r>
              <a:rPr lang="en-US" dirty="0" smtClean="0"/>
              <a:t>Other ranges are handled with application specific X-Path queries.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Lets look at the outcomes</a:t>
            </a:r>
            <a:r>
              <a:rPr lang="en-US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the proposed performance enhancing techniques.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Streaming data transfer techniques built over web service communication protocol allow data rendering even on partially returned data besides</a:t>
            </a:r>
            <a:r>
              <a:rPr lang="en-US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giving better performance results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 You can store huge</a:t>
            </a:r>
            <a:r>
              <a:rPr lang="en-US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data as long as your local disc capacity allows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 using conventional communication networks, storage and computation resources, we obtained high degree of responsiveness.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Streaming data transfer technique enables data rendering on partially returned data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 the data validation is not needed as in the proposed federated GIS system, Pull parsing gives the best performance results in XML encoded GML data rendering 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Pre-fetching and parallel-processing techniques are applied mutually exclusive.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Pre-fetching gives the best performance results but might cause data inconsistency due to storing data at federator.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Prefetc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runner’s triggering periodicity must be defined carefully.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Parallel-processing techniques success is based on how well we share the workload to worker nodes.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is the challenge because of the un-evenly distributed and variable sized geo-data characteristics based on its location attribute.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saw that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Working-window and locality principles into the map rendering through client-based caching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Parallel processing through attribute-based query decomposition with the help of client-based caching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Helped us increase the system responsiveness a lot.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7DE9-532C-42C6-8C50-BF3204F0455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Stateless</a:t>
            </a:r>
            <a:r>
              <a:rPr lang="en-US" baseline="0" dirty="0" smtClean="0"/>
              <a:t> GIS components are interacted in a </a:t>
            </a:r>
            <a:r>
              <a:rPr lang="en-US" baseline="0" dirty="0" err="1" smtClean="0"/>
              <a:t>statefull</a:t>
            </a:r>
            <a:r>
              <a:rPr lang="en-US" baseline="0" dirty="0" smtClean="0"/>
              <a:t> way through federators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Investigated performance efficient designs and did detailed benchmarking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7DE9-532C-42C6-8C50-BF3204F0455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Ex. Pattern Informatics: plotting earthquake forecasting values over the map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topic is "Applying Web Service Architecture Principles to Web-based </a:t>
            </a:r>
            <a:br>
              <a:rPr lang="en-US" dirty="0" smtClean="0"/>
            </a:br>
            <a:r>
              <a:rPr lang="en-US" dirty="0" smtClean="0"/>
              <a:t>Mapping Tools" or something similar.  The subtopics make this concrete.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Subtopics</a:t>
            </a:r>
            <a:br>
              <a:rPr lang="en-US" dirty="0" smtClean="0"/>
            </a:br>
            <a:r>
              <a:rPr lang="en-US" dirty="0" smtClean="0"/>
              <a:t>* Re-architecting WMS to use Web Service Architectures.  You have </a:t>
            </a:r>
            <a:br>
              <a:rPr lang="en-US" dirty="0" smtClean="0"/>
            </a:br>
            <a:r>
              <a:rPr lang="en-US" dirty="0" smtClean="0"/>
              <a:t>already done this.  WSDL, SOAP messages, etc.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 Client-server patterns: stateless request </a:t>
            </a:r>
            <a:r>
              <a:rPr lang="en-US" dirty="0" err="1" smtClean="0"/>
              <a:t>response+thin</a:t>
            </a:r>
            <a:r>
              <a:rPr lang="en-US" dirty="0" smtClean="0"/>
              <a:t> client;  thick </a:t>
            </a:r>
            <a:br>
              <a:rPr lang="en-US" dirty="0" smtClean="0"/>
            </a:br>
            <a:r>
              <a:rPr lang="en-US" dirty="0" smtClean="0"/>
              <a:t>client/AJAX approach; hybrid approach with caching and sessions.  What </a:t>
            </a:r>
            <a:br>
              <a:rPr lang="en-US" dirty="0" smtClean="0"/>
            </a:br>
            <a:r>
              <a:rPr lang="en-US" dirty="0" smtClean="0"/>
              <a:t>are the advantages and disadvantages of each?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 Collaborative WMS: streaming servers and session-based participation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 Distributed WMS for load balancing and performance: discuss models, </a:t>
            </a:r>
            <a:br>
              <a:rPr lang="en-US" dirty="0" smtClean="0"/>
            </a:br>
            <a:r>
              <a:rPr lang="en-US" dirty="0" smtClean="0"/>
              <a:t>such as passive master/fixed worker (</a:t>
            </a:r>
            <a:r>
              <a:rPr lang="en-US" dirty="0" err="1" smtClean="0"/>
              <a:t>ie</a:t>
            </a:r>
            <a:r>
              <a:rPr lang="en-US" dirty="0" smtClean="0"/>
              <a:t> the OnEarth model </a:t>
            </a:r>
            <a:r>
              <a:rPr lang="en-US" dirty="0" err="1" smtClean="0"/>
              <a:t>model</a:t>
            </a:r>
            <a:r>
              <a:rPr lang="en-US" dirty="0" smtClean="0"/>
              <a:t> we </a:t>
            </a:r>
            <a:br>
              <a:rPr lang="en-US" dirty="0" smtClean="0"/>
            </a:br>
            <a:r>
              <a:rPr lang="en-US" dirty="0" smtClean="0"/>
              <a:t>currently use) and the active master, dynamically configurable worker </a:t>
            </a:r>
            <a:br>
              <a:rPr lang="en-US" dirty="0" smtClean="0"/>
            </a:br>
            <a:r>
              <a:rPr lang="en-US" dirty="0" smtClean="0"/>
              <a:t>(as we discussed today).  Discuss </a:t>
            </a:r>
            <a:r>
              <a:rPr lang="en-US" dirty="0" err="1" smtClean="0"/>
              <a:t>scenerios</a:t>
            </a:r>
            <a:r>
              <a:rPr lang="en-US" dirty="0" smtClean="0"/>
              <a:t>: distribution of task by </a:t>
            </a:r>
            <a:br>
              <a:rPr lang="en-US" dirty="0" smtClean="0"/>
            </a:br>
            <a:r>
              <a:rPr lang="en-US" dirty="0" smtClean="0"/>
              <a:t>grid and by layer.  The first is similar to the Google map approach, the </a:t>
            </a:r>
            <a:br>
              <a:rPr lang="en-US" dirty="0" smtClean="0"/>
            </a:br>
            <a:r>
              <a:rPr lang="en-US" dirty="0" smtClean="0"/>
              <a:t>latter is by overlay object (each worker WMS node renders a separate layer).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 WMS libraries for overlay objects: developing a </a:t>
            </a:r>
            <a:r>
              <a:rPr lang="en-US" dirty="0" err="1" smtClean="0"/>
              <a:t>plugin</a:t>
            </a:r>
            <a:r>
              <a:rPr lang="en-US" dirty="0" smtClean="0"/>
              <a:t> API to simplify </a:t>
            </a:r>
            <a:br>
              <a:rPr lang="en-US" dirty="0" smtClean="0"/>
            </a:br>
            <a:r>
              <a:rPr lang="en-US" dirty="0" smtClean="0"/>
              <a:t>the creation of specialized WMS constructs such as contour plots and </a:t>
            </a:r>
            <a:br>
              <a:rPr lang="en-US" dirty="0" smtClean="0"/>
            </a:br>
            <a:r>
              <a:rPr lang="en-US" dirty="0" smtClean="0"/>
              <a:t>vector plots.  These are built out of atomic parts (such as poly-lines </a:t>
            </a:r>
            <a:br>
              <a:rPr lang="en-US" dirty="0" smtClean="0"/>
            </a:br>
            <a:r>
              <a:rPr lang="en-US" dirty="0" smtClean="0"/>
              <a:t>and points).  You need to think about how to make it simple for other </a:t>
            </a:r>
            <a:br>
              <a:rPr lang="en-US" dirty="0" smtClean="0"/>
            </a:br>
            <a:r>
              <a:rPr lang="en-US" dirty="0" smtClean="0"/>
              <a:t>people to a) write clients that make maps using overlays, and b) develop </a:t>
            </a:r>
            <a:br>
              <a:rPr lang="en-US" dirty="0" smtClean="0"/>
            </a:br>
            <a:r>
              <a:rPr lang="en-US" dirty="0" smtClean="0"/>
              <a:t>their own overlay </a:t>
            </a:r>
            <a:r>
              <a:rPr lang="en-US" dirty="0" err="1" smtClean="0"/>
              <a:t>plugins</a:t>
            </a:r>
            <a:r>
              <a:rPr lang="en-US" dirty="0" smtClean="0"/>
              <a:t>.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7DE9-532C-42C6-8C50-BF3204F0455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4B0B71-0635-4BAB-A9D5-F1157BE6212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Decision making in Geographic Information Systems (GIS) increasingly relies on analyses of spatial data in map-based formats.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Maps are complex structures composed of layers created from distributed heterogeneous data sources.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Don keep repeating Geographic Information System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Just say GIS System or these,,,</a:t>
            </a:r>
            <a:r>
              <a:rPr lang="en-US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etc.</a:t>
            </a:r>
          </a:p>
          <a:p>
            <a:r>
              <a:rPr lang="en-US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JUST GO SLOW</a:t>
            </a:r>
          </a:p>
          <a:p>
            <a:endParaRPr lang="en-US" baseline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Tell something about the figure – explain it</a:t>
            </a:r>
          </a:p>
          <a:p>
            <a:pPr marL="342860" indent="-342860" defTabSz="914293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860" indent="-342860" defTabSz="91429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FROM DIFFERENT DISCIPLINES AND SKILL/EXPERT LEVELS.</a:t>
            </a:r>
          </a:p>
          <a:p>
            <a:pPr marL="342860" indent="-342860" defTabSz="914293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860" indent="-342860" defTabSz="91429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Problems with traditional distributed GIS approaches:</a:t>
            </a:r>
          </a:p>
          <a:p>
            <a:pPr marL="742863" lvl="1" indent="-285717" defTabSz="91429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Distributed nature of the geo-data; various client-server models, databases, HTTP, FTP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 geographic standards: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Aim is to make geographic information and services neutral and available across any network, application, or platform.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Two major well-known standard bodies: Open Geospatial Standards (OGC) and ISO/TC211.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OGC Specifications defines online services and data models: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Format Specs: Geographic Markup Language (GML)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Service Specs: Web Feature Service (WFS), Web Map Service (WMS)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OGC Services are HTTP-based which has limited data transport capabilities.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HTTP-based services are request-response type services; centralized and synchronous applications.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Geographic Standards: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7DE9-532C-42C6-8C50-BF3204F0455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7DE9-532C-42C6-8C50-BF3204F0455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7DE9-532C-42C6-8C50-BF3204F0455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7DE9-532C-42C6-8C50-BF3204F0455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C15544-9471-4E3C-ABDD-FA304628D4B3}" type="slidenum">
              <a:rPr lang="en-US"/>
              <a:pPr/>
              <a:t>37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Quality of services</a:t>
            </a:r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Since</a:t>
            </a:r>
            <a:r>
              <a:rPr lang="en-US" baseline="0" dirty="0" smtClean="0"/>
              <a:t> common data model based on content and presentation</a:t>
            </a:r>
          </a:p>
          <a:p>
            <a:r>
              <a:rPr lang="en-US" baseline="0" dirty="0" smtClean="0"/>
              <a:t>We can also further query the data layers based on their attributes </a:t>
            </a:r>
          </a:p>
          <a:p>
            <a:r>
              <a:rPr lang="en-US" baseline="0" dirty="0" smtClean="0"/>
              <a:t>Presentation tags are used for displaying.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Interactive Information Visualization tools provide researcher with remarkable capabilities to support discovery. By combining powerful data mining methods with user-controlled interfaces, users are able to benefit distributed heterogeneous data sources (access/attribute-based-query/display) from a single access point.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Users can begin with an overview, zoom-in on areas of interests, filter-out un-wanted items/layers, and click for details-on-demand. </a:t>
            </a:r>
          </a:p>
          <a:p>
            <a:r>
              <a:rPr lang="en-US" baseline="0" dirty="0" smtClean="0"/>
              <a:t>With careful design and efficient algorithms, OGC provided data-layers can be enriched with some other data and/or processing resources.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7DE9-532C-42C6-8C50-BF3204F0455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7DE9-532C-42C6-8C50-BF3204F0455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7DE9-532C-42C6-8C50-BF3204F0455F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7DE9-532C-42C6-8C50-BF3204F0455F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7DE9-532C-42C6-8C50-BF3204F0455F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7DE9-532C-42C6-8C50-BF3204F0455F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first motivation behind</a:t>
            </a:r>
            <a:r>
              <a:rPr lang="en-US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my research is the need for interoperable ….</a:t>
            </a:r>
          </a:p>
          <a:p>
            <a:pPr lvl="1"/>
            <a:endParaRPr lang="en-US" baseline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There is also a need to provide uniform data access/query, …</a:t>
            </a:r>
          </a:p>
          <a:p>
            <a:pPr lvl="1"/>
            <a:endParaRPr lang="en-US" baseline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finally GIS applications need immediate data as they are used in emergency or homeland… so it requires us to investigate high performance information systems</a:t>
            </a:r>
          </a:p>
          <a:p>
            <a:pPr lvl="1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2.bullet:</a:t>
            </a:r>
            <a:r>
              <a:rPr lang="en-US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application-based hierarchy of the distributed data resources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BUT meeting interoperability compliance costs performance</a:t>
            </a:r>
          </a:p>
          <a:p>
            <a:pPr lvl="1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3.bullet: Resource consuming processes on large volume of data sets 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Map rendering, XML structured data transfers and parsing etc.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Limited network bandwidth.</a:t>
            </a:r>
          </a:p>
          <a:p>
            <a:pPr lvl="1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RIGHT DATA IN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7DE9-532C-42C6-8C50-BF3204F0455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7DE9-532C-42C6-8C50-BF3204F0455F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7DE9-532C-42C6-8C50-BF3204F0455F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will need the domain-specific equivalent of the Web Feature Service. </a:t>
            </a:r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Federator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is actually an ASVS but with an extended capabilities for capability federation and interacting and integrating multiple servers providing data in hierarchical/integrated data views defined in capabilities metadata.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7DE9-532C-42C6-8C50-BF3204F0455F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Image conversion time in Figure is for resolution 400x400 in pixel.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Sample image conversion values are for JPEG creation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Average conversion time:25.43msec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Image conversion time changes based on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map images’ user-defined resolution values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Requested image format such as JPEG.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7DE9-532C-42C6-8C50-BF3204F0455F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range queries are intersections of ranges defined on attributes.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7DE9-532C-42C6-8C50-BF3204F0455F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SQL queries are created from these attributes and their</a:t>
            </a:r>
            <a:r>
              <a:rPr lang="en-US" baseline="0" dirty="0" smtClean="0"/>
              <a:t> constraint range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7DE9-532C-42C6-8C50-BF3204F0455F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 are the issues I attempt to address in my current research-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1.bullet: </a:t>
            </a:r>
          </a:p>
          <a:p>
            <a:r>
              <a:rPr lang="en-US" dirty="0" smtClean="0"/>
              <a:t>Web</a:t>
            </a:r>
            <a:r>
              <a:rPr lang="en-US" baseline="0" dirty="0" smtClean="0"/>
              <a:t> Service and XML-based query language extensions.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  <a:p>
            <a:r>
              <a:rPr lang="en-US" baseline="0" dirty="0" smtClean="0"/>
              <a:t>4.bullet: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Streaming extensions</a:t>
            </a:r>
            <a:r>
              <a:rPr lang="en-US" baseline="0" dirty="0" smtClean="0"/>
              <a:t> – Streaming GIS web Services using pub/sub based messaging middleware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Studying and investigating best rendering techniques from XML based common data.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Federator oriented approaches: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Pre-fetching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Client-based caching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Workload forecasting and parallel </a:t>
            </a:r>
            <a:r>
              <a:rPr lang="en-US" baseline="0" dirty="0" err="1" smtClean="0"/>
              <a:t>procesing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Streaming extensions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Web Service extensions at the data and service levels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7DE9-532C-42C6-8C50-BF3204F0455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will here talk about the interoperable……..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General Features: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OGC data formats and application interfaces to achieve interoperability at both data and service levels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Web Services to realize Service-oriented architecture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Integrating the standards with web service</a:t>
            </a:r>
            <a:r>
              <a:rPr lang="en-US" sz="2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standards</a:t>
            </a:r>
          </a:p>
          <a:p>
            <a:pPr lvl="1">
              <a:lnSpc>
                <a:spcPct val="80000"/>
              </a:lnSpc>
            </a:pPr>
            <a:r>
              <a:rPr lang="en-US" sz="2400" baseline="0" dirty="0" smtClean="0"/>
              <a:t>XML-based query language </a:t>
            </a: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develop a GIS providing standard control and access interfaces for archival data types. 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Supports alternate transport and representation schemes, uses topic based messaging infrastructure for data and message exchange.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7DE9-532C-42C6-8C50-BF3204F0455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7DE9-532C-42C6-8C50-BF3204F0455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4.bullet:</a:t>
            </a:r>
            <a:r>
              <a:rPr lang="en-US" baseline="0" dirty="0" smtClean="0"/>
              <a:t> 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Dynamic upgrading user interfaces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Ex. interactive map tools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7DE9-532C-42C6-8C50-BF3204F0455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Fine-grained dynamic information presentation through a federation framework enabled us heterogeneous data sources to be queried as a single resource over integrated data-view in multi-layered map images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Autonomous local resources -controlling definition of data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Removing the burden of individually accessing each data source with ad-hoc query languages.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Enables interactive feature based querying besides displaying the data</a:t>
            </a:r>
          </a:p>
          <a:p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Extending the standard service definitions with streaming data transfer capabilities by using publish-subscribe based messaging middleware.</a:t>
            </a:r>
          </a:p>
          <a:p>
            <a:endParaRPr lang="en-US" baseline="0" dirty="0" smtClean="0"/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do fine-grained dynamic information presentation enabling attribute-based querying and interaction over integrated data-views in multi-layered map images.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Integrated data views are multi-layered map images composed of distributed standard GIS Web Service components.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These quality of services and framework enables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Extensibility, interoperability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Autonomy and easy data maintenance.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7DE9-532C-42C6-8C50-BF3204F0455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4F8B-ED98-4380-8354-B0CEAEEE3884}" type="datetime1">
              <a:rPr lang="en-US" smtClean="0"/>
              <a:pPr/>
              <a:t>5/7/2008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915F5-A49C-4589-8456-356426C6F9BF}" type="datetime1">
              <a:rPr lang="en-US" smtClean="0"/>
              <a:pPr/>
              <a:t>5/7/2008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ED2D-82EC-4E2A-B73B-906C5B253A37}" type="datetime1">
              <a:rPr lang="en-US" smtClean="0"/>
              <a:pPr/>
              <a:t>5/7/2008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A5C7-6361-43A4-BFC9-88CEE6C2D26C}" type="datetime1">
              <a:rPr lang="en-US" smtClean="0"/>
              <a:pPr/>
              <a:t>5/7/2008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E344-D78B-4FBD-BF7F-AA32CBBEC294}" type="datetime1">
              <a:rPr lang="en-US" smtClean="0"/>
              <a:pPr/>
              <a:t>5/7/2008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9B3D-0C08-43E3-A27E-BC3ADA5465BA}" type="datetime1">
              <a:rPr lang="en-US" smtClean="0"/>
              <a:pPr/>
              <a:t>5/7/2008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547F-6C86-4F73-878E-CF13F718E271}" type="datetime1">
              <a:rPr lang="en-US" smtClean="0"/>
              <a:pPr/>
              <a:t>5/7/2008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9602-8457-49B2-8B4C-7B9549492220}" type="datetime1">
              <a:rPr lang="en-US" smtClean="0"/>
              <a:pPr/>
              <a:t>5/7/2008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990F-C528-47FD-A96B-F5D345300B86}" type="datetime1">
              <a:rPr lang="en-US" smtClean="0"/>
              <a:pPr/>
              <a:t>5/7/2008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2EB1-74CC-459B-AD66-69D3FFEC926E}" type="datetime1">
              <a:rPr lang="en-US" smtClean="0"/>
              <a:pPr/>
              <a:t>5/7/2008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E714-EC1A-40D5-ACD0-9F37461880F5}" type="datetime1">
              <a:rPr lang="en-US" smtClean="0"/>
              <a:pPr/>
              <a:t>5/7/2008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B7380-9CC2-482A-9620-174813680FB6}" type="datetime1">
              <a:rPr lang="en-US" smtClean="0"/>
              <a:pPr/>
              <a:t>5/7/2008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F8F49-F254-4492-A20D-AEE6D2E28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sayar@cs.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aci.edu/DICE/AMICO/Demo/amico-2in1-DTD.txt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6764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High-Performance Federated and </a:t>
            </a:r>
            <a:br>
              <a:rPr lang="en-US" sz="32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32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Service-Oriented</a:t>
            </a:r>
            <a:br>
              <a:rPr lang="en-US" sz="32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32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Geographic Information Systems</a:t>
            </a:r>
            <a:endParaRPr lang="en-US" sz="3200" b="1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333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itchFamily="18" charset="0"/>
              </a:rPr>
              <a:t>Ahmet Sayar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itchFamily="18" charset="0"/>
            </a:endParaRPr>
          </a:p>
          <a:p>
            <a:pPr algn="ctr" eaLnBrk="0" hangingPunct="0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(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  <a:hlinkClick r:id="rId3"/>
              </a:rPr>
              <a:t>asayar@cs.indiana.edu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)</a:t>
            </a:r>
          </a:p>
          <a:p>
            <a:pPr algn="ctr" eaLnBrk="0" hangingPunct="0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Garamond" pitchFamily="18" charset="0"/>
            </a:endParaRPr>
          </a:p>
          <a:p>
            <a:pPr algn="ctr" eaLnBrk="0" hangingPunct="0"/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itchFamily="18" charset="0"/>
              </a:rPr>
              <a:t>Advisor: Prof. Geoffrey C. Fox</a:t>
            </a:r>
          </a:p>
          <a:p>
            <a:pPr algn="ctr" eaLnBrk="0" hangingPunct="0"/>
            <a:endParaRPr lang="en-US" sz="2800" b="1" dirty="0">
              <a:solidFill>
                <a:schemeClr val="tx2"/>
              </a:solidFill>
              <a:latin typeface="Garamond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Federator-oriented </a:t>
            </a:r>
            <a:br>
              <a:rPr lang="en-US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access/query optimization for distributed map rendering</a:t>
            </a:r>
            <a:endParaRPr lang="en-US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Background: Geo-data Characteristics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4267200" cy="533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Unexpected workload distribution: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AutoShape 3"/>
          <p:cNvSpPr>
            <a:spLocks noChangeAspect="1" noChangeArrowheads="1"/>
          </p:cNvSpPr>
          <p:nvPr/>
        </p:nvSpPr>
        <p:spPr bwMode="auto">
          <a:xfrm>
            <a:off x="76200" y="2438400"/>
            <a:ext cx="5168611" cy="2133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39405" y="2889798"/>
            <a:ext cx="1285189" cy="11650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972302" y="2916101"/>
            <a:ext cx="99813" cy="153174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2791697" y="3138899"/>
            <a:ext cx="100587" cy="153174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2691884" y="3055350"/>
            <a:ext cx="99813" cy="152400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2274836" y="3444472"/>
            <a:ext cx="99813" cy="153174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2791697" y="3514097"/>
            <a:ext cx="100587" cy="153174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2862108" y="3360923"/>
            <a:ext cx="100587" cy="153174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2889189" y="2985725"/>
            <a:ext cx="100587" cy="153174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2174249" y="3597646"/>
            <a:ext cx="100587" cy="153174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2749141" y="2985725"/>
            <a:ext cx="100587" cy="153174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2490711" y="3055350"/>
            <a:ext cx="100587" cy="152400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2072115" y="3791821"/>
            <a:ext cx="100587" cy="152400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2761521" y="3791821"/>
            <a:ext cx="100587" cy="152400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20" name="AutoShape 17"/>
          <p:cNvSpPr>
            <a:spLocks noChangeArrowheads="1"/>
          </p:cNvSpPr>
          <p:nvPr/>
        </p:nvSpPr>
        <p:spPr bwMode="auto">
          <a:xfrm>
            <a:off x="2849728" y="2876647"/>
            <a:ext cx="99813" cy="152400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2907759" y="2876647"/>
            <a:ext cx="100587" cy="152400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22" name="AutoShape 19"/>
          <p:cNvSpPr>
            <a:spLocks noChangeArrowheads="1"/>
          </p:cNvSpPr>
          <p:nvPr/>
        </p:nvSpPr>
        <p:spPr bwMode="auto">
          <a:xfrm>
            <a:off x="1871715" y="3138899"/>
            <a:ext cx="100587" cy="153174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cxnSp>
        <p:nvCxnSpPr>
          <p:cNvPr id="25" name="AutoShape 22"/>
          <p:cNvCxnSpPr>
            <a:cxnSpLocks noChangeShapeType="1"/>
          </p:cNvCxnSpPr>
          <p:nvPr/>
        </p:nvCxnSpPr>
        <p:spPr bwMode="auto">
          <a:xfrm>
            <a:off x="2374649" y="2737398"/>
            <a:ext cx="0" cy="1442772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27" name="AutoShape 24"/>
          <p:cNvCxnSpPr>
            <a:cxnSpLocks noChangeShapeType="1"/>
          </p:cNvCxnSpPr>
          <p:nvPr/>
        </p:nvCxnSpPr>
        <p:spPr bwMode="auto">
          <a:xfrm>
            <a:off x="1652746" y="3459171"/>
            <a:ext cx="1500290" cy="774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28" name="AutoShape 25"/>
          <p:cNvSpPr>
            <a:spLocks noChangeArrowheads="1"/>
          </p:cNvSpPr>
          <p:nvPr/>
        </p:nvSpPr>
        <p:spPr bwMode="auto">
          <a:xfrm>
            <a:off x="2561122" y="3292072"/>
            <a:ext cx="100587" cy="152400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29" name="AutoShape 26"/>
          <p:cNvSpPr>
            <a:spLocks noChangeArrowheads="1"/>
          </p:cNvSpPr>
          <p:nvPr/>
        </p:nvSpPr>
        <p:spPr bwMode="auto">
          <a:xfrm>
            <a:off x="2561122" y="3336168"/>
            <a:ext cx="100587" cy="152400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30" name="AutoShape 27"/>
          <p:cNvSpPr>
            <a:spLocks noChangeArrowheads="1"/>
          </p:cNvSpPr>
          <p:nvPr/>
        </p:nvSpPr>
        <p:spPr bwMode="auto">
          <a:xfrm>
            <a:off x="1871715" y="3888521"/>
            <a:ext cx="100587" cy="153174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1336284" y="4041695"/>
            <a:ext cx="535431" cy="31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739" tIns="43369" rIns="86739" bIns="4336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(a,b)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3024594" y="2667000"/>
            <a:ext cx="535431" cy="31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739" tIns="43369" rIns="86739" bIns="4336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(c,d)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AutoShape 40"/>
          <p:cNvSpPr>
            <a:spLocks noChangeArrowheads="1"/>
          </p:cNvSpPr>
          <p:nvPr/>
        </p:nvSpPr>
        <p:spPr bwMode="auto">
          <a:xfrm>
            <a:off x="2790150" y="2876647"/>
            <a:ext cx="100587" cy="152400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44" name="AutoShape 41"/>
          <p:cNvSpPr>
            <a:spLocks noChangeArrowheads="1"/>
          </p:cNvSpPr>
          <p:nvPr/>
        </p:nvSpPr>
        <p:spPr bwMode="auto">
          <a:xfrm>
            <a:off x="2691884" y="2944724"/>
            <a:ext cx="99813" cy="153174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45" name="AutoShape 42"/>
          <p:cNvSpPr>
            <a:spLocks noChangeArrowheads="1"/>
          </p:cNvSpPr>
          <p:nvPr/>
        </p:nvSpPr>
        <p:spPr bwMode="auto">
          <a:xfrm>
            <a:off x="2803304" y="3001197"/>
            <a:ext cx="100587" cy="153947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46" name="AutoShape 43"/>
          <p:cNvSpPr>
            <a:spLocks noChangeArrowheads="1"/>
          </p:cNvSpPr>
          <p:nvPr/>
        </p:nvSpPr>
        <p:spPr bwMode="auto">
          <a:xfrm>
            <a:off x="2876035" y="3113370"/>
            <a:ext cx="100587" cy="153174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47" name="AutoShape 44"/>
          <p:cNvSpPr>
            <a:spLocks noChangeArrowheads="1"/>
          </p:cNvSpPr>
          <p:nvPr/>
        </p:nvSpPr>
        <p:spPr bwMode="auto">
          <a:xfrm>
            <a:off x="2591298" y="3127295"/>
            <a:ext cx="100587" cy="153174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48" name="AutoShape 45"/>
          <p:cNvSpPr>
            <a:spLocks noChangeArrowheads="1"/>
          </p:cNvSpPr>
          <p:nvPr/>
        </p:nvSpPr>
        <p:spPr bwMode="auto">
          <a:xfrm>
            <a:off x="2547194" y="3057670"/>
            <a:ext cx="99813" cy="153174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49" name="AutoShape 46"/>
          <p:cNvSpPr>
            <a:spLocks noChangeArrowheads="1"/>
          </p:cNvSpPr>
          <p:nvPr/>
        </p:nvSpPr>
        <p:spPr bwMode="auto">
          <a:xfrm>
            <a:off x="2605225" y="3002745"/>
            <a:ext cx="100587" cy="152400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50" name="AutoShape 47"/>
          <p:cNvSpPr>
            <a:spLocks noChangeArrowheads="1"/>
          </p:cNvSpPr>
          <p:nvPr/>
        </p:nvSpPr>
        <p:spPr bwMode="auto">
          <a:xfrm>
            <a:off x="1972302" y="3764745"/>
            <a:ext cx="99813" cy="152400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51" name="AutoShape 48"/>
          <p:cNvSpPr>
            <a:spLocks noChangeArrowheads="1"/>
          </p:cNvSpPr>
          <p:nvPr/>
        </p:nvSpPr>
        <p:spPr bwMode="auto">
          <a:xfrm>
            <a:off x="2818005" y="3391094"/>
            <a:ext cx="100587" cy="152400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52" name="AutoShape 49"/>
          <p:cNvSpPr>
            <a:spLocks noChangeArrowheads="1"/>
          </p:cNvSpPr>
          <p:nvPr/>
        </p:nvSpPr>
        <p:spPr bwMode="auto">
          <a:xfrm>
            <a:off x="2918591" y="3295167"/>
            <a:ext cx="99813" cy="153174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53" name="AutoShape 50"/>
          <p:cNvSpPr>
            <a:spLocks noChangeArrowheads="1"/>
          </p:cNvSpPr>
          <p:nvPr/>
        </p:nvSpPr>
        <p:spPr bwMode="auto">
          <a:xfrm>
            <a:off x="2374649" y="3391094"/>
            <a:ext cx="100587" cy="152400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54" name="AutoShape 51"/>
          <p:cNvSpPr>
            <a:spLocks noChangeArrowheads="1"/>
          </p:cNvSpPr>
          <p:nvPr/>
        </p:nvSpPr>
        <p:spPr bwMode="auto">
          <a:xfrm>
            <a:off x="2460535" y="3377169"/>
            <a:ext cx="100587" cy="153174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55" name="AutoShape 52"/>
          <p:cNvSpPr>
            <a:spLocks noChangeArrowheads="1"/>
          </p:cNvSpPr>
          <p:nvPr/>
        </p:nvSpPr>
        <p:spPr bwMode="auto">
          <a:xfrm>
            <a:off x="2475236" y="3291299"/>
            <a:ext cx="100587" cy="153174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56" name="AutoShape 53"/>
          <p:cNvSpPr>
            <a:spLocks noChangeArrowheads="1"/>
          </p:cNvSpPr>
          <p:nvPr/>
        </p:nvSpPr>
        <p:spPr bwMode="auto">
          <a:xfrm>
            <a:off x="2503091" y="3223995"/>
            <a:ext cx="100587" cy="153174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57" name="AutoShape 54"/>
          <p:cNvSpPr>
            <a:spLocks noChangeArrowheads="1"/>
          </p:cNvSpPr>
          <p:nvPr/>
        </p:nvSpPr>
        <p:spPr bwMode="auto">
          <a:xfrm>
            <a:off x="2661708" y="3295167"/>
            <a:ext cx="100587" cy="153174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58" name="AutoShape 55"/>
          <p:cNvSpPr>
            <a:spLocks noChangeArrowheads="1"/>
          </p:cNvSpPr>
          <p:nvPr/>
        </p:nvSpPr>
        <p:spPr bwMode="auto">
          <a:xfrm>
            <a:off x="2605225" y="3223995"/>
            <a:ext cx="100587" cy="153174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59" name="AutoShape 56"/>
          <p:cNvSpPr>
            <a:spLocks noChangeArrowheads="1"/>
          </p:cNvSpPr>
          <p:nvPr/>
        </p:nvSpPr>
        <p:spPr bwMode="auto">
          <a:xfrm>
            <a:off x="2517792" y="2971800"/>
            <a:ext cx="99813" cy="153174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60" name="Text Box 57"/>
          <p:cNvSpPr txBox="1">
            <a:spLocks noChangeArrowheads="1"/>
          </p:cNvSpPr>
          <p:nvPr/>
        </p:nvSpPr>
        <p:spPr bwMode="auto">
          <a:xfrm>
            <a:off x="3074888" y="3278921"/>
            <a:ext cx="1039912" cy="38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739" tIns="43369" rIns="86739" bIns="4336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(c, 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b+d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)/2)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 Box 58"/>
          <p:cNvSpPr txBox="1">
            <a:spLocks noChangeArrowheads="1"/>
          </p:cNvSpPr>
          <p:nvPr/>
        </p:nvSpPr>
        <p:spPr bwMode="auto">
          <a:xfrm>
            <a:off x="2062830" y="4108998"/>
            <a:ext cx="1012057" cy="38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739" tIns="43369" rIns="86739" bIns="4336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((a+c)/2, b)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4953000" y="1600200"/>
            <a:ext cx="4114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Geo-data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un-evenly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distributed</a:t>
            </a: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variable sized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according to their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locations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attributes.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Ex. Human population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earthquake-seismicity data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Queried/displayed/analyzed based on location attribute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 is a point described with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(x, y) coordinates.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2-dim range query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Rectangle defined in bounding box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304800" y="4953000"/>
            <a:ext cx="48768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Geo-data is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mostly represented as large sets of points, chains of line-segments, and polygons.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270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Investigation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50292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Interoperability requirements’ compliance costs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XML-encoded common data model (GML)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 Web Service interfaces accepting XML-based queries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Costly query/response conversions</a:t>
            </a:r>
          </a:p>
          <a:p>
            <a:pPr lvl="2"/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XML-queries to SQL</a:t>
            </a:r>
          </a:p>
          <a:p>
            <a:pPr lvl="2"/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Relational objects to GML</a:t>
            </a:r>
          </a:p>
          <a:p>
            <a:pPr lvl="1"/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Query processing does not scale with data size</a:t>
            </a:r>
          </a:p>
          <a:p>
            <a:pPr lvl="1"/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Tough data characteristics: Variable sized and unevenly distributed nature of geo-data 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Unexpected workload to apply natural load-balancing and parallel processing</a:t>
            </a:r>
          </a:p>
          <a:p>
            <a:pPr lvl="1"/>
            <a:endParaRPr lang="en-US" sz="17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Aim</a:t>
            </a:r>
            <a:r>
              <a:rPr lang="en-US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Turning compliance requirements into competitiveness by optimizing federated query responses.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Enhancement Approaches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876800"/>
          </a:xfrm>
        </p:spPr>
        <p:txBody>
          <a:bodyPr>
            <a:noAutofit/>
          </a:bodyPr>
          <a:lstStyle/>
          <a:p>
            <a:pPr marL="0" indent="1588" algn="ctr">
              <a:buNone/>
            </a:pP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Federator-oriented data access/query optimization for distributed map rendering:</a:t>
            </a:r>
          </a:p>
          <a:p>
            <a:pPr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1225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Extension to Open Standards: Streaming data transfer</a:t>
            </a:r>
          </a:p>
          <a:p>
            <a:pPr marL="911225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Pre-fetching (centralized)</a:t>
            </a:r>
          </a:p>
          <a:p>
            <a:pPr marL="968375" lvl="1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GML-tiling</a:t>
            </a:r>
          </a:p>
          <a:p>
            <a:pPr marL="911225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Dynamic load balancing and parallel processing (decentralized)</a:t>
            </a:r>
          </a:p>
          <a:p>
            <a:pPr marL="915988" lvl="1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Range query partitioning through Workload-table (WT)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Extension to Open Standards: </a:t>
            </a:r>
            <a:b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Streaming data transfer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295400"/>
            <a:ext cx="5410200" cy="5486400"/>
          </a:xfrm>
        </p:spPr>
        <p:txBody>
          <a:bodyPr>
            <a:normAutofit fontScale="70000" lnSpcReduction="20000"/>
          </a:bodyPr>
          <a:lstStyle/>
          <a:p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Motivations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HTTP based query/response does not allow large scale data move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Memory exceptions in creating GML representation of large query results</a:t>
            </a:r>
          </a:p>
          <a:p>
            <a:pPr lvl="1"/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Removing SOAP message creation overhead</a:t>
            </a:r>
          </a:p>
          <a:p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Strategies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Streaming data flow extensions to GIS Web Services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Mapping OGC’s definitions of data service to Web Service Standards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HTTP-GET/POST to XML-queries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Service descriptions are in WSDL</a:t>
            </a:r>
            <a:endParaRPr lang="en-US" sz="1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Web Service - as a hand-shake protocol.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transfer is over publish-subscribe messaging systems (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Naradabrokering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Enables client to render map images with partially returned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28600" y="1524000"/>
            <a:ext cx="3505200" cy="4952999"/>
            <a:chOff x="646440" y="1676400"/>
            <a:chExt cx="3505200" cy="4952999"/>
          </a:xfrm>
        </p:grpSpPr>
        <p:sp>
          <p:nvSpPr>
            <p:cNvPr id="6" name="Text Box 51"/>
            <p:cNvSpPr txBox="1">
              <a:spLocks noChangeArrowheads="1"/>
            </p:cNvSpPr>
            <p:nvPr/>
          </p:nvSpPr>
          <p:spPr bwMode="auto">
            <a:xfrm>
              <a:off x="2133599" y="3733800"/>
              <a:ext cx="152400" cy="117588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vert270" wrap="square" lIns="9144" tIns="0" rIns="9144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(topic, IP, port)</a:t>
              </a:r>
            </a:p>
          </p:txBody>
        </p:sp>
        <p:sp>
          <p:nvSpPr>
            <p:cNvPr id="7" name="AutoShape 33"/>
            <p:cNvSpPr>
              <a:spLocks noChangeArrowheads="1"/>
            </p:cNvSpPr>
            <p:nvPr/>
          </p:nvSpPr>
          <p:spPr bwMode="auto">
            <a:xfrm rot="16200000">
              <a:off x="2571885" y="4081262"/>
              <a:ext cx="1104627" cy="457201"/>
            </a:xfrm>
            <a:custGeom>
              <a:avLst/>
              <a:gdLst>
                <a:gd name="G0" fmla="+- 647 0 0"/>
                <a:gd name="G1" fmla="+- 7431533 0 0"/>
                <a:gd name="G2" fmla="+- 0 0 7431533"/>
                <a:gd name="T0" fmla="*/ 0 256 1"/>
                <a:gd name="T1" fmla="*/ 180 256 1"/>
                <a:gd name="G3" fmla="+- 7431533 T0 T1"/>
                <a:gd name="T2" fmla="*/ 0 256 1"/>
                <a:gd name="T3" fmla="*/ 90 256 1"/>
                <a:gd name="G4" fmla="+- 7431533 T2 T3"/>
                <a:gd name="G5" fmla="*/ G4 2 1"/>
                <a:gd name="T4" fmla="*/ 90 256 1"/>
                <a:gd name="T5" fmla="*/ 0 256 1"/>
                <a:gd name="G6" fmla="+- 7431533 T4 T5"/>
                <a:gd name="G7" fmla="*/ G6 2 1"/>
                <a:gd name="G8" fmla="abs 743153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47"/>
                <a:gd name="G18" fmla="*/ 647 1 2"/>
                <a:gd name="G19" fmla="+- G18 5400 0"/>
                <a:gd name="G20" fmla="cos G19 7431533"/>
                <a:gd name="G21" fmla="sin G19 7431533"/>
                <a:gd name="G22" fmla="+- G20 10800 0"/>
                <a:gd name="G23" fmla="+- G21 10800 0"/>
                <a:gd name="G24" fmla="+- 10800 0 G20"/>
                <a:gd name="G25" fmla="+- 647 10800 0"/>
                <a:gd name="G26" fmla="?: G9 G17 G25"/>
                <a:gd name="G27" fmla="?: G9 0 21600"/>
                <a:gd name="G28" fmla="cos 10800 7431533"/>
                <a:gd name="G29" fmla="sin 10800 7431533"/>
                <a:gd name="G30" fmla="sin 647 7431533"/>
                <a:gd name="G31" fmla="+- G28 10800 0"/>
                <a:gd name="G32" fmla="+- G29 10800 0"/>
                <a:gd name="G33" fmla="+- G30 10800 0"/>
                <a:gd name="G34" fmla="?: G4 0 G31"/>
                <a:gd name="G35" fmla="?: 7431533 G34 0"/>
                <a:gd name="G36" fmla="?: G6 G35 G31"/>
                <a:gd name="G37" fmla="+- 21600 0 G36"/>
                <a:gd name="G38" fmla="?: G4 0 G33"/>
                <a:gd name="G39" fmla="?: 743153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8527 w 21600"/>
                <a:gd name="T15" fmla="*/ 16053 h 21600"/>
                <a:gd name="T16" fmla="*/ 10800 w 21600"/>
                <a:gd name="T17" fmla="*/ 10153 h 21600"/>
                <a:gd name="T18" fmla="*/ 13073 w 21600"/>
                <a:gd name="T19" fmla="*/ 16053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543" y="11393"/>
                  </a:moveTo>
                  <a:cubicBezTo>
                    <a:pt x="10306" y="11291"/>
                    <a:pt x="10153" y="11058"/>
                    <a:pt x="10153" y="10800"/>
                  </a:cubicBezTo>
                  <a:cubicBezTo>
                    <a:pt x="10153" y="10442"/>
                    <a:pt x="10442" y="10153"/>
                    <a:pt x="10800" y="10153"/>
                  </a:cubicBezTo>
                  <a:cubicBezTo>
                    <a:pt x="11157" y="10153"/>
                    <a:pt x="11447" y="10442"/>
                    <a:pt x="11447" y="10800"/>
                  </a:cubicBezTo>
                  <a:cubicBezTo>
                    <a:pt x="11447" y="11058"/>
                    <a:pt x="11293" y="11291"/>
                    <a:pt x="11056" y="11393"/>
                  </a:cubicBezTo>
                  <a:lnTo>
                    <a:pt x="15088" y="20712"/>
                  </a:lnTo>
                  <a:cubicBezTo>
                    <a:pt x="19041" y="19001"/>
                    <a:pt x="21600" y="15106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5106"/>
                    <a:pt x="2558" y="19001"/>
                    <a:pt x="6511" y="2071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8737" tIns="49367" rIns="98737" bIns="493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Topic,IP,port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36"/>
            <p:cNvSpPr>
              <a:spLocks noChangeArrowheads="1"/>
            </p:cNvSpPr>
            <p:nvPr/>
          </p:nvSpPr>
          <p:spPr bwMode="auto">
            <a:xfrm>
              <a:off x="3124199" y="3810000"/>
              <a:ext cx="1027441" cy="1029138"/>
            </a:xfrm>
            <a:prstGeom prst="flowChartConnector">
              <a:avLst/>
            </a:prstGeom>
            <a:solidFill>
              <a:srgbClr val="FFFFFF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vert="horz" wrap="square" lIns="9874" tIns="29621" rIns="9874" bIns="296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Narada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Brokering Server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38"/>
            <p:cNvSpPr txBox="1">
              <a:spLocks noChangeArrowheads="1"/>
            </p:cNvSpPr>
            <p:nvPr/>
          </p:nvSpPr>
          <p:spPr bwMode="auto">
            <a:xfrm>
              <a:off x="685800" y="2642506"/>
              <a:ext cx="609599" cy="3292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8737" tIns="49367" rIns="98737" bIns="493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client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39"/>
            <p:cNvSpPr txBox="1">
              <a:spLocks noChangeArrowheads="1"/>
            </p:cNvSpPr>
            <p:nvPr/>
          </p:nvSpPr>
          <p:spPr bwMode="auto">
            <a:xfrm>
              <a:off x="646440" y="5943600"/>
              <a:ext cx="804987" cy="3292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8737" tIns="49367" rIns="98737" bIns="493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server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AutoShape 43"/>
            <p:cNvCxnSpPr>
              <a:cxnSpLocks noChangeShapeType="1"/>
              <a:stCxn id="26" idx="3"/>
            </p:cNvCxnSpPr>
            <p:nvPr/>
          </p:nvCxnSpPr>
          <p:spPr bwMode="auto">
            <a:xfrm flipV="1">
              <a:off x="2590799" y="4876800"/>
              <a:ext cx="533400" cy="735776"/>
            </a:xfrm>
            <a:prstGeom prst="curvedConnector2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 type="triangle" w="med" len="med"/>
            </a:ln>
          </p:spPr>
        </p:cxnSp>
        <p:cxnSp>
          <p:nvCxnSpPr>
            <p:cNvPr id="12" name="AutoShape 44"/>
            <p:cNvCxnSpPr>
              <a:cxnSpLocks noChangeShapeType="1"/>
              <a:stCxn id="23" idx="3"/>
            </p:cNvCxnSpPr>
            <p:nvPr/>
          </p:nvCxnSpPr>
          <p:spPr bwMode="auto">
            <a:xfrm>
              <a:off x="2666999" y="3238500"/>
              <a:ext cx="457200" cy="571500"/>
            </a:xfrm>
            <a:prstGeom prst="curvedConnector2">
              <a:avLst/>
            </a:prstGeom>
            <a:noFill/>
            <a:ln w="19050">
              <a:solidFill>
                <a:srgbClr val="002060"/>
              </a:solidFill>
              <a:round/>
              <a:headEnd type="triangle" w="med" len="med"/>
              <a:tailEnd type="none" w="med" len="med"/>
            </a:ln>
          </p:spPr>
        </p:cxnSp>
        <p:sp>
          <p:nvSpPr>
            <p:cNvPr id="13" name="Text Box 47"/>
            <p:cNvSpPr txBox="1">
              <a:spLocks noChangeArrowheads="1"/>
            </p:cNvSpPr>
            <p:nvPr/>
          </p:nvSpPr>
          <p:spPr bwMode="auto">
            <a:xfrm>
              <a:off x="2819399" y="5235034"/>
              <a:ext cx="409176" cy="17516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GML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51"/>
            <p:cNvSpPr txBox="1">
              <a:spLocks noChangeArrowheads="1"/>
            </p:cNvSpPr>
            <p:nvPr/>
          </p:nvSpPr>
          <p:spPr bwMode="auto">
            <a:xfrm>
              <a:off x="1523999" y="4005713"/>
              <a:ext cx="152399" cy="79488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vert270" wrap="square" lIns="9144" tIns="0" rIns="9144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etFeature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 Box 50"/>
            <p:cNvSpPr txBox="1">
              <a:spLocks noChangeArrowheads="1"/>
            </p:cNvSpPr>
            <p:nvPr/>
          </p:nvSpPr>
          <p:spPr bwMode="auto">
            <a:xfrm>
              <a:off x="2666999" y="4114800"/>
              <a:ext cx="252706" cy="329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8737" tIns="49367" rIns="98737" bIns="493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  <a:cs typeface="Arial" pitchFamily="34" charset="0"/>
                </a:rPr>
                <a:t>2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" name="Straight Arrow Connector 15"/>
            <p:cNvCxnSpPr>
              <a:stCxn id="22" idx="2"/>
              <a:endCxn id="25" idx="0"/>
            </p:cNvCxnSpPr>
            <p:nvPr/>
          </p:nvCxnSpPr>
          <p:spPr>
            <a:xfrm rot="16200000" flipH="1">
              <a:off x="1225270" y="4346995"/>
              <a:ext cx="1361933" cy="2475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utoShape 4"/>
            <p:cNvSpPr>
              <a:spLocks noChangeArrowheads="1"/>
            </p:cNvSpPr>
            <p:nvPr/>
          </p:nvSpPr>
          <p:spPr bwMode="auto">
            <a:xfrm>
              <a:off x="1681121" y="6096000"/>
              <a:ext cx="528678" cy="533399"/>
            </a:xfrm>
            <a:prstGeom prst="flowChartMagneticDisk">
              <a:avLst/>
            </a:prstGeom>
            <a:solidFill>
              <a:srgbClr val="C0504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lIns="45720" rIns="4572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+mn-lt"/>
                  <a:cs typeface="+mn-cs"/>
                </a:rPr>
                <a:t>DB</a:t>
              </a:r>
              <a:endParaRPr lang="en-US" b="1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18" name="Smiley Face 17"/>
            <p:cNvSpPr/>
            <p:nvPr/>
          </p:nvSpPr>
          <p:spPr>
            <a:xfrm>
              <a:off x="1669099" y="1676400"/>
              <a:ext cx="462866" cy="362989"/>
            </a:xfrm>
            <a:prstGeom prst="smileyFac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1498078" y="2329780"/>
              <a:ext cx="800198" cy="137672"/>
            </a:xfrm>
            <a:prstGeom prst="parallelogram">
              <a:avLst>
                <a:gd name="adj" fmla="val 133607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74409" tIns="37202" rIns="74409" bIns="3720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>
              <a:off x="1715203" y="2219706"/>
              <a:ext cx="362989" cy="23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9" idx="4"/>
              <a:endCxn id="22" idx="0"/>
            </p:cNvCxnSpPr>
            <p:nvPr/>
          </p:nvCxnSpPr>
          <p:spPr>
            <a:xfrm rot="16200000" flipH="1">
              <a:off x="1725614" y="2640015"/>
              <a:ext cx="351948" cy="682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2" name="AutoShape 34"/>
            <p:cNvSpPr>
              <a:spLocks noChangeArrowheads="1"/>
            </p:cNvSpPr>
            <p:nvPr/>
          </p:nvSpPr>
          <p:spPr bwMode="auto">
            <a:xfrm>
              <a:off x="1142999" y="2819400"/>
              <a:ext cx="1524000" cy="84786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8737" tIns="0" rIns="98737" bIns="493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Federator</a:t>
              </a:r>
              <a:r>
                <a:rPr kumimoji="0" lang="en-US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    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(WMS)                 </a:t>
              </a:r>
              <a:r>
                <a:rPr lang="en-US" sz="1200" b="1" dirty="0" smtClean="0">
                  <a:latin typeface="Calibri" pitchFamily="34" charset="0"/>
                  <a:cs typeface="Arial" pitchFamily="34" charset="0"/>
                </a:rPr>
                <a:t>GML rendering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56"/>
            <p:cNvSpPr>
              <a:spLocks noChangeArrowheads="1"/>
            </p:cNvSpPr>
            <p:nvPr/>
          </p:nvSpPr>
          <p:spPr bwMode="auto">
            <a:xfrm>
              <a:off x="2438399" y="2819400"/>
              <a:ext cx="228600" cy="838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vert270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Subscriber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AutoShape 35"/>
            <p:cNvSpPr>
              <a:spLocks noChangeArrowheads="1"/>
            </p:cNvSpPr>
            <p:nvPr/>
          </p:nvSpPr>
          <p:spPr bwMode="auto">
            <a:xfrm>
              <a:off x="1319149" y="5183809"/>
              <a:ext cx="1164274" cy="84786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8737" tIns="49367" rIns="98737" bIns="493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WFS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1488374" y="5029200"/>
              <a:ext cx="838200" cy="1524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W  S  D  L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56"/>
            <p:cNvSpPr>
              <a:spLocks noChangeArrowheads="1"/>
            </p:cNvSpPr>
            <p:nvPr/>
          </p:nvSpPr>
          <p:spPr bwMode="auto">
            <a:xfrm>
              <a:off x="2362199" y="5193476"/>
              <a:ext cx="228600" cy="838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vert270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Publisher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16200000" flipH="1">
              <a:off x="1600201" y="3886199"/>
              <a:ext cx="304798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 flipH="1" flipV="1">
              <a:off x="1980405" y="4800600"/>
              <a:ext cx="305594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 Box 48"/>
            <p:cNvSpPr txBox="1">
              <a:spLocks noChangeArrowheads="1"/>
            </p:cNvSpPr>
            <p:nvPr/>
          </p:nvSpPr>
          <p:spPr bwMode="auto">
            <a:xfrm>
              <a:off x="1780250" y="4191000"/>
              <a:ext cx="253399" cy="3292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8737" tIns="49367" rIns="98737" bIns="493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  <a:cs typeface="Arial" pitchFamily="34" charset="0"/>
                </a:rPr>
                <a:t>1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 Box 47"/>
            <p:cNvSpPr txBox="1">
              <a:spLocks noChangeArrowheads="1"/>
            </p:cNvSpPr>
            <p:nvPr/>
          </p:nvSpPr>
          <p:spPr bwMode="auto">
            <a:xfrm>
              <a:off x="2895599" y="3352800"/>
              <a:ext cx="409176" cy="17516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GML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918826" y="1431731"/>
            <a:ext cx="1214774" cy="1235269"/>
          </a:xfrm>
          <a:prstGeom prst="roundRect">
            <a:avLst/>
          </a:prstGeom>
          <a:solidFill>
            <a:schemeClr val="bg1">
              <a:alpha val="7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981200" y="2590800"/>
            <a:ext cx="1752600" cy="3352800"/>
          </a:xfrm>
          <a:prstGeom prst="rect">
            <a:avLst/>
          </a:prstGeom>
          <a:noFill/>
          <a:ln w="12700">
            <a:solidFill>
              <a:srgbClr val="FFC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438400" y="2286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Extension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GML-tiling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57090" y="1229380"/>
            <a:ext cx="5581710" cy="5552420"/>
            <a:chOff x="0" y="924580"/>
            <a:chExt cx="5581710" cy="471422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641751" y="4220898"/>
              <a:ext cx="771444" cy="457177"/>
            </a:xfrm>
            <a:prstGeom prst="ellipse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36576" tIns="37202" rIns="74409" bIns="3720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WFS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Straight Arrow Connector 6"/>
            <p:cNvCxnSpPr>
              <a:stCxn id="11" idx="4"/>
              <a:endCxn id="6" idx="0"/>
            </p:cNvCxnSpPr>
            <p:nvPr/>
          </p:nvCxnSpPr>
          <p:spPr>
            <a:xfrm rot="5400000">
              <a:off x="256228" y="3448426"/>
              <a:ext cx="1543718" cy="1227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796040" y="4754270"/>
              <a:ext cx="462866" cy="380981"/>
            </a:xfrm>
            <a:prstGeom prst="flowChartMagneticDisk">
              <a:avLst/>
            </a:prstGeom>
            <a:solidFill>
              <a:srgbClr val="C0504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lIns="45720" rIns="4572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latin typeface="+mn-lt"/>
                  <a:cs typeface="+mn-cs"/>
                </a:rPr>
                <a:t>DB</a:t>
              </a:r>
              <a:endParaRPr lang="en-US" sz="1200" b="1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04800" y="2102132"/>
              <a:ext cx="1447800" cy="575048"/>
            </a:xfrm>
            <a:prstGeom prst="ellipse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lIns="36576" tIns="37202" rIns="74409" bIns="37202"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sz="1600" b="1" dirty="0" smtClean="0">
                  <a:latin typeface="Calibri" pitchFamily="34" charset="0"/>
                </a:rPr>
                <a:t>Federator</a:t>
              </a:r>
            </a:p>
            <a:p>
              <a:pPr algn="ctr"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rgbClr val="002060"/>
                  </a:solidFill>
                  <a:latin typeface="Calibri" pitchFamily="34" charset="0"/>
                </a:rPr>
                <a:t>(WMS)</a:t>
              </a:r>
              <a:endParaRPr lang="en-US" sz="1600" dirty="0">
                <a:solidFill>
                  <a:srgbClr val="00206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0" y="1508484"/>
              <a:ext cx="400110" cy="275871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2060"/>
                  </a:solidFill>
                </a:rPr>
                <a:t>On-demand access/rendering</a:t>
              </a:r>
              <a:endParaRPr lang="en-US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036196" y="5115580"/>
              <a:ext cx="3545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2060"/>
                  </a:solidFill>
                </a:rPr>
                <a:t>On-demand queries are served from TT</a:t>
              </a:r>
            </a:p>
            <a:p>
              <a:r>
                <a:rPr lang="en-US" sz="1400" b="1" dirty="0" smtClean="0">
                  <a:solidFill>
                    <a:srgbClr val="002060"/>
                  </a:solidFill>
                </a:rPr>
                <a:t>TT is synchronized with database routinely.</a:t>
              </a:r>
              <a:endParaRPr lang="en-US" sz="14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44" name="Straight Arrow Connector 43"/>
            <p:cNvCxnSpPr>
              <a:stCxn id="53" idx="4"/>
              <a:endCxn id="74" idx="0"/>
            </p:cNvCxnSpPr>
            <p:nvPr/>
          </p:nvCxnSpPr>
          <p:spPr>
            <a:xfrm rot="5400000">
              <a:off x="2885056" y="3448354"/>
              <a:ext cx="1543718" cy="1371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2971800" y="2136115"/>
              <a:ext cx="1371600" cy="541065"/>
            </a:xfrm>
            <a:prstGeom prst="ellipse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lIns="36576" tIns="37202" rIns="74409" bIns="37202"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sz="1600" b="1" dirty="0" smtClean="0">
                  <a:latin typeface="Calibri" pitchFamily="34" charset="0"/>
                </a:rPr>
                <a:t>Federator</a:t>
              </a:r>
            </a:p>
            <a:p>
              <a:pPr algn="ctr"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rgbClr val="002060"/>
                  </a:solidFill>
                  <a:latin typeface="Calibri" pitchFamily="34" charset="0"/>
                </a:rPr>
                <a:t>(WMS)</a:t>
              </a:r>
              <a:endParaRPr lang="en-US" sz="1600" dirty="0">
                <a:solidFill>
                  <a:srgbClr val="002060"/>
                </a:solidFill>
              </a:endParaRPr>
            </a:p>
          </p:txBody>
        </p:sp>
        <p:cxnSp>
          <p:nvCxnSpPr>
            <p:cNvPr id="57" name="Straight Arrow Connector 56"/>
            <p:cNvCxnSpPr>
              <a:stCxn id="6" idx="2"/>
            </p:cNvCxnSpPr>
            <p:nvPr/>
          </p:nvCxnSpPr>
          <p:spPr>
            <a:xfrm rot="10800000" flipV="1">
              <a:off x="641751" y="4449486"/>
              <a:ext cx="1608" cy="54057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240155" y="4554469"/>
              <a:ext cx="6171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SQL</a:t>
              </a:r>
              <a:endParaRPr lang="en-US" sz="1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rot="5400000" flipH="1" flipV="1">
              <a:off x="1159907" y="4735160"/>
              <a:ext cx="508184" cy="16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5400000" flipH="1" flipV="1">
              <a:off x="1000267" y="4009938"/>
              <a:ext cx="362989" cy="16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950329" y="3610698"/>
              <a:ext cx="6171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GML</a:t>
              </a:r>
              <a:endParaRPr lang="en-US" sz="1400" dirty="0"/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rot="5400000">
              <a:off x="706142" y="4024436"/>
              <a:ext cx="334087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234489" y="3730823"/>
              <a:ext cx="10800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GetFeature</a:t>
              </a:r>
              <a:endParaRPr lang="en-US" sz="14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490339" y="4554469"/>
              <a:ext cx="11571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Relational objects</a:t>
              </a:r>
              <a:endParaRPr lang="en-US" sz="1400" dirty="0"/>
            </a:p>
          </p:txBody>
        </p:sp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3270507" y="4220898"/>
              <a:ext cx="771444" cy="457177"/>
            </a:xfrm>
            <a:prstGeom prst="ellipse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36576" tIns="37202" rIns="74409" bIns="3720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WFS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AutoShape 4"/>
            <p:cNvSpPr>
              <a:spLocks noChangeArrowheads="1"/>
            </p:cNvSpPr>
            <p:nvPr/>
          </p:nvSpPr>
          <p:spPr bwMode="auto">
            <a:xfrm>
              <a:off x="3424796" y="4754270"/>
              <a:ext cx="462866" cy="380981"/>
            </a:xfrm>
            <a:prstGeom prst="flowChartMagneticDisk">
              <a:avLst/>
            </a:prstGeom>
            <a:solidFill>
              <a:srgbClr val="C0504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lIns="45720" rIns="4572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latin typeface="+mn-lt"/>
                  <a:cs typeface="+mn-cs"/>
                </a:rPr>
                <a:t>DB</a:t>
              </a:r>
              <a:endParaRPr lang="en-US" sz="1200" b="1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cxnSp>
          <p:nvCxnSpPr>
            <p:cNvPr id="76" name="Straight Arrow Connector 75"/>
            <p:cNvCxnSpPr>
              <a:stCxn id="74" idx="2"/>
            </p:cNvCxnSpPr>
            <p:nvPr/>
          </p:nvCxnSpPr>
          <p:spPr>
            <a:xfrm rot="10800000" flipV="1">
              <a:off x="3270507" y="4449486"/>
              <a:ext cx="1608" cy="54057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2730496" y="4554469"/>
              <a:ext cx="617155" cy="322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SQL</a:t>
              </a:r>
              <a:endParaRPr lang="en-US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3788662" y="4735160"/>
              <a:ext cx="508184" cy="16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rot="5400000" flipH="1" flipV="1">
              <a:off x="3629023" y="4009938"/>
              <a:ext cx="362989" cy="16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3579084" y="3610698"/>
              <a:ext cx="617155" cy="322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GML</a:t>
              </a:r>
              <a:endParaRPr lang="en-US" sz="1600" dirty="0"/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 rot="5400000">
              <a:off x="3334897" y="4024436"/>
              <a:ext cx="334087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2670385" y="3622012"/>
              <a:ext cx="1080021" cy="293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GetFeature</a:t>
              </a:r>
              <a:endParaRPr lang="en-US" sz="1400" dirty="0"/>
            </a:p>
          </p:txBody>
        </p:sp>
        <p:sp>
          <p:nvSpPr>
            <p:cNvPr id="85" name="Smiley Face 84"/>
            <p:cNvSpPr/>
            <p:nvPr/>
          </p:nvSpPr>
          <p:spPr>
            <a:xfrm>
              <a:off x="784018" y="1069776"/>
              <a:ext cx="462866" cy="362989"/>
            </a:xfrm>
            <a:prstGeom prst="smileyFac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iley Face 86"/>
            <p:cNvSpPr/>
            <p:nvPr/>
          </p:nvSpPr>
          <p:spPr>
            <a:xfrm>
              <a:off x="3417785" y="1069776"/>
              <a:ext cx="462866" cy="362989"/>
            </a:xfrm>
            <a:prstGeom prst="smileyFac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AutoShape 7"/>
            <p:cNvSpPr>
              <a:spLocks noChangeArrowheads="1"/>
            </p:cNvSpPr>
            <p:nvPr/>
          </p:nvSpPr>
          <p:spPr bwMode="auto">
            <a:xfrm>
              <a:off x="612997" y="1723156"/>
              <a:ext cx="800198" cy="137672"/>
            </a:xfrm>
            <a:prstGeom prst="parallelogram">
              <a:avLst>
                <a:gd name="adj" fmla="val 133607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74409" tIns="37202" rIns="74409" bIns="3720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751663" y="1433511"/>
              <a:ext cx="1080021" cy="705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Interactive </a:t>
              </a:r>
            </a:p>
            <a:p>
              <a:pPr algn="ctr"/>
              <a:r>
                <a:rPr lang="en-US" sz="1600" dirty="0" smtClean="0"/>
                <a:t>Client Tools</a:t>
              </a:r>
              <a:endParaRPr lang="en-US" sz="1600" dirty="0"/>
            </a:p>
          </p:txBody>
        </p:sp>
        <p:cxnSp>
          <p:nvCxnSpPr>
            <p:cNvPr id="94" name="Straight Arrow Connector 93"/>
            <p:cNvCxnSpPr>
              <a:stCxn id="90" idx="3"/>
              <a:endCxn id="112" idx="5"/>
            </p:cNvCxnSpPr>
            <p:nvPr/>
          </p:nvCxnSpPr>
          <p:spPr>
            <a:xfrm>
              <a:off x="2831684" y="1786286"/>
              <a:ext cx="530413" cy="5706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90" idx="1"/>
              <a:endCxn id="88" idx="2"/>
            </p:cNvCxnSpPr>
            <p:nvPr/>
          </p:nvCxnSpPr>
          <p:spPr>
            <a:xfrm rot="10800000" flipV="1">
              <a:off x="1304873" y="1786285"/>
              <a:ext cx="446790" cy="5706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98" name="Left Brace 97"/>
            <p:cNvSpPr/>
            <p:nvPr/>
          </p:nvSpPr>
          <p:spPr>
            <a:xfrm>
              <a:off x="167732" y="1069776"/>
              <a:ext cx="308578" cy="3920280"/>
            </a:xfrm>
            <a:prstGeom prst="leftBrace">
              <a:avLst>
                <a:gd name="adj1" fmla="val 6132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667310" y="2666926"/>
              <a:ext cx="615553" cy="2296253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2060"/>
                  </a:solidFill>
                </a:rPr>
                <a:t>Pre-fetching (batch job) running routinely</a:t>
              </a:r>
              <a:endParaRPr lang="en-US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101" name="Right Brace 100"/>
            <p:cNvSpPr/>
            <p:nvPr/>
          </p:nvSpPr>
          <p:spPr>
            <a:xfrm>
              <a:off x="4514910" y="2521731"/>
              <a:ext cx="231433" cy="2540922"/>
            </a:xfrm>
            <a:prstGeom prst="rightBrace">
              <a:avLst>
                <a:gd name="adj1" fmla="val 64437"/>
                <a:gd name="adj2" fmla="val 4959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ight Brace 101"/>
            <p:cNvSpPr/>
            <p:nvPr/>
          </p:nvSpPr>
          <p:spPr>
            <a:xfrm>
              <a:off x="4514910" y="997178"/>
              <a:ext cx="154289" cy="1524553"/>
            </a:xfrm>
            <a:prstGeom prst="rightBrace">
              <a:avLst>
                <a:gd name="adj1" fmla="val 64437"/>
                <a:gd name="adj2" fmla="val 4959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2653352" y="2727445"/>
              <a:ext cx="1861558" cy="2480403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61851" y="5320887"/>
              <a:ext cx="1758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2060"/>
                  </a:solidFill>
                </a:rPr>
                <a:t>Straight-forward</a:t>
              </a:r>
              <a:endParaRPr lang="en-US" sz="14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106" name="Straight Arrow Connector 105"/>
            <p:cNvCxnSpPr/>
            <p:nvPr/>
          </p:nvCxnSpPr>
          <p:spPr>
            <a:xfrm rot="5400000">
              <a:off x="830122" y="1613082"/>
              <a:ext cx="362989" cy="23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88" idx="4"/>
            </p:cNvCxnSpPr>
            <p:nvPr/>
          </p:nvCxnSpPr>
          <p:spPr>
            <a:xfrm rot="5400000">
              <a:off x="862811" y="2008456"/>
              <a:ext cx="297915" cy="265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12" name="AutoShape 7"/>
            <p:cNvSpPr>
              <a:spLocks noChangeArrowheads="1"/>
            </p:cNvSpPr>
            <p:nvPr/>
          </p:nvSpPr>
          <p:spPr bwMode="auto">
            <a:xfrm>
              <a:off x="3253775" y="1723156"/>
              <a:ext cx="800198" cy="137672"/>
            </a:xfrm>
            <a:prstGeom prst="parallelogram">
              <a:avLst>
                <a:gd name="adj" fmla="val 133607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74409" tIns="37202" rIns="74409" bIns="3720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3" name="Straight Arrow Connector 112"/>
            <p:cNvCxnSpPr>
              <a:stCxn id="87" idx="4"/>
            </p:cNvCxnSpPr>
            <p:nvPr/>
          </p:nvCxnSpPr>
          <p:spPr>
            <a:xfrm rot="5400000">
              <a:off x="3462712" y="1609248"/>
              <a:ext cx="362989" cy="1002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112" idx="4"/>
              <a:endCxn id="53" idx="0"/>
            </p:cNvCxnSpPr>
            <p:nvPr/>
          </p:nvCxnSpPr>
          <p:spPr>
            <a:xfrm rot="16200000" flipH="1">
              <a:off x="3518093" y="1996608"/>
              <a:ext cx="275287" cy="372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130" name="Group 129"/>
            <p:cNvGrpSpPr/>
            <p:nvPr/>
          </p:nvGrpSpPr>
          <p:grpSpPr>
            <a:xfrm>
              <a:off x="3918357" y="2455505"/>
              <a:ext cx="308578" cy="290391"/>
              <a:chOff x="7543800" y="4038600"/>
              <a:chExt cx="304800" cy="304800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7543800" y="40386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1" name="Straight Connector 120"/>
              <p:cNvCxnSpPr/>
              <p:nvPr/>
            </p:nvCxnSpPr>
            <p:spPr>
              <a:xfrm rot="5400000">
                <a:off x="7456519" y="4190206"/>
                <a:ext cx="304006" cy="794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>
                <a:off x="7544594" y="4190206"/>
                <a:ext cx="304006" cy="794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5400000">
                <a:off x="7608919" y="4190206"/>
                <a:ext cx="304006" cy="794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>
                <a:off x="7543800" y="4102925"/>
                <a:ext cx="304800" cy="1588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7543800" y="4191000"/>
                <a:ext cx="304800" cy="1588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7543800" y="4267200"/>
                <a:ext cx="304800" cy="1588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2" name="TextBox 131"/>
            <p:cNvSpPr txBox="1"/>
            <p:nvPr/>
          </p:nvSpPr>
          <p:spPr>
            <a:xfrm>
              <a:off x="3676710" y="2658070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Tile-table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4591111" y="924580"/>
              <a:ext cx="830997" cy="1905000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2060"/>
                  </a:solidFill>
                </a:rPr>
                <a:t>On-demand access/rendering </a:t>
              </a:r>
            </a:p>
            <a:p>
              <a:pPr algn="ctr"/>
              <a:r>
                <a:rPr lang="en-US" sz="1400" b="1" dirty="0" smtClean="0">
                  <a:solidFill>
                    <a:srgbClr val="002060"/>
                  </a:solidFill>
                </a:rPr>
                <a:t>over TT</a:t>
              </a:r>
              <a:endParaRPr lang="en-US" sz="1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59" name="Content Placeholder 58"/>
          <p:cNvSpPr>
            <a:spLocks noGrp="1"/>
          </p:cNvSpPr>
          <p:nvPr>
            <p:ph idx="1"/>
          </p:nvPr>
        </p:nvSpPr>
        <p:spPr>
          <a:xfrm>
            <a:off x="5486400" y="1295400"/>
            <a:ext cx="3657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Motivations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Time and resource consuming query/ response conversions in autonomous data sources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Poor performance in data access/query</a:t>
            </a:r>
          </a:p>
          <a:p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Strategies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Pre-fetching the data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 is mapped to a data structure (Tile-table) in federator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Successive on-demand queries are served from federator’s local disk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Tile-table (TT)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3048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Created and updated by a module independent of run-time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Synchronized with the database routinely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TT is consisted of &lt;key, value&gt; : &lt;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bbox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GML&gt; pairs.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Each partitioned rectangle below is represented by  &lt;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bbox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GML&gt;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Recursive binary cut (half/half)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Until each box has less than threshold GML size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Lets illustrate the table with sample scenario </a:t>
            </a:r>
          </a:p>
          <a:p>
            <a:pPr lvl="1"/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each point data corresponds to 1MB and </a:t>
            </a:r>
          </a:p>
          <a:p>
            <a:pPr lvl="1"/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threshold value of each partition is 5MB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5" name="Rectangle 4"/>
          <p:cNvSpPr>
            <a:spLocks noChangeArrowheads="1"/>
          </p:cNvSpPr>
          <p:nvPr/>
        </p:nvSpPr>
        <p:spPr bwMode="auto">
          <a:xfrm>
            <a:off x="1293851" y="4480793"/>
            <a:ext cx="1938527" cy="16996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76" name="AutoShape 5"/>
          <p:cNvSpPr>
            <a:spLocks noChangeArrowheads="1"/>
          </p:cNvSpPr>
          <p:nvPr/>
        </p:nvSpPr>
        <p:spPr bwMode="auto">
          <a:xfrm>
            <a:off x="1645144" y="4519167"/>
            <a:ext cx="150554" cy="223467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77" name="AutoShape 6"/>
          <p:cNvSpPr>
            <a:spLocks noChangeArrowheads="1"/>
          </p:cNvSpPr>
          <p:nvPr/>
        </p:nvSpPr>
        <p:spPr bwMode="auto">
          <a:xfrm>
            <a:off x="2881085" y="4844208"/>
            <a:ext cx="151721" cy="223467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78" name="AutoShape 7"/>
          <p:cNvSpPr>
            <a:spLocks noChangeArrowheads="1"/>
          </p:cNvSpPr>
          <p:nvPr/>
        </p:nvSpPr>
        <p:spPr bwMode="auto">
          <a:xfrm>
            <a:off x="2730532" y="4722318"/>
            <a:ext cx="150554" cy="222337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79" name="AutoShape 8"/>
          <p:cNvSpPr>
            <a:spLocks noChangeArrowheads="1"/>
          </p:cNvSpPr>
          <p:nvPr/>
        </p:nvSpPr>
        <p:spPr bwMode="auto">
          <a:xfrm>
            <a:off x="2101473" y="5290011"/>
            <a:ext cx="150554" cy="223467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80" name="AutoShape 9"/>
          <p:cNvSpPr>
            <a:spLocks noChangeArrowheads="1"/>
          </p:cNvSpPr>
          <p:nvPr/>
        </p:nvSpPr>
        <p:spPr bwMode="auto">
          <a:xfrm>
            <a:off x="2881085" y="5391587"/>
            <a:ext cx="151721" cy="223467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81" name="AutoShape 10"/>
          <p:cNvSpPr>
            <a:spLocks noChangeArrowheads="1"/>
          </p:cNvSpPr>
          <p:nvPr/>
        </p:nvSpPr>
        <p:spPr bwMode="auto">
          <a:xfrm>
            <a:off x="2987291" y="5168121"/>
            <a:ext cx="151721" cy="223467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82" name="AutoShape 11"/>
          <p:cNvSpPr>
            <a:spLocks noChangeArrowheads="1"/>
          </p:cNvSpPr>
          <p:nvPr/>
        </p:nvSpPr>
        <p:spPr bwMode="auto">
          <a:xfrm>
            <a:off x="3028138" y="4620742"/>
            <a:ext cx="151721" cy="223467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83" name="AutoShape 12"/>
          <p:cNvSpPr>
            <a:spLocks noChangeArrowheads="1"/>
          </p:cNvSpPr>
          <p:nvPr/>
        </p:nvSpPr>
        <p:spPr bwMode="auto">
          <a:xfrm>
            <a:off x="1949752" y="5513477"/>
            <a:ext cx="151721" cy="223467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84" name="AutoShape 13"/>
          <p:cNvSpPr>
            <a:spLocks noChangeArrowheads="1"/>
          </p:cNvSpPr>
          <p:nvPr/>
        </p:nvSpPr>
        <p:spPr bwMode="auto">
          <a:xfrm>
            <a:off x="2816896" y="4620742"/>
            <a:ext cx="151721" cy="223467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85" name="AutoShape 14"/>
          <p:cNvSpPr>
            <a:spLocks noChangeArrowheads="1"/>
          </p:cNvSpPr>
          <p:nvPr/>
        </p:nvSpPr>
        <p:spPr bwMode="auto">
          <a:xfrm>
            <a:off x="2427091" y="4722318"/>
            <a:ext cx="151721" cy="222337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86" name="AutoShape 15"/>
          <p:cNvSpPr>
            <a:spLocks noChangeArrowheads="1"/>
          </p:cNvSpPr>
          <p:nvPr/>
        </p:nvSpPr>
        <p:spPr bwMode="auto">
          <a:xfrm>
            <a:off x="1795697" y="5796760"/>
            <a:ext cx="151721" cy="222337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87" name="AutoShape 16"/>
          <p:cNvSpPr>
            <a:spLocks noChangeArrowheads="1"/>
          </p:cNvSpPr>
          <p:nvPr/>
        </p:nvSpPr>
        <p:spPr bwMode="auto">
          <a:xfrm>
            <a:off x="2835569" y="5796760"/>
            <a:ext cx="151721" cy="222337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88" name="AutoShape 17"/>
          <p:cNvSpPr>
            <a:spLocks noChangeArrowheads="1"/>
          </p:cNvSpPr>
          <p:nvPr/>
        </p:nvSpPr>
        <p:spPr bwMode="auto">
          <a:xfrm>
            <a:off x="2968617" y="4461607"/>
            <a:ext cx="150554" cy="222337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89" name="AutoShape 18"/>
          <p:cNvSpPr>
            <a:spLocks noChangeArrowheads="1"/>
          </p:cNvSpPr>
          <p:nvPr/>
        </p:nvSpPr>
        <p:spPr bwMode="auto">
          <a:xfrm>
            <a:off x="3056149" y="4461607"/>
            <a:ext cx="151721" cy="222337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90" name="AutoShape 19"/>
          <p:cNvSpPr>
            <a:spLocks noChangeArrowheads="1"/>
          </p:cNvSpPr>
          <p:nvPr/>
        </p:nvSpPr>
        <p:spPr bwMode="auto">
          <a:xfrm>
            <a:off x="1493422" y="4844208"/>
            <a:ext cx="151721" cy="223467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cxnSp>
        <p:nvCxnSpPr>
          <p:cNvPr id="93" name="AutoShape 22"/>
          <p:cNvCxnSpPr>
            <a:cxnSpLocks noChangeShapeType="1"/>
          </p:cNvCxnSpPr>
          <p:nvPr/>
        </p:nvCxnSpPr>
        <p:spPr bwMode="auto">
          <a:xfrm>
            <a:off x="2252027" y="4258456"/>
            <a:ext cx="0" cy="2104869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5" name="AutoShape 24"/>
          <p:cNvCxnSpPr>
            <a:cxnSpLocks noChangeShapeType="1"/>
          </p:cNvCxnSpPr>
          <p:nvPr/>
        </p:nvCxnSpPr>
        <p:spPr bwMode="auto">
          <a:xfrm>
            <a:off x="1163138" y="5311455"/>
            <a:ext cx="2262976" cy="1129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6" name="AutoShape 25"/>
          <p:cNvSpPr>
            <a:spLocks noChangeArrowheads="1"/>
          </p:cNvSpPr>
          <p:nvPr/>
        </p:nvSpPr>
        <p:spPr bwMode="auto">
          <a:xfrm>
            <a:off x="2533296" y="5067673"/>
            <a:ext cx="151721" cy="222337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97" name="AutoShape 26"/>
          <p:cNvSpPr>
            <a:spLocks noChangeArrowheads="1"/>
          </p:cNvSpPr>
          <p:nvPr/>
        </p:nvSpPr>
        <p:spPr bwMode="auto">
          <a:xfrm>
            <a:off x="2533296" y="5132005"/>
            <a:ext cx="151721" cy="222337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98" name="AutoShape 27"/>
          <p:cNvSpPr>
            <a:spLocks noChangeArrowheads="1"/>
          </p:cNvSpPr>
          <p:nvPr/>
        </p:nvSpPr>
        <p:spPr bwMode="auto">
          <a:xfrm>
            <a:off x="1493422" y="5937837"/>
            <a:ext cx="151721" cy="223467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06" name="Text Box 35"/>
          <p:cNvSpPr txBox="1">
            <a:spLocks noChangeArrowheads="1"/>
          </p:cNvSpPr>
          <p:nvPr/>
        </p:nvSpPr>
        <p:spPr bwMode="auto">
          <a:xfrm>
            <a:off x="838200" y="6237503"/>
            <a:ext cx="533400" cy="34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739" tIns="43369" rIns="86739" bIns="4336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(0,0)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 Box 36"/>
          <p:cNvSpPr txBox="1">
            <a:spLocks noChangeArrowheads="1"/>
          </p:cNvSpPr>
          <p:nvPr/>
        </p:nvSpPr>
        <p:spPr bwMode="auto">
          <a:xfrm>
            <a:off x="3232378" y="4155752"/>
            <a:ext cx="577622" cy="29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739" tIns="43369" rIns="86739" bIns="4336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</a:t>
            </a:r>
            <a:r>
              <a:rPr lang="en-US" sz="1400" dirty="0" smtClean="0">
                <a:latin typeface="Calibri" pitchFamily="34" charset="0"/>
                <a:cs typeface="Arial" pitchFamily="34" charset="0"/>
              </a:rPr>
              <a:t>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,1)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AutoShape 40"/>
          <p:cNvSpPr>
            <a:spLocks noChangeArrowheads="1"/>
          </p:cNvSpPr>
          <p:nvPr/>
        </p:nvSpPr>
        <p:spPr bwMode="auto">
          <a:xfrm>
            <a:off x="2878752" y="4461607"/>
            <a:ext cx="151721" cy="222337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12" name="AutoShape 41"/>
          <p:cNvSpPr>
            <a:spLocks noChangeArrowheads="1"/>
          </p:cNvSpPr>
          <p:nvPr/>
        </p:nvSpPr>
        <p:spPr bwMode="auto">
          <a:xfrm>
            <a:off x="2730532" y="4560925"/>
            <a:ext cx="150554" cy="223467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13" name="AutoShape 42"/>
          <p:cNvSpPr>
            <a:spLocks noChangeArrowheads="1"/>
          </p:cNvSpPr>
          <p:nvPr/>
        </p:nvSpPr>
        <p:spPr bwMode="auto">
          <a:xfrm>
            <a:off x="2898593" y="4643314"/>
            <a:ext cx="151721" cy="224594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14" name="AutoShape 43"/>
          <p:cNvSpPr>
            <a:spLocks noChangeArrowheads="1"/>
          </p:cNvSpPr>
          <p:nvPr/>
        </p:nvSpPr>
        <p:spPr bwMode="auto">
          <a:xfrm>
            <a:off x="3008297" y="4806964"/>
            <a:ext cx="151721" cy="223467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15" name="AutoShape 44"/>
          <p:cNvSpPr>
            <a:spLocks noChangeArrowheads="1"/>
          </p:cNvSpPr>
          <p:nvPr/>
        </p:nvSpPr>
        <p:spPr bwMode="auto">
          <a:xfrm>
            <a:off x="2578812" y="4827279"/>
            <a:ext cx="151721" cy="223467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16" name="AutoShape 45"/>
          <p:cNvSpPr>
            <a:spLocks noChangeArrowheads="1"/>
          </p:cNvSpPr>
          <p:nvPr/>
        </p:nvSpPr>
        <p:spPr bwMode="auto">
          <a:xfrm>
            <a:off x="2512287" y="4725703"/>
            <a:ext cx="150554" cy="223467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17" name="AutoShape 46"/>
          <p:cNvSpPr>
            <a:spLocks noChangeArrowheads="1"/>
          </p:cNvSpPr>
          <p:nvPr/>
        </p:nvSpPr>
        <p:spPr bwMode="auto">
          <a:xfrm>
            <a:off x="2599819" y="4645572"/>
            <a:ext cx="151721" cy="222337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18" name="AutoShape 47"/>
          <p:cNvSpPr>
            <a:spLocks noChangeArrowheads="1"/>
          </p:cNvSpPr>
          <p:nvPr/>
        </p:nvSpPr>
        <p:spPr bwMode="auto">
          <a:xfrm>
            <a:off x="1645144" y="5757259"/>
            <a:ext cx="150554" cy="222337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19" name="AutoShape 48"/>
          <p:cNvSpPr>
            <a:spLocks noChangeArrowheads="1"/>
          </p:cNvSpPr>
          <p:nvPr/>
        </p:nvSpPr>
        <p:spPr bwMode="auto">
          <a:xfrm>
            <a:off x="2920767" y="5212137"/>
            <a:ext cx="151721" cy="222337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20" name="AutoShape 49"/>
          <p:cNvSpPr>
            <a:spLocks noChangeArrowheads="1"/>
          </p:cNvSpPr>
          <p:nvPr/>
        </p:nvSpPr>
        <p:spPr bwMode="auto">
          <a:xfrm>
            <a:off x="3072487" y="5072189"/>
            <a:ext cx="150554" cy="223467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21" name="AutoShape 50"/>
          <p:cNvSpPr>
            <a:spLocks noChangeArrowheads="1"/>
          </p:cNvSpPr>
          <p:nvPr/>
        </p:nvSpPr>
        <p:spPr bwMode="auto">
          <a:xfrm>
            <a:off x="2252027" y="5212137"/>
            <a:ext cx="151721" cy="222337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22" name="AutoShape 51"/>
          <p:cNvSpPr>
            <a:spLocks noChangeArrowheads="1"/>
          </p:cNvSpPr>
          <p:nvPr/>
        </p:nvSpPr>
        <p:spPr bwMode="auto">
          <a:xfrm>
            <a:off x="2381574" y="5191822"/>
            <a:ext cx="151721" cy="223467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23" name="AutoShape 52"/>
          <p:cNvSpPr>
            <a:spLocks noChangeArrowheads="1"/>
          </p:cNvSpPr>
          <p:nvPr/>
        </p:nvSpPr>
        <p:spPr bwMode="auto">
          <a:xfrm>
            <a:off x="2403749" y="5066546"/>
            <a:ext cx="151721" cy="223467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24" name="AutoShape 53"/>
          <p:cNvSpPr>
            <a:spLocks noChangeArrowheads="1"/>
          </p:cNvSpPr>
          <p:nvPr/>
        </p:nvSpPr>
        <p:spPr bwMode="auto">
          <a:xfrm>
            <a:off x="2445764" y="4968356"/>
            <a:ext cx="151721" cy="223467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25" name="AutoShape 54"/>
          <p:cNvSpPr>
            <a:spLocks noChangeArrowheads="1"/>
          </p:cNvSpPr>
          <p:nvPr/>
        </p:nvSpPr>
        <p:spPr bwMode="auto">
          <a:xfrm>
            <a:off x="2685015" y="5072189"/>
            <a:ext cx="151721" cy="223467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26" name="AutoShape 55"/>
          <p:cNvSpPr>
            <a:spLocks noChangeArrowheads="1"/>
          </p:cNvSpPr>
          <p:nvPr/>
        </p:nvSpPr>
        <p:spPr bwMode="auto">
          <a:xfrm>
            <a:off x="2599819" y="4968356"/>
            <a:ext cx="151721" cy="223467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27" name="AutoShape 56"/>
          <p:cNvSpPr>
            <a:spLocks noChangeArrowheads="1"/>
          </p:cNvSpPr>
          <p:nvPr/>
        </p:nvSpPr>
        <p:spPr bwMode="auto">
          <a:xfrm>
            <a:off x="2467938" y="4600427"/>
            <a:ext cx="150554" cy="223467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cxnSp>
        <p:nvCxnSpPr>
          <p:cNvPr id="132" name="Straight Connector 131"/>
          <p:cNvCxnSpPr/>
          <p:nvPr/>
        </p:nvCxnSpPr>
        <p:spPr>
          <a:xfrm rot="5400000">
            <a:off x="2171700" y="4866501"/>
            <a:ext cx="1143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2197925" y="4904601"/>
            <a:ext cx="1143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5400000">
            <a:off x="2219994" y="5094307"/>
            <a:ext cx="5334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2438400" y="5109451"/>
            <a:ext cx="381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5400000">
            <a:off x="2704306" y="4713307"/>
            <a:ext cx="5334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2667000" y="4686288"/>
            <a:ext cx="381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5400000">
            <a:off x="2451069" y="5215532"/>
            <a:ext cx="3048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9" name="Rectangle 4"/>
          <p:cNvSpPr>
            <a:spLocks noChangeArrowheads="1"/>
          </p:cNvSpPr>
          <p:nvPr/>
        </p:nvSpPr>
        <p:spPr bwMode="auto">
          <a:xfrm>
            <a:off x="5180051" y="4480792"/>
            <a:ext cx="1938527" cy="16996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cxnSp>
        <p:nvCxnSpPr>
          <p:cNvPr id="150" name="AutoShape 24"/>
          <p:cNvCxnSpPr>
            <a:cxnSpLocks noChangeShapeType="1"/>
          </p:cNvCxnSpPr>
          <p:nvPr/>
        </p:nvCxnSpPr>
        <p:spPr bwMode="auto">
          <a:xfrm>
            <a:off x="5049338" y="5311454"/>
            <a:ext cx="2262976" cy="1129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5400000">
            <a:off x="6057900" y="4866500"/>
            <a:ext cx="1143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6084125" y="4904600"/>
            <a:ext cx="1143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5400000">
            <a:off x="6106194" y="5094306"/>
            <a:ext cx="5334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6324600" y="5109450"/>
            <a:ext cx="381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rot="5400000">
            <a:off x="6590506" y="4713306"/>
            <a:ext cx="5334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6553200" y="4686287"/>
            <a:ext cx="381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rot="5400000">
            <a:off x="6337269" y="5215531"/>
            <a:ext cx="3048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8" name="AutoShape 22"/>
          <p:cNvCxnSpPr>
            <a:cxnSpLocks noChangeShapeType="1"/>
          </p:cNvCxnSpPr>
          <p:nvPr/>
        </p:nvCxnSpPr>
        <p:spPr bwMode="auto">
          <a:xfrm>
            <a:off x="6147816" y="4261473"/>
            <a:ext cx="0" cy="2104869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5410200" y="4752201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60" name="TextBox 159"/>
          <p:cNvSpPr txBox="1"/>
          <p:nvPr/>
        </p:nvSpPr>
        <p:spPr>
          <a:xfrm>
            <a:off x="5410200" y="5514201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61" name="TextBox 160"/>
          <p:cNvSpPr txBox="1"/>
          <p:nvPr/>
        </p:nvSpPr>
        <p:spPr>
          <a:xfrm>
            <a:off x="6477000" y="5514201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62" name="TextBox 161"/>
          <p:cNvSpPr txBox="1"/>
          <p:nvPr/>
        </p:nvSpPr>
        <p:spPr>
          <a:xfrm>
            <a:off x="6248400" y="4523601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64" name="TextBox 163"/>
          <p:cNvSpPr txBox="1"/>
          <p:nvPr/>
        </p:nvSpPr>
        <p:spPr>
          <a:xfrm>
            <a:off x="6781800" y="4977824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166" name="TextBox 165"/>
          <p:cNvSpPr txBox="1"/>
          <p:nvPr/>
        </p:nvSpPr>
        <p:spPr>
          <a:xfrm>
            <a:off x="6858000" y="4523601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167" name="TextBox 166"/>
          <p:cNvSpPr txBox="1"/>
          <p:nvPr/>
        </p:nvSpPr>
        <p:spPr>
          <a:xfrm>
            <a:off x="6617208" y="464864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</a:t>
            </a:r>
            <a:endParaRPr lang="en-US" sz="1400" dirty="0"/>
          </a:p>
        </p:txBody>
      </p:sp>
      <p:sp>
        <p:nvSpPr>
          <p:cNvPr id="168" name="TextBox 167"/>
          <p:cNvSpPr txBox="1"/>
          <p:nvPr/>
        </p:nvSpPr>
        <p:spPr>
          <a:xfrm>
            <a:off x="6617208" y="4423017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69" name="TextBox 168"/>
          <p:cNvSpPr txBox="1"/>
          <p:nvPr/>
        </p:nvSpPr>
        <p:spPr>
          <a:xfrm>
            <a:off x="6120384" y="4941177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70" name="TextBox 169"/>
          <p:cNvSpPr txBox="1"/>
          <p:nvPr/>
        </p:nvSpPr>
        <p:spPr>
          <a:xfrm>
            <a:off x="6376416" y="4855833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171" name="TextBox 170"/>
          <p:cNvSpPr txBox="1"/>
          <p:nvPr/>
        </p:nvSpPr>
        <p:spPr>
          <a:xfrm>
            <a:off x="6300216" y="5057001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172" name="TextBox 171"/>
          <p:cNvSpPr txBox="1"/>
          <p:nvPr/>
        </p:nvSpPr>
        <p:spPr>
          <a:xfrm>
            <a:off x="6425184" y="5057001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173" name="TextBox 172"/>
          <p:cNvSpPr txBox="1"/>
          <p:nvPr/>
        </p:nvSpPr>
        <p:spPr>
          <a:xfrm>
            <a:off x="7315200" y="5133202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(1, 1/2)</a:t>
            </a:r>
            <a:endParaRPr lang="en-US" sz="1200" dirty="0"/>
          </a:p>
        </p:txBody>
      </p:sp>
      <p:sp>
        <p:nvSpPr>
          <p:cNvPr id="174" name="TextBox 173"/>
          <p:cNvSpPr txBox="1"/>
          <p:nvPr/>
        </p:nvSpPr>
        <p:spPr>
          <a:xfrm>
            <a:off x="5791200" y="635240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(1/2, 0)</a:t>
            </a:r>
            <a:endParaRPr lang="en-US" sz="1200" dirty="0"/>
          </a:p>
        </p:txBody>
      </p:sp>
      <p:sp>
        <p:nvSpPr>
          <p:cNvPr id="175" name="TextBox 174"/>
          <p:cNvSpPr txBox="1"/>
          <p:nvPr/>
        </p:nvSpPr>
        <p:spPr>
          <a:xfrm>
            <a:off x="7315200" y="4752201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(1, 3/4)</a:t>
            </a:r>
            <a:endParaRPr lang="en-US" sz="1200" dirty="0"/>
          </a:p>
        </p:txBody>
      </p:sp>
      <p:sp>
        <p:nvSpPr>
          <p:cNvPr id="176" name="Text Box 35"/>
          <p:cNvSpPr txBox="1">
            <a:spLocks noChangeArrowheads="1"/>
          </p:cNvSpPr>
          <p:nvPr/>
        </p:nvSpPr>
        <p:spPr bwMode="auto">
          <a:xfrm>
            <a:off x="4724400" y="6161303"/>
            <a:ext cx="533400" cy="34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739" tIns="43369" rIns="86739" bIns="4336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(0,0)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Text Box 36"/>
          <p:cNvSpPr txBox="1">
            <a:spLocks noChangeArrowheads="1"/>
          </p:cNvSpPr>
          <p:nvPr/>
        </p:nvSpPr>
        <p:spPr bwMode="auto">
          <a:xfrm>
            <a:off x="7118578" y="4218801"/>
            <a:ext cx="577622" cy="29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739" tIns="43369" rIns="86739" bIns="4336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</a:t>
            </a:r>
            <a:r>
              <a:rPr lang="en-US" sz="1400" dirty="0" smtClean="0">
                <a:latin typeface="Calibri" pitchFamily="34" charset="0"/>
                <a:cs typeface="Arial" pitchFamily="34" charset="0"/>
              </a:rPr>
              <a:t>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,1)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It is Created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Recursive binary cut 2 dimensional ranges: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R: Full range for the data in bounding-box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t: Threshold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size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PT(R, t) = PT(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baseline="-25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half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t)+PT(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baseline="-25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half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t)</a:t>
            </a:r>
          </a:p>
          <a:p>
            <a:pPr lvl="2"/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Gml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=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getFeature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baseline="-25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half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t)  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(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Gml_size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&lt;= t)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Put it into memory and/or disk space as pair &lt;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baseline="-25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half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Gml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&gt;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return;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Else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Call PT(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baseline="-25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half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17</a:t>
            </a:fld>
            <a:endParaRPr lang="en-US"/>
          </a:p>
        </p:txBody>
      </p:sp>
      <p:cxnSp>
        <p:nvCxnSpPr>
          <p:cNvPr id="6" name="Elbow Connector 5"/>
          <p:cNvCxnSpPr/>
          <p:nvPr/>
        </p:nvCxnSpPr>
        <p:spPr>
          <a:xfrm rot="16200000" flipV="1">
            <a:off x="266700" y="4229100"/>
            <a:ext cx="2133600" cy="533400"/>
          </a:xfrm>
          <a:prstGeom prst="bentConnector3">
            <a:avLst>
              <a:gd name="adj1" fmla="val -93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43000" y="60198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Threshold data size changes depending on the data and network. 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It is Used (Run-time)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762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On-demand data access and rendering responded over TT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Lets say federator gets a queries positioned to TT as below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838200" y="2057400"/>
            <a:ext cx="3200400" cy="2819400"/>
            <a:chOff x="914400" y="2971800"/>
            <a:chExt cx="2961477" cy="2724481"/>
          </a:xfrm>
        </p:grpSpPr>
        <p:grpSp>
          <p:nvGrpSpPr>
            <p:cNvPr id="46" name="Group 45"/>
            <p:cNvGrpSpPr/>
            <p:nvPr/>
          </p:nvGrpSpPr>
          <p:grpSpPr>
            <a:xfrm>
              <a:off x="914400" y="2971800"/>
              <a:ext cx="2961477" cy="2724481"/>
              <a:chOff x="3657601" y="3963193"/>
              <a:chExt cx="2047075" cy="1885488"/>
            </a:xfrm>
          </p:grpSpPr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3657602" y="4148191"/>
                <a:ext cx="1938527" cy="169969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cxnSp>
            <p:nvCxnSpPr>
              <p:cNvPr id="6" name="AutoShape 24"/>
              <p:cNvCxnSpPr>
                <a:cxnSpLocks noChangeShapeType="1"/>
                <a:stCxn id="5" idx="1"/>
                <a:endCxn id="5" idx="3"/>
              </p:cNvCxnSpPr>
              <p:nvPr/>
            </p:nvCxnSpPr>
            <p:spPr bwMode="auto">
              <a:xfrm rot="10800000" flipH="1">
                <a:off x="3657601" y="4998039"/>
                <a:ext cx="1938527" cy="1588"/>
              </a:xfrm>
              <a:prstGeom prst="straightConnector1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>
                <a:off x="4535451" y="4533899"/>
                <a:ext cx="1143000" cy="1588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4561676" y="4571999"/>
                <a:ext cx="1143000" cy="1588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>
                <a:off x="4583745" y="4761705"/>
                <a:ext cx="533400" cy="1588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802151" y="4776849"/>
                <a:ext cx="381000" cy="1588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>
                <a:off x="5068057" y="4380705"/>
                <a:ext cx="533400" cy="1588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5030751" y="4353686"/>
                <a:ext cx="381000" cy="1588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4814820" y="4882930"/>
                <a:ext cx="304800" cy="1588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AutoShape 22"/>
              <p:cNvCxnSpPr>
                <a:cxnSpLocks noChangeShapeType="1"/>
                <a:stCxn id="5" idx="0"/>
                <a:endCxn id="5" idx="2"/>
              </p:cNvCxnSpPr>
              <p:nvPr/>
            </p:nvCxnSpPr>
            <p:spPr bwMode="auto">
              <a:xfrm rot="16200000" flipH="1">
                <a:off x="3777018" y="4998039"/>
                <a:ext cx="1699696" cy="1588"/>
              </a:xfrm>
              <a:prstGeom prst="straightConnector1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4658370" y="4226866"/>
                <a:ext cx="296571" cy="25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</a:t>
                </a:r>
                <a:r>
                  <a:rPr lang="en-US" baseline="-25000" dirty="0" smtClean="0"/>
                  <a:t>1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079747" y="4332335"/>
                <a:ext cx="283212" cy="258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</a:t>
                </a:r>
                <a:r>
                  <a:rPr lang="en-US" baseline="-25000" dirty="0" smtClean="0"/>
                  <a:t>3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079747" y="4121397"/>
                <a:ext cx="296571" cy="258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</a:t>
                </a:r>
                <a:r>
                  <a:rPr lang="en-US" baseline="-25000" dirty="0" smtClean="0"/>
                  <a:t>2</a:t>
                </a:r>
                <a:endParaRPr lang="en-US" baseline="-25000" dirty="0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2262250" y="39624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5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665227" y="375755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6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526475" y="4126675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7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707575" y="4074225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8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124200" y="39624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9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667000" y="4953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10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19200" y="49530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11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295400" y="35814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12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52800" y="33528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4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066800" y="3352800"/>
              <a:ext cx="533400" cy="38100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r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1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28800" y="3581400"/>
              <a:ext cx="685800" cy="762000"/>
            </a:xfrm>
            <a:prstGeom prst="rect">
              <a:avLst/>
            </a:prstGeom>
            <a:solidFill>
              <a:schemeClr val="lt1">
                <a:alpha val="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r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2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524000" y="4648200"/>
              <a:ext cx="1143000" cy="838200"/>
            </a:xfrm>
            <a:prstGeom prst="rect">
              <a:avLst/>
            </a:prstGeom>
            <a:solidFill>
              <a:schemeClr val="lt1">
                <a:alpha val="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r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3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743200" y="3657600"/>
              <a:ext cx="533400" cy="381000"/>
            </a:xfrm>
            <a:prstGeom prst="rect">
              <a:avLst/>
            </a:prstGeom>
            <a:solidFill>
              <a:schemeClr val="lt1">
                <a:alpha val="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r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4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53" name="Content Placeholder 2"/>
          <p:cNvSpPr txBox="1">
            <a:spLocks/>
          </p:cNvSpPr>
          <p:nvPr/>
        </p:nvSpPr>
        <p:spPr>
          <a:xfrm>
            <a:off x="4267200" y="2667000"/>
            <a:ext cx="44958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(r</a:t>
            </a:r>
            <a:r>
              <a:rPr lang="en-US" sz="32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): On-demand query in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bbox</a:t>
            </a: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(p</a:t>
            </a:r>
            <a:r>
              <a:rPr lang="en-US" sz="32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): WT entries in GML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sz="32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p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sz="32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p</a:t>
            </a:r>
            <a:r>
              <a:rPr lang="en-US" sz="32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p</a:t>
            </a:r>
            <a:r>
              <a:rPr lang="en-US" sz="32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p</a:t>
            </a:r>
            <a:r>
              <a:rPr lang="en-US" sz="32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sz="32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p</a:t>
            </a:r>
            <a:r>
              <a:rPr lang="en-US" sz="32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,p</a:t>
            </a:r>
            <a:r>
              <a:rPr lang="en-US" sz="32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sz="32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p</a:t>
            </a:r>
            <a:r>
              <a:rPr lang="en-US" sz="32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p</a:t>
            </a:r>
            <a:r>
              <a:rPr lang="en-US" sz="32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p</a:t>
            </a:r>
            <a:r>
              <a:rPr lang="en-US" sz="32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p</a:t>
            </a:r>
            <a:r>
              <a:rPr lang="en-US" sz="32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endParaRPr kumimoji="0" lang="en-US" sz="32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457200" y="5105400"/>
            <a:ext cx="83820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 all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partitions that overlap with the query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 i.e. p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values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Obtain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GML values from TT using corresponding Pi values.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GML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TT.get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(p</a:t>
            </a:r>
            <a:r>
              <a:rPr lang="en-US" sz="2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Extract the geometry elements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GML, and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render the layer.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 (GML-tiling)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Similar to that used by Google Maps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Map image tiles, replacing computation with storage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GML-tiling enables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Feature-rich maps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Attribute based querying of map data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Dynamic styling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But spends time on rendering of GML (cost prices)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Each layer has its own GML-tile table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is good as long as the local storage is large enough.</a:t>
            </a:r>
          </a:p>
          <a:p>
            <a:endParaRPr lang="en-US" sz="2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Entries are stored through Apache-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Ehcache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served in hierarchy as outlined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Federator’s cache (memory)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Federator’s local disk </a:t>
            </a:r>
          </a:p>
          <a:p>
            <a:pPr marL="971550" lvl="1" indent="-51435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memory overflows, entries are dumped into disk</a:t>
            </a:r>
          </a:p>
          <a:p>
            <a:pPr marL="571500" indent="-51435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Entries move between memory and disk space</a:t>
            </a:r>
          </a:p>
          <a:p>
            <a:pPr marL="971550" lvl="1" indent="-51435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Policy  is defined in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Ehcache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configuration (LFU, LIFO etc.).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Motivations 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Issues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Architecture: Federated Service-Oriented Geographic Information System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Performance enhancing designs - measurements and analysis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8683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Dynamic Load balancing / Parallel processing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" name="Content Placeholder 116"/>
          <p:cNvSpPr>
            <a:spLocks noGrp="1"/>
          </p:cNvSpPr>
          <p:nvPr>
            <p:ph idx="1"/>
          </p:nvPr>
        </p:nvSpPr>
        <p:spPr>
          <a:xfrm>
            <a:off x="5486400" y="2895600"/>
            <a:ext cx="3657600" cy="3733800"/>
          </a:xfrm>
        </p:spPr>
        <p:txBody>
          <a:bodyPr>
            <a:normAutofit fontScale="70000" lnSpcReduction="20000"/>
          </a:bodyPr>
          <a:lstStyle/>
          <a:p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Motivation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Single process flow for on-demand queries are not responsive for large datasets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Interoperability costs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Moving large data</a:t>
            </a:r>
          </a:p>
          <a:p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Strategies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Parallel on-demand query optimization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Dynamic load balancing through range query partitioning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48200" y="14478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Main query range: Range</a:t>
            </a:r>
          </a:p>
          <a:p>
            <a:r>
              <a:rPr lang="en-US" sz="1600" b="1" dirty="0" smtClean="0">
                <a:solidFill>
                  <a:srgbClr val="002060"/>
                </a:solidFill>
              </a:rPr>
              <a:t>Range = R1+R2+R3+R4</a:t>
            </a:r>
            <a:endParaRPr lang="en-US" sz="1600" b="1" dirty="0">
              <a:solidFill>
                <a:srgbClr val="002060"/>
              </a:solidFill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76200" y="2235465"/>
            <a:ext cx="1752600" cy="4546335"/>
            <a:chOff x="1447800" y="2438400"/>
            <a:chExt cx="1752600" cy="4331631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905000" y="5428488"/>
              <a:ext cx="762000" cy="457200"/>
            </a:xfrm>
            <a:prstGeom prst="ellipse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36576" tIns="37202" rIns="74409" bIns="3720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WFS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Straight Arrow Connector 8"/>
            <p:cNvCxnSpPr>
              <a:stCxn id="13" idx="4"/>
            </p:cNvCxnSpPr>
            <p:nvPr/>
          </p:nvCxnSpPr>
          <p:spPr>
            <a:xfrm rot="5400000">
              <a:off x="1080570" y="4223851"/>
              <a:ext cx="2410070" cy="791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676400" y="4232624"/>
              <a:ext cx="1219200" cy="3812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dirty="0" smtClean="0"/>
                <a:t>Single Query Range:</a:t>
              </a:r>
              <a:r>
                <a:rPr lang="en-US" sz="1300" b="1" dirty="0" smtClean="0"/>
                <a:t>[</a:t>
              </a:r>
              <a:r>
                <a:rPr lang="en-US" sz="1300" b="1" dirty="0" smtClean="0">
                  <a:solidFill>
                    <a:srgbClr val="002060"/>
                  </a:solidFill>
                </a:rPr>
                <a:t>Range</a:t>
              </a:r>
              <a:r>
                <a:rPr lang="en-US" sz="1300" b="1" dirty="0" smtClean="0"/>
                <a:t>]</a:t>
              </a:r>
              <a:endParaRPr lang="en-US" sz="1300" b="1" dirty="0"/>
            </a:p>
          </p:txBody>
        </p:sp>
        <p:sp>
          <p:nvSpPr>
            <p:cNvPr id="11" name="AutoShape 4"/>
            <p:cNvSpPr>
              <a:spLocks noChangeArrowheads="1"/>
            </p:cNvSpPr>
            <p:nvPr/>
          </p:nvSpPr>
          <p:spPr bwMode="auto">
            <a:xfrm>
              <a:off x="2057400" y="5961888"/>
              <a:ext cx="457200" cy="381000"/>
            </a:xfrm>
            <a:prstGeom prst="flowChartMagneticDisk">
              <a:avLst/>
            </a:prstGeom>
            <a:solidFill>
              <a:srgbClr val="C0504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lIns="45720" rIns="4572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latin typeface="+mn-lt"/>
                  <a:cs typeface="+mn-cs"/>
                </a:rPr>
                <a:t>DB</a:t>
              </a:r>
              <a:endParaRPr lang="en-US" sz="1200" b="1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09800" y="4861334"/>
              <a:ext cx="304800" cy="351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Q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676400" y="2438400"/>
              <a:ext cx="1219200" cy="580811"/>
            </a:xfrm>
            <a:prstGeom prst="ellipse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lIns="36576" tIns="37202" rIns="74409" bIns="37202"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sz="1400" b="1" dirty="0" smtClean="0">
                  <a:latin typeface="Calibri" pitchFamily="34" charset="0"/>
                </a:rPr>
                <a:t>Federator</a:t>
              </a:r>
            </a:p>
            <a:p>
              <a:pPr algn="ctr">
                <a:defRPr/>
              </a:pPr>
              <a:r>
                <a:rPr lang="en-US" sz="1400" b="1" dirty="0" smtClean="0">
                  <a:solidFill>
                    <a:srgbClr val="002060"/>
                  </a:solidFill>
                  <a:latin typeface="Calibri" pitchFamily="34" charset="0"/>
                </a:rPr>
                <a:t>(WMS)</a:t>
              </a:r>
              <a:endParaRPr lang="en-US" sz="1400" dirty="0" smtClean="0">
                <a:solidFill>
                  <a:srgbClr val="002060"/>
                </a:solidFill>
              </a:endParaRPr>
            </a:p>
            <a:p>
              <a:pPr algn="ctr"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47800" y="6431477"/>
              <a:ext cx="1752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2060"/>
                  </a:solidFill>
                </a:rPr>
                <a:t>Straight-forward</a:t>
              </a:r>
              <a:endParaRPr lang="en-US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47800" y="2946610"/>
              <a:ext cx="1066800" cy="293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2060"/>
                  </a:solidFill>
                </a:rPr>
                <a:t>[Range]</a:t>
              </a:r>
              <a:endParaRPr lang="en-US" sz="1400" b="1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 rot="5400000">
            <a:off x="2172494" y="3824695"/>
            <a:ext cx="533400" cy="158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2553494" y="3843777"/>
            <a:ext cx="533400" cy="158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2934494" y="3832891"/>
            <a:ext cx="533400" cy="158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3359038" y="3822005"/>
            <a:ext cx="533400" cy="158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133600" y="2511071"/>
            <a:ext cx="3124200" cy="2438400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133600" y="3130851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1. Partitioning into 4</a:t>
            </a:r>
            <a:r>
              <a:rPr lang="en-US" sz="1400" b="1" dirty="0" smtClean="0"/>
              <a:t> 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(</a:t>
            </a:r>
            <a:r>
              <a:rPr lang="en-US" sz="1400" b="1" dirty="0" smtClean="0">
                <a:solidFill>
                  <a:srgbClr val="002060"/>
                </a:solidFill>
              </a:rPr>
              <a:t>R1</a:t>
            </a:r>
            <a:r>
              <a:rPr lang="en-US" sz="1400" dirty="0" smtClean="0">
                <a:solidFill>
                  <a:srgbClr val="002060"/>
                </a:solidFill>
              </a:rPr>
              <a:t>),</a:t>
            </a:r>
            <a:r>
              <a:rPr lang="en-US" sz="1400" dirty="0" smtClean="0"/>
              <a:t> (</a:t>
            </a:r>
            <a:r>
              <a:rPr lang="en-US" sz="1400" b="1" dirty="0" smtClean="0">
                <a:solidFill>
                  <a:srgbClr val="002060"/>
                </a:solidFill>
              </a:rPr>
              <a:t>R2</a:t>
            </a:r>
            <a:r>
              <a:rPr lang="en-US" sz="1400" dirty="0" smtClean="0">
                <a:solidFill>
                  <a:srgbClr val="002060"/>
                </a:solidFill>
              </a:rPr>
              <a:t>)</a:t>
            </a:r>
            <a:r>
              <a:rPr lang="en-US" sz="1400" dirty="0" smtClean="0"/>
              <a:t>, (</a:t>
            </a:r>
            <a:r>
              <a:rPr lang="en-US" sz="1400" b="1" dirty="0" smtClean="0">
                <a:solidFill>
                  <a:srgbClr val="002060"/>
                </a:solidFill>
              </a:rPr>
              <a:t>R3</a:t>
            </a:r>
            <a:r>
              <a:rPr lang="en-US" sz="1400" dirty="0" smtClean="0">
                <a:solidFill>
                  <a:srgbClr val="002060"/>
                </a:solidFill>
              </a:rPr>
              <a:t>)</a:t>
            </a:r>
            <a:r>
              <a:rPr lang="en-US" sz="1400" dirty="0" smtClean="0"/>
              <a:t>, (</a:t>
            </a:r>
            <a:r>
              <a:rPr lang="en-US" sz="1400" b="1" dirty="0" smtClean="0">
                <a:solidFill>
                  <a:srgbClr val="002060"/>
                </a:solidFill>
              </a:rPr>
              <a:t>R4</a:t>
            </a:r>
            <a:r>
              <a:rPr lang="en-US" sz="1400" dirty="0" smtClean="0">
                <a:solidFill>
                  <a:srgbClr val="002060"/>
                </a:solidFill>
              </a:rPr>
              <a:t>)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33600" y="3892851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2. Query Creations </a:t>
            </a:r>
            <a:r>
              <a:rPr lang="en-US" sz="1400" b="1" dirty="0" smtClean="0"/>
              <a:t> </a:t>
            </a:r>
          </a:p>
          <a:p>
            <a:r>
              <a:rPr lang="en-US" sz="1400" dirty="0" smtClean="0"/>
              <a:t>  </a:t>
            </a:r>
            <a:r>
              <a:rPr lang="en-US" sz="1400" dirty="0" smtClean="0">
                <a:solidFill>
                  <a:srgbClr val="C00000"/>
                </a:solidFill>
              </a:rPr>
              <a:t>Q1</a:t>
            </a:r>
            <a:r>
              <a:rPr lang="en-US" sz="1400" dirty="0" smtClean="0"/>
              <a:t>,    </a:t>
            </a:r>
            <a:r>
              <a:rPr lang="en-US" sz="1400" dirty="0" smtClean="0">
                <a:solidFill>
                  <a:srgbClr val="C00000"/>
                </a:solidFill>
              </a:rPr>
              <a:t>Q2</a:t>
            </a:r>
            <a:r>
              <a:rPr lang="en-US" sz="1400" dirty="0" smtClean="0"/>
              <a:t>,   </a:t>
            </a:r>
            <a:r>
              <a:rPr lang="en-US" sz="1400" dirty="0" smtClean="0">
                <a:solidFill>
                  <a:srgbClr val="C00000"/>
                </a:solidFill>
              </a:rPr>
              <a:t>Q3</a:t>
            </a:r>
            <a:r>
              <a:rPr lang="en-US" sz="1400" dirty="0" smtClean="0"/>
              <a:t>,     </a:t>
            </a:r>
            <a:r>
              <a:rPr lang="en-US" sz="1400" dirty="0" smtClean="0">
                <a:solidFill>
                  <a:srgbClr val="C00000"/>
                </a:solidFill>
              </a:rPr>
              <a:t>Q4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2797628" y="5397527"/>
            <a:ext cx="685800" cy="457200"/>
          </a:xfrm>
          <a:prstGeom prst="ellipse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36576" tIns="37202" rIns="74409" bIns="3720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WFS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2057400" y="5397527"/>
            <a:ext cx="685800" cy="457200"/>
          </a:xfrm>
          <a:prstGeom prst="ellipse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36576" tIns="37202" rIns="74409" bIns="3720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WFS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2096294" y="4910577"/>
            <a:ext cx="685006" cy="794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2495947" y="4910577"/>
            <a:ext cx="685006" cy="794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2895600" y="4909783"/>
            <a:ext cx="685800" cy="158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3296047" y="4910577"/>
            <a:ext cx="685800" cy="158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2552702" y="2930172"/>
            <a:ext cx="380998" cy="1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855027" y="5245387"/>
            <a:ext cx="60960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/>
              <a:t>Queries</a:t>
            </a:r>
            <a:endParaRPr lang="en-US" sz="1400" dirty="0"/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auto">
          <a:xfrm>
            <a:off x="3026230" y="5940071"/>
            <a:ext cx="457200" cy="381000"/>
          </a:xfrm>
          <a:prstGeom prst="flowChartMagneticDisk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lIns="45720" rIns="4572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+mn-lt"/>
                <a:cs typeface="+mn-cs"/>
              </a:rPr>
              <a:t>DB</a:t>
            </a:r>
            <a:endParaRPr lang="en-US" sz="12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cxnSp>
        <p:nvCxnSpPr>
          <p:cNvPr id="35" name="Shape 78"/>
          <p:cNvCxnSpPr/>
          <p:nvPr/>
        </p:nvCxnSpPr>
        <p:spPr>
          <a:xfrm flipV="1">
            <a:off x="2558142" y="2663473"/>
            <a:ext cx="2133600" cy="1828798"/>
          </a:xfrm>
          <a:prstGeom prst="bentConnector3">
            <a:avLst>
              <a:gd name="adj1" fmla="val 100000"/>
            </a:avLst>
          </a:prstGeom>
          <a:ln w="1905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819400" y="6414052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Parallel fetching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2362200" y="2223796"/>
            <a:ext cx="2667000" cy="585106"/>
          </a:xfrm>
          <a:prstGeom prst="ellipse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lIns="36576" tIns="37202" rIns="74409" bIns="37202"/>
          <a:lstStyle/>
          <a:p>
            <a:pPr algn="ctr">
              <a:spcAft>
                <a:spcPts val="0"/>
              </a:spcAft>
              <a:defRPr/>
            </a:pPr>
            <a:r>
              <a:rPr lang="en-US" sz="1400" b="1" dirty="0" smtClean="0">
                <a:latin typeface="Calibri" pitchFamily="34" charset="0"/>
              </a:rPr>
              <a:t>Federator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rgbClr val="002060"/>
                </a:solidFill>
                <a:latin typeface="Calibri" pitchFamily="34" charset="0"/>
              </a:rPr>
              <a:t>(WMS)</a:t>
            </a:r>
            <a:endParaRPr lang="en-US" sz="1400" dirty="0" smtClean="0">
              <a:solidFill>
                <a:srgbClr val="002060"/>
              </a:solidFill>
            </a:endParaRPr>
          </a:p>
          <a:p>
            <a:pPr algn="ctr"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2209800" y="2601075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[Range]</a:t>
            </a:r>
            <a:endParaRPr lang="en-US" sz="1400" b="1" dirty="0">
              <a:solidFill>
                <a:srgbClr val="00206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2128553" y="4910974"/>
            <a:ext cx="837406" cy="1588"/>
          </a:xfrm>
          <a:prstGeom prst="straightConnector1">
            <a:avLst/>
          </a:prstGeom>
          <a:ln w="19050">
            <a:solidFill>
              <a:srgbClr val="00206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2531126" y="4910974"/>
            <a:ext cx="837406" cy="1588"/>
          </a:xfrm>
          <a:prstGeom prst="straightConnector1">
            <a:avLst/>
          </a:prstGeom>
          <a:ln w="19050">
            <a:solidFill>
              <a:srgbClr val="00206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3337066" y="4910974"/>
            <a:ext cx="837406" cy="1588"/>
          </a:xfrm>
          <a:prstGeom prst="straightConnector1">
            <a:avLst/>
          </a:prstGeom>
          <a:ln w="19050">
            <a:solidFill>
              <a:srgbClr val="00206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2933699" y="4910974"/>
            <a:ext cx="838200" cy="794"/>
          </a:xfrm>
          <a:prstGeom prst="straightConnector1">
            <a:avLst/>
          </a:prstGeom>
          <a:ln w="19050">
            <a:solidFill>
              <a:srgbClr val="00206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419601" y="5354243"/>
            <a:ext cx="380206" cy="158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>
            <a:off x="4419601" y="5659043"/>
            <a:ext cx="381000" cy="1588"/>
          </a:xfrm>
          <a:prstGeom prst="straightConnector1">
            <a:avLst/>
          </a:prstGeom>
          <a:ln w="19050">
            <a:solidFill>
              <a:srgbClr val="00206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3526972" y="5406671"/>
            <a:ext cx="685800" cy="457200"/>
          </a:xfrm>
          <a:prstGeom prst="ellipse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36576" tIns="37202" rIns="74409" bIns="3720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WFS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58342" y="3574894"/>
            <a:ext cx="9906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 smtClean="0">
                <a:solidFill>
                  <a:srgbClr val="F79646">
                    <a:lumMod val="50000"/>
                  </a:srgbClr>
                </a:solidFill>
              </a:rPr>
              <a:t>3. Merging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855028" y="5519799"/>
            <a:ext cx="83820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/>
              <a:t>Responses</a:t>
            </a:r>
            <a:endParaRPr lang="en-US" sz="1400" dirty="0"/>
          </a:p>
        </p:txBody>
      </p:sp>
      <p:sp>
        <p:nvSpPr>
          <p:cNvPr id="106" name="Rectangle 20"/>
          <p:cNvSpPr>
            <a:spLocks noChangeArrowheads="1"/>
          </p:cNvSpPr>
          <p:nvPr/>
        </p:nvSpPr>
        <p:spPr bwMode="auto">
          <a:xfrm>
            <a:off x="6923823" y="1247687"/>
            <a:ext cx="1283642" cy="11650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cxnSp>
        <p:nvCxnSpPr>
          <p:cNvPr id="107" name="AutoShape 21"/>
          <p:cNvCxnSpPr>
            <a:cxnSpLocks noChangeShapeType="1"/>
          </p:cNvCxnSpPr>
          <p:nvPr/>
        </p:nvCxnSpPr>
        <p:spPr bwMode="auto">
          <a:xfrm>
            <a:off x="7553651" y="1052874"/>
            <a:ext cx="774" cy="1443545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08" name="AutoShape 23"/>
          <p:cNvCxnSpPr>
            <a:cxnSpLocks noChangeShapeType="1"/>
          </p:cNvCxnSpPr>
          <p:nvPr/>
        </p:nvCxnSpPr>
        <p:spPr bwMode="auto">
          <a:xfrm>
            <a:off x="6809309" y="1830346"/>
            <a:ext cx="1501064" cy="774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109" name="Text Box 28"/>
          <p:cNvSpPr txBox="1">
            <a:spLocks noChangeArrowheads="1"/>
          </p:cNvSpPr>
          <p:nvPr/>
        </p:nvSpPr>
        <p:spPr bwMode="auto">
          <a:xfrm>
            <a:off x="7030600" y="2011370"/>
            <a:ext cx="403894" cy="2761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86739" tIns="43369" rIns="86739" bIns="4336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R3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 Box 29"/>
          <p:cNvSpPr txBox="1">
            <a:spLocks noChangeArrowheads="1"/>
          </p:cNvSpPr>
          <p:nvPr/>
        </p:nvSpPr>
        <p:spPr bwMode="auto">
          <a:xfrm>
            <a:off x="7651143" y="1400223"/>
            <a:ext cx="403894" cy="2777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86739" tIns="43369" rIns="86739" bIns="4336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R2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ext Box 30"/>
          <p:cNvSpPr txBox="1">
            <a:spLocks noChangeArrowheads="1"/>
          </p:cNvSpPr>
          <p:nvPr/>
        </p:nvSpPr>
        <p:spPr bwMode="auto">
          <a:xfrm>
            <a:off x="7030600" y="1400223"/>
            <a:ext cx="512992" cy="2978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86739" tIns="43369" rIns="86739" bIns="4336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R1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Text Box 31"/>
          <p:cNvSpPr txBox="1">
            <a:spLocks noChangeArrowheads="1"/>
          </p:cNvSpPr>
          <p:nvPr/>
        </p:nvSpPr>
        <p:spPr bwMode="auto">
          <a:xfrm>
            <a:off x="7651143" y="2026068"/>
            <a:ext cx="403894" cy="2769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86739" tIns="43369" rIns="86739" bIns="4336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R4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 Box 32"/>
          <p:cNvSpPr txBox="1">
            <a:spLocks noChangeArrowheads="1"/>
          </p:cNvSpPr>
          <p:nvPr/>
        </p:nvSpPr>
        <p:spPr bwMode="auto">
          <a:xfrm>
            <a:off x="8111521" y="1012647"/>
            <a:ext cx="575279" cy="31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739" tIns="43369" rIns="86739" bIns="4336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x’,y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’)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Text Box 33"/>
          <p:cNvSpPr txBox="1">
            <a:spLocks noChangeArrowheads="1"/>
          </p:cNvSpPr>
          <p:nvPr/>
        </p:nvSpPr>
        <p:spPr bwMode="auto">
          <a:xfrm>
            <a:off x="6553200" y="2349049"/>
            <a:ext cx="535431" cy="31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739" tIns="43369" rIns="86739" bIns="4336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x,y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ext Box 34"/>
          <p:cNvSpPr txBox="1">
            <a:spLocks noChangeArrowheads="1"/>
          </p:cNvSpPr>
          <p:nvPr/>
        </p:nvSpPr>
        <p:spPr bwMode="auto">
          <a:xfrm>
            <a:off x="7324595" y="2508024"/>
            <a:ext cx="447805" cy="38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739" tIns="43369" rIns="86739" bIns="4336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Calibri" pitchFamily="34" charset="0"/>
                <a:cs typeface="Arial" pitchFamily="34" charset="0"/>
              </a:rPr>
              <a:t>1/2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ext Box 39"/>
          <p:cNvSpPr txBox="1">
            <a:spLocks noChangeArrowheads="1"/>
          </p:cNvSpPr>
          <p:nvPr/>
        </p:nvSpPr>
        <p:spPr bwMode="auto">
          <a:xfrm>
            <a:off x="8226809" y="1666342"/>
            <a:ext cx="536191" cy="38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739" tIns="43369" rIns="86739" bIns="4336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(1/2)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Smiley Face 90"/>
          <p:cNvSpPr/>
          <p:nvPr/>
        </p:nvSpPr>
        <p:spPr>
          <a:xfrm>
            <a:off x="704421" y="1168665"/>
            <a:ext cx="462866" cy="362989"/>
          </a:xfrm>
          <a:prstGeom prst="smileyFac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Smiley Face 91"/>
          <p:cNvSpPr/>
          <p:nvPr/>
        </p:nvSpPr>
        <p:spPr>
          <a:xfrm>
            <a:off x="3402412" y="1156252"/>
            <a:ext cx="462866" cy="362989"/>
          </a:xfrm>
          <a:prstGeom prst="smileyFac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AutoShape 7"/>
          <p:cNvSpPr>
            <a:spLocks noChangeArrowheads="1"/>
          </p:cNvSpPr>
          <p:nvPr/>
        </p:nvSpPr>
        <p:spPr bwMode="auto">
          <a:xfrm>
            <a:off x="533400" y="1822045"/>
            <a:ext cx="800198" cy="137672"/>
          </a:xfrm>
          <a:prstGeom prst="parallelogram">
            <a:avLst>
              <a:gd name="adj" fmla="val 13360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74409" tIns="37202" rIns="74409" bIns="37202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586979" y="1625779"/>
            <a:ext cx="1080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Interactive </a:t>
            </a:r>
          </a:p>
          <a:p>
            <a:pPr algn="ctr"/>
            <a:r>
              <a:rPr lang="en-US" sz="1400" dirty="0" smtClean="0"/>
              <a:t>Client Tools</a:t>
            </a:r>
            <a:endParaRPr lang="en-US" sz="1400" dirty="0"/>
          </a:p>
        </p:txBody>
      </p:sp>
      <p:cxnSp>
        <p:nvCxnSpPr>
          <p:cNvPr id="95" name="Straight Arrow Connector 94"/>
          <p:cNvCxnSpPr>
            <a:stCxn id="94" idx="3"/>
            <a:endCxn id="99" idx="5"/>
          </p:cNvCxnSpPr>
          <p:nvPr/>
        </p:nvCxnSpPr>
        <p:spPr>
          <a:xfrm flipV="1">
            <a:off x="2667000" y="1878468"/>
            <a:ext cx="663372" cy="8921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94" idx="1"/>
            <a:endCxn id="93" idx="2"/>
          </p:cNvCxnSpPr>
          <p:nvPr/>
        </p:nvCxnSpPr>
        <p:spPr>
          <a:xfrm rot="10800000" flipV="1">
            <a:off x="1241629" y="1887389"/>
            <a:ext cx="345351" cy="349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rot="5400000">
            <a:off x="750525" y="1711971"/>
            <a:ext cx="362989" cy="23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93" idx="4"/>
          </p:cNvCxnSpPr>
          <p:nvPr/>
        </p:nvCxnSpPr>
        <p:spPr>
          <a:xfrm rot="5400000">
            <a:off x="783214" y="2107345"/>
            <a:ext cx="297915" cy="26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9" name="AutoShape 7"/>
          <p:cNvSpPr>
            <a:spLocks noChangeArrowheads="1"/>
          </p:cNvSpPr>
          <p:nvPr/>
        </p:nvSpPr>
        <p:spPr bwMode="auto">
          <a:xfrm>
            <a:off x="3238402" y="1809632"/>
            <a:ext cx="800198" cy="137672"/>
          </a:xfrm>
          <a:prstGeom prst="parallelogram">
            <a:avLst>
              <a:gd name="adj" fmla="val 13360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74409" tIns="37202" rIns="74409" bIns="37202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0" name="Straight Arrow Connector 99"/>
          <p:cNvCxnSpPr>
            <a:stCxn id="92" idx="4"/>
          </p:cNvCxnSpPr>
          <p:nvPr/>
        </p:nvCxnSpPr>
        <p:spPr>
          <a:xfrm rot="5400000">
            <a:off x="3447339" y="1695724"/>
            <a:ext cx="362989" cy="100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99" idx="4"/>
          </p:cNvCxnSpPr>
          <p:nvPr/>
        </p:nvCxnSpPr>
        <p:spPr>
          <a:xfrm rot="5400000">
            <a:off x="3498530" y="2082619"/>
            <a:ext cx="275288" cy="46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28" name="Group 127"/>
          <p:cNvGrpSpPr/>
          <p:nvPr/>
        </p:nvGrpSpPr>
        <p:grpSpPr>
          <a:xfrm>
            <a:off x="7255825" y="1241247"/>
            <a:ext cx="946289" cy="1067574"/>
            <a:chOff x="7408225" y="1663751"/>
            <a:chExt cx="946289" cy="1067574"/>
          </a:xfrm>
        </p:grpSpPr>
        <p:sp>
          <p:nvSpPr>
            <p:cNvPr id="102" name="AutoShape 8"/>
            <p:cNvSpPr>
              <a:spLocks noChangeArrowheads="1"/>
            </p:cNvSpPr>
            <p:nvPr/>
          </p:nvSpPr>
          <p:spPr bwMode="auto">
            <a:xfrm>
              <a:off x="7543800" y="2383976"/>
              <a:ext cx="99813" cy="153174"/>
            </a:xfrm>
            <a:prstGeom prst="star5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3" name="AutoShape 8"/>
            <p:cNvSpPr>
              <a:spLocks noChangeArrowheads="1"/>
            </p:cNvSpPr>
            <p:nvPr/>
          </p:nvSpPr>
          <p:spPr bwMode="auto">
            <a:xfrm>
              <a:off x="7620000" y="1904226"/>
              <a:ext cx="99813" cy="153174"/>
            </a:xfrm>
            <a:prstGeom prst="star5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grpSp>
          <p:nvGrpSpPr>
            <p:cNvPr id="5" name="Group 171"/>
            <p:cNvGrpSpPr/>
            <p:nvPr/>
          </p:nvGrpSpPr>
          <p:grpSpPr>
            <a:xfrm>
              <a:off x="7408225" y="1663751"/>
              <a:ext cx="946289" cy="1067574"/>
              <a:chOff x="7101315" y="2002474"/>
              <a:chExt cx="946289" cy="1067574"/>
            </a:xfrm>
          </p:grpSpPr>
          <p:sp>
            <p:nvSpPr>
              <p:cNvPr id="138" name="AutoShape 6"/>
              <p:cNvSpPr>
                <a:spLocks noChangeArrowheads="1"/>
              </p:cNvSpPr>
              <p:nvPr/>
            </p:nvSpPr>
            <p:spPr bwMode="auto">
              <a:xfrm>
                <a:off x="7820897" y="2264726"/>
                <a:ext cx="100587" cy="153174"/>
              </a:xfrm>
              <a:prstGeom prst="star5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39" name="AutoShape 7"/>
              <p:cNvSpPr>
                <a:spLocks noChangeArrowheads="1"/>
              </p:cNvSpPr>
              <p:nvPr/>
            </p:nvSpPr>
            <p:spPr bwMode="auto">
              <a:xfrm>
                <a:off x="7721084" y="2181177"/>
                <a:ext cx="99813" cy="152400"/>
              </a:xfrm>
              <a:prstGeom prst="star5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40" name="AutoShape 8"/>
              <p:cNvSpPr>
                <a:spLocks noChangeArrowheads="1"/>
              </p:cNvSpPr>
              <p:nvPr/>
            </p:nvSpPr>
            <p:spPr bwMode="auto">
              <a:xfrm>
                <a:off x="7304036" y="2570299"/>
                <a:ext cx="99813" cy="153174"/>
              </a:xfrm>
              <a:prstGeom prst="star5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42" name="AutoShape 10"/>
              <p:cNvSpPr>
                <a:spLocks noChangeArrowheads="1"/>
              </p:cNvSpPr>
              <p:nvPr/>
            </p:nvSpPr>
            <p:spPr bwMode="auto">
              <a:xfrm>
                <a:off x="7891308" y="2486750"/>
                <a:ext cx="100587" cy="153174"/>
              </a:xfrm>
              <a:prstGeom prst="star5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43" name="AutoShape 11"/>
              <p:cNvSpPr>
                <a:spLocks noChangeArrowheads="1"/>
              </p:cNvSpPr>
              <p:nvPr/>
            </p:nvSpPr>
            <p:spPr bwMode="auto">
              <a:xfrm>
                <a:off x="7918389" y="2111552"/>
                <a:ext cx="100587" cy="153174"/>
              </a:xfrm>
              <a:prstGeom prst="star5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45" name="AutoShape 13"/>
              <p:cNvSpPr>
                <a:spLocks noChangeArrowheads="1"/>
              </p:cNvSpPr>
              <p:nvPr/>
            </p:nvSpPr>
            <p:spPr bwMode="auto">
              <a:xfrm>
                <a:off x="7778341" y="2111552"/>
                <a:ext cx="100587" cy="153174"/>
              </a:xfrm>
              <a:prstGeom prst="star5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46" name="AutoShape 14"/>
              <p:cNvSpPr>
                <a:spLocks noChangeArrowheads="1"/>
              </p:cNvSpPr>
              <p:nvPr/>
            </p:nvSpPr>
            <p:spPr bwMode="auto">
              <a:xfrm>
                <a:off x="7519911" y="2181177"/>
                <a:ext cx="100587" cy="152400"/>
              </a:xfrm>
              <a:prstGeom prst="star5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47" name="AutoShape 15"/>
              <p:cNvSpPr>
                <a:spLocks noChangeArrowheads="1"/>
              </p:cNvSpPr>
              <p:nvPr/>
            </p:nvSpPr>
            <p:spPr bwMode="auto">
              <a:xfrm>
                <a:off x="7101315" y="2917648"/>
                <a:ext cx="100587" cy="152400"/>
              </a:xfrm>
              <a:prstGeom prst="star5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49" name="AutoShape 17"/>
              <p:cNvSpPr>
                <a:spLocks noChangeArrowheads="1"/>
              </p:cNvSpPr>
              <p:nvPr/>
            </p:nvSpPr>
            <p:spPr bwMode="auto">
              <a:xfrm>
                <a:off x="7878928" y="2002474"/>
                <a:ext cx="99813" cy="152400"/>
              </a:xfrm>
              <a:prstGeom prst="star5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50" name="AutoShape 18"/>
              <p:cNvSpPr>
                <a:spLocks noChangeArrowheads="1"/>
              </p:cNvSpPr>
              <p:nvPr/>
            </p:nvSpPr>
            <p:spPr bwMode="auto">
              <a:xfrm>
                <a:off x="7936959" y="2002474"/>
                <a:ext cx="100587" cy="152400"/>
              </a:xfrm>
              <a:prstGeom prst="star5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52" name="AutoShape 25"/>
              <p:cNvSpPr>
                <a:spLocks noChangeArrowheads="1"/>
              </p:cNvSpPr>
              <p:nvPr/>
            </p:nvSpPr>
            <p:spPr bwMode="auto">
              <a:xfrm>
                <a:off x="7590322" y="2417899"/>
                <a:ext cx="100587" cy="152400"/>
              </a:xfrm>
              <a:prstGeom prst="star5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53" name="AutoShape 26"/>
              <p:cNvSpPr>
                <a:spLocks noChangeArrowheads="1"/>
              </p:cNvSpPr>
              <p:nvPr/>
            </p:nvSpPr>
            <p:spPr bwMode="auto">
              <a:xfrm>
                <a:off x="7590322" y="2461995"/>
                <a:ext cx="100587" cy="152400"/>
              </a:xfrm>
              <a:prstGeom prst="star5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55" name="AutoShape 40"/>
              <p:cNvSpPr>
                <a:spLocks noChangeArrowheads="1"/>
              </p:cNvSpPr>
              <p:nvPr/>
            </p:nvSpPr>
            <p:spPr bwMode="auto">
              <a:xfrm>
                <a:off x="7819350" y="2002474"/>
                <a:ext cx="100587" cy="152400"/>
              </a:xfrm>
              <a:prstGeom prst="star5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56" name="AutoShape 41"/>
              <p:cNvSpPr>
                <a:spLocks noChangeArrowheads="1"/>
              </p:cNvSpPr>
              <p:nvPr/>
            </p:nvSpPr>
            <p:spPr bwMode="auto">
              <a:xfrm>
                <a:off x="7721084" y="2070551"/>
                <a:ext cx="99813" cy="153174"/>
              </a:xfrm>
              <a:prstGeom prst="star5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57" name="AutoShape 42"/>
              <p:cNvSpPr>
                <a:spLocks noChangeArrowheads="1"/>
              </p:cNvSpPr>
              <p:nvPr/>
            </p:nvSpPr>
            <p:spPr bwMode="auto">
              <a:xfrm>
                <a:off x="7832504" y="2127024"/>
                <a:ext cx="100587" cy="153947"/>
              </a:xfrm>
              <a:prstGeom prst="star5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58" name="AutoShape 43"/>
              <p:cNvSpPr>
                <a:spLocks noChangeArrowheads="1"/>
              </p:cNvSpPr>
              <p:nvPr/>
            </p:nvSpPr>
            <p:spPr bwMode="auto">
              <a:xfrm>
                <a:off x="7905235" y="2239197"/>
                <a:ext cx="100587" cy="153174"/>
              </a:xfrm>
              <a:prstGeom prst="star5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59" name="AutoShape 44"/>
              <p:cNvSpPr>
                <a:spLocks noChangeArrowheads="1"/>
              </p:cNvSpPr>
              <p:nvPr/>
            </p:nvSpPr>
            <p:spPr bwMode="auto">
              <a:xfrm>
                <a:off x="7620498" y="2253122"/>
                <a:ext cx="100587" cy="153174"/>
              </a:xfrm>
              <a:prstGeom prst="star5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60" name="AutoShape 45"/>
              <p:cNvSpPr>
                <a:spLocks noChangeArrowheads="1"/>
              </p:cNvSpPr>
              <p:nvPr/>
            </p:nvSpPr>
            <p:spPr bwMode="auto">
              <a:xfrm>
                <a:off x="7576394" y="2183497"/>
                <a:ext cx="99813" cy="153174"/>
              </a:xfrm>
              <a:prstGeom prst="star5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61" name="AutoShape 46"/>
              <p:cNvSpPr>
                <a:spLocks noChangeArrowheads="1"/>
              </p:cNvSpPr>
              <p:nvPr/>
            </p:nvSpPr>
            <p:spPr bwMode="auto">
              <a:xfrm>
                <a:off x="7634425" y="2128572"/>
                <a:ext cx="100587" cy="152400"/>
              </a:xfrm>
              <a:prstGeom prst="star5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63" name="AutoShape 48"/>
              <p:cNvSpPr>
                <a:spLocks noChangeArrowheads="1"/>
              </p:cNvSpPr>
              <p:nvPr/>
            </p:nvSpPr>
            <p:spPr bwMode="auto">
              <a:xfrm>
                <a:off x="7847205" y="2516921"/>
                <a:ext cx="100587" cy="152400"/>
              </a:xfrm>
              <a:prstGeom prst="star5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64" name="AutoShape 49"/>
              <p:cNvSpPr>
                <a:spLocks noChangeArrowheads="1"/>
              </p:cNvSpPr>
              <p:nvPr/>
            </p:nvSpPr>
            <p:spPr bwMode="auto">
              <a:xfrm>
                <a:off x="7947791" y="2420994"/>
                <a:ext cx="99813" cy="153174"/>
              </a:xfrm>
              <a:prstGeom prst="star5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65" name="AutoShape 50"/>
              <p:cNvSpPr>
                <a:spLocks noChangeArrowheads="1"/>
              </p:cNvSpPr>
              <p:nvPr/>
            </p:nvSpPr>
            <p:spPr bwMode="auto">
              <a:xfrm>
                <a:off x="7403849" y="2516921"/>
                <a:ext cx="100587" cy="152400"/>
              </a:xfrm>
              <a:prstGeom prst="star5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66" name="AutoShape 51"/>
              <p:cNvSpPr>
                <a:spLocks noChangeArrowheads="1"/>
              </p:cNvSpPr>
              <p:nvPr/>
            </p:nvSpPr>
            <p:spPr bwMode="auto">
              <a:xfrm>
                <a:off x="7489735" y="2502996"/>
                <a:ext cx="100587" cy="153174"/>
              </a:xfrm>
              <a:prstGeom prst="star5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67" name="AutoShape 52"/>
              <p:cNvSpPr>
                <a:spLocks noChangeArrowheads="1"/>
              </p:cNvSpPr>
              <p:nvPr/>
            </p:nvSpPr>
            <p:spPr bwMode="auto">
              <a:xfrm>
                <a:off x="7504436" y="2417126"/>
                <a:ext cx="100587" cy="153174"/>
              </a:xfrm>
              <a:prstGeom prst="star5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68" name="AutoShape 53"/>
              <p:cNvSpPr>
                <a:spLocks noChangeArrowheads="1"/>
              </p:cNvSpPr>
              <p:nvPr/>
            </p:nvSpPr>
            <p:spPr bwMode="auto">
              <a:xfrm>
                <a:off x="7532291" y="2349822"/>
                <a:ext cx="100587" cy="153174"/>
              </a:xfrm>
              <a:prstGeom prst="star5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69" name="AutoShape 54"/>
              <p:cNvSpPr>
                <a:spLocks noChangeArrowheads="1"/>
              </p:cNvSpPr>
              <p:nvPr/>
            </p:nvSpPr>
            <p:spPr bwMode="auto">
              <a:xfrm>
                <a:off x="7690908" y="2420994"/>
                <a:ext cx="100587" cy="153174"/>
              </a:xfrm>
              <a:prstGeom prst="star5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70" name="AutoShape 55"/>
              <p:cNvSpPr>
                <a:spLocks noChangeArrowheads="1"/>
              </p:cNvSpPr>
              <p:nvPr/>
            </p:nvSpPr>
            <p:spPr bwMode="auto">
              <a:xfrm>
                <a:off x="7634425" y="2349822"/>
                <a:ext cx="100587" cy="153174"/>
              </a:xfrm>
              <a:prstGeom prst="star5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71" name="AutoShape 56"/>
              <p:cNvSpPr>
                <a:spLocks noChangeArrowheads="1"/>
              </p:cNvSpPr>
              <p:nvPr/>
            </p:nvSpPr>
            <p:spPr bwMode="auto">
              <a:xfrm>
                <a:off x="7546992" y="2097627"/>
                <a:ext cx="99813" cy="153174"/>
              </a:xfrm>
              <a:prstGeom prst="star5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Workload Table (WT)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Dynamic load-balancing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Helps with fair workload sharing to worker WFS nodes.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Keeps up-to-date ranges in bounding boxes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which data sizes are less than or equal to pre-defined threshold size.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Routinely synchronized with database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Similar to Tile Table in creation: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But, entries show expected workload </a:t>
            </a: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GML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&lt;key, size&gt;:&lt;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bbox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size&gt; 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Each layer data has its own WT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possible ranges of data in database are represented as bounding box partitions in WT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It is Used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458200" cy="4571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Lets say federator gets a query whose range is 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16" name="Group 45"/>
          <p:cNvGrpSpPr/>
          <p:nvPr/>
        </p:nvGrpSpPr>
        <p:grpSpPr>
          <a:xfrm>
            <a:off x="914400" y="2971800"/>
            <a:ext cx="2961477" cy="2724481"/>
            <a:chOff x="3657601" y="3963193"/>
            <a:chExt cx="2047075" cy="1885488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657602" y="4148191"/>
              <a:ext cx="1938527" cy="16996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cxnSp>
          <p:nvCxnSpPr>
            <p:cNvPr id="6" name="AutoShape 24"/>
            <p:cNvCxnSpPr>
              <a:cxnSpLocks noChangeShapeType="1"/>
              <a:stCxn id="5" idx="1"/>
              <a:endCxn id="5" idx="3"/>
            </p:cNvCxnSpPr>
            <p:nvPr/>
          </p:nvCxnSpPr>
          <p:spPr bwMode="auto">
            <a:xfrm rot="10800000" flipH="1">
              <a:off x="3657601" y="4998039"/>
              <a:ext cx="1938527" cy="1588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4535451" y="4533899"/>
              <a:ext cx="114300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61676" y="4571999"/>
              <a:ext cx="114300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4583745" y="4761705"/>
              <a:ext cx="53340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802151" y="4776849"/>
              <a:ext cx="38100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5068057" y="4380705"/>
              <a:ext cx="53340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030751" y="4353686"/>
              <a:ext cx="38100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4814820" y="4882930"/>
              <a:ext cx="30480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AutoShape 22"/>
            <p:cNvCxnSpPr>
              <a:cxnSpLocks noChangeShapeType="1"/>
              <a:stCxn id="5" idx="0"/>
              <a:endCxn id="5" idx="2"/>
            </p:cNvCxnSpPr>
            <p:nvPr/>
          </p:nvCxnSpPr>
          <p:spPr bwMode="auto">
            <a:xfrm rot="16200000" flipH="1">
              <a:off x="3777018" y="4998039"/>
              <a:ext cx="1699696" cy="1588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658370" y="4226866"/>
              <a:ext cx="296571" cy="255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1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79747" y="4332335"/>
              <a:ext cx="283212" cy="25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3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079747" y="4121397"/>
              <a:ext cx="296571" cy="25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297875" y="3962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43250" y="375755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526475" y="412667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707575" y="407422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8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124200" y="3962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9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667000" y="4953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10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219200" y="4953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11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295400" y="3581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12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352800" y="3352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4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828800" y="3429000"/>
            <a:ext cx="685800" cy="76200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R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05000" y="6172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WT</a:t>
            </a:r>
            <a:endParaRPr lang="en-US" sz="2000" dirty="0"/>
          </a:p>
        </p:txBody>
      </p:sp>
      <p:sp>
        <p:nvSpPr>
          <p:cNvPr id="53" name="Content Placeholder 2"/>
          <p:cNvSpPr txBox="1">
            <a:spLocks/>
          </p:cNvSpPr>
          <p:nvPr/>
        </p:nvSpPr>
        <p:spPr>
          <a:xfrm>
            <a:off x="4343400" y="2667000"/>
            <a:ext cx="4495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 overlaps with: p</a:t>
            </a:r>
            <a:r>
              <a:rPr lang="en-US" sz="32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p</a:t>
            </a:r>
            <a:r>
              <a:rPr lang="en-US" sz="32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p</a:t>
            </a:r>
            <a:r>
              <a:rPr lang="en-US" sz="32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Overlapped regions in </a:t>
            </a:r>
            <a:r>
              <a:rPr lang="en-US" sz="32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bbox</a:t>
            </a:r>
            <a:r>
              <a:rPr lang="en-US" sz="3200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are: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sz="32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r</a:t>
            </a:r>
            <a:r>
              <a:rPr lang="en-US" sz="32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r</a:t>
            </a:r>
            <a:r>
              <a:rPr lang="en-US" sz="32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Instead of making one query to database through WFS with range R;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Make 3 parallel queries whose all attributes are same except for range attributes.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sz="32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r</a:t>
            </a:r>
            <a:r>
              <a:rPr lang="en-US" sz="32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r</a:t>
            </a:r>
            <a:r>
              <a:rPr lang="en-US" sz="32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en-US" sz="3200" noProof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52600" y="3810000"/>
            <a:ext cx="457200" cy="30480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r</a:t>
            </a:r>
            <a:r>
              <a:rPr lang="en-US" sz="2000" b="1" baseline="-25000" dirty="0" smtClean="0">
                <a:solidFill>
                  <a:srgbClr val="0070C0"/>
                </a:solidFill>
              </a:rPr>
              <a:t>1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09800" y="3505200"/>
            <a:ext cx="457200" cy="30480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r</a:t>
            </a:r>
            <a:r>
              <a:rPr lang="en-US" sz="2000" b="1" baseline="-25000" dirty="0" smtClean="0">
                <a:solidFill>
                  <a:srgbClr val="0070C0"/>
                </a:solidFill>
              </a:rPr>
              <a:t>2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209800" y="3810000"/>
            <a:ext cx="457200" cy="30480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r</a:t>
            </a:r>
            <a:r>
              <a:rPr lang="en-US" sz="2000" b="1" baseline="-25000" dirty="0" smtClean="0">
                <a:solidFill>
                  <a:srgbClr val="0070C0"/>
                </a:solidFill>
              </a:rPr>
              <a:t>3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57600" y="574280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(1, 1/2)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1981200" y="581900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(1/2, 0)</a:t>
            </a:r>
            <a:endParaRPr lang="en-US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3733800" y="38100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(1, 3/4)</a:t>
            </a:r>
            <a:endParaRPr lang="en-US" sz="1200" dirty="0"/>
          </a:p>
        </p:txBody>
      </p:sp>
      <p:sp>
        <p:nvSpPr>
          <p:cNvPr id="51" name="Text Box 35"/>
          <p:cNvSpPr txBox="1">
            <a:spLocks noChangeArrowheads="1"/>
          </p:cNvSpPr>
          <p:nvPr/>
        </p:nvSpPr>
        <p:spPr bwMode="auto">
          <a:xfrm>
            <a:off x="381000" y="5715000"/>
            <a:ext cx="533400" cy="34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739" tIns="43369" rIns="86739" bIns="4336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(0,0)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 Box 36"/>
          <p:cNvSpPr txBox="1">
            <a:spLocks noChangeArrowheads="1"/>
          </p:cNvSpPr>
          <p:nvPr/>
        </p:nvSpPr>
        <p:spPr bwMode="auto">
          <a:xfrm>
            <a:off x="3657600" y="2895600"/>
            <a:ext cx="577622" cy="29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739" tIns="43369" rIns="86739" bIns="4336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</a:t>
            </a:r>
            <a:r>
              <a:rPr lang="en-US" sz="1400" dirty="0" smtClean="0">
                <a:latin typeface="Calibri" pitchFamily="34" charset="0"/>
                <a:cs typeface="Arial" pitchFamily="34" charset="0"/>
              </a:rPr>
              <a:t>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,1)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GML-tiling vs. Workload Table (WT)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592580"/>
          <a:ext cx="8229600" cy="4274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GML-tiling is </a:t>
                      </a:r>
                      <a:r>
                        <a:rPr lang="en-US" sz="2000" u="sng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central</a:t>
                      </a:r>
                      <a:r>
                        <a:rPr 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approach over distributed data resources.</a:t>
                      </a:r>
                    </a:p>
                    <a:p>
                      <a:pPr marL="46355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 Federator pre-fetches the data layer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as GML-tile table and keeps it in its local storage</a:t>
                      </a:r>
                      <a:endParaRPr lang="en-US" sz="2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46355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 Remote database is mapped to the set of GML tiles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identified by their </a:t>
                      </a:r>
                      <a:r>
                        <a:rPr lang="en-US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bbox</a:t>
                      </a:r>
                      <a:r>
                        <a:rPr 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ranges</a:t>
                      </a:r>
                    </a:p>
                    <a:p>
                      <a:pPr lvl="1">
                        <a:buFontTx/>
                        <a:buChar char="-"/>
                      </a:pPr>
                      <a:endParaRPr lang="en-US" sz="105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0" indent="0"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On-demanded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queries are </a:t>
                      </a:r>
                      <a:r>
                        <a:rPr 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served using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GML-tiles in federator</a:t>
                      </a:r>
                    </a:p>
                    <a:p>
                      <a:pPr marL="0" indent="0">
                        <a:buFont typeface="Arial" pitchFamily="34" charset="0"/>
                        <a:buChar char="•"/>
                      </a:pPr>
                      <a:endParaRPr lang="en-US" sz="20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0" indent="0"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Intermediary storage of data in federator</a:t>
                      </a:r>
                      <a:endParaRPr lang="en-US" sz="24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WT is </a:t>
                      </a:r>
                      <a:r>
                        <a:rPr lang="en-US" sz="2000" u="sng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decentralized</a:t>
                      </a:r>
                      <a:r>
                        <a:rPr 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approach and no-intermediary storage of data</a:t>
                      </a:r>
                    </a:p>
                    <a:p>
                      <a:pPr marL="514350" lvl="1" indent="0"/>
                      <a:r>
                        <a:rPr 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-Enables equal workload sharing to worker nodes</a:t>
                      </a:r>
                    </a:p>
                    <a:p>
                      <a:pPr marL="576263" indent="-463550"/>
                      <a:r>
                        <a:rPr 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 -</a:t>
                      </a:r>
                      <a:r>
                        <a:rPr 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Enables autonomy, scalability and easy data maintenance</a:t>
                      </a:r>
                    </a:p>
                    <a:p>
                      <a:pPr marL="576263" indent="-576263"/>
                      <a:endParaRPr lang="en-US" sz="2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576263" indent="-576263"/>
                      <a:endParaRPr lang="en-US" sz="2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sz="20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On-demanded</a:t>
                      </a:r>
                      <a:r>
                        <a:rPr lang="en-US" sz="20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queries are served from remote database through WFS</a:t>
                      </a:r>
                    </a:p>
                    <a:p>
                      <a:pPr marL="463550" indent="0">
                        <a:buFontTx/>
                        <a:buNone/>
                      </a:pPr>
                      <a:endParaRPr lang="en-US" sz="2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No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 intermediary storage of data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3948" y="5867400"/>
            <a:ext cx="8242852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GML-tiling is faster than parallel access through WT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4873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Setup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534400" cy="3124200"/>
          </a:xfrm>
        </p:spPr>
        <p:txBody>
          <a:bodyPr rtlCol="0">
            <a:normAutofit fontScale="92500" lnSpcReduction="20000"/>
          </a:bodyPr>
          <a:lstStyle/>
          <a:p>
            <a:pPr lvl="0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Test Data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NASA Satellite maps  -binary image from NASA WMS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OnEarth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project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Earthquake Seismic data as GML from WFSs</a:t>
            </a:r>
          </a:p>
          <a:p>
            <a:pPr lvl="0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Setup is in LAN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gf15,..19.ucs.indiana.edu.  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Quad-core processors running at 2.33 GHz with 8 GB of RAM.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Evaluations of :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Pre-fetching (central) model  [GML-tiling]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Dynamic load-balancing and parallel-processing through query partitioning [workload-table]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85800" y="3879850"/>
            <a:ext cx="7966075" cy="2825750"/>
            <a:chOff x="762000" y="3879850"/>
            <a:chExt cx="7966075" cy="2825750"/>
          </a:xfrm>
        </p:grpSpPr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6858000" y="4806950"/>
              <a:ext cx="457200" cy="528638"/>
            </a:xfrm>
            <a:prstGeom prst="flowChartMagneticDisk">
              <a:avLst/>
            </a:prstGeom>
            <a:solidFill>
              <a:srgbClr val="C0504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lIns="45720" rIns="4572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schemeClr val="bg1"/>
                  </a:solidFill>
                  <a:latin typeface="+mn-lt"/>
                  <a:cs typeface="+mn-cs"/>
                </a:rPr>
                <a:t>DB1</a:t>
              </a:r>
              <a:endParaRPr lang="en-US" sz="1400" b="1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489325" y="4637088"/>
              <a:ext cx="1327150" cy="873125"/>
            </a:xfrm>
            <a:prstGeom prst="ellipse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lIns="36576" tIns="37202" rIns="74409" bIns="37202"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sz="1600" b="1" dirty="0">
                  <a:latin typeface="Calibri" pitchFamily="34" charset="0"/>
                </a:rPr>
                <a:t>Federator</a:t>
              </a:r>
              <a:endParaRPr lang="en-US" sz="1600" dirty="0"/>
            </a:p>
          </p:txBody>
        </p:sp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5553075" y="4738688"/>
              <a:ext cx="958850" cy="666750"/>
            </a:xfrm>
            <a:prstGeom prst="ellipse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lIns="18288" tIns="37202" rIns="18288" bIns="37202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600" b="1" dirty="0">
                  <a:latin typeface="Calibri" pitchFamily="34" charset="0"/>
                </a:rPr>
                <a:t>WFS-1</a:t>
              </a:r>
              <a:endParaRPr lang="en-US" sz="1200" dirty="0"/>
            </a:p>
          </p:txBody>
        </p:sp>
        <p:cxnSp>
          <p:nvCxnSpPr>
            <p:cNvPr id="12" name="Straight Arrow Connector 11"/>
            <p:cNvCxnSpPr>
              <a:stCxn id="11" idx="2"/>
              <a:endCxn id="10" idx="6"/>
            </p:cNvCxnSpPr>
            <p:nvPr/>
          </p:nvCxnSpPr>
          <p:spPr>
            <a:xfrm rot="10800000" flipV="1">
              <a:off x="4816475" y="5072063"/>
              <a:ext cx="736600" cy="1587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0" idx="2"/>
              <a:endCxn id="17" idx="3"/>
            </p:cNvCxnSpPr>
            <p:nvPr/>
          </p:nvCxnSpPr>
          <p:spPr>
            <a:xfrm rot="10800000">
              <a:off x="2825750" y="5068888"/>
              <a:ext cx="663575" cy="47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9" idx="2"/>
              <a:endCxn id="11" idx="6"/>
            </p:cNvCxnSpPr>
            <p:nvPr/>
          </p:nvCxnSpPr>
          <p:spPr>
            <a:xfrm rot="10800000" flipV="1">
              <a:off x="6511926" y="5071269"/>
              <a:ext cx="346075" cy="79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9947" name="TextBox 14"/>
            <p:cNvSpPr txBox="1">
              <a:spLocks noChangeArrowheads="1"/>
            </p:cNvSpPr>
            <p:nvPr/>
          </p:nvSpPr>
          <p:spPr bwMode="auto">
            <a:xfrm>
              <a:off x="4903788" y="4778375"/>
              <a:ext cx="811212" cy="34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300">
                  <a:solidFill>
                    <a:srgbClr val="5A2120"/>
                  </a:solidFill>
                  <a:latin typeface="Times New Roman" pitchFamily="18" charset="0"/>
                  <a:cs typeface="Times New Roman" pitchFamily="18" charset="0"/>
                </a:rPr>
                <a:t>GML</a:t>
              </a:r>
            </a:p>
          </p:txBody>
        </p:sp>
        <p:sp>
          <p:nvSpPr>
            <p:cNvPr id="39948" name="TextBox 15"/>
            <p:cNvSpPr txBox="1">
              <a:spLocks noChangeArrowheads="1"/>
            </p:cNvSpPr>
            <p:nvPr/>
          </p:nvSpPr>
          <p:spPr bwMode="auto">
            <a:xfrm>
              <a:off x="2973388" y="4794250"/>
              <a:ext cx="663575" cy="69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300" dirty="0">
                  <a:solidFill>
                    <a:srgbClr val="5A2120"/>
                  </a:solidFill>
                  <a:latin typeface="Times New Roman" pitchFamily="18" charset="0"/>
                  <a:cs typeface="Times New Roman" pitchFamily="18" charset="0"/>
                </a:rPr>
                <a:t>Binary map image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941513" y="4513263"/>
              <a:ext cx="884237" cy="11096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/>
                <a:t>Event-based dynamic map tools</a:t>
              </a:r>
            </a:p>
          </p:txBody>
        </p:sp>
        <p:pic>
          <p:nvPicPr>
            <p:cNvPr id="39950" name="Picture 1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0" y="4625975"/>
              <a:ext cx="1092200" cy="917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51" name="TextBox 18"/>
            <p:cNvSpPr txBox="1">
              <a:spLocks noChangeArrowheads="1"/>
            </p:cNvSpPr>
            <p:nvPr/>
          </p:nvSpPr>
          <p:spPr bwMode="auto">
            <a:xfrm>
              <a:off x="838200" y="5124450"/>
              <a:ext cx="9144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  <a:latin typeface="Calibri" pitchFamily="34" charset="0"/>
                </a:rPr>
                <a:t>Browser</a:t>
              </a:r>
            </a:p>
          </p:txBody>
        </p:sp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5553075" y="3956050"/>
              <a:ext cx="958850" cy="635000"/>
            </a:xfrm>
            <a:prstGeom prst="ellipse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lIns="18288" tIns="37202" rIns="18288" bIns="37202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600" b="1" dirty="0">
                  <a:latin typeface="Calibri" pitchFamily="34" charset="0"/>
                </a:rPr>
                <a:t>WMS</a:t>
              </a:r>
              <a:endParaRPr lang="en-US" sz="1200" dirty="0"/>
            </a:p>
          </p:txBody>
        </p:sp>
        <p:sp>
          <p:nvSpPr>
            <p:cNvPr id="22" name="Oval 6"/>
            <p:cNvSpPr>
              <a:spLocks noChangeArrowheads="1"/>
            </p:cNvSpPr>
            <p:nvPr/>
          </p:nvSpPr>
          <p:spPr bwMode="auto">
            <a:xfrm>
              <a:off x="5553075" y="6038850"/>
              <a:ext cx="958850" cy="666750"/>
            </a:xfrm>
            <a:prstGeom prst="ellipse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lIns="18288" tIns="37202" rIns="18288" bIns="37202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600" b="1" dirty="0" smtClean="0">
                  <a:latin typeface="Calibri" pitchFamily="34" charset="0"/>
                </a:rPr>
                <a:t>WFS-5</a:t>
              </a:r>
              <a:endParaRPr lang="en-US" sz="1200" dirty="0"/>
            </a:p>
          </p:txBody>
        </p:sp>
        <p:sp>
          <p:nvSpPr>
            <p:cNvPr id="39955" name="TextBox 22"/>
            <p:cNvSpPr txBox="1">
              <a:spLocks noChangeArrowheads="1"/>
            </p:cNvSpPr>
            <p:nvPr/>
          </p:nvSpPr>
          <p:spPr bwMode="auto">
            <a:xfrm>
              <a:off x="5930271" y="5452285"/>
              <a:ext cx="220663" cy="671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..</a:t>
              </a:r>
            </a:p>
          </p:txBody>
        </p:sp>
        <p:sp>
          <p:nvSpPr>
            <p:cNvPr id="26" name="AutoShape 4"/>
            <p:cNvSpPr>
              <a:spLocks noChangeArrowheads="1"/>
            </p:cNvSpPr>
            <p:nvPr/>
          </p:nvSpPr>
          <p:spPr bwMode="auto">
            <a:xfrm>
              <a:off x="6861538" y="6108221"/>
              <a:ext cx="442912" cy="528637"/>
            </a:xfrm>
            <a:prstGeom prst="flowChartMagneticDisk">
              <a:avLst/>
            </a:prstGeom>
            <a:solidFill>
              <a:srgbClr val="C0504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lIns="45720" rIns="4572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schemeClr val="bg1"/>
                  </a:solidFill>
                  <a:latin typeface="+mn-lt"/>
                  <a:cs typeface="+mn-cs"/>
                </a:rPr>
                <a:t>DB6</a:t>
              </a:r>
              <a:endParaRPr lang="en-US" sz="1400" b="1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cxnSp>
          <p:nvCxnSpPr>
            <p:cNvPr id="27" name="Straight Arrow Connector 26"/>
            <p:cNvCxnSpPr>
              <a:stCxn id="26" idx="2"/>
              <a:endCxn id="22" idx="6"/>
            </p:cNvCxnSpPr>
            <p:nvPr/>
          </p:nvCxnSpPr>
          <p:spPr>
            <a:xfrm rot="10800000">
              <a:off x="6511926" y="6372226"/>
              <a:ext cx="349613" cy="315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>
              <a:stCxn id="22" idx="2"/>
              <a:endCxn id="10" idx="6"/>
            </p:cNvCxnSpPr>
            <p:nvPr/>
          </p:nvCxnSpPr>
          <p:spPr>
            <a:xfrm rot="10800000">
              <a:off x="4816475" y="5073651"/>
              <a:ext cx="736600" cy="1298574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hape 29"/>
            <p:cNvCxnSpPr>
              <a:stCxn id="20" idx="2"/>
              <a:endCxn id="10" idx="7"/>
            </p:cNvCxnSpPr>
            <p:nvPr/>
          </p:nvCxnSpPr>
          <p:spPr>
            <a:xfrm rot="10800000" flipV="1">
              <a:off x="4622119" y="4273550"/>
              <a:ext cx="930957" cy="491404"/>
            </a:xfrm>
            <a:prstGeom prst="bentConnector2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63" name="TextBox 30"/>
            <p:cNvSpPr txBox="1">
              <a:spLocks noChangeArrowheads="1"/>
            </p:cNvSpPr>
            <p:nvPr/>
          </p:nvSpPr>
          <p:spPr bwMode="auto">
            <a:xfrm>
              <a:off x="6511925" y="3879850"/>
              <a:ext cx="118427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rgbClr val="5A2120"/>
                  </a:solidFill>
                  <a:latin typeface="Times New Roman" pitchFamily="18" charset="0"/>
                  <a:cs typeface="Times New Roman" pitchFamily="18" charset="0"/>
                </a:rPr>
                <a:t>NASA Satellite Map Images</a:t>
              </a:r>
            </a:p>
          </p:txBody>
        </p:sp>
        <p:sp>
          <p:nvSpPr>
            <p:cNvPr id="39964" name="TextBox 31"/>
            <p:cNvSpPr txBox="1">
              <a:spLocks noChangeArrowheads="1"/>
            </p:cNvSpPr>
            <p:nvPr/>
          </p:nvSpPr>
          <p:spPr bwMode="auto">
            <a:xfrm>
              <a:off x="6324600" y="5581650"/>
              <a:ext cx="1219200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300" i="1" dirty="0">
                  <a:solidFill>
                    <a:srgbClr val="5A2120"/>
                  </a:solidFill>
                  <a:latin typeface="Times New Roman" pitchFamily="18" charset="0"/>
                  <a:cs typeface="Times New Roman" pitchFamily="18" charset="0"/>
                </a:rPr>
                <a:t>Earthquake Seismic records</a:t>
              </a:r>
            </a:p>
          </p:txBody>
        </p:sp>
        <p:sp>
          <p:nvSpPr>
            <p:cNvPr id="39965" name="TextBox 32"/>
            <p:cNvSpPr txBox="1">
              <a:spLocks noChangeArrowheads="1"/>
            </p:cNvSpPr>
            <p:nvPr/>
          </p:nvSpPr>
          <p:spPr bwMode="auto">
            <a:xfrm>
              <a:off x="4419600" y="4035425"/>
              <a:ext cx="113347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5A2120"/>
                  </a:solidFill>
                  <a:latin typeface="Times New Roman" pitchFamily="18" charset="0"/>
                  <a:cs typeface="Times New Roman" pitchFamily="18" charset="0"/>
                </a:rPr>
                <a:t>Binary map image</a:t>
              </a:r>
            </a:p>
          </p:txBody>
        </p:sp>
        <p:sp>
          <p:nvSpPr>
            <p:cNvPr id="34" name="AutoShape 17"/>
            <p:cNvSpPr>
              <a:spLocks noChangeArrowheads="1"/>
            </p:cNvSpPr>
            <p:nvPr/>
          </p:nvSpPr>
          <p:spPr bwMode="auto">
            <a:xfrm>
              <a:off x="3935413" y="5335588"/>
              <a:ext cx="484187" cy="93662"/>
            </a:xfrm>
            <a:prstGeom prst="parallelogram">
              <a:avLst>
                <a:gd name="adj" fmla="val 129730"/>
              </a:avLst>
            </a:prstGeom>
            <a:solidFill>
              <a:srgbClr val="F79646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" name="AutoShape 18"/>
            <p:cNvSpPr>
              <a:spLocks noChangeArrowheads="1"/>
            </p:cNvSpPr>
            <p:nvPr/>
          </p:nvSpPr>
          <p:spPr bwMode="auto">
            <a:xfrm>
              <a:off x="3935413" y="5200650"/>
              <a:ext cx="484187" cy="93663"/>
            </a:xfrm>
            <a:prstGeom prst="parallelogram">
              <a:avLst>
                <a:gd name="adj" fmla="val 129730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56721" tIns="28356" rIns="56721" bIns="28356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3719033" y="5232549"/>
              <a:ext cx="254000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6721" tIns="28356" rIns="56721" bIns="28356"/>
            <a:lstStyle/>
            <a:p>
              <a:pPr>
                <a:spcAft>
                  <a:spcPts val="1000"/>
                </a:spcAft>
                <a:defRPr/>
              </a:pPr>
              <a:r>
                <a:rPr lang="en-US" sz="1400" b="1" dirty="0">
                  <a:solidFill>
                    <a:schemeClr val="accent6"/>
                  </a:solidFill>
                  <a:latin typeface="Calibri" pitchFamily="34" charset="0"/>
                </a:rPr>
                <a:t>1</a:t>
              </a:r>
              <a:endParaRPr lang="en-US" sz="1400" dirty="0">
                <a:solidFill>
                  <a:schemeClr val="accent6"/>
                </a:solidFill>
              </a:endParaRPr>
            </a:p>
          </p:txBody>
        </p:sp>
        <p:sp>
          <p:nvSpPr>
            <p:cNvPr id="37" name="Text Box 20"/>
            <p:cNvSpPr txBox="1">
              <a:spLocks noChangeArrowheads="1"/>
            </p:cNvSpPr>
            <p:nvPr/>
          </p:nvSpPr>
          <p:spPr bwMode="auto">
            <a:xfrm>
              <a:off x="3805866" y="5051755"/>
              <a:ext cx="25400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6721" tIns="28356" rIns="56721" bIns="28356"/>
            <a:lstStyle/>
            <a:p>
              <a:pPr>
                <a:spcAft>
                  <a:spcPts val="1000"/>
                </a:spcAft>
                <a:defRPr/>
              </a:pPr>
              <a:r>
                <a:rPr lang="en-US" sz="1400" b="1" dirty="0">
                  <a:solidFill>
                    <a:srgbClr val="0070C0"/>
                  </a:solidFill>
                  <a:latin typeface="Calibri" pitchFamily="34" charset="0"/>
                </a:rPr>
                <a:t>2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14600" y="5756275"/>
              <a:ext cx="1828800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i="1" dirty="0">
                  <a:solidFill>
                    <a:schemeClr val="accent6"/>
                  </a:solidFill>
                  <a:latin typeface="Times" pitchFamily="18" charset="0"/>
                  <a:cs typeface="+mn-cs"/>
                </a:rPr>
                <a:t>1</a:t>
              </a:r>
              <a:r>
                <a:rPr lang="en-US" sz="1300" i="1" dirty="0">
                  <a:solidFill>
                    <a:srgbClr val="002060"/>
                  </a:solidFill>
                  <a:latin typeface="Times" pitchFamily="18" charset="0"/>
                  <a:cs typeface="+mn-cs"/>
                </a:rPr>
                <a:t>: NASA satellite 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i="1" dirty="0">
                  <a:solidFill>
                    <a:srgbClr val="002060"/>
                  </a:solidFill>
                  <a:latin typeface="Times" pitchFamily="18" charset="0"/>
                  <a:cs typeface="+mn-cs"/>
                </a:rPr>
                <a:t>    map images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i="1" dirty="0">
                  <a:solidFill>
                    <a:schemeClr val="accent6"/>
                  </a:solidFill>
                  <a:latin typeface="Times" pitchFamily="18" charset="0"/>
                  <a:cs typeface="+mn-cs"/>
                </a:rPr>
                <a:t>2</a:t>
              </a:r>
              <a:r>
                <a:rPr lang="en-US" sz="1300" i="1" dirty="0">
                  <a:solidFill>
                    <a:srgbClr val="002060"/>
                  </a:solidFill>
                  <a:latin typeface="Times" pitchFamily="18" charset="0"/>
                  <a:cs typeface="+mn-cs"/>
                </a:rPr>
                <a:t>: Earthquake-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i="1" dirty="0">
                  <a:solidFill>
                    <a:srgbClr val="002060"/>
                  </a:solidFill>
                  <a:latin typeface="Times" pitchFamily="18" charset="0"/>
                  <a:cs typeface="+mn-cs"/>
                </a:rPr>
                <a:t>    seismic records</a:t>
              </a:r>
            </a:p>
          </p:txBody>
        </p:sp>
        <p:sp>
          <p:nvSpPr>
            <p:cNvPr id="39971" name="TextBox 38"/>
            <p:cNvSpPr txBox="1">
              <a:spLocks noChangeArrowheads="1"/>
            </p:cNvSpPr>
            <p:nvPr/>
          </p:nvSpPr>
          <p:spPr bwMode="auto">
            <a:xfrm>
              <a:off x="7696200" y="3905250"/>
              <a:ext cx="103187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rgbClr val="5A2120"/>
                  </a:solidFill>
                  <a:latin typeface="Times New Roman" pitchFamily="18" charset="0"/>
                  <a:cs typeface="Times New Roman" pitchFamily="18" charset="0"/>
                </a:rPr>
                <a:t>JPL California</a:t>
              </a:r>
            </a:p>
          </p:txBody>
        </p:sp>
        <p:sp>
          <p:nvSpPr>
            <p:cNvPr id="39972" name="TextBox 39"/>
            <p:cNvSpPr txBox="1">
              <a:spLocks noChangeArrowheads="1"/>
            </p:cNvSpPr>
            <p:nvPr/>
          </p:nvSpPr>
          <p:spPr bwMode="auto">
            <a:xfrm>
              <a:off x="7696200" y="5867400"/>
              <a:ext cx="7620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5A2120"/>
                  </a:solidFill>
                  <a:latin typeface="Times New Roman" pitchFamily="18" charset="0"/>
                  <a:cs typeface="Times New Roman" pitchFamily="18" charset="0"/>
                </a:rPr>
                <a:t>CGL</a:t>
              </a:r>
            </a:p>
            <a:p>
              <a:r>
                <a:rPr lang="en-US" sz="1200" dirty="0">
                  <a:solidFill>
                    <a:srgbClr val="5A2120"/>
                  </a:solidFill>
                  <a:latin typeface="Times New Roman" pitchFamily="18" charset="0"/>
                  <a:cs typeface="Times New Roman" pitchFamily="18" charset="0"/>
                </a:rPr>
                <a:t>Indiana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800600" y="5486400"/>
              <a:ext cx="430887" cy="10551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6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GetFeature</a:t>
              </a:r>
              <a:endPara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895600" y="4419600"/>
              <a:ext cx="99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GetMap</a:t>
              </a:r>
              <a:endPara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2895600" y="4724400"/>
              <a:ext cx="838200" cy="1588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AutoShape 18"/>
            <p:cNvSpPr>
              <a:spLocks noChangeArrowheads="1"/>
            </p:cNvSpPr>
            <p:nvPr/>
          </p:nvSpPr>
          <p:spPr bwMode="auto">
            <a:xfrm>
              <a:off x="5840413" y="4382302"/>
              <a:ext cx="484187" cy="93663"/>
            </a:xfrm>
            <a:prstGeom prst="parallelogram">
              <a:avLst>
                <a:gd name="adj" fmla="val 129730"/>
              </a:avLst>
            </a:prstGeom>
            <a:solidFill>
              <a:srgbClr val="F79646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lIns="56721" tIns="28356" rIns="56721" bIns="28356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Text Box 20"/>
            <p:cNvSpPr txBox="1">
              <a:spLocks noChangeArrowheads="1"/>
            </p:cNvSpPr>
            <p:nvPr/>
          </p:nvSpPr>
          <p:spPr bwMode="auto">
            <a:xfrm>
              <a:off x="5710866" y="4287837"/>
              <a:ext cx="25400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6721" tIns="28356" rIns="56721" bIns="28356"/>
            <a:lstStyle/>
            <a:p>
              <a:pPr>
                <a:spcAft>
                  <a:spcPts val="1000"/>
                </a:spcAft>
                <a:defRPr/>
              </a:pPr>
              <a:r>
                <a:rPr lang="en-US" sz="1400" b="1" dirty="0">
                  <a:solidFill>
                    <a:schemeClr val="accent6"/>
                  </a:solidFill>
                  <a:latin typeface="Calibri" pitchFamily="34" charset="0"/>
                </a:rPr>
                <a:t>1</a:t>
              </a:r>
              <a:endParaRPr lang="en-US" sz="1400" dirty="0">
                <a:solidFill>
                  <a:schemeClr val="accent6"/>
                </a:solidFill>
              </a:endParaRPr>
            </a:p>
          </p:txBody>
        </p: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5638800" y="5105400"/>
              <a:ext cx="25400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6721" tIns="28356" rIns="56721" bIns="28356"/>
            <a:lstStyle/>
            <a:p>
              <a:pPr>
                <a:spcAft>
                  <a:spcPts val="1000"/>
                </a:spcAft>
                <a:defRPr/>
              </a:pPr>
              <a:r>
                <a:rPr lang="en-US" sz="1400" b="1" dirty="0">
                  <a:solidFill>
                    <a:srgbClr val="0070C0"/>
                  </a:solidFill>
                  <a:latin typeface="Calibri" pitchFamily="34" charset="0"/>
                </a:rPr>
                <a:t>2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46" name="Text Box 20"/>
            <p:cNvSpPr txBox="1">
              <a:spLocks noChangeArrowheads="1"/>
            </p:cNvSpPr>
            <p:nvPr/>
          </p:nvSpPr>
          <p:spPr bwMode="auto">
            <a:xfrm>
              <a:off x="5715000" y="6446837"/>
              <a:ext cx="25400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6721" tIns="28356" rIns="56721" bIns="28356"/>
            <a:lstStyle/>
            <a:p>
              <a:pPr>
                <a:spcAft>
                  <a:spcPts val="1000"/>
                </a:spcAft>
                <a:defRPr/>
              </a:pPr>
              <a:r>
                <a:rPr lang="en-US" sz="1400" b="1" dirty="0">
                  <a:solidFill>
                    <a:srgbClr val="0070C0"/>
                  </a:solidFill>
                  <a:latin typeface="Calibri" pitchFamily="34" charset="0"/>
                </a:rPr>
                <a:t>2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</p:grpSp>
      <p:sp>
        <p:nvSpPr>
          <p:cNvPr id="47" name="Rounded Rectangle 46"/>
          <p:cNvSpPr/>
          <p:nvPr/>
        </p:nvSpPr>
        <p:spPr>
          <a:xfrm>
            <a:off x="5334000" y="5486400"/>
            <a:ext cx="2209800" cy="1266700"/>
          </a:xfrm>
          <a:prstGeom prst="roundRect">
            <a:avLst/>
          </a:prstGeom>
          <a:noFill/>
          <a:ln w="127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7620000" y="48006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Replicated WFS and DBs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0" name="Shape 49"/>
          <p:cNvCxnSpPr>
            <a:endCxn id="48" idx="1"/>
          </p:cNvCxnSpPr>
          <p:nvPr/>
        </p:nvCxnSpPr>
        <p:spPr>
          <a:xfrm rot="5400000" flipH="1" flipV="1">
            <a:off x="7270894" y="5213494"/>
            <a:ext cx="469612" cy="228600"/>
          </a:xfrm>
          <a:prstGeom prst="curvedConnector2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5207913" y="3733800"/>
            <a:ext cx="430887" cy="838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GetMap</a:t>
            </a:r>
            <a:endParaRPr lang="en-US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419600"/>
            <a:ext cx="1371600" cy="13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2971800"/>
            <a:ext cx="13750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382000" cy="381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Base-line System Tests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1981200"/>
            <a:ext cx="2292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(b)</a:t>
            </a:r>
            <a:r>
              <a:rPr lang="en-US" sz="1200" dirty="0" smtClean="0"/>
              <a:t>. Map rendering time</a:t>
            </a:r>
            <a:endParaRPr lang="en-US" sz="1200" dirty="0"/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3970280" y="1716212"/>
            <a:ext cx="638110" cy="4426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76400" y="1932801"/>
            <a:ext cx="2645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(d)</a:t>
            </a:r>
            <a:r>
              <a:rPr lang="en-US" sz="1200" dirty="0" smtClean="0"/>
              <a:t>. Average response time</a:t>
            </a:r>
            <a:endParaRPr lang="en-US" sz="1200" dirty="0"/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1923557" y="1773030"/>
            <a:ext cx="499647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3162301" y="1943099"/>
            <a:ext cx="533400" cy="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052F8F49-F254-4492-A20D-AEE6D2E281C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772400" y="3505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  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96200" y="4876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10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3" name="Right Brace 32"/>
          <p:cNvSpPr/>
          <p:nvPr/>
        </p:nvSpPr>
        <p:spPr>
          <a:xfrm rot="5400000">
            <a:off x="5905500" y="571500"/>
            <a:ext cx="381000" cy="2438400"/>
          </a:xfrm>
          <a:prstGeom prst="rightBrace">
            <a:avLst>
              <a:gd name="adj1" fmla="val 139242"/>
              <a:gd name="adj2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066800" y="517161"/>
            <a:ext cx="6858000" cy="1349130"/>
            <a:chOff x="685800" y="466725"/>
            <a:chExt cx="7256721" cy="1714519"/>
          </a:xfrm>
        </p:grpSpPr>
        <p:sp>
          <p:nvSpPr>
            <p:cNvPr id="71" name="AutoShape 4"/>
            <p:cNvSpPr>
              <a:spLocks noChangeArrowheads="1"/>
            </p:cNvSpPr>
            <p:nvPr/>
          </p:nvSpPr>
          <p:spPr bwMode="auto">
            <a:xfrm>
              <a:off x="6781800" y="1317625"/>
              <a:ext cx="457200" cy="528638"/>
            </a:xfrm>
            <a:prstGeom prst="flowChartMagneticDisk">
              <a:avLst/>
            </a:prstGeom>
            <a:solidFill>
              <a:srgbClr val="C0504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lIns="45720" rIns="4572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schemeClr val="bg1"/>
                  </a:solidFill>
                  <a:latin typeface="+mn-lt"/>
                  <a:cs typeface="+mn-cs"/>
                </a:rPr>
                <a:t>DB</a:t>
              </a:r>
              <a:endParaRPr lang="en-US" sz="1400" b="1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72" name="Oval 71"/>
            <p:cNvSpPr>
              <a:spLocks noChangeArrowheads="1"/>
            </p:cNvSpPr>
            <p:nvPr/>
          </p:nvSpPr>
          <p:spPr bwMode="auto">
            <a:xfrm>
              <a:off x="3413125" y="1147762"/>
              <a:ext cx="1304187" cy="873124"/>
            </a:xfrm>
            <a:prstGeom prst="ellipse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lIns="0" tIns="37202" rIns="0" bIns="37202"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sz="1600" b="1" dirty="0">
                  <a:latin typeface="Calibri" pitchFamily="34" charset="0"/>
                </a:rPr>
                <a:t>Federator</a:t>
              </a:r>
              <a:endParaRPr lang="en-US" sz="1600" dirty="0"/>
            </a:p>
          </p:txBody>
        </p:sp>
        <p:sp>
          <p:nvSpPr>
            <p:cNvPr id="73" name="Oval 6"/>
            <p:cNvSpPr>
              <a:spLocks noChangeArrowheads="1"/>
            </p:cNvSpPr>
            <p:nvPr/>
          </p:nvSpPr>
          <p:spPr bwMode="auto">
            <a:xfrm>
              <a:off x="5476875" y="1249363"/>
              <a:ext cx="958850" cy="666750"/>
            </a:xfrm>
            <a:prstGeom prst="ellipse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lIns="18288" tIns="37202" rIns="18288" bIns="37202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600" b="1" dirty="0" smtClean="0">
                  <a:latin typeface="Calibri" pitchFamily="34" charset="0"/>
                </a:rPr>
                <a:t>WFS</a:t>
              </a:r>
              <a:endParaRPr lang="en-US" sz="1200" dirty="0"/>
            </a:p>
          </p:txBody>
        </p:sp>
        <p:cxnSp>
          <p:nvCxnSpPr>
            <p:cNvPr id="74" name="Straight Arrow Connector 73"/>
            <p:cNvCxnSpPr>
              <a:stCxn id="73" idx="2"/>
              <a:endCxn id="72" idx="6"/>
            </p:cNvCxnSpPr>
            <p:nvPr/>
          </p:nvCxnSpPr>
          <p:spPr>
            <a:xfrm rot="10800000" flipV="1">
              <a:off x="4717313" y="1582736"/>
              <a:ext cx="759563" cy="1587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72" idx="2"/>
              <a:endCxn id="79" idx="3"/>
            </p:cNvCxnSpPr>
            <p:nvPr/>
          </p:nvCxnSpPr>
          <p:spPr>
            <a:xfrm rot="10800000">
              <a:off x="2749551" y="1578769"/>
              <a:ext cx="663574" cy="5556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71" idx="2"/>
              <a:endCxn id="73" idx="6"/>
            </p:cNvCxnSpPr>
            <p:nvPr/>
          </p:nvCxnSpPr>
          <p:spPr>
            <a:xfrm rot="10800000" flipV="1">
              <a:off x="6435726" y="1581944"/>
              <a:ext cx="346075" cy="794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7" name="TextBox 14"/>
            <p:cNvSpPr txBox="1">
              <a:spLocks noChangeArrowheads="1"/>
            </p:cNvSpPr>
            <p:nvPr/>
          </p:nvSpPr>
          <p:spPr bwMode="auto">
            <a:xfrm>
              <a:off x="4827588" y="1262062"/>
              <a:ext cx="811212" cy="346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300" dirty="0">
                  <a:solidFill>
                    <a:srgbClr val="5A2120"/>
                  </a:solidFill>
                  <a:latin typeface="Times New Roman" pitchFamily="18" charset="0"/>
                  <a:cs typeface="Times New Roman" pitchFamily="18" charset="0"/>
                </a:rPr>
                <a:t>GML</a:t>
              </a:r>
            </a:p>
          </p:txBody>
        </p:sp>
        <p:sp>
          <p:nvSpPr>
            <p:cNvPr id="78" name="TextBox 15"/>
            <p:cNvSpPr txBox="1">
              <a:spLocks noChangeArrowheads="1"/>
            </p:cNvSpPr>
            <p:nvPr/>
          </p:nvSpPr>
          <p:spPr bwMode="auto">
            <a:xfrm>
              <a:off x="2782187" y="1262062"/>
              <a:ext cx="778577" cy="880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300" dirty="0">
                  <a:solidFill>
                    <a:srgbClr val="5A2120"/>
                  </a:solidFill>
                  <a:latin typeface="Times New Roman" pitchFamily="18" charset="0"/>
                  <a:cs typeface="Times New Roman" pitchFamily="18" charset="0"/>
                </a:rPr>
                <a:t>Binary map image</a:t>
              </a: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1865313" y="1023938"/>
              <a:ext cx="884237" cy="11096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/>
                <a:t>Event-based dynamic map tools</a:t>
              </a:r>
            </a:p>
          </p:txBody>
        </p:sp>
        <p:pic>
          <p:nvPicPr>
            <p:cNvPr id="80" name="Picture 1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" y="1001732"/>
              <a:ext cx="1092200" cy="1179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" name="TextBox 18"/>
            <p:cNvSpPr txBox="1">
              <a:spLocks noChangeArrowheads="1"/>
            </p:cNvSpPr>
            <p:nvPr/>
          </p:nvSpPr>
          <p:spPr bwMode="auto">
            <a:xfrm>
              <a:off x="766430" y="1358900"/>
              <a:ext cx="1071230" cy="430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Calibri" pitchFamily="34" charset="0"/>
                </a:rPr>
                <a:t>Browser</a:t>
              </a:r>
            </a:p>
          </p:txBody>
        </p:sp>
        <p:sp>
          <p:nvSpPr>
            <p:cNvPr id="82" name="Oval 6"/>
            <p:cNvSpPr>
              <a:spLocks noChangeArrowheads="1"/>
            </p:cNvSpPr>
            <p:nvPr/>
          </p:nvSpPr>
          <p:spPr bwMode="auto">
            <a:xfrm>
              <a:off x="5476875" y="466725"/>
              <a:ext cx="958850" cy="635000"/>
            </a:xfrm>
            <a:prstGeom prst="ellipse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lIns="18288" tIns="37202" rIns="18288" bIns="37202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600" b="1" dirty="0">
                  <a:latin typeface="Calibri" pitchFamily="34" charset="0"/>
                </a:rPr>
                <a:t>WMS</a:t>
              </a:r>
              <a:endParaRPr lang="en-US" sz="1200" dirty="0"/>
            </a:p>
          </p:txBody>
        </p:sp>
        <p:sp>
          <p:nvSpPr>
            <p:cNvPr id="83" name="TextBox 30"/>
            <p:cNvSpPr txBox="1">
              <a:spLocks noChangeArrowheads="1"/>
            </p:cNvSpPr>
            <p:nvPr/>
          </p:nvSpPr>
          <p:spPr bwMode="auto">
            <a:xfrm>
              <a:off x="6516355" y="578525"/>
              <a:ext cx="1426166" cy="586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200" dirty="0" smtClean="0">
                  <a:solidFill>
                    <a:srgbClr val="5A2120"/>
                  </a:solidFill>
                  <a:latin typeface="Times New Roman" pitchFamily="18" charset="0"/>
                  <a:cs typeface="Times New Roman" pitchFamily="18" charset="0"/>
                </a:rPr>
                <a:t>.NASA </a:t>
              </a:r>
              <a:r>
                <a:rPr lang="en-US" sz="1200" dirty="0">
                  <a:solidFill>
                    <a:srgbClr val="5A2120"/>
                  </a:solidFill>
                  <a:latin typeface="Times New Roman" pitchFamily="18" charset="0"/>
                  <a:cs typeface="Times New Roman" pitchFamily="18" charset="0"/>
                </a:rPr>
                <a:t>Satellite Map Images</a:t>
              </a:r>
            </a:p>
          </p:txBody>
        </p:sp>
        <p:sp>
          <p:nvSpPr>
            <p:cNvPr id="84" name="AutoShape 17"/>
            <p:cNvSpPr>
              <a:spLocks noChangeArrowheads="1"/>
            </p:cNvSpPr>
            <p:nvPr/>
          </p:nvSpPr>
          <p:spPr bwMode="auto">
            <a:xfrm>
              <a:off x="3859213" y="1846263"/>
              <a:ext cx="484187" cy="93662"/>
            </a:xfrm>
            <a:prstGeom prst="parallelogram">
              <a:avLst>
                <a:gd name="adj" fmla="val 129730"/>
              </a:avLst>
            </a:prstGeom>
            <a:solidFill>
              <a:srgbClr val="F79646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5" name="AutoShape 18"/>
            <p:cNvSpPr>
              <a:spLocks noChangeArrowheads="1"/>
            </p:cNvSpPr>
            <p:nvPr/>
          </p:nvSpPr>
          <p:spPr bwMode="auto">
            <a:xfrm>
              <a:off x="3859213" y="1711325"/>
              <a:ext cx="484187" cy="93663"/>
            </a:xfrm>
            <a:prstGeom prst="parallelogram">
              <a:avLst>
                <a:gd name="adj" fmla="val 129730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56721" tIns="28356" rIns="56721" bIns="28356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Text Box 19"/>
            <p:cNvSpPr txBox="1">
              <a:spLocks noChangeArrowheads="1"/>
            </p:cNvSpPr>
            <p:nvPr/>
          </p:nvSpPr>
          <p:spPr bwMode="auto">
            <a:xfrm>
              <a:off x="3642833" y="1743224"/>
              <a:ext cx="254000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6721" tIns="28356" rIns="56721" bIns="28356"/>
            <a:lstStyle/>
            <a:p>
              <a:pPr>
                <a:spcAft>
                  <a:spcPts val="1000"/>
                </a:spcAft>
                <a:defRPr/>
              </a:pPr>
              <a:r>
                <a:rPr lang="en-US" sz="1400" b="1" dirty="0">
                  <a:solidFill>
                    <a:schemeClr val="accent6"/>
                  </a:solidFill>
                  <a:latin typeface="Calibri" pitchFamily="34" charset="0"/>
                </a:rPr>
                <a:t>1</a:t>
              </a:r>
              <a:endParaRPr lang="en-US" sz="1400" dirty="0">
                <a:solidFill>
                  <a:schemeClr val="accent6"/>
                </a:solidFill>
              </a:endParaRPr>
            </a:p>
          </p:txBody>
        </p:sp>
        <p:sp>
          <p:nvSpPr>
            <p:cNvPr id="87" name="Text Box 20"/>
            <p:cNvSpPr txBox="1">
              <a:spLocks noChangeArrowheads="1"/>
            </p:cNvSpPr>
            <p:nvPr/>
          </p:nvSpPr>
          <p:spPr bwMode="auto">
            <a:xfrm>
              <a:off x="3729666" y="1562430"/>
              <a:ext cx="25400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6721" tIns="28356" rIns="56721" bIns="28356"/>
            <a:lstStyle/>
            <a:p>
              <a:pPr>
                <a:spcAft>
                  <a:spcPts val="1000"/>
                </a:spcAft>
                <a:defRPr/>
              </a:pPr>
              <a:r>
                <a:rPr lang="en-US" sz="1400" b="1" dirty="0">
                  <a:solidFill>
                    <a:srgbClr val="0070C0"/>
                  </a:solidFill>
                  <a:latin typeface="Calibri" pitchFamily="34" charset="0"/>
                </a:rPr>
                <a:t>2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90" name="AutoShape 18"/>
            <p:cNvSpPr>
              <a:spLocks noChangeArrowheads="1"/>
            </p:cNvSpPr>
            <p:nvPr/>
          </p:nvSpPr>
          <p:spPr bwMode="auto">
            <a:xfrm>
              <a:off x="5764213" y="892977"/>
              <a:ext cx="484187" cy="93663"/>
            </a:xfrm>
            <a:prstGeom prst="parallelogram">
              <a:avLst>
                <a:gd name="adj" fmla="val 129730"/>
              </a:avLst>
            </a:prstGeom>
            <a:solidFill>
              <a:srgbClr val="F79646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lIns="56721" tIns="28356" rIns="56721" bIns="28356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Text Box 20"/>
            <p:cNvSpPr txBox="1">
              <a:spLocks noChangeArrowheads="1"/>
            </p:cNvSpPr>
            <p:nvPr/>
          </p:nvSpPr>
          <p:spPr bwMode="auto">
            <a:xfrm>
              <a:off x="5634666" y="798512"/>
              <a:ext cx="25400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6721" tIns="28356" rIns="56721" bIns="28356"/>
            <a:lstStyle/>
            <a:p>
              <a:pPr>
                <a:spcAft>
                  <a:spcPts val="1000"/>
                </a:spcAft>
                <a:defRPr/>
              </a:pPr>
              <a:r>
                <a:rPr lang="en-US" sz="1400" b="1" dirty="0">
                  <a:solidFill>
                    <a:schemeClr val="accent6"/>
                  </a:solidFill>
                  <a:latin typeface="Calibri" pitchFamily="34" charset="0"/>
                </a:rPr>
                <a:t>1</a:t>
              </a:r>
              <a:endParaRPr lang="en-US" sz="1400" dirty="0">
                <a:solidFill>
                  <a:schemeClr val="accent6"/>
                </a:solidFill>
              </a:endParaRPr>
            </a:p>
          </p:txBody>
        </p:sp>
        <p:sp>
          <p:nvSpPr>
            <p:cNvPr id="92" name="Text Box 20"/>
            <p:cNvSpPr txBox="1">
              <a:spLocks noChangeArrowheads="1"/>
            </p:cNvSpPr>
            <p:nvPr/>
          </p:nvSpPr>
          <p:spPr bwMode="auto">
            <a:xfrm>
              <a:off x="5562600" y="1616075"/>
              <a:ext cx="25400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6721" tIns="28356" rIns="56721" bIns="28356"/>
            <a:lstStyle/>
            <a:p>
              <a:pPr>
                <a:spcAft>
                  <a:spcPts val="1000"/>
                </a:spcAft>
                <a:defRPr/>
              </a:pPr>
              <a:r>
                <a:rPr lang="en-US" sz="1400" b="1" dirty="0">
                  <a:solidFill>
                    <a:srgbClr val="0070C0"/>
                  </a:solidFill>
                  <a:latin typeface="Calibri" pitchFamily="34" charset="0"/>
                </a:rPr>
                <a:t>2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104" name="Shape 103"/>
          <p:cNvCxnSpPr>
            <a:stCxn id="82" idx="2"/>
            <a:endCxn id="72" idx="0"/>
          </p:cNvCxnSpPr>
          <p:nvPr/>
        </p:nvCxnSpPr>
        <p:spPr>
          <a:xfrm rot="10800000" flipV="1">
            <a:off x="4260537" y="766997"/>
            <a:ext cx="1334093" cy="286062"/>
          </a:xfrm>
          <a:prstGeom prst="bentConnector2">
            <a:avLst/>
          </a:prstGeom>
          <a:ln w="28575"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5" name="TextBox 15"/>
          <p:cNvSpPr txBox="1">
            <a:spLocks noChangeArrowheads="1"/>
          </p:cNvSpPr>
          <p:nvPr/>
        </p:nvSpPr>
        <p:spPr bwMode="auto">
          <a:xfrm>
            <a:off x="4495800" y="538578"/>
            <a:ext cx="990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rgbClr val="5A2120"/>
                </a:solidFill>
                <a:latin typeface="Times New Roman" pitchFamily="18" charset="0"/>
                <a:cs typeface="Times New Roman" pitchFamily="18" charset="0"/>
              </a:rPr>
              <a:t>Binary map image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0" y="2209800"/>
            <a:ext cx="6172200" cy="4631375"/>
            <a:chOff x="0" y="2209800"/>
            <a:chExt cx="6172200" cy="4631375"/>
          </a:xfrm>
        </p:grpSpPr>
        <p:pic>
          <p:nvPicPr>
            <p:cNvPr id="106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2209800"/>
              <a:ext cx="6172200" cy="4631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2" name="Right Brace 51"/>
            <p:cNvSpPr/>
            <p:nvPr/>
          </p:nvSpPr>
          <p:spPr>
            <a:xfrm>
              <a:off x="4976750" y="2971800"/>
              <a:ext cx="197925" cy="3276600"/>
            </a:xfrm>
            <a:prstGeom prst="rightBrace">
              <a:avLst>
                <a:gd name="adj1" fmla="val 10184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105400" y="452945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(a)</a:t>
              </a:r>
              <a:endPara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74725" y="27432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Right Brace 54"/>
            <p:cNvSpPr/>
            <p:nvPr/>
          </p:nvSpPr>
          <p:spPr>
            <a:xfrm>
              <a:off x="5022275" y="2859975"/>
              <a:ext cx="76200" cy="152400"/>
            </a:xfrm>
            <a:prstGeom prst="rightBrace">
              <a:avLst>
                <a:gd name="adj1" fmla="val 10184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Left Brace 55"/>
            <p:cNvSpPr/>
            <p:nvPr/>
          </p:nvSpPr>
          <p:spPr>
            <a:xfrm>
              <a:off x="4593775" y="2871850"/>
              <a:ext cx="183075" cy="3429000"/>
            </a:xfrm>
            <a:prstGeom prst="leftBrace">
              <a:avLst>
                <a:gd name="adj1" fmla="val 196429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307775" y="4419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286000" y="2169225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(c)</a:t>
            </a:r>
            <a:r>
              <a:rPr lang="en-US" sz="1200" dirty="0" smtClean="0"/>
              <a:t>. Map images transfer time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181600" y="1932801"/>
            <a:ext cx="36576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(a). Query/response conversions &amp; data transfer</a:t>
            </a:r>
            <a:endParaRPr lang="en-US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38800" y="584829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Response times =  a + b + c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38800" y="60960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is dominating factor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4419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2152" y="2971800"/>
            <a:ext cx="136817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Box 34"/>
          <p:cNvSpPr txBox="1"/>
          <p:nvPr/>
        </p:nvSpPr>
        <p:spPr>
          <a:xfrm>
            <a:off x="6248400" y="3505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0.1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84025" y="489362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5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7" name="TextBox 30"/>
          <p:cNvSpPr txBox="1">
            <a:spLocks noChangeArrowheads="1"/>
          </p:cNvSpPr>
          <p:nvPr/>
        </p:nvSpPr>
        <p:spPr bwMode="auto">
          <a:xfrm>
            <a:off x="7467600" y="1143000"/>
            <a:ext cx="1119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solidFill>
                  <a:srgbClr val="5A2120"/>
                </a:solidFill>
                <a:latin typeface="Times New Roman" pitchFamily="18" charset="0"/>
                <a:cs typeface="Times New Roman" pitchFamily="18" charset="0"/>
              </a:rPr>
              <a:t>.Earthquake  seismic data</a:t>
            </a:r>
            <a:endParaRPr lang="en-US" sz="1200" dirty="0">
              <a:solidFill>
                <a:srgbClr val="5A21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019800" y="2514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Selected query ranges: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209800"/>
            <a:ext cx="617220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Using GML-tiling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137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system bottleneck -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(a)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is removed.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On-demand client requests/queries are served from GML tiles.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Setup: Predefined threshold tile size for seismic data is 2MB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4648200"/>
            <a:ext cx="1371600" cy="13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648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200400"/>
            <a:ext cx="13750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952" y="3200400"/>
            <a:ext cx="136817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Connector 17"/>
          <p:cNvCxnSpPr>
            <a:stCxn id="7" idx="0"/>
            <a:endCxn id="7" idx="2"/>
          </p:cNvCxnSpPr>
          <p:nvPr/>
        </p:nvCxnSpPr>
        <p:spPr>
          <a:xfrm rot="16200000" flipH="1">
            <a:off x="7164519" y="3886200"/>
            <a:ext cx="1371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5" idx="0"/>
            <a:endCxn id="5" idx="2"/>
          </p:cNvCxnSpPr>
          <p:nvPr/>
        </p:nvCxnSpPr>
        <p:spPr>
          <a:xfrm rot="16200000" flipH="1">
            <a:off x="7161068" y="5335731"/>
            <a:ext cx="1375063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0"/>
            <a:endCxn id="6" idx="2"/>
          </p:cNvCxnSpPr>
          <p:nvPr/>
        </p:nvCxnSpPr>
        <p:spPr>
          <a:xfrm rot="16200000" flipH="1">
            <a:off x="5715000" y="5334000"/>
            <a:ext cx="1371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6" idx="1"/>
            <a:endCxn id="6" idx="3"/>
          </p:cNvCxnSpPr>
          <p:nvPr/>
        </p:nvCxnSpPr>
        <p:spPr>
          <a:xfrm rot="10800000" flipH="1">
            <a:off x="5715000" y="5334000"/>
            <a:ext cx="1371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5676900" y="4991100"/>
            <a:ext cx="68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400800" y="5638800"/>
            <a:ext cx="68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6362700" y="5676900"/>
            <a:ext cx="68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5" idx="1"/>
            <a:endCxn id="5" idx="3"/>
          </p:cNvCxnSpPr>
          <p:nvPr/>
        </p:nvCxnSpPr>
        <p:spPr>
          <a:xfrm rot="10800000" flipH="1">
            <a:off x="7162800" y="5335732"/>
            <a:ext cx="1371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62800" y="5000500"/>
            <a:ext cx="68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7822375" y="5676900"/>
            <a:ext cx="68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7810500" y="4991100"/>
            <a:ext cx="68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7124700" y="5676900"/>
            <a:ext cx="68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153400" y="4981700"/>
            <a:ext cx="381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8189025" y="5181600"/>
            <a:ext cx="304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467600" y="5638800"/>
            <a:ext cx="381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7277100" y="4838700"/>
            <a:ext cx="381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315200" y="4824350"/>
            <a:ext cx="152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7113619" y="4809206"/>
            <a:ext cx="381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7315200" y="5181600"/>
            <a:ext cx="304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172200" y="3733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0.1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696200" y="3733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  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172200" y="5181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5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620000" y="5105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10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791200" y="240166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Tiles: &lt;</a:t>
            </a:r>
            <a:r>
              <a:rPr lang="en-US" dirty="0" err="1" smtClean="0"/>
              <a:t>bbox</a:t>
            </a:r>
            <a:r>
              <a:rPr lang="en-US" dirty="0" smtClean="0"/>
              <a:t>, </a:t>
            </a:r>
            <a:r>
              <a:rPr lang="en-US" dirty="0" err="1" smtClean="0"/>
              <a:t>gml</a:t>
            </a:r>
            <a:r>
              <a:rPr lang="en-US" dirty="0" smtClean="0"/>
              <a:t>&gt; – locally stored in memory/disk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97770" y="2286000"/>
            <a:ext cx="5846030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7400"/>
            <a:ext cx="5715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Load-balancing and parallel processing through WT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5000" y="3200400"/>
            <a:ext cx="1371600" cy="137160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62800" y="3200400"/>
            <a:ext cx="1371600" cy="137160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15000" y="4648200"/>
            <a:ext cx="1371600" cy="137160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62800" y="4648200"/>
            <a:ext cx="1371600" cy="137160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7164519" y="3886200"/>
            <a:ext cx="1371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7161068" y="5335731"/>
            <a:ext cx="1375063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5715000" y="5334000"/>
            <a:ext cx="1371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 flipH="1">
            <a:off x="5715000" y="5334000"/>
            <a:ext cx="1371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700650" y="4991100"/>
            <a:ext cx="68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400800" y="5662550"/>
            <a:ext cx="68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6386450" y="5676900"/>
            <a:ext cx="68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H="1">
            <a:off x="7162800" y="5335732"/>
            <a:ext cx="1371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162800" y="5000500"/>
            <a:ext cx="68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7822375" y="5676900"/>
            <a:ext cx="68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7822375" y="4991100"/>
            <a:ext cx="68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7124700" y="5676900"/>
            <a:ext cx="68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153400" y="4981700"/>
            <a:ext cx="381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8193975" y="5157850"/>
            <a:ext cx="305594" cy="7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467600" y="5638800"/>
            <a:ext cx="381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7277100" y="4838700"/>
            <a:ext cx="381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315200" y="4824350"/>
            <a:ext cx="152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7113619" y="4809206"/>
            <a:ext cx="381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7315200" y="5181600"/>
            <a:ext cx="304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34000" y="23622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Entries in Workload table (partitions) for selected main query ranges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172200" y="3745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0.1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55625" y="3733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48399" y="5169518"/>
            <a:ext cx="381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43750" y="5169518"/>
            <a:ext cx="45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981200"/>
            <a:ext cx="6130396" cy="469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114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Optimized parallel data/access/query through Workload-table.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Each tile assigned to a worker node corresponds to GML data whose sizes are limited with 2MB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 processing through WT (Cont’d)</a:t>
            </a:r>
            <a:b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effecting factors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8382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#of WFS worker nodes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 the number increases, the performance increases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57200" y="2667000"/>
            <a:ext cx="82296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Threshold partition size </a:t>
            </a: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Pre-defined according to the network and data characteristics</a:t>
            </a:r>
          </a:p>
          <a:p>
            <a:pPr marL="1371600" lvl="2" indent="-5143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Make test queries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 value is the size of whole data in database –’max’</a:t>
            </a: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it is set too big (ex. ‘max’)</a:t>
            </a:r>
          </a:p>
          <a:p>
            <a:pPr marL="1314450" marR="0" lvl="2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parallel query, no gain</a:t>
            </a: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it is set relatively too small, </a:t>
            </a:r>
          </a:p>
          <a:p>
            <a:pPr marL="1371600" lvl="2" indent="-5143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Excessive number of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threads degrade the performance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81000" y="1371600"/>
            <a:ext cx="8077200" cy="5295900"/>
            <a:chOff x="838200" y="1485900"/>
            <a:chExt cx="7543800" cy="5295900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8200" y="1485900"/>
              <a:ext cx="7543800" cy="529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TextBox 27"/>
            <p:cNvSpPr txBox="1"/>
            <p:nvPr/>
          </p:nvSpPr>
          <p:spPr>
            <a:xfrm>
              <a:off x="3124200" y="3962400"/>
              <a:ext cx="1066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Speedup: 1.7</a:t>
              </a:r>
              <a:endParaRPr lang="en-US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72000" y="4800600"/>
              <a:ext cx="11176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Speedup: 2.5</a:t>
              </a:r>
              <a:endParaRPr lang="en-US" sz="1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91458" y="4904601"/>
              <a:ext cx="10951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Speedup: 2.6</a:t>
              </a:r>
              <a:endParaRPr lang="en-US" sz="12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697435" y="5609118"/>
              <a:ext cx="1151165" cy="258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Speedup: 3.5</a:t>
              </a:r>
              <a:endParaRPr lang="en-US" sz="12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767853" y="2461736"/>
              <a:ext cx="447114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Keep everything same only change WFS number:</a:t>
              </a:r>
            </a:p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   -&gt; queries are for 10MB of data,</a:t>
              </a:r>
            </a:p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   -&gt; threshold size is defined as 2MB</a:t>
              </a:r>
              <a:endParaRPr lang="en-US" sz="1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57200" y="1295401"/>
            <a:ext cx="8001000" cy="5257799"/>
            <a:chOff x="457200" y="1295401"/>
            <a:chExt cx="8001000" cy="5257799"/>
          </a:xfrm>
        </p:grpSpPr>
        <p:grpSp>
          <p:nvGrpSpPr>
            <p:cNvPr id="35" name="Group 34"/>
            <p:cNvGrpSpPr/>
            <p:nvPr/>
          </p:nvGrpSpPr>
          <p:grpSpPr>
            <a:xfrm>
              <a:off x="457200" y="1295401"/>
              <a:ext cx="8001000" cy="5257799"/>
              <a:chOff x="457200" y="1295401"/>
              <a:chExt cx="8001000" cy="5257799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457200" y="1295401"/>
                <a:ext cx="8001000" cy="5257799"/>
                <a:chOff x="304800" y="1143000"/>
                <a:chExt cx="8001000" cy="5257799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304800" y="1143000"/>
                  <a:ext cx="8001000" cy="5257799"/>
                  <a:chOff x="838200" y="-685800"/>
                  <a:chExt cx="7162800" cy="5257799"/>
                </a:xfrm>
              </p:grpSpPr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1828801" y="3505201"/>
                    <a:ext cx="1142999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 smtClean="0"/>
                      <a:t>Speedup: 2.4</a:t>
                    </a:r>
                    <a:endParaRPr lang="en-US" sz="1200" dirty="0"/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6234353" y="1905001"/>
                    <a:ext cx="1080847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 smtClean="0"/>
                      <a:t>Speedup: 1.9</a:t>
                    </a:r>
                    <a:endParaRPr lang="en-US" sz="1200" dirty="0"/>
                  </a:p>
                </p:txBody>
              </p:sp>
              <p:pic>
                <p:nvPicPr>
                  <p:cNvPr id="6150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838200" y="-685800"/>
                    <a:ext cx="7162800" cy="52577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2202543" y="3609200"/>
                    <a:ext cx="1004647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 smtClean="0"/>
                      <a:t>Speedup: 3.5</a:t>
                    </a:r>
                    <a:endParaRPr lang="en-US" sz="1200" dirty="0"/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3839754" y="2514599"/>
                    <a:ext cx="1004647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 smtClean="0"/>
                      <a:t>Speedup: 2.9</a:t>
                    </a:r>
                    <a:endParaRPr lang="en-US" sz="1200" dirty="0"/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5135880" y="2438399"/>
                    <a:ext cx="1004647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 smtClean="0"/>
                      <a:t>Speedup: 2.9</a:t>
                    </a:r>
                    <a:endParaRPr lang="en-US" sz="1200" dirty="0"/>
                  </a:p>
                </p:txBody>
              </p:sp>
            </p:grpSp>
            <p:sp>
              <p:nvSpPr>
                <p:cNvPr id="23" name="TextBox 22"/>
                <p:cNvSpPr txBox="1"/>
                <p:nvPr/>
              </p:nvSpPr>
              <p:spPr>
                <a:xfrm>
                  <a:off x="2209800" y="2285999"/>
                  <a:ext cx="4876800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i="1" dirty="0" smtClean="0">
                      <a:latin typeface="Times New Roman" pitchFamily="18" charset="0"/>
                      <a:cs typeface="Times New Roman" pitchFamily="18" charset="0"/>
                    </a:rPr>
                    <a:t>Keep everything same only change threshold partition sizes:</a:t>
                  </a:r>
                </a:p>
                <a:p>
                  <a:r>
                    <a:rPr lang="en-US" sz="1400" i="1" dirty="0" smtClean="0">
                      <a:latin typeface="Times New Roman" pitchFamily="18" charset="0"/>
                      <a:cs typeface="Times New Roman" pitchFamily="18" charset="0"/>
                    </a:rPr>
                    <a:t>   -&gt; queries are for 10MB of data,</a:t>
                  </a:r>
                </a:p>
                <a:p>
                  <a:r>
                    <a:rPr lang="en-US" sz="1400" i="1" dirty="0" smtClean="0">
                      <a:latin typeface="Times New Roman" pitchFamily="18" charset="0"/>
                      <a:cs typeface="Times New Roman" pitchFamily="18" charset="0"/>
                    </a:rPr>
                    <a:t>   -&gt; the number of WFS is 5</a:t>
                  </a:r>
                  <a:endParaRPr lang="en-US" sz="14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3" name="TextBox 32"/>
              <p:cNvSpPr txBox="1"/>
              <p:nvPr/>
            </p:nvSpPr>
            <p:spPr>
              <a:xfrm>
                <a:off x="1600200" y="3429000"/>
                <a:ext cx="1143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Speedup: 2.4</a:t>
                </a:r>
                <a:endParaRPr lang="en-US" sz="1200" dirty="0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6573988" y="1780401"/>
              <a:ext cx="11222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Speedup: 1.9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&amp; Conclusions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-Federator-oriented data access/query optimizations-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Modular: Extensible with any third-party OGC compliant data services (WMS and WFS).</a:t>
            </a:r>
            <a:endParaRPr lang="en-US" sz="2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layers can be handled with different techniques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GML-tiling or Workload Table.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Best performance outcomes are achieved through central GML-tiling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Synchronization periodicity for Tile-table must be defined carefully.</a:t>
            </a:r>
            <a:endParaRPr lang="en-US" sz="1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Success of parallel access/query is based on how well we share the workload with worker nodes.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Dynamic load balancing with Workload-table.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Streaming data transfer technique allows data rendering even on partially returned data.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Federator’s natural characteristic allows us to develop advanced caching and parallel processing designs.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Inherently layers from separate data sources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Individual layer decomposition and parallel processing</a:t>
            </a:r>
            <a:endParaRPr lang="en-US" sz="1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Geographic Information Systems (GIS)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066800"/>
            <a:ext cx="4724400" cy="5791200"/>
          </a:xfrm>
        </p:spPr>
        <p:txBody>
          <a:bodyPr>
            <a:noAutofit/>
          </a:bodyPr>
          <a:lstStyle/>
          <a:p>
            <a:pPr marL="342860" indent="-342860" defTabSz="914293" fontAlgn="auto">
              <a:spcAft>
                <a:spcPts val="0"/>
              </a:spcAft>
              <a:defRPr/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GIS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is a system for creating, storing, sharing,  analyzing, manipulating and displaying geo-data and associated attributes. </a:t>
            </a:r>
          </a:p>
          <a:p>
            <a:pPr marL="342860" indent="-342860" defTabSz="914293" fontAlgn="auto"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Inherently requires federation (see the figure)</a:t>
            </a:r>
          </a:p>
          <a:p>
            <a:pPr marL="742910" lvl="1" indent="-342860" defTabSz="914293"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Autonomy for scalability, flexibility and extensibility</a:t>
            </a:r>
          </a:p>
          <a:p>
            <a:pPr marL="342813" indent="-285717" defTabSz="914293">
              <a:defRPr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Distributed data access for geo-data resources (databases, digital libraries etc.)</a:t>
            </a:r>
          </a:p>
          <a:p>
            <a:pPr marL="342813" indent="-285717" defTabSz="914293">
              <a:defRPr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Utilizing remote analysis, simulation or visualization tools.</a:t>
            </a:r>
          </a:p>
          <a:p>
            <a:pPr marL="342813" indent="-285717" defTabSz="914293">
              <a:defRPr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 Standards</a:t>
            </a:r>
          </a:p>
          <a:p>
            <a:pPr marL="742863" lvl="1" indent="-285717" defTabSz="914293"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OGC and ISO/TC-211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524000"/>
            <a:ext cx="434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Contributions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Federated Service-oriented Geographic Information System framework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Integrating Web Services with Open Geographic Standards to support interoperability at both data and service levels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Production of knowledge from distributed data sources in multi-layered map images.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Hierarchical data definitions through capability metadata federations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Fine-grained dynamic information presentation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Unified interactive data access/query and display from a single point.</a:t>
            </a:r>
          </a:p>
          <a:p>
            <a:endParaRPr lang="en-US" sz="1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Federator-oriented data access/query optimization and applications to distributed map rendering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Extensions to Open Standards: Streaming GIS Web Services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Central GML-tiling approach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Dynamic load balancing through workload-table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Parallel optimized range queries through partitioning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183" y="393987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Contributions (Systems Software)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Developing Web Map Server (WMS) in Open Geographic Standards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Extended with Web Service Standards and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Streaming map creation capabilities</a:t>
            </a:r>
          </a:p>
          <a:p>
            <a:pPr lvl="1"/>
            <a:endParaRPr lang="en-US" sz="2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Developing GIS Federator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Extended from WMS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 application-specific and layer-structured hierarchical data as a composition of distributed standard GIS Web Service components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Enables uniform data access and query from a single access point.</a:t>
            </a:r>
          </a:p>
          <a:p>
            <a:pPr lvl="1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Interactive map tools for data display, query and analysis.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Browser and event-based.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Extended with AJAX (Asynchronous Java and XML)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1"/>
            <a:ext cx="8229600" cy="2362199"/>
          </a:xfrm>
        </p:spPr>
        <p:txBody>
          <a:bodyPr rtlCol="0">
            <a:normAutofit fontScale="85000" lnSpcReduction="10000"/>
          </a:bodyPr>
          <a:lstStyle/>
          <a:p>
            <a:pPr marL="342860" indent="-342860" defTabSz="914293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work described in this presentation is part of the QuakeSim project which is supported by the Advanced Information Systems Technology Program of NASA's Earth-Sun System Technology Office.</a:t>
            </a:r>
          </a:p>
          <a:p>
            <a:pPr marL="342860" indent="-342860" defTabSz="914293"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Galip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Aydin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Web Feature Server (WFS)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74C35-073E-44EA-94A6-9A7A35A234E0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Thanks!....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BACK-UP SLIDES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Future Research Directions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Applying distributed hard-disk approach (ex.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Hadoop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to handle large scale of GML-tiling and/or Workload tables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Finding out the best threshold partition size on the fly.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Currently pre-defined by test runs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Extending the system with Web2.0 standards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Handling/optimizing multiple range-queries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Currently we handle only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bbox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OpenGIS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Published OGC specifications.</a:t>
            </a:r>
          </a:p>
          <a:p>
            <a:pPr fontAlgn="base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Vendor compliance.</a:t>
            </a:r>
          </a:p>
          <a:p>
            <a:pPr fontAlgn="base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Vendor independence.</a:t>
            </a:r>
          </a:p>
          <a:p>
            <a:pPr fontAlgn="base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 source options.</a:t>
            </a:r>
          </a:p>
          <a:p>
            <a:pPr fontAlgn="base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Interoperability, collaboration.</a:t>
            </a:r>
          </a:p>
          <a:p>
            <a:pPr fontAlgn="base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Public data availability.</a:t>
            </a:r>
          </a:p>
          <a:p>
            <a:pPr fontAlgn="base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Custodian managed data sources.</a:t>
            </a:r>
          </a:p>
          <a:p>
            <a:pPr fontAlgn="base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OGC compliant GIS works</a:t>
            </a:r>
          </a:p>
          <a:p>
            <a:pPr lvl="1" fontAlgn="base"/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Cubewerx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fontAlgn="base"/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ArcIMS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WMS connector</a:t>
            </a:r>
          </a:p>
          <a:p>
            <a:pPr lvl="1" fontAlgn="base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Intergraph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GeoMedia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fontAlgn="base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UMN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MapServer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MapInfo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MapXtreme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PennState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GeoVista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Wisconsin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VisAD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and many more…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38"/>
          <p:cNvSpPr>
            <a:spLocks noChangeArrowheads="1"/>
          </p:cNvSpPr>
          <p:nvPr/>
        </p:nvSpPr>
        <p:spPr bwMode="auto">
          <a:xfrm>
            <a:off x="1828800" y="2754642"/>
            <a:ext cx="685800" cy="127585"/>
          </a:xfrm>
          <a:prstGeom prst="parallelogram">
            <a:avLst>
              <a:gd name="adj" fmla="val 130909"/>
            </a:avLst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data-view</a:t>
            </a:r>
            <a:b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Multi-layered Map images</a:t>
            </a:r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Content Placeholder 36"/>
          <p:cNvSpPr>
            <a:spLocks noGrp="1"/>
          </p:cNvSpPr>
          <p:nvPr>
            <p:ph idx="1"/>
          </p:nvPr>
        </p:nvSpPr>
        <p:spPr>
          <a:xfrm>
            <a:off x="4648200" y="1524000"/>
            <a:ext cx="41910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Query heterogeneous data sources as a single resource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Heterogeneous: local resource controls definition of the data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Single resource: remove the burden of individually accessing each data source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Easy extension with new data and service resources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real integration of data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always at local source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Easy maintenance of data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Seamless interaction with the system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Collaborative decision makings</a:t>
            </a:r>
          </a:p>
          <a:p>
            <a:endParaRPr lang="en-US" dirty="0"/>
          </a:p>
        </p:txBody>
      </p:sp>
      <p:sp>
        <p:nvSpPr>
          <p:cNvPr id="38915" name="Rectangle 1027">
            <a:hlinkClick r:id="rId3"/>
          </p:cNvPr>
          <p:cNvSpPr>
            <a:spLocks noChangeArrowheads="1"/>
          </p:cNvSpPr>
          <p:nvPr/>
        </p:nvSpPr>
        <p:spPr bwMode="auto">
          <a:xfrm>
            <a:off x="1524000" y="3198038"/>
            <a:ext cx="1371600" cy="792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 pitchFamily="34" charset="0"/>
              </a:rPr>
              <a:t> Display &amp;</a:t>
            </a:r>
          </a:p>
          <a:p>
            <a:pPr algn="ctr"/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 pitchFamily="34" charset="0"/>
              </a:rPr>
              <a:t>Federation</a:t>
            </a:r>
            <a:endParaRPr lang="en-US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" pitchFamily="34" charset="0"/>
            </a:endParaRPr>
          </a:p>
          <a:p>
            <a:pPr algn="ctr"/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 pitchFamily="34" charset="0"/>
              </a:rPr>
              <a:t>services</a:t>
            </a:r>
            <a:endParaRPr lang="en-US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38916" name="Text Box 1028"/>
          <p:cNvSpPr txBox="1">
            <a:spLocks noChangeArrowheads="1"/>
          </p:cNvSpPr>
          <p:nvPr/>
        </p:nvSpPr>
        <p:spPr bwMode="auto">
          <a:xfrm>
            <a:off x="1524000" y="2893238"/>
            <a:ext cx="1371600" cy="307777"/>
          </a:xfrm>
          <a:prstGeom prst="rect">
            <a:avLst/>
          </a:prstGeom>
          <a:solidFill>
            <a:srgbClr val="002060"/>
          </a:solidFill>
          <a:ln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rIns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Helvetica" pitchFamily="34" charset="0"/>
              </a:rPr>
              <a:t>Integrated View </a:t>
            </a:r>
            <a:endParaRPr lang="en-US" sz="14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38917" name="Text Box 1029"/>
          <p:cNvSpPr txBox="1">
            <a:spLocks noChangeArrowheads="1"/>
          </p:cNvSpPr>
          <p:nvPr/>
        </p:nvSpPr>
        <p:spPr bwMode="auto">
          <a:xfrm>
            <a:off x="1143000" y="1800156"/>
            <a:ext cx="2057400" cy="3667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rgbClr val="002060"/>
                </a:solidFill>
                <a:latin typeface="Helvetica" pitchFamily="34" charset="0"/>
              </a:rPr>
              <a:t>Client/User-Query</a:t>
            </a:r>
            <a:endParaRPr lang="en-US" sz="1600" dirty="0">
              <a:solidFill>
                <a:srgbClr val="002060"/>
              </a:solidFill>
              <a:latin typeface="Helvetica" pitchFamily="34" charset="0"/>
            </a:endParaRPr>
          </a:p>
        </p:txBody>
      </p:sp>
      <p:grpSp>
        <p:nvGrpSpPr>
          <p:cNvPr id="2" name="Group 1038"/>
          <p:cNvGrpSpPr>
            <a:grpSpLocks/>
          </p:cNvGrpSpPr>
          <p:nvPr/>
        </p:nvGrpSpPr>
        <p:grpSpPr bwMode="auto">
          <a:xfrm>
            <a:off x="1816100" y="5450701"/>
            <a:ext cx="698500" cy="596900"/>
            <a:chOff x="2544" y="3168"/>
            <a:chExt cx="480" cy="480"/>
          </a:xfrm>
          <a:solidFill>
            <a:schemeClr val="accent2"/>
          </a:solidFill>
        </p:grpSpPr>
        <p:sp>
          <p:nvSpPr>
            <p:cNvPr id="38927" name="AutoShape 1039"/>
            <p:cNvSpPr>
              <a:spLocks noChangeArrowheads="1"/>
            </p:cNvSpPr>
            <p:nvPr/>
          </p:nvSpPr>
          <p:spPr bwMode="auto">
            <a:xfrm>
              <a:off x="2640" y="3168"/>
              <a:ext cx="384" cy="384"/>
            </a:xfrm>
            <a:prstGeom prst="flowChartMagneticTap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8" name="AutoShape 1040"/>
            <p:cNvSpPr>
              <a:spLocks noChangeArrowheads="1"/>
            </p:cNvSpPr>
            <p:nvPr/>
          </p:nvSpPr>
          <p:spPr bwMode="auto">
            <a:xfrm>
              <a:off x="2592" y="3216"/>
              <a:ext cx="384" cy="384"/>
            </a:xfrm>
            <a:prstGeom prst="flowChartMagneticTap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9" name="AutoShape 1041"/>
            <p:cNvSpPr>
              <a:spLocks noChangeArrowheads="1"/>
            </p:cNvSpPr>
            <p:nvPr/>
          </p:nvSpPr>
          <p:spPr bwMode="auto">
            <a:xfrm>
              <a:off x="2544" y="3264"/>
              <a:ext cx="384" cy="384"/>
            </a:xfrm>
            <a:prstGeom prst="flowChartMagneticTap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30" name="Text Box 1042"/>
          <p:cNvSpPr txBox="1">
            <a:spLocks noChangeArrowheads="1"/>
          </p:cNvSpPr>
          <p:nvPr/>
        </p:nvSpPr>
        <p:spPr bwMode="auto">
          <a:xfrm>
            <a:off x="1719588" y="5612979"/>
            <a:ext cx="711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 dirty="0">
                <a:solidFill>
                  <a:srgbClr val="002060"/>
                </a:solidFill>
                <a:latin typeface="Helvetica" pitchFamily="34" charset="0"/>
              </a:rPr>
              <a:t>  </a:t>
            </a:r>
            <a:r>
              <a:rPr lang="en-US" sz="1400" b="1" dirty="0">
                <a:solidFill>
                  <a:srgbClr val="002060"/>
                </a:solidFill>
                <a:latin typeface="Helvetica" pitchFamily="34" charset="0"/>
              </a:rPr>
              <a:t>Files</a:t>
            </a:r>
            <a:endParaRPr lang="en-US" sz="1400" dirty="0">
              <a:solidFill>
                <a:srgbClr val="002060"/>
              </a:solidFill>
              <a:latin typeface="Helvetica" pitchFamily="34" charset="0"/>
            </a:endParaRPr>
          </a:p>
        </p:txBody>
      </p:sp>
      <p:grpSp>
        <p:nvGrpSpPr>
          <p:cNvPr id="3" name="Group 1043"/>
          <p:cNvGrpSpPr>
            <a:grpSpLocks/>
          </p:cNvGrpSpPr>
          <p:nvPr/>
        </p:nvGrpSpPr>
        <p:grpSpPr bwMode="auto">
          <a:xfrm>
            <a:off x="3429000" y="5438001"/>
            <a:ext cx="685800" cy="685800"/>
            <a:chOff x="3456" y="2688"/>
            <a:chExt cx="528" cy="381"/>
          </a:xfrm>
          <a:solidFill>
            <a:schemeClr val="accent2"/>
          </a:solidFill>
        </p:grpSpPr>
        <p:sp>
          <p:nvSpPr>
            <p:cNvPr id="38932" name="AutoShape 1044"/>
            <p:cNvSpPr>
              <a:spLocks noChangeArrowheads="1"/>
            </p:cNvSpPr>
            <p:nvPr/>
          </p:nvSpPr>
          <p:spPr bwMode="auto">
            <a:xfrm>
              <a:off x="3456" y="2688"/>
              <a:ext cx="528" cy="381"/>
            </a:xfrm>
            <a:prstGeom prst="flowChartMultidocumen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3" name="Text Box 1045"/>
            <p:cNvSpPr txBox="1">
              <a:spLocks noChangeArrowheads="1"/>
            </p:cNvSpPr>
            <p:nvPr/>
          </p:nvSpPr>
          <p:spPr bwMode="auto">
            <a:xfrm>
              <a:off x="3513" y="2784"/>
              <a:ext cx="337" cy="15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lIns="0" rIns="0"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002060"/>
                  </a:solidFill>
                  <a:latin typeface="Helvetica" pitchFamily="34" charset="0"/>
                </a:rPr>
                <a:t>WWW</a:t>
              </a:r>
              <a:endParaRPr lang="en-US" sz="1200" dirty="0">
                <a:solidFill>
                  <a:srgbClr val="002060"/>
                </a:solidFill>
                <a:latin typeface="Helvetica" pitchFamily="34" charset="0"/>
              </a:endParaRPr>
            </a:p>
          </p:txBody>
        </p:sp>
      </p:grpSp>
      <p:sp>
        <p:nvSpPr>
          <p:cNvPr id="38937" name="Text Box 1049"/>
          <p:cNvSpPr txBox="1">
            <a:spLocks noChangeArrowheads="1"/>
          </p:cNvSpPr>
          <p:nvPr/>
        </p:nvSpPr>
        <p:spPr bwMode="auto">
          <a:xfrm>
            <a:off x="380394" y="4826814"/>
            <a:ext cx="68640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dirty="0" smtClean="0">
                <a:solidFill>
                  <a:srgbClr val="000000"/>
                </a:solidFill>
                <a:latin typeface="Helvetica" pitchFamily="34" charset="0"/>
              </a:rPr>
              <a:t>WMS</a:t>
            </a:r>
            <a:endParaRPr lang="en-US" sz="1600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38938" name="Text Box 1050"/>
          <p:cNvSpPr txBox="1">
            <a:spLocks noChangeArrowheads="1"/>
          </p:cNvSpPr>
          <p:nvPr/>
        </p:nvSpPr>
        <p:spPr bwMode="auto">
          <a:xfrm>
            <a:off x="1885970" y="4826814"/>
            <a:ext cx="63991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Helvetica" pitchFamily="34" charset="0"/>
              </a:rPr>
              <a:t>WFS</a:t>
            </a:r>
          </a:p>
        </p:txBody>
      </p:sp>
      <p:sp>
        <p:nvSpPr>
          <p:cNvPr id="38939" name="Text Box 1051"/>
          <p:cNvSpPr txBox="1">
            <a:spLocks noChangeArrowheads="1"/>
          </p:cNvSpPr>
          <p:nvPr/>
        </p:nvSpPr>
        <p:spPr bwMode="auto">
          <a:xfrm>
            <a:off x="3352800" y="4826814"/>
            <a:ext cx="63991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Helvetica" pitchFamily="34" charset="0"/>
              </a:rPr>
              <a:t>WFS</a:t>
            </a:r>
          </a:p>
        </p:txBody>
      </p:sp>
      <p:sp>
        <p:nvSpPr>
          <p:cNvPr id="38942" name="Text Box 1054"/>
          <p:cNvSpPr txBox="1">
            <a:spLocks noChangeArrowheads="1"/>
          </p:cNvSpPr>
          <p:nvPr/>
        </p:nvSpPr>
        <p:spPr bwMode="auto">
          <a:xfrm>
            <a:off x="3260725" y="-346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sz="240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3400" y="6211669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Data in files, HTML, XML/Relational Databases, Spatial Sources/sensors</a:t>
            </a:r>
            <a:endParaRPr lang="en-US" sz="1600" dirty="0"/>
          </a:p>
        </p:txBody>
      </p:sp>
      <p:cxnSp>
        <p:nvCxnSpPr>
          <p:cNvPr id="40" name="Straight Arrow Connector 39"/>
          <p:cNvCxnSpPr>
            <a:stCxn id="38937" idx="0"/>
          </p:cNvCxnSpPr>
          <p:nvPr/>
        </p:nvCxnSpPr>
        <p:spPr>
          <a:xfrm rot="5400000" flipH="1" flipV="1">
            <a:off x="743592" y="3970207"/>
            <a:ext cx="836613" cy="876603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8938" idx="0"/>
            <a:endCxn id="38915" idx="2"/>
          </p:cNvCxnSpPr>
          <p:nvPr/>
        </p:nvCxnSpPr>
        <p:spPr>
          <a:xfrm rot="5400000" flipH="1" flipV="1">
            <a:off x="1789559" y="4406573"/>
            <a:ext cx="836613" cy="387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8939" idx="0"/>
          </p:cNvCxnSpPr>
          <p:nvPr/>
        </p:nvCxnSpPr>
        <p:spPr>
          <a:xfrm rot="16200000" flipV="1">
            <a:off x="2827777" y="3981831"/>
            <a:ext cx="836612" cy="853354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utoShape 4"/>
          <p:cNvSpPr>
            <a:spLocks noChangeArrowheads="1"/>
          </p:cNvSpPr>
          <p:nvPr/>
        </p:nvSpPr>
        <p:spPr bwMode="auto">
          <a:xfrm>
            <a:off x="457200" y="5514201"/>
            <a:ext cx="533400" cy="457200"/>
          </a:xfrm>
          <a:prstGeom prst="flowChartMagneticDisk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DB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04800" y="5209401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Mediator</a:t>
            </a:r>
            <a:endParaRPr lang="en-US" sz="1300" b="1" dirty="0"/>
          </a:p>
        </p:txBody>
      </p:sp>
      <p:sp>
        <p:nvSpPr>
          <p:cNvPr id="33" name="Rectangle 32"/>
          <p:cNvSpPr/>
          <p:nvPr/>
        </p:nvSpPr>
        <p:spPr>
          <a:xfrm>
            <a:off x="1752600" y="5209401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Mediator</a:t>
            </a:r>
            <a:endParaRPr lang="en-US" sz="1300" b="1" dirty="0"/>
          </a:p>
        </p:txBody>
      </p:sp>
      <p:sp>
        <p:nvSpPr>
          <p:cNvPr id="34" name="Rectangle 33"/>
          <p:cNvSpPr/>
          <p:nvPr/>
        </p:nvSpPr>
        <p:spPr>
          <a:xfrm>
            <a:off x="3276600" y="5209401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Mediator</a:t>
            </a:r>
            <a:endParaRPr lang="en-US" sz="1300" b="1" dirty="0"/>
          </a:p>
        </p:txBody>
      </p:sp>
      <p:pic>
        <p:nvPicPr>
          <p:cNvPr id="35" name="Picture 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4187961"/>
            <a:ext cx="297235" cy="488040"/>
          </a:xfrm>
          <a:prstGeom prst="rect">
            <a:avLst/>
          </a:prstGeom>
          <a:noFill/>
        </p:spPr>
      </p:pic>
      <p:pic>
        <p:nvPicPr>
          <p:cNvPr id="38" name="Picture 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4187961"/>
            <a:ext cx="297235" cy="488040"/>
          </a:xfrm>
          <a:prstGeom prst="rect">
            <a:avLst/>
          </a:prstGeom>
          <a:noFill/>
        </p:spPr>
      </p:pic>
      <p:sp>
        <p:nvSpPr>
          <p:cNvPr id="39" name="AutoShape 38"/>
          <p:cNvSpPr>
            <a:spLocks noChangeArrowheads="1"/>
          </p:cNvSpPr>
          <p:nvPr/>
        </p:nvSpPr>
        <p:spPr bwMode="auto">
          <a:xfrm>
            <a:off x="533400" y="4295001"/>
            <a:ext cx="609600" cy="152401"/>
          </a:xfrm>
          <a:prstGeom prst="parallelogram">
            <a:avLst>
              <a:gd name="adj" fmla="val 130909"/>
            </a:avLst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37"/>
          <p:cNvSpPr>
            <a:spLocks noChangeArrowheads="1"/>
          </p:cNvSpPr>
          <p:nvPr/>
        </p:nvSpPr>
        <p:spPr bwMode="auto">
          <a:xfrm>
            <a:off x="1828800" y="2667153"/>
            <a:ext cx="685800" cy="128746"/>
          </a:xfrm>
          <a:prstGeom prst="parallelogram">
            <a:avLst>
              <a:gd name="adj" fmla="val 129730"/>
            </a:avLst>
          </a:prstGeom>
          <a:solidFill>
            <a:srgbClr val="F7964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36"/>
          <p:cNvSpPr>
            <a:spLocks noChangeArrowheads="1"/>
          </p:cNvSpPr>
          <p:nvPr/>
        </p:nvSpPr>
        <p:spPr bwMode="auto">
          <a:xfrm>
            <a:off x="1828800" y="2568375"/>
            <a:ext cx="685800" cy="126426"/>
          </a:xfrm>
          <a:prstGeom prst="parallelogram">
            <a:avLst>
              <a:gd name="adj" fmla="val 132110"/>
            </a:avLst>
          </a:prstGeom>
          <a:solidFill>
            <a:srgbClr val="F7964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198511" y="4295001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GML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85445" y="4295001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GML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9" name="Straight Arrow Connector 28"/>
          <p:cNvCxnSpPr>
            <a:stCxn id="38917" idx="2"/>
            <a:endCxn id="42" idx="4"/>
          </p:cNvCxnSpPr>
          <p:nvPr/>
        </p:nvCxnSpPr>
        <p:spPr>
          <a:xfrm rot="5400000">
            <a:off x="1857185" y="2481383"/>
            <a:ext cx="629031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6" name="Picture 3" descr="C:\Users\asayar\Desktop\p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4068"/>
            <a:ext cx="6162676" cy="6731704"/>
          </a:xfrm>
          <a:prstGeom prst="rect">
            <a:avLst/>
          </a:prstGeom>
          <a:noFill/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6629400" y="4572000"/>
            <a:ext cx="1524000" cy="228600"/>
          </a:xfrm>
          <a:prstGeom prst="parallelogram">
            <a:avLst>
              <a:gd name="adj" fmla="val 133607"/>
            </a:avLst>
          </a:prstGeom>
          <a:solidFill>
            <a:srgbClr val="F7964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74409" tIns="37202" rIns="74409" bIns="37202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6629400" y="4419600"/>
            <a:ext cx="1524000" cy="228600"/>
          </a:xfrm>
          <a:prstGeom prst="parallelogram">
            <a:avLst>
              <a:gd name="adj" fmla="val 133607"/>
            </a:avLst>
          </a:prstGeom>
          <a:solidFill>
            <a:srgbClr val="F7964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74409" tIns="37202" rIns="74409" bIns="37202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6629400" y="4267200"/>
            <a:ext cx="1524000" cy="228600"/>
          </a:xfrm>
          <a:prstGeom prst="parallelogram">
            <a:avLst>
              <a:gd name="adj" fmla="val 133607"/>
            </a:avLst>
          </a:prstGeom>
          <a:solidFill>
            <a:srgbClr val="F7964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74409" tIns="37202" rIns="74409" bIns="37202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3581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Hierarchical data</a:t>
            </a:r>
          </a:p>
          <a:p>
            <a:r>
              <a:rPr lang="en-US" sz="1600" b="1" dirty="0" smtClean="0">
                <a:solidFill>
                  <a:srgbClr val="002060"/>
                </a:solidFill>
              </a:rPr>
              <a:t>Integrated data-view</a:t>
            </a:r>
            <a:endParaRPr lang="en-US" sz="1600" b="1" dirty="0">
              <a:solidFill>
                <a:srgbClr val="002060"/>
              </a:solidFill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4038600" y="94488"/>
            <a:ext cx="4953000" cy="3258312"/>
            <a:chOff x="4038600" y="94488"/>
            <a:chExt cx="4953000" cy="3258312"/>
          </a:xfrm>
        </p:grpSpPr>
        <p:pic>
          <p:nvPicPr>
            <p:cNvPr id="7" name="Picture 6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49798" y="94488"/>
              <a:ext cx="3741802" cy="325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Notched Right Arrow 11"/>
            <p:cNvSpPr/>
            <p:nvPr/>
          </p:nvSpPr>
          <p:spPr>
            <a:xfrm>
              <a:off x="4038600" y="990600"/>
              <a:ext cx="457200" cy="228600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Curved Connector 13"/>
            <p:cNvCxnSpPr/>
            <p:nvPr/>
          </p:nvCxnSpPr>
          <p:spPr>
            <a:xfrm>
              <a:off x="4572000" y="1143000"/>
              <a:ext cx="685800" cy="457200"/>
            </a:xfrm>
            <a:prstGeom prst="curved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8305800" y="403860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8229600" y="426720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8153400" y="457200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629400" y="5029200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1: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Google map layer</a:t>
            </a:r>
          </a:p>
          <a:p>
            <a:r>
              <a:rPr lang="en-US" sz="1600" dirty="0" smtClean="0"/>
              <a:t>2: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States boundary lines layer</a:t>
            </a:r>
          </a:p>
          <a:p>
            <a:r>
              <a:rPr lang="en-US" sz="1600" dirty="0" smtClean="0"/>
              <a:t>3: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seismic data layer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19400" y="6043136"/>
            <a:ext cx="525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Event-based Interactive Tools :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Query and data analysis over integrated data views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1524000" y="381000"/>
            <a:ext cx="228600" cy="914400"/>
          </a:xfrm>
          <a:prstGeom prst="rightBrac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Curved Connector 22"/>
          <p:cNvCxnSpPr>
            <a:stCxn id="21" idx="1"/>
          </p:cNvCxnSpPr>
          <p:nvPr/>
        </p:nvCxnSpPr>
        <p:spPr>
          <a:xfrm rot="10800000" flipH="1" flipV="1">
            <a:off x="1752600" y="838200"/>
            <a:ext cx="4876800" cy="3505200"/>
          </a:xfrm>
          <a:prstGeom prst="curvedConnector3">
            <a:avLst>
              <a:gd name="adj1" fmla="val 34230"/>
            </a:avLst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715962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GetCapabilities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Schema and Sample Request Instance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 descr="à͂è͂x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00200"/>
            <a:ext cx="426719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Ahmet Sayar\Desktop\FAQ_Blog\getcapasnapshot.bmp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5513" y="1295400"/>
            <a:ext cx="50160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95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Requirements for</a:t>
            </a:r>
          </a:p>
          <a:p>
            <a:endParaRPr lang="en-US" sz="1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Interoperable Service-oriented Geographic 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 Systems </a:t>
            </a:r>
          </a:p>
          <a:p>
            <a:pPr lvl="1"/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Necessity for sharing and integrating heterogeneous data and computation resources to produce knowledge.</a:t>
            </a:r>
          </a:p>
          <a:p>
            <a:pPr lvl="1"/>
            <a:endParaRPr lang="en-US" sz="2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Font typeface="Courier New" pitchFamily="49" charset="0"/>
              <a:buChar char="o"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Uniform data access/query, display and analysis from a single access point</a:t>
            </a:r>
          </a:p>
          <a:p>
            <a:pPr marL="514350" indent="-514350">
              <a:buFont typeface="Courier New" pitchFamily="49" charset="0"/>
              <a:buChar char="o"/>
            </a:pPr>
            <a:endParaRPr lang="en-US" sz="2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Font typeface="Courier New" pitchFamily="49" charset="0"/>
              <a:buChar char="o"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Responsive and interactive information systems</a:t>
            </a:r>
          </a:p>
          <a:p>
            <a:pPr lvl="1"/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GIS applications require quick response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Emergency early warning systems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Home-land security and natural disasters.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GetMap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Schema and Sample Request Instance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" name="Picture 5" descr="䉈͏䉐͏x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733567"/>
            <a:ext cx="4800600" cy="589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Documents and Settings\Ahmet Sayar\Desktop\FAQ_Blog\getmapsnapshot.bmp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703612"/>
            <a:ext cx="4518312" cy="57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4" descr="getfeaturein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52400"/>
            <a:ext cx="4800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uments and Settings\Ahmet Sayar\Desktop\FAQ_Blog\getFeatureInfosnapshot.bmp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8223" y="1219200"/>
            <a:ext cx="4165777" cy="442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Event-based Interactive Map Tools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&lt;</a:t>
            </a:r>
            <a:r>
              <a:rPr lang="en-US" sz="2400" dirty="0" err="1" smtClean="0"/>
              <a:t>event_controller</a:t>
            </a:r>
            <a:r>
              <a:rPr lang="en-US" sz="2400" dirty="0" smtClean="0"/>
              <a:t>&gt;</a:t>
            </a:r>
          </a:p>
          <a:p>
            <a:pPr lvl="1"/>
            <a:r>
              <a:rPr lang="en-US" sz="2000" dirty="0" smtClean="0"/>
              <a:t>&lt;event name="init" class="</a:t>
            </a:r>
            <a:r>
              <a:rPr lang="en-US" sz="2000" dirty="0" err="1" smtClean="0"/>
              <a:t>Path.InitListener</a:t>
            </a:r>
            <a:r>
              <a:rPr lang="en-US" sz="2000" dirty="0" smtClean="0"/>
              <a:t>" next="map.jsp"/&gt;</a:t>
            </a:r>
          </a:p>
          <a:p>
            <a:pPr lvl="1"/>
            <a:r>
              <a:rPr lang="en-US" sz="2000" dirty="0" smtClean="0"/>
              <a:t>&lt;event name="REFRESH" class=" </a:t>
            </a:r>
            <a:r>
              <a:rPr lang="en-US" sz="2000" dirty="0" err="1" smtClean="0"/>
              <a:t>Path.InitListener</a:t>
            </a:r>
            <a:r>
              <a:rPr lang="en-US" sz="2000" dirty="0" smtClean="0"/>
              <a:t> " next="map.jsp"/&gt;</a:t>
            </a:r>
          </a:p>
          <a:p>
            <a:pPr lvl="1"/>
            <a:r>
              <a:rPr lang="en-US" sz="2000" dirty="0" smtClean="0"/>
              <a:t>&lt;event name="ZOOMIN" class=" </a:t>
            </a:r>
            <a:r>
              <a:rPr lang="en-US" sz="2000" dirty="0" err="1" smtClean="0"/>
              <a:t>Path.InitListener</a:t>
            </a:r>
            <a:r>
              <a:rPr lang="en-US" sz="2000" dirty="0" smtClean="0"/>
              <a:t> " next="map.jsp"/&gt;</a:t>
            </a:r>
          </a:p>
          <a:p>
            <a:pPr lvl="1"/>
            <a:r>
              <a:rPr lang="en-US" sz="2000" dirty="0" smtClean="0"/>
              <a:t>&lt;event name="ZOOMOUT" class="</a:t>
            </a:r>
            <a:r>
              <a:rPr lang="en-US" sz="2000" dirty="0" err="1" smtClean="0"/>
              <a:t>Path.InitListener</a:t>
            </a:r>
            <a:r>
              <a:rPr lang="en-US" sz="2000" dirty="0" smtClean="0"/>
              <a:t>" next="map.jsp"/&gt;</a:t>
            </a:r>
          </a:p>
          <a:p>
            <a:pPr lvl="1"/>
            <a:r>
              <a:rPr lang="en-US" sz="2000" dirty="0" smtClean="0"/>
              <a:t>&lt;event name="RECENTER" class="</a:t>
            </a:r>
            <a:r>
              <a:rPr lang="en-US" sz="2000" dirty="0" err="1" smtClean="0"/>
              <a:t>Path.InitListener“next</a:t>
            </a:r>
            <a:r>
              <a:rPr lang="en-US" sz="2000" dirty="0" smtClean="0"/>
              <a:t>="map.jsp"/&gt;</a:t>
            </a:r>
          </a:p>
          <a:p>
            <a:pPr lvl="1"/>
            <a:r>
              <a:rPr lang="en-US" sz="2000" dirty="0" smtClean="0"/>
              <a:t>&lt;event name="RESET" class=" </a:t>
            </a:r>
            <a:r>
              <a:rPr lang="en-US" sz="2000" dirty="0" err="1" smtClean="0"/>
              <a:t>Path.InitListener</a:t>
            </a:r>
            <a:r>
              <a:rPr lang="en-US" sz="2000" dirty="0" smtClean="0"/>
              <a:t> " next="map.jsp"/&gt;</a:t>
            </a:r>
          </a:p>
          <a:p>
            <a:pPr lvl="1"/>
            <a:r>
              <a:rPr lang="en-US" sz="2000" dirty="0" smtClean="0"/>
              <a:t>&lt;event name="PAN" class=" </a:t>
            </a:r>
            <a:r>
              <a:rPr lang="en-US" sz="2000" dirty="0" err="1" smtClean="0"/>
              <a:t>Path.InitListener</a:t>
            </a:r>
            <a:r>
              <a:rPr lang="en-US" sz="2000" dirty="0" smtClean="0"/>
              <a:t> " next="map.jsp"/&gt;</a:t>
            </a:r>
          </a:p>
          <a:p>
            <a:pPr lvl="1"/>
            <a:r>
              <a:rPr lang="en-US" sz="2000" dirty="0" smtClean="0"/>
              <a:t>&lt;event name="INFO" class=" </a:t>
            </a:r>
            <a:r>
              <a:rPr lang="en-US" sz="2000" dirty="0" err="1" smtClean="0"/>
              <a:t>Path.InitListener</a:t>
            </a:r>
            <a:r>
              <a:rPr lang="en-US" sz="2000" dirty="0" smtClean="0"/>
              <a:t> " next="map.jsp"/&gt;</a:t>
            </a:r>
          </a:p>
          <a:p>
            <a:r>
              <a:rPr lang="en-US" sz="2400" dirty="0" smtClean="0"/>
              <a:t>&lt;/</a:t>
            </a:r>
            <a:r>
              <a:rPr lang="en-US" sz="2400" dirty="0" err="1" smtClean="0"/>
              <a:t>event_controller</a:t>
            </a:r>
            <a:r>
              <a:rPr lang="en-US" sz="2400" dirty="0" smtClean="0"/>
              <a:t>&gt;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" name="Picture 5" descr="C:\Documents and Settings\Ahmet Sayar\Desktop\FAQ_Blog\gui.bmp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54934"/>
            <a:ext cx="5633559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GML document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712519"/>
            <a:ext cx="5365763" cy="606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GetFeature Request Instance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9817" y="1505197"/>
            <a:ext cx="5144365" cy="384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34962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Template simple capabilities file for a WMS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5" name="Picture 4" descr="C:\Documents and Settings\Ahmet Sayar\Desktop\FAQ_Blog\capasnapshot.bmp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1" y="457200"/>
            <a:ext cx="5562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Generalization of the Proposed Architecture</a:t>
            </a:r>
            <a:endParaRPr lang="en-US" sz="32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3276600"/>
          </a:xfrm>
        </p:spPr>
        <p:txBody>
          <a:bodyPr>
            <a:normAutofit fontScale="70000" lnSpcReduction="20000"/>
          </a:bodyPr>
          <a:lstStyle/>
          <a:p>
            <a:pPr lvl="0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GIS-style information model can be redefined in any application areas such as Chemistry and Astronomy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 Specific Information Systems (</a:t>
            </a:r>
            <a:r>
              <a:rPr lang="en-US" b="1" dirty="0" smtClean="0">
                <a:solidFill>
                  <a:srgbClr val="002060"/>
                </a:solidFill>
              </a:rPr>
              <a:t>ASIS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 lvl="0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need to define Application Specific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Language (</a:t>
            </a:r>
            <a:r>
              <a:rPr lang="en-US" dirty="0" smtClean="0">
                <a:solidFill>
                  <a:srgbClr val="C00000"/>
                </a:solidFill>
              </a:rPr>
              <a:t>ASL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-&gt; GML :expressing domain specific features, semantic of data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Feature Service (</a:t>
            </a:r>
            <a:r>
              <a:rPr lang="en-US" dirty="0" smtClean="0">
                <a:solidFill>
                  <a:srgbClr val="C00000"/>
                </a:solidFill>
              </a:rPr>
              <a:t>ASFS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-&gt; WFS :Serving data in common language (ASL)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Visualization Services (</a:t>
            </a:r>
            <a:r>
              <a:rPr lang="en-US" dirty="0" smtClean="0">
                <a:solidFill>
                  <a:srgbClr val="C00000"/>
                </a:solidFill>
              </a:rPr>
              <a:t>ASVS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-&gt; WMS : Visualizes information and provide a way of navigating ASFS compatible/mediated data resources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Capabilities metadata for ASVS and ASFS.</a:t>
            </a: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</p:spPr>
        <p:txBody>
          <a:bodyPr/>
          <a:lstStyle/>
          <a:p>
            <a:fld id="{052F8F49-F254-4492-A20D-AEE6D2E281C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9" name="AutoShape 35"/>
          <p:cNvSpPr>
            <a:spLocks noChangeArrowheads="1"/>
          </p:cNvSpPr>
          <p:nvPr/>
        </p:nvSpPr>
        <p:spPr bwMode="auto">
          <a:xfrm rot="16200000">
            <a:off x="3537423" y="1567976"/>
            <a:ext cx="3352800" cy="7227245"/>
          </a:xfrm>
          <a:prstGeom prst="triangle">
            <a:avLst>
              <a:gd name="adj" fmla="val 50438"/>
            </a:avLst>
          </a:prstGeom>
          <a:solidFill>
            <a:srgbClr val="C4BC96">
              <a:alpha val="14999"/>
            </a:srgbClr>
          </a:solidFill>
          <a:ln w="9525">
            <a:solidFill>
              <a:srgbClr val="80808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457200" y="914400"/>
            <a:ext cx="8382000" cy="2971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need to define Application Specific: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Federator federating the capabilities of distributed ASVS and ASFS to create application-based hierarchy of distributed data and service resources.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Mediators: Query and data format conversions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sources maintain their internal structure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Large degree of autonomy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actual physical data integration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133733" y="4038604"/>
            <a:ext cx="8789781" cy="2666996"/>
            <a:chOff x="133733" y="4038604"/>
            <a:chExt cx="8789781" cy="2666996"/>
          </a:xfrm>
        </p:grpSpPr>
        <p:grpSp>
          <p:nvGrpSpPr>
            <p:cNvPr id="4" name="Group 3"/>
            <p:cNvGrpSpPr>
              <a:grpSpLocks noChangeAspect="1"/>
            </p:cNvGrpSpPr>
            <p:nvPr/>
          </p:nvGrpSpPr>
          <p:grpSpPr bwMode="auto">
            <a:xfrm>
              <a:off x="152400" y="4038604"/>
              <a:ext cx="8771114" cy="2666996"/>
              <a:chOff x="1440" y="10126"/>
              <a:chExt cx="9360" cy="2594"/>
            </a:xfrm>
          </p:grpSpPr>
          <p:sp>
            <p:nvSpPr>
              <p:cNvPr id="2067" name="AutoShape 19"/>
              <p:cNvSpPr>
                <a:spLocks noChangeAspect="1" noChangeArrowheads="1" noTextEdit="1"/>
              </p:cNvSpPr>
              <p:nvPr/>
            </p:nvSpPr>
            <p:spPr bwMode="auto">
              <a:xfrm>
                <a:off x="1440" y="10219"/>
                <a:ext cx="9360" cy="2501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065" name="AutoShape 17"/>
              <p:cNvSpPr>
                <a:spLocks noChangeShapeType="1"/>
              </p:cNvSpPr>
              <p:nvPr/>
            </p:nvSpPr>
            <p:spPr bwMode="auto">
              <a:xfrm flipH="1">
                <a:off x="2782" y="11221"/>
                <a:ext cx="7709" cy="29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4" name="Oval 16"/>
              <p:cNvSpPr>
                <a:spLocks noChangeArrowheads="1"/>
              </p:cNvSpPr>
              <p:nvPr/>
            </p:nvSpPr>
            <p:spPr bwMode="auto">
              <a:xfrm>
                <a:off x="3219" y="10742"/>
                <a:ext cx="1779" cy="101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0" rIns="91440" bIns="0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spc="50" normalizeH="0" baseline="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AS Tool</a:t>
                </a:r>
                <a:endParaRPr kumimoji="0" lang="en-US" sz="1400" b="1" i="0" u="none" strike="noStrike" spc="50" normalizeH="0" baseline="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spc="50" normalizeH="0" baseline="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(</a:t>
                </a:r>
                <a:r>
                  <a:rPr kumimoji="0" lang="en-US" b="1" i="0" u="none" strike="noStrike" spc="50" normalizeH="0" baseline="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ASVS</a:t>
                </a:r>
                <a:r>
                  <a:rPr kumimoji="0" lang="en-US" sz="1400" b="1" i="0" u="none" strike="noStrike" spc="50" normalizeH="0" baseline="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)</a:t>
                </a:r>
                <a:endParaRPr kumimoji="0" lang="en-US" sz="1400" b="1" i="0" u="none" strike="noStrike" spc="50" normalizeH="0" baseline="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3" name="Oval 15"/>
              <p:cNvSpPr>
                <a:spLocks noChangeArrowheads="1"/>
              </p:cNvSpPr>
              <p:nvPr/>
            </p:nvSpPr>
            <p:spPr bwMode="auto">
              <a:xfrm>
                <a:off x="5350" y="10803"/>
                <a:ext cx="1909" cy="862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normalizeH="0" baseline="0" dirty="0" smtClean="0">
                    <a:ln w="1905"/>
                    <a:solidFill>
                      <a:srgbClr val="00206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AS Services</a:t>
                </a:r>
                <a:endParaRPr kumimoji="0" lang="en-US" sz="1400" b="1" i="0" u="none" strike="noStrike" normalizeH="0" baseline="0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normalizeH="0" baseline="0" dirty="0" smtClean="0">
                    <a:ln w="1905"/>
                    <a:solidFill>
                      <a:srgbClr val="00206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(user defined)</a:t>
                </a:r>
                <a:endParaRPr kumimoji="0" lang="en-US" sz="1400" b="1" i="0" u="none" strike="noStrike" normalizeH="0" baseline="0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9605" y="10126"/>
                <a:ext cx="1047" cy="634"/>
              </a:xfrm>
              <a:prstGeom prst="rect">
                <a:avLst/>
              </a:prstGeom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0" name="Oval 12"/>
              <p:cNvSpPr>
                <a:spLocks noChangeArrowheads="1"/>
              </p:cNvSpPr>
              <p:nvPr/>
            </p:nvSpPr>
            <p:spPr bwMode="auto">
              <a:xfrm>
                <a:off x="9605" y="11677"/>
                <a:ext cx="971" cy="86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AS</a:t>
                </a:r>
                <a:endParaRPr kumimoji="0" lang="en-US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Sensor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9" name="Oval 11"/>
              <p:cNvSpPr>
                <a:spLocks noChangeArrowheads="1"/>
              </p:cNvSpPr>
              <p:nvPr/>
            </p:nvSpPr>
            <p:spPr bwMode="auto">
              <a:xfrm>
                <a:off x="9498" y="11647"/>
                <a:ext cx="971" cy="86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AS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Sensor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9445" y="10212"/>
                <a:ext cx="1119" cy="63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AS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Repository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7" name="Text Box 9"/>
              <p:cNvSpPr txBox="1">
                <a:spLocks noChangeArrowheads="1"/>
              </p:cNvSpPr>
              <p:nvPr/>
            </p:nvSpPr>
            <p:spPr bwMode="auto">
              <a:xfrm>
                <a:off x="4998" y="10193"/>
                <a:ext cx="4358" cy="46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Such as filter, transformation, reasoning, data-mining, analysis</a:t>
                </a:r>
                <a:endPara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56" name="AutoShape 8"/>
              <p:cNvSpPr>
                <a:spLocks noChangeShapeType="1"/>
              </p:cNvSpPr>
              <p:nvPr/>
            </p:nvSpPr>
            <p:spPr bwMode="auto">
              <a:xfrm flipV="1">
                <a:off x="6864" y="10605"/>
                <a:ext cx="1" cy="524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5" name="Text Box 7"/>
              <p:cNvSpPr txBox="1">
                <a:spLocks noChangeArrowheads="1"/>
              </p:cNvSpPr>
              <p:nvPr/>
            </p:nvSpPr>
            <p:spPr bwMode="auto">
              <a:xfrm>
                <a:off x="4823" y="12309"/>
                <a:ext cx="2171" cy="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Messages using </a:t>
                </a:r>
                <a:r>
                  <a:rPr lang="en-US" sz="1600" b="1" dirty="0" smtClean="0">
                    <a:solidFill>
                      <a:srgbClr val="FF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ASL</a:t>
                </a:r>
              </a:p>
            </p:txBody>
          </p:sp>
          <p:sp>
            <p:nvSpPr>
              <p:cNvPr id="2054" name="AutoShape 6"/>
              <p:cNvSpPr>
                <a:spLocks noChangeShapeType="1"/>
              </p:cNvSpPr>
              <p:nvPr/>
            </p:nvSpPr>
            <p:spPr bwMode="auto">
              <a:xfrm flipV="1">
                <a:off x="5909" y="11238"/>
                <a:ext cx="1548" cy="107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Dot"/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3" name="AutoShape 5"/>
              <p:cNvSpPr>
                <a:spLocks noChangeShapeType="1"/>
              </p:cNvSpPr>
              <p:nvPr/>
            </p:nvSpPr>
            <p:spPr bwMode="auto">
              <a:xfrm flipH="1" flipV="1">
                <a:off x="5099" y="11238"/>
                <a:ext cx="810" cy="107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Dot"/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2" name="Oval 14"/>
              <p:cNvSpPr>
                <a:spLocks noChangeArrowheads="1"/>
              </p:cNvSpPr>
              <p:nvPr/>
            </p:nvSpPr>
            <p:spPr bwMode="auto">
              <a:xfrm>
                <a:off x="7577" y="10754"/>
                <a:ext cx="1732" cy="98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spc="50" normalizeH="0" baseline="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AS Tool</a:t>
                </a:r>
                <a:endParaRPr kumimoji="0" lang="en-US" sz="1400" b="1" i="0" u="none" strike="noStrike" spc="50" normalizeH="0" baseline="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1400" b="1" i="0" u="none" strike="noStrike" spc="50" normalizeH="0" baseline="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(</a:t>
                </a:r>
                <a:r>
                  <a:rPr lang="en-US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ASFS</a:t>
                </a:r>
                <a:r>
                  <a:rPr lang="en-US" sz="1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)</a:t>
                </a:r>
                <a:endParaRPr lang="en-US" sz="1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6" name="Straight Connector 25"/>
            <p:cNvCxnSpPr>
              <a:stCxn id="2064" idx="1"/>
              <a:endCxn id="2064" idx="3"/>
            </p:cNvCxnSpPr>
            <p:nvPr/>
          </p:nvCxnSpPr>
          <p:spPr>
            <a:xfrm rot="16200000" flipH="1">
              <a:off x="1696111" y="5191663"/>
              <a:ext cx="735002" cy="1588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239000" y="49530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2060"/>
                  </a:solidFill>
                </a:rPr>
                <a:t>1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867400" y="4964017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2060"/>
                  </a:solidFill>
                </a:rPr>
                <a:t>2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00400" y="4950355"/>
              <a:ext cx="304800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2060"/>
                  </a:solidFill>
                </a:rPr>
                <a:t>3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84732" y="4964017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2060"/>
                  </a:solidFill>
                </a:rPr>
                <a:t>4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44" name="Straight Connector 43"/>
            <p:cNvCxnSpPr>
              <a:stCxn id="2064" idx="7"/>
              <a:endCxn id="2064" idx="5"/>
            </p:cNvCxnSpPr>
            <p:nvPr/>
          </p:nvCxnSpPr>
          <p:spPr>
            <a:xfrm rot="16200000" flipH="1">
              <a:off x="2874909" y="5191663"/>
              <a:ext cx="735002" cy="1588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062" idx="1"/>
              <a:endCxn id="2062" idx="3"/>
            </p:cNvCxnSpPr>
            <p:nvPr/>
          </p:nvCxnSpPr>
          <p:spPr>
            <a:xfrm rot="16200000" flipH="1">
              <a:off x="5781473" y="5192691"/>
              <a:ext cx="719009" cy="1588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062" idx="7"/>
              <a:endCxn id="2062" idx="5"/>
            </p:cNvCxnSpPr>
            <p:nvPr/>
          </p:nvCxnSpPr>
          <p:spPr>
            <a:xfrm rot="16200000" flipH="1">
              <a:off x="6929128" y="5192691"/>
              <a:ext cx="719009" cy="1588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562600" y="5410200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Standard service API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239000" y="5181600"/>
              <a:ext cx="1066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Mediator </a:t>
              </a:r>
              <a:endParaRPr lang="en-US" sz="1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600200" y="5410200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Standard service API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124200" y="5257800"/>
              <a:ext cx="1066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Mediator </a:t>
              </a:r>
              <a:endParaRPr lang="en-US" sz="1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Oval 16"/>
            <p:cNvSpPr>
              <a:spLocks noChangeArrowheads="1"/>
            </p:cNvSpPr>
            <p:nvPr/>
          </p:nvSpPr>
          <p:spPr bwMode="auto">
            <a:xfrm>
              <a:off x="416714" y="4648200"/>
              <a:ext cx="1031086" cy="105433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25400">
              <a:solidFill>
                <a:srgbClr val="666666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 smtClean="0">
                  <a:latin typeface="Calibri" pitchFamily="34" charset="0"/>
                  <a:cs typeface="Arial" pitchFamily="34" charset="0"/>
                </a:rPr>
                <a:t>Federator </a:t>
              </a:r>
              <a:endPara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latin typeface="Calibri" pitchFamily="34" charset="0"/>
                  <a:cs typeface="Arial" pitchFamily="34" charset="0"/>
                </a:rPr>
                <a:t>ASVS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 Box 50"/>
            <p:cNvSpPr txBox="1">
              <a:spLocks noChangeArrowheads="1"/>
            </p:cNvSpPr>
            <p:nvPr/>
          </p:nvSpPr>
          <p:spPr bwMode="auto">
            <a:xfrm>
              <a:off x="240770" y="5843155"/>
              <a:ext cx="1588030" cy="557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Capability Federation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ASL-Rendering</a:t>
              </a:r>
              <a:endParaRPr lang="en-US" sz="1200" b="1" dirty="0" smtClean="0"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Standard</a:t>
              </a:r>
              <a:r>
                <a:rPr kumimoji="0" lang="en-US" sz="12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service API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51" name="Oval 52"/>
            <p:cNvSpPr>
              <a:spLocks noChangeArrowheads="1"/>
            </p:cNvSpPr>
            <p:nvPr/>
          </p:nvSpPr>
          <p:spPr bwMode="auto">
            <a:xfrm>
              <a:off x="201307" y="4726455"/>
              <a:ext cx="301433" cy="26337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Oval 53"/>
            <p:cNvSpPr>
              <a:spLocks noChangeArrowheads="1"/>
            </p:cNvSpPr>
            <p:nvPr/>
          </p:nvSpPr>
          <p:spPr bwMode="auto">
            <a:xfrm>
              <a:off x="133733" y="5099217"/>
              <a:ext cx="301433" cy="26337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Oval 54"/>
            <p:cNvSpPr>
              <a:spLocks noChangeArrowheads="1"/>
            </p:cNvSpPr>
            <p:nvPr/>
          </p:nvSpPr>
          <p:spPr bwMode="auto">
            <a:xfrm>
              <a:off x="253082" y="5429593"/>
              <a:ext cx="301433" cy="26337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3</a:t>
              </a: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AutoShape 36"/>
            <p:cNvSpPr>
              <a:spLocks noChangeArrowheads="1"/>
            </p:cNvSpPr>
            <p:nvPr/>
          </p:nvSpPr>
          <p:spPr bwMode="auto">
            <a:xfrm>
              <a:off x="767696" y="5536984"/>
              <a:ext cx="483636" cy="91718"/>
            </a:xfrm>
            <a:prstGeom prst="parallelogram">
              <a:avLst>
                <a:gd name="adj" fmla="val 132110"/>
              </a:avLst>
            </a:prstGeom>
            <a:solidFill>
              <a:srgbClr val="F79646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AutoShape 37"/>
            <p:cNvSpPr>
              <a:spLocks noChangeArrowheads="1"/>
            </p:cNvSpPr>
            <p:nvPr/>
          </p:nvSpPr>
          <p:spPr bwMode="auto">
            <a:xfrm>
              <a:off x="767696" y="5445501"/>
              <a:ext cx="483636" cy="93401"/>
            </a:xfrm>
            <a:prstGeom prst="parallelogram">
              <a:avLst>
                <a:gd name="adj" fmla="val 129730"/>
              </a:avLst>
            </a:prstGeom>
            <a:solidFill>
              <a:srgbClr val="F79646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AutoShape 38"/>
            <p:cNvSpPr>
              <a:spLocks noChangeArrowheads="1"/>
            </p:cNvSpPr>
            <p:nvPr/>
          </p:nvSpPr>
          <p:spPr bwMode="auto">
            <a:xfrm>
              <a:off x="767696" y="5338030"/>
              <a:ext cx="483636" cy="92559"/>
            </a:xfrm>
            <a:prstGeom prst="parallelogram">
              <a:avLst>
                <a:gd name="adj" fmla="val 130909"/>
              </a:avLst>
            </a:prstGeom>
            <a:solidFill>
              <a:srgbClr val="4BACC6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Text Box 50"/>
            <p:cNvSpPr txBox="1">
              <a:spLocks noChangeArrowheads="1"/>
            </p:cNvSpPr>
            <p:nvPr/>
          </p:nvSpPr>
          <p:spPr bwMode="auto">
            <a:xfrm>
              <a:off x="304800" y="4242955"/>
              <a:ext cx="1435630" cy="405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Unified data query/access/display</a:t>
              </a:r>
            </a:p>
          </p:txBody>
        </p:sp>
        <p:pic>
          <p:nvPicPr>
            <p:cNvPr id="59" name="Picture 4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73966" y="4495800"/>
              <a:ext cx="297235" cy="488040"/>
            </a:xfrm>
            <a:prstGeom prst="rect">
              <a:avLst/>
            </a:prstGeom>
            <a:noFill/>
          </p:spPr>
        </p:pic>
        <p:pic>
          <p:nvPicPr>
            <p:cNvPr id="61" name="Picture 4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19200" y="4648200"/>
              <a:ext cx="297235" cy="488040"/>
            </a:xfrm>
            <a:prstGeom prst="rect">
              <a:avLst/>
            </a:prstGeom>
            <a:noFill/>
          </p:spPr>
        </p:pic>
        <p:pic>
          <p:nvPicPr>
            <p:cNvPr id="48" name="Picture 4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93075" y="4476835"/>
              <a:ext cx="297235" cy="48804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pPr>
              <a:defRPr/>
            </a:pPr>
            <a:fld id="{AB4CF679-D7BE-42A3-91E0-0A7203F69A2C}" type="slidenum">
              <a:rPr lang="en-US"/>
              <a:pPr>
                <a:defRPr/>
              </a:pPr>
              <a:t>47</a:t>
            </a:fld>
            <a:endParaRPr lang="en-US" dirty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981200" y="119063"/>
            <a:ext cx="6477000" cy="6575425"/>
            <a:chOff x="1860932" y="1838"/>
            <a:chExt cx="6477000" cy="6575234"/>
          </a:xfrm>
        </p:grpSpPr>
        <p:pic>
          <p:nvPicPr>
            <p:cNvPr id="23" name="Picture 22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60932" y="1838"/>
              <a:ext cx="6477000" cy="65752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7656" name="TextBox 23"/>
            <p:cNvSpPr txBox="1">
              <a:spLocks noChangeArrowheads="1"/>
            </p:cNvSpPr>
            <p:nvPr/>
          </p:nvSpPr>
          <p:spPr bwMode="auto">
            <a:xfrm>
              <a:off x="5029200" y="3048000"/>
              <a:ext cx="1449607" cy="33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rgbClr val="C00000"/>
                  </a:solidFill>
                  <a:latin typeface="Calibri" pitchFamily="34" charset="0"/>
                </a:rPr>
                <a:t>-</a:t>
              </a:r>
              <a:r>
                <a:rPr lang="en-US" sz="1200" b="1">
                  <a:solidFill>
                    <a:srgbClr val="C00000"/>
                  </a:solidFill>
                  <a:latin typeface="Calibri" pitchFamily="34" charset="0"/>
                </a:rPr>
                <a:t>110,35</a:t>
              </a:r>
              <a:r>
                <a:rPr lang="en-US" sz="1200">
                  <a:solidFill>
                    <a:srgbClr val="C00000"/>
                  </a:solidFill>
                  <a:latin typeface="Calibri" pitchFamily="34" charset="0"/>
                </a:rPr>
                <a:t>,-</a:t>
              </a:r>
              <a:r>
                <a:rPr lang="en-US" sz="1200" b="1">
                  <a:solidFill>
                    <a:srgbClr val="C00000"/>
                  </a:solidFill>
                  <a:latin typeface="Calibri" pitchFamily="34" charset="0"/>
                </a:rPr>
                <a:t>100,36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6297995" y="3230719"/>
              <a:ext cx="633412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58" name="TextBox 25"/>
            <p:cNvSpPr txBox="1">
              <a:spLocks noChangeArrowheads="1"/>
            </p:cNvSpPr>
            <p:nvPr/>
          </p:nvSpPr>
          <p:spPr bwMode="auto">
            <a:xfrm>
              <a:off x="6841209" y="3048000"/>
              <a:ext cx="1087205" cy="33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C00000"/>
                  </a:solidFill>
                  <a:latin typeface="Calibri" pitchFamily="34" charset="0"/>
                </a:rPr>
                <a:t>GFeature-1</a:t>
              </a:r>
            </a:p>
          </p:txBody>
        </p:sp>
        <p:sp>
          <p:nvSpPr>
            <p:cNvPr id="27659" name="TextBox 26"/>
            <p:cNvSpPr txBox="1">
              <a:spLocks noChangeArrowheads="1"/>
            </p:cNvSpPr>
            <p:nvPr/>
          </p:nvSpPr>
          <p:spPr bwMode="auto">
            <a:xfrm>
              <a:off x="5029200" y="3308118"/>
              <a:ext cx="1449607" cy="33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rgbClr val="C00000"/>
                  </a:solidFill>
                  <a:latin typeface="Calibri" pitchFamily="34" charset="0"/>
                </a:rPr>
                <a:t>-</a:t>
              </a:r>
              <a:r>
                <a:rPr lang="en-US" sz="1200" b="1">
                  <a:solidFill>
                    <a:srgbClr val="C00000"/>
                  </a:solidFill>
                  <a:latin typeface="Calibri" pitchFamily="34" charset="0"/>
                </a:rPr>
                <a:t>110,36</a:t>
              </a:r>
              <a:r>
                <a:rPr lang="en-US" sz="1200">
                  <a:solidFill>
                    <a:srgbClr val="C00000"/>
                  </a:solidFill>
                  <a:latin typeface="Calibri" pitchFamily="34" charset="0"/>
                </a:rPr>
                <a:t>,-</a:t>
              </a:r>
              <a:r>
                <a:rPr lang="en-US" sz="1200" b="1">
                  <a:solidFill>
                    <a:srgbClr val="C00000"/>
                  </a:solidFill>
                  <a:latin typeface="Calibri" pitchFamily="34" charset="0"/>
                </a:rPr>
                <a:t>100,37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6297995" y="3491062"/>
              <a:ext cx="633412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61" name="TextBox 28"/>
            <p:cNvSpPr txBox="1">
              <a:spLocks noChangeArrowheads="1"/>
            </p:cNvSpPr>
            <p:nvPr/>
          </p:nvSpPr>
          <p:spPr bwMode="auto">
            <a:xfrm>
              <a:off x="6841209" y="3308118"/>
              <a:ext cx="1087205" cy="33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C00000"/>
                  </a:solidFill>
                  <a:latin typeface="Calibri" pitchFamily="34" charset="0"/>
                </a:rPr>
                <a:t>GFeature-2</a:t>
              </a:r>
            </a:p>
          </p:txBody>
        </p:sp>
        <p:sp>
          <p:nvSpPr>
            <p:cNvPr id="27662" name="TextBox 29"/>
            <p:cNvSpPr txBox="1">
              <a:spLocks noChangeArrowheads="1"/>
            </p:cNvSpPr>
            <p:nvPr/>
          </p:nvSpPr>
          <p:spPr bwMode="auto">
            <a:xfrm>
              <a:off x="5029200" y="3581406"/>
              <a:ext cx="1449607" cy="33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rgbClr val="C00000"/>
                  </a:solidFill>
                  <a:latin typeface="Calibri" pitchFamily="34" charset="0"/>
                </a:rPr>
                <a:t>-</a:t>
              </a:r>
              <a:r>
                <a:rPr lang="en-US" sz="1200" b="1">
                  <a:solidFill>
                    <a:srgbClr val="C00000"/>
                  </a:solidFill>
                  <a:latin typeface="Calibri" pitchFamily="34" charset="0"/>
                </a:rPr>
                <a:t>110,37</a:t>
              </a:r>
              <a:r>
                <a:rPr lang="en-US" sz="1200">
                  <a:solidFill>
                    <a:srgbClr val="C00000"/>
                  </a:solidFill>
                  <a:latin typeface="Calibri" pitchFamily="34" charset="0"/>
                </a:rPr>
                <a:t>,-</a:t>
              </a:r>
              <a:r>
                <a:rPr lang="en-US" sz="1200" b="1">
                  <a:solidFill>
                    <a:srgbClr val="C00000"/>
                  </a:solidFill>
                  <a:latin typeface="Calibri" pitchFamily="34" charset="0"/>
                </a:rPr>
                <a:t>100,38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6297995" y="3764104"/>
              <a:ext cx="633412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64" name="TextBox 31"/>
            <p:cNvSpPr txBox="1">
              <a:spLocks noChangeArrowheads="1"/>
            </p:cNvSpPr>
            <p:nvPr/>
          </p:nvSpPr>
          <p:spPr bwMode="auto">
            <a:xfrm>
              <a:off x="6841209" y="3581406"/>
              <a:ext cx="1087205" cy="33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C00000"/>
                  </a:solidFill>
                  <a:latin typeface="Calibri" pitchFamily="34" charset="0"/>
                </a:rPr>
                <a:t>GFeature-3</a:t>
              </a:r>
            </a:p>
          </p:txBody>
        </p:sp>
        <p:sp>
          <p:nvSpPr>
            <p:cNvPr id="27665" name="TextBox 32"/>
            <p:cNvSpPr txBox="1">
              <a:spLocks noChangeArrowheads="1"/>
            </p:cNvSpPr>
            <p:nvPr/>
          </p:nvSpPr>
          <p:spPr bwMode="auto">
            <a:xfrm>
              <a:off x="5029200" y="3867865"/>
              <a:ext cx="1449607" cy="33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rgbClr val="C00000"/>
                  </a:solidFill>
                  <a:latin typeface="Calibri" pitchFamily="34" charset="0"/>
                </a:rPr>
                <a:t>-</a:t>
              </a:r>
              <a:r>
                <a:rPr lang="en-US" sz="1200" b="1">
                  <a:solidFill>
                    <a:srgbClr val="C00000"/>
                  </a:solidFill>
                  <a:latin typeface="Calibri" pitchFamily="34" charset="0"/>
                </a:rPr>
                <a:t>110,38</a:t>
              </a:r>
              <a:r>
                <a:rPr lang="en-US" sz="1200">
                  <a:solidFill>
                    <a:srgbClr val="C00000"/>
                  </a:solidFill>
                  <a:latin typeface="Calibri" pitchFamily="34" charset="0"/>
                </a:rPr>
                <a:t>,-</a:t>
              </a:r>
              <a:r>
                <a:rPr lang="en-US" sz="1200" b="1">
                  <a:solidFill>
                    <a:srgbClr val="C00000"/>
                  </a:solidFill>
                  <a:latin typeface="Calibri" pitchFamily="34" charset="0"/>
                </a:rPr>
                <a:t>100,39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6297995" y="4049845"/>
              <a:ext cx="633412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67" name="TextBox 34"/>
            <p:cNvSpPr txBox="1">
              <a:spLocks noChangeArrowheads="1"/>
            </p:cNvSpPr>
            <p:nvPr/>
          </p:nvSpPr>
          <p:spPr bwMode="auto">
            <a:xfrm>
              <a:off x="6841209" y="3867865"/>
              <a:ext cx="1087205" cy="33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C00000"/>
                  </a:solidFill>
                  <a:latin typeface="Calibri" pitchFamily="34" charset="0"/>
                </a:rPr>
                <a:t>GFeature-4</a:t>
              </a:r>
            </a:p>
          </p:txBody>
        </p:sp>
        <p:sp>
          <p:nvSpPr>
            <p:cNvPr id="27668" name="TextBox 35"/>
            <p:cNvSpPr txBox="1">
              <a:spLocks noChangeArrowheads="1"/>
            </p:cNvSpPr>
            <p:nvPr/>
          </p:nvSpPr>
          <p:spPr bwMode="auto">
            <a:xfrm>
              <a:off x="5029200" y="4141153"/>
              <a:ext cx="1449607" cy="33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rgbClr val="C00000"/>
                  </a:solidFill>
                  <a:latin typeface="Calibri" pitchFamily="34" charset="0"/>
                </a:rPr>
                <a:t>-</a:t>
              </a:r>
              <a:r>
                <a:rPr lang="en-US" sz="1200" b="1">
                  <a:solidFill>
                    <a:srgbClr val="C00000"/>
                  </a:solidFill>
                  <a:latin typeface="Calibri" pitchFamily="34" charset="0"/>
                </a:rPr>
                <a:t>110,39</a:t>
              </a:r>
              <a:r>
                <a:rPr lang="en-US" sz="1200">
                  <a:solidFill>
                    <a:srgbClr val="C00000"/>
                  </a:solidFill>
                  <a:latin typeface="Calibri" pitchFamily="34" charset="0"/>
                </a:rPr>
                <a:t>,-</a:t>
              </a:r>
              <a:r>
                <a:rPr lang="en-US" sz="1200" b="1">
                  <a:solidFill>
                    <a:srgbClr val="C00000"/>
                  </a:solidFill>
                  <a:latin typeface="Calibri" pitchFamily="34" charset="0"/>
                </a:rPr>
                <a:t>100,40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6297995" y="4322887"/>
              <a:ext cx="633412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70" name="TextBox 37"/>
            <p:cNvSpPr txBox="1">
              <a:spLocks noChangeArrowheads="1"/>
            </p:cNvSpPr>
            <p:nvPr/>
          </p:nvSpPr>
          <p:spPr bwMode="auto">
            <a:xfrm>
              <a:off x="6841209" y="4141153"/>
              <a:ext cx="1087205" cy="33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C00000"/>
                  </a:solidFill>
                  <a:latin typeface="Calibri" pitchFamily="34" charset="0"/>
                </a:rPr>
                <a:t>GFeature-5</a:t>
              </a:r>
            </a:p>
          </p:txBody>
        </p:sp>
      </p:grpSp>
      <p:sp>
        <p:nvSpPr>
          <p:cNvPr id="27652" name="TextBox 38"/>
          <p:cNvSpPr txBox="1">
            <a:spLocks noChangeArrowheads="1"/>
          </p:cNvSpPr>
          <p:nvPr/>
        </p:nvSpPr>
        <p:spPr bwMode="auto">
          <a:xfrm>
            <a:off x="5334000" y="4923472"/>
            <a:ext cx="3124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Partition list as </a:t>
            </a:r>
            <a:r>
              <a:rPr lang="en-US" dirty="0" err="1" smtClean="0">
                <a:solidFill>
                  <a:srgbClr val="0070C0"/>
                </a:solidFill>
                <a:latin typeface="Calibri" pitchFamily="34" charset="0"/>
              </a:rPr>
              <a:t>bbox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 values for sample case : </a:t>
            </a:r>
          </a:p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      - </a:t>
            </a:r>
            <a:r>
              <a:rPr lang="en-US" dirty="0" err="1" smtClean="0">
                <a:solidFill>
                  <a:srgbClr val="0070C0"/>
                </a:solidFill>
                <a:latin typeface="Calibri" pitchFamily="34" charset="0"/>
              </a:rPr>
              <a:t>Pn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=5</a:t>
            </a:r>
          </a:p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      - Main query </a:t>
            </a:r>
            <a:r>
              <a:rPr lang="en-US" dirty="0" err="1" smtClean="0">
                <a:solidFill>
                  <a:srgbClr val="0070C0"/>
                </a:solidFill>
                <a:latin typeface="Calibri" pitchFamily="34" charset="0"/>
              </a:rPr>
              <a:t>getMap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alibri" pitchFamily="34" charset="0"/>
              </a:rPr>
              <a:t>bbox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      	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110,35 -100,40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863701" y="2286000"/>
            <a:ext cx="609600" cy="228600"/>
          </a:xfrm>
          <a:prstGeom prst="round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2916866" y="3276600"/>
            <a:ext cx="609600" cy="228600"/>
          </a:xfrm>
          <a:prstGeom prst="round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0" y="11430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Sample </a:t>
            </a:r>
            <a:r>
              <a:rPr lang="en-US" b="1" dirty="0" smtClean="0">
                <a:solidFill>
                  <a:srgbClr val="002060"/>
                </a:solidFill>
              </a:rPr>
              <a:t>GetFeature</a:t>
            </a:r>
            <a:r>
              <a:rPr lang="en-US" dirty="0" smtClean="0">
                <a:solidFill>
                  <a:srgbClr val="002060"/>
                </a:solidFill>
              </a:rPr>
              <a:t> request to get feature data (GML) from WFS.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 rendering from GML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762000" y="990600"/>
            <a:ext cx="6774236" cy="1676400"/>
            <a:chOff x="685799" y="4876800"/>
            <a:chExt cx="6774236" cy="1676400"/>
          </a:xfrm>
        </p:grpSpPr>
        <p:grpSp>
          <p:nvGrpSpPr>
            <p:cNvPr id="3" name="Group 28"/>
            <p:cNvGrpSpPr/>
            <p:nvPr/>
          </p:nvGrpSpPr>
          <p:grpSpPr>
            <a:xfrm>
              <a:off x="685799" y="4876800"/>
              <a:ext cx="6774236" cy="1676400"/>
              <a:chOff x="685799" y="4876800"/>
              <a:chExt cx="6774236" cy="1676400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2514599" y="4876800"/>
                <a:ext cx="3733800" cy="1676400"/>
              </a:xfrm>
              <a:prstGeom prst="roundRect">
                <a:avLst/>
              </a:prstGeom>
              <a:ln w="25400">
                <a:solidFill>
                  <a:srgbClr val="002060"/>
                </a:solidFill>
              </a:ln>
              <a:effectLst>
                <a:outerShdw blurRad="40000" dist="20000" dir="5400000" rotWithShape="0">
                  <a:schemeClr val="bg2">
                    <a:lumMod val="25000"/>
                    <a:alpha val="38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tIns="0" rtlCol="0" anchor="t" anchorCtr="0"/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en-US" b="1" dirty="0" smtClean="0">
                    <a:solidFill>
                      <a:srgbClr val="002060"/>
                    </a:solidFill>
                    <a:latin typeface="Calibri" pitchFamily="34" charset="0"/>
                  </a:rPr>
                  <a:t>WMS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rot="10800000">
                <a:off x="6248400" y="5715000"/>
                <a:ext cx="838200" cy="1588"/>
              </a:xfrm>
              <a:prstGeom prst="straightConnector1">
                <a:avLst/>
              </a:prstGeom>
              <a:ln w="57150">
                <a:headEnd type="none" w="med" len="med"/>
                <a:tailEnd type="triangl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>
                <a:spLocks noChangeArrowheads="1"/>
              </p:cNvSpPr>
              <p:nvPr/>
            </p:nvSpPr>
            <p:spPr bwMode="auto">
              <a:xfrm>
                <a:off x="6553200" y="5791200"/>
                <a:ext cx="81121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 b="1" dirty="0">
                    <a:solidFill>
                      <a:srgbClr val="5A2120"/>
                    </a:solidFill>
                    <a:latin typeface="Times New Roman" pitchFamily="18" charset="0"/>
                    <a:cs typeface="Times New Roman" pitchFamily="18" charset="0"/>
                  </a:rPr>
                  <a:t>GML</a:t>
                </a:r>
              </a:p>
            </p:txBody>
          </p:sp>
          <p:sp>
            <p:nvSpPr>
              <p:cNvPr id="16" name="TextBox 15"/>
              <p:cNvSpPr txBox="1">
                <a:spLocks noChangeArrowheads="1"/>
              </p:cNvSpPr>
              <p:nvPr/>
            </p:nvSpPr>
            <p:spPr bwMode="auto">
              <a:xfrm>
                <a:off x="685799" y="5864423"/>
                <a:ext cx="16002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b="1" dirty="0">
                    <a:solidFill>
                      <a:srgbClr val="5A2120"/>
                    </a:solidFill>
                    <a:latin typeface="Times New Roman" pitchFamily="18" charset="0"/>
                    <a:cs typeface="Times New Roman" pitchFamily="18" charset="0"/>
                  </a:rPr>
                  <a:t>Binary map image</a:t>
                </a:r>
              </a:p>
            </p:txBody>
          </p:sp>
          <p:sp>
            <p:nvSpPr>
              <p:cNvPr id="17" name="AutoShape 18"/>
              <p:cNvSpPr>
                <a:spLocks noChangeArrowheads="1"/>
              </p:cNvSpPr>
              <p:nvPr/>
            </p:nvSpPr>
            <p:spPr bwMode="auto">
              <a:xfrm>
                <a:off x="990599" y="5638800"/>
                <a:ext cx="685800" cy="123827"/>
              </a:xfrm>
              <a:prstGeom prst="parallelogram">
                <a:avLst>
                  <a:gd name="adj" fmla="val 129730"/>
                </a:avLst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56721" tIns="28356" rIns="56721" bIns="28356"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rot="10800000">
                <a:off x="1676399" y="5715000"/>
                <a:ext cx="838200" cy="1588"/>
              </a:xfrm>
              <a:prstGeom prst="straightConnector1">
                <a:avLst/>
              </a:prstGeom>
              <a:ln w="57150">
                <a:headEnd type="none" w="med" len="med"/>
                <a:tailEnd type="triangl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9" name="Folded Corner 18"/>
              <p:cNvSpPr/>
              <p:nvPr/>
            </p:nvSpPr>
            <p:spPr>
              <a:xfrm>
                <a:off x="5029199" y="5257800"/>
                <a:ext cx="1134136" cy="1143000"/>
              </a:xfrm>
              <a:prstGeom prst="foldedCorne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b="1" dirty="0" smtClean="0"/>
                  <a:t>Parsing and extracting geometry elements</a:t>
                </a:r>
                <a:endParaRPr lang="en-US" sz="1500" b="1" dirty="0"/>
              </a:p>
            </p:txBody>
          </p:sp>
          <p:sp>
            <p:nvSpPr>
              <p:cNvPr id="20" name="Folded Corner 19"/>
              <p:cNvSpPr/>
              <p:nvPr/>
            </p:nvSpPr>
            <p:spPr>
              <a:xfrm>
                <a:off x="3808230" y="5257800"/>
                <a:ext cx="1066800" cy="1143000"/>
              </a:xfrm>
              <a:prstGeom prst="foldedCorne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endParaRPr lang="en-US" sz="1500" b="1" dirty="0" smtClean="0"/>
              </a:p>
              <a:p>
                <a:pPr algn="ctr"/>
                <a:r>
                  <a:rPr lang="en-US" sz="1500" b="1" dirty="0" smtClean="0"/>
                  <a:t>Plotting geometry</a:t>
                </a:r>
              </a:p>
              <a:p>
                <a:pPr algn="ctr"/>
                <a:r>
                  <a:rPr lang="en-US" sz="1500" b="1" dirty="0" smtClean="0"/>
                  <a:t>elements over the layer</a:t>
                </a:r>
                <a:endParaRPr lang="en-US" sz="1500" b="1" dirty="0"/>
              </a:p>
            </p:txBody>
          </p:sp>
          <p:sp>
            <p:nvSpPr>
              <p:cNvPr id="21" name="Left Arrow 20"/>
              <p:cNvSpPr/>
              <p:nvPr/>
            </p:nvSpPr>
            <p:spPr>
              <a:xfrm>
                <a:off x="4876799" y="5638800"/>
                <a:ext cx="228600" cy="152400"/>
              </a:xfrm>
              <a:prstGeom prst="lef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Left Arrow 21"/>
              <p:cNvSpPr/>
              <p:nvPr/>
            </p:nvSpPr>
            <p:spPr>
              <a:xfrm>
                <a:off x="3657599" y="5638800"/>
                <a:ext cx="228600" cy="152400"/>
              </a:xfrm>
              <a:prstGeom prst="lef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Picture 5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162800" y="5475767"/>
                <a:ext cx="297235" cy="499390"/>
              </a:xfrm>
              <a:prstGeom prst="rect">
                <a:avLst/>
              </a:prstGeom>
              <a:noFill/>
            </p:spPr>
          </p:pic>
        </p:grpSp>
        <p:sp>
          <p:nvSpPr>
            <p:cNvPr id="12" name="Folded Corner 11"/>
            <p:cNvSpPr/>
            <p:nvPr/>
          </p:nvSpPr>
          <p:spPr>
            <a:xfrm>
              <a:off x="2590800" y="5257800"/>
              <a:ext cx="1066800" cy="1143000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sz="1400" b="1" dirty="0" smtClean="0"/>
                <a:t>Converting objects into image </a:t>
              </a:r>
            </a:p>
          </p:txBody>
        </p:sp>
      </p:grpSp>
      <p:grpSp>
        <p:nvGrpSpPr>
          <p:cNvPr id="6" name="Group 25"/>
          <p:cNvGrpSpPr/>
          <p:nvPr/>
        </p:nvGrpSpPr>
        <p:grpSpPr>
          <a:xfrm>
            <a:off x="1371600" y="2819400"/>
            <a:ext cx="6324600" cy="3886200"/>
            <a:chOff x="1371600" y="2819400"/>
            <a:chExt cx="6324600" cy="3886200"/>
          </a:xfrm>
        </p:grpSpPr>
        <p:graphicFrame>
          <p:nvGraphicFramePr>
            <p:cNvPr id="5" name="Chart 4"/>
            <p:cNvGraphicFramePr>
              <a:graphicFrameLocks/>
            </p:cNvGraphicFramePr>
            <p:nvPr/>
          </p:nvGraphicFramePr>
          <p:xfrm>
            <a:off x="1371600" y="2819400"/>
            <a:ext cx="6324600" cy="3886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5" name="Oval 24"/>
            <p:cNvSpPr/>
            <p:nvPr/>
          </p:nvSpPr>
          <p:spPr>
            <a:xfrm>
              <a:off x="6096000" y="5791200"/>
              <a:ext cx="838200" cy="304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7" name="Chart 6"/>
          <p:cNvGraphicFramePr/>
          <p:nvPr/>
        </p:nvGraphicFramePr>
        <p:xfrm>
          <a:off x="1828800" y="1905000"/>
          <a:ext cx="54102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Oval 26"/>
          <p:cNvSpPr/>
          <p:nvPr/>
        </p:nvSpPr>
        <p:spPr>
          <a:xfrm>
            <a:off x="228600" y="152400"/>
            <a:ext cx="533400" cy="4572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Interoperability Requirements on Geo-data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Geo-data is stored in various formats by heterogeneous autonomous resources.</a:t>
            </a:r>
          </a:p>
          <a:p>
            <a:endParaRPr lang="en-US" sz="2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Encoded as GML: Enables data to be carried with their attributes – content and presentation</a:t>
            </a:r>
          </a:p>
          <a:p>
            <a:endParaRPr lang="en-US" sz="2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Integrated to the system through WFS-based mediation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 service interfaces accepting standard queries.</a:t>
            </a:r>
          </a:p>
          <a:p>
            <a:pPr lvl="1"/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GetFeature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Querying the data</a:t>
            </a:r>
          </a:p>
          <a:p>
            <a:endParaRPr lang="en-US" sz="2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Queried using its location attribute (bounding box) and other data-specific attributes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Ex. earthquake data: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magnitude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seismic activity and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event occurred.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Interoperability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Defining component based Service-oriented GIS data Grid framework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Adoption of Open Geographic Standards  -data model and services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Applying Web Service principles to GIS data services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Integrating Web Service and Open Geographic Standards</a:t>
            </a:r>
          </a:p>
          <a:p>
            <a:pPr lvl="1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Federation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Capability-based federation of GIS Web Service components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Unified data access/query, display from a single access point through integrated data-views</a:t>
            </a:r>
          </a:p>
          <a:p>
            <a:pPr lvl="1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Addressing high-performance support for responsiveness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Streaming GIS Web Services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Pre-fetching: Central approach over distributed autonomous data resources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Dynamic load balancing through attribute based query decomposition</a:t>
            </a:r>
          </a:p>
          <a:p>
            <a:pPr lvl="1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Query (</a:t>
            </a:r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GetFeature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&lt;?xml version="1.0" encoding="iso-8859-1"?&gt;</a:t>
            </a:r>
          </a:p>
          <a:p>
            <a:r>
              <a:rPr lang="en-US" dirty="0" smtClean="0"/>
              <a:t>     &lt;</a:t>
            </a:r>
            <a:r>
              <a:rPr lang="en-US" dirty="0" err="1" smtClean="0"/>
              <a:t>wfs:</a:t>
            </a:r>
            <a:r>
              <a:rPr lang="en-US" b="1" dirty="0" err="1" smtClean="0"/>
              <a:t>GetFeature</a:t>
            </a:r>
            <a:r>
              <a:rPr lang="en-US" dirty="0" smtClean="0"/>
              <a:t> </a:t>
            </a:r>
            <a:r>
              <a:rPr lang="en-US" dirty="0" err="1" smtClean="0"/>
              <a:t>outputFormat</a:t>
            </a:r>
            <a:r>
              <a:rPr lang="en-US" dirty="0" smtClean="0"/>
              <a:t>="GML2" </a:t>
            </a:r>
            <a:r>
              <a:rPr lang="en-US" dirty="0" err="1" smtClean="0"/>
              <a:t>xmlns:gml</a:t>
            </a:r>
            <a:r>
              <a:rPr lang="en-US" dirty="0" smtClean="0"/>
              <a:t>="http://www.opengis.net/gml" &gt;</a:t>
            </a:r>
          </a:p>
          <a:p>
            <a:r>
              <a:rPr lang="en-US" dirty="0" smtClean="0"/>
              <a:t>        &lt;</a:t>
            </a:r>
            <a:r>
              <a:rPr lang="en-US" dirty="0" err="1" smtClean="0"/>
              <a:t>wfs:Query</a:t>
            </a:r>
            <a:r>
              <a:rPr lang="en-US" dirty="0" smtClean="0"/>
              <a:t> </a:t>
            </a:r>
            <a:r>
              <a:rPr lang="en-US" dirty="0" err="1" smtClean="0"/>
              <a:t>typeName</a:t>
            </a:r>
            <a:r>
              <a:rPr lang="en-US" dirty="0" smtClean="0"/>
              <a:t>="</a:t>
            </a:r>
            <a:r>
              <a:rPr lang="en-US" dirty="0" err="1" smtClean="0"/>
              <a:t>global_hotspots</a:t>
            </a:r>
            <a:r>
              <a:rPr lang="en-US" dirty="0" smtClean="0"/>
              <a:t>"&gt;</a:t>
            </a:r>
          </a:p>
          <a:p>
            <a:r>
              <a:rPr lang="en-US" dirty="0" smtClean="0"/>
              <a:t>          &lt;</a:t>
            </a:r>
            <a:r>
              <a:rPr lang="en-US" dirty="0" err="1" smtClean="0"/>
              <a:t>wfs:PropertyName</a:t>
            </a:r>
            <a:r>
              <a:rPr lang="en-US" dirty="0" smtClean="0"/>
              <a:t>&gt;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LATITUDE</a:t>
            </a:r>
            <a:r>
              <a:rPr lang="en-US" dirty="0" smtClean="0"/>
              <a:t>&lt;/</a:t>
            </a:r>
            <a:r>
              <a:rPr lang="en-US" dirty="0" err="1" smtClean="0"/>
              <a:t>wfs:PropertyName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          &lt;</a:t>
            </a:r>
            <a:r>
              <a:rPr lang="en-US" dirty="0" err="1" smtClean="0"/>
              <a:t>wfs:PropertyName</a:t>
            </a:r>
            <a:r>
              <a:rPr lang="en-US" dirty="0" smtClean="0"/>
              <a:t>&gt;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LONGITUDE</a:t>
            </a:r>
            <a:r>
              <a:rPr lang="en-US" dirty="0" smtClean="0"/>
              <a:t>&lt;/</a:t>
            </a:r>
            <a:r>
              <a:rPr lang="en-US" dirty="0" err="1" smtClean="0"/>
              <a:t>wfs:PropertyName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           &lt;</a:t>
            </a:r>
            <a:r>
              <a:rPr lang="en-US" dirty="0" err="1" smtClean="0"/>
              <a:t>wfs:PropertyName</a:t>
            </a:r>
            <a:r>
              <a:rPr lang="en-US" dirty="0" smtClean="0"/>
              <a:t>&gt;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MAGNITUDE</a:t>
            </a:r>
            <a:r>
              <a:rPr lang="en-US" dirty="0" smtClean="0"/>
              <a:t>&lt;/</a:t>
            </a:r>
            <a:r>
              <a:rPr lang="en-US" dirty="0" err="1" smtClean="0"/>
              <a:t>wfs:PropertyName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          &lt;</a:t>
            </a:r>
            <a:r>
              <a:rPr lang="en-US" dirty="0" err="1" smtClean="0"/>
              <a:t>ogc:Filter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            &lt;</a:t>
            </a:r>
            <a:r>
              <a:rPr lang="en-US" dirty="0" err="1" smtClean="0"/>
              <a:t>ogc:BBOX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              &lt;</a:t>
            </a:r>
            <a:r>
              <a:rPr lang="en-US" dirty="0" err="1" smtClean="0"/>
              <a:t>ogc:PropertyName</a:t>
            </a:r>
            <a:r>
              <a:rPr lang="en-US" dirty="0" smtClean="0"/>
              <a:t>&gt;coordinates&lt;/</a:t>
            </a:r>
            <a:r>
              <a:rPr lang="en-US" dirty="0" err="1" smtClean="0"/>
              <a:t>ogc:PropertyName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              &lt;</a:t>
            </a:r>
            <a:r>
              <a:rPr lang="en-US" dirty="0" err="1" smtClean="0"/>
              <a:t>gml:Box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                &lt;</a:t>
            </a:r>
            <a:r>
              <a:rPr lang="en-US" dirty="0" err="1" smtClean="0"/>
              <a:t>gml:coordinates</a:t>
            </a:r>
            <a:r>
              <a:rPr lang="en-US" dirty="0" smtClean="0"/>
              <a:t>&gt;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-124.85,32.26 -113.36,42.75</a:t>
            </a:r>
            <a:r>
              <a:rPr lang="en-US" dirty="0" smtClean="0"/>
              <a:t>&lt;/</a:t>
            </a:r>
            <a:r>
              <a:rPr lang="en-US" dirty="0" err="1" smtClean="0"/>
              <a:t>gml:coordinates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              &lt;/</a:t>
            </a:r>
            <a:r>
              <a:rPr lang="en-US" dirty="0" err="1" smtClean="0"/>
              <a:t>gml:Box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            &lt;/</a:t>
            </a:r>
            <a:r>
              <a:rPr lang="en-US" dirty="0" err="1" smtClean="0"/>
              <a:t>ogc:BBOX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          &lt;/</a:t>
            </a:r>
            <a:r>
              <a:rPr lang="en-US" dirty="0" err="1" smtClean="0"/>
              <a:t>ogc:Filter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        &lt;/</a:t>
            </a:r>
            <a:r>
              <a:rPr lang="en-US" dirty="0" err="1" smtClean="0"/>
              <a:t>wfs:Query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        &lt;</a:t>
            </a:r>
            <a:r>
              <a:rPr lang="en-US" dirty="0" err="1" smtClean="0"/>
              <a:t>wfs:Query</a:t>
            </a:r>
            <a:r>
              <a:rPr lang="en-US" dirty="0" smtClean="0"/>
              <a:t> </a:t>
            </a:r>
            <a:r>
              <a:rPr lang="en-US" dirty="0" err="1" smtClean="0"/>
              <a:t>typeName</a:t>
            </a:r>
            <a:r>
              <a:rPr lang="en-US" dirty="0" smtClean="0"/>
              <a:t>="</a:t>
            </a:r>
            <a:r>
              <a:rPr lang="en-US" dirty="0" err="1" smtClean="0"/>
              <a:t>global_hotspots</a:t>
            </a:r>
            <a:r>
              <a:rPr lang="en-US" dirty="0" smtClean="0"/>
              <a:t>"&gt;</a:t>
            </a:r>
          </a:p>
          <a:p>
            <a:r>
              <a:rPr lang="en-US" dirty="0" smtClean="0"/>
              <a:t>          &lt;</a:t>
            </a:r>
            <a:r>
              <a:rPr lang="en-US" dirty="0" err="1" smtClean="0"/>
              <a:t>ogc:Filter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            &lt;</a:t>
            </a:r>
            <a:r>
              <a:rPr lang="en-US" dirty="0" err="1" smtClean="0"/>
              <a:t>ogc:PropertyIsBetween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              &lt;</a:t>
            </a:r>
            <a:r>
              <a:rPr lang="en-US" dirty="0" err="1" smtClean="0"/>
              <a:t>ogc:Literal</a:t>
            </a:r>
            <a:r>
              <a:rPr lang="en-US" dirty="0" smtClean="0"/>
              <a:t>&gt;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MAGNITUDE</a:t>
            </a:r>
            <a:r>
              <a:rPr lang="en-US" dirty="0" smtClean="0"/>
              <a:t>&lt;/</a:t>
            </a:r>
            <a:r>
              <a:rPr lang="en-US" dirty="0" err="1" smtClean="0"/>
              <a:t>ogc:Literal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              &lt;</a:t>
            </a:r>
            <a:r>
              <a:rPr lang="en-US" dirty="0" err="1" smtClean="0"/>
              <a:t>ogc:LowerBoundary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                &lt;</a:t>
            </a:r>
            <a:r>
              <a:rPr lang="en-US" dirty="0" err="1" smtClean="0"/>
              <a:t>ogc:Literal</a:t>
            </a:r>
            <a:r>
              <a:rPr lang="en-US" dirty="0" smtClean="0"/>
              <a:t>&gt;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7</a:t>
            </a:r>
            <a:r>
              <a:rPr lang="en-US" dirty="0" smtClean="0"/>
              <a:t>&lt;/</a:t>
            </a:r>
            <a:r>
              <a:rPr lang="en-US" dirty="0" err="1" smtClean="0"/>
              <a:t>ogc:Literal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              &lt;/</a:t>
            </a:r>
            <a:r>
              <a:rPr lang="en-US" dirty="0" err="1" smtClean="0"/>
              <a:t>ogc:LowerBoundary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              &lt;</a:t>
            </a:r>
            <a:r>
              <a:rPr lang="en-US" dirty="0" err="1" smtClean="0"/>
              <a:t>ogc:UpperBoundary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                &lt;</a:t>
            </a:r>
            <a:r>
              <a:rPr lang="en-US" dirty="0" err="1" smtClean="0"/>
              <a:t>ogc:Literal</a:t>
            </a:r>
            <a:r>
              <a:rPr lang="en-US" dirty="0" smtClean="0"/>
              <a:t>&gt;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10</a:t>
            </a:r>
            <a:r>
              <a:rPr lang="en-US" dirty="0" smtClean="0"/>
              <a:t>&lt;/</a:t>
            </a:r>
            <a:r>
              <a:rPr lang="en-US" dirty="0" err="1" smtClean="0"/>
              <a:t>ogc:Literal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              &lt;/</a:t>
            </a:r>
            <a:r>
              <a:rPr lang="en-US" dirty="0" err="1" smtClean="0"/>
              <a:t>ogc:UpperBoundary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            &lt;/</a:t>
            </a:r>
            <a:r>
              <a:rPr lang="en-US" dirty="0" err="1" smtClean="0"/>
              <a:t>ogc:PropertyIsBetween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          &lt;/</a:t>
            </a:r>
            <a:r>
              <a:rPr lang="en-US" dirty="0" err="1" smtClean="0"/>
              <a:t>ogc:Filter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        &lt;/</a:t>
            </a:r>
            <a:r>
              <a:rPr lang="en-US" dirty="0" err="1" smtClean="0"/>
              <a:t>wfs:Query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 &lt;/</a:t>
            </a:r>
            <a:r>
              <a:rPr lang="en-US" dirty="0" err="1" smtClean="0"/>
              <a:t>wfs:</a:t>
            </a:r>
            <a:r>
              <a:rPr lang="en-US" b="1" dirty="0" err="1" smtClean="0"/>
              <a:t>GetFeature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4570274"/>
            <a:ext cx="4724400" cy="175432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Corresponding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SQL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query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en-US" b="1" dirty="0" smtClean="0"/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Select LATITUDE, LONGITUDE, MAGNITUDE from Earthquake-Seismic where  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-124.85 &lt; X &lt; -113.36 &amp;  32.26 &lt; Y &lt; 42.75  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&amp; 7 &lt; MAGNITUDE &lt; 10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35"/>
          <p:cNvSpPr>
            <a:spLocks noChangeArrowheads="1"/>
          </p:cNvSpPr>
          <p:nvPr/>
        </p:nvSpPr>
        <p:spPr bwMode="auto">
          <a:xfrm rot="16200000">
            <a:off x="4000500" y="2552699"/>
            <a:ext cx="2590802" cy="5867400"/>
          </a:xfrm>
          <a:prstGeom prst="triangle">
            <a:avLst>
              <a:gd name="adj" fmla="val 49562"/>
            </a:avLst>
          </a:prstGeom>
          <a:solidFill>
            <a:srgbClr val="C4BC96">
              <a:alpha val="14999"/>
            </a:srgbClr>
          </a:solidFill>
          <a:ln w="9525">
            <a:solidFill>
              <a:srgbClr val="80808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Service components and data-flow </a:t>
            </a:r>
            <a:b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Service-oriented GIS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2819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Built over: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Web Services standards (WS-I) and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 Geographic Standards (OGC and ISO/TC-211)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Consists of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two types of online services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Web Map Services (WMS) and Web Feature Services (WFS)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two types of data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Binary data –map images (provided by WMS),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Structured-data –GML :  content (core data) and presentation (attribute and geometry elements) (provided by WFS)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7977881" y="5301868"/>
            <a:ext cx="272834" cy="373800"/>
          </a:xfrm>
          <a:prstGeom prst="flowChartMagneticDisk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8077200" y="5435287"/>
            <a:ext cx="311442" cy="373802"/>
          </a:xfrm>
          <a:prstGeom prst="flowChartMagneticDisk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3124200" y="4953000"/>
            <a:ext cx="1676400" cy="1066800"/>
          </a:xfrm>
          <a:prstGeom prst="ellipse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74409" tIns="37202" rIns="74409" bIns="3720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WMS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GML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rendering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3657600" y="5875297"/>
            <a:ext cx="790402" cy="144503"/>
          </a:xfrm>
          <a:prstGeom prst="parallelogram">
            <a:avLst>
              <a:gd name="adj" fmla="val 133607"/>
            </a:avLst>
          </a:prstGeom>
          <a:solidFill>
            <a:srgbClr val="F7964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74409" tIns="37202" rIns="74409" bIns="37202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978087"/>
            <a:ext cx="1057955" cy="1041713"/>
          </a:xfrm>
          <a:prstGeom prst="rect">
            <a:avLst/>
          </a:prstGeom>
          <a:noFill/>
        </p:spPr>
      </p:pic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5867400" y="4953000"/>
            <a:ext cx="1676400" cy="1066800"/>
          </a:xfrm>
          <a:prstGeom prst="ellipse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74409" tIns="37202" rIns="74409" bIns="3720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WFS              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</a:t>
            </a:r>
            <a:r>
              <a:rPr lang="en-US" sz="1400" b="1" dirty="0" smtClean="0">
                <a:latin typeface="Calibri" pitchFamily="34" charset="0"/>
                <a:cs typeface="Arial" pitchFamily="34" charset="0"/>
              </a:rPr>
              <a:t>mediator)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Arrow Connector 19"/>
          <p:cNvCxnSpPr>
            <a:stCxn id="15" idx="2"/>
            <a:endCxn id="1030" idx="6"/>
          </p:cNvCxnSpPr>
          <p:nvPr/>
        </p:nvCxnSpPr>
        <p:spPr>
          <a:xfrm rot="10800000">
            <a:off x="4800600" y="54864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30" idx="2"/>
            <a:endCxn id="14" idx="3"/>
          </p:cNvCxnSpPr>
          <p:nvPr/>
        </p:nvCxnSpPr>
        <p:spPr>
          <a:xfrm rot="10800000" flipV="1">
            <a:off x="2200956" y="5486400"/>
            <a:ext cx="923245" cy="125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Lightning Bolt 22"/>
          <p:cNvSpPr/>
          <p:nvPr/>
        </p:nvSpPr>
        <p:spPr>
          <a:xfrm>
            <a:off x="8077200" y="6019800"/>
            <a:ext cx="228600" cy="457200"/>
          </a:xfrm>
          <a:prstGeom prst="lightningBol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Multidocument 23"/>
          <p:cNvSpPr/>
          <p:nvPr/>
        </p:nvSpPr>
        <p:spPr>
          <a:xfrm>
            <a:off x="8001000" y="4648200"/>
            <a:ext cx="304800" cy="533400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oon 24"/>
          <p:cNvSpPr/>
          <p:nvPr/>
        </p:nvSpPr>
        <p:spPr>
          <a:xfrm>
            <a:off x="3048000" y="5029200"/>
            <a:ext cx="457200" cy="914400"/>
          </a:xfrm>
          <a:prstGeom prst="moon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/>
              <a:t>wsdl</a:t>
            </a:r>
            <a:endParaRPr lang="en-US" sz="1200" b="1" dirty="0"/>
          </a:p>
        </p:txBody>
      </p:sp>
      <p:sp>
        <p:nvSpPr>
          <p:cNvPr id="29" name="Moon 28"/>
          <p:cNvSpPr/>
          <p:nvPr/>
        </p:nvSpPr>
        <p:spPr>
          <a:xfrm>
            <a:off x="5791200" y="5029200"/>
            <a:ext cx="457200" cy="914400"/>
          </a:xfrm>
          <a:prstGeom prst="moon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/>
              <a:t>wsdl</a:t>
            </a:r>
            <a:endParaRPr lang="en-US" sz="1200" b="1" dirty="0"/>
          </a:p>
        </p:txBody>
      </p:sp>
      <p:cxnSp>
        <p:nvCxnSpPr>
          <p:cNvPr id="31" name="Straight Arrow Connector 30"/>
          <p:cNvCxnSpPr>
            <a:stCxn id="24" idx="1"/>
            <a:endCxn id="15" idx="6"/>
          </p:cNvCxnSpPr>
          <p:nvPr/>
        </p:nvCxnSpPr>
        <p:spPr>
          <a:xfrm rot="10800000" flipV="1">
            <a:off x="7543800" y="4914900"/>
            <a:ext cx="457200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27" idx="2"/>
            <a:endCxn id="15" idx="6"/>
          </p:cNvCxnSpPr>
          <p:nvPr/>
        </p:nvCxnSpPr>
        <p:spPr>
          <a:xfrm rot="10800000">
            <a:off x="7543801" y="5486400"/>
            <a:ext cx="434081" cy="23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3" idx="2"/>
            <a:endCxn id="15" idx="6"/>
          </p:cNvCxnSpPr>
          <p:nvPr/>
        </p:nvCxnSpPr>
        <p:spPr>
          <a:xfrm rot="10800000">
            <a:off x="7543800" y="5486401"/>
            <a:ext cx="586550" cy="7388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029200" y="51816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GML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286000" y="5177001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 data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438400" y="5943600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getCapability</a:t>
            </a:r>
            <a:endParaRPr lang="en-US" sz="1400" dirty="0" smtClean="0"/>
          </a:p>
          <a:p>
            <a:r>
              <a:rPr lang="en-US" sz="1400" dirty="0" err="1" smtClean="0"/>
              <a:t>getMap</a:t>
            </a:r>
            <a:endParaRPr lang="en-US" sz="1400" dirty="0" smtClean="0"/>
          </a:p>
          <a:p>
            <a:r>
              <a:rPr lang="en-US" sz="1400" dirty="0" err="1" smtClean="0"/>
              <a:t>getFeatureInfo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5257800" y="5943600"/>
            <a:ext cx="182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getCapability</a:t>
            </a:r>
            <a:endParaRPr lang="en-US" sz="1400" dirty="0" smtClean="0"/>
          </a:p>
          <a:p>
            <a:r>
              <a:rPr lang="en-US" sz="1400" dirty="0" err="1" smtClean="0"/>
              <a:t>getFeature</a:t>
            </a:r>
            <a:endParaRPr lang="en-US" sz="1400" dirty="0" smtClean="0"/>
          </a:p>
          <a:p>
            <a:r>
              <a:rPr lang="en-US" sz="1400" dirty="0" err="1" smtClean="0"/>
              <a:t>DescribeFeatureType</a:t>
            </a:r>
            <a:endParaRPr lang="en-US" sz="1400" dirty="0"/>
          </a:p>
        </p:txBody>
      </p:sp>
      <p:cxnSp>
        <p:nvCxnSpPr>
          <p:cNvPr id="54" name="Shape 53"/>
          <p:cNvCxnSpPr>
            <a:endCxn id="50" idx="1"/>
          </p:cNvCxnSpPr>
          <p:nvPr/>
        </p:nvCxnSpPr>
        <p:spPr>
          <a:xfrm rot="5400000">
            <a:off x="5149334" y="5747266"/>
            <a:ext cx="674132" cy="457200"/>
          </a:xfrm>
          <a:prstGeom prst="curvedConnector4">
            <a:avLst>
              <a:gd name="adj1" fmla="val 22607"/>
              <a:gd name="adj2" fmla="val 1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hape 55"/>
          <p:cNvCxnSpPr>
            <a:endCxn id="49" idx="1"/>
          </p:cNvCxnSpPr>
          <p:nvPr/>
        </p:nvCxnSpPr>
        <p:spPr>
          <a:xfrm rot="5400000">
            <a:off x="2329934" y="5594866"/>
            <a:ext cx="826532" cy="609600"/>
          </a:xfrm>
          <a:prstGeom prst="curvedConnector4">
            <a:avLst>
              <a:gd name="adj1" fmla="val 27658"/>
              <a:gd name="adj2" fmla="val 1375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41"/>
          <p:cNvSpPr txBox="1">
            <a:spLocks noChangeArrowheads="1"/>
          </p:cNvSpPr>
          <p:nvPr/>
        </p:nvSpPr>
        <p:spPr bwMode="auto">
          <a:xfrm>
            <a:off x="5791200" y="4343400"/>
            <a:ext cx="685800" cy="4572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GIS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9" name="Picture 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758410"/>
            <a:ext cx="297235" cy="499390"/>
          </a:xfrm>
          <a:prstGeom prst="rect">
            <a:avLst/>
          </a:prstGeom>
          <a:noFill/>
        </p:spPr>
      </p:pic>
      <p:pic>
        <p:nvPicPr>
          <p:cNvPr id="60" name="Picture 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4800600"/>
            <a:ext cx="297235" cy="499390"/>
          </a:xfrm>
          <a:prstGeom prst="rect">
            <a:avLst/>
          </a:prstGeom>
          <a:noFill/>
        </p:spPr>
      </p:pic>
      <p:sp>
        <p:nvSpPr>
          <p:cNvPr id="32" name="Content Placeholder 2"/>
          <p:cNvSpPr txBox="1">
            <a:spLocks/>
          </p:cNvSpPr>
          <p:nvPr/>
        </p:nvSpPr>
        <p:spPr>
          <a:xfrm>
            <a:off x="381000" y="1512124"/>
            <a:ext cx="8763000" cy="28312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WMS are rendering services -human comprehensible data (binary map images)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WFS are data services -common model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Geographic Markup Language (GML)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behaving as mediator and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annotation services.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WMS and WFS have their own type of capability metadata (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data+service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information) defined by Open Geographic specs.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Inter-service communication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done through “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getCapability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service interface.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Components are Web Services and all control goes through SOAP messages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XML-based query languages (standard schema)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533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Federation Framework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2514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Step-1: (Setup– blue lines in the figure)Federator search for standard components providing required data layers and organize them in one aggregated capability file.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Federator is an extended WMS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Aggregated capability is actually a WMS capability representing application-based hierarchical layer composition.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Capabilities are collected via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getCapability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standard service interface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Federator provides single view of federated sources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152400" y="5366028"/>
            <a:ext cx="2133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Book Antiqua" pitchFamily="18" charset="0"/>
              </a:rPr>
              <a:t>Events: </a:t>
            </a:r>
          </a:p>
          <a:p>
            <a:r>
              <a:rPr lang="en-US" sz="1200" dirty="0" smtClean="0">
                <a:latin typeface="Book Antiqua" pitchFamily="18" charset="0"/>
              </a:rPr>
              <a:t>         - Move, </a:t>
            </a:r>
          </a:p>
          <a:p>
            <a:r>
              <a:rPr lang="en-US" sz="1200" dirty="0" smtClean="0">
                <a:latin typeface="Book Antiqua" pitchFamily="18" charset="0"/>
              </a:rPr>
              <a:t>         - Zooming in/out</a:t>
            </a:r>
          </a:p>
          <a:p>
            <a:r>
              <a:rPr lang="en-US" sz="1200" dirty="0" smtClean="0">
                <a:latin typeface="Book Antiqua" pitchFamily="18" charset="0"/>
              </a:rPr>
              <a:t>         - Panning (drag-drop)</a:t>
            </a:r>
          </a:p>
          <a:p>
            <a:r>
              <a:rPr lang="en-US" sz="1200" dirty="0" smtClean="0">
                <a:latin typeface="Book Antiqua" pitchFamily="18" charset="0"/>
              </a:rPr>
              <a:t>         - Rectangular region</a:t>
            </a:r>
          </a:p>
          <a:p>
            <a:r>
              <a:rPr lang="en-US" sz="1200" dirty="0" smtClean="0">
                <a:latin typeface="Book Antiqua" pitchFamily="18" charset="0"/>
              </a:rPr>
              <a:t>         - Distance calc.</a:t>
            </a:r>
          </a:p>
          <a:p>
            <a:r>
              <a:rPr lang="en-US" sz="1200" dirty="0" smtClean="0">
                <a:latin typeface="Book Antiqua" pitchFamily="18" charset="0"/>
              </a:rPr>
              <a:t>         - Attribute querying</a:t>
            </a:r>
          </a:p>
        </p:txBody>
      </p:sp>
      <p:sp>
        <p:nvSpPr>
          <p:cNvPr id="7" name="Oval 6"/>
          <p:cNvSpPr/>
          <p:nvPr/>
        </p:nvSpPr>
        <p:spPr>
          <a:xfrm>
            <a:off x="3211033" y="5922331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21666" y="644509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21666" y="6181061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utoShape 3"/>
          <p:cNvSpPr>
            <a:spLocks noChangeAspect="1" noChangeArrowheads="1"/>
          </p:cNvSpPr>
          <p:nvPr/>
        </p:nvSpPr>
        <p:spPr bwMode="auto">
          <a:xfrm>
            <a:off x="838591" y="3810000"/>
            <a:ext cx="6629009" cy="267754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2328964" y="4517896"/>
            <a:ext cx="957197" cy="10218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28575">
            <a:solidFill>
              <a:srgbClr val="666666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Event-based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Interactive Map-Tools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5791666" y="5268721"/>
            <a:ext cx="760720" cy="632140"/>
            <a:chOff x="8736" y="8996"/>
            <a:chExt cx="1242" cy="1093"/>
          </a:xfrm>
        </p:grpSpPr>
        <p:sp>
          <p:nvSpPr>
            <p:cNvPr id="60" name="Oval 8"/>
            <p:cNvSpPr>
              <a:spLocks noChangeArrowheads="1"/>
            </p:cNvSpPr>
            <p:nvPr/>
          </p:nvSpPr>
          <p:spPr bwMode="auto">
            <a:xfrm>
              <a:off x="8736" y="8996"/>
              <a:ext cx="1106" cy="814"/>
            </a:xfrm>
            <a:prstGeom prst="ellipse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56721" tIns="28356" rIns="56721" bIns="283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WFS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AutoShape 9"/>
            <p:cNvSpPr>
              <a:spLocks noChangeArrowheads="1"/>
            </p:cNvSpPr>
            <p:nvPr/>
          </p:nvSpPr>
          <p:spPr bwMode="auto">
            <a:xfrm>
              <a:off x="9523" y="9661"/>
              <a:ext cx="455" cy="428"/>
            </a:xfrm>
            <a:prstGeom prst="flowChartMagneticDisk">
              <a:avLst/>
            </a:prstGeom>
            <a:solidFill>
              <a:srgbClr val="C0504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4003219" y="4442140"/>
            <a:ext cx="1031086" cy="1054689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25400">
            <a:solidFill>
              <a:srgbClr val="666666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Federator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4287859" y="5315016"/>
            <a:ext cx="483636" cy="93432"/>
          </a:xfrm>
          <a:prstGeom prst="parallelogram">
            <a:avLst>
              <a:gd name="adj" fmla="val 129730"/>
            </a:avLst>
          </a:prstGeom>
          <a:solidFill>
            <a:srgbClr val="F7964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4287859" y="5182864"/>
            <a:ext cx="483636" cy="93432"/>
          </a:xfrm>
          <a:prstGeom prst="parallelogram">
            <a:avLst>
              <a:gd name="adj" fmla="val 129730"/>
            </a:avLst>
          </a:prstGeom>
          <a:solidFill>
            <a:srgbClr val="F7964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56721" tIns="28356" rIns="56721" bIns="283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166110" y="5278821"/>
            <a:ext cx="253573" cy="21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6721" tIns="28356" rIns="56721" bIns="283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4184582" y="5086065"/>
            <a:ext cx="254413" cy="25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6721" tIns="28356" rIns="56721" bIns="283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b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5868073" y="4133225"/>
            <a:ext cx="661641" cy="436859"/>
            <a:chOff x="8489" y="6399"/>
            <a:chExt cx="1439" cy="845"/>
          </a:xfrm>
        </p:grpSpPr>
        <p:sp>
          <p:nvSpPr>
            <p:cNvPr id="54" name="Oval 25"/>
            <p:cNvSpPr>
              <a:spLocks noChangeArrowheads="1"/>
            </p:cNvSpPr>
            <p:nvPr/>
          </p:nvSpPr>
          <p:spPr bwMode="auto">
            <a:xfrm>
              <a:off x="8489" y="6399"/>
              <a:ext cx="1439" cy="845"/>
            </a:xfrm>
            <a:prstGeom prst="ellipse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56721" tIns="28356" rIns="56721" bIns="283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WMS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AutoShape 26"/>
            <p:cNvSpPr>
              <a:spLocks noChangeArrowheads="1"/>
            </p:cNvSpPr>
            <p:nvPr/>
          </p:nvSpPr>
          <p:spPr bwMode="auto">
            <a:xfrm>
              <a:off x="9033" y="7031"/>
              <a:ext cx="615" cy="132"/>
            </a:xfrm>
            <a:prstGeom prst="parallelogram">
              <a:avLst>
                <a:gd name="adj" fmla="val 118233"/>
              </a:avLst>
            </a:prstGeom>
            <a:solidFill>
              <a:srgbClr val="F79646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56721" tIns="28356" rIns="56721" bIns="283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27"/>
          <p:cNvGrpSpPr>
            <a:grpSpLocks/>
          </p:cNvGrpSpPr>
          <p:nvPr/>
        </p:nvGrpSpPr>
        <p:grpSpPr bwMode="auto">
          <a:xfrm>
            <a:off x="6632991" y="4556616"/>
            <a:ext cx="760720" cy="578269"/>
            <a:chOff x="8892" y="8348"/>
            <a:chExt cx="1242" cy="1002"/>
          </a:xfrm>
        </p:grpSpPr>
        <p:sp>
          <p:nvSpPr>
            <p:cNvPr id="51" name="Oval 28"/>
            <p:cNvSpPr>
              <a:spLocks noChangeArrowheads="1"/>
            </p:cNvSpPr>
            <p:nvPr/>
          </p:nvSpPr>
          <p:spPr bwMode="auto">
            <a:xfrm>
              <a:off x="8892" y="8348"/>
              <a:ext cx="956" cy="946"/>
            </a:xfrm>
            <a:prstGeom prst="ellipse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56721" tIns="28356" rIns="56721" bIns="283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WFS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AutoShape 30"/>
            <p:cNvSpPr>
              <a:spLocks noChangeArrowheads="1"/>
            </p:cNvSpPr>
            <p:nvPr/>
          </p:nvSpPr>
          <p:spPr bwMode="auto">
            <a:xfrm>
              <a:off x="9776" y="8954"/>
              <a:ext cx="358" cy="396"/>
            </a:xfrm>
            <a:prstGeom prst="flowChartMagneticDisk">
              <a:avLst/>
            </a:prstGeom>
            <a:solidFill>
              <a:srgbClr val="C0504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1" name="Picture 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659" y="4170261"/>
            <a:ext cx="297235" cy="488204"/>
          </a:xfrm>
          <a:prstGeom prst="rect">
            <a:avLst/>
          </a:prstGeom>
          <a:noFill/>
        </p:spPr>
      </p:pic>
      <p:pic>
        <p:nvPicPr>
          <p:cNvPr id="35" name="Picture 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8351" y="5265354"/>
            <a:ext cx="220827" cy="187706"/>
          </a:xfrm>
          <a:prstGeom prst="rect">
            <a:avLst/>
          </a:prstGeom>
          <a:noFill/>
        </p:spPr>
      </p:pic>
      <p:sp>
        <p:nvSpPr>
          <p:cNvPr id="38" name="Text Box 50"/>
          <p:cNvSpPr txBox="1">
            <a:spLocks noChangeArrowheads="1"/>
          </p:cNvSpPr>
          <p:nvPr/>
        </p:nvSpPr>
        <p:spPr bwMode="auto">
          <a:xfrm>
            <a:off x="3805902" y="4040634"/>
            <a:ext cx="1451749" cy="30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Aggregated  Capability</a:t>
            </a:r>
          </a:p>
        </p:txBody>
      </p:sp>
      <p:pic>
        <p:nvPicPr>
          <p:cNvPr id="39" name="Picture 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2884" y="4365543"/>
            <a:ext cx="297235" cy="488204"/>
          </a:xfrm>
          <a:prstGeom prst="rect">
            <a:avLst/>
          </a:prstGeom>
          <a:noFill/>
        </p:spPr>
      </p:pic>
      <p:sp>
        <p:nvSpPr>
          <p:cNvPr id="40" name="Oval 52"/>
          <p:cNvSpPr>
            <a:spLocks noChangeArrowheads="1"/>
          </p:cNvSpPr>
          <p:nvPr/>
        </p:nvSpPr>
        <p:spPr bwMode="auto">
          <a:xfrm>
            <a:off x="3842846" y="4520421"/>
            <a:ext cx="301433" cy="26346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val 53"/>
          <p:cNvSpPr>
            <a:spLocks noChangeArrowheads="1"/>
          </p:cNvSpPr>
          <p:nvPr/>
        </p:nvSpPr>
        <p:spPr bwMode="auto">
          <a:xfrm>
            <a:off x="3717739" y="4893308"/>
            <a:ext cx="301433" cy="26346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Oval 54"/>
          <p:cNvSpPr>
            <a:spLocks noChangeArrowheads="1"/>
          </p:cNvSpPr>
          <p:nvPr/>
        </p:nvSpPr>
        <p:spPr bwMode="auto">
          <a:xfrm>
            <a:off x="3840327" y="5238418"/>
            <a:ext cx="301433" cy="26346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55"/>
          <p:cNvSpPr txBox="1">
            <a:spLocks noChangeArrowheads="1"/>
          </p:cNvSpPr>
          <p:nvPr/>
        </p:nvSpPr>
        <p:spPr bwMode="auto">
          <a:xfrm>
            <a:off x="2917452" y="5899177"/>
            <a:ext cx="3504684" cy="80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1.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GetCapability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(metadata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data+service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2.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GetMap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(get map data in set of layer(s))</a:t>
            </a:r>
          </a:p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3.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GetFeatureInfo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(query the attributes of data)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914159" y="4887416"/>
            <a:ext cx="895063" cy="43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Browser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2398" y="4114707"/>
            <a:ext cx="220827" cy="187706"/>
          </a:xfrm>
          <a:prstGeom prst="rect">
            <a:avLst/>
          </a:prstGeom>
          <a:noFill/>
        </p:spPr>
      </p:pic>
      <p:cxnSp>
        <p:nvCxnSpPr>
          <p:cNvPr id="63" name="Shape 68"/>
          <p:cNvCxnSpPr>
            <a:endCxn id="90" idx="3"/>
          </p:cNvCxnSpPr>
          <p:nvPr/>
        </p:nvCxnSpPr>
        <p:spPr>
          <a:xfrm rot="10800000" flipV="1">
            <a:off x="4834268" y="4114800"/>
            <a:ext cx="1566532" cy="188276"/>
          </a:xfrm>
          <a:prstGeom prst="curvedConnector3">
            <a:avLst>
              <a:gd name="adj1" fmla="val 50000"/>
            </a:avLst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hape 70"/>
          <p:cNvCxnSpPr>
            <a:endCxn id="91" idx="3"/>
          </p:cNvCxnSpPr>
          <p:nvPr/>
        </p:nvCxnSpPr>
        <p:spPr>
          <a:xfrm rot="10800000">
            <a:off x="4835360" y="4521044"/>
            <a:ext cx="1599023" cy="823971"/>
          </a:xfrm>
          <a:prstGeom prst="curvedConnector3">
            <a:avLst>
              <a:gd name="adj1" fmla="val 50000"/>
            </a:avLst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6304845" y="4038600"/>
            <a:ext cx="1772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400" b="1" dirty="0" smtClean="0">
                <a:solidFill>
                  <a:srgbClr val="C00000"/>
                </a:solidFill>
              </a:rPr>
              <a:t>a.</a:t>
            </a:r>
            <a:r>
              <a:rPr lang="en-US" sz="1400" dirty="0" smtClean="0">
                <a:solidFill>
                  <a:srgbClr val="C00000"/>
                </a:solidFill>
              </a:rPr>
              <a:t> NASA satellite layer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5213863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400" b="1" dirty="0" smtClean="0">
                <a:solidFill>
                  <a:srgbClr val="C00000"/>
                </a:solidFill>
              </a:rPr>
              <a:t>b.</a:t>
            </a:r>
            <a:r>
              <a:rPr lang="en-US" sz="1400" dirty="0" smtClean="0">
                <a:solidFill>
                  <a:srgbClr val="C00000"/>
                </a:solidFill>
              </a:rPr>
              <a:t> Earthquake-seismic data</a:t>
            </a:r>
          </a:p>
        </p:txBody>
      </p:sp>
      <p:pic>
        <p:nvPicPr>
          <p:cNvPr id="90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3441" y="4209223"/>
            <a:ext cx="220827" cy="187706"/>
          </a:xfrm>
          <a:prstGeom prst="rect">
            <a:avLst/>
          </a:prstGeom>
          <a:noFill/>
        </p:spPr>
      </p:pic>
      <p:pic>
        <p:nvPicPr>
          <p:cNvPr id="91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4532" y="4427190"/>
            <a:ext cx="220827" cy="187706"/>
          </a:xfrm>
          <a:prstGeom prst="rect">
            <a:avLst/>
          </a:prstGeom>
          <a:noFill/>
        </p:spPr>
      </p:pic>
      <p:cxnSp>
        <p:nvCxnSpPr>
          <p:cNvPr id="95" name="Shape 94"/>
          <p:cNvCxnSpPr/>
          <p:nvPr/>
        </p:nvCxnSpPr>
        <p:spPr>
          <a:xfrm rot="16200000" flipH="1" flipV="1">
            <a:off x="3658234" y="4380886"/>
            <a:ext cx="50641" cy="406871"/>
          </a:xfrm>
          <a:prstGeom prst="curvedConnector4">
            <a:avLst>
              <a:gd name="adj1" fmla="val -451413"/>
              <a:gd name="adj2" fmla="val 55425"/>
            </a:avLst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1666" y="4414788"/>
            <a:ext cx="220827" cy="187706"/>
          </a:xfrm>
          <a:prstGeom prst="rect">
            <a:avLst/>
          </a:prstGeom>
          <a:noFill/>
        </p:spPr>
      </p:pic>
      <p:pic>
        <p:nvPicPr>
          <p:cNvPr id="97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2757" y="4632755"/>
            <a:ext cx="220827" cy="187706"/>
          </a:xfrm>
          <a:prstGeom prst="rect">
            <a:avLst/>
          </a:prstGeom>
          <a:noFill/>
        </p:spPr>
      </p:pic>
      <p:sp>
        <p:nvSpPr>
          <p:cNvPr id="104" name="TextBox 103"/>
          <p:cNvSpPr txBox="1"/>
          <p:nvPr/>
        </p:nvSpPr>
        <p:spPr>
          <a:xfrm>
            <a:off x="6553200" y="57150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CGL at Indiana</a:t>
            </a:r>
            <a:endParaRPr lang="en-US" sz="1400" i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7391400" y="41910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JPL at California</a:t>
            </a:r>
            <a:endParaRPr lang="en-US" sz="1400" i="1" dirty="0"/>
          </a:p>
        </p:txBody>
      </p:sp>
      <p:cxnSp>
        <p:nvCxnSpPr>
          <p:cNvPr id="66" name="Shape 65"/>
          <p:cNvCxnSpPr>
            <a:endCxn id="40" idx="6"/>
          </p:cNvCxnSpPr>
          <p:nvPr/>
        </p:nvCxnSpPr>
        <p:spPr>
          <a:xfrm rot="10800000" flipV="1">
            <a:off x="4144280" y="4495800"/>
            <a:ext cx="427721" cy="156352"/>
          </a:xfrm>
          <a:prstGeom prst="curvedConnector3">
            <a:avLst>
              <a:gd name="adj1" fmla="val 50000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utoShape 36"/>
          <p:cNvSpPr>
            <a:spLocks noChangeArrowheads="1"/>
          </p:cNvSpPr>
          <p:nvPr/>
        </p:nvSpPr>
        <p:spPr bwMode="auto">
          <a:xfrm>
            <a:off x="2627878" y="5427808"/>
            <a:ext cx="483636" cy="91749"/>
          </a:xfrm>
          <a:prstGeom prst="parallelogram">
            <a:avLst>
              <a:gd name="adj" fmla="val 132110"/>
            </a:avLst>
          </a:prstGeom>
          <a:solidFill>
            <a:srgbClr val="F7964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/>
          <p:cNvSpPr>
            <a:spLocks noChangeArrowheads="1"/>
          </p:cNvSpPr>
          <p:nvPr/>
        </p:nvSpPr>
        <p:spPr bwMode="auto">
          <a:xfrm>
            <a:off x="2627878" y="5303231"/>
            <a:ext cx="483636" cy="93432"/>
          </a:xfrm>
          <a:prstGeom prst="parallelogram">
            <a:avLst>
              <a:gd name="adj" fmla="val 129730"/>
            </a:avLst>
          </a:prstGeom>
          <a:solidFill>
            <a:srgbClr val="F7964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2422164" y="5325958"/>
            <a:ext cx="254413" cy="27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6721" tIns="28356" rIns="56721" bIns="283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auto">
          <a:xfrm>
            <a:off x="2449033" y="5182022"/>
            <a:ext cx="238460" cy="21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6721" tIns="28356" rIns="56721" bIns="283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b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AutoShape 6"/>
          <p:cNvCxnSpPr>
            <a:cxnSpLocks noChangeShapeType="1"/>
            <a:stCxn id="12" idx="3"/>
            <a:endCxn id="41" idx="2"/>
          </p:cNvCxnSpPr>
          <p:nvPr/>
        </p:nvCxnSpPr>
        <p:spPr bwMode="auto">
          <a:xfrm flipV="1">
            <a:off x="3286161" y="5024618"/>
            <a:ext cx="431578" cy="4209"/>
          </a:xfrm>
          <a:prstGeom prst="straightConnector1">
            <a:avLst/>
          </a:prstGeom>
          <a:noFill/>
          <a:ln w="38100">
            <a:solidFill>
              <a:srgbClr val="938953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5" name="AutoShape 60"/>
          <p:cNvCxnSpPr>
            <a:cxnSpLocks noChangeShapeType="1"/>
            <a:endCxn id="12" idx="1"/>
          </p:cNvCxnSpPr>
          <p:nvPr/>
        </p:nvCxnSpPr>
        <p:spPr bwMode="auto">
          <a:xfrm flipV="1">
            <a:off x="1904942" y="5028827"/>
            <a:ext cx="424021" cy="4209"/>
          </a:xfrm>
          <a:prstGeom prst="straightConnector1">
            <a:avLst/>
          </a:prstGeom>
          <a:noFill/>
          <a:ln w="38100">
            <a:solidFill>
              <a:srgbClr val="938953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72" name="TextBox 71"/>
          <p:cNvSpPr txBox="1"/>
          <p:nvPr/>
        </p:nvSpPr>
        <p:spPr>
          <a:xfrm>
            <a:off x="381000" y="38100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Integrated data-view: </a:t>
            </a:r>
            <a:r>
              <a:rPr lang="en-US" sz="1200" b="1" dirty="0" smtClean="0">
                <a:solidFill>
                  <a:srgbClr val="C00000"/>
                </a:solidFill>
              </a:rPr>
              <a:t>b</a:t>
            </a:r>
            <a:r>
              <a:rPr lang="en-US" sz="1200" dirty="0" smtClean="0">
                <a:solidFill>
                  <a:srgbClr val="C00000"/>
                </a:solidFill>
              </a:rPr>
              <a:t> over </a:t>
            </a:r>
            <a:r>
              <a:rPr lang="en-US" sz="1200" b="1" dirty="0" smtClean="0">
                <a:solidFill>
                  <a:srgbClr val="C00000"/>
                </a:solidFill>
              </a:rPr>
              <a:t>a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925033" y="4909063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Browser</a:t>
            </a:r>
            <a:endParaRPr lang="en-US" sz="1600" b="1" dirty="0">
              <a:solidFill>
                <a:schemeClr val="bg1"/>
              </a:solidFill>
            </a:endParaRPr>
          </a:p>
        </p:txBody>
      </p:sp>
      <p:cxnSp>
        <p:nvCxnSpPr>
          <p:cNvPr id="107" name="Shape 106"/>
          <p:cNvCxnSpPr/>
          <p:nvPr/>
        </p:nvCxnSpPr>
        <p:spPr>
          <a:xfrm flipV="1">
            <a:off x="5034305" y="4570084"/>
            <a:ext cx="1164589" cy="399401"/>
          </a:xfrm>
          <a:prstGeom prst="bentConnector2">
            <a:avLst/>
          </a:prstGeom>
          <a:ln w="28575">
            <a:solidFill>
              <a:schemeClr val="bg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hape 108"/>
          <p:cNvCxnSpPr/>
          <p:nvPr/>
        </p:nvCxnSpPr>
        <p:spPr>
          <a:xfrm>
            <a:off x="5034305" y="4969485"/>
            <a:ext cx="1096072" cy="299236"/>
          </a:xfrm>
          <a:prstGeom prst="bentConnector2">
            <a:avLst/>
          </a:prstGeom>
          <a:ln w="28575">
            <a:solidFill>
              <a:schemeClr val="bg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248400" y="4953000"/>
            <a:ext cx="457200" cy="1588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4650979"/>
            <a:ext cx="914401" cy="825332"/>
          </a:xfrm>
          <a:prstGeom prst="rect">
            <a:avLst/>
          </a:prstGeom>
          <a:noFill/>
        </p:spPr>
      </p:pic>
      <p:sp>
        <p:nvSpPr>
          <p:cNvPr id="68" name="Rectangle 64"/>
          <p:cNvSpPr>
            <a:spLocks noChangeArrowheads="1"/>
          </p:cNvSpPr>
          <p:nvPr/>
        </p:nvSpPr>
        <p:spPr bwMode="auto">
          <a:xfrm>
            <a:off x="1676400" y="4114800"/>
            <a:ext cx="457200" cy="45720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rgbClr val="C4BC9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9" name="Rectangle 66"/>
          <p:cNvSpPr>
            <a:spLocks noChangeArrowheads="1"/>
          </p:cNvSpPr>
          <p:nvPr/>
        </p:nvSpPr>
        <p:spPr bwMode="auto">
          <a:xfrm>
            <a:off x="685800" y="4114800"/>
            <a:ext cx="838200" cy="762000"/>
          </a:xfrm>
          <a:prstGeom prst="rect">
            <a:avLst/>
          </a:prstGeom>
          <a:solidFill>
            <a:srgbClr val="FFFFFF">
              <a:alpha val="39999"/>
            </a:srgbClr>
          </a:solidFill>
          <a:ln w="28575">
            <a:solidFill>
              <a:srgbClr val="C4BC9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990600" y="48768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Browser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914400" y="4572000"/>
            <a:ext cx="1066800" cy="99060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rgbClr val="C4BC9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67" name="Rectangle 64"/>
          <p:cNvSpPr>
            <a:spLocks noChangeArrowheads="1"/>
          </p:cNvSpPr>
          <p:nvPr/>
        </p:nvSpPr>
        <p:spPr bwMode="auto">
          <a:xfrm>
            <a:off x="1301806" y="5105401"/>
            <a:ext cx="374594" cy="30480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rgbClr val="C4BC9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154" name="Straight Arrow Connector 153"/>
          <p:cNvCxnSpPr/>
          <p:nvPr/>
        </p:nvCxnSpPr>
        <p:spPr>
          <a:xfrm rot="5400000" flipH="1" flipV="1">
            <a:off x="1224139" y="5786878"/>
            <a:ext cx="295716" cy="794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 rot="5400000" flipH="1" flipV="1">
            <a:off x="1376627" y="5786173"/>
            <a:ext cx="296333" cy="158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 rot="5400000" flipH="1" flipV="1">
            <a:off x="1529027" y="5786173"/>
            <a:ext cx="296333" cy="158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4683825" y="4162300"/>
            <a:ext cx="152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 smtClean="0"/>
              <a:t>a</a:t>
            </a:r>
            <a:endParaRPr lang="en-US" sz="1400" b="1" dirty="0"/>
          </a:p>
        </p:txBody>
      </p:sp>
      <p:sp>
        <p:nvSpPr>
          <p:cNvPr id="158" name="TextBox 157"/>
          <p:cNvSpPr txBox="1"/>
          <p:nvPr/>
        </p:nvSpPr>
        <p:spPr>
          <a:xfrm>
            <a:off x="4695700" y="4418701"/>
            <a:ext cx="152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 smtClean="0"/>
              <a:t>b</a:t>
            </a:r>
            <a:endParaRPr lang="en-US" sz="1400" b="1" dirty="0"/>
          </a:p>
        </p:txBody>
      </p:sp>
      <p:sp>
        <p:nvSpPr>
          <p:cNvPr id="159" name="TextBox 158"/>
          <p:cNvSpPr txBox="1"/>
          <p:nvPr/>
        </p:nvSpPr>
        <p:spPr>
          <a:xfrm>
            <a:off x="3288475" y="4381205"/>
            <a:ext cx="152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 smtClean="0"/>
              <a:t>a</a:t>
            </a:r>
            <a:endParaRPr lang="en-US" sz="1400" b="1" dirty="0"/>
          </a:p>
        </p:txBody>
      </p:sp>
      <p:sp>
        <p:nvSpPr>
          <p:cNvPr id="160" name="TextBox 159"/>
          <p:cNvSpPr txBox="1"/>
          <p:nvPr/>
        </p:nvSpPr>
        <p:spPr>
          <a:xfrm>
            <a:off x="3288475" y="4613856"/>
            <a:ext cx="152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 smtClean="0"/>
              <a:t>b</a:t>
            </a:r>
            <a:endParaRPr lang="en-US" sz="1400" b="1" dirty="0"/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304800" y="914400"/>
            <a:ext cx="8763000" cy="2819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Step-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2: (Run time – green lines) Users access/query and display data sources from a single access point (federator) over integrated data-views  (multi-layered map images).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Some layers are in binary map images (layers from WMS), and some are rendered from GML which is provided by WFS.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Enables users to query the map images based on their attributes and features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Demand Data Access: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There is no copying of the data at any intermediary places. Data are kept at their originating sources. Consistency and autonomy.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4" grpId="0" animBg="1"/>
      <p:bldP spid="67" grpId="0" animBg="1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Capability metadata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Web Services provide key low level capability but do not define an information or data architecture 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These are left to domain specific capabilities metadata and associated data description language (GML).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Machine and human readable information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Enables easy integration and federation</a:t>
            </a:r>
          </a:p>
          <a:p>
            <a:pPr lvl="1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Enables developing application based standard interactive re-usable tools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data query display and analysis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Seamless data/access/query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08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Architecture Summary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Fine-grained dynamic information presentation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Heterogeneous data sources queried as a single resource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Integrated data-view in multi-layered map images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burden of accessing data source with ad-hoc queries.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interactive feature based querying besides displaying the data</a:t>
            </a:r>
          </a:p>
          <a:p>
            <a:pPr lvl="1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Just-in-time or late-binding federation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always is kept at its originating  resource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Autonomous local resources -Easy data-maintenance</a:t>
            </a:r>
          </a:p>
          <a:p>
            <a:pPr lvl="1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Interoperable and extendable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 Geo-Standards are integrated with Web Service principles.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Converting HTTP/GET-POST queries into XML-based queries.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8F49-F254-4492-A20D-AEE6D2E281C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138513</TotalTime>
  <Words>6232</Words>
  <Application>Microsoft Office PowerPoint</Application>
  <PresentationFormat>On-screen Show (4:3)</PresentationFormat>
  <Paragraphs>1185</Paragraphs>
  <Slides>50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High-Performance Federated and  Service-Oriented  Geographic Information Systems</vt:lpstr>
      <vt:lpstr>Outline</vt:lpstr>
      <vt:lpstr>Geographic Information Systems (GIS)</vt:lpstr>
      <vt:lpstr>Motivations</vt:lpstr>
      <vt:lpstr>Research Issues</vt:lpstr>
      <vt:lpstr>Web Service components and data-flow  Service-oriented GIS</vt:lpstr>
      <vt:lpstr>Federation Framework</vt:lpstr>
      <vt:lpstr>Why Capability metadata</vt:lpstr>
      <vt:lpstr>Architecture Summary</vt:lpstr>
      <vt:lpstr>Federator-oriented  data access/query optimization for distributed map rendering</vt:lpstr>
      <vt:lpstr>Background: Geo-data Characteristics</vt:lpstr>
      <vt:lpstr>Performance Investigation</vt:lpstr>
      <vt:lpstr>Enhancement Approaches</vt:lpstr>
      <vt:lpstr>1. Extension to Open Standards:  Streaming data transfer</vt:lpstr>
      <vt:lpstr>2. GML-tiling</vt:lpstr>
      <vt:lpstr>Tile-table (TT)</vt:lpstr>
      <vt:lpstr>How It is Created</vt:lpstr>
      <vt:lpstr>How It is Used (Run-time)</vt:lpstr>
      <vt:lpstr>Summary  (GML-tiling)</vt:lpstr>
      <vt:lpstr>3. Dynamic Load balancing / Parallel processing</vt:lpstr>
      <vt:lpstr>Workload Table (WT)</vt:lpstr>
      <vt:lpstr>How It is Used</vt:lpstr>
      <vt:lpstr>GML-tiling vs. Workload Table (WT)</vt:lpstr>
      <vt:lpstr>Test Setup</vt:lpstr>
      <vt:lpstr>Base-line System Tests</vt:lpstr>
      <vt:lpstr>1. Using GML-tiling</vt:lpstr>
      <vt:lpstr>2. Load-balancing and parallel processing through WT</vt:lpstr>
      <vt:lpstr>Parallel processing through WT (Cont’d) Performance effecting factors</vt:lpstr>
      <vt:lpstr>Summary &amp; Conclusions  -Federator-oriented data access/query optimizations-</vt:lpstr>
      <vt:lpstr>Contributions</vt:lpstr>
      <vt:lpstr>Contributions (Systems Software)</vt:lpstr>
      <vt:lpstr>Acknowledgement</vt:lpstr>
      <vt:lpstr>Thanks!....</vt:lpstr>
      <vt:lpstr>BACK-UP SLIDES</vt:lpstr>
      <vt:lpstr>Possible Future Research Directions</vt:lpstr>
      <vt:lpstr>Why OpenGIS</vt:lpstr>
      <vt:lpstr>Integrated data-view Multi-layered Map images</vt:lpstr>
      <vt:lpstr>Slide 38</vt:lpstr>
      <vt:lpstr>GetCapabilities Schema and Sample Request Instance</vt:lpstr>
      <vt:lpstr>GetMap Schema and Sample Request Instance</vt:lpstr>
      <vt:lpstr>Slide 41</vt:lpstr>
      <vt:lpstr>Event-based Interactive Map Tools </vt:lpstr>
      <vt:lpstr>Sample GML document</vt:lpstr>
      <vt:lpstr>Sample GetFeature Request Instance</vt:lpstr>
      <vt:lpstr>A Template simple capabilities file for a WMS</vt:lpstr>
      <vt:lpstr>Generalization of the Proposed Architecture</vt:lpstr>
      <vt:lpstr>Slide 47</vt:lpstr>
      <vt:lpstr>Map rendering from GML</vt:lpstr>
      <vt:lpstr>Interoperability Requirements on Geo-data</vt:lpstr>
      <vt:lpstr>Standard Query (GetFeature)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asayar</dc:creator>
  <cp:lastModifiedBy>asayar</cp:lastModifiedBy>
  <cp:revision>3614</cp:revision>
  <dcterms:created xsi:type="dcterms:W3CDTF">2007-09-28T08:12:14Z</dcterms:created>
  <dcterms:modified xsi:type="dcterms:W3CDTF">2008-05-07T14:55:25Z</dcterms:modified>
</cp:coreProperties>
</file>