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60"/>
  </p:notesMasterIdLst>
  <p:handoutMasterIdLst>
    <p:handoutMasterId r:id="rId61"/>
  </p:handoutMasterIdLst>
  <p:sldIdLst>
    <p:sldId id="256" r:id="rId2"/>
    <p:sldId id="399" r:id="rId3"/>
    <p:sldId id="535" r:id="rId4"/>
    <p:sldId id="401" r:id="rId5"/>
    <p:sldId id="402" r:id="rId6"/>
    <p:sldId id="400" r:id="rId7"/>
    <p:sldId id="532" r:id="rId8"/>
    <p:sldId id="533" r:id="rId9"/>
    <p:sldId id="435" r:id="rId10"/>
    <p:sldId id="534" r:id="rId11"/>
    <p:sldId id="405" r:id="rId12"/>
    <p:sldId id="460" r:id="rId13"/>
    <p:sldId id="376" r:id="rId14"/>
    <p:sldId id="521" r:id="rId15"/>
    <p:sldId id="482" r:id="rId16"/>
    <p:sldId id="510" r:id="rId17"/>
    <p:sldId id="514" r:id="rId18"/>
    <p:sldId id="504" r:id="rId19"/>
    <p:sldId id="491" r:id="rId20"/>
    <p:sldId id="501" r:id="rId21"/>
    <p:sldId id="542" r:id="rId22"/>
    <p:sldId id="499" r:id="rId23"/>
    <p:sldId id="500" r:id="rId24"/>
    <p:sldId id="502" r:id="rId25"/>
    <p:sldId id="493" r:id="rId26"/>
    <p:sldId id="505" r:id="rId27"/>
    <p:sldId id="527" r:id="rId28"/>
    <p:sldId id="541" r:id="rId29"/>
    <p:sldId id="513" r:id="rId30"/>
    <p:sldId id="520" r:id="rId31"/>
    <p:sldId id="495" r:id="rId32"/>
    <p:sldId id="496" r:id="rId33"/>
    <p:sldId id="519" r:id="rId34"/>
    <p:sldId id="528" r:id="rId35"/>
    <p:sldId id="486" r:id="rId36"/>
    <p:sldId id="489" r:id="rId37"/>
    <p:sldId id="487" r:id="rId38"/>
    <p:sldId id="346" r:id="rId39"/>
    <p:sldId id="329" r:id="rId40"/>
    <p:sldId id="538" r:id="rId41"/>
    <p:sldId id="539" r:id="rId42"/>
    <p:sldId id="529" r:id="rId43"/>
    <p:sldId id="432" r:id="rId44"/>
    <p:sldId id="434" r:id="rId45"/>
    <p:sldId id="406" r:id="rId46"/>
    <p:sldId id="379" r:id="rId47"/>
    <p:sldId id="387" r:id="rId48"/>
    <p:sldId id="380" r:id="rId49"/>
    <p:sldId id="381" r:id="rId50"/>
    <p:sldId id="382" r:id="rId51"/>
    <p:sldId id="383" r:id="rId52"/>
    <p:sldId id="384" r:id="rId53"/>
    <p:sldId id="389" r:id="rId54"/>
    <p:sldId id="447" r:id="rId55"/>
    <p:sldId id="524" r:id="rId56"/>
    <p:sldId id="525" r:id="rId57"/>
    <p:sldId id="526" r:id="rId58"/>
    <p:sldId id="540"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1716"/>
    <a:srgbClr val="5A212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33" autoAdjust="0"/>
    <p:restoredTop sz="68353" autoAdjust="0"/>
  </p:normalViewPr>
  <p:slideViewPr>
    <p:cSldViewPr>
      <p:cViewPr varScale="1">
        <p:scale>
          <a:sx n="71" d="100"/>
          <a:sy n="71" d="100"/>
        </p:scale>
        <p:origin x="-52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00"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asayar\Desktop\Thesis%20Docs\WMS_performance\test_final_new.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asayar\Desktop\Thesis%20Docs\WMS_performance\test_final_new.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solidFill>
                  <a:srgbClr val="C00000"/>
                </a:solidFill>
              </a:defRPr>
            </a:pPr>
            <a:r>
              <a:rPr lang="en-US" sz="1400" b="1" i="0" baseline="0" dirty="0"/>
              <a:t>Map Image Creation </a:t>
            </a:r>
            <a:r>
              <a:rPr lang="en-US" sz="1400" b="1" i="0" baseline="0" dirty="0" smtClean="0"/>
              <a:t>steps/timings</a:t>
            </a:r>
          </a:p>
          <a:p>
            <a:pPr>
              <a:defRPr sz="1400">
                <a:solidFill>
                  <a:srgbClr val="C00000"/>
                </a:solidFill>
              </a:defRPr>
            </a:pPr>
            <a:r>
              <a:rPr lang="en-US" sz="1200" b="1" i="0" baseline="0" dirty="0" smtClean="0"/>
              <a:t>(for 400x400 pixel images)</a:t>
            </a:r>
            <a:endParaRPr lang="en-US" sz="1200" b="1" i="0" baseline="0" dirty="0"/>
          </a:p>
        </c:rich>
      </c:tx>
      <c:layout>
        <c:manualLayout>
          <c:xMode val="edge"/>
          <c:yMode val="edge"/>
          <c:x val="0.26324069785394488"/>
          <c:y val="3.7053419793114474E-2"/>
        </c:manualLayout>
      </c:layout>
      <c:spPr>
        <a:noFill/>
        <a:ln w="25400">
          <a:noFill/>
        </a:ln>
      </c:spPr>
    </c:title>
    <c:plotArea>
      <c:layout>
        <c:manualLayout>
          <c:layoutTarget val="inner"/>
          <c:xMode val="edge"/>
          <c:yMode val="edge"/>
          <c:x val="0.16385605252028998"/>
          <c:y val="0.16089129483814629"/>
          <c:w val="0.77572325656124075"/>
          <c:h val="0.6692665500145909"/>
        </c:manualLayout>
      </c:layout>
      <c:scatterChart>
        <c:scatterStyle val="lineMarker"/>
        <c:ser>
          <c:idx val="0"/>
          <c:order val="0"/>
          <c:tx>
            <c:v>data extraction</c:v>
          </c:tx>
          <c:marker>
            <c:symbol val="diamond"/>
            <c:size val="5"/>
          </c:marker>
          <c:xVal>
            <c:numRef>
              <c:f>'WMS itemized'!$A$15:$A$20</c:f>
              <c:numCache>
                <c:formatCode>#,##0</c:formatCode>
                <c:ptCount val="6"/>
                <c:pt idx="0">
                  <c:v>1</c:v>
                </c:pt>
                <c:pt idx="1">
                  <c:v>10</c:v>
                </c:pt>
                <c:pt idx="2">
                  <c:v>100</c:v>
                </c:pt>
                <c:pt idx="3">
                  <c:v>1000</c:v>
                </c:pt>
                <c:pt idx="4">
                  <c:v>5000</c:v>
                </c:pt>
                <c:pt idx="5">
                  <c:v>10000</c:v>
                </c:pt>
              </c:numCache>
            </c:numRef>
          </c:xVal>
          <c:yVal>
            <c:numRef>
              <c:f>'WMS itemized'!$B$15:$B$20</c:f>
              <c:numCache>
                <c:formatCode>#,##0.00</c:formatCode>
                <c:ptCount val="6"/>
                <c:pt idx="0">
                  <c:v>15.58823529411765</c:v>
                </c:pt>
                <c:pt idx="1">
                  <c:v>72.8125</c:v>
                </c:pt>
                <c:pt idx="2">
                  <c:v>183.0625</c:v>
                </c:pt>
                <c:pt idx="3">
                  <c:v>270.4736842105263</c:v>
                </c:pt>
                <c:pt idx="4">
                  <c:v>671.73684210526289</c:v>
                </c:pt>
                <c:pt idx="5">
                  <c:v>1025.6733333333127</c:v>
                </c:pt>
              </c:numCache>
            </c:numRef>
          </c:yVal>
        </c:ser>
        <c:ser>
          <c:idx val="1"/>
          <c:order val="1"/>
          <c:tx>
            <c:v>data plotting</c:v>
          </c:tx>
          <c:marker>
            <c:symbol val="square"/>
            <c:size val="5"/>
          </c:marker>
          <c:xVal>
            <c:numRef>
              <c:f>'WMS itemized'!$A$15:$A$20</c:f>
              <c:numCache>
                <c:formatCode>#,##0</c:formatCode>
                <c:ptCount val="6"/>
                <c:pt idx="0">
                  <c:v>1</c:v>
                </c:pt>
                <c:pt idx="1">
                  <c:v>10</c:v>
                </c:pt>
                <c:pt idx="2">
                  <c:v>100</c:v>
                </c:pt>
                <c:pt idx="3">
                  <c:v>1000</c:v>
                </c:pt>
                <c:pt idx="4">
                  <c:v>5000</c:v>
                </c:pt>
                <c:pt idx="5">
                  <c:v>10000</c:v>
                </c:pt>
              </c:numCache>
            </c:numRef>
          </c:xVal>
          <c:yVal>
            <c:numRef>
              <c:f>'WMS itemized'!$C$15:$C$20</c:f>
              <c:numCache>
                <c:formatCode>#,##0.00</c:formatCode>
                <c:ptCount val="6"/>
                <c:pt idx="0">
                  <c:v>0</c:v>
                </c:pt>
                <c:pt idx="1">
                  <c:v>3</c:v>
                </c:pt>
                <c:pt idx="2">
                  <c:v>15.33</c:v>
                </c:pt>
                <c:pt idx="3">
                  <c:v>83.11</c:v>
                </c:pt>
                <c:pt idx="4">
                  <c:v>153.66999999999999</c:v>
                </c:pt>
                <c:pt idx="5">
                  <c:v>828.5</c:v>
                </c:pt>
              </c:numCache>
            </c:numRef>
          </c:yVal>
        </c:ser>
        <c:ser>
          <c:idx val="2"/>
          <c:order val="2"/>
          <c:tx>
            <c:v>image conversion</c:v>
          </c:tx>
          <c:marker>
            <c:symbol val="triangle"/>
            <c:size val="4"/>
          </c:marker>
          <c:xVal>
            <c:numRef>
              <c:f>'WMS itemized'!$A$15:$A$20</c:f>
              <c:numCache>
                <c:formatCode>#,##0</c:formatCode>
                <c:ptCount val="6"/>
                <c:pt idx="0">
                  <c:v>1</c:v>
                </c:pt>
                <c:pt idx="1">
                  <c:v>10</c:v>
                </c:pt>
                <c:pt idx="2">
                  <c:v>100</c:v>
                </c:pt>
                <c:pt idx="3">
                  <c:v>1000</c:v>
                </c:pt>
                <c:pt idx="4">
                  <c:v>5000</c:v>
                </c:pt>
                <c:pt idx="5">
                  <c:v>10000</c:v>
                </c:pt>
              </c:numCache>
            </c:numRef>
          </c:xVal>
          <c:yVal>
            <c:numRef>
              <c:f>'WMS itemized'!$D$15:$D$20</c:f>
              <c:numCache>
                <c:formatCode>General</c:formatCode>
                <c:ptCount val="6"/>
                <c:pt idx="0">
                  <c:v>19.239999999999988</c:v>
                </c:pt>
                <c:pt idx="1">
                  <c:v>19.239999999999988</c:v>
                </c:pt>
                <c:pt idx="2">
                  <c:v>19.239999999999988</c:v>
                </c:pt>
                <c:pt idx="3">
                  <c:v>19.239999999999988</c:v>
                </c:pt>
                <c:pt idx="4">
                  <c:v>19.239999999999988</c:v>
                </c:pt>
                <c:pt idx="5">
                  <c:v>19.239999999999988</c:v>
                </c:pt>
              </c:numCache>
            </c:numRef>
          </c:yVal>
        </c:ser>
        <c:ser>
          <c:idx val="3"/>
          <c:order val="3"/>
          <c:tx>
            <c:v>total response time</c:v>
          </c:tx>
          <c:xVal>
            <c:numRef>
              <c:f>'WMS itemized'!$A$15:$A$20</c:f>
              <c:numCache>
                <c:formatCode>#,##0</c:formatCode>
                <c:ptCount val="6"/>
                <c:pt idx="0">
                  <c:v>1</c:v>
                </c:pt>
                <c:pt idx="1">
                  <c:v>10</c:v>
                </c:pt>
                <c:pt idx="2">
                  <c:v>100</c:v>
                </c:pt>
                <c:pt idx="3">
                  <c:v>1000</c:v>
                </c:pt>
                <c:pt idx="4">
                  <c:v>5000</c:v>
                </c:pt>
                <c:pt idx="5">
                  <c:v>10000</c:v>
                </c:pt>
              </c:numCache>
            </c:numRef>
          </c:xVal>
          <c:yVal>
            <c:numRef>
              <c:f>'WMS itemized'!$E$15:$E$20</c:f>
              <c:numCache>
                <c:formatCode>#,##0.00</c:formatCode>
                <c:ptCount val="6"/>
                <c:pt idx="0">
                  <c:v>34.828235294117661</c:v>
                </c:pt>
                <c:pt idx="1">
                  <c:v>95.052499999999981</c:v>
                </c:pt>
                <c:pt idx="2">
                  <c:v>217.63250000000002</c:v>
                </c:pt>
                <c:pt idx="3">
                  <c:v>372.82368421052632</c:v>
                </c:pt>
                <c:pt idx="4">
                  <c:v>844.64684210526298</c:v>
                </c:pt>
                <c:pt idx="5">
                  <c:v>1873.4133333333298</c:v>
                </c:pt>
              </c:numCache>
            </c:numRef>
          </c:yVal>
        </c:ser>
        <c:axId val="41953536"/>
        <c:axId val="41955712"/>
      </c:scatterChart>
      <c:valAx>
        <c:axId val="41953536"/>
        <c:scaling>
          <c:orientation val="minMax"/>
        </c:scaling>
        <c:axPos val="b"/>
        <c:title>
          <c:tx>
            <c:rich>
              <a:bodyPr/>
              <a:lstStyle/>
              <a:p>
                <a:pPr>
                  <a:defRPr sz="1200">
                    <a:solidFill>
                      <a:srgbClr val="002060"/>
                    </a:solidFill>
                  </a:defRPr>
                </a:pPr>
                <a:r>
                  <a:rPr lang="en-US" sz="1200">
                    <a:solidFill>
                      <a:srgbClr val="002060"/>
                    </a:solidFill>
                  </a:rPr>
                  <a:t>Data Size -KB</a:t>
                </a:r>
              </a:p>
            </c:rich>
          </c:tx>
          <c:layout/>
          <c:spPr>
            <a:noFill/>
            <a:ln w="25400">
              <a:noFill/>
            </a:ln>
          </c:spPr>
        </c:title>
        <c:numFmt formatCode="0" sourceLinked="0"/>
        <c:maj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41955712"/>
        <c:crosses val="autoZero"/>
        <c:crossBetween val="midCat"/>
      </c:valAx>
      <c:valAx>
        <c:axId val="41955712"/>
        <c:scaling>
          <c:orientation val="minMax"/>
        </c:scaling>
        <c:axPos val="l"/>
        <c:majorGridlines/>
        <c:title>
          <c:tx>
            <c:rich>
              <a:bodyPr/>
              <a:lstStyle/>
              <a:p>
                <a:pPr>
                  <a:defRPr sz="1200">
                    <a:solidFill>
                      <a:srgbClr val="002060"/>
                    </a:solidFill>
                  </a:defRPr>
                </a:pPr>
                <a:r>
                  <a:rPr lang="en-US" sz="1200">
                    <a:solidFill>
                      <a:srgbClr val="002060"/>
                    </a:solidFill>
                  </a:rPr>
                  <a:t>Time</a:t>
                </a:r>
                <a:r>
                  <a:rPr lang="en-US" sz="1200" baseline="0">
                    <a:solidFill>
                      <a:srgbClr val="002060"/>
                    </a:solidFill>
                  </a:rPr>
                  <a:t> - msecs</a:t>
                </a:r>
                <a:endParaRPr lang="en-US" sz="1200">
                  <a:solidFill>
                    <a:srgbClr val="002060"/>
                  </a:solidFill>
                </a:endParaRPr>
              </a:p>
            </c:rich>
          </c:tx>
          <c:layout/>
          <c:spPr>
            <a:noFill/>
            <a:ln w="25400">
              <a:noFill/>
            </a:ln>
          </c:spPr>
        </c:title>
        <c:numFmt formatCode="#,##0" sourceLinked="0"/>
        <c:majorTickMark val="none"/>
        <c:tickLblPos val="nextTo"/>
        <c:txPr>
          <a:bodyPr/>
          <a:lstStyle/>
          <a:p>
            <a:pPr>
              <a:defRPr sz="1200"/>
            </a:pPr>
            <a:endParaRPr lang="en-US"/>
          </a:p>
        </c:txPr>
        <c:crossAx val="41953536"/>
        <c:crosses val="autoZero"/>
        <c:crossBetween val="midCat"/>
      </c:valAx>
    </c:plotArea>
    <c:legend>
      <c:legendPos val="r"/>
      <c:layout>
        <c:manualLayout>
          <c:xMode val="edge"/>
          <c:yMode val="edge"/>
          <c:x val="0.17892412531002441"/>
          <c:y val="0.17256318484665098"/>
          <c:w val="0.42800211900117996"/>
          <c:h val="0.27815061578841138"/>
        </c:manualLayout>
      </c:layout>
      <c:txPr>
        <a:bodyPr/>
        <a:lstStyle/>
        <a:p>
          <a:pPr>
            <a:defRPr sz="1200"/>
          </a:pPr>
          <a:endParaRPr lang="en-US"/>
        </a:p>
      </c:txPr>
    </c:legend>
    <c:plotVisOnly val="1"/>
    <c:dispBlanksAs val="gap"/>
  </c:chart>
  <c:spPr>
    <a:solidFill>
      <a:schemeClr val="bg1"/>
    </a:solidFill>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0"/>
  <c:chart>
    <c:title>
      <c:tx>
        <c:rich>
          <a:bodyPr/>
          <a:lstStyle/>
          <a:p>
            <a:pPr>
              <a:defRPr sz="1400">
                <a:solidFill>
                  <a:srgbClr val="C00000"/>
                </a:solidFill>
              </a:defRPr>
            </a:pPr>
            <a:r>
              <a:rPr lang="en-US" sz="1400" dirty="0">
                <a:solidFill>
                  <a:srgbClr val="C00000"/>
                </a:solidFill>
              </a:rPr>
              <a:t>Image </a:t>
            </a:r>
            <a:r>
              <a:rPr lang="en-US" sz="1400" dirty="0" smtClean="0">
                <a:solidFill>
                  <a:srgbClr val="C00000"/>
                </a:solidFill>
              </a:rPr>
              <a:t>conversion time </a:t>
            </a:r>
          </a:p>
          <a:p>
            <a:pPr>
              <a:defRPr sz="1400">
                <a:solidFill>
                  <a:srgbClr val="C00000"/>
                </a:solidFill>
              </a:defRPr>
            </a:pPr>
            <a:r>
              <a:rPr lang="en-US" sz="1400" dirty="0" smtClean="0">
                <a:solidFill>
                  <a:srgbClr val="C00000"/>
                </a:solidFill>
              </a:rPr>
              <a:t>For different pixel resolutions</a:t>
            </a:r>
            <a:endParaRPr lang="en-US" sz="1400" dirty="0">
              <a:solidFill>
                <a:srgbClr val="C00000"/>
              </a:solidFill>
            </a:endParaRPr>
          </a:p>
        </c:rich>
      </c:tx>
      <c:layout>
        <c:manualLayout>
          <c:xMode val="edge"/>
          <c:yMode val="edge"/>
          <c:x val="0.27209090909090938"/>
          <c:y val="2.0408163265306142E-2"/>
        </c:manualLayout>
      </c:layout>
    </c:title>
    <c:plotArea>
      <c:layout>
        <c:manualLayout>
          <c:layoutTarget val="inner"/>
          <c:xMode val="edge"/>
          <c:yMode val="edge"/>
          <c:x val="0.16450268891213776"/>
          <c:y val="0.19480351414406533"/>
          <c:w val="0.81131310042555349"/>
          <c:h val="0.56957239720034958"/>
        </c:manualLayout>
      </c:layout>
      <c:barChart>
        <c:barDir val="col"/>
        <c:grouping val="clustered"/>
        <c:ser>
          <c:idx val="0"/>
          <c:order val="0"/>
          <c:tx>
            <c:v>conversion time</c:v>
          </c:tx>
          <c:cat>
            <c:strRef>
              <c:f>'WMS itemized'!$A$31:$A$34</c:f>
              <c:strCache>
                <c:ptCount val="4"/>
                <c:pt idx="0">
                  <c:v>200x200</c:v>
                </c:pt>
                <c:pt idx="1">
                  <c:v>400x400</c:v>
                </c:pt>
                <c:pt idx="2">
                  <c:v>600x600</c:v>
                </c:pt>
                <c:pt idx="3">
                  <c:v>800x800</c:v>
                </c:pt>
              </c:strCache>
            </c:strRef>
          </c:cat>
          <c:val>
            <c:numRef>
              <c:f>'WMS itemized'!$B$31:$B$34</c:f>
              <c:numCache>
                <c:formatCode>0.00</c:formatCode>
                <c:ptCount val="4"/>
                <c:pt idx="0">
                  <c:v>19.238095238095227</c:v>
                </c:pt>
                <c:pt idx="1">
                  <c:v>25.428571428571427</c:v>
                </c:pt>
                <c:pt idx="2">
                  <c:v>46.38095238095238</c:v>
                </c:pt>
                <c:pt idx="3">
                  <c:v>71.578947368419847</c:v>
                </c:pt>
              </c:numCache>
            </c:numRef>
          </c:val>
        </c:ser>
        <c:axId val="42005248"/>
        <c:axId val="42007168"/>
      </c:barChart>
      <c:catAx>
        <c:axId val="42005248"/>
        <c:scaling>
          <c:orientation val="minMax"/>
        </c:scaling>
        <c:axPos val="b"/>
        <c:title>
          <c:tx>
            <c:rich>
              <a:bodyPr/>
              <a:lstStyle/>
              <a:p>
                <a:pPr>
                  <a:defRPr sz="1200">
                    <a:solidFill>
                      <a:srgbClr val="002060"/>
                    </a:solidFill>
                  </a:defRPr>
                </a:pPr>
                <a:r>
                  <a:rPr lang="en-US" sz="1200">
                    <a:solidFill>
                      <a:srgbClr val="002060"/>
                    </a:solidFill>
                  </a:rPr>
                  <a:t>Resolution</a:t>
                </a:r>
                <a:r>
                  <a:rPr lang="en-US" sz="1200" baseline="0">
                    <a:solidFill>
                      <a:srgbClr val="002060"/>
                    </a:solidFill>
                  </a:rPr>
                  <a:t> in Pixels</a:t>
                </a:r>
                <a:endParaRPr lang="en-US" sz="1200">
                  <a:solidFill>
                    <a:srgbClr val="002060"/>
                  </a:solidFill>
                </a:endParaRPr>
              </a:p>
            </c:rich>
          </c:tx>
          <c:layout/>
        </c:title>
        <c:majorTickMark val="none"/>
        <c:tickLblPos val="nextTo"/>
        <c:txPr>
          <a:bodyPr/>
          <a:lstStyle/>
          <a:p>
            <a:pPr>
              <a:defRPr sz="1200"/>
            </a:pPr>
            <a:endParaRPr lang="en-US"/>
          </a:p>
        </c:txPr>
        <c:crossAx val="42007168"/>
        <c:crosses val="autoZero"/>
        <c:auto val="1"/>
        <c:lblAlgn val="ctr"/>
        <c:lblOffset val="100"/>
      </c:catAx>
      <c:valAx>
        <c:axId val="42007168"/>
        <c:scaling>
          <c:orientation val="minMax"/>
        </c:scaling>
        <c:axPos val="l"/>
        <c:majorGridlines/>
        <c:title>
          <c:tx>
            <c:rich>
              <a:bodyPr/>
              <a:lstStyle/>
              <a:p>
                <a:pPr>
                  <a:defRPr sz="1200">
                    <a:solidFill>
                      <a:srgbClr val="002060"/>
                    </a:solidFill>
                  </a:defRPr>
                </a:pPr>
                <a:r>
                  <a:rPr lang="en-US" sz="1200">
                    <a:solidFill>
                      <a:srgbClr val="002060"/>
                    </a:solidFill>
                  </a:rPr>
                  <a:t>Time msec</a:t>
                </a:r>
              </a:p>
            </c:rich>
          </c:tx>
          <c:layout/>
        </c:title>
        <c:numFmt formatCode="0" sourceLinked="0"/>
        <c:tickLblPos val="nextTo"/>
        <c:txPr>
          <a:bodyPr/>
          <a:lstStyle/>
          <a:p>
            <a:pPr>
              <a:defRPr sz="1200"/>
            </a:pPr>
            <a:endParaRPr lang="en-US"/>
          </a:p>
        </c:txPr>
        <c:crossAx val="42005248"/>
        <c:crosses val="autoZero"/>
        <c:crossBetween val="between"/>
      </c:valAx>
    </c:plotArea>
    <c:legend>
      <c:legendPos val="r"/>
      <c:layout>
        <c:manualLayout>
          <c:xMode val="edge"/>
          <c:yMode val="edge"/>
          <c:x val="0.19016113277102645"/>
          <c:y val="0.22409521726450857"/>
          <c:w val="0.45744175181986091"/>
          <c:h val="0.11759526409563772"/>
        </c:manualLayout>
      </c:layout>
      <c:txPr>
        <a:bodyPr/>
        <a:lstStyle/>
        <a:p>
          <a:pPr>
            <a:defRPr sz="1200"/>
          </a:pPr>
          <a:endParaRPr lang="en-US"/>
        </a:p>
      </c:txPr>
    </c:legend>
    <c:plotVisOnly val="1"/>
  </c:chart>
  <c:spPr>
    <a:solidFill>
      <a:schemeClr val="bg1"/>
    </a:solidFill>
  </c:spPr>
  <c:externalData r:id="rId1"/>
  <c:userShapes r:id="rId2"/>
</c:chartSpace>
</file>

<file path=ppt/drawings/drawing1.xml><?xml version="1.0" encoding="utf-8"?>
<c:userShapes xmlns:c="http://schemas.openxmlformats.org/drawingml/2006/chart">
  <cdr:relSizeAnchor xmlns:cdr="http://schemas.openxmlformats.org/drawingml/2006/chartDrawing">
    <cdr:from>
      <cdr:x>0.76712</cdr:x>
      <cdr:y>0.76471</cdr:y>
    </cdr:from>
    <cdr:to>
      <cdr:x>0.87671</cdr:x>
      <cdr:y>0.84314</cdr:y>
    </cdr:to>
    <cdr:sp macro="" textlink="">
      <cdr:nvSpPr>
        <cdr:cNvPr id="2" name="TextBox 1"/>
        <cdr:cNvSpPr txBox="1"/>
      </cdr:nvSpPr>
      <cdr:spPr>
        <a:xfrm xmlns:a="http://schemas.openxmlformats.org/drawingml/2006/main">
          <a:off x="4267200" y="2971800"/>
          <a:ext cx="6096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smtClean="0">
              <a:solidFill>
                <a:schemeClr val="accent3">
                  <a:lumMod val="50000"/>
                </a:schemeClr>
              </a:solidFill>
            </a:rPr>
            <a:t>25.43</a:t>
          </a:r>
        </a:p>
        <a:p xmlns:a="http://schemas.openxmlformats.org/drawingml/2006/main">
          <a:endParaRPr lang="en-US" sz="1400" b="1" dirty="0">
            <a:solidFill>
              <a:schemeClr val="accent3">
                <a:lumMod val="50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0.39286</cdr:x>
      <cdr:y>0.51923</cdr:y>
    </cdr:from>
    <cdr:to>
      <cdr:x>0.53571</cdr:x>
      <cdr:y>0.59615</cdr:y>
    </cdr:to>
    <cdr:sp macro="" textlink="">
      <cdr:nvSpPr>
        <cdr:cNvPr id="3" name="TextBox 2"/>
        <cdr:cNvSpPr txBox="1"/>
      </cdr:nvSpPr>
      <cdr:spPr>
        <a:xfrm xmlns:a="http://schemas.openxmlformats.org/drawingml/2006/main">
          <a:off x="1676400" y="2057400"/>
          <a:ext cx="609600" cy="3048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400" b="1" dirty="0" smtClean="0">
              <a:solidFill>
                <a:schemeClr val="accent3">
                  <a:lumMod val="50000"/>
                </a:schemeClr>
              </a:solidFill>
            </a:rPr>
            <a:t>25.43</a:t>
          </a:r>
        </a:p>
        <a:p xmlns:a="http://schemas.openxmlformats.org/drawingml/2006/main">
          <a:endParaRPr lang="en-US" sz="1400" b="1" dirty="0">
            <a:solidFill>
              <a:schemeClr val="accent3">
                <a:lumMod val="50000"/>
              </a:schemeClr>
            </a:solidFill>
          </a:endParaRPr>
        </a:p>
      </cdr:txBody>
    </cdr:sp>
  </cdr:relSizeAnchor>
  <cdr:relSizeAnchor xmlns:cdr="http://schemas.openxmlformats.org/drawingml/2006/chartDrawing">
    <cdr:from>
      <cdr:x>0.35211</cdr:x>
      <cdr:y>0.53846</cdr:y>
    </cdr:from>
    <cdr:to>
      <cdr:x>0.54854</cdr:x>
      <cdr:y>0.59615</cdr:y>
    </cdr:to>
    <cdr:sp macro="" textlink="">
      <cdr:nvSpPr>
        <cdr:cNvPr id="5" name="Oval 4"/>
        <cdr:cNvSpPr/>
      </cdr:nvSpPr>
      <cdr:spPr>
        <a:xfrm xmlns:a="http://schemas.openxmlformats.org/drawingml/2006/main">
          <a:off x="1905000" y="2133600"/>
          <a:ext cx="1062718" cy="228600"/>
        </a:xfrm>
        <a:prstGeom xmlns:a="http://schemas.openxmlformats.org/drawingml/2006/main" prst="ellipse">
          <a:avLst/>
        </a:prstGeom>
        <a:noFill xmlns:a="http://schemas.openxmlformats.org/drawingml/2006/main"/>
        <a:ln xmlns:a="http://schemas.openxmlformats.org/drawingml/2006/main" w="25400" cap="flat" cmpd="sng" algn="ctr">
          <a:solidFill>
            <a:srgbClr val="C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DF6BE33-DDFD-4C53-A864-CDDD3EDD21A6}" type="datetimeFigureOut">
              <a:rPr lang="en-US" smtClean="0"/>
              <a:pPr/>
              <a:t>5/19/2008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8562D4-9ED0-486A-8810-1C86D44FE2B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3CFDCE-34E8-4926-B528-F01436E536C9}" type="datetimeFigureOut">
              <a:rPr lang="en-US" smtClean="0"/>
              <a:pPr/>
              <a:t>5/19/2008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EE7DE9-532C-42C6-8C50-BF3204F0455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Today's</a:t>
            </a:r>
            <a:r>
              <a:rPr lang="en-US" baseline="0" dirty="0" smtClean="0"/>
              <a:t> presentation is on my research topic – High …….systems. ( Slow)</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aseline="0" dirty="0" smtClean="0">
                <a:solidFill>
                  <a:schemeClr val="tx1">
                    <a:lumMod val="75000"/>
                    <a:lumOff val="25000"/>
                  </a:schemeClr>
                </a:solidFill>
              </a:rPr>
              <a:t>Federator </a:t>
            </a:r>
            <a:r>
              <a:rPr lang="en-US" sz="1000" i="1" baseline="0" dirty="0" smtClean="0">
                <a:solidFill>
                  <a:schemeClr val="tx1">
                    <a:lumMod val="75000"/>
                    <a:lumOff val="25000"/>
                  </a:schemeClr>
                </a:solidFill>
                <a:latin typeface="Times New Roman" pitchFamily="18" charset="0"/>
                <a:cs typeface="Times New Roman" pitchFamily="18" charset="0"/>
              </a:rPr>
              <a:t>(investigated)</a:t>
            </a:r>
            <a:r>
              <a:rPr lang="en-US" sz="1000" baseline="0" dirty="0" smtClean="0">
                <a:solidFill>
                  <a:schemeClr val="tx1">
                    <a:lumMod val="75000"/>
                    <a:lumOff val="25000"/>
                  </a:schemeClr>
                </a:solidFill>
              </a:rPr>
              <a:t>:</a:t>
            </a:r>
          </a:p>
          <a:p>
            <a:pPr lvl="1"/>
            <a:r>
              <a:rPr lang="en-US" sz="1000" baseline="0" dirty="0" smtClean="0">
                <a:solidFill>
                  <a:schemeClr val="tx1">
                    <a:lumMod val="75000"/>
                    <a:lumOff val="25000"/>
                  </a:schemeClr>
                </a:solidFill>
              </a:rPr>
              <a:t>Inspired from OGC: Cascading WMS</a:t>
            </a:r>
          </a:p>
          <a:p>
            <a:pPr lvl="1"/>
            <a:r>
              <a:rPr lang="en-US" sz="1000" baseline="0" dirty="0" smtClean="0">
                <a:solidFill>
                  <a:schemeClr val="tx1">
                    <a:lumMod val="75000"/>
                    <a:lumOff val="25000"/>
                  </a:schemeClr>
                </a:solidFill>
              </a:rPr>
              <a:t>Federator: Extended WMS</a:t>
            </a:r>
          </a:p>
          <a:p>
            <a:r>
              <a:rPr lang="en-US" sz="1000" i="1" kern="1200" baseline="0" dirty="0" smtClean="0">
                <a:solidFill>
                  <a:schemeClr val="tx1"/>
                </a:solidFill>
                <a:latin typeface="+mn-lt"/>
                <a:ea typeface="+mn-ea"/>
                <a:cs typeface="+mn-cs"/>
              </a:rPr>
              <a:t>Map </a:t>
            </a:r>
            <a:r>
              <a:rPr lang="en-US" sz="1000" i="1" kern="1200" baseline="0" dirty="0" smtClean="0">
                <a:solidFill>
                  <a:schemeClr val="tx1"/>
                </a:solidFill>
                <a:latin typeface="+mn-lt"/>
                <a:ea typeface="+mn-ea"/>
                <a:cs typeface="+mn-cs"/>
              </a:rPr>
              <a:t>-&gt; Layer -&gt; Data {GML / binary images} -&gt;Raw data (any type).</a:t>
            </a:r>
          </a:p>
          <a:p>
            <a:endParaRPr lang="en-US" sz="1000" kern="1200" baseline="0" dirty="0" smtClean="0">
              <a:solidFill>
                <a:schemeClr val="tx1"/>
              </a:solidFill>
              <a:latin typeface="+mn-lt"/>
              <a:ea typeface="+mn-ea"/>
              <a:cs typeface="+mn-cs"/>
            </a:endParaRPr>
          </a:p>
          <a:p>
            <a:r>
              <a:rPr lang="en-US" sz="1000" kern="1200" baseline="0" dirty="0" smtClean="0">
                <a:solidFill>
                  <a:schemeClr val="tx1"/>
                </a:solidFill>
                <a:latin typeface="+mn-lt"/>
                <a:ea typeface="+mn-ea"/>
                <a:cs typeface="+mn-cs"/>
              </a:rPr>
              <a:t>A map is application-based, human-recognizable, integrated data display and is composed of layers. A layer is a data rendering of a single homogeneous data source. Layers are created from the structured XML-encoded common data model (GML) or binary map images (raster data). Heterogeneous data sources (</a:t>
            </a:r>
            <a:r>
              <a:rPr lang="en-US" sz="1000" i="1" kern="1200" baseline="0" dirty="0" smtClean="0">
                <a:solidFill>
                  <a:schemeClr val="tx1"/>
                </a:solidFill>
                <a:latin typeface="+mn-lt"/>
                <a:ea typeface="+mn-ea"/>
                <a:cs typeface="+mn-cs"/>
              </a:rPr>
              <a:t>raw data</a:t>
            </a:r>
            <a:r>
              <a:rPr lang="en-US" sz="1000" kern="1200" baseline="0" dirty="0" smtClean="0">
                <a:solidFill>
                  <a:schemeClr val="tx1"/>
                </a:solidFill>
                <a:latin typeface="+mn-lt"/>
                <a:ea typeface="+mn-ea"/>
                <a:cs typeface="+mn-cs"/>
              </a:rPr>
              <a:t>) are integrated to the system as GML or binary map images through the resource specific mediators. The mediators have resource specific adaptors for request and response conversions and appropriate capability metadata describing the data and resources</a:t>
            </a:r>
            <a:r>
              <a:rPr lang="en-US" sz="1000" kern="1200" baseline="0" dirty="0" smtClean="0">
                <a:solidFill>
                  <a:schemeClr val="tx1"/>
                </a:solidFill>
                <a:latin typeface="+mn-lt"/>
                <a:ea typeface="+mn-ea"/>
                <a:cs typeface="+mn-cs"/>
              </a:rPr>
              <a:t>.</a:t>
            </a:r>
          </a:p>
          <a:p>
            <a:r>
              <a:rPr lang="en-US" sz="1000" kern="1200" dirty="0" smtClean="0">
                <a:solidFill>
                  <a:schemeClr val="tx1"/>
                </a:solidFill>
                <a:latin typeface="+mn-lt"/>
                <a:ea typeface="+mn-ea"/>
                <a:cs typeface="+mn-cs"/>
              </a:rPr>
              <a:t>The federator enables state-full service access over the stateless GIS Web Service components, and results in better performance for responsive GIS systems.</a:t>
            </a:r>
            <a:endParaRPr lang="en-US" sz="10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4.bullet:</a:t>
            </a:r>
            <a:r>
              <a:rPr lang="en-US" baseline="0" dirty="0" smtClean="0"/>
              <a:t>  </a:t>
            </a:r>
            <a:r>
              <a:rPr lang="en-US" dirty="0" smtClean="0">
                <a:solidFill>
                  <a:schemeClr val="tx1">
                    <a:lumMod val="75000"/>
                    <a:lumOff val="25000"/>
                  </a:schemeClr>
                </a:solidFill>
              </a:rPr>
              <a:t>Dynamic upgrading user interfaces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             Ex. interactive map tools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solidFill>
                  <a:schemeClr val="tx1">
                    <a:lumMod val="75000"/>
                    <a:lumOff val="25000"/>
                  </a:schemeClr>
                </a:solidFill>
              </a:rPr>
              <a:t>Fine-grained dynamic information presentation through a federation framework enabled us heterogeneous data sources to be queried as a single resource over integrated data-view in multi-layered map images</a:t>
            </a:r>
          </a:p>
          <a:p>
            <a:pPr lvl="1"/>
            <a:r>
              <a:rPr lang="en-US" b="0" dirty="0" smtClean="0">
                <a:solidFill>
                  <a:schemeClr val="tx1">
                    <a:lumMod val="75000"/>
                    <a:lumOff val="25000"/>
                  </a:schemeClr>
                </a:solidFill>
              </a:rPr>
              <a:t>Autonomous local resources -controlling definition of data</a:t>
            </a:r>
            <a:endParaRPr lang="en-US" b="0" dirty="0" smtClean="0"/>
          </a:p>
          <a:p>
            <a:r>
              <a:rPr lang="en-US" b="0" baseline="0" dirty="0" smtClean="0">
                <a:solidFill>
                  <a:schemeClr val="tx1"/>
                </a:solidFill>
              </a:rPr>
              <a:t>          A</a:t>
            </a:r>
            <a:r>
              <a:rPr lang="en-US" b="0" dirty="0" smtClean="0">
                <a:solidFill>
                  <a:schemeClr val="tx1">
                    <a:lumMod val="75000"/>
                    <a:lumOff val="25000"/>
                  </a:schemeClr>
                </a:solidFill>
              </a:rPr>
              <a:t>ttribute-based querying and interaction over integrated data-views in multi-layered map images.</a:t>
            </a:r>
          </a:p>
          <a:p>
            <a:endParaRPr lang="en-US" b="0" dirty="0" smtClean="0">
              <a:solidFill>
                <a:schemeClr val="tx1">
                  <a:lumMod val="75000"/>
                  <a:lumOff val="25000"/>
                </a:schemeClr>
              </a:solidFill>
            </a:endParaRPr>
          </a:p>
          <a:p>
            <a:r>
              <a:rPr lang="en-US" b="0" dirty="0" smtClean="0">
                <a:solidFill>
                  <a:schemeClr val="tx1">
                    <a:lumMod val="75000"/>
                    <a:lumOff val="25000"/>
                  </a:schemeClr>
                </a:solidFill>
              </a:rPr>
              <a:t>Integrated data views are multi-layered map images composed of distributed standard GIS Web Service components.</a:t>
            </a:r>
          </a:p>
        </p:txBody>
      </p:sp>
      <p:sp>
        <p:nvSpPr>
          <p:cNvPr id="4" name="Slide Number Placeholder 3"/>
          <p:cNvSpPr>
            <a:spLocks noGrp="1"/>
          </p:cNvSpPr>
          <p:nvPr>
            <p:ph type="sldNum" sz="quarter" idx="10"/>
          </p:nvPr>
        </p:nvSpPr>
        <p:spPr/>
        <p:txBody>
          <a:bodyPr/>
          <a:lstStyle/>
          <a:p>
            <a:fld id="{97EE7DE9-532C-42C6-8C50-BF3204F0455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Lets discuss</a:t>
            </a:r>
            <a:r>
              <a:rPr lang="en-US" sz="1200" baseline="0" dirty="0" smtClean="0"/>
              <a:t> the performance…………..designs in such federated service oriented framework</a:t>
            </a:r>
          </a:p>
          <a:p>
            <a:endParaRPr lang="en-US" sz="1200" baseline="0" dirty="0" smtClean="0"/>
          </a:p>
          <a:p>
            <a:r>
              <a:rPr lang="en-US" sz="1200" baseline="0" dirty="0" smtClean="0"/>
              <a:t>Federated spatial database display</a:t>
            </a:r>
          </a:p>
          <a:p>
            <a:endParaRPr lang="en-US" sz="1200" baseline="0" dirty="0" smtClean="0"/>
          </a:p>
          <a:p>
            <a:r>
              <a:rPr lang="en-US" sz="1200" baseline="0" dirty="0" smtClean="0"/>
              <a:t>We propose federator-oriented data …optimization techniques for distributed map rendering</a:t>
            </a:r>
          </a:p>
          <a:p>
            <a:endParaRPr lang="en-US" sz="1200" baseline="0" dirty="0" smtClean="0"/>
          </a:p>
          <a:p>
            <a:endParaRPr lang="en-US" sz="1200"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GIS is mostly used in early warning systems, </a:t>
            </a:r>
            <a:r>
              <a:rPr lang="en-US" dirty="0" smtClean="0"/>
              <a:t>interactive real-time applications ,</a:t>
            </a:r>
            <a:r>
              <a:rPr lang="en-US" baseline="0" dirty="0" smtClean="0"/>
              <a:t> It </a:t>
            </a:r>
            <a:r>
              <a:rPr lang="en-US" dirty="0" smtClean="0">
                <a:solidFill>
                  <a:schemeClr val="tx1">
                    <a:lumMod val="75000"/>
                    <a:lumOff val="25000"/>
                  </a:schemeClr>
                </a:solidFill>
              </a:rPr>
              <a:t>requires quick response times.</a:t>
            </a:r>
          </a:p>
          <a:p>
            <a:endParaRPr lang="en-US" baseline="0" dirty="0" smtClean="0">
              <a:solidFill>
                <a:schemeClr val="tx1">
                  <a:lumMod val="75000"/>
                  <a:lumOff val="25000"/>
                </a:schemeClr>
              </a:solidFill>
            </a:endParaRPr>
          </a:p>
          <a:p>
            <a:r>
              <a:rPr lang="en-US" baseline="0" dirty="0" smtClean="0">
                <a:solidFill>
                  <a:schemeClr val="tx1">
                    <a:lumMod val="75000"/>
                    <a:lumOff val="25000"/>
                  </a:schemeClr>
                </a:solidFill>
              </a:rPr>
              <a:t>0- </a:t>
            </a:r>
            <a:r>
              <a:rPr lang="en-US" baseline="0" dirty="0" smtClean="0">
                <a:solidFill>
                  <a:schemeClr val="tx1">
                    <a:lumMod val="75000"/>
                    <a:lumOff val="25000"/>
                  </a:schemeClr>
                </a:solidFill>
              </a:rPr>
              <a:t>distributed nature of data</a:t>
            </a:r>
            <a:r>
              <a:rPr lang="en-US" baseline="0" dirty="0" smtClean="0">
                <a:solidFill>
                  <a:schemeClr val="tx1">
                    <a:lumMod val="75000"/>
                    <a:lumOff val="25000"/>
                  </a:schemeClr>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Data and the computational resources are naturally distributed</a:t>
            </a:r>
          </a:p>
          <a:p>
            <a:r>
              <a:rPr lang="en-US" sz="1200" kern="1200" dirty="0" smtClean="0">
                <a:solidFill>
                  <a:schemeClr val="tx1"/>
                </a:solidFill>
                <a:latin typeface="+mn-lt"/>
                <a:ea typeface="+mn-ea"/>
                <a:cs typeface="+mn-cs"/>
              </a:rPr>
              <a:t>Large data volumes make it impossible to put all geospatial data into one big data center.</a:t>
            </a:r>
          </a:p>
          <a:p>
            <a:r>
              <a:rPr lang="en-US" sz="1200" kern="1200" dirty="0" smtClean="0">
                <a:solidFill>
                  <a:schemeClr val="tx1"/>
                </a:solidFill>
                <a:latin typeface="+mn-lt"/>
                <a:ea typeface="+mn-ea"/>
                <a:cs typeface="+mn-cs"/>
              </a:rPr>
              <a:t>Decision making requires these distributed heterogeneous data sources to be shared, and represented/rendered to extract useful knowledge </a:t>
            </a:r>
            <a:endParaRPr lang="en-US" baseline="0" dirty="0" smtClean="0">
              <a:solidFill>
                <a:schemeClr val="tx1">
                  <a:lumMod val="75000"/>
                  <a:lumOff val="25000"/>
                </a:schemeClr>
              </a:solidFill>
            </a:endParaRPr>
          </a:p>
          <a:p>
            <a:endParaRPr lang="en-US" baseline="0" dirty="0" smtClean="0">
              <a:solidFill>
                <a:schemeClr val="tx1">
                  <a:lumMod val="75000"/>
                  <a:lumOff val="25000"/>
                </a:schemeClr>
              </a:solidFill>
            </a:endParaRPr>
          </a:p>
          <a:p>
            <a:r>
              <a:rPr lang="en-US" baseline="0" dirty="0" smtClean="0">
                <a:solidFill>
                  <a:schemeClr val="tx1">
                    <a:lumMod val="75000"/>
                    <a:lumOff val="25000"/>
                  </a:schemeClr>
                </a:solidFill>
              </a:rPr>
              <a:t>1-using semi-structured data model:</a:t>
            </a:r>
          </a:p>
          <a:p>
            <a:r>
              <a:rPr lang="en-US" sz="1200" kern="1200" dirty="0" smtClean="0">
                <a:solidFill>
                  <a:schemeClr val="tx1"/>
                </a:solidFill>
                <a:latin typeface="+mn-lt"/>
                <a:ea typeface="+mn-ea"/>
                <a:cs typeface="+mn-cs"/>
              </a:rPr>
              <a:t>OGC recommends using GML data. GML carries content and the presentation tags together with the core data.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That enables the data sources to be queried and displayed together</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Those resulting XML representations of data tend to be significantly larger than binary representations of the same data. </a:t>
            </a:r>
          </a:p>
          <a:p>
            <a:r>
              <a:rPr lang="en-US" sz="1200" kern="1200" dirty="0" smtClean="0">
                <a:solidFill>
                  <a:schemeClr val="tx1"/>
                </a:solidFill>
                <a:latin typeface="+mn-lt"/>
                <a:ea typeface="+mn-ea"/>
                <a:cs typeface="+mn-cs"/>
              </a:rPr>
              <a:t>The larger document size means that the greater bandwidth is required to transfer of data, as compared to the equivalent binary representations.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2- </a:t>
            </a:r>
            <a:r>
              <a:rPr lang="en-US" baseline="0" dirty="0" smtClean="0">
                <a:solidFill>
                  <a:schemeClr val="tx1">
                    <a:lumMod val="75000"/>
                    <a:lumOff val="25000"/>
                  </a:schemeClr>
                </a:solidFill>
              </a:rPr>
              <a:t>There are some characteristics of </a:t>
            </a:r>
            <a:r>
              <a:rPr lang="en-US" baseline="0" dirty="0" smtClean="0">
                <a:solidFill>
                  <a:schemeClr val="tx1">
                    <a:lumMod val="75000"/>
                    <a:lumOff val="25000"/>
                  </a:schemeClr>
                </a:solidFill>
              </a:rPr>
              <a:t>geo-data </a:t>
            </a:r>
            <a:r>
              <a:rPr lang="en-US" baseline="0" dirty="0" smtClean="0">
                <a:solidFill>
                  <a:schemeClr val="tx1">
                    <a:lumMod val="75000"/>
                    <a:lumOff val="25000"/>
                  </a:schemeClr>
                </a:solidFill>
              </a:rPr>
              <a:t>that make it difficult to design distributed GIS with satisfactory performance</a:t>
            </a:r>
            <a:r>
              <a:rPr lang="en-US" baseline="0" dirty="0" smtClean="0">
                <a:solidFill>
                  <a:schemeClr val="tx1">
                    <a:lumMod val="75000"/>
                    <a:lumOff val="25000"/>
                  </a:schemeClr>
                </a:solidFill>
              </a:rPr>
              <a:t>.</a:t>
            </a:r>
            <a:endParaRPr lang="en-US" sz="1200" kern="1200" dirty="0" smtClean="0">
              <a:solidFill>
                <a:schemeClr val="tx1"/>
              </a:solidFill>
              <a:latin typeface="+mn-lt"/>
              <a:ea typeface="+mn-ea"/>
              <a:cs typeface="+mn-cs"/>
            </a:endParaRPr>
          </a:p>
          <a:p>
            <a:pPr>
              <a:buFontTx/>
              <a:buChar char="-"/>
            </a:pPr>
            <a:r>
              <a:rPr lang="en-US" baseline="0" dirty="0" smtClean="0">
                <a:solidFill>
                  <a:schemeClr val="tx1">
                    <a:lumMod val="75000"/>
                    <a:lumOff val="25000"/>
                  </a:schemeClr>
                </a:solidFill>
              </a:rPr>
              <a:t>Services provided by a GIS requires heavy CPU usage due to the complex computation involved in the underlying computational geometry.</a:t>
            </a:r>
          </a:p>
          <a:p>
            <a:pPr>
              <a:buFontTx/>
              <a:buChar char="-"/>
            </a:pPr>
            <a:r>
              <a:rPr lang="en-US" dirty="0" smtClean="0">
                <a:solidFill>
                  <a:schemeClr val="tx1">
                    <a:lumMod val="75000"/>
                    <a:lumOff val="25000"/>
                  </a:schemeClr>
                </a:solidFill>
              </a:rPr>
              <a:t>GIS</a:t>
            </a:r>
            <a:r>
              <a:rPr lang="en-US" baseline="0" dirty="0" smtClean="0">
                <a:solidFill>
                  <a:schemeClr val="tx1">
                    <a:lumMod val="75000"/>
                    <a:lumOff val="25000"/>
                  </a:schemeClr>
                </a:solidFill>
              </a:rPr>
              <a:t> services often transmit large resulting data sets such as images</a:t>
            </a:r>
            <a:endParaRPr lang="en-US" sz="1200" kern="1200" baseline="0" dirty="0" smtClean="0">
              <a:solidFill>
                <a:schemeClr val="tx1"/>
              </a:solidFill>
              <a:latin typeface="+mn-lt"/>
              <a:ea typeface="+mn-ea"/>
              <a:cs typeface="+mn-cs"/>
            </a:endParaRPr>
          </a:p>
          <a:p>
            <a:endParaRPr lang="en-US" baseline="0" dirty="0" smtClean="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Geo-data characteristics illustrate</a:t>
            </a:r>
            <a:r>
              <a:rPr lang="en-US" baseline="0" dirty="0" smtClean="0"/>
              <a:t> </a:t>
            </a:r>
            <a:r>
              <a:rPr lang="en-US" baseline="0" dirty="0" smtClean="0"/>
              <a:t>efficient </a:t>
            </a:r>
            <a:r>
              <a:rPr lang="en-US" baseline="0" dirty="0" smtClean="0"/>
              <a:t>load balancing and un-expected workload sharing problems in distributed computing</a:t>
            </a:r>
            <a:endParaRPr lang="en-US" dirty="0" smtClean="0"/>
          </a:p>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standards</a:t>
            </a:r>
            <a:r>
              <a:rPr lang="en-US" sz="1200" kern="1200" baseline="0" dirty="0" smtClean="0">
                <a:solidFill>
                  <a:schemeClr val="tx1"/>
                </a:solidFill>
                <a:latin typeface="+mn-lt"/>
                <a:ea typeface="+mn-ea"/>
                <a:cs typeface="+mn-cs"/>
              </a:rPr>
              <a:t> themselves do not deliver working systems. Constructing successful working systems requires smart design.</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address these performance</a:t>
            </a:r>
            <a:r>
              <a:rPr lang="en-US" sz="1200" kern="1200" baseline="0" dirty="0" smtClean="0">
                <a:solidFill>
                  <a:schemeClr val="tx1"/>
                </a:solidFill>
                <a:latin typeface="+mn-lt"/>
                <a:ea typeface="+mn-ea"/>
                <a:cs typeface="+mn-cs"/>
              </a:rPr>
              <a:t> issues from the federator’s point of view (which is upper level approach)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have introduced/d</a:t>
            </a:r>
            <a:r>
              <a:rPr lang="en-US" sz="1200" kern="1200" baseline="0" dirty="0" smtClean="0">
                <a:solidFill>
                  <a:schemeClr val="tx1"/>
                </a:solidFill>
                <a:latin typeface="+mn-lt"/>
                <a:ea typeface="+mn-ea"/>
                <a:cs typeface="+mn-cs"/>
              </a:rPr>
              <a:t>eveloped federator-oriented data access/query optimization techniques (over the OGC standard data services)</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Our aim is optimizing</a:t>
            </a:r>
            <a:r>
              <a:rPr lang="en-US" sz="1200" kern="1200" baseline="0" dirty="0" smtClean="0">
                <a:solidFill>
                  <a:schemeClr val="tx1"/>
                </a:solidFill>
                <a:latin typeface="+mn-lt"/>
                <a:ea typeface="+mn-ea"/>
                <a:cs typeface="+mn-cs"/>
              </a:rPr>
              <a:t> the response times for interactive GIS systems using standard GIS components.</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latinLnBrk="0" hangingPunct="1"/>
            <a:r>
              <a:rPr lang="en-US" sz="1200" kern="1200" dirty="0" smtClean="0">
                <a:solidFill>
                  <a:schemeClr val="tx1"/>
                </a:solidFill>
                <a:latin typeface="+mn-lt"/>
                <a:ea typeface="+mn-ea"/>
                <a:cs typeface="+mn-cs"/>
              </a:rPr>
              <a:t>Initial problems regarding data transfer and rendering in GIS developed in accordance with Open Standards</a:t>
            </a:r>
            <a:endParaRPr lang="en-US" dirty="0" smtClean="0"/>
          </a:p>
          <a:p>
            <a:pPr rtl="0" eaLnBrk="1" latinLnBrk="0" hangingPunct="1"/>
            <a:r>
              <a:rPr lang="en-US" sz="1200" kern="1200" dirty="0" smtClean="0">
                <a:solidFill>
                  <a:schemeClr val="tx1"/>
                </a:solidFill>
                <a:latin typeface="+mn-lt"/>
                <a:ea typeface="+mn-ea"/>
                <a:cs typeface="+mn-cs"/>
              </a:rPr>
              <a:t>HTTP based query/response does not allow large scale data move</a:t>
            </a:r>
            <a:endParaRPr lang="en-US" dirty="0" smtClean="0"/>
          </a:p>
          <a:p>
            <a:r>
              <a:rPr lang="en-US" sz="1200" kern="1200" dirty="0" smtClean="0">
                <a:solidFill>
                  <a:schemeClr val="tx1"/>
                </a:solidFill>
                <a:latin typeface="+mn-lt"/>
                <a:ea typeface="+mn-ea"/>
                <a:cs typeface="+mn-cs"/>
              </a:rPr>
              <a:t>Rendering large scale XML data with common xml processors had some problems such as </a:t>
            </a:r>
            <a:r>
              <a:rPr lang="en-US" sz="1200" kern="1200" dirty="0" err="1" smtClean="0">
                <a:solidFill>
                  <a:schemeClr val="tx1"/>
                </a:solidFill>
                <a:latin typeface="+mn-lt"/>
                <a:ea typeface="+mn-ea"/>
                <a:cs typeface="+mn-cs"/>
              </a:rPr>
              <a:t>mem</a:t>
            </a:r>
            <a:r>
              <a:rPr lang="en-US" sz="1200" kern="1200" dirty="0" smtClean="0">
                <a:solidFill>
                  <a:schemeClr val="tx1"/>
                </a:solidFill>
                <a:latin typeface="+mn-lt"/>
                <a:ea typeface="+mn-ea"/>
                <a:cs typeface="+mn-cs"/>
              </a:rPr>
              <a:t> exception</a:t>
            </a:r>
          </a:p>
          <a:p>
            <a:endParaRPr lang="en-US" sz="1200" kern="1200" dirty="0" smtClean="0">
              <a:solidFill>
                <a:schemeClr val="tx1"/>
              </a:solidFill>
              <a:latin typeface="+mn-lt"/>
              <a:ea typeface="+mn-ea"/>
              <a:cs typeface="+mn-cs"/>
            </a:endParaRPr>
          </a:p>
          <a:p>
            <a:r>
              <a:rPr lang="en-US" dirty="0" smtClean="0"/>
              <a:t>The streaming</a:t>
            </a:r>
            <a:r>
              <a:rPr lang="en-US" baseline="0" dirty="0" smtClean="0"/>
              <a:t> technique is commonly used in transmitting multimedia contents. For web browsing images, streaming is not very crucial; the required number of pixels will be limited by the web browser’s screen size. </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solidFill>
                  <a:schemeClr val="tx1">
                    <a:lumMod val="75000"/>
                    <a:lumOff val="25000"/>
                  </a:schemeClr>
                </a:solidFill>
              </a:rPr>
              <a:t>Strategies</a:t>
            </a:r>
            <a:r>
              <a:rPr lang="en-US" dirty="0" smtClean="0">
                <a:solidFill>
                  <a:schemeClr val="tx1">
                    <a:lumMod val="75000"/>
                    <a:lumOff val="25000"/>
                  </a:schemeClr>
                </a:solidFill>
              </a:rPr>
              <a:t>:</a:t>
            </a:r>
          </a:p>
          <a:p>
            <a:pPr lvl="1"/>
            <a:r>
              <a:rPr lang="en-US" dirty="0" smtClean="0">
                <a:solidFill>
                  <a:schemeClr val="tx1">
                    <a:lumMod val="75000"/>
                    <a:lumOff val="25000"/>
                  </a:schemeClr>
                </a:solidFill>
              </a:rPr>
              <a:t>Periodically fetching the whole data before it is needed (so called pre-fetching).</a:t>
            </a:r>
          </a:p>
          <a:p>
            <a:pPr lvl="1"/>
            <a:r>
              <a:rPr lang="en-US" dirty="0" smtClean="0">
                <a:solidFill>
                  <a:schemeClr val="tx1">
                    <a:lumMod val="75000"/>
                    <a:lumOff val="25000"/>
                  </a:schemeClr>
                </a:solidFill>
              </a:rPr>
              <a:t>Databases are mapped to </a:t>
            </a:r>
            <a:r>
              <a:rPr lang="en-US" dirty="0" smtClean="0">
                <a:solidFill>
                  <a:schemeClr val="tx1">
                    <a:lumMod val="75000"/>
                    <a:lumOff val="25000"/>
                  </a:schemeClr>
                </a:solidFill>
              </a:rPr>
              <a:t>chunks</a:t>
            </a:r>
            <a:r>
              <a:rPr lang="en-US" baseline="0" dirty="0" smtClean="0">
                <a:solidFill>
                  <a:schemeClr val="tx1">
                    <a:lumMod val="75000"/>
                    <a:lumOff val="25000"/>
                  </a:schemeClr>
                </a:solidFill>
              </a:rPr>
              <a:t> of </a:t>
            </a:r>
            <a:r>
              <a:rPr lang="en-US" dirty="0" smtClean="0">
                <a:solidFill>
                  <a:schemeClr val="tx1">
                    <a:lumMod val="75000"/>
                    <a:lumOff val="25000"/>
                  </a:schemeClr>
                </a:solidFill>
              </a:rPr>
              <a:t>GML </a:t>
            </a:r>
            <a:r>
              <a:rPr lang="en-US" dirty="0" smtClean="0">
                <a:solidFill>
                  <a:schemeClr val="tx1">
                    <a:lumMod val="75000"/>
                    <a:lumOff val="25000"/>
                  </a:schemeClr>
                </a:solidFill>
              </a:rPr>
              <a:t>files </a:t>
            </a:r>
            <a:r>
              <a:rPr lang="en-US" dirty="0" smtClean="0">
                <a:solidFill>
                  <a:schemeClr val="tx1">
                    <a:lumMod val="75000"/>
                    <a:lumOff val="25000"/>
                  </a:schemeClr>
                </a:solidFill>
              </a:rPr>
              <a:t>in a structure and </a:t>
            </a:r>
            <a:r>
              <a:rPr lang="en-US" dirty="0" smtClean="0">
                <a:solidFill>
                  <a:schemeClr val="tx1">
                    <a:lumMod val="75000"/>
                    <a:lumOff val="25000"/>
                  </a:schemeClr>
                </a:solidFill>
              </a:rPr>
              <a:t>stored locally in the federator </a:t>
            </a:r>
          </a:p>
          <a:p>
            <a:pPr lvl="1"/>
            <a:r>
              <a:rPr lang="en-US" dirty="0" smtClean="0">
                <a:solidFill>
                  <a:schemeClr val="tx1">
                    <a:lumMod val="75000"/>
                    <a:lumOff val="25000"/>
                  </a:schemeClr>
                </a:solidFill>
              </a:rPr>
              <a:t>Successive on-demand queries are served by using pre-fetched data </a:t>
            </a:r>
          </a:p>
          <a:p>
            <a:r>
              <a:rPr lang="en-US" dirty="0" smtClean="0">
                <a:solidFill>
                  <a:schemeClr val="tx1">
                    <a:lumMod val="75000"/>
                    <a:lumOff val="25000"/>
                  </a:schemeClr>
                </a:solidFill>
              </a:rPr>
              <a:t>Pros/Cons:</a:t>
            </a:r>
          </a:p>
          <a:p>
            <a:pPr lvl="1"/>
            <a:r>
              <a:rPr lang="en-US" dirty="0" smtClean="0">
                <a:solidFill>
                  <a:schemeClr val="tx1">
                    <a:lumMod val="75000"/>
                    <a:lumOff val="25000"/>
                  </a:schemeClr>
                </a:solidFill>
              </a:rPr>
              <a:t>Removes the repeated resource consuming query/data conversions at WFS and associated Databases.</a:t>
            </a:r>
          </a:p>
          <a:p>
            <a:pPr lvl="1"/>
            <a:r>
              <a:rPr lang="en-US" dirty="0" smtClean="0">
                <a:solidFill>
                  <a:schemeClr val="tx1">
                    <a:lumMod val="75000"/>
                    <a:lumOff val="25000"/>
                  </a:schemeClr>
                </a:solidFill>
              </a:rPr>
              <a:t>Gives the best performance outcomes for the archived data,</a:t>
            </a:r>
          </a:p>
          <a:p>
            <a:pPr lvl="1"/>
            <a:r>
              <a:rPr lang="en-US" dirty="0" smtClean="0">
                <a:solidFill>
                  <a:schemeClr val="tx1">
                    <a:lumMod val="75000"/>
                    <a:lumOff val="25000"/>
                  </a:schemeClr>
                </a:solidFill>
              </a:rPr>
              <a:t>But, might cause inconsistency</a:t>
            </a:r>
          </a:p>
          <a:p>
            <a:endParaRPr lang="en-US" dirty="0" smtClean="0"/>
          </a:p>
          <a:p>
            <a:r>
              <a:rPr lang="en-US" dirty="0" smtClean="0">
                <a:solidFill>
                  <a:schemeClr val="tx1">
                    <a:lumMod val="75000"/>
                    <a:lumOff val="25000"/>
                  </a:schemeClr>
                </a:solidFill>
              </a:rPr>
              <a:t>Faces time consuming request/response conversion </a:t>
            </a:r>
          </a:p>
          <a:p>
            <a:pPr lvl="1"/>
            <a:r>
              <a:rPr lang="en-US" sz="3100" dirty="0" smtClean="0">
                <a:solidFill>
                  <a:schemeClr val="tx1">
                    <a:lumMod val="75000"/>
                    <a:lumOff val="25000"/>
                  </a:schemeClr>
                </a:solidFill>
              </a:rPr>
              <a:t>(Request): </a:t>
            </a:r>
            <a:r>
              <a:rPr lang="en-US" sz="3100" i="1" dirty="0" err="1" smtClean="0">
                <a:solidFill>
                  <a:schemeClr val="tx1">
                    <a:lumMod val="75000"/>
                    <a:lumOff val="25000"/>
                  </a:schemeClr>
                </a:solidFill>
              </a:rPr>
              <a:t>GetFeature</a:t>
            </a:r>
            <a:r>
              <a:rPr lang="en-US" sz="3100" dirty="0" smtClean="0">
                <a:solidFill>
                  <a:schemeClr val="tx1">
                    <a:lumMod val="75000"/>
                    <a:lumOff val="25000"/>
                  </a:schemeClr>
                </a:solidFill>
              </a:rPr>
              <a:t> request to </a:t>
            </a:r>
            <a:r>
              <a:rPr lang="en-US" sz="3100" i="1" dirty="0" smtClean="0">
                <a:solidFill>
                  <a:schemeClr val="tx1">
                    <a:lumMod val="75000"/>
                    <a:lumOff val="25000"/>
                  </a:schemeClr>
                </a:solidFill>
              </a:rPr>
              <a:t>SQL</a:t>
            </a:r>
            <a:r>
              <a:rPr lang="en-US" sz="3100" dirty="0" smtClean="0">
                <a:solidFill>
                  <a:schemeClr val="tx1">
                    <a:lumMod val="75000"/>
                    <a:lumOff val="25000"/>
                  </a:schemeClr>
                </a:solidFill>
              </a:rPr>
              <a:t>, </a:t>
            </a:r>
          </a:p>
          <a:p>
            <a:pPr lvl="1"/>
            <a:r>
              <a:rPr lang="en-US" sz="3100" dirty="0" smtClean="0">
                <a:solidFill>
                  <a:schemeClr val="tx1">
                    <a:lumMod val="75000"/>
                    <a:lumOff val="25000"/>
                  </a:schemeClr>
                </a:solidFill>
              </a:rPr>
              <a:t>(Response): Relational tables to </a:t>
            </a:r>
            <a:r>
              <a:rPr lang="en-US" sz="3100" i="1" dirty="0" smtClean="0">
                <a:solidFill>
                  <a:schemeClr val="tx1">
                    <a:lumMod val="75000"/>
                    <a:lumOff val="25000"/>
                  </a:schemeClr>
                </a:solidFill>
              </a:rPr>
              <a:t>GML</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a:t>
            </a:r>
            <a:r>
              <a:rPr lang="en-US" sz="1200" kern="1200" dirty="0" smtClean="0">
                <a:solidFill>
                  <a:schemeClr val="tx1"/>
                </a:solidFill>
                <a:latin typeface="+mn-lt"/>
                <a:ea typeface="+mn-ea"/>
                <a:cs typeface="+mn-cs"/>
              </a:rPr>
              <a:t>focus on the issues at the upper level of data handling. We are not proposing enhancement over query and/or response conversions at the autonomous resources integrated through mediators (WFS). Our enhancement approaches are at the federator and view-level.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in first fetch</a:t>
            </a:r>
            <a:r>
              <a:rPr lang="en-US" baseline="0" dirty="0" smtClean="0"/>
              <a:t>, data size exceeds the allowed size, then cut into 2</a:t>
            </a:r>
          </a:p>
          <a:p>
            <a:endParaRPr lang="en-US" baseline="0" dirty="0" smtClean="0"/>
          </a:p>
          <a:p>
            <a:r>
              <a:rPr lang="en-US" baseline="0" dirty="0" smtClean="0"/>
              <a:t>Figures represent whole ranges in database for the selected data layer.</a:t>
            </a:r>
          </a:p>
          <a:p>
            <a:r>
              <a:rPr lang="en-US" baseline="0" dirty="0" smtClean="0"/>
              <a:t>	(0,0,1,1)</a:t>
            </a:r>
          </a:p>
          <a:p>
            <a:r>
              <a:rPr lang="en-US" baseline="0" dirty="0" smtClean="0"/>
              <a:t>(0,0,1/2,1)	               (1/2,0,1,1)</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dirty="0" smtClean="0"/>
              <a:t>I</a:t>
            </a:r>
            <a:r>
              <a:rPr lang="en-US" baseline="0" dirty="0" smtClean="0"/>
              <a:t> will be addressing these factors in today's presentation ( wait sometime so they can read). </a:t>
            </a:r>
            <a:endParaRPr lang="en-US" dirty="0" smtClean="0"/>
          </a:p>
        </p:txBody>
      </p:sp>
      <p:sp>
        <p:nvSpPr>
          <p:cNvPr id="4" name="Slide Number Placeholder 3"/>
          <p:cNvSpPr>
            <a:spLocks noGrp="1"/>
          </p:cNvSpPr>
          <p:nvPr>
            <p:ph type="sldNum" sz="quarter" idx="10"/>
          </p:nvPr>
        </p:nvSpPr>
        <p:spPr/>
        <p:txBody>
          <a:bodyPr/>
          <a:lstStyle/>
          <a:p>
            <a:fld id="{97EE7DE9-532C-42C6-8C50-BF3204F0455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Entries are stored through Apache-</a:t>
            </a:r>
            <a:r>
              <a:rPr lang="en-US" dirty="0" err="1" smtClean="0">
                <a:solidFill>
                  <a:schemeClr val="tx1">
                    <a:lumMod val="75000"/>
                    <a:lumOff val="25000"/>
                  </a:schemeClr>
                </a:solidFill>
              </a:rPr>
              <a:t>Ehcache</a:t>
            </a:r>
            <a:r>
              <a:rPr lang="en-US" dirty="0" smtClean="0">
                <a:solidFill>
                  <a:schemeClr val="tx1">
                    <a:lumMod val="75000"/>
                    <a:lumOff val="25000"/>
                  </a:schemeClr>
                </a:solidFill>
              </a:rPr>
              <a:t> </a:t>
            </a:r>
          </a:p>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lumMod val="75000"/>
                    <a:lumOff val="25000"/>
                  </a:schemeClr>
                </a:solidFill>
              </a:rPr>
              <a:t>Google-like </a:t>
            </a:r>
            <a:r>
              <a:rPr lang="en-US" dirty="0" smtClean="0">
                <a:solidFill>
                  <a:schemeClr val="tx1">
                    <a:lumMod val="75000"/>
                    <a:lumOff val="25000"/>
                  </a:schemeClr>
                </a:solidFill>
              </a:rPr>
              <a:t>map servers are fast because</a:t>
            </a:r>
          </a:p>
          <a:p>
            <a:pPr lvl="1"/>
            <a:r>
              <a:rPr lang="en-US" dirty="0" smtClean="0">
                <a:solidFill>
                  <a:schemeClr val="tx1">
                    <a:lumMod val="75000"/>
                    <a:lumOff val="25000"/>
                  </a:schemeClr>
                </a:solidFill>
              </a:rPr>
              <a:t>They replace computation with storage.</a:t>
            </a:r>
          </a:p>
          <a:p>
            <a:pPr lvl="1"/>
            <a:r>
              <a:rPr lang="en-US" dirty="0" smtClean="0">
                <a:solidFill>
                  <a:schemeClr val="tx1">
                    <a:lumMod val="75000"/>
                    <a:lumOff val="25000"/>
                  </a:schemeClr>
                </a:solidFill>
              </a:rPr>
              <a:t>Pre-making all images and cut up into tiles</a:t>
            </a:r>
          </a:p>
          <a:p>
            <a:pPr lvl="1"/>
            <a:r>
              <a:rPr lang="en-US" dirty="0" smtClean="0">
                <a:solidFill>
                  <a:schemeClr val="tx1">
                    <a:lumMod val="75000"/>
                    <a:lumOff val="25000"/>
                  </a:schemeClr>
                </a:solidFill>
              </a:rPr>
              <a:t>Responses are in terms of the tile compositions</a:t>
            </a:r>
            <a:r>
              <a:rPr lang="en-US" dirty="0" smtClean="0">
                <a:solidFill>
                  <a:schemeClr val="tx1">
                    <a:lumMod val="75000"/>
                    <a:lumOff val="25000"/>
                  </a:schemeClr>
                </a:solidFill>
              </a:rPr>
              <a:t>.</a:t>
            </a:r>
          </a:p>
          <a:p>
            <a:pPr lvl="1"/>
            <a:r>
              <a:rPr lang="en-US" dirty="0" smtClean="0">
                <a:solidFill>
                  <a:schemeClr val="tx1">
                    <a:lumMod val="75000"/>
                    <a:lumOff val="25000"/>
                  </a:schemeClr>
                </a:solidFill>
              </a:rPr>
              <a:t>Client-server application</a:t>
            </a:r>
          </a:p>
          <a:p>
            <a:pPr lvl="1"/>
            <a:r>
              <a:rPr lang="en-US" dirty="0" smtClean="0"/>
              <a:t>Static</a:t>
            </a:r>
          </a:p>
          <a:p>
            <a:pPr lvl="1"/>
            <a:r>
              <a:rPr lang="en-US" dirty="0" smtClean="0"/>
              <a:t>Central</a:t>
            </a:r>
          </a:p>
        </p:txBody>
      </p:sp>
      <p:sp>
        <p:nvSpPr>
          <p:cNvPr id="4" name="Slide Number Placeholder 3"/>
          <p:cNvSpPr>
            <a:spLocks noGrp="1"/>
          </p:cNvSpPr>
          <p:nvPr>
            <p:ph type="sldNum" sz="quarter" idx="10"/>
          </p:nvPr>
        </p:nvSpPr>
        <p:spPr/>
        <p:txBody>
          <a:bodyPr/>
          <a:lstStyle/>
          <a:p>
            <a:fld id="{97EE7DE9-532C-42C6-8C50-BF3204F0455F}"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US" sz="2000" dirty="0" smtClean="0"/>
          </a:p>
          <a:p>
            <a:r>
              <a:rPr lang="en-US" b="1" dirty="0" smtClean="0"/>
              <a:t>Strategy</a:t>
            </a:r>
            <a:r>
              <a:rPr lang="en-US" dirty="0" smtClean="0"/>
              <a:t>: Load-balancing and parallel processing</a:t>
            </a:r>
          </a:p>
          <a:p>
            <a:pPr lvl="1"/>
            <a:r>
              <a:rPr lang="en-US" dirty="0" smtClean="0"/>
              <a:t>Partition the range query into equal sized </a:t>
            </a:r>
            <a:r>
              <a:rPr lang="en-US" dirty="0" smtClean="0"/>
              <a:t>regions (in </a:t>
            </a:r>
            <a:r>
              <a:rPr lang="en-US" dirty="0" err="1" smtClean="0"/>
              <a:t>bbox</a:t>
            </a:r>
            <a:r>
              <a:rPr lang="en-US" dirty="0" smtClean="0"/>
              <a:t>).</a:t>
            </a:r>
            <a:endParaRPr lang="en-US" dirty="0" smtClean="0"/>
          </a:p>
          <a:p>
            <a:pPr lvl="1"/>
            <a:r>
              <a:rPr lang="en-US" dirty="0" smtClean="0"/>
              <a:t>The attributes of the main query are inherited by corresponding partitioned </a:t>
            </a:r>
            <a:r>
              <a:rPr lang="en-US" dirty="0" smtClean="0"/>
              <a:t>sub-regions</a:t>
            </a:r>
          </a:p>
          <a:p>
            <a:pPr lvl="1"/>
            <a:endParaRPr lang="en-US"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lumMod val="75000"/>
                  <a:lumOff val="25000"/>
                </a:schemeClr>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lumOff val="25000"/>
                  </a:schemeClr>
                </a:solidFill>
              </a:rPr>
              <a:t>Seems like a natural solution, but geo-data is variable sized and unevenly distributed.</a:t>
            </a:r>
            <a:endParaRPr lang="en-US" dirty="0" smtClean="0"/>
          </a:p>
          <a:p>
            <a:pPr lvl="0">
              <a:defRPr/>
            </a:pPr>
            <a:r>
              <a:rPr lang="en-US" dirty="0" smtClean="0"/>
              <a:t>It does not guarantee even-workload sharing.</a:t>
            </a:r>
          </a:p>
          <a:p>
            <a:pPr lvl="1">
              <a:defRPr/>
            </a:pPr>
            <a:r>
              <a:rPr lang="en-US" sz="2800" dirty="0" smtClean="0"/>
              <a:t>Un-evenly distribution of data based on location attribute</a:t>
            </a:r>
          </a:p>
          <a:p>
            <a:pPr lvl="1">
              <a:defRPr/>
            </a:pPr>
            <a:r>
              <a:rPr lang="en-US" dirty="0" smtClean="0"/>
              <a:t>D</a:t>
            </a:r>
            <a:r>
              <a:rPr lang="en-US" sz="3200" dirty="0" smtClean="0"/>
              <a:t>ata-dense/sparse </a:t>
            </a:r>
            <a:r>
              <a:rPr lang="en-US" sz="3200" dirty="0" smtClean="0"/>
              <a:t>regions</a:t>
            </a:r>
            <a:endParaRPr lang="en-US" sz="3200" dirty="0" smtClean="0"/>
          </a:p>
        </p:txBody>
      </p:sp>
      <p:sp>
        <p:nvSpPr>
          <p:cNvPr id="4" name="Slide Number Placeholder 3"/>
          <p:cNvSpPr>
            <a:spLocks noGrp="1"/>
          </p:cNvSpPr>
          <p:nvPr>
            <p:ph type="sldNum" sz="quarter" idx="10"/>
          </p:nvPr>
        </p:nvSpPr>
        <p:spPr/>
        <p:txBody>
          <a:bodyPr/>
          <a:lstStyle/>
          <a:p>
            <a:fld id="{97EE7DE9-532C-42C6-8C50-BF3204F0455F}"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lumMod val="75000"/>
                    <a:lumOff val="25000"/>
                  </a:schemeClr>
                </a:solidFill>
              </a:rPr>
              <a:t>Efficient workload sharing to workers</a:t>
            </a:r>
          </a:p>
          <a:p>
            <a:pPr lvl="1"/>
            <a:r>
              <a:rPr lang="en-US" dirty="0" smtClean="0">
                <a:solidFill>
                  <a:schemeClr val="tx1">
                    <a:lumMod val="75000"/>
                    <a:lumOff val="25000"/>
                  </a:schemeClr>
                </a:solidFill>
              </a:rPr>
              <a:t>Dynamic load-balancing and query approximation </a:t>
            </a:r>
          </a:p>
          <a:p>
            <a:pPr lvl="1"/>
            <a:r>
              <a:rPr lang="en-US" dirty="0" smtClean="0">
                <a:solidFill>
                  <a:schemeClr val="tx1">
                    <a:lumMod val="75000"/>
                    <a:lumOff val="25000"/>
                  </a:schemeClr>
                </a:solidFill>
              </a:rPr>
              <a:t>Adapted workload sharing to increase the efficiency of parallelization.</a:t>
            </a:r>
          </a:p>
          <a:p>
            <a:pPr lvl="1"/>
            <a:r>
              <a:rPr lang="en-US" dirty="0" smtClean="0">
                <a:solidFill>
                  <a:schemeClr val="tx1">
                    <a:lumMod val="75000"/>
                    <a:lumOff val="25000"/>
                  </a:schemeClr>
                </a:solidFill>
              </a:rPr>
              <a:t>Motivating domain: Geo-data, GIS</a:t>
            </a:r>
          </a:p>
          <a:p>
            <a:pPr lvl="1"/>
            <a:r>
              <a:rPr lang="en-US" dirty="0" smtClean="0">
                <a:solidFill>
                  <a:schemeClr val="tx1">
                    <a:lumMod val="75000"/>
                    <a:lumOff val="25000"/>
                  </a:schemeClr>
                </a:solidFill>
              </a:rPr>
              <a:t>Applications: Range queries</a:t>
            </a:r>
          </a:p>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solidFill>
                  <a:schemeClr val="tx1">
                    <a:lumMod val="75000"/>
                    <a:lumOff val="25000"/>
                  </a:schemeClr>
                </a:solidFill>
              </a:rPr>
              <a:t>This </a:t>
            </a:r>
            <a:r>
              <a:rPr lang="en-US" dirty="0" smtClean="0">
                <a:solidFill>
                  <a:schemeClr val="tx1">
                    <a:lumMod val="75000"/>
                    <a:lumOff val="25000"/>
                  </a:schemeClr>
                </a:solidFill>
              </a:rPr>
              <a:t>is used in the cases where GML-tiling can not be used</a:t>
            </a:r>
          </a:p>
          <a:p>
            <a:pPr lvl="1"/>
            <a:r>
              <a:rPr lang="en-US" dirty="0" smtClean="0">
                <a:solidFill>
                  <a:schemeClr val="tx1">
                    <a:lumMod val="75000"/>
                    <a:lumOff val="25000"/>
                  </a:schemeClr>
                </a:solidFill>
              </a:rPr>
              <a:t>If data is too large – does not fit in federator’s local disk storage </a:t>
            </a:r>
          </a:p>
          <a:p>
            <a:pPr lvl="1"/>
            <a:r>
              <a:rPr lang="en-US" dirty="0" smtClean="0">
                <a:solidFill>
                  <a:schemeClr val="tx1">
                    <a:lumMod val="75000"/>
                    <a:lumOff val="25000"/>
                  </a:schemeClr>
                </a:solidFill>
              </a:rPr>
              <a:t>If data at its local storage changes often -not possible to synchronize with database by using GML-tiling</a:t>
            </a:r>
          </a:p>
          <a:p>
            <a:endParaRPr lang="en-US" dirty="0" smtClean="0"/>
          </a:p>
          <a:p>
            <a:r>
              <a:rPr lang="en-US" dirty="0" smtClean="0">
                <a:solidFill>
                  <a:schemeClr val="tx1">
                    <a:lumMod val="75000"/>
                    <a:lumOff val="25000"/>
                  </a:schemeClr>
                </a:solidFill>
              </a:rPr>
              <a:t>WT is created based on one attribute defined as </a:t>
            </a:r>
            <a:r>
              <a:rPr lang="en-US" dirty="0" err="1" smtClean="0">
                <a:solidFill>
                  <a:schemeClr val="tx1">
                    <a:lumMod val="75000"/>
                    <a:lumOff val="25000"/>
                  </a:schemeClr>
                </a:solidFill>
              </a:rPr>
              <a:t>bbox</a:t>
            </a:r>
            <a:endParaRPr lang="en-US" dirty="0" smtClean="0">
              <a:solidFill>
                <a:schemeClr val="tx1">
                  <a:lumMod val="75000"/>
                  <a:lumOff val="25000"/>
                </a:schemeClr>
              </a:solidFill>
            </a:endParaRPr>
          </a:p>
          <a:p>
            <a:pPr lvl="1"/>
            <a:r>
              <a:rPr lang="en-US" dirty="0" smtClean="0">
                <a:solidFill>
                  <a:schemeClr val="tx1">
                    <a:lumMod val="75000"/>
                    <a:lumOff val="25000"/>
                  </a:schemeClr>
                </a:solidFill>
              </a:rPr>
              <a:t>Further queries are done with X-path queries locally</a:t>
            </a:r>
          </a:p>
          <a:p>
            <a:r>
              <a:rPr lang="en-US" dirty="0" smtClean="0">
                <a:solidFill>
                  <a:schemeClr val="tx1">
                    <a:lumMod val="75000"/>
                    <a:lumOff val="25000"/>
                  </a:schemeClr>
                </a:solidFill>
              </a:rPr>
              <a:t>WT approach can be applied to any data in any domain </a:t>
            </a:r>
          </a:p>
          <a:p>
            <a:pPr lvl="1"/>
            <a:r>
              <a:rPr lang="en-US" dirty="0" smtClean="0">
                <a:solidFill>
                  <a:schemeClr val="tx1">
                    <a:lumMod val="75000"/>
                    <a:lumOff val="25000"/>
                  </a:schemeClr>
                </a:solidFill>
              </a:rPr>
              <a:t>Accessed with attribute based range queries, such as rectangular region, date, weight, length etc.</a:t>
            </a:r>
          </a:p>
          <a:p>
            <a:endParaRPr lang="en-US" dirty="0" smtClean="0"/>
          </a:p>
          <a:p>
            <a:endParaRPr lang="en-US" sz="1400"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Borrows </a:t>
            </a:r>
            <a:r>
              <a:rPr lang="en-GB" dirty="0" smtClean="0"/>
              <a:t>the</a:t>
            </a:r>
            <a:r>
              <a:rPr lang="en-GB" baseline="0" dirty="0" smtClean="0"/>
              <a:t> terms “map and reduce”</a:t>
            </a:r>
            <a:r>
              <a:rPr lang="en-GB" dirty="0" smtClean="0"/>
              <a:t> from functional programming</a:t>
            </a:r>
          </a:p>
          <a:p>
            <a:pPr lvl="1">
              <a:lnSpc>
                <a:spcPct val="10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1" dirty="0" smtClean="0">
                <a:latin typeface="Courier New" pitchFamily="49" charset="0"/>
              </a:rPr>
              <a:t>map  (</a:t>
            </a:r>
            <a:r>
              <a:rPr lang="en-GB" sz="2000" b="1" dirty="0" err="1" smtClean="0">
                <a:latin typeface="Courier New" pitchFamily="49" charset="0"/>
              </a:rPr>
              <a:t>in_key</a:t>
            </a:r>
            <a:r>
              <a:rPr lang="en-GB" sz="2000" b="1" dirty="0" smtClean="0">
                <a:latin typeface="Courier New" pitchFamily="49" charset="0"/>
              </a:rPr>
              <a:t>, </a:t>
            </a:r>
            <a:r>
              <a:rPr lang="en-GB" sz="2000" b="1" dirty="0" err="1" smtClean="0">
                <a:latin typeface="Courier New" pitchFamily="49" charset="0"/>
              </a:rPr>
              <a:t>in_value</a:t>
            </a:r>
            <a:r>
              <a:rPr lang="en-GB" sz="2000" b="1" dirty="0" smtClean="0">
                <a:latin typeface="Courier New" pitchFamily="49" charset="0"/>
              </a:rPr>
              <a:t>) -&gt; </a:t>
            </a:r>
            <a:r>
              <a:rPr lang="en-GB" sz="2000" b="1" dirty="0" smtClean="0">
                <a:latin typeface="Courier New" pitchFamily="49" charset="0"/>
              </a:rPr>
              <a:t>(</a:t>
            </a:r>
            <a:r>
              <a:rPr lang="en-GB" sz="2000" b="1" dirty="0" err="1" smtClean="0">
                <a:latin typeface="Courier New" pitchFamily="49" charset="0"/>
              </a:rPr>
              <a:t>out_key</a:t>
            </a:r>
            <a:r>
              <a:rPr lang="en-GB" sz="2000" b="1" dirty="0" smtClean="0">
                <a:latin typeface="Courier New" pitchFamily="49" charset="0"/>
              </a:rPr>
              <a:t>, </a:t>
            </a:r>
            <a:r>
              <a:rPr lang="en-GB" sz="2000" b="1" dirty="0" err="1" smtClean="0">
                <a:latin typeface="Courier New" pitchFamily="49" charset="0"/>
              </a:rPr>
              <a:t>intermediate_value</a:t>
            </a:r>
            <a:r>
              <a:rPr lang="en-GB" sz="2000" b="1" dirty="0" smtClean="0">
                <a:latin typeface="Courier New" pitchFamily="49" charset="0"/>
              </a:rPr>
              <a:t>) list</a:t>
            </a:r>
          </a:p>
          <a:p>
            <a:pPr lvl="1">
              <a:lnSpc>
                <a:spcPct val="10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b="1" dirty="0" smtClean="0">
                <a:latin typeface="Courier New" pitchFamily="49" charset="0"/>
              </a:rPr>
              <a:t>reduce (</a:t>
            </a:r>
            <a:r>
              <a:rPr lang="en-GB" sz="2000" b="1" dirty="0" err="1" smtClean="0">
                <a:latin typeface="Courier New" pitchFamily="49" charset="0"/>
              </a:rPr>
              <a:t>out_key</a:t>
            </a:r>
            <a:r>
              <a:rPr lang="en-GB" sz="2000" b="1" dirty="0" smtClean="0">
                <a:latin typeface="Courier New" pitchFamily="49" charset="0"/>
              </a:rPr>
              <a:t>, </a:t>
            </a:r>
            <a:r>
              <a:rPr lang="en-GB" sz="2000" b="1" dirty="0" err="1" smtClean="0">
                <a:latin typeface="Courier New" pitchFamily="49" charset="0"/>
              </a:rPr>
              <a:t>intermediate_value</a:t>
            </a:r>
            <a:r>
              <a:rPr lang="en-GB" sz="2000" b="1" dirty="0" smtClean="0">
                <a:latin typeface="Courier New" pitchFamily="49" charset="0"/>
              </a:rPr>
              <a:t> list) </a:t>
            </a:r>
            <a:r>
              <a:rPr lang="en-GB" sz="2000" b="1" dirty="0" smtClean="0">
                <a:latin typeface="Courier New" pitchFamily="49" charset="0"/>
              </a:rPr>
              <a:t>-&gt; </a:t>
            </a:r>
            <a:r>
              <a:rPr lang="en-GB" sz="2000" b="1" dirty="0" err="1" smtClean="0">
                <a:latin typeface="Courier New" pitchFamily="49" charset="0"/>
              </a:rPr>
              <a:t>out_value</a:t>
            </a:r>
            <a:r>
              <a:rPr lang="en-GB" sz="2000" b="1" dirty="0" smtClean="0">
                <a:latin typeface="Courier New" pitchFamily="49" charset="0"/>
              </a:rPr>
              <a:t> </a:t>
            </a:r>
            <a:r>
              <a:rPr lang="en-GB" sz="2000" b="1" dirty="0" smtClean="0">
                <a:latin typeface="Courier New" pitchFamily="49" charset="0"/>
              </a:rPr>
              <a:t>list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the application is doing a word count, the </a:t>
            </a:r>
            <a:r>
              <a:rPr lang="en-US" sz="1200" b="1" kern="1200" dirty="0" smtClean="0">
                <a:solidFill>
                  <a:schemeClr val="tx1"/>
                </a:solidFill>
                <a:latin typeface="+mn-lt"/>
                <a:ea typeface="+mn-ea"/>
                <a:cs typeface="+mn-cs"/>
              </a:rPr>
              <a:t>map</a:t>
            </a:r>
            <a:r>
              <a:rPr lang="en-US" dirty="0" smtClean="0"/>
              <a:t> function would break the line into words and output the word as the key and 1 as the value</a:t>
            </a:r>
          </a:p>
          <a:p>
            <a:r>
              <a:rPr lang="en-US" dirty="0" smtClean="0"/>
              <a:t>Map</a:t>
            </a:r>
            <a:r>
              <a:rPr lang="en-US" dirty="0" smtClean="0"/>
              <a:t>:</a:t>
            </a:r>
          </a:p>
          <a:p>
            <a:r>
              <a:rPr lang="en-GB" dirty="0" smtClean="0"/>
              <a:t>Records from the data source (lines out of files, rows of a database, etc) are fed into the map function as key*value pairs: e.g., (filename, line)</a:t>
            </a:r>
          </a:p>
          <a:p>
            <a:r>
              <a:rPr lang="en-GB" dirty="0" smtClean="0"/>
              <a:t>map() produces one or more </a:t>
            </a:r>
            <a:r>
              <a:rPr lang="en-GB" i="1" dirty="0" smtClean="0"/>
              <a:t>intermediate</a:t>
            </a:r>
            <a:r>
              <a:rPr lang="en-GB" dirty="0" smtClean="0"/>
              <a:t> values along with an output key from the input</a:t>
            </a:r>
          </a:p>
          <a:p>
            <a:endParaRPr lang="en-GB" dirty="0" smtClean="0"/>
          </a:p>
          <a:p>
            <a:r>
              <a:rPr lang="en-GB" dirty="0" smtClean="0"/>
              <a:t>Reduce:</a:t>
            </a:r>
          </a:p>
          <a:p>
            <a:r>
              <a:rPr lang="en-GB" dirty="0" smtClean="0"/>
              <a:t>After the map phase is over, all the intermediate values for a given output key are combined together into a list</a:t>
            </a:r>
          </a:p>
          <a:p>
            <a:r>
              <a:rPr lang="en-GB" dirty="0" smtClean="0"/>
              <a:t>reduce() combines those intermediate values into one or more </a:t>
            </a:r>
            <a:r>
              <a:rPr lang="en-GB" i="1" dirty="0" smtClean="0"/>
              <a:t>final values</a:t>
            </a:r>
            <a:r>
              <a:rPr lang="en-GB" dirty="0" smtClean="0"/>
              <a:t> for that same output key</a:t>
            </a:r>
          </a:p>
          <a:p>
            <a:r>
              <a:rPr lang="en-GB" dirty="0" smtClean="0"/>
              <a:t>(in practice, usually only one final value per key</a:t>
            </a:r>
            <a:r>
              <a:rPr lang="en-GB" dirty="0" smtClean="0"/>
              <a:t>)</a:t>
            </a:r>
          </a:p>
          <a:p>
            <a:endParaRPr lang="en-GB" dirty="0" smtClean="0"/>
          </a:p>
        </p:txBody>
      </p:sp>
      <p:sp>
        <p:nvSpPr>
          <p:cNvPr id="4" name="Slide Number Placeholder 3"/>
          <p:cNvSpPr>
            <a:spLocks noGrp="1"/>
          </p:cNvSpPr>
          <p:nvPr>
            <p:ph type="sldNum" sz="quarter" idx="10"/>
          </p:nvPr>
        </p:nvSpPr>
        <p:spPr/>
        <p:txBody>
          <a:bodyPr/>
          <a:lstStyle/>
          <a:p>
            <a:fld id="{97EE7DE9-532C-42C6-8C50-BF3204F0455F}"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Throughout </a:t>
            </a:r>
            <a:r>
              <a:rPr lang="en-US" dirty="0" smtClean="0"/>
              <a:t>the performance slides, we will be working on two-layers for simplicity.</a:t>
            </a:r>
          </a:p>
          <a:p>
            <a:pPr>
              <a:spcBef>
                <a:spcPct val="0"/>
              </a:spcBef>
            </a:pPr>
            <a:r>
              <a:rPr lang="en-US" baseline="0" dirty="0" smtClean="0"/>
              <a:t>These </a:t>
            </a:r>
            <a:r>
              <a:rPr lang="en-US" baseline="0" dirty="0" smtClean="0"/>
              <a:t>are the layers actually used in real geo-science applications Pattern Informatics and Virtual California</a:t>
            </a:r>
          </a:p>
          <a:p>
            <a:pPr>
              <a:spcBef>
                <a:spcPct val="0"/>
              </a:spcBef>
            </a:pPr>
            <a:endParaRPr lang="en-US" baseline="0" dirty="0" smtClean="0"/>
          </a:p>
          <a:p>
            <a:pPr>
              <a:spcBef>
                <a:spcPct val="0"/>
              </a:spcBef>
            </a:pPr>
            <a:r>
              <a:rPr lang="en-US" baseline="0" dirty="0" smtClean="0"/>
              <a:t>Performance enhancing design techniques are mostly focusing on XML-encoded common data model (GML) handling (transfer/rendering/display) </a:t>
            </a:r>
          </a:p>
          <a:p>
            <a:pPr>
              <a:spcBef>
                <a:spcPct val="0"/>
              </a:spcBef>
            </a:pPr>
            <a:r>
              <a:rPr lang="en-US" baseline="0" dirty="0" smtClean="0"/>
              <a:t>In this sense, GML data is fetched, rendered and overlaid on NASA satellite map images which is shown as layer 2 in the figure.</a:t>
            </a:r>
          </a:p>
          <a:p>
            <a:pPr>
              <a:spcBef>
                <a:spcPct val="0"/>
              </a:spcBef>
            </a:pPr>
            <a:endParaRPr lang="en-US" baseline="0" dirty="0" smtClean="0"/>
          </a:p>
          <a:p>
            <a:pPr>
              <a:spcBef>
                <a:spcPct val="0"/>
              </a:spcBef>
            </a:pPr>
            <a:r>
              <a:rPr lang="en-US" baseline="0" dirty="0" smtClean="0"/>
              <a:t>Binary map images are fast enough to access and display. Because there is no need burdening query and data conversion as it is done for GML.</a:t>
            </a:r>
          </a:p>
          <a:p>
            <a:pPr>
              <a:spcBef>
                <a:spcPct val="0"/>
              </a:spcBef>
            </a:pPr>
            <a:r>
              <a:rPr lang="en-US" baseline="0" dirty="0" smtClean="0">
                <a:solidFill>
                  <a:schemeClr val="tx1">
                    <a:lumMod val="75000"/>
                    <a:lumOff val="25000"/>
                  </a:schemeClr>
                </a:solidFill>
              </a:rPr>
              <a:t>We also have integrated and used Google Map as base map layer to overlay GML data. But not shown here.</a:t>
            </a:r>
            <a:endParaRPr lang="en-US" baseline="0" dirty="0" smtClean="0"/>
          </a:p>
          <a:p>
            <a:pPr>
              <a:spcBef>
                <a:spcPct val="0"/>
              </a:spcBef>
            </a:pPr>
            <a:endParaRPr lang="en-US" baseline="0" dirty="0" smtClean="0"/>
          </a:p>
          <a:p>
            <a:pPr>
              <a:spcBef>
                <a:spcPct val="0"/>
              </a:spcBef>
            </a:pPr>
            <a:r>
              <a:rPr lang="en-US" sz="1200" dirty="0" smtClean="0">
                <a:solidFill>
                  <a:schemeClr val="tx1">
                    <a:lumMod val="75000"/>
                    <a:lumOff val="25000"/>
                  </a:schemeClr>
                </a:solidFill>
              </a:rPr>
              <a:t>2 Quad-core Intel Xeon processors running at 2.33 GHz with 8 GB of memory and operating Red Hat Enterprise Linux ES release</a:t>
            </a:r>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DE8489-E9FB-450E-A8EE-7FC9752C32CF}" type="slidenum">
              <a:rPr lang="en-US"/>
              <a:pPr fontAlgn="base">
                <a:spcBef>
                  <a:spcPct val="0"/>
                </a:spcBef>
                <a:spcAft>
                  <a:spcPct val="0"/>
                </a:spcAft>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Measurement</a:t>
            </a:r>
            <a:r>
              <a:rPr lang="en-US" baseline="0" dirty="0" smtClean="0"/>
              <a:t> of success and speedups are evaluated relatively. </a:t>
            </a:r>
          </a:p>
          <a:p>
            <a:endParaRPr lang="en-US" dirty="0" smtClean="0"/>
          </a:p>
          <a:p>
            <a:r>
              <a:rPr lang="en-US" dirty="0" smtClean="0"/>
              <a:t>WHY </a:t>
            </a:r>
            <a:r>
              <a:rPr lang="en-US" dirty="0" smtClean="0"/>
              <a:t>DID YOU CHOSE THESE BOXES</a:t>
            </a:r>
            <a:r>
              <a:rPr lang="en-US" baseline="0" dirty="0" smtClean="0"/>
              <a:t> AND DATA SIZES:</a:t>
            </a:r>
          </a:p>
          <a:p>
            <a:r>
              <a:rPr lang="en-US" baseline="0" dirty="0" smtClean="0"/>
              <a:t>Mention about your experiences with real science </a:t>
            </a:r>
            <a:r>
              <a:rPr lang="en-US" baseline="0" dirty="0" smtClean="0"/>
              <a:t>applications  -Virtual California etc., attributes etc</a:t>
            </a:r>
          </a:p>
          <a:p>
            <a:endParaRPr lang="en-US" baseline="0" dirty="0" smtClean="0"/>
          </a:p>
          <a:p>
            <a:r>
              <a:rPr lang="en-US" baseline="0" dirty="0" smtClean="0"/>
              <a:t>*X-Coordinates and selected ranges:*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assume that the requested queries are for 0.1 1 5 and 10 MB and above </a:t>
            </a:r>
            <a:r>
              <a:rPr lang="en-US" baseline="0" dirty="0" err="1" smtClean="0"/>
              <a:t>bboxes</a:t>
            </a:r>
            <a:r>
              <a:rPr lang="en-US" baseline="0" dirty="0" smtClean="0"/>
              <a:t> represents these data size and geo-data characteristics</a:t>
            </a:r>
          </a:p>
          <a:p>
            <a:r>
              <a:rPr lang="en-US" baseline="0" dirty="0" smtClean="0"/>
              <a:t>-To show the system’s behavior against the dramatically changing data size we picked these data sizes and corresponding possible ranges.</a:t>
            </a:r>
          </a:p>
          <a:p>
            <a:r>
              <a:rPr lang="en-US" baseline="0" dirty="0" smtClean="0"/>
              <a:t>We could pick any other ranges corresponding those data sizes and result would not change.</a:t>
            </a:r>
          </a:p>
          <a:p>
            <a:endParaRPr lang="en-US" baseline="0" dirty="0" smtClean="0"/>
          </a:p>
          <a:p>
            <a:r>
              <a:rPr lang="en-US" baseline="0" dirty="0" smtClean="0"/>
              <a:t>*Analysis:*</a:t>
            </a:r>
          </a:p>
          <a:p>
            <a:r>
              <a:rPr lang="en-US" baseline="0" dirty="0" smtClean="0"/>
              <a:t>The </a:t>
            </a:r>
            <a:r>
              <a:rPr lang="en-US" baseline="0" dirty="0" smtClean="0"/>
              <a:t>system does not scale with data </a:t>
            </a:r>
            <a:r>
              <a:rPr lang="en-US" baseline="0" dirty="0" smtClean="0"/>
              <a:t>sizes because of ‘(a)’. </a:t>
            </a:r>
          </a:p>
          <a:p>
            <a:r>
              <a:rPr lang="en-US" baseline="0" dirty="0" smtClean="0"/>
              <a:t>Response </a:t>
            </a:r>
            <a:r>
              <a:rPr lang="en-US" baseline="0" dirty="0" smtClean="0"/>
              <a:t>time is the linear function of data sizes</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97EE7DE9-532C-42C6-8C50-BF3204F0455F}"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It seems all components of overall response time is scalable.</a:t>
            </a:r>
          </a:p>
          <a:p>
            <a:endParaRPr lang="en-US" baseline="0" dirty="0" smtClean="0"/>
          </a:p>
          <a:p>
            <a:r>
              <a:rPr lang="en-US" baseline="0" dirty="0" smtClean="0"/>
              <a:t>For 10MB data </a:t>
            </a:r>
          </a:p>
          <a:p>
            <a:r>
              <a:rPr lang="en-US" baseline="0" dirty="0" smtClean="0"/>
              <a:t>GNL-tiling is almost 30 times faster than the straightforward approach.</a:t>
            </a:r>
            <a:endParaRPr lang="en-US" baseline="0" dirty="0" smtClean="0"/>
          </a:p>
          <a:p>
            <a:endParaRPr lang="en-US" baseline="0" dirty="0" smtClean="0"/>
          </a:p>
          <a:p>
            <a:r>
              <a:rPr lang="en-US" baseline="0" dirty="0" smtClean="0"/>
              <a:t>As the data size increases the performance gain ratio increases.</a:t>
            </a:r>
          </a:p>
          <a:p>
            <a:endParaRPr lang="en-US" baseline="0" dirty="0" smtClean="0"/>
          </a:p>
          <a:p>
            <a:r>
              <a:rPr lang="en-US" baseline="0" dirty="0" smtClean="0"/>
              <a:t>Show the results for high </a:t>
            </a:r>
            <a:r>
              <a:rPr lang="en-US" baseline="0" dirty="0" smtClean="0"/>
              <a:t>sizes</a:t>
            </a:r>
            <a:endParaRPr lang="en-US" baseline="0" dirty="0" smtClean="0"/>
          </a:p>
          <a:p>
            <a:r>
              <a:rPr lang="en-US" baseline="0" dirty="0" smtClean="0"/>
              <a:t>Put a stress test </a:t>
            </a:r>
          </a:p>
        </p:txBody>
      </p:sp>
      <p:sp>
        <p:nvSpPr>
          <p:cNvPr id="4" name="Slide Number Placeholder 3"/>
          <p:cNvSpPr>
            <a:spLocks noGrp="1"/>
          </p:cNvSpPr>
          <p:nvPr>
            <p:ph type="sldNum" sz="quarter" idx="10"/>
          </p:nvPr>
        </p:nvSpPr>
        <p:spPr/>
        <p:txBody>
          <a:bodyPr/>
          <a:lstStyle/>
          <a:p>
            <a:fld id="{97EE7DE9-532C-42C6-8C50-BF3204F0455F}"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1 and 2 bullets are regarding first part: service oriented federation arch</a:t>
            </a:r>
          </a:p>
          <a:p>
            <a:r>
              <a:rPr lang="en-US" sz="1200" kern="1200" baseline="0" dirty="0" smtClean="0">
                <a:solidFill>
                  <a:schemeClr val="tx1"/>
                </a:solidFill>
                <a:latin typeface="+mn-lt"/>
                <a:ea typeface="+mn-ea"/>
                <a:cs typeface="+mn-cs"/>
              </a:rPr>
              <a:t>3. Bullet is regarding high-performance issues in data transfer (collecting) and rendering (map creation)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Our motivating domain will be GIS</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Map is rendered from originating data source- database.</a:t>
            </a:r>
          </a:p>
          <a:p>
            <a:endParaRPr lang="en-US" baseline="0" dirty="0" smtClean="0"/>
          </a:p>
          <a:p>
            <a:r>
              <a:rPr lang="en-US" baseline="0" dirty="0" smtClean="0"/>
              <a:t>Compared </a:t>
            </a:r>
            <a:r>
              <a:rPr lang="en-US" baseline="0" dirty="0" smtClean="0"/>
              <a:t>to GML-tiling:</a:t>
            </a:r>
          </a:p>
          <a:p>
            <a:r>
              <a:rPr lang="en-US" baseline="0" dirty="0" smtClean="0"/>
              <a:t>-&gt;finding out overlapped </a:t>
            </a:r>
            <a:r>
              <a:rPr lang="en-US" baseline="0" dirty="0" err="1" smtClean="0"/>
              <a:t>bboxes</a:t>
            </a:r>
            <a:r>
              <a:rPr lang="en-US" baseline="0" dirty="0" smtClean="0"/>
              <a:t> not need to get GML from cache/disk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Additional  feature-data fetching (GMLs will be caught from remote database</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97EE7DE9-532C-42C6-8C50-BF3204F0455F}"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solution to define threshold</a:t>
            </a:r>
            <a:r>
              <a:rPr lang="en-US" baseline="0" dirty="0" smtClean="0"/>
              <a:t> data size is making test runs before setting it up</a:t>
            </a:r>
          </a:p>
          <a:p>
            <a:endParaRPr lang="en-US" baseline="0" dirty="0" smtClean="0"/>
          </a:p>
          <a:p>
            <a:r>
              <a:rPr lang="en-US" baseline="0" dirty="0" smtClean="0"/>
              <a:t>Start with minimum and increase ‘</a:t>
            </a:r>
            <a:r>
              <a:rPr lang="en-US" baseline="0" dirty="0" err="1" smtClean="0"/>
              <a:t>thr</a:t>
            </a:r>
            <a:r>
              <a:rPr lang="en-US" baseline="0" dirty="0" smtClean="0"/>
              <a:t>’ until the un-tolerable response times.</a:t>
            </a:r>
          </a:p>
          <a:p>
            <a:endParaRPr lang="en-US" dirty="0" smtClean="0"/>
          </a:p>
          <a:p>
            <a:r>
              <a:rPr lang="en-US" dirty="0" smtClean="0"/>
              <a:t>Data is still un-evenly distributed in each partition, that explains</a:t>
            </a:r>
            <a:r>
              <a:rPr lang="en-US" baseline="0" dirty="0" smtClean="0"/>
              <a:t> why the figure does have elbows</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Queries are consisted of the limited number of ranges</a:t>
            </a:r>
          </a:p>
          <a:p>
            <a:pPr lvl="1"/>
            <a:r>
              <a:rPr lang="en-US" dirty="0" smtClean="0"/>
              <a:t>Bounding boxes defining locations of data</a:t>
            </a:r>
          </a:p>
          <a:p>
            <a:pPr lvl="1"/>
            <a:r>
              <a:rPr lang="en-US" dirty="0" smtClean="0"/>
              <a:t>Other ranges are handled with application specific X-Path queries.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Lets look at the outcomes</a:t>
            </a:r>
            <a:r>
              <a:rPr lang="en-US" baseline="0" dirty="0" smtClean="0">
                <a:solidFill>
                  <a:schemeClr val="tx1">
                    <a:lumMod val="75000"/>
                    <a:lumOff val="25000"/>
                  </a:schemeClr>
                </a:solidFill>
              </a:rPr>
              <a:t> of the proposed performance enhancing techniques.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lumMod val="75000"/>
                  <a:lumOff val="2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By using conventional communication networks, storage and computation resources, we obtained high degree of responsiveness.</a:t>
            </a:r>
          </a:p>
          <a:p>
            <a:endParaRPr lang="en-US" dirty="0" smtClean="0"/>
          </a:p>
          <a:p>
            <a:r>
              <a:rPr lang="en-US" dirty="0" smtClean="0">
                <a:solidFill>
                  <a:schemeClr val="tx1">
                    <a:lumMod val="75000"/>
                    <a:lumOff val="25000"/>
                  </a:schemeClr>
                </a:solidFill>
              </a:rPr>
              <a:t>Pre-fetching gives the best performance results but might cause data inconsistency due to storing data at federator. </a:t>
            </a:r>
            <a:r>
              <a:rPr lang="en-US" dirty="0" err="1" smtClean="0">
                <a:solidFill>
                  <a:schemeClr val="tx1">
                    <a:lumMod val="75000"/>
                    <a:lumOff val="25000"/>
                  </a:schemeClr>
                </a:solidFill>
              </a:rPr>
              <a:t>Prefetc</a:t>
            </a:r>
            <a:r>
              <a:rPr lang="en-US" dirty="0" smtClean="0">
                <a:solidFill>
                  <a:schemeClr val="tx1">
                    <a:lumMod val="75000"/>
                    <a:lumOff val="25000"/>
                  </a:schemeClr>
                </a:solidFill>
              </a:rPr>
              <a:t> runner’s triggering periodicity must be defined </a:t>
            </a:r>
            <a:r>
              <a:rPr lang="en-US" dirty="0" smtClean="0">
                <a:solidFill>
                  <a:schemeClr val="tx1">
                    <a:lumMod val="75000"/>
                    <a:lumOff val="25000"/>
                  </a:schemeClr>
                </a:solidFill>
              </a:rPr>
              <a:t>carefully..</a:t>
            </a:r>
            <a:endParaRPr lang="en-US" dirty="0" smtClean="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Stateless</a:t>
            </a:r>
            <a:r>
              <a:rPr lang="en-US" baseline="0" dirty="0" smtClean="0"/>
              <a:t> GIS components are interacted in a </a:t>
            </a:r>
            <a:r>
              <a:rPr lang="en-US" baseline="0" dirty="0" err="1" smtClean="0"/>
              <a:t>statefull</a:t>
            </a:r>
            <a:r>
              <a:rPr lang="en-US" baseline="0" dirty="0" smtClean="0"/>
              <a:t> way through federators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Investigated performance efficient designs and did detailed benchmarking </a:t>
            </a:r>
          </a:p>
          <a:p>
            <a:endParaRPr lang="en-US" dirty="0" smtClean="0"/>
          </a:p>
        </p:txBody>
      </p:sp>
      <p:sp>
        <p:nvSpPr>
          <p:cNvPr id="4" name="Slide Number Placeholder 3"/>
          <p:cNvSpPr>
            <a:spLocks noGrp="1"/>
          </p:cNvSpPr>
          <p:nvPr>
            <p:ph type="sldNum" sz="quarter" idx="10"/>
          </p:nvPr>
        </p:nvSpPr>
        <p:spPr/>
        <p:txBody>
          <a:bodyPr/>
          <a:lstStyle/>
          <a:p>
            <a:fld id="{97EE7DE9-532C-42C6-8C50-BF3204F0455F}"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tx1">
                  <a:lumMod val="75000"/>
                  <a:lumOff val="25000"/>
                </a:schemeClr>
              </a:solidFill>
            </a:endParaRPr>
          </a:p>
        </p:txBody>
      </p:sp>
      <p:sp>
        <p:nvSpPr>
          <p:cNvPr id="4" name="Header Placeholder 3"/>
          <p:cNvSpPr>
            <a:spLocks noGrp="1"/>
          </p:cNvSpPr>
          <p:nvPr>
            <p:ph type="hd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0B4B0B71-0635-4BAB-A9D5-F1157BE62128}" type="slidenum">
              <a:rPr lang="en-US" smtClean="0"/>
              <a:pPr>
                <a:defRPr/>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43</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C15544-9471-4E3C-ABDD-FA304628D4B3}" type="slidenum">
              <a:rPr lang="en-US"/>
              <a:pPr/>
              <a:t>44</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dirty="0" smtClean="0"/>
              <a:t>And Quality of services</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World Wide Web and its</a:t>
            </a:r>
            <a:r>
              <a:rPr lang="en-US" baseline="0" dirty="0" smtClean="0"/>
              <a:t> associated web programming models have revolutionized accessibility to data/information sources.</a:t>
            </a:r>
          </a:p>
          <a:p>
            <a:r>
              <a:rPr lang="en-US" baseline="0" dirty="0" smtClean="0"/>
              <a:t>BUT numerous incompatible formats, data/storage heterogeneity, and machine un-readability make this task even impossible.</a:t>
            </a:r>
          </a:p>
          <a:p>
            <a:r>
              <a:rPr lang="en-US" baseline="0" dirty="0" smtClean="0"/>
              <a:t> </a:t>
            </a:r>
          </a:p>
          <a:p>
            <a:r>
              <a:rPr lang="en-US" baseline="0" dirty="0" smtClean="0"/>
              <a:t>In order to be able to integrate and share the data/information, data sources need to be interoperable and provide standard service interfaces interacting with standard messaged and transport protocols.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Need for multiple data access/query/display simultaneously to make more complex info/knowledge</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Application-based hierarchy of distributed data sources.</a:t>
            </a:r>
          </a:p>
        </p:txBody>
      </p:sp>
      <p:sp>
        <p:nvSpPr>
          <p:cNvPr id="4" name="Slide Number Placeholder 3"/>
          <p:cNvSpPr>
            <a:spLocks noGrp="1"/>
          </p:cNvSpPr>
          <p:nvPr>
            <p:ph type="sldNum" sz="quarter" idx="10"/>
          </p:nvPr>
        </p:nvSpPr>
        <p:spPr/>
        <p:txBody>
          <a:bodyPr/>
          <a:lstStyle/>
          <a:p>
            <a:fld id="{97EE7DE9-532C-42C6-8C50-BF3204F0455F}"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a:t>
            </a:r>
            <a:r>
              <a:rPr lang="en-US" baseline="0" dirty="0" smtClean="0"/>
              <a:t> common data model based on content and presentation</a:t>
            </a:r>
          </a:p>
          <a:p>
            <a:r>
              <a:rPr lang="en-US" baseline="0" dirty="0" smtClean="0"/>
              <a:t>We can also further query the data layers based on their attributes </a:t>
            </a:r>
          </a:p>
          <a:p>
            <a:r>
              <a:rPr lang="en-US" baseline="0" dirty="0" smtClean="0"/>
              <a:t>Presentation tags are used for displaying.</a:t>
            </a:r>
          </a:p>
          <a:p>
            <a:endParaRPr lang="en-US" baseline="0" dirty="0" smtClean="0"/>
          </a:p>
          <a:p>
            <a:r>
              <a:rPr lang="en-US" baseline="0" dirty="0" smtClean="0"/>
              <a:t>Interactive Information Visualization tools provide researcher with remarkable capabilities to support discovery. By combining powerful data mining methods with user-controlled interfaces, users are able to benefit distributed heterogeneous data sources (access/attribute-based-query/display) from a single access point. </a:t>
            </a:r>
          </a:p>
          <a:p>
            <a:endParaRPr lang="en-US" baseline="0" dirty="0" smtClean="0"/>
          </a:p>
          <a:p>
            <a:r>
              <a:rPr lang="en-US" baseline="0" dirty="0" smtClean="0"/>
              <a:t>Users can begin with an overview, zoom-in on areas of interests, filter-out un-wanted items/layers, and click for details-on-demand. </a:t>
            </a:r>
          </a:p>
          <a:p>
            <a:r>
              <a:rPr lang="en-US" baseline="0" dirty="0" smtClean="0"/>
              <a:t>With careful design and efficient algorithms, OGC provided data-layers can be enriched with some other data and/or processing resources.</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45</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46</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47</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48</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49</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50</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51</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EE7DE9-532C-42C6-8C50-BF3204F0455F}" type="slidenum">
              <a:rPr lang="en-US" smtClean="0"/>
              <a:pPr/>
              <a:t>52</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We will need the domain-specific equivalent of the Web Feature Service. </a:t>
            </a:r>
            <a:endParaRPr lang="en-US" dirty="0" smtClean="0"/>
          </a:p>
          <a:p>
            <a:endParaRPr lang="en-US" baseline="0" dirty="0" smtClean="0"/>
          </a:p>
          <a:p>
            <a:endParaRPr lang="en-US" baseline="0" dirty="0" smtClean="0"/>
          </a:p>
          <a:p>
            <a:r>
              <a:rPr lang="en-US" baseline="0" dirty="0" smtClean="0"/>
              <a:t>Federator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75000"/>
                    <a:lumOff val="25000"/>
                  </a:schemeClr>
                </a:solidFill>
              </a:rPr>
              <a:t>It is actually an ASVS but with an extended capabilities for capability federation and interacting and integrating multiple servers providing data in hierarchical/integrated data views defined in capabilities metadata. </a:t>
            </a:r>
          </a:p>
        </p:txBody>
      </p:sp>
      <p:sp>
        <p:nvSpPr>
          <p:cNvPr id="4" name="Slide Number Placeholder 3"/>
          <p:cNvSpPr>
            <a:spLocks noGrp="1"/>
          </p:cNvSpPr>
          <p:nvPr>
            <p:ph type="sldNum" sz="quarter" idx="10"/>
          </p:nvPr>
        </p:nvSpPr>
        <p:spPr/>
        <p:txBody>
          <a:bodyPr/>
          <a:lstStyle/>
          <a:p>
            <a:fld id="{97EE7DE9-532C-42C6-8C50-BF3204F0455F}" type="slidenum">
              <a:rPr lang="en-US" smtClean="0"/>
              <a:pPr/>
              <a:t>53</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lumMod val="75000"/>
                    <a:lumOff val="25000"/>
                  </a:schemeClr>
                </a:solidFill>
              </a:rPr>
              <a:t>Image conversion time in Figure is for resolution 400x400 in pixel.</a:t>
            </a:r>
          </a:p>
          <a:p>
            <a:pPr lvl="1"/>
            <a:r>
              <a:rPr lang="en-US" dirty="0" smtClean="0">
                <a:solidFill>
                  <a:schemeClr val="tx1">
                    <a:lumMod val="75000"/>
                    <a:lumOff val="25000"/>
                  </a:schemeClr>
                </a:solidFill>
              </a:rPr>
              <a:t>Sample image conversion values are for JPEG creation</a:t>
            </a:r>
          </a:p>
          <a:p>
            <a:pPr lvl="1"/>
            <a:r>
              <a:rPr lang="en-US" dirty="0" smtClean="0">
                <a:solidFill>
                  <a:schemeClr val="tx1">
                    <a:lumMod val="75000"/>
                    <a:lumOff val="25000"/>
                  </a:schemeClr>
                </a:solidFill>
              </a:rPr>
              <a:t>Average conversion time:25.43msec</a:t>
            </a:r>
          </a:p>
          <a:p>
            <a:r>
              <a:rPr lang="en-US" dirty="0" smtClean="0">
                <a:solidFill>
                  <a:schemeClr val="tx1">
                    <a:lumMod val="75000"/>
                    <a:lumOff val="25000"/>
                  </a:schemeClr>
                </a:solidFill>
              </a:rPr>
              <a:t>Image conversion time changes based on </a:t>
            </a:r>
          </a:p>
          <a:p>
            <a:pPr lvl="1"/>
            <a:r>
              <a:rPr lang="en-US" dirty="0" smtClean="0">
                <a:solidFill>
                  <a:schemeClr val="tx1">
                    <a:lumMod val="75000"/>
                    <a:lumOff val="25000"/>
                  </a:schemeClr>
                </a:solidFill>
              </a:rPr>
              <a:t>map images’ user-defined resolution values </a:t>
            </a:r>
          </a:p>
          <a:p>
            <a:pPr lvl="1"/>
            <a:r>
              <a:rPr lang="en-US" dirty="0" smtClean="0">
                <a:solidFill>
                  <a:schemeClr val="tx1">
                    <a:lumMod val="75000"/>
                    <a:lumOff val="25000"/>
                  </a:schemeClr>
                </a:solidFill>
              </a:rPr>
              <a:t>Requested image format such as JPEG.</a:t>
            </a:r>
          </a:p>
          <a:p>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55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Under those motivations we will address these research issues throughout the presentation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1. </a:t>
            </a:r>
            <a:r>
              <a:rPr lang="en-US" baseline="0" dirty="0" smtClean="0"/>
              <a:t>The interoperability issues have been studied by many public/private organizations last two decades at data and service levels. </a:t>
            </a:r>
            <a:r>
              <a:rPr lang="en-US" sz="1200" kern="1200" dirty="0" smtClean="0">
                <a:solidFill>
                  <a:schemeClr val="tx1"/>
                </a:solidFill>
                <a:latin typeface="+mn-lt"/>
                <a:ea typeface="+mn-ea"/>
                <a:cs typeface="+mn-cs"/>
              </a:rPr>
              <a:t>Among these are Web Service standards (WS-I) for cross-language, platform and operating systems, and OGC for defining domain specific data model and online service definitions in GIS. </a:t>
            </a: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  </a:t>
            </a:r>
            <a:r>
              <a:rPr lang="en-US" sz="1200" kern="1200" dirty="0" smtClean="0">
                <a:solidFill>
                  <a:schemeClr val="tx1"/>
                </a:solidFill>
                <a:latin typeface="+mn-lt"/>
                <a:ea typeface="+mn-ea"/>
                <a:cs typeface="+mn-cs"/>
              </a:rPr>
              <a:t>There are three general issues here. The first is the data modeling (how to integrate different source schemas); the second is their querying (how to answer to the queries posed on the global schema); and the third is the common presentation model of data sources, i.e. mapping of common data model to a display model enabling integration/overlaying with other data sets (integrated data-view). </a:t>
            </a: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We will be researching how to handle query/response over federated dispersed autonomous OGC data services.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3. federator-oriented </a:t>
            </a:r>
            <a:r>
              <a:rPr lang="en-US" sz="1200" kern="1200" baseline="0" dirty="0" smtClean="0">
                <a:solidFill>
                  <a:schemeClr val="tx1"/>
                </a:solidFill>
                <a:latin typeface="+mn-lt"/>
                <a:ea typeface="+mn-ea"/>
                <a:cs typeface="+mn-cs"/>
              </a:rPr>
              <a:t>data access/query optimization </a:t>
            </a:r>
            <a:r>
              <a:rPr lang="en-US" sz="1200" kern="1200" baseline="0" dirty="0" smtClean="0">
                <a:solidFill>
                  <a:schemeClr val="tx1"/>
                </a:solidFill>
                <a:latin typeface="+mn-lt"/>
                <a:ea typeface="+mn-ea"/>
                <a:cs typeface="+mn-cs"/>
              </a:rPr>
              <a:t>for distributed map rendering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SUMMARY:</a:t>
            </a:r>
          </a:p>
          <a:p>
            <a:pPr marL="228600" indent="-228600">
              <a:buAutoNum type="arabicPeriod"/>
            </a:pPr>
            <a:r>
              <a:rPr lang="en-US" sz="1200" kern="1200" baseline="0" dirty="0" smtClean="0">
                <a:solidFill>
                  <a:schemeClr val="tx1"/>
                </a:solidFill>
                <a:latin typeface="+mn-lt"/>
                <a:ea typeface="+mn-ea"/>
                <a:cs typeface="+mn-cs"/>
              </a:rPr>
              <a:t>Adopting domain-specific standards for online services and data models</a:t>
            </a:r>
          </a:p>
          <a:p>
            <a:pPr marL="228600" indent="-228600">
              <a:buAutoNum type="arabicPeriod"/>
            </a:pPr>
            <a:r>
              <a:rPr lang="en-US" sz="1200" kern="1200" baseline="0" dirty="0" smtClean="0">
                <a:solidFill>
                  <a:schemeClr val="tx1"/>
                </a:solidFill>
                <a:latin typeface="+mn-lt"/>
                <a:ea typeface="+mn-ea"/>
                <a:cs typeface="+mn-cs"/>
              </a:rPr>
              <a:t>Extending as Web Services to create SOA arch for GIS data grid and enable it to be integrated to Geo-Science grids</a:t>
            </a:r>
          </a:p>
          <a:p>
            <a:pPr marL="228600" indent="-228600">
              <a:buAutoNum type="arabicPeriod"/>
            </a:pPr>
            <a:r>
              <a:rPr lang="en-US" sz="1200" kern="1200" baseline="0" dirty="0" smtClean="0">
                <a:solidFill>
                  <a:schemeClr val="tx1"/>
                </a:solidFill>
                <a:latin typeface="+mn-lt"/>
                <a:ea typeface="+mn-ea"/>
                <a:cs typeface="+mn-cs"/>
              </a:rPr>
              <a:t>Federated Information system over standard web service components</a:t>
            </a:r>
          </a:p>
          <a:p>
            <a:pPr marL="228600" indent="-228600">
              <a:buAutoNum type="arabicPeriod"/>
            </a:pPr>
            <a:r>
              <a:rPr lang="en-US" sz="1200" kern="1200" baseline="0" dirty="0" smtClean="0">
                <a:solidFill>
                  <a:schemeClr val="tx1"/>
                </a:solidFill>
                <a:latin typeface="+mn-lt"/>
                <a:ea typeface="+mn-ea"/>
                <a:cs typeface="+mn-cs"/>
              </a:rPr>
              <a:t>Investigating performance efficient designs : federator-oriented optimized data access/query for distributed map rendering</a:t>
            </a:r>
          </a:p>
          <a:p>
            <a:pPr marL="685800" lvl="1" indent="-228600">
              <a:buNone/>
            </a:pPr>
            <a:r>
              <a:rPr lang="en-US" sz="1200" kern="1200" baseline="0" dirty="0" smtClean="0">
                <a:solidFill>
                  <a:schemeClr val="tx1"/>
                </a:solidFill>
                <a:latin typeface="+mn-lt"/>
                <a:ea typeface="+mn-ea"/>
                <a:cs typeface="+mn-cs"/>
              </a:rPr>
              <a:t>Applicable to general science domains requiring range queries.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97EE7DE9-532C-42C6-8C50-BF3204F0455F}"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75000"/>
                    <a:lumOff val="25000"/>
                  </a:schemeClr>
                </a:solidFill>
              </a:rPr>
              <a:t>The range queries are intersections of ranges defined on attributes.</a:t>
            </a:r>
          </a:p>
        </p:txBody>
      </p:sp>
      <p:sp>
        <p:nvSpPr>
          <p:cNvPr id="4" name="Slide Number Placeholder 3"/>
          <p:cNvSpPr>
            <a:spLocks noGrp="1"/>
          </p:cNvSpPr>
          <p:nvPr>
            <p:ph type="sldNum" sz="quarter" idx="10"/>
          </p:nvPr>
        </p:nvSpPr>
        <p:spPr/>
        <p:txBody>
          <a:bodyPr/>
          <a:lstStyle/>
          <a:p>
            <a:fld id="{97EE7DE9-532C-42C6-8C50-BF3204F0455F}" type="slidenum">
              <a:rPr lang="en-US" smtClean="0"/>
              <a:pPr/>
              <a:t>56</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SQL queries are created from these attributes and their</a:t>
            </a:r>
            <a:r>
              <a:rPr lang="en-US" baseline="0" dirty="0" smtClean="0"/>
              <a:t> constraint range values</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57</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decision makers often need information from multiple sources, but are unable to get and fuse the required information in a timely fashion due to the difficulties of accessing the different systems, and due to the fact that the information obtained can be inconsistent and contradictory.</a:t>
            </a:r>
          </a:p>
          <a:p>
            <a:endParaRPr lang="en-US" dirty="0" smtClean="0"/>
          </a:p>
          <a:p>
            <a:r>
              <a:rPr lang="en-US" dirty="0" smtClean="0"/>
              <a:t>1.</a:t>
            </a:r>
          </a:p>
          <a:p>
            <a:r>
              <a:rPr lang="en-US" dirty="0" smtClean="0"/>
              <a:t>The World Wide Web and its</a:t>
            </a:r>
            <a:r>
              <a:rPr lang="en-US" baseline="0" dirty="0" smtClean="0"/>
              <a:t> associated web programming models have revolutionized accessibility to data/information sources. At the same time, numerous incompatible formats, data heterogeneity (both the data types and storage formats), and machine un-readability of this data have limited data integration and federation. The seamless integration and federation of data from distributed heterogeneous data sources have been the major challenges of information system communities and decision support systems. In order to be able to integrate and share the data/information, data sources need to be in interoperable formats and provide standard service interfaces that interact with standard message formats and transport protocols.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2. </a:t>
            </a:r>
            <a:r>
              <a:rPr lang="en-US" dirty="0" smtClean="0"/>
              <a:t>Why federation? Highlight it: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proposed federated service-oriented information system framework supports collaborative decision making over integrated data views, described in layer-structured hierarchical data. The users access the system as though all the data and functions come from one site. User </a:t>
            </a:r>
            <a:r>
              <a:rPr lang="en-US" sz="1200" kern="1200" dirty="0" err="1" smtClean="0">
                <a:solidFill>
                  <a:schemeClr val="tx1"/>
                </a:solidFill>
                <a:latin typeface="+mn-lt"/>
                <a:ea typeface="+mn-ea"/>
                <a:cs typeface="+mn-cs"/>
              </a:rPr>
              <a:t>doenot</a:t>
            </a:r>
            <a:r>
              <a:rPr lang="en-US" sz="1200" kern="1200" baseline="0" dirty="0" smtClean="0">
                <a:solidFill>
                  <a:schemeClr val="tx1"/>
                </a:solidFill>
                <a:latin typeface="+mn-lt"/>
                <a:ea typeface="+mn-ea"/>
                <a:cs typeface="+mn-cs"/>
              </a:rPr>
              <a:t> need to create ad-hoc queries to heterogeneous resources.</a:t>
            </a:r>
            <a:r>
              <a:rPr lang="en-US" sz="1200" kern="1200" dirty="0" smtClean="0">
                <a:solidFill>
                  <a:schemeClr val="tx1"/>
                </a:solidFill>
                <a:latin typeface="+mn-lt"/>
                <a:ea typeface="+mn-ea"/>
                <a:cs typeface="+mn-cs"/>
              </a:rPr>
              <a:t> The data distribution and connection paths stay hidden and formulated as hierarchical data defined in federator’s capability metadata.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Data </a:t>
            </a:r>
            <a:r>
              <a:rPr lang="en-US" sz="1200" kern="1200" dirty="0" err="1" smtClean="0">
                <a:solidFill>
                  <a:schemeClr val="tx1"/>
                </a:solidFill>
                <a:latin typeface="+mn-lt"/>
                <a:ea typeface="+mn-ea"/>
                <a:cs typeface="+mn-cs"/>
              </a:rPr>
              <a:t>anlamli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olmasi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icin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bazen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baska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datalarla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karsilastirilmasi</a:t>
            </a:r>
            <a:r>
              <a:rPr lang="en-US" sz="1200" kern="1200" baseline="0" dirty="0" smtClean="0">
                <a:solidFill>
                  <a:schemeClr val="tx1"/>
                </a:solidFill>
                <a:latin typeface="+mn-lt"/>
                <a:ea typeface="+mn-ea"/>
                <a:cs typeface="+mn-cs"/>
              </a:rPr>
              <a:t> overlay </a:t>
            </a:r>
            <a:r>
              <a:rPr lang="en-US" sz="1200" kern="1200" baseline="0" dirty="0" err="1" smtClean="0">
                <a:solidFill>
                  <a:schemeClr val="tx1"/>
                </a:solidFill>
                <a:latin typeface="+mn-lt"/>
                <a:ea typeface="+mn-ea"/>
                <a:cs typeface="+mn-cs"/>
              </a:rPr>
              <a:t>edilmesi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gerekir</a:t>
            </a:r>
            <a:r>
              <a:rPr lang="en-US" sz="1200" kern="1200" baseline="0" dirty="0" smtClean="0">
                <a:solidFill>
                  <a:schemeClr val="tx1"/>
                </a:solidFill>
                <a:latin typeface="+mn-lt"/>
                <a:ea typeface="+mn-ea"/>
                <a:cs typeface="+mn-cs"/>
              </a:rPr>
              <a:t>. Bu </a:t>
            </a:r>
            <a:r>
              <a:rPr lang="en-US" sz="1200" kern="1200" baseline="0" dirty="0" err="1" smtClean="0">
                <a:solidFill>
                  <a:schemeClr val="tx1"/>
                </a:solidFill>
                <a:latin typeface="+mn-lt"/>
                <a:ea typeface="+mn-ea"/>
                <a:cs typeface="+mn-cs"/>
              </a:rPr>
              <a:t>yuzden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bu</a:t>
            </a:r>
            <a:r>
              <a:rPr lang="en-US" sz="1200" kern="1200" baseline="0" dirty="0" smtClean="0">
                <a:solidFill>
                  <a:schemeClr val="tx1"/>
                </a:solidFill>
                <a:latin typeface="+mn-lt"/>
                <a:ea typeface="+mn-ea"/>
                <a:cs typeface="+mn-cs"/>
              </a:rPr>
              <a:t> data </a:t>
            </a:r>
            <a:r>
              <a:rPr lang="en-US" sz="1200" kern="1200" baseline="0" dirty="0" err="1" smtClean="0">
                <a:solidFill>
                  <a:schemeClr val="tx1"/>
                </a:solidFill>
                <a:latin typeface="+mn-lt"/>
                <a:ea typeface="+mn-ea"/>
                <a:cs typeface="+mn-cs"/>
              </a:rPr>
              <a:t>lara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bir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noktadan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eszamanli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ulasip</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analiz</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edilmesi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icin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bir</a:t>
            </a:r>
            <a:r>
              <a:rPr lang="en-US" sz="1200" kern="1200" baseline="0" dirty="0" smtClean="0">
                <a:solidFill>
                  <a:schemeClr val="tx1"/>
                </a:solidFill>
                <a:latin typeface="+mn-lt"/>
                <a:ea typeface="+mn-ea"/>
                <a:cs typeface="+mn-cs"/>
              </a:rPr>
              <a:t> federated system </a:t>
            </a:r>
            <a:r>
              <a:rPr lang="en-US" sz="1200" kern="1200" baseline="0" dirty="0" err="1" smtClean="0">
                <a:solidFill>
                  <a:schemeClr val="tx1"/>
                </a:solidFill>
                <a:latin typeface="+mn-lt"/>
                <a:ea typeface="+mn-ea"/>
                <a:cs typeface="+mn-cs"/>
              </a:rPr>
              <a:t>gerekli</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Application-based hierarchy of distributed data sources.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3.Right data in time: </a:t>
            </a:r>
            <a:r>
              <a:rPr lang="en-US" dirty="0" smtClean="0">
                <a:solidFill>
                  <a:schemeClr val="tx1">
                    <a:lumMod val="75000"/>
                    <a:lumOff val="25000"/>
                  </a:schemeClr>
                </a:solidFill>
              </a:rPr>
              <a:t>Resource consuming processes on large volume of data sets,</a:t>
            </a:r>
            <a:r>
              <a:rPr lang="en-US" baseline="0" dirty="0" smtClean="0">
                <a:solidFill>
                  <a:schemeClr val="tx1">
                    <a:lumMod val="75000"/>
                    <a:lumOff val="25000"/>
                  </a:schemeClr>
                </a:solidFill>
              </a:rPr>
              <a:t> </a:t>
            </a:r>
            <a:r>
              <a:rPr lang="en-US" dirty="0" smtClean="0">
                <a:solidFill>
                  <a:schemeClr val="tx1">
                    <a:lumMod val="75000"/>
                    <a:lumOff val="25000"/>
                  </a:schemeClr>
                </a:solidFill>
              </a:rPr>
              <a:t>Map rendering, XML structured data transfers and parsing etc. </a:t>
            </a:r>
          </a:p>
          <a:p>
            <a:r>
              <a:rPr lang="en-US" dirty="0" smtClean="0">
                <a:solidFill>
                  <a:schemeClr val="tx1">
                    <a:lumMod val="75000"/>
                    <a:lumOff val="25000"/>
                  </a:schemeClr>
                </a:solidFill>
              </a:rPr>
              <a:t>Limited network bandwidth.</a:t>
            </a:r>
          </a:p>
        </p:txBody>
      </p:sp>
      <p:sp>
        <p:nvSpPr>
          <p:cNvPr id="4" name="Slide Number Placeholder 3"/>
          <p:cNvSpPr>
            <a:spLocks noGrp="1"/>
          </p:cNvSpPr>
          <p:nvPr>
            <p:ph type="sldNum" sz="quarter" idx="10"/>
          </p:nvPr>
        </p:nvSpPr>
        <p:spPr/>
        <p:txBody>
          <a:bodyPr/>
          <a:lstStyle/>
          <a:p>
            <a:fld id="{97EE7DE9-532C-42C6-8C50-BF3204F0455F}" type="slidenum">
              <a:rPr lang="en-US" smtClean="0"/>
              <a:pPr/>
              <a:t>58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latin typeface="+mn-lt"/>
                <a:ea typeface="+mn-ea"/>
                <a:cs typeface="+mn-cs"/>
              </a:rPr>
              <a:t>2. Over the past two decades, GIS has evolved from traditional centralized mainframe and desktop systems to collaborative distributed systems.</a:t>
            </a:r>
          </a:p>
          <a:p>
            <a:r>
              <a:rPr lang="en-US" sz="1200" kern="1200" dirty="0" smtClean="0">
                <a:solidFill>
                  <a:schemeClr val="tx1"/>
                </a:solidFill>
                <a:latin typeface="+mn-lt"/>
                <a:ea typeface="+mn-ea"/>
                <a:cs typeface="+mn-cs"/>
              </a:rPr>
              <a:t>3.The </a:t>
            </a:r>
            <a:r>
              <a:rPr lang="en-US" sz="1200" kern="1200" dirty="0" smtClean="0">
                <a:solidFill>
                  <a:schemeClr val="tx1"/>
                </a:solidFill>
                <a:latin typeface="+mn-lt"/>
                <a:ea typeface="+mn-ea"/>
                <a:cs typeface="+mn-cs"/>
              </a:rPr>
              <a:t>nature of the geographical applications requires seamless integration and sharing of spatial data from a variety of providers.</a:t>
            </a:r>
          </a:p>
          <a:p>
            <a:r>
              <a:rPr lang="en-US" sz="1200" kern="1200" dirty="0" smtClean="0">
                <a:solidFill>
                  <a:schemeClr val="tx1"/>
                </a:solidFill>
                <a:latin typeface="+mn-lt"/>
                <a:ea typeface="+mn-ea"/>
                <a:cs typeface="+mn-cs"/>
              </a:rPr>
              <a:t>4. </a:t>
            </a:r>
            <a:r>
              <a:rPr lang="en-US" dirty="0" smtClean="0">
                <a:solidFill>
                  <a:schemeClr val="tx1">
                    <a:lumMod val="75000"/>
                    <a:lumOff val="25000"/>
                  </a:schemeClr>
                </a:solidFill>
              </a:rPr>
              <a:t>Decision making in Geographic Information Systems (GIS) increasingly…</a:t>
            </a:r>
            <a:endParaRPr lang="en-US" sz="1200" kern="1200" dirty="0" smtClean="0">
              <a:solidFill>
                <a:schemeClr val="tx1"/>
              </a:solidFill>
              <a:latin typeface="+mn-lt"/>
              <a:ea typeface="+mn-ea"/>
              <a:cs typeface="+mn-cs"/>
            </a:endParaRPr>
          </a:p>
          <a:p>
            <a:r>
              <a:rPr lang="en-US" dirty="0" smtClean="0">
                <a:solidFill>
                  <a:schemeClr val="tx1">
                    <a:lumMod val="75000"/>
                    <a:lumOff val="25000"/>
                  </a:schemeClr>
                </a:solidFill>
              </a:rPr>
              <a:t>Maps are complex structures composed of layers created from distributed heterogeneous data sources.</a:t>
            </a:r>
            <a:endParaRPr lang="en-US" sz="2800" dirty="0" smtClean="0">
              <a:solidFill>
                <a:schemeClr val="tx1">
                  <a:lumMod val="75000"/>
                  <a:lumOff val="25000"/>
                </a:schemeClr>
              </a:solidFill>
            </a:endParaRPr>
          </a:p>
          <a:p>
            <a:pPr marL="342860" indent="-342860" defTabSz="914293" fontAlgn="auto">
              <a:lnSpc>
                <a:spcPct val="90000"/>
              </a:lnSpc>
              <a:spcAft>
                <a:spcPts val="0"/>
              </a:spcAft>
              <a:defRPr/>
            </a:pPr>
            <a:r>
              <a:rPr lang="en-US" sz="2800" dirty="0" smtClean="0">
                <a:solidFill>
                  <a:schemeClr val="tx1">
                    <a:lumMod val="75000"/>
                    <a:lumOff val="25000"/>
                  </a:schemeClr>
                </a:solidFill>
              </a:rPr>
              <a:t>FROM DIFFERENT DISCIPLINES AND SKILL/EXPERT Areas.</a:t>
            </a:r>
          </a:p>
          <a:p>
            <a:endParaRPr lang="en-US" dirty="0" smtClean="0">
              <a:solidFill>
                <a:schemeClr val="tx1">
                  <a:lumMod val="75000"/>
                  <a:lumOff val="25000"/>
                </a:schemeClr>
              </a:solidFill>
            </a:endParaRPr>
          </a:p>
          <a:p>
            <a:r>
              <a:rPr lang="en-US" sz="1200" kern="1200" dirty="0" smtClean="0">
                <a:solidFill>
                  <a:schemeClr val="tx1"/>
                </a:solidFill>
                <a:latin typeface="+mn-lt"/>
                <a:ea typeface="+mn-ea"/>
                <a:cs typeface="+mn-cs"/>
              </a:rPr>
              <a:t>GIS requires data and computation resources from distributed virtual organizations to be composed based on application requirements, and accessed and queried from a single uniform access point over the refined data with interactive display tools. This requires seamless integration and interaction of data and computation resources. The resources span organizational disciplinary and technical boundaries and use different client-server models, data archiving systems and heterogeneous message transfer protocols.</a:t>
            </a:r>
            <a:endParaRPr lang="en-US" dirty="0" smtClean="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provide interoperable</a:t>
            </a:r>
            <a:r>
              <a:rPr lang="en-US" baseline="0" dirty="0" smtClean="0"/>
              <a:t> and extensible GIS framework, we adopted domain-specific standard specifications for data model and online-services from OGC.</a:t>
            </a:r>
          </a:p>
          <a:p>
            <a:endParaRPr lang="en-US" baseline="0" dirty="0" smtClean="0"/>
          </a:p>
          <a:p>
            <a:r>
              <a:rPr lang="en-US" b="1" dirty="0" smtClean="0">
                <a:solidFill>
                  <a:schemeClr val="tx1">
                    <a:lumMod val="75000"/>
                    <a:lumOff val="25000"/>
                  </a:schemeClr>
                </a:solidFill>
              </a:rPr>
              <a:t>Open geographic standards:</a:t>
            </a:r>
          </a:p>
          <a:p>
            <a:pPr>
              <a:lnSpc>
                <a:spcPct val="90000"/>
              </a:lnSpc>
            </a:pPr>
            <a:r>
              <a:rPr lang="en-US" sz="2400" dirty="0" smtClean="0">
                <a:solidFill>
                  <a:schemeClr val="tx1">
                    <a:lumMod val="75000"/>
                    <a:lumOff val="25000"/>
                  </a:schemeClr>
                </a:solidFill>
              </a:rPr>
              <a:t>Aim is to make geographic information and services neutral and available across any network, application, or platform. </a:t>
            </a:r>
          </a:p>
          <a:p>
            <a:pPr>
              <a:lnSpc>
                <a:spcPct val="90000"/>
              </a:lnSpc>
            </a:pPr>
            <a:r>
              <a:rPr lang="en-US" sz="2400" dirty="0" smtClean="0">
                <a:solidFill>
                  <a:schemeClr val="tx1">
                    <a:lumMod val="75000"/>
                    <a:lumOff val="25000"/>
                  </a:schemeClr>
                </a:solidFill>
              </a:rPr>
              <a:t>Two major well-known standard bodies: Open Geospatial Standards (OGC) and ISO/TC211.</a:t>
            </a:r>
          </a:p>
          <a:p>
            <a:pPr>
              <a:lnSpc>
                <a:spcPct val="90000"/>
              </a:lnSpc>
            </a:pPr>
            <a:r>
              <a:rPr lang="en-US" sz="2400" dirty="0" smtClean="0">
                <a:solidFill>
                  <a:schemeClr val="tx1">
                    <a:lumMod val="75000"/>
                    <a:lumOff val="25000"/>
                  </a:schemeClr>
                </a:solidFill>
              </a:rPr>
              <a:t>OGC Specifications defines online services and data models:</a:t>
            </a:r>
          </a:p>
          <a:p>
            <a:pPr lvl="1">
              <a:lnSpc>
                <a:spcPct val="90000"/>
              </a:lnSpc>
            </a:pPr>
            <a:r>
              <a:rPr lang="en-US" sz="2200" dirty="0" smtClean="0">
                <a:solidFill>
                  <a:schemeClr val="tx1">
                    <a:lumMod val="75000"/>
                    <a:lumOff val="25000"/>
                  </a:schemeClr>
                </a:solidFill>
              </a:rPr>
              <a:t>Data Format Specs: Geographic Markup Language (GML)</a:t>
            </a:r>
          </a:p>
          <a:p>
            <a:pPr lvl="1">
              <a:lnSpc>
                <a:spcPct val="90000"/>
              </a:lnSpc>
            </a:pPr>
            <a:r>
              <a:rPr lang="en-US" sz="2200" dirty="0" smtClean="0">
                <a:solidFill>
                  <a:schemeClr val="tx1">
                    <a:lumMod val="75000"/>
                    <a:lumOff val="25000"/>
                  </a:schemeClr>
                </a:solidFill>
              </a:rPr>
              <a:t>Service Specs: Web Feature Service (WFS), Web Map Service (WMS)</a:t>
            </a:r>
          </a:p>
          <a:p>
            <a:endParaRPr lang="en-US" dirty="0" smtClean="0"/>
          </a:p>
          <a:p>
            <a:r>
              <a:rPr lang="en-US" dirty="0" smtClean="0"/>
              <a:t>WMS and WFS are two major services defined by OGC for creating a basic GIS framework enabling information rendering of heterogeneous data sources as map images.</a:t>
            </a:r>
            <a:endParaRPr lang="en-US" dirty="0"/>
          </a:p>
        </p:txBody>
      </p:sp>
      <p:sp>
        <p:nvSpPr>
          <p:cNvPr id="4" name="Slide Number Placeholder 3"/>
          <p:cNvSpPr>
            <a:spLocks noGrp="1"/>
          </p:cNvSpPr>
          <p:nvPr>
            <p:ph type="sldNum" sz="quarter" idx="10"/>
          </p:nvPr>
        </p:nvSpPr>
        <p:spPr/>
        <p:txBody>
          <a:bodyPr/>
          <a:lstStyle/>
          <a:p>
            <a:fld id="{97EE7DE9-532C-42C6-8C50-BF3204F0455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lumMod val="75000"/>
                    <a:lumOff val="25000"/>
                  </a:schemeClr>
                </a:solidFill>
              </a:rPr>
              <a:t>In</a:t>
            </a:r>
            <a:r>
              <a:rPr lang="en-US" baseline="0" dirty="0" smtClean="0">
                <a:solidFill>
                  <a:schemeClr val="tx1">
                    <a:lumMod val="75000"/>
                    <a:lumOff val="25000"/>
                  </a:schemeClr>
                </a:solidFill>
              </a:rPr>
              <a:t> this slide I explain what we did:</a:t>
            </a:r>
            <a:endParaRPr lang="en-US" dirty="0" smtClean="0">
              <a:solidFill>
                <a:schemeClr val="tx1">
                  <a:lumMod val="75000"/>
                  <a:lumOff val="25000"/>
                </a:schemeClr>
              </a:solidFill>
            </a:endParaRPr>
          </a:p>
          <a:p>
            <a:endParaRPr lang="en-US" dirty="0" smtClean="0">
              <a:solidFill>
                <a:schemeClr val="tx1">
                  <a:lumMod val="75000"/>
                  <a:lumOff val="25000"/>
                </a:schemeClr>
              </a:solidFill>
            </a:endParaRPr>
          </a:p>
          <a:p>
            <a:r>
              <a:rPr lang="en-US" dirty="0" smtClean="0">
                <a:solidFill>
                  <a:schemeClr val="tx1">
                    <a:lumMod val="75000"/>
                    <a:lumOff val="25000"/>
                  </a:schemeClr>
                </a:solidFill>
              </a:rPr>
              <a:t>Given: </a:t>
            </a:r>
          </a:p>
          <a:p>
            <a:r>
              <a:rPr lang="en-US" dirty="0" smtClean="0">
                <a:solidFill>
                  <a:schemeClr val="tx1">
                    <a:lumMod val="75000"/>
                    <a:lumOff val="25000"/>
                  </a:schemeClr>
                </a:solidFill>
              </a:rPr>
              <a:t>Online-service descriptions (WMS and WFS),</a:t>
            </a:r>
            <a:r>
              <a:rPr lang="en-US" baseline="0" dirty="0" smtClean="0">
                <a:solidFill>
                  <a:schemeClr val="tx1">
                    <a:lumMod val="75000"/>
                    <a:lumOff val="25000"/>
                  </a:schemeClr>
                </a:solidFill>
              </a:rPr>
              <a:t> corresponding </a:t>
            </a:r>
            <a:r>
              <a:rPr lang="en-US" dirty="0" smtClean="0">
                <a:solidFill>
                  <a:schemeClr val="tx1">
                    <a:lumMod val="75000"/>
                    <a:lumOff val="25000"/>
                  </a:schemeClr>
                </a:solidFill>
              </a:rPr>
              <a:t>capability metadata for each and</a:t>
            </a:r>
          </a:p>
          <a:p>
            <a:r>
              <a:rPr lang="en-US" dirty="0" smtClean="0">
                <a:solidFill>
                  <a:schemeClr val="tx1">
                    <a:lumMod val="75000"/>
                    <a:lumOff val="25000"/>
                  </a:schemeClr>
                </a:solidFill>
              </a:rPr>
              <a:t>domain specific data model description/schema –GML</a:t>
            </a:r>
          </a:p>
          <a:p>
            <a:endParaRPr lang="en-US" dirty="0" smtClean="0">
              <a:solidFill>
                <a:schemeClr val="tx1">
                  <a:lumMod val="75000"/>
                  <a:lumOff val="25000"/>
                </a:schemeClr>
              </a:solidFill>
            </a:endParaRPr>
          </a:p>
          <a:p>
            <a:r>
              <a:rPr lang="en-US" dirty="0" smtClean="0">
                <a:solidFill>
                  <a:schemeClr val="tx1">
                    <a:lumMod val="75000"/>
                    <a:lumOff val="25000"/>
                  </a:schemeClr>
                </a:solidFill>
              </a:rPr>
              <a:t>By web services, we mean the self-contained, web-enabled</a:t>
            </a:r>
            <a:r>
              <a:rPr lang="en-US" baseline="0" dirty="0" smtClean="0">
                <a:solidFill>
                  <a:schemeClr val="tx1">
                    <a:lumMod val="75000"/>
                    <a:lumOff val="25000"/>
                  </a:schemeClr>
                </a:solidFill>
              </a:rPr>
              <a:t> applications capable not only of performing business activities on their own but also processing the ability to engage other web services in order to complete higher-order business transactions</a:t>
            </a:r>
            <a:r>
              <a:rPr lang="en-US" baseline="0" dirty="0" smtClean="0">
                <a:solidFill>
                  <a:schemeClr val="tx1">
                    <a:lumMod val="75000"/>
                    <a:lumOff val="25000"/>
                  </a:schemeClr>
                </a:solidFill>
              </a:rPr>
              <a:t>.</a:t>
            </a:r>
          </a:p>
          <a:p>
            <a:endParaRPr lang="en-US" baseline="0" dirty="0" smtClean="0">
              <a:solidFill>
                <a:schemeClr val="tx1">
                  <a:lumMod val="75000"/>
                  <a:lumOff val="25000"/>
                </a:schemeClr>
              </a:solidFill>
            </a:endParaRPr>
          </a:p>
          <a:p>
            <a:r>
              <a:rPr lang="en-US" dirty="0" smtClean="0"/>
              <a:t>Web services can be invoked through XML-based RPC mechanisms across firewalls. </a:t>
            </a:r>
          </a:p>
          <a:p>
            <a:r>
              <a:rPr lang="en-US" dirty="0" smtClean="0"/>
              <a:t>Web services provide a cross-platform, cross-language solution based on XML messaging. </a:t>
            </a:r>
          </a:p>
          <a:p>
            <a:r>
              <a:rPr lang="en-US" dirty="0" smtClean="0"/>
              <a:t>Web services facilitate ease of application integration using a lightweight infrastructure without affecting scalability. </a:t>
            </a:r>
          </a:p>
          <a:p>
            <a:r>
              <a:rPr lang="en-US" dirty="0" smtClean="0"/>
              <a:t>Web services enable interoperability among heterogeneous applications. </a:t>
            </a:r>
          </a:p>
        </p:txBody>
      </p:sp>
      <p:sp>
        <p:nvSpPr>
          <p:cNvPr id="4" name="Slide Number Placeholder 3"/>
          <p:cNvSpPr>
            <a:spLocks noGrp="1"/>
          </p:cNvSpPr>
          <p:nvPr>
            <p:ph type="sldNum" sz="quarter" idx="10"/>
          </p:nvPr>
        </p:nvSpPr>
        <p:spPr/>
        <p:txBody>
          <a:bodyPr/>
          <a:lstStyle/>
          <a:p>
            <a:fld id="{97EE7DE9-532C-42C6-8C50-BF3204F0455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Over the GIS</a:t>
            </a:r>
            <a:r>
              <a:rPr lang="en-US" sz="1200" kern="1200" baseline="0" dirty="0" smtClean="0">
                <a:solidFill>
                  <a:schemeClr val="tx1"/>
                </a:solidFill>
                <a:latin typeface="+mn-lt"/>
                <a:ea typeface="+mn-ea"/>
                <a:cs typeface="+mn-cs"/>
              </a:rPr>
              <a:t> Web Service components we propose SOA based federated information system architecture </a:t>
            </a:r>
            <a:r>
              <a:rPr lang="en-US" sz="1200" kern="1200" dirty="0" smtClean="0">
                <a:solidFill>
                  <a:schemeClr val="tx1"/>
                </a:solidFill>
                <a:latin typeface="+mn-lt"/>
                <a:ea typeface="+mn-ea"/>
                <a:cs typeface="+mn-cs"/>
              </a:rPr>
              <a:t>for understanding and managing the production of knowledge from distributed observation, simulation and analysis through integrated data-views in the form of multi-layered map images. </a:t>
            </a:r>
          </a:p>
          <a:p>
            <a:r>
              <a:rPr lang="en-US" sz="1200" kern="1200" dirty="0" smtClean="0">
                <a:solidFill>
                  <a:schemeClr val="tx1"/>
                </a:solidFill>
                <a:latin typeface="+mn-lt"/>
                <a:ea typeface="+mn-ea"/>
                <a:cs typeface="+mn-cs"/>
              </a:rPr>
              <a:t>Infrastructure is based on common data model, OGC compatible standard GIS Web-Service components and a federator. </a:t>
            </a:r>
          </a:p>
          <a:p>
            <a:r>
              <a:rPr lang="en-US" sz="1200" kern="1200" dirty="0" smtClean="0">
                <a:solidFill>
                  <a:schemeClr val="tx1"/>
                </a:solidFill>
                <a:latin typeface="+mn-lt"/>
                <a:ea typeface="+mn-ea"/>
                <a:cs typeface="+mn-cs"/>
              </a:rPr>
              <a:t>Federator is actually</a:t>
            </a:r>
            <a:r>
              <a:rPr lang="en-US" sz="1200" kern="1200" baseline="0" dirty="0" smtClean="0">
                <a:solidFill>
                  <a:schemeClr val="tx1"/>
                </a:solidFill>
                <a:latin typeface="+mn-lt"/>
                <a:ea typeface="+mn-ea"/>
                <a:cs typeface="+mn-cs"/>
              </a:rPr>
              <a:t> an</a:t>
            </a:r>
            <a:r>
              <a:rPr lang="en-US" sz="1200" kern="1200" dirty="0" smtClean="0">
                <a:solidFill>
                  <a:schemeClr val="tx1"/>
                </a:solidFill>
                <a:latin typeface="+mn-lt"/>
                <a:ea typeface="+mn-ea"/>
                <a:cs typeface="+mn-cs"/>
              </a:rPr>
              <a:t> extended WMS provides one global view over several data sources that are processed as one source.</a:t>
            </a:r>
          </a:p>
          <a:p>
            <a:r>
              <a:rPr lang="en-US" sz="1200" kern="1200" dirty="0" smtClean="0">
                <a:solidFill>
                  <a:schemeClr val="tx1"/>
                </a:solidFill>
                <a:latin typeface="+mn-lt"/>
                <a:ea typeface="+mn-ea"/>
                <a:cs typeface="+mn-cs"/>
              </a:rPr>
              <a:t>aggregating capability metadata from distributed standard GIS services and orchestrating/synchronizing requests and responses over the composition of data services referenced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 are three general issues here. The first is the data modeling (how to integrate different source schemas); the second is their querying (how to answer to the queries posed on the global schema); and the third is the common presentation model of data sources, i.e. mapping of common data model to a display model enabling integration/overlaying with other data sets (integrated data-view). The first two groups of research issues are related to lower level (database and files) data format/query/access heterogeneities summarized as semantic heterogeneity. In the proposed framework we take them as granted by applying Open Geographic Standards specifications for data models (GML) and online services (WMS and WFS).</a:t>
            </a:r>
          </a:p>
          <a:p>
            <a:r>
              <a:rPr lang="en-US" sz="1200" kern="1200" dirty="0" smtClean="0">
                <a:solidFill>
                  <a:schemeClr val="tx1"/>
                </a:solidFill>
                <a:latin typeface="+mn-lt"/>
                <a:ea typeface="+mn-ea"/>
                <a:cs typeface="+mn-cs"/>
              </a:rPr>
              <a:t>Since they have standard service API and capability metadata about their services and data, they can be composed, or chained, by capability exchange and aggregation through their common service method called “</a:t>
            </a:r>
            <a:r>
              <a:rPr lang="en-US" sz="1200" i="1" kern="1200" dirty="0" err="1" smtClean="0">
                <a:solidFill>
                  <a:schemeClr val="tx1"/>
                </a:solidFill>
                <a:latin typeface="+mn-lt"/>
                <a:ea typeface="+mn-ea"/>
                <a:cs typeface="+mn-cs"/>
              </a:rPr>
              <a:t>getCapability</a:t>
            </a:r>
            <a:r>
              <a:rPr lang="en-US" sz="1200" i="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Local administrators maintain control over their systems and yet provide access to their data by the global users at the federation level</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7EE7DE9-532C-42C6-8C50-BF3204F0455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414F8B-ED98-4380-8354-B0CEAEEE3884}" type="datetime1">
              <a:rPr lang="en-US" smtClean="0"/>
              <a:pPr/>
              <a:t>5/19/2008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0915F5-A49C-4589-8456-356426C6F9BF}" type="datetime1">
              <a:rPr lang="en-US" smtClean="0"/>
              <a:pPr/>
              <a:t>5/19/2008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F6ED2D-82EC-4E2A-B73B-906C5B253A37}" type="datetime1">
              <a:rPr lang="en-US" smtClean="0"/>
              <a:pPr/>
              <a:t>5/19/2008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D5A5C7-6361-43A4-BFC9-88CEE6C2D26C}" type="datetime1">
              <a:rPr lang="en-US" smtClean="0"/>
              <a:pPr/>
              <a:t>5/19/2008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9BE344-D78B-4FBD-BF7F-AA32CBBEC294}" type="datetime1">
              <a:rPr lang="en-US" smtClean="0"/>
              <a:pPr/>
              <a:t>5/19/2008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6F9B3D-0C08-43E3-A27E-BC3ADA5465BA}" type="datetime1">
              <a:rPr lang="en-US" smtClean="0"/>
              <a:pPr/>
              <a:t>5/19/2008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51547F-6C86-4F73-878E-CF13F718E271}" type="datetime1">
              <a:rPr lang="en-US" smtClean="0"/>
              <a:pPr/>
              <a:t>5/19/2008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299602-8457-49B2-8B4C-7B9549492220}" type="datetime1">
              <a:rPr lang="en-US" smtClean="0"/>
              <a:pPr/>
              <a:t>5/19/2008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2990F-C528-47FD-A96B-F5D345300B86}" type="datetime1">
              <a:rPr lang="en-US" smtClean="0"/>
              <a:pPr/>
              <a:t>5/19/2008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62EB1-74CC-459B-AD66-69D3FFEC926E}" type="datetime1">
              <a:rPr lang="en-US" smtClean="0"/>
              <a:pPr/>
              <a:t>5/19/2008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D9E714-EC1A-40D5-ACD0-9F37461880F5}" type="datetime1">
              <a:rPr lang="en-US" smtClean="0"/>
              <a:pPr/>
              <a:t>5/19/2008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F8F49-F254-4492-A20D-AEE6D2E281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3B7380-9CC2-482A-9620-174813680FB6}" type="datetime1">
              <a:rPr lang="en-US" smtClean="0"/>
              <a:pPr/>
              <a:t>5/19/2008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2F8F49-F254-4492-A20D-AEE6D2E281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sayar@cs.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npaci.edu/DICE/AMICO/Demo/amico-2in1-DTD.txt"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6764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solidFill>
                  <a:schemeClr val="accent1">
                    <a:lumMod val="50000"/>
                  </a:schemeClr>
                </a:solidFill>
                <a:effectLst>
                  <a:outerShdw blurRad="76200" dist="50800" dir="5400000" algn="tl" rotWithShape="0">
                    <a:srgbClr val="000000">
                      <a:alpha val="65000"/>
                    </a:srgbClr>
                  </a:outerShdw>
                </a:effectLst>
              </a:rPr>
              <a:t>High-Performance Federated and </a:t>
            </a:r>
            <a:br>
              <a:rPr lang="en-US" sz="3200" b="1" spc="50" dirty="0" smtClean="0">
                <a:ln w="11430"/>
                <a:solidFill>
                  <a:schemeClr val="accent1">
                    <a:lumMod val="50000"/>
                  </a:schemeClr>
                </a:solidFill>
                <a:effectLst>
                  <a:outerShdw blurRad="76200" dist="50800" dir="5400000" algn="tl" rotWithShape="0">
                    <a:srgbClr val="000000">
                      <a:alpha val="65000"/>
                    </a:srgbClr>
                  </a:outerShdw>
                </a:effectLst>
              </a:rPr>
            </a:br>
            <a:r>
              <a:rPr lang="en-US" sz="3200" b="1" spc="50" dirty="0" smtClean="0">
                <a:ln w="11430"/>
                <a:solidFill>
                  <a:schemeClr val="accent1">
                    <a:lumMod val="50000"/>
                  </a:schemeClr>
                </a:solidFill>
                <a:effectLst>
                  <a:outerShdw blurRad="76200" dist="50800" dir="5400000" algn="tl" rotWithShape="0">
                    <a:srgbClr val="000000">
                      <a:alpha val="65000"/>
                    </a:srgbClr>
                  </a:outerShdw>
                </a:effectLst>
              </a:rPr>
              <a:t>Service-Oriented</a:t>
            </a:r>
            <a:br>
              <a:rPr lang="en-US" sz="3200" b="1" spc="50" dirty="0" smtClean="0">
                <a:ln w="11430"/>
                <a:solidFill>
                  <a:schemeClr val="accent1">
                    <a:lumMod val="50000"/>
                  </a:schemeClr>
                </a:solidFill>
                <a:effectLst>
                  <a:outerShdw blurRad="76200" dist="50800" dir="5400000" algn="tl" rotWithShape="0">
                    <a:srgbClr val="000000">
                      <a:alpha val="65000"/>
                    </a:srgbClr>
                  </a:outerShdw>
                </a:effectLst>
              </a:rPr>
            </a:br>
            <a:r>
              <a:rPr lang="en-US" sz="3200" b="1" spc="50" dirty="0" smtClean="0">
                <a:ln w="11430"/>
                <a:solidFill>
                  <a:schemeClr val="accent1">
                    <a:lumMod val="50000"/>
                  </a:schemeClr>
                </a:solidFill>
                <a:effectLst>
                  <a:outerShdw blurRad="76200" dist="50800" dir="5400000" algn="tl" rotWithShape="0">
                    <a:srgbClr val="000000">
                      <a:alpha val="65000"/>
                    </a:srgbClr>
                  </a:outerShdw>
                </a:effectLst>
              </a:rPr>
              <a:t> Geographic Information Systems</a:t>
            </a:r>
            <a:endParaRPr lang="en-US" sz="3200" b="1" spc="50" dirty="0">
              <a:ln w="11430"/>
              <a:solidFill>
                <a:schemeClr val="accent1">
                  <a:lumMod val="50000"/>
                </a:schemeClr>
              </a:solidFill>
              <a:effectLst>
                <a:outerShdw blurRad="76200" dist="50800" dir="5400000" algn="tl" rotWithShape="0">
                  <a:srgbClr val="000000">
                    <a:alpha val="65000"/>
                  </a:srgbClr>
                </a:outerShdw>
              </a:effectLst>
            </a:endParaRPr>
          </a:p>
        </p:txBody>
      </p:sp>
      <p:sp>
        <p:nvSpPr>
          <p:cNvPr id="4" name="Text Box 3"/>
          <p:cNvSpPr txBox="1">
            <a:spLocks noGrp="1" noChangeArrowheads="1"/>
          </p:cNvSpPr>
          <p:nvPr>
            <p:ph type="subTitle" idx="1"/>
          </p:nvPr>
        </p:nvSpPr>
        <p:spPr bwMode="auto">
          <a:xfrm>
            <a:off x="1371600" y="3886200"/>
            <a:ext cx="6400800" cy="3330142"/>
          </a:xfrm>
          <a:prstGeom prst="rect">
            <a:avLst/>
          </a:prstGeom>
          <a:noFill/>
          <a:ln w="9525">
            <a:noFill/>
            <a:miter lim="800000"/>
            <a:headEnd/>
            <a:tailEnd/>
          </a:ln>
        </p:spPr>
        <p:txBody>
          <a:bodyPr>
            <a:spAutoFit/>
          </a:bodyPr>
          <a:lstStyle/>
          <a:p>
            <a:pPr algn="ctr" eaLnBrk="0" hangingPunct="0"/>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aramond" pitchFamily="18" charset="0"/>
              </a:rPr>
              <a:t>Ahmet Sayar</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aramond" pitchFamily="18" charset="0"/>
            </a:endParaRPr>
          </a:p>
          <a:p>
            <a:pPr algn="ctr" eaLnBrk="0" hangingPunct="0"/>
            <a:r>
              <a:rPr lang="en-US" sz="2400" dirty="0" smtClean="0">
                <a:solidFill>
                  <a:schemeClr val="tx1">
                    <a:lumMod val="75000"/>
                    <a:lumOff val="25000"/>
                  </a:schemeClr>
                </a:solidFill>
                <a:latin typeface="Garamond" pitchFamily="18" charset="0"/>
              </a:rPr>
              <a:t>(</a:t>
            </a:r>
            <a:r>
              <a:rPr lang="en-US" sz="2400" dirty="0" smtClean="0">
                <a:solidFill>
                  <a:schemeClr val="tx1">
                    <a:lumMod val="75000"/>
                    <a:lumOff val="25000"/>
                  </a:schemeClr>
                </a:solidFill>
                <a:latin typeface="Garamond" pitchFamily="18" charset="0"/>
                <a:hlinkClick r:id="rId3"/>
              </a:rPr>
              <a:t>asayar@cs.indiana.edu</a:t>
            </a:r>
            <a:r>
              <a:rPr lang="en-US" sz="2400" dirty="0" smtClean="0">
                <a:solidFill>
                  <a:schemeClr val="tx1">
                    <a:lumMod val="75000"/>
                    <a:lumOff val="25000"/>
                  </a:schemeClr>
                </a:solidFill>
                <a:latin typeface="Garamond" pitchFamily="18" charset="0"/>
              </a:rPr>
              <a:t>)</a:t>
            </a:r>
          </a:p>
          <a:p>
            <a:pPr algn="ctr" eaLnBrk="0" hangingPunct="0"/>
            <a:endParaRPr lang="en-US" sz="2800" dirty="0">
              <a:solidFill>
                <a:schemeClr val="tx1">
                  <a:lumMod val="75000"/>
                  <a:lumOff val="25000"/>
                </a:schemeClr>
              </a:solidFill>
              <a:latin typeface="Garamond" pitchFamily="18" charset="0"/>
            </a:endParaRPr>
          </a:p>
          <a:p>
            <a:pPr algn="ctr" eaLnBrk="0" hangingPunct="0"/>
            <a:r>
              <a:rPr lang="en-US" sz="2800" b="1" dirty="0">
                <a:ln w="12700">
                  <a:solidFill>
                    <a:schemeClr val="tx2">
                      <a:satMod val="155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latin typeface="Garamond" pitchFamily="18" charset="0"/>
              </a:rPr>
              <a:t>Advisor: Prof. Geoffrey C. Fox</a:t>
            </a:r>
          </a:p>
          <a:p>
            <a:pPr algn="ctr" eaLnBrk="0" hangingPunct="0"/>
            <a:endParaRPr lang="en-US" sz="2800" b="1" dirty="0">
              <a:solidFill>
                <a:schemeClr val="tx2"/>
              </a:solidFill>
              <a:latin typeface="Garamond" pitchFamily="18" charset="0"/>
            </a:endParaRPr>
          </a:p>
          <a:p>
            <a:pPr eaLnBrk="0" hangingPunct="0">
              <a:spcBef>
                <a:spcPct val="50000"/>
              </a:spcBef>
            </a:pPr>
            <a:endParaRPr lang="en-US" dirty="0"/>
          </a:p>
        </p:txBody>
      </p:sp>
      <p:sp>
        <p:nvSpPr>
          <p:cNvPr id="5" name="Slide Number Placeholder 4"/>
          <p:cNvSpPr>
            <a:spLocks noGrp="1"/>
          </p:cNvSpPr>
          <p:nvPr>
            <p:ph type="sldNum" sz="quarter" idx="12"/>
          </p:nvPr>
        </p:nvSpPr>
        <p:spPr/>
        <p:txBody>
          <a:bodyPr/>
          <a:lstStyle/>
          <a:p>
            <a:fld id="{052F8F49-F254-4492-A20D-AEE6D2E281C5}"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1143000"/>
          </a:xfrm>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Federation Through Capability Aggregation</a:t>
            </a:r>
            <a:endParaRPr lang="en-US" sz="3600" dirty="0">
              <a:solidFill>
                <a:schemeClr val="tx1">
                  <a:lumMod val="75000"/>
                  <a:lumOff val="25000"/>
                </a:schemeClr>
              </a:solidFill>
            </a:endParaRPr>
          </a:p>
        </p:txBody>
      </p:sp>
      <p:sp>
        <p:nvSpPr>
          <p:cNvPr id="3" name="Content Placeholder 2"/>
          <p:cNvSpPr>
            <a:spLocks noGrp="1"/>
          </p:cNvSpPr>
          <p:nvPr>
            <p:ph idx="1"/>
          </p:nvPr>
        </p:nvSpPr>
        <p:spPr>
          <a:xfrm>
            <a:off x="457200" y="1524000"/>
            <a:ext cx="8229600" cy="5029200"/>
          </a:xfrm>
        </p:spPr>
        <p:txBody>
          <a:bodyPr>
            <a:normAutofit fontScale="92500" lnSpcReduction="20000"/>
          </a:bodyPr>
          <a:lstStyle/>
          <a:p>
            <a:r>
              <a:rPr lang="en-US" dirty="0" smtClean="0">
                <a:solidFill>
                  <a:schemeClr val="tx1">
                    <a:lumMod val="75000"/>
                    <a:lumOff val="25000"/>
                  </a:schemeClr>
                </a:solidFill>
              </a:rPr>
              <a:t>Quality of service</a:t>
            </a:r>
          </a:p>
          <a:p>
            <a:pPr lvl="1"/>
            <a:r>
              <a:rPr lang="en-US" dirty="0" smtClean="0">
                <a:solidFill>
                  <a:schemeClr val="tx1">
                    <a:lumMod val="75000"/>
                    <a:lumOff val="25000"/>
                  </a:schemeClr>
                </a:solidFill>
              </a:rPr>
              <a:t>More complex information/knowledge creation by leveraging multiple sources data provided</a:t>
            </a:r>
          </a:p>
          <a:p>
            <a:pPr lvl="1"/>
            <a:r>
              <a:rPr lang="en-US" dirty="0" smtClean="0">
                <a:solidFill>
                  <a:schemeClr val="tx1">
                    <a:lumMod val="75000"/>
                    <a:lumOff val="25000"/>
                  </a:schemeClr>
                </a:solidFill>
              </a:rPr>
              <a:t>No need for ad-hoc client tools and burden of multiple connections</a:t>
            </a:r>
          </a:p>
          <a:p>
            <a:pPr lvl="1"/>
            <a:r>
              <a:rPr lang="en-US" dirty="0" smtClean="0">
                <a:solidFill>
                  <a:schemeClr val="tx1">
                    <a:lumMod val="75000"/>
                    <a:lumOff val="25000"/>
                  </a:schemeClr>
                </a:solidFill>
              </a:rPr>
              <a:t>Mediates interface level heterogeneity (Web service, HTTP)</a:t>
            </a:r>
          </a:p>
          <a:p>
            <a:endParaRPr lang="en-US" sz="1300" dirty="0" smtClean="0">
              <a:solidFill>
                <a:schemeClr val="tx1">
                  <a:lumMod val="75000"/>
                  <a:lumOff val="25000"/>
                </a:schemeClr>
              </a:solidFill>
            </a:endParaRPr>
          </a:p>
          <a:p>
            <a:r>
              <a:rPr lang="en-US" dirty="0" smtClean="0">
                <a:solidFill>
                  <a:schemeClr val="tx1">
                    <a:lumMod val="75000"/>
                    <a:lumOff val="25000"/>
                  </a:schemeClr>
                </a:solidFill>
              </a:rPr>
              <a:t>Performance</a:t>
            </a:r>
          </a:p>
          <a:p>
            <a:pPr lvl="1"/>
            <a:r>
              <a:rPr lang="en-US" dirty="0" smtClean="0">
                <a:solidFill>
                  <a:schemeClr val="tx1">
                    <a:lumMod val="75000"/>
                    <a:lumOff val="25000"/>
                  </a:schemeClr>
                </a:solidFill>
              </a:rPr>
              <a:t>State-full access/query over stateless data services</a:t>
            </a:r>
          </a:p>
          <a:p>
            <a:pPr lvl="1"/>
            <a:r>
              <a:rPr lang="en-US" dirty="0" smtClean="0">
                <a:solidFill>
                  <a:schemeClr val="tx1">
                    <a:lumMod val="75000"/>
                    <a:lumOff val="25000"/>
                  </a:schemeClr>
                </a:solidFill>
              </a:rPr>
              <a:t>Enables </a:t>
            </a:r>
            <a:r>
              <a:rPr lang="en-US" dirty="0" smtClean="0">
                <a:solidFill>
                  <a:schemeClr val="tx1">
                    <a:lumMod val="75000"/>
                    <a:lumOff val="25000"/>
                  </a:schemeClr>
                </a:solidFill>
              </a:rPr>
              <a:t>load-balancing and parallel processing</a:t>
            </a:r>
          </a:p>
          <a:p>
            <a:pPr lvl="2"/>
            <a:r>
              <a:rPr lang="en-US" dirty="0" smtClean="0">
                <a:solidFill>
                  <a:schemeClr val="tx1">
                    <a:lumMod val="75000"/>
                    <a:lumOff val="25000"/>
                  </a:schemeClr>
                </a:solidFill>
              </a:rPr>
              <a:t>Each layer comes from different server</a:t>
            </a:r>
          </a:p>
          <a:p>
            <a:pPr lvl="2"/>
            <a:r>
              <a:rPr lang="en-US" dirty="0" smtClean="0">
                <a:solidFill>
                  <a:schemeClr val="tx1">
                    <a:lumMod val="75000"/>
                    <a:lumOff val="25000"/>
                  </a:schemeClr>
                </a:solidFill>
              </a:rPr>
              <a:t>Individual layers can also be created in parallel</a:t>
            </a:r>
          </a:p>
        </p:txBody>
      </p:sp>
      <p:sp>
        <p:nvSpPr>
          <p:cNvPr id="4" name="Slide Number Placeholder 3"/>
          <p:cNvSpPr>
            <a:spLocks noGrp="1"/>
          </p:cNvSpPr>
          <p:nvPr>
            <p:ph type="sldNum" sz="quarter" idx="12"/>
          </p:nvPr>
        </p:nvSpPr>
        <p:spPr/>
        <p:txBody>
          <a:bodyPr/>
          <a:lstStyle/>
          <a:p>
            <a:fld id="{052F8F49-F254-4492-A20D-AEE6D2E281C5}"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Why Capability Metadata</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r>
              <a:rPr lang="en-US" dirty="0" smtClean="0">
                <a:solidFill>
                  <a:schemeClr val="tx1">
                    <a:lumMod val="75000"/>
                    <a:lumOff val="25000"/>
                  </a:schemeClr>
                </a:solidFill>
              </a:rPr>
              <a:t>Web Services provide key low level capability but do not define an information or data architecture </a:t>
            </a:r>
          </a:p>
          <a:p>
            <a:endParaRPr lang="en-US" dirty="0" smtClean="0">
              <a:solidFill>
                <a:schemeClr val="tx1">
                  <a:lumMod val="75000"/>
                  <a:lumOff val="25000"/>
                </a:schemeClr>
              </a:solidFill>
            </a:endParaRPr>
          </a:p>
          <a:p>
            <a:r>
              <a:rPr lang="en-US" dirty="0" smtClean="0">
                <a:solidFill>
                  <a:schemeClr val="tx1">
                    <a:lumMod val="75000"/>
                    <a:lumOff val="25000"/>
                  </a:schemeClr>
                </a:solidFill>
              </a:rPr>
              <a:t>These are left to domain specific capabilities metadata and associated data description language (GML).</a:t>
            </a:r>
          </a:p>
          <a:p>
            <a:endParaRPr lang="en-US" dirty="0" smtClean="0">
              <a:solidFill>
                <a:schemeClr val="tx1">
                  <a:lumMod val="75000"/>
                  <a:lumOff val="25000"/>
                </a:schemeClr>
              </a:solidFill>
            </a:endParaRPr>
          </a:p>
          <a:p>
            <a:r>
              <a:rPr lang="en-US" dirty="0" smtClean="0">
                <a:solidFill>
                  <a:schemeClr val="tx1">
                    <a:lumMod val="75000"/>
                    <a:lumOff val="25000"/>
                  </a:schemeClr>
                </a:solidFill>
              </a:rPr>
              <a:t>Machine and human readable information</a:t>
            </a:r>
          </a:p>
          <a:p>
            <a:pPr lvl="1"/>
            <a:r>
              <a:rPr lang="en-US" dirty="0" smtClean="0">
                <a:solidFill>
                  <a:schemeClr val="tx1">
                    <a:lumMod val="75000"/>
                    <a:lumOff val="25000"/>
                  </a:schemeClr>
                </a:solidFill>
              </a:rPr>
              <a:t>Enables easy integration and federation</a:t>
            </a:r>
          </a:p>
          <a:p>
            <a:pPr lvl="1"/>
            <a:endParaRPr lang="en-US" dirty="0" smtClean="0">
              <a:solidFill>
                <a:schemeClr val="tx1">
                  <a:lumMod val="75000"/>
                  <a:lumOff val="25000"/>
                </a:schemeClr>
              </a:solidFill>
            </a:endParaRPr>
          </a:p>
          <a:p>
            <a:r>
              <a:rPr lang="en-US" dirty="0" smtClean="0">
                <a:solidFill>
                  <a:schemeClr val="tx1">
                    <a:lumMod val="75000"/>
                    <a:lumOff val="25000"/>
                  </a:schemeClr>
                </a:solidFill>
              </a:rPr>
              <a:t>Enables developing application based standard interactive re-usable tools </a:t>
            </a:r>
          </a:p>
          <a:p>
            <a:pPr lvl="1"/>
            <a:r>
              <a:rPr lang="en-US" dirty="0" smtClean="0">
                <a:solidFill>
                  <a:schemeClr val="tx1">
                    <a:lumMod val="75000"/>
                    <a:lumOff val="25000"/>
                  </a:schemeClr>
                </a:solidFill>
              </a:rPr>
              <a:t>for data query display and analysis</a:t>
            </a:r>
          </a:p>
          <a:p>
            <a:pPr lvl="1"/>
            <a:r>
              <a:rPr lang="en-US" dirty="0" smtClean="0">
                <a:solidFill>
                  <a:schemeClr val="tx1">
                    <a:lumMod val="75000"/>
                    <a:lumOff val="25000"/>
                  </a:schemeClr>
                </a:solidFill>
              </a:rPr>
              <a:t>Seamless data/access/query</a:t>
            </a:r>
          </a:p>
        </p:txBody>
      </p:sp>
      <p:sp>
        <p:nvSpPr>
          <p:cNvPr id="4" name="Slide Number Placeholder 3"/>
          <p:cNvSpPr>
            <a:spLocks noGrp="1"/>
          </p:cNvSpPr>
          <p:nvPr>
            <p:ph type="sldNum" sz="quarter" idx="12"/>
          </p:nvPr>
        </p:nvSpPr>
        <p:spPr/>
        <p:txBody>
          <a:bodyPr/>
          <a:lstStyle/>
          <a:p>
            <a:fld id="{052F8F49-F254-4492-A20D-AEE6D2E281C5}"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0838"/>
            <a:ext cx="8229600" cy="7159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Architecture Summary</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382000" cy="4495800"/>
          </a:xfrm>
        </p:spPr>
        <p:txBody>
          <a:bodyPr>
            <a:normAutofit fontScale="77500" lnSpcReduction="20000"/>
          </a:bodyPr>
          <a:lstStyle/>
          <a:p>
            <a:r>
              <a:rPr lang="en-US" dirty="0" smtClean="0">
                <a:solidFill>
                  <a:schemeClr val="tx1">
                    <a:lumMod val="75000"/>
                    <a:lumOff val="25000"/>
                  </a:schemeClr>
                </a:solidFill>
              </a:rPr>
              <a:t>Fine-grained dynamic information presentation </a:t>
            </a:r>
          </a:p>
          <a:p>
            <a:pPr lvl="1"/>
            <a:r>
              <a:rPr lang="en-US" dirty="0" smtClean="0">
                <a:solidFill>
                  <a:schemeClr val="tx1">
                    <a:lumMod val="75000"/>
                    <a:lumOff val="25000"/>
                  </a:schemeClr>
                </a:solidFill>
              </a:rPr>
              <a:t>Heterogeneous data sources are queried as a single resource </a:t>
            </a:r>
          </a:p>
          <a:p>
            <a:pPr lvl="1"/>
            <a:r>
              <a:rPr lang="en-US" dirty="0" smtClean="0">
                <a:solidFill>
                  <a:schemeClr val="tx1">
                    <a:lumMod val="75000"/>
                    <a:lumOff val="25000"/>
                  </a:schemeClr>
                </a:solidFill>
              </a:rPr>
              <a:t>Integrated data-view in multi-layered map images</a:t>
            </a:r>
          </a:p>
          <a:p>
            <a:pPr lvl="1"/>
            <a:r>
              <a:rPr lang="en-US" dirty="0" smtClean="0">
                <a:solidFill>
                  <a:schemeClr val="tx1">
                    <a:lumMod val="75000"/>
                    <a:lumOff val="25000"/>
                  </a:schemeClr>
                </a:solidFill>
              </a:rPr>
              <a:t>No burden of accessing data source with ad-hoc queries. </a:t>
            </a:r>
          </a:p>
          <a:p>
            <a:pPr lvl="1"/>
            <a:r>
              <a:rPr lang="en-US" dirty="0" smtClean="0">
                <a:solidFill>
                  <a:schemeClr val="tx1">
                    <a:lumMod val="75000"/>
                    <a:lumOff val="25000"/>
                  </a:schemeClr>
                </a:solidFill>
              </a:rPr>
              <a:t>Interactive feature based querying besides displaying the data</a:t>
            </a:r>
          </a:p>
          <a:p>
            <a:pPr lvl="1"/>
            <a:endParaRPr lang="en-US" sz="2000" dirty="0" smtClean="0">
              <a:solidFill>
                <a:schemeClr val="tx1">
                  <a:lumMod val="75000"/>
                  <a:lumOff val="25000"/>
                </a:schemeClr>
              </a:solidFill>
            </a:endParaRPr>
          </a:p>
          <a:p>
            <a:r>
              <a:rPr lang="en-US" dirty="0" smtClean="0">
                <a:solidFill>
                  <a:schemeClr val="tx1">
                    <a:lumMod val="75000"/>
                    <a:lumOff val="25000"/>
                  </a:schemeClr>
                </a:solidFill>
              </a:rPr>
              <a:t>Just-in-time or late-binding federation</a:t>
            </a:r>
          </a:p>
          <a:p>
            <a:pPr lvl="1"/>
            <a:r>
              <a:rPr lang="en-US" dirty="0" smtClean="0">
                <a:solidFill>
                  <a:schemeClr val="tx1">
                    <a:lumMod val="75000"/>
                    <a:lumOff val="25000"/>
                  </a:schemeClr>
                </a:solidFill>
              </a:rPr>
              <a:t>Data always is kept at its originating  resource</a:t>
            </a:r>
          </a:p>
          <a:p>
            <a:pPr lvl="1"/>
            <a:r>
              <a:rPr lang="en-US" dirty="0" smtClean="0">
                <a:solidFill>
                  <a:schemeClr val="tx1">
                    <a:lumMod val="75000"/>
                    <a:lumOff val="25000"/>
                  </a:schemeClr>
                </a:solidFill>
              </a:rPr>
              <a:t>Autonomous local resources -Easy data-maintenance</a:t>
            </a:r>
          </a:p>
          <a:p>
            <a:pPr lvl="1"/>
            <a:endParaRPr lang="en-US" sz="2000" dirty="0" smtClean="0">
              <a:solidFill>
                <a:schemeClr val="tx1">
                  <a:lumMod val="75000"/>
                  <a:lumOff val="25000"/>
                </a:schemeClr>
              </a:solidFill>
            </a:endParaRPr>
          </a:p>
          <a:p>
            <a:r>
              <a:rPr lang="en-US" dirty="0" smtClean="0">
                <a:solidFill>
                  <a:schemeClr val="tx1">
                    <a:lumMod val="75000"/>
                    <a:lumOff val="25000"/>
                  </a:schemeClr>
                </a:solidFill>
              </a:rPr>
              <a:t>Interoperable and extendable</a:t>
            </a:r>
          </a:p>
          <a:p>
            <a:pPr lvl="1"/>
            <a:r>
              <a:rPr lang="en-US" dirty="0" smtClean="0">
                <a:solidFill>
                  <a:schemeClr val="tx1">
                    <a:lumMod val="75000"/>
                    <a:lumOff val="25000"/>
                  </a:schemeClr>
                </a:solidFill>
              </a:rPr>
              <a:t>Open Geo-Standards are integrated with Web Service principles.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i="1" dirty="0" smtClean="0">
                <a:ln w="10160">
                  <a:solidFill>
                    <a:schemeClr val="accent1"/>
                  </a:solidFill>
                  <a:prstDash val="solid"/>
                </a:ln>
                <a:solidFill>
                  <a:schemeClr val="tx2">
                    <a:lumMod val="50000"/>
                  </a:schemeClr>
                </a:solidFill>
                <a:effectLst>
                  <a:outerShdw blurRad="38100" dist="38100" dir="2700000" algn="tl">
                    <a:srgbClr val="000000">
                      <a:alpha val="43137"/>
                    </a:srgbClr>
                  </a:outerShdw>
                </a:effectLst>
              </a:rPr>
              <a:t>Federator-oriented </a:t>
            </a:r>
            <a:br>
              <a:rPr lang="en-US" i="1" dirty="0" smtClean="0">
                <a:ln w="10160">
                  <a:solidFill>
                    <a:schemeClr val="accent1"/>
                  </a:solidFill>
                  <a:prstDash val="solid"/>
                </a:ln>
                <a:solidFill>
                  <a:schemeClr val="tx2">
                    <a:lumMod val="50000"/>
                  </a:schemeClr>
                </a:solidFill>
                <a:effectLst>
                  <a:outerShdw blurRad="38100" dist="38100" dir="2700000" algn="tl">
                    <a:srgbClr val="000000">
                      <a:alpha val="43137"/>
                    </a:srgbClr>
                  </a:outerShdw>
                </a:effectLst>
              </a:rPr>
            </a:br>
            <a:r>
              <a:rPr lang="en-US" i="1" dirty="0" smtClean="0">
                <a:ln w="10160">
                  <a:solidFill>
                    <a:schemeClr val="accent1"/>
                  </a:solidFill>
                  <a:prstDash val="solid"/>
                </a:ln>
                <a:solidFill>
                  <a:schemeClr val="tx2">
                    <a:lumMod val="50000"/>
                  </a:schemeClr>
                </a:solidFill>
                <a:effectLst>
                  <a:outerShdw blurRad="38100" dist="38100" dir="2700000" algn="tl">
                    <a:srgbClr val="000000">
                      <a:alpha val="43137"/>
                    </a:srgbClr>
                  </a:outerShdw>
                </a:effectLst>
              </a:rPr>
              <a:t>data access/query optimization for distributed map rendering</a:t>
            </a:r>
            <a:endParaRPr lang="en-US" dirty="0">
              <a:ln w="10160">
                <a:solidFill>
                  <a:schemeClr val="accent1"/>
                </a:solidFill>
                <a:prstDash val="solid"/>
              </a:ln>
              <a:solidFill>
                <a:schemeClr val="tx2">
                  <a:lumMod val="50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13</a:t>
            </a:fld>
            <a:endParaRPr lang="en-US"/>
          </a:p>
        </p:txBody>
      </p:sp>
      <p:sp>
        <p:nvSpPr>
          <p:cNvPr id="7" name="Subtitle 6"/>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27038"/>
            <a:ext cx="8229600" cy="6397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Performance Investigation</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382000" cy="5029200"/>
          </a:xfrm>
        </p:spPr>
        <p:txBody>
          <a:bodyPr>
            <a:normAutofit fontScale="77500" lnSpcReduction="20000"/>
          </a:bodyPr>
          <a:lstStyle/>
          <a:p>
            <a:pPr marL="514350" indent="-514350">
              <a:buFont typeface="+mj-lt"/>
              <a:buAutoNum type="arabicPeriod"/>
            </a:pPr>
            <a:r>
              <a:rPr lang="en-US" dirty="0" smtClean="0">
                <a:solidFill>
                  <a:schemeClr val="tx1">
                    <a:lumMod val="75000"/>
                    <a:lumOff val="25000"/>
                  </a:schemeClr>
                </a:solidFill>
              </a:rPr>
              <a:t>Interoperability requirements’ compliance costs</a:t>
            </a:r>
          </a:p>
          <a:p>
            <a:pPr lvl="1"/>
            <a:r>
              <a:rPr lang="en-US" dirty="0" smtClean="0">
                <a:solidFill>
                  <a:schemeClr val="tx1">
                    <a:lumMod val="75000"/>
                    <a:lumOff val="25000"/>
                  </a:schemeClr>
                </a:solidFill>
              </a:rPr>
              <a:t>XML-encoded common data model (GML)</a:t>
            </a:r>
          </a:p>
          <a:p>
            <a:pPr lvl="1"/>
            <a:r>
              <a:rPr lang="en-US" dirty="0" smtClean="0">
                <a:solidFill>
                  <a:schemeClr val="tx1">
                    <a:lumMod val="75000"/>
                    <a:lumOff val="25000"/>
                  </a:schemeClr>
                </a:solidFill>
              </a:rPr>
              <a:t>Standard Web Service interfaces accepting XML-based queries</a:t>
            </a:r>
          </a:p>
          <a:p>
            <a:pPr lvl="1"/>
            <a:r>
              <a:rPr lang="en-US" dirty="0" smtClean="0">
                <a:solidFill>
                  <a:schemeClr val="tx1">
                    <a:lumMod val="75000"/>
                    <a:lumOff val="25000"/>
                  </a:schemeClr>
                </a:solidFill>
              </a:rPr>
              <a:t>Costly query/response conversions</a:t>
            </a:r>
          </a:p>
          <a:p>
            <a:pPr lvl="2"/>
            <a:r>
              <a:rPr lang="en-US" sz="2500" dirty="0" smtClean="0">
                <a:solidFill>
                  <a:schemeClr val="tx1">
                    <a:lumMod val="75000"/>
                    <a:lumOff val="25000"/>
                  </a:schemeClr>
                </a:solidFill>
              </a:rPr>
              <a:t>XML-queries to SQL</a:t>
            </a:r>
          </a:p>
          <a:p>
            <a:pPr lvl="2"/>
            <a:r>
              <a:rPr lang="en-US" sz="2500" dirty="0" smtClean="0">
                <a:solidFill>
                  <a:schemeClr val="tx1">
                    <a:lumMod val="75000"/>
                    <a:lumOff val="25000"/>
                  </a:schemeClr>
                </a:solidFill>
              </a:rPr>
              <a:t>Relational objects to GML</a:t>
            </a:r>
          </a:p>
          <a:p>
            <a:pPr lvl="1"/>
            <a:r>
              <a:rPr lang="en-US" sz="2900" dirty="0" smtClean="0">
                <a:solidFill>
                  <a:schemeClr val="tx1">
                    <a:lumMod val="75000"/>
                    <a:lumOff val="25000"/>
                  </a:schemeClr>
                </a:solidFill>
              </a:rPr>
              <a:t>Query processing does not scale with data size</a:t>
            </a:r>
          </a:p>
          <a:p>
            <a:pPr lvl="1"/>
            <a:endParaRPr lang="en-US" sz="1800" dirty="0" smtClean="0">
              <a:solidFill>
                <a:schemeClr val="tx1">
                  <a:lumMod val="75000"/>
                  <a:lumOff val="25000"/>
                </a:schemeClr>
              </a:solidFill>
            </a:endParaRPr>
          </a:p>
          <a:p>
            <a:pPr marL="514350" indent="-514350">
              <a:buFont typeface="+mj-lt"/>
              <a:buAutoNum type="arabicPeriod"/>
            </a:pPr>
            <a:r>
              <a:rPr lang="en-US" dirty="0" smtClean="0">
                <a:solidFill>
                  <a:schemeClr val="tx1">
                    <a:lumMod val="75000"/>
                    <a:lumOff val="25000"/>
                  </a:schemeClr>
                </a:solidFill>
              </a:rPr>
              <a:t>Tough data characteristics: Variable sized and unevenly distributed nature of geo-data </a:t>
            </a:r>
          </a:p>
          <a:p>
            <a:pPr lvl="2"/>
            <a:r>
              <a:rPr lang="en-US" dirty="0" smtClean="0">
                <a:solidFill>
                  <a:schemeClr val="tx1">
                    <a:lumMod val="75000"/>
                    <a:lumOff val="25000"/>
                  </a:schemeClr>
                </a:solidFill>
              </a:rPr>
              <a:t>Unexpected workload to apply natural load-balancing and parallel processing</a:t>
            </a:r>
          </a:p>
          <a:p>
            <a:pPr lvl="1"/>
            <a:endParaRPr lang="en-US" sz="1700" dirty="0" smtClean="0">
              <a:solidFill>
                <a:schemeClr val="tx1">
                  <a:lumMod val="75000"/>
                  <a:lumOff val="25000"/>
                </a:schemeClr>
              </a:solidFill>
            </a:endParaRPr>
          </a:p>
          <a:p>
            <a:r>
              <a:rPr lang="en-US" sz="3100" b="1" dirty="0" smtClean="0">
                <a:solidFill>
                  <a:schemeClr val="tx1">
                    <a:lumMod val="75000"/>
                    <a:lumOff val="25000"/>
                  </a:schemeClr>
                </a:solidFill>
              </a:rPr>
              <a:t>Aim</a:t>
            </a:r>
            <a:r>
              <a:rPr lang="en-US" sz="3100" dirty="0" smtClean="0">
                <a:solidFill>
                  <a:schemeClr val="tx1">
                    <a:lumMod val="75000"/>
                    <a:lumOff val="25000"/>
                  </a:schemeClr>
                </a:solidFill>
              </a:rPr>
              <a:t>: Turning compliance requirements into competitiveness by optimizing federated query responses. </a:t>
            </a:r>
          </a:p>
        </p:txBody>
      </p:sp>
      <p:sp>
        <p:nvSpPr>
          <p:cNvPr id="4" name="Slide Number Placeholder 3"/>
          <p:cNvSpPr>
            <a:spLocks noGrp="1"/>
          </p:cNvSpPr>
          <p:nvPr>
            <p:ph type="sldNum" sz="quarter" idx="12"/>
          </p:nvPr>
        </p:nvSpPr>
        <p:spPr/>
        <p:txBody>
          <a:bodyPr/>
          <a:lstStyle/>
          <a:p>
            <a:fld id="{052F8F49-F254-4492-A20D-AEE6D2E281C5}"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Geo-data Characteristics</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1524000"/>
            <a:ext cx="5105400" cy="1066800"/>
          </a:xfrm>
        </p:spPr>
        <p:txBody>
          <a:bodyPr>
            <a:noAutofit/>
          </a:bodyPr>
          <a:lstStyle/>
          <a:p>
            <a:pPr marL="0" indent="0">
              <a:buNone/>
            </a:pPr>
            <a:r>
              <a:rPr lang="en-US" sz="2000" dirty="0" smtClean="0">
                <a:solidFill>
                  <a:srgbClr val="002060"/>
                </a:solidFill>
              </a:rPr>
              <a:t>Unexpected workload distribution: The work is decomposed into independent work pieces, and the work pieces are of highly variable sized</a:t>
            </a:r>
          </a:p>
        </p:txBody>
      </p:sp>
      <p:sp>
        <p:nvSpPr>
          <p:cNvPr id="4" name="Slide Number Placeholder 3"/>
          <p:cNvSpPr>
            <a:spLocks noGrp="1"/>
          </p:cNvSpPr>
          <p:nvPr>
            <p:ph type="sldNum" sz="quarter" idx="12"/>
          </p:nvPr>
        </p:nvSpPr>
        <p:spPr/>
        <p:txBody>
          <a:bodyPr/>
          <a:lstStyle/>
          <a:p>
            <a:fld id="{052F8F49-F254-4492-A20D-AEE6D2E281C5}" type="slidenum">
              <a:rPr lang="en-US" smtClean="0"/>
              <a:pPr/>
              <a:t>15</a:t>
            </a:fld>
            <a:endParaRPr lang="en-US"/>
          </a:p>
        </p:txBody>
      </p:sp>
      <p:sp>
        <p:nvSpPr>
          <p:cNvPr id="6" name="AutoShape 3"/>
          <p:cNvSpPr>
            <a:spLocks noChangeAspect="1" noChangeArrowheads="1"/>
          </p:cNvSpPr>
          <p:nvPr/>
        </p:nvSpPr>
        <p:spPr bwMode="auto">
          <a:xfrm>
            <a:off x="76200" y="2514600"/>
            <a:ext cx="5168611" cy="2133600"/>
          </a:xfrm>
          <a:prstGeom prst="rect">
            <a:avLst/>
          </a:prstGeom>
          <a:noFill/>
        </p:spPr>
        <p:txBody>
          <a:bodyPr vert="horz" wrap="square" lIns="91440" tIns="45720" rIns="91440" bIns="45720" numCol="1" anchor="t" anchorCtr="0" compatLnSpc="1">
            <a:prstTxWarp prst="textNoShape">
              <a:avLst/>
            </a:prstTxWarp>
          </a:bodyPr>
          <a:lstStyle/>
          <a:p>
            <a:endParaRPr lang="en-US" sz="1400"/>
          </a:p>
        </p:txBody>
      </p:sp>
      <p:sp>
        <p:nvSpPr>
          <p:cNvPr id="7" name="Rectangle 4"/>
          <p:cNvSpPr>
            <a:spLocks noChangeArrowheads="1"/>
          </p:cNvSpPr>
          <p:nvPr/>
        </p:nvSpPr>
        <p:spPr bwMode="auto">
          <a:xfrm>
            <a:off x="1739405" y="2889798"/>
            <a:ext cx="1285189" cy="11650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 name="AutoShape 5"/>
          <p:cNvSpPr>
            <a:spLocks noChangeArrowheads="1"/>
          </p:cNvSpPr>
          <p:nvPr/>
        </p:nvSpPr>
        <p:spPr bwMode="auto">
          <a:xfrm>
            <a:off x="1972302" y="2916101"/>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 name="AutoShape 6"/>
          <p:cNvSpPr>
            <a:spLocks noChangeArrowheads="1"/>
          </p:cNvSpPr>
          <p:nvPr/>
        </p:nvSpPr>
        <p:spPr bwMode="auto">
          <a:xfrm>
            <a:off x="2791697" y="3138899"/>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 name="AutoShape 7"/>
          <p:cNvSpPr>
            <a:spLocks noChangeArrowheads="1"/>
          </p:cNvSpPr>
          <p:nvPr/>
        </p:nvSpPr>
        <p:spPr bwMode="auto">
          <a:xfrm>
            <a:off x="2691884" y="3055350"/>
            <a:ext cx="99813"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 name="AutoShape 8"/>
          <p:cNvSpPr>
            <a:spLocks noChangeArrowheads="1"/>
          </p:cNvSpPr>
          <p:nvPr/>
        </p:nvSpPr>
        <p:spPr bwMode="auto">
          <a:xfrm>
            <a:off x="2274836" y="3444472"/>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 name="AutoShape 9"/>
          <p:cNvSpPr>
            <a:spLocks noChangeArrowheads="1"/>
          </p:cNvSpPr>
          <p:nvPr/>
        </p:nvSpPr>
        <p:spPr bwMode="auto">
          <a:xfrm>
            <a:off x="2791697" y="3514097"/>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3" name="AutoShape 10"/>
          <p:cNvSpPr>
            <a:spLocks noChangeArrowheads="1"/>
          </p:cNvSpPr>
          <p:nvPr/>
        </p:nvSpPr>
        <p:spPr bwMode="auto">
          <a:xfrm>
            <a:off x="2862108" y="3360923"/>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 name="AutoShape 11"/>
          <p:cNvSpPr>
            <a:spLocks noChangeArrowheads="1"/>
          </p:cNvSpPr>
          <p:nvPr/>
        </p:nvSpPr>
        <p:spPr bwMode="auto">
          <a:xfrm>
            <a:off x="2889189" y="2985725"/>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 name="AutoShape 12"/>
          <p:cNvSpPr>
            <a:spLocks noChangeArrowheads="1"/>
          </p:cNvSpPr>
          <p:nvPr/>
        </p:nvSpPr>
        <p:spPr bwMode="auto">
          <a:xfrm>
            <a:off x="2174249" y="3597646"/>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 name="AutoShape 13"/>
          <p:cNvSpPr>
            <a:spLocks noChangeArrowheads="1"/>
          </p:cNvSpPr>
          <p:nvPr/>
        </p:nvSpPr>
        <p:spPr bwMode="auto">
          <a:xfrm>
            <a:off x="2749141" y="2985725"/>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7" name="AutoShape 14"/>
          <p:cNvSpPr>
            <a:spLocks noChangeArrowheads="1"/>
          </p:cNvSpPr>
          <p:nvPr/>
        </p:nvSpPr>
        <p:spPr bwMode="auto">
          <a:xfrm>
            <a:off x="2490711" y="3055350"/>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8" name="AutoShape 15"/>
          <p:cNvSpPr>
            <a:spLocks noChangeArrowheads="1"/>
          </p:cNvSpPr>
          <p:nvPr/>
        </p:nvSpPr>
        <p:spPr bwMode="auto">
          <a:xfrm>
            <a:off x="2072115" y="3791821"/>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9" name="AutoShape 16"/>
          <p:cNvSpPr>
            <a:spLocks noChangeArrowheads="1"/>
          </p:cNvSpPr>
          <p:nvPr/>
        </p:nvSpPr>
        <p:spPr bwMode="auto">
          <a:xfrm>
            <a:off x="2761521" y="3791821"/>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0" name="AutoShape 17"/>
          <p:cNvSpPr>
            <a:spLocks noChangeArrowheads="1"/>
          </p:cNvSpPr>
          <p:nvPr/>
        </p:nvSpPr>
        <p:spPr bwMode="auto">
          <a:xfrm>
            <a:off x="2849728" y="2876647"/>
            <a:ext cx="99813"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1" name="AutoShape 18"/>
          <p:cNvSpPr>
            <a:spLocks noChangeArrowheads="1"/>
          </p:cNvSpPr>
          <p:nvPr/>
        </p:nvSpPr>
        <p:spPr bwMode="auto">
          <a:xfrm>
            <a:off x="2907759" y="2876647"/>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2" name="AutoShape 19"/>
          <p:cNvSpPr>
            <a:spLocks noChangeArrowheads="1"/>
          </p:cNvSpPr>
          <p:nvPr/>
        </p:nvSpPr>
        <p:spPr bwMode="auto">
          <a:xfrm>
            <a:off x="1871715" y="3138899"/>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25" name="AutoShape 22"/>
          <p:cNvCxnSpPr>
            <a:cxnSpLocks noChangeShapeType="1"/>
          </p:cNvCxnSpPr>
          <p:nvPr/>
        </p:nvCxnSpPr>
        <p:spPr bwMode="auto">
          <a:xfrm>
            <a:off x="2374649" y="2737398"/>
            <a:ext cx="0" cy="1442772"/>
          </a:xfrm>
          <a:prstGeom prst="straightConnector1">
            <a:avLst/>
          </a:prstGeom>
          <a:noFill/>
          <a:ln w="9525">
            <a:solidFill>
              <a:srgbClr val="000000"/>
            </a:solidFill>
            <a:prstDash val="dash"/>
            <a:round/>
            <a:headEnd/>
            <a:tailEnd/>
          </a:ln>
        </p:spPr>
      </p:cxnSp>
      <p:cxnSp>
        <p:nvCxnSpPr>
          <p:cNvPr id="27" name="AutoShape 24"/>
          <p:cNvCxnSpPr>
            <a:cxnSpLocks noChangeShapeType="1"/>
          </p:cNvCxnSpPr>
          <p:nvPr/>
        </p:nvCxnSpPr>
        <p:spPr bwMode="auto">
          <a:xfrm>
            <a:off x="1652746" y="3459171"/>
            <a:ext cx="1500290" cy="774"/>
          </a:xfrm>
          <a:prstGeom prst="straightConnector1">
            <a:avLst/>
          </a:prstGeom>
          <a:noFill/>
          <a:ln w="9525">
            <a:solidFill>
              <a:srgbClr val="000000"/>
            </a:solidFill>
            <a:prstDash val="dash"/>
            <a:round/>
            <a:headEnd/>
            <a:tailEnd/>
          </a:ln>
        </p:spPr>
      </p:cxnSp>
      <p:sp>
        <p:nvSpPr>
          <p:cNvPr id="28" name="AutoShape 25"/>
          <p:cNvSpPr>
            <a:spLocks noChangeArrowheads="1"/>
          </p:cNvSpPr>
          <p:nvPr/>
        </p:nvSpPr>
        <p:spPr bwMode="auto">
          <a:xfrm>
            <a:off x="2561122" y="3292072"/>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9" name="AutoShape 26"/>
          <p:cNvSpPr>
            <a:spLocks noChangeArrowheads="1"/>
          </p:cNvSpPr>
          <p:nvPr/>
        </p:nvSpPr>
        <p:spPr bwMode="auto">
          <a:xfrm>
            <a:off x="2561122" y="3336168"/>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30" name="AutoShape 27"/>
          <p:cNvSpPr>
            <a:spLocks noChangeArrowheads="1"/>
          </p:cNvSpPr>
          <p:nvPr/>
        </p:nvSpPr>
        <p:spPr bwMode="auto">
          <a:xfrm>
            <a:off x="1871715" y="3888521"/>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38" name="Text Box 35"/>
          <p:cNvSpPr txBox="1">
            <a:spLocks noChangeArrowheads="1"/>
          </p:cNvSpPr>
          <p:nvPr/>
        </p:nvSpPr>
        <p:spPr bwMode="auto">
          <a:xfrm>
            <a:off x="1336284" y="4041695"/>
            <a:ext cx="535431" cy="317951"/>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Arial" pitchFamily="34" charset="0"/>
              </a:rPr>
              <a:t>(a,b)</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39" name="Text Box 36"/>
          <p:cNvSpPr txBox="1">
            <a:spLocks noChangeArrowheads="1"/>
          </p:cNvSpPr>
          <p:nvPr/>
        </p:nvSpPr>
        <p:spPr bwMode="auto">
          <a:xfrm>
            <a:off x="3024594" y="2667000"/>
            <a:ext cx="535431" cy="318725"/>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Arial" pitchFamily="34" charset="0"/>
              </a:rPr>
              <a:t>(c,d)</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43" name="AutoShape 40"/>
          <p:cNvSpPr>
            <a:spLocks noChangeArrowheads="1"/>
          </p:cNvSpPr>
          <p:nvPr/>
        </p:nvSpPr>
        <p:spPr bwMode="auto">
          <a:xfrm>
            <a:off x="2790150" y="2876647"/>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4" name="AutoShape 41"/>
          <p:cNvSpPr>
            <a:spLocks noChangeArrowheads="1"/>
          </p:cNvSpPr>
          <p:nvPr/>
        </p:nvSpPr>
        <p:spPr bwMode="auto">
          <a:xfrm>
            <a:off x="2691884" y="2944724"/>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5" name="AutoShape 42"/>
          <p:cNvSpPr>
            <a:spLocks noChangeArrowheads="1"/>
          </p:cNvSpPr>
          <p:nvPr/>
        </p:nvSpPr>
        <p:spPr bwMode="auto">
          <a:xfrm>
            <a:off x="2803304" y="3001197"/>
            <a:ext cx="100587" cy="15394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6" name="AutoShape 43"/>
          <p:cNvSpPr>
            <a:spLocks noChangeArrowheads="1"/>
          </p:cNvSpPr>
          <p:nvPr/>
        </p:nvSpPr>
        <p:spPr bwMode="auto">
          <a:xfrm>
            <a:off x="2876035" y="3113370"/>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7" name="AutoShape 44"/>
          <p:cNvSpPr>
            <a:spLocks noChangeArrowheads="1"/>
          </p:cNvSpPr>
          <p:nvPr/>
        </p:nvSpPr>
        <p:spPr bwMode="auto">
          <a:xfrm>
            <a:off x="2591298" y="3127295"/>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8" name="AutoShape 45"/>
          <p:cNvSpPr>
            <a:spLocks noChangeArrowheads="1"/>
          </p:cNvSpPr>
          <p:nvPr/>
        </p:nvSpPr>
        <p:spPr bwMode="auto">
          <a:xfrm>
            <a:off x="2547194" y="3057670"/>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49" name="AutoShape 46"/>
          <p:cNvSpPr>
            <a:spLocks noChangeArrowheads="1"/>
          </p:cNvSpPr>
          <p:nvPr/>
        </p:nvSpPr>
        <p:spPr bwMode="auto">
          <a:xfrm>
            <a:off x="2605225" y="3002745"/>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0" name="AutoShape 47"/>
          <p:cNvSpPr>
            <a:spLocks noChangeArrowheads="1"/>
          </p:cNvSpPr>
          <p:nvPr/>
        </p:nvSpPr>
        <p:spPr bwMode="auto">
          <a:xfrm>
            <a:off x="1972302" y="3764745"/>
            <a:ext cx="99813"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1" name="AutoShape 48"/>
          <p:cNvSpPr>
            <a:spLocks noChangeArrowheads="1"/>
          </p:cNvSpPr>
          <p:nvPr/>
        </p:nvSpPr>
        <p:spPr bwMode="auto">
          <a:xfrm>
            <a:off x="2818005" y="3391094"/>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2" name="AutoShape 49"/>
          <p:cNvSpPr>
            <a:spLocks noChangeArrowheads="1"/>
          </p:cNvSpPr>
          <p:nvPr/>
        </p:nvSpPr>
        <p:spPr bwMode="auto">
          <a:xfrm>
            <a:off x="2918591" y="3295167"/>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3" name="AutoShape 50"/>
          <p:cNvSpPr>
            <a:spLocks noChangeArrowheads="1"/>
          </p:cNvSpPr>
          <p:nvPr/>
        </p:nvSpPr>
        <p:spPr bwMode="auto">
          <a:xfrm>
            <a:off x="2374649" y="3391094"/>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4" name="AutoShape 51"/>
          <p:cNvSpPr>
            <a:spLocks noChangeArrowheads="1"/>
          </p:cNvSpPr>
          <p:nvPr/>
        </p:nvSpPr>
        <p:spPr bwMode="auto">
          <a:xfrm>
            <a:off x="2460535" y="3377169"/>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5" name="AutoShape 52"/>
          <p:cNvSpPr>
            <a:spLocks noChangeArrowheads="1"/>
          </p:cNvSpPr>
          <p:nvPr/>
        </p:nvSpPr>
        <p:spPr bwMode="auto">
          <a:xfrm>
            <a:off x="2475236" y="3291299"/>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6" name="AutoShape 53"/>
          <p:cNvSpPr>
            <a:spLocks noChangeArrowheads="1"/>
          </p:cNvSpPr>
          <p:nvPr/>
        </p:nvSpPr>
        <p:spPr bwMode="auto">
          <a:xfrm>
            <a:off x="2503091" y="3223995"/>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7" name="AutoShape 54"/>
          <p:cNvSpPr>
            <a:spLocks noChangeArrowheads="1"/>
          </p:cNvSpPr>
          <p:nvPr/>
        </p:nvSpPr>
        <p:spPr bwMode="auto">
          <a:xfrm>
            <a:off x="2661708" y="3295167"/>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8" name="AutoShape 55"/>
          <p:cNvSpPr>
            <a:spLocks noChangeArrowheads="1"/>
          </p:cNvSpPr>
          <p:nvPr/>
        </p:nvSpPr>
        <p:spPr bwMode="auto">
          <a:xfrm>
            <a:off x="2605225" y="3223995"/>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59" name="AutoShape 56"/>
          <p:cNvSpPr>
            <a:spLocks noChangeArrowheads="1"/>
          </p:cNvSpPr>
          <p:nvPr/>
        </p:nvSpPr>
        <p:spPr bwMode="auto">
          <a:xfrm>
            <a:off x="2517792" y="2971800"/>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60" name="Text Box 57"/>
          <p:cNvSpPr txBox="1">
            <a:spLocks noChangeArrowheads="1"/>
          </p:cNvSpPr>
          <p:nvPr/>
        </p:nvSpPr>
        <p:spPr bwMode="auto">
          <a:xfrm>
            <a:off x="3074888" y="3278921"/>
            <a:ext cx="1039912" cy="386802"/>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(c, (</a:t>
            </a:r>
            <a:r>
              <a:rPr kumimoji="0" lang="en-US" sz="1400" b="0" i="0" u="none" strike="noStrike" cap="none" normalizeH="0" baseline="0" dirty="0" err="1" smtClean="0">
                <a:ln>
                  <a:noFill/>
                </a:ln>
                <a:solidFill>
                  <a:schemeClr val="tx1"/>
                </a:solidFill>
                <a:effectLst/>
                <a:latin typeface="Calibri" pitchFamily="34" charset="0"/>
                <a:cs typeface="Arial" pitchFamily="34" charset="0"/>
              </a:rPr>
              <a:t>b+d</a:t>
            </a:r>
            <a:r>
              <a:rPr kumimoji="0" lang="en-US" sz="1400" b="0" i="0" u="none" strike="noStrike" cap="none" normalizeH="0" baseline="0" dirty="0" smtClean="0">
                <a:ln>
                  <a:noFill/>
                </a:ln>
                <a:solidFill>
                  <a:schemeClr val="tx1"/>
                </a:solidFill>
                <a:effectLst/>
                <a:latin typeface="Calibri" pitchFamily="34" charset="0"/>
                <a:cs typeface="Arial" pitchFamily="34" charset="0"/>
              </a:rPr>
              <a:t>)/2)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1" name="Text Box 58"/>
          <p:cNvSpPr txBox="1">
            <a:spLocks noChangeArrowheads="1"/>
          </p:cNvSpPr>
          <p:nvPr/>
        </p:nvSpPr>
        <p:spPr bwMode="auto">
          <a:xfrm>
            <a:off x="2062830" y="4108998"/>
            <a:ext cx="1012057" cy="386802"/>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Arial" pitchFamily="34" charset="0"/>
              </a:rPr>
              <a:t>((a+c)/2, b)</a:t>
            </a: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62" name="Content Placeholder 2"/>
          <p:cNvSpPr txBox="1">
            <a:spLocks/>
          </p:cNvSpPr>
          <p:nvPr/>
        </p:nvSpPr>
        <p:spPr>
          <a:xfrm>
            <a:off x="5181600" y="1600200"/>
            <a:ext cx="3886200" cy="4876800"/>
          </a:xfrm>
          <a:prstGeom prst="rect">
            <a:avLst/>
          </a:prstGeom>
        </p:spPr>
        <p:txBody>
          <a:bodyPr vert="horz" lIns="91440" tIns="45720" rIns="91440" bIns="45720" rtlCol="0">
            <a:normAutofit fontScale="6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Geo-data </a:t>
            </a:r>
          </a:p>
          <a:p>
            <a:pPr marL="800100" lvl="1" indent="-342900">
              <a:spcBef>
                <a:spcPct val="20000"/>
              </a:spcBef>
              <a:buFont typeface="Arial" pitchFamily="34" charset="0"/>
              <a:buChar char="•"/>
              <a:defRPr/>
            </a:pPr>
            <a:r>
              <a:rPr kumimoji="0" lang="en-US" sz="32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un-evenly</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distributed</a:t>
            </a:r>
            <a:endParaRPr lang="en-US" sz="3200" dirty="0" smtClean="0">
              <a:solidFill>
                <a:schemeClr val="tx1">
                  <a:lumMod val="75000"/>
                  <a:lumOff val="25000"/>
                </a:schemeClr>
              </a:solidFill>
            </a:endParaRPr>
          </a:p>
          <a:p>
            <a:pPr marL="800100" lvl="1" indent="-342900">
              <a:spcBef>
                <a:spcPct val="20000"/>
              </a:spcBef>
              <a:buFont typeface="Arial" pitchFamily="34" charset="0"/>
              <a:buChar char="•"/>
              <a:defRPr/>
            </a:pPr>
            <a:r>
              <a:rPr kumimoji="0" lang="en-US" sz="3200" b="0" i="1"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variable sized </a:t>
            </a:r>
          </a:p>
          <a:p>
            <a:pPr marL="342900" indent="-342900">
              <a:spcBef>
                <a:spcPct val="20000"/>
              </a:spcBef>
              <a:defRPr/>
            </a:pPr>
            <a:r>
              <a:rPr lang="en-US" sz="3200" i="1" dirty="0" smtClean="0">
                <a:solidFill>
                  <a:schemeClr val="tx1">
                    <a:lumMod val="75000"/>
                    <a:lumOff val="25000"/>
                  </a:schemeClr>
                </a:solidFill>
              </a:rPr>
              <a:t>      </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according to their</a:t>
            </a: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locations</a:t>
            </a:r>
            <a:r>
              <a:rPr lang="en-US" sz="3200" dirty="0" smtClean="0">
                <a:solidFill>
                  <a:schemeClr val="tx1">
                    <a:lumMod val="75000"/>
                    <a:lumOff val="25000"/>
                  </a:schemeClr>
                </a:solidFill>
              </a:rPr>
              <a:t> </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attributes.</a:t>
            </a:r>
          </a:p>
          <a:p>
            <a:pPr marL="742950" marR="0" lvl="1" indent="-285750" algn="l"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Ex. Human population</a:t>
            </a:r>
            <a:r>
              <a:rPr kumimoji="0" lang="en-US" sz="28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and </a:t>
            </a: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earthquake-seismicity data</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6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Queried/displayed/analyzed based on range</a:t>
            </a: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queries built on</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location attribute</a:t>
            </a:r>
          </a:p>
          <a:p>
            <a:pPr marL="800100" lvl="1" indent="-342900">
              <a:spcBef>
                <a:spcPct val="20000"/>
              </a:spcBef>
              <a:buFont typeface="Arial" pitchFamily="34" charset="0"/>
              <a:buChar char="•"/>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Location is a point described with </a:t>
            </a: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(x, y) coordinates.</a:t>
            </a:r>
            <a:endPar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800100" lvl="1" indent="-342900">
              <a:spcBef>
                <a:spcPct val="20000"/>
              </a:spcBef>
              <a:buFont typeface="Arial" pitchFamily="34" charset="0"/>
              <a:buChar char="•"/>
              <a:defRPr/>
            </a:pPr>
            <a:r>
              <a:rPr lang="en-US" sz="3200" dirty="0" smtClean="0">
                <a:solidFill>
                  <a:schemeClr val="tx1">
                    <a:lumMod val="75000"/>
                    <a:lumOff val="25000"/>
                  </a:schemeClr>
                </a:solidFill>
              </a:rPr>
              <a:t>2-dim range query: Rectangle defined in bounding box </a:t>
            </a:r>
            <a:endPar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p:txBody>
      </p:sp>
      <p:sp>
        <p:nvSpPr>
          <p:cNvPr id="65" name="Content Placeholder 2"/>
          <p:cNvSpPr txBox="1">
            <a:spLocks/>
          </p:cNvSpPr>
          <p:nvPr/>
        </p:nvSpPr>
        <p:spPr>
          <a:xfrm>
            <a:off x="304800" y="4953000"/>
            <a:ext cx="4876800" cy="990600"/>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Geo-data is</a:t>
            </a: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mostly represented as large sets of points, chains of line-segments, and polygons.</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Enhancement Approaches</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524000"/>
            <a:ext cx="8077200" cy="4876800"/>
          </a:xfrm>
        </p:spPr>
        <p:txBody>
          <a:bodyPr>
            <a:noAutofit/>
          </a:bodyPr>
          <a:lstStyle/>
          <a:p>
            <a:pPr marL="0" indent="1588" algn="ctr">
              <a:buNone/>
            </a:pPr>
            <a:r>
              <a:rPr lang="en-US" sz="2400" i="1" dirty="0" smtClean="0">
                <a:solidFill>
                  <a:schemeClr val="tx1">
                    <a:lumMod val="75000"/>
                    <a:lumOff val="25000"/>
                  </a:schemeClr>
                </a:solidFill>
              </a:rPr>
              <a:t>Federator-oriented data access/query optimization for distributed map rendering:</a:t>
            </a:r>
          </a:p>
          <a:p>
            <a:pPr>
              <a:buNone/>
            </a:pPr>
            <a:endParaRPr lang="en-US" sz="2400" dirty="0" smtClean="0">
              <a:solidFill>
                <a:schemeClr val="tx1">
                  <a:lumMod val="75000"/>
                  <a:lumOff val="25000"/>
                </a:schemeClr>
              </a:solidFill>
            </a:endParaRPr>
          </a:p>
          <a:p>
            <a:pPr marL="911225" indent="-514350">
              <a:buFont typeface="+mj-lt"/>
              <a:buAutoNum type="arabicPeriod"/>
            </a:pPr>
            <a:r>
              <a:rPr lang="en-US" sz="2400" dirty="0" smtClean="0">
                <a:solidFill>
                  <a:schemeClr val="tx1">
                    <a:lumMod val="75000"/>
                    <a:lumOff val="25000"/>
                  </a:schemeClr>
                </a:solidFill>
              </a:rPr>
              <a:t>Extension to Open Standards: Streaming data transfer</a:t>
            </a:r>
          </a:p>
          <a:p>
            <a:pPr marL="911225" indent="-514350">
              <a:buFont typeface="+mj-lt"/>
              <a:buAutoNum type="arabicPeriod"/>
            </a:pPr>
            <a:r>
              <a:rPr lang="en-US" sz="2400" dirty="0" smtClean="0">
                <a:solidFill>
                  <a:schemeClr val="tx1">
                    <a:lumMod val="75000"/>
                    <a:lumOff val="25000"/>
                  </a:schemeClr>
                </a:solidFill>
              </a:rPr>
              <a:t>Pre-fetching (centralized)</a:t>
            </a:r>
          </a:p>
          <a:p>
            <a:pPr marL="968375" lvl="1"/>
            <a:r>
              <a:rPr lang="en-US" sz="2000" dirty="0" smtClean="0">
                <a:solidFill>
                  <a:schemeClr val="tx1">
                    <a:lumMod val="75000"/>
                    <a:lumOff val="25000"/>
                  </a:schemeClr>
                </a:solidFill>
              </a:rPr>
              <a:t>GML-tiling</a:t>
            </a:r>
          </a:p>
          <a:p>
            <a:pPr marL="911225" indent="-514350">
              <a:buFont typeface="+mj-lt"/>
              <a:buAutoNum type="arabicPeriod"/>
            </a:pPr>
            <a:r>
              <a:rPr lang="en-US" sz="2400" dirty="0" smtClean="0">
                <a:solidFill>
                  <a:schemeClr val="tx1">
                    <a:lumMod val="75000"/>
                    <a:lumOff val="25000"/>
                  </a:schemeClr>
                </a:solidFill>
              </a:rPr>
              <a:t>Dynamic load balancing and parallel processing (decentralized)</a:t>
            </a:r>
          </a:p>
          <a:p>
            <a:pPr marL="915988" lvl="1"/>
            <a:r>
              <a:rPr lang="en-US" sz="2000" dirty="0" smtClean="0">
                <a:solidFill>
                  <a:schemeClr val="tx1">
                    <a:lumMod val="75000"/>
                    <a:lumOff val="25000"/>
                  </a:schemeClr>
                </a:solidFill>
              </a:rPr>
              <a:t>Range query partitioning through Workload-table (WT)</a:t>
            </a:r>
          </a:p>
        </p:txBody>
      </p:sp>
      <p:sp>
        <p:nvSpPr>
          <p:cNvPr id="4" name="Slide Number Placeholder 3"/>
          <p:cNvSpPr>
            <a:spLocks noGrp="1"/>
          </p:cNvSpPr>
          <p:nvPr>
            <p:ph type="sldNum" sz="quarter" idx="12"/>
          </p:nvPr>
        </p:nvSpPr>
        <p:spPr/>
        <p:txBody>
          <a:bodyPr/>
          <a:lstStyle/>
          <a:p>
            <a:fld id="{052F8F49-F254-4492-A20D-AEE6D2E281C5}"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944562"/>
          </a:xfrm>
        </p:spPr>
        <p:txBody>
          <a:bodyPr>
            <a:normAutofit fontScale="90000"/>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1. Extension to Open Standards: </a:t>
            </a:r>
            <a:br>
              <a:rPr lang="en-US" sz="4000" dirty="0" smtClean="0">
                <a:solidFill>
                  <a:schemeClr val="tx1">
                    <a:lumMod val="75000"/>
                    <a:lumOff val="25000"/>
                  </a:schemeClr>
                </a:solidFill>
                <a:effectLst>
                  <a:outerShdw blurRad="38100" dist="38100" dir="2700000" algn="tl">
                    <a:srgbClr val="000000">
                      <a:alpha val="43137"/>
                    </a:srgbClr>
                  </a:outerShdw>
                </a:effectLst>
              </a:rPr>
            </a:br>
            <a:r>
              <a:rPr lang="en-US" sz="3100" dirty="0" smtClean="0">
                <a:solidFill>
                  <a:schemeClr val="tx1">
                    <a:lumMod val="75000"/>
                    <a:lumOff val="25000"/>
                  </a:schemeClr>
                </a:solidFill>
                <a:effectLst>
                  <a:outerShdw blurRad="38100" dist="38100" dir="2700000" algn="tl">
                    <a:srgbClr val="000000">
                      <a:alpha val="43137"/>
                    </a:srgbClr>
                  </a:outerShdw>
                </a:effectLst>
              </a:rPr>
              <a:t>Streaming data transfer</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733800" y="1371600"/>
            <a:ext cx="5410200" cy="5410200"/>
          </a:xfrm>
        </p:spPr>
        <p:txBody>
          <a:bodyPr>
            <a:normAutofit fontScale="70000" lnSpcReduction="20000"/>
          </a:bodyPr>
          <a:lstStyle/>
          <a:p>
            <a:r>
              <a:rPr lang="en-US" i="1" dirty="0" smtClean="0">
                <a:solidFill>
                  <a:schemeClr val="tx1">
                    <a:lumMod val="75000"/>
                    <a:lumOff val="25000"/>
                  </a:schemeClr>
                </a:solidFill>
              </a:rPr>
              <a:t>Motivations</a:t>
            </a:r>
            <a:r>
              <a:rPr lang="en-US" b="1" dirty="0" smtClean="0">
                <a:solidFill>
                  <a:schemeClr val="tx1">
                    <a:lumMod val="75000"/>
                    <a:lumOff val="25000"/>
                  </a:schemeClr>
                </a:solidFill>
              </a:rPr>
              <a:t>:</a:t>
            </a:r>
          </a:p>
          <a:p>
            <a:pPr lvl="1"/>
            <a:r>
              <a:rPr lang="en-US" dirty="0" smtClean="0">
                <a:solidFill>
                  <a:schemeClr val="tx1">
                    <a:lumMod val="75000"/>
                    <a:lumOff val="25000"/>
                  </a:schemeClr>
                </a:solidFill>
              </a:rPr>
              <a:t>HTTP based query/response does not allow large scale data </a:t>
            </a:r>
            <a:r>
              <a:rPr lang="en-US" dirty="0" smtClean="0">
                <a:solidFill>
                  <a:schemeClr val="tx1">
                    <a:lumMod val="75000"/>
                    <a:lumOff val="25000"/>
                  </a:schemeClr>
                </a:solidFill>
              </a:rPr>
              <a:t>transfer</a:t>
            </a:r>
            <a:endParaRPr lang="en-US" dirty="0" smtClean="0">
              <a:solidFill>
                <a:schemeClr val="tx1">
                  <a:lumMod val="75000"/>
                  <a:lumOff val="25000"/>
                </a:schemeClr>
              </a:solidFill>
            </a:endParaRPr>
          </a:p>
          <a:p>
            <a:pPr lvl="1"/>
            <a:r>
              <a:rPr lang="en-US" dirty="0" smtClean="0">
                <a:solidFill>
                  <a:schemeClr val="tx1">
                    <a:lumMod val="75000"/>
                    <a:lumOff val="25000"/>
                  </a:schemeClr>
                </a:solidFill>
              </a:rPr>
              <a:t>Memory exceptions in creating GML representation of large query results</a:t>
            </a:r>
          </a:p>
          <a:p>
            <a:pPr lvl="1"/>
            <a:r>
              <a:rPr lang="en-US" sz="2900" dirty="0" smtClean="0">
                <a:solidFill>
                  <a:schemeClr val="tx1">
                    <a:lumMod val="75000"/>
                    <a:lumOff val="25000"/>
                  </a:schemeClr>
                </a:solidFill>
              </a:rPr>
              <a:t>Removing SOAP message creation </a:t>
            </a:r>
            <a:r>
              <a:rPr lang="en-US" sz="2900" dirty="0" smtClean="0">
                <a:solidFill>
                  <a:schemeClr val="tx1">
                    <a:lumMod val="75000"/>
                    <a:lumOff val="25000"/>
                  </a:schemeClr>
                </a:solidFill>
              </a:rPr>
              <a:t>overhead</a:t>
            </a:r>
          </a:p>
          <a:p>
            <a:pPr lvl="1"/>
            <a:endParaRPr lang="en-US" sz="1400" dirty="0" smtClean="0">
              <a:solidFill>
                <a:schemeClr val="tx1">
                  <a:lumMod val="75000"/>
                  <a:lumOff val="25000"/>
                </a:schemeClr>
              </a:solidFill>
            </a:endParaRPr>
          </a:p>
          <a:p>
            <a:r>
              <a:rPr lang="en-US" i="1" dirty="0" smtClean="0">
                <a:solidFill>
                  <a:schemeClr val="tx1">
                    <a:lumMod val="75000"/>
                    <a:lumOff val="25000"/>
                  </a:schemeClr>
                </a:solidFill>
              </a:rPr>
              <a:t>Strategies</a:t>
            </a:r>
            <a:r>
              <a:rPr lang="en-US" dirty="0" smtClean="0">
                <a:solidFill>
                  <a:schemeClr val="tx1">
                    <a:lumMod val="75000"/>
                    <a:lumOff val="25000"/>
                  </a:schemeClr>
                </a:solidFill>
              </a:rPr>
              <a:t>: Streaming data flow extensions to GIS Web Services</a:t>
            </a:r>
          </a:p>
          <a:p>
            <a:pPr lvl="1"/>
            <a:r>
              <a:rPr lang="en-US" dirty="0" smtClean="0">
                <a:solidFill>
                  <a:schemeClr val="tx1">
                    <a:lumMod val="75000"/>
                    <a:lumOff val="25000"/>
                  </a:schemeClr>
                </a:solidFill>
              </a:rPr>
              <a:t>Mapping OGC’s definitions of data service to Web Service Standards</a:t>
            </a:r>
          </a:p>
          <a:p>
            <a:pPr lvl="1"/>
            <a:r>
              <a:rPr lang="en-US" dirty="0" smtClean="0">
                <a:solidFill>
                  <a:schemeClr val="tx1">
                    <a:lumMod val="75000"/>
                    <a:lumOff val="25000"/>
                  </a:schemeClr>
                </a:solidFill>
              </a:rPr>
              <a:t>HTTP-GET/POST to XML-queries </a:t>
            </a:r>
          </a:p>
          <a:p>
            <a:pPr lvl="1"/>
            <a:r>
              <a:rPr lang="en-US" dirty="0" smtClean="0">
                <a:solidFill>
                  <a:schemeClr val="tx1">
                    <a:lumMod val="75000"/>
                    <a:lumOff val="25000"/>
                  </a:schemeClr>
                </a:solidFill>
              </a:rPr>
              <a:t>Web </a:t>
            </a:r>
            <a:r>
              <a:rPr lang="en-US" dirty="0" smtClean="0">
                <a:solidFill>
                  <a:schemeClr val="tx1">
                    <a:lumMod val="75000"/>
                    <a:lumOff val="25000"/>
                  </a:schemeClr>
                </a:solidFill>
              </a:rPr>
              <a:t>Service - as a hand-shake protocol.</a:t>
            </a:r>
          </a:p>
          <a:p>
            <a:pPr lvl="1"/>
            <a:r>
              <a:rPr lang="en-US" dirty="0" smtClean="0">
                <a:solidFill>
                  <a:schemeClr val="tx1">
                    <a:lumMod val="75000"/>
                    <a:lumOff val="25000"/>
                  </a:schemeClr>
                </a:solidFill>
              </a:rPr>
              <a:t>Data </a:t>
            </a:r>
            <a:r>
              <a:rPr lang="en-US" dirty="0" smtClean="0">
                <a:solidFill>
                  <a:schemeClr val="tx1">
                    <a:lumMod val="75000"/>
                    <a:lumOff val="25000"/>
                  </a:schemeClr>
                </a:solidFill>
              </a:rPr>
              <a:t>is transferred </a:t>
            </a:r>
            <a:r>
              <a:rPr lang="en-US" dirty="0" smtClean="0">
                <a:solidFill>
                  <a:schemeClr val="tx1">
                    <a:lumMod val="75000"/>
                    <a:lumOff val="25000"/>
                  </a:schemeClr>
                </a:solidFill>
              </a:rPr>
              <a:t>over publish-subscribe messaging systems (</a:t>
            </a:r>
            <a:r>
              <a:rPr lang="en-US" dirty="0" err="1" smtClean="0">
                <a:solidFill>
                  <a:schemeClr val="tx1">
                    <a:lumMod val="75000"/>
                    <a:lumOff val="25000"/>
                  </a:schemeClr>
                </a:solidFill>
              </a:rPr>
              <a:t>Naradabrokering</a:t>
            </a:r>
            <a:r>
              <a:rPr lang="en-US" dirty="0" smtClean="0">
                <a:solidFill>
                  <a:schemeClr val="tx1">
                    <a:lumMod val="75000"/>
                    <a:lumOff val="25000"/>
                  </a:schemeClr>
                </a:solidFill>
              </a:rPr>
              <a:t>).</a:t>
            </a:r>
          </a:p>
          <a:p>
            <a:pPr lvl="1"/>
            <a:r>
              <a:rPr lang="en-US" dirty="0" smtClean="0">
                <a:solidFill>
                  <a:schemeClr val="tx1">
                    <a:lumMod val="75000"/>
                    <a:lumOff val="25000"/>
                  </a:schemeClr>
                </a:solidFill>
              </a:rPr>
              <a:t>Enables client to render map images with partially returned data</a:t>
            </a:r>
          </a:p>
        </p:txBody>
      </p:sp>
      <p:sp>
        <p:nvSpPr>
          <p:cNvPr id="4" name="Slide Number Placeholder 3"/>
          <p:cNvSpPr>
            <a:spLocks noGrp="1"/>
          </p:cNvSpPr>
          <p:nvPr>
            <p:ph type="sldNum" sz="quarter" idx="12"/>
          </p:nvPr>
        </p:nvSpPr>
        <p:spPr/>
        <p:txBody>
          <a:bodyPr/>
          <a:lstStyle/>
          <a:p>
            <a:fld id="{052F8F49-F254-4492-A20D-AEE6D2E281C5}" type="slidenum">
              <a:rPr lang="en-US" smtClean="0"/>
              <a:pPr/>
              <a:t>17</a:t>
            </a:fld>
            <a:endParaRPr lang="en-US"/>
          </a:p>
        </p:txBody>
      </p:sp>
      <p:grpSp>
        <p:nvGrpSpPr>
          <p:cNvPr id="5" name="Group 4"/>
          <p:cNvGrpSpPr/>
          <p:nvPr/>
        </p:nvGrpSpPr>
        <p:grpSpPr>
          <a:xfrm>
            <a:off x="228600" y="1524000"/>
            <a:ext cx="3505200" cy="4952999"/>
            <a:chOff x="646440" y="1676400"/>
            <a:chExt cx="3505200" cy="4952999"/>
          </a:xfrm>
        </p:grpSpPr>
        <p:sp>
          <p:nvSpPr>
            <p:cNvPr id="6" name="Text Box 51"/>
            <p:cNvSpPr txBox="1">
              <a:spLocks noChangeArrowheads="1"/>
            </p:cNvSpPr>
            <p:nvPr/>
          </p:nvSpPr>
          <p:spPr bwMode="auto">
            <a:xfrm>
              <a:off x="2133599" y="3733800"/>
              <a:ext cx="152400" cy="1175887"/>
            </a:xfrm>
            <a:prstGeom prst="rect">
              <a:avLst/>
            </a:prstGeom>
            <a:solidFill>
              <a:srgbClr val="FFFFFF"/>
            </a:solidFill>
            <a:ln w="9525">
              <a:noFill/>
              <a:miter lim="800000"/>
              <a:headEnd/>
              <a:tailEnd/>
            </a:ln>
          </p:spPr>
          <p:txBody>
            <a:bodyPr vert="vert270" wrap="square" lIns="9144" tIns="0" rIns="9144"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(topic, IP, port)</a:t>
              </a:r>
            </a:p>
          </p:txBody>
        </p:sp>
        <p:sp>
          <p:nvSpPr>
            <p:cNvPr id="7" name="AutoShape 33"/>
            <p:cNvSpPr>
              <a:spLocks noChangeArrowheads="1"/>
            </p:cNvSpPr>
            <p:nvPr/>
          </p:nvSpPr>
          <p:spPr bwMode="auto">
            <a:xfrm rot="16200000">
              <a:off x="2571885" y="4081262"/>
              <a:ext cx="1104627" cy="457201"/>
            </a:xfrm>
            <a:custGeom>
              <a:avLst/>
              <a:gdLst>
                <a:gd name="G0" fmla="+- 647 0 0"/>
                <a:gd name="G1" fmla="+- 7431533 0 0"/>
                <a:gd name="G2" fmla="+- 0 0 7431533"/>
                <a:gd name="T0" fmla="*/ 0 256 1"/>
                <a:gd name="T1" fmla="*/ 180 256 1"/>
                <a:gd name="G3" fmla="+- 7431533 T0 T1"/>
                <a:gd name="T2" fmla="*/ 0 256 1"/>
                <a:gd name="T3" fmla="*/ 90 256 1"/>
                <a:gd name="G4" fmla="+- 7431533 T2 T3"/>
                <a:gd name="G5" fmla="*/ G4 2 1"/>
                <a:gd name="T4" fmla="*/ 90 256 1"/>
                <a:gd name="T5" fmla="*/ 0 256 1"/>
                <a:gd name="G6" fmla="+- 7431533 T4 T5"/>
                <a:gd name="G7" fmla="*/ G6 2 1"/>
                <a:gd name="G8" fmla="abs 7431533"/>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47"/>
                <a:gd name="G18" fmla="*/ 647 1 2"/>
                <a:gd name="G19" fmla="+- G18 5400 0"/>
                <a:gd name="G20" fmla="cos G19 7431533"/>
                <a:gd name="G21" fmla="sin G19 7431533"/>
                <a:gd name="G22" fmla="+- G20 10800 0"/>
                <a:gd name="G23" fmla="+- G21 10800 0"/>
                <a:gd name="G24" fmla="+- 10800 0 G20"/>
                <a:gd name="G25" fmla="+- 647 10800 0"/>
                <a:gd name="G26" fmla="?: G9 G17 G25"/>
                <a:gd name="G27" fmla="?: G9 0 21600"/>
                <a:gd name="G28" fmla="cos 10800 7431533"/>
                <a:gd name="G29" fmla="sin 10800 7431533"/>
                <a:gd name="G30" fmla="sin 647 7431533"/>
                <a:gd name="G31" fmla="+- G28 10800 0"/>
                <a:gd name="G32" fmla="+- G29 10800 0"/>
                <a:gd name="G33" fmla="+- G30 10800 0"/>
                <a:gd name="G34" fmla="?: G4 0 G31"/>
                <a:gd name="G35" fmla="?: 7431533 G34 0"/>
                <a:gd name="G36" fmla="?: G6 G35 G31"/>
                <a:gd name="G37" fmla="+- 21600 0 G36"/>
                <a:gd name="G38" fmla="?: G4 0 G33"/>
                <a:gd name="G39" fmla="?: 7431533 G38 G32"/>
                <a:gd name="G40" fmla="?: G6 G39 0"/>
                <a:gd name="G41" fmla="?: G4 G32 21600"/>
                <a:gd name="G42" fmla="?: G6 G41 G33"/>
                <a:gd name="T12" fmla="*/ 10800 w 21600"/>
                <a:gd name="T13" fmla="*/ 0 h 21600"/>
                <a:gd name="T14" fmla="*/ 8527 w 21600"/>
                <a:gd name="T15" fmla="*/ 16053 h 21600"/>
                <a:gd name="T16" fmla="*/ 10800 w 21600"/>
                <a:gd name="T17" fmla="*/ 10153 h 21600"/>
                <a:gd name="T18" fmla="*/ 13073 w 21600"/>
                <a:gd name="T19" fmla="*/ 1605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543" y="11393"/>
                  </a:moveTo>
                  <a:cubicBezTo>
                    <a:pt x="10306" y="11291"/>
                    <a:pt x="10153" y="11058"/>
                    <a:pt x="10153" y="10800"/>
                  </a:cubicBezTo>
                  <a:cubicBezTo>
                    <a:pt x="10153" y="10442"/>
                    <a:pt x="10442" y="10153"/>
                    <a:pt x="10800" y="10153"/>
                  </a:cubicBezTo>
                  <a:cubicBezTo>
                    <a:pt x="11157" y="10153"/>
                    <a:pt x="11447" y="10442"/>
                    <a:pt x="11447" y="10800"/>
                  </a:cubicBezTo>
                  <a:cubicBezTo>
                    <a:pt x="11447" y="11058"/>
                    <a:pt x="11293" y="11291"/>
                    <a:pt x="11056" y="11393"/>
                  </a:cubicBezTo>
                  <a:lnTo>
                    <a:pt x="15088" y="20712"/>
                  </a:lnTo>
                  <a:cubicBezTo>
                    <a:pt x="19041" y="19001"/>
                    <a:pt x="21600" y="15106"/>
                    <a:pt x="21600" y="10800"/>
                  </a:cubicBezTo>
                  <a:cubicBezTo>
                    <a:pt x="21600" y="4835"/>
                    <a:pt x="16764" y="0"/>
                    <a:pt x="10800" y="0"/>
                  </a:cubicBezTo>
                  <a:cubicBezTo>
                    <a:pt x="4835" y="0"/>
                    <a:pt x="0" y="4835"/>
                    <a:pt x="0" y="10800"/>
                  </a:cubicBezTo>
                  <a:cubicBezTo>
                    <a:pt x="-1" y="15106"/>
                    <a:pt x="2558" y="19001"/>
                    <a:pt x="6511" y="20712"/>
                  </a:cubicBezTo>
                  <a:close/>
                </a:path>
              </a:pathLst>
            </a:custGeom>
            <a:solidFill>
              <a:schemeClr val="bg1">
                <a:lumMod val="95000"/>
              </a:schemeClr>
            </a:solidFill>
            <a:ln w="9525">
              <a:solidFill>
                <a:srgbClr val="000000"/>
              </a:solidFill>
              <a:miter lim="800000"/>
              <a:headEnd/>
              <a:tailEnd/>
            </a:ln>
          </p:spPr>
          <p:txBody>
            <a:bodyPr vert="horz" wrap="square" lIns="98737" tIns="49367" rIns="98737" bIns="49367"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err="1" smtClean="0">
                  <a:ln>
                    <a:noFill/>
                  </a:ln>
                  <a:solidFill>
                    <a:schemeClr val="tx1"/>
                  </a:solidFill>
                  <a:effectLst/>
                  <a:latin typeface="Calibri" pitchFamily="34" charset="0"/>
                  <a:cs typeface="Arial" pitchFamily="34" charset="0"/>
                </a:rPr>
                <a:t>Topic,IP,port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AutoShape 36"/>
            <p:cNvSpPr>
              <a:spLocks noChangeArrowheads="1"/>
            </p:cNvSpPr>
            <p:nvPr/>
          </p:nvSpPr>
          <p:spPr bwMode="auto">
            <a:xfrm>
              <a:off x="3124199" y="3810000"/>
              <a:ext cx="1027441" cy="1029138"/>
            </a:xfrm>
            <a:prstGeom prst="flowChartConnector">
              <a:avLst/>
            </a:prstGeom>
            <a:solidFill>
              <a:srgbClr val="FFFFFF"/>
            </a:solidFill>
            <a:ln w="28575">
              <a:solidFill>
                <a:srgbClr val="002060"/>
              </a:solidFill>
              <a:round/>
              <a:headEnd/>
              <a:tailEnd/>
            </a:ln>
          </p:spPr>
          <p:txBody>
            <a:bodyPr vert="horz" wrap="square" lIns="9874" tIns="29621" rIns="9874" bIns="29621"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err="1" smtClean="0">
                  <a:ln>
                    <a:noFill/>
                  </a:ln>
                  <a:solidFill>
                    <a:schemeClr val="tx1"/>
                  </a:solidFill>
                  <a:effectLst/>
                  <a:latin typeface="Calibri" pitchFamily="34" charset="0"/>
                  <a:cs typeface="Arial" pitchFamily="34" charset="0"/>
                </a:rPr>
                <a:t>Narada</a:t>
              </a:r>
              <a:r>
                <a:rPr kumimoji="0" lang="en-US" sz="1400" b="0" i="0" u="none" strike="noStrike" cap="none" normalizeH="0" baseline="0" dirty="0" smtClean="0">
                  <a:ln>
                    <a:noFill/>
                  </a:ln>
                  <a:solidFill>
                    <a:schemeClr val="tx1"/>
                  </a:solidFill>
                  <a:effectLst/>
                  <a:latin typeface="Calibri" pitchFamily="34" charset="0"/>
                  <a:cs typeface="Arial" pitchFamily="34" charset="0"/>
                </a:rPr>
                <a:t> Brokering Server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38"/>
            <p:cNvSpPr txBox="1">
              <a:spLocks noChangeArrowheads="1"/>
            </p:cNvSpPr>
            <p:nvPr/>
          </p:nvSpPr>
          <p:spPr bwMode="auto">
            <a:xfrm>
              <a:off x="685800" y="2642506"/>
              <a:ext cx="609599" cy="329294"/>
            </a:xfrm>
            <a:prstGeom prst="rect">
              <a:avLst/>
            </a:prstGeom>
            <a:solidFill>
              <a:srgbClr val="FFFFFF"/>
            </a:solidFill>
            <a:ln w="9525">
              <a:noFill/>
              <a:miter lim="800000"/>
              <a:headEnd/>
              <a:tailEnd/>
            </a:ln>
          </p:spPr>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client</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39"/>
            <p:cNvSpPr txBox="1">
              <a:spLocks noChangeArrowheads="1"/>
            </p:cNvSpPr>
            <p:nvPr/>
          </p:nvSpPr>
          <p:spPr bwMode="auto">
            <a:xfrm>
              <a:off x="646440" y="5943600"/>
              <a:ext cx="804987" cy="329294"/>
            </a:xfrm>
            <a:prstGeom prst="rect">
              <a:avLst/>
            </a:prstGeom>
            <a:solidFill>
              <a:srgbClr val="FFFFFF"/>
            </a:solidFill>
            <a:ln w="9525">
              <a:noFill/>
              <a:miter lim="800000"/>
              <a:headEnd/>
              <a:tailEnd/>
            </a:ln>
          </p:spPr>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server</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1" name="AutoShape 43"/>
            <p:cNvCxnSpPr>
              <a:cxnSpLocks noChangeShapeType="1"/>
              <a:stCxn id="26" idx="3"/>
            </p:cNvCxnSpPr>
            <p:nvPr/>
          </p:nvCxnSpPr>
          <p:spPr bwMode="auto">
            <a:xfrm flipV="1">
              <a:off x="2590799" y="4876800"/>
              <a:ext cx="533400" cy="735776"/>
            </a:xfrm>
            <a:prstGeom prst="curvedConnector2">
              <a:avLst/>
            </a:prstGeom>
            <a:noFill/>
            <a:ln w="19050">
              <a:solidFill>
                <a:srgbClr val="002060"/>
              </a:solidFill>
              <a:round/>
              <a:headEnd/>
              <a:tailEnd type="triangle" w="med" len="med"/>
            </a:ln>
          </p:spPr>
        </p:cxnSp>
        <p:cxnSp>
          <p:nvCxnSpPr>
            <p:cNvPr id="12" name="AutoShape 44"/>
            <p:cNvCxnSpPr>
              <a:cxnSpLocks noChangeShapeType="1"/>
              <a:stCxn id="23" idx="3"/>
            </p:cNvCxnSpPr>
            <p:nvPr/>
          </p:nvCxnSpPr>
          <p:spPr bwMode="auto">
            <a:xfrm>
              <a:off x="2666999" y="3238500"/>
              <a:ext cx="457200" cy="571500"/>
            </a:xfrm>
            <a:prstGeom prst="curvedConnector2">
              <a:avLst/>
            </a:prstGeom>
            <a:noFill/>
            <a:ln w="19050">
              <a:solidFill>
                <a:srgbClr val="002060"/>
              </a:solidFill>
              <a:round/>
              <a:headEnd type="triangle" w="med" len="med"/>
              <a:tailEnd type="none" w="med" len="med"/>
            </a:ln>
          </p:spPr>
        </p:cxnSp>
        <p:sp>
          <p:nvSpPr>
            <p:cNvPr id="13" name="Text Box 47"/>
            <p:cNvSpPr txBox="1">
              <a:spLocks noChangeArrowheads="1"/>
            </p:cNvSpPr>
            <p:nvPr/>
          </p:nvSpPr>
          <p:spPr bwMode="auto">
            <a:xfrm>
              <a:off x="2819399" y="5235034"/>
              <a:ext cx="409176" cy="175166"/>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 GML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51"/>
            <p:cNvSpPr txBox="1">
              <a:spLocks noChangeArrowheads="1"/>
            </p:cNvSpPr>
            <p:nvPr/>
          </p:nvSpPr>
          <p:spPr bwMode="auto">
            <a:xfrm>
              <a:off x="1523999" y="4005713"/>
              <a:ext cx="152399" cy="794887"/>
            </a:xfrm>
            <a:prstGeom prst="rect">
              <a:avLst/>
            </a:prstGeom>
            <a:solidFill>
              <a:srgbClr val="FFFFFF"/>
            </a:solidFill>
            <a:ln w="9525">
              <a:noFill/>
              <a:miter lim="800000"/>
              <a:headEnd/>
              <a:tailEnd/>
            </a:ln>
          </p:spPr>
          <p:txBody>
            <a:bodyPr vert="vert270" wrap="square" lIns="9144" tIns="0" rIns="9144"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dirty="0" err="1" smtClean="0">
                  <a:latin typeface="Times New Roman" pitchFamily="18" charset="0"/>
                  <a:cs typeface="Times New Roman" pitchFamily="18" charset="0"/>
                </a:rPr>
                <a:t>G</a:t>
              </a:r>
              <a:r>
                <a:rPr kumimoji="0" lang="en-US" sz="1400" b="0" i="0" u="none" strike="noStrike" cap="none" normalizeH="0" baseline="0" dirty="0" err="1" smtClean="0">
                  <a:ln>
                    <a:noFill/>
                  </a:ln>
                  <a:solidFill>
                    <a:schemeClr val="tx1"/>
                  </a:solidFill>
                  <a:effectLst/>
                  <a:latin typeface="Times New Roman" pitchFamily="18" charset="0"/>
                  <a:cs typeface="Times New Roman" pitchFamily="18" charset="0"/>
                </a:rPr>
                <a:t>etFeature</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5" name="Text Box 50"/>
            <p:cNvSpPr txBox="1">
              <a:spLocks noChangeArrowheads="1"/>
            </p:cNvSpPr>
            <p:nvPr/>
          </p:nvSpPr>
          <p:spPr bwMode="auto">
            <a:xfrm>
              <a:off x="2666999" y="4114800"/>
              <a:ext cx="252706" cy="329294"/>
            </a:xfrm>
            <a:prstGeom prst="rect">
              <a:avLst/>
            </a:prstGeom>
            <a:noFill/>
            <a:ln w="9525">
              <a:noFill/>
              <a:miter lim="800000"/>
              <a:headEnd/>
              <a:tailEnd/>
            </a:ln>
          </p:spPr>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b="1" dirty="0" smtClean="0">
                  <a:solidFill>
                    <a:schemeClr val="accent3">
                      <a:lumMod val="50000"/>
                    </a:schemeClr>
                  </a:solidFill>
                  <a:latin typeface="Calibri" pitchFamily="34" charset="0"/>
                  <a:cs typeface="Arial" pitchFamily="34" charset="0"/>
                </a:rPr>
                <a:t>2</a:t>
              </a:r>
              <a:endParaRPr kumimoji="0" lang="en-US" sz="1400" b="1"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cxnSp>
          <p:nvCxnSpPr>
            <p:cNvPr id="16" name="Straight Arrow Connector 15"/>
            <p:cNvCxnSpPr>
              <a:stCxn id="22" idx="2"/>
              <a:endCxn id="25" idx="0"/>
            </p:cNvCxnSpPr>
            <p:nvPr/>
          </p:nvCxnSpPr>
          <p:spPr>
            <a:xfrm rot="16200000" flipH="1">
              <a:off x="1225270" y="4346995"/>
              <a:ext cx="1361933" cy="2475"/>
            </a:xfrm>
            <a:prstGeom prst="straightConnector1">
              <a:avLst/>
            </a:prstGeom>
            <a:ln w="2857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AutoShape 4"/>
            <p:cNvSpPr>
              <a:spLocks noChangeArrowheads="1"/>
            </p:cNvSpPr>
            <p:nvPr/>
          </p:nvSpPr>
          <p:spPr bwMode="auto">
            <a:xfrm>
              <a:off x="1681121" y="6096000"/>
              <a:ext cx="528678" cy="533399"/>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b="1" dirty="0" smtClean="0">
                  <a:solidFill>
                    <a:schemeClr val="bg1"/>
                  </a:solidFill>
                  <a:latin typeface="+mn-lt"/>
                  <a:cs typeface="+mn-cs"/>
                </a:rPr>
                <a:t>DB</a:t>
              </a:r>
              <a:endParaRPr lang="en-US" b="1" dirty="0">
                <a:solidFill>
                  <a:schemeClr val="bg1"/>
                </a:solidFill>
                <a:latin typeface="+mn-lt"/>
                <a:cs typeface="+mn-cs"/>
              </a:endParaRPr>
            </a:p>
          </p:txBody>
        </p:sp>
        <p:sp>
          <p:nvSpPr>
            <p:cNvPr id="18" name="Smiley Face 17"/>
            <p:cNvSpPr/>
            <p:nvPr/>
          </p:nvSpPr>
          <p:spPr>
            <a:xfrm>
              <a:off x="1669099" y="1676400"/>
              <a:ext cx="462866" cy="362989"/>
            </a:xfrm>
            <a:prstGeom prst="smileyFac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AutoShape 7"/>
            <p:cNvSpPr>
              <a:spLocks noChangeArrowheads="1"/>
            </p:cNvSpPr>
            <p:nvPr/>
          </p:nvSpPr>
          <p:spPr bwMode="auto">
            <a:xfrm>
              <a:off x="1498078" y="2329780"/>
              <a:ext cx="800198" cy="137672"/>
            </a:xfrm>
            <a:prstGeom prst="parallelogram">
              <a:avLst>
                <a:gd name="adj" fmla="val 133607"/>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20" name="Straight Arrow Connector 19"/>
            <p:cNvCxnSpPr/>
            <p:nvPr/>
          </p:nvCxnSpPr>
          <p:spPr>
            <a:xfrm rot="5400000">
              <a:off x="1715203" y="2219706"/>
              <a:ext cx="362989" cy="235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1" name="Straight Arrow Connector 20"/>
            <p:cNvCxnSpPr>
              <a:stCxn id="19" idx="4"/>
              <a:endCxn id="22" idx="0"/>
            </p:cNvCxnSpPr>
            <p:nvPr/>
          </p:nvCxnSpPr>
          <p:spPr>
            <a:xfrm rot="16200000" flipH="1">
              <a:off x="1725614" y="2640015"/>
              <a:ext cx="351948" cy="682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2" name="AutoShape 34"/>
            <p:cNvSpPr>
              <a:spLocks noChangeArrowheads="1"/>
            </p:cNvSpPr>
            <p:nvPr/>
          </p:nvSpPr>
          <p:spPr bwMode="auto">
            <a:xfrm>
              <a:off x="1142999" y="2819400"/>
              <a:ext cx="1524000" cy="847867"/>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8737" tIns="0"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libri" pitchFamily="34" charset="0"/>
                  <a:cs typeface="Arial" pitchFamily="34" charset="0"/>
                </a:rPr>
                <a:t>Federator</a:t>
              </a:r>
              <a:r>
                <a:rPr kumimoji="0" lang="en-US" b="1" i="0" u="none" strike="noStrike" cap="none" normalizeH="0" dirty="0" smtClean="0">
                  <a:ln>
                    <a:noFill/>
                  </a:ln>
                  <a:solidFill>
                    <a:schemeClr val="tx1"/>
                  </a:solidFill>
                  <a:effectLst/>
                  <a:latin typeface="Calibri" pitchFamily="34" charset="0"/>
                  <a:cs typeface="Arial" pitchFamily="34" charset="0"/>
                </a:rPr>
                <a:t>       </a:t>
              </a:r>
              <a:r>
                <a:rPr kumimoji="0" lang="en-US" b="1" i="0" u="none" strike="noStrike" cap="none" normalizeH="0" baseline="0" dirty="0" smtClean="0">
                  <a:ln>
                    <a:noFill/>
                  </a:ln>
                  <a:solidFill>
                    <a:schemeClr val="tx1"/>
                  </a:solidFill>
                  <a:effectLst/>
                  <a:latin typeface="Calibri" pitchFamily="34" charset="0"/>
                  <a:cs typeface="Arial" pitchFamily="34" charset="0"/>
                </a:rPr>
                <a:t>(WMS)                 </a:t>
              </a:r>
              <a:r>
                <a:rPr lang="en-US" sz="1200" b="1" dirty="0" smtClean="0">
                  <a:latin typeface="Calibri" pitchFamily="34" charset="0"/>
                  <a:cs typeface="Arial" pitchFamily="34" charset="0"/>
                </a:rPr>
                <a:t>GML rendering</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56"/>
            <p:cNvSpPr>
              <a:spLocks noChangeArrowheads="1"/>
            </p:cNvSpPr>
            <p:nvPr/>
          </p:nvSpPr>
          <p:spPr bwMode="auto">
            <a:xfrm>
              <a:off x="2438399" y="2819400"/>
              <a:ext cx="228600" cy="838200"/>
            </a:xfrm>
            <a:prstGeom prst="rect">
              <a:avLst/>
            </a:prstGeom>
            <a:solidFill>
              <a:schemeClr val="bg1">
                <a:lumMod val="95000"/>
              </a:schemeClr>
            </a:solidFill>
            <a:ln w="9525" cap="rnd">
              <a:solidFill>
                <a:srgbClr val="000000"/>
              </a:solidFill>
              <a:round/>
              <a:headEnd/>
              <a:tailEnd/>
            </a:ln>
          </p:spPr>
          <p:txBody>
            <a:bodyPr vert="vert270"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Subscriber</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24" name="AutoShape 35"/>
            <p:cNvSpPr>
              <a:spLocks noChangeArrowheads="1"/>
            </p:cNvSpPr>
            <p:nvPr/>
          </p:nvSpPr>
          <p:spPr bwMode="auto">
            <a:xfrm>
              <a:off x="1319149" y="5183809"/>
              <a:ext cx="1164274" cy="847867"/>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libri" pitchFamily="34" charset="0"/>
                  <a:cs typeface="Arial" pitchFamily="34" charset="0"/>
                </a:rPr>
                <a:t>WFS</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55"/>
            <p:cNvSpPr>
              <a:spLocks noChangeArrowheads="1"/>
            </p:cNvSpPr>
            <p:nvPr/>
          </p:nvSpPr>
          <p:spPr bwMode="auto">
            <a:xfrm>
              <a:off x="1488374" y="5029200"/>
              <a:ext cx="838200" cy="152401"/>
            </a:xfrm>
            <a:prstGeom prst="rect">
              <a:avLst/>
            </a:prstGeom>
            <a:solidFill>
              <a:schemeClr val="bg1">
                <a:lumMod val="95000"/>
              </a:schemeClr>
            </a:solidFill>
            <a:ln w="9525">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W  S  D  L</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56"/>
            <p:cNvSpPr>
              <a:spLocks noChangeArrowheads="1"/>
            </p:cNvSpPr>
            <p:nvPr/>
          </p:nvSpPr>
          <p:spPr bwMode="auto">
            <a:xfrm>
              <a:off x="2362199" y="5193476"/>
              <a:ext cx="228600" cy="838200"/>
            </a:xfrm>
            <a:prstGeom prst="rect">
              <a:avLst/>
            </a:prstGeom>
            <a:solidFill>
              <a:schemeClr val="bg1">
                <a:lumMod val="95000"/>
              </a:schemeClr>
            </a:solidFill>
            <a:ln w="9525" cap="rnd">
              <a:solidFill>
                <a:srgbClr val="000000"/>
              </a:solidFill>
              <a:round/>
              <a:headEnd/>
              <a:tailEnd/>
            </a:ln>
          </p:spPr>
          <p:txBody>
            <a:bodyPr vert="vert270"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Publisher</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27" name="Straight Arrow Connector 26"/>
            <p:cNvCxnSpPr/>
            <p:nvPr/>
          </p:nvCxnSpPr>
          <p:spPr>
            <a:xfrm rot="16200000" flipH="1">
              <a:off x="1600201" y="3886199"/>
              <a:ext cx="304798" cy="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rot="5400000" flipH="1" flipV="1">
              <a:off x="1980405" y="4800600"/>
              <a:ext cx="305594" cy="7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 name="Text Box 48"/>
            <p:cNvSpPr txBox="1">
              <a:spLocks noChangeArrowheads="1"/>
            </p:cNvSpPr>
            <p:nvPr/>
          </p:nvSpPr>
          <p:spPr bwMode="auto">
            <a:xfrm>
              <a:off x="1780250" y="4191000"/>
              <a:ext cx="253399" cy="329294"/>
            </a:xfrm>
            <a:prstGeom prst="rect">
              <a:avLst/>
            </a:prstGeom>
            <a:solidFill>
              <a:srgbClr val="FFFFFF"/>
            </a:solidFill>
            <a:ln w="9525">
              <a:noFill/>
              <a:miter lim="800000"/>
              <a:headEnd/>
              <a:tailEnd/>
            </a:ln>
          </p:spPr>
          <p:txBody>
            <a:bodyPr vert="horz" wrap="square" lIns="98737" tIns="49367" rIns="98737" bIns="49367"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b="1" dirty="0" smtClean="0">
                  <a:solidFill>
                    <a:schemeClr val="accent3">
                      <a:lumMod val="50000"/>
                    </a:schemeClr>
                  </a:solidFill>
                  <a:latin typeface="Calibri" pitchFamily="34" charset="0"/>
                  <a:cs typeface="Arial" pitchFamily="34" charset="0"/>
                </a:rPr>
                <a:t>1</a:t>
              </a:r>
              <a:endParaRPr kumimoji="0" lang="en-US" sz="1400" b="1"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sp>
          <p:nvSpPr>
            <p:cNvPr id="30" name="Text Box 47"/>
            <p:cNvSpPr txBox="1">
              <a:spLocks noChangeArrowheads="1"/>
            </p:cNvSpPr>
            <p:nvPr/>
          </p:nvSpPr>
          <p:spPr bwMode="auto">
            <a:xfrm>
              <a:off x="2895599" y="3352800"/>
              <a:ext cx="409176" cy="175166"/>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 GML</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1" name="Rounded Rectangle 30"/>
          <p:cNvSpPr/>
          <p:nvPr/>
        </p:nvSpPr>
        <p:spPr>
          <a:xfrm>
            <a:off x="918826" y="1431731"/>
            <a:ext cx="1214774" cy="1235269"/>
          </a:xfrm>
          <a:prstGeom prst="roundRect">
            <a:avLst/>
          </a:prstGeom>
          <a:solidFill>
            <a:schemeClr val="bg1">
              <a:alpha val="7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981200" y="2590800"/>
            <a:ext cx="1752600" cy="3352800"/>
          </a:xfrm>
          <a:prstGeom prst="rect">
            <a:avLst/>
          </a:prstGeom>
          <a:noFill/>
          <a:ln w="12700">
            <a:solidFill>
              <a:srgbClr val="FFC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438400" y="2286000"/>
            <a:ext cx="1143000" cy="369332"/>
          </a:xfrm>
          <a:prstGeom prst="rect">
            <a:avLst/>
          </a:prstGeom>
          <a:noFill/>
        </p:spPr>
        <p:txBody>
          <a:bodyPr wrap="square" rtlCol="0">
            <a:spAutoFit/>
          </a:bodyPr>
          <a:lstStyle/>
          <a:p>
            <a:r>
              <a:rPr lang="en-US" dirty="0" smtClean="0">
                <a:solidFill>
                  <a:schemeClr val="accent6">
                    <a:lumMod val="75000"/>
                  </a:schemeClr>
                </a:solidFill>
                <a:latin typeface="Times New Roman" pitchFamily="18" charset="0"/>
                <a:cs typeface="Times New Roman" pitchFamily="18" charset="0"/>
              </a:rPr>
              <a:t>Extension</a:t>
            </a:r>
            <a:endParaRPr lang="en-US" dirty="0">
              <a:solidFill>
                <a:schemeClr val="accent6">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2. GML-tiling</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18</a:t>
            </a:fld>
            <a:endParaRPr lang="en-US" dirty="0"/>
          </a:p>
        </p:txBody>
      </p:sp>
      <p:grpSp>
        <p:nvGrpSpPr>
          <p:cNvPr id="61" name="Group 60"/>
          <p:cNvGrpSpPr/>
          <p:nvPr/>
        </p:nvGrpSpPr>
        <p:grpSpPr>
          <a:xfrm>
            <a:off x="57090" y="1229380"/>
            <a:ext cx="5581710" cy="5552420"/>
            <a:chOff x="0" y="924580"/>
            <a:chExt cx="5581710" cy="4714220"/>
          </a:xfrm>
        </p:grpSpPr>
        <p:sp>
          <p:nvSpPr>
            <p:cNvPr id="6" name="Oval 5"/>
            <p:cNvSpPr>
              <a:spLocks noChangeArrowheads="1"/>
            </p:cNvSpPr>
            <p:nvPr/>
          </p:nvSpPr>
          <p:spPr bwMode="auto">
            <a:xfrm>
              <a:off x="641751" y="4220898"/>
              <a:ext cx="771444" cy="457177"/>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36576" tIns="37202" rIns="74409" bIns="37202"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2060"/>
                  </a:solidFill>
                  <a:effectLst/>
                  <a:latin typeface="Calibri" pitchFamily="34" charset="0"/>
                  <a:cs typeface="Arial" pitchFamily="34" charset="0"/>
                </a:rPr>
                <a:t>WFS</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p:txBody>
        </p:sp>
        <p:cxnSp>
          <p:nvCxnSpPr>
            <p:cNvPr id="7" name="Straight Arrow Connector 6"/>
            <p:cNvCxnSpPr>
              <a:stCxn id="11" idx="4"/>
              <a:endCxn id="6" idx="0"/>
            </p:cNvCxnSpPr>
            <p:nvPr/>
          </p:nvCxnSpPr>
          <p:spPr>
            <a:xfrm rot="5400000">
              <a:off x="256228" y="3448426"/>
              <a:ext cx="1543718" cy="1227"/>
            </a:xfrm>
            <a:prstGeom prst="straightConnector1">
              <a:avLst/>
            </a:prstGeom>
            <a:ln w="2857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AutoShape 4"/>
            <p:cNvSpPr>
              <a:spLocks noChangeArrowheads="1"/>
            </p:cNvSpPr>
            <p:nvPr/>
          </p:nvSpPr>
          <p:spPr bwMode="auto">
            <a:xfrm>
              <a:off x="796040" y="4754270"/>
              <a:ext cx="462866" cy="380981"/>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200" b="1" dirty="0" smtClean="0">
                  <a:solidFill>
                    <a:schemeClr val="bg1"/>
                  </a:solidFill>
                  <a:latin typeface="+mn-lt"/>
                  <a:cs typeface="+mn-cs"/>
                </a:rPr>
                <a:t>DB</a:t>
              </a:r>
              <a:endParaRPr lang="en-US" sz="1200" b="1" dirty="0">
                <a:solidFill>
                  <a:schemeClr val="bg1"/>
                </a:solidFill>
                <a:latin typeface="+mn-lt"/>
                <a:cs typeface="+mn-cs"/>
              </a:endParaRPr>
            </a:p>
          </p:txBody>
        </p:sp>
        <p:sp>
          <p:nvSpPr>
            <p:cNvPr id="11" name="Oval 10"/>
            <p:cNvSpPr>
              <a:spLocks noChangeArrowheads="1"/>
            </p:cNvSpPr>
            <p:nvPr/>
          </p:nvSpPr>
          <p:spPr bwMode="auto">
            <a:xfrm>
              <a:off x="304800" y="2102132"/>
              <a:ext cx="1447800" cy="575048"/>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36576" tIns="37202" rIns="74409" bIns="37202"/>
            <a:lstStyle/>
            <a:p>
              <a:pPr algn="ctr">
                <a:spcAft>
                  <a:spcPts val="0"/>
                </a:spcAft>
                <a:defRPr/>
              </a:pPr>
              <a:r>
                <a:rPr lang="en-US" sz="1600" b="1" dirty="0" smtClean="0">
                  <a:latin typeface="Calibri" pitchFamily="34" charset="0"/>
                </a:rPr>
                <a:t>Federator</a:t>
              </a:r>
            </a:p>
            <a:p>
              <a:pPr algn="ctr">
                <a:spcAft>
                  <a:spcPts val="0"/>
                </a:spcAft>
                <a:defRPr/>
              </a:pPr>
              <a:r>
                <a:rPr lang="en-US" sz="1600" b="1" dirty="0" smtClean="0">
                  <a:solidFill>
                    <a:srgbClr val="002060"/>
                  </a:solidFill>
                  <a:latin typeface="Calibri" pitchFamily="34" charset="0"/>
                </a:rPr>
                <a:t>(WMS)</a:t>
              </a:r>
              <a:endParaRPr lang="en-US" sz="1600" dirty="0">
                <a:solidFill>
                  <a:srgbClr val="002060"/>
                </a:solidFill>
              </a:endParaRPr>
            </a:p>
          </p:txBody>
        </p:sp>
        <p:sp>
          <p:nvSpPr>
            <p:cNvPr id="12" name="TextBox 11"/>
            <p:cNvSpPr txBox="1"/>
            <p:nvPr/>
          </p:nvSpPr>
          <p:spPr>
            <a:xfrm>
              <a:off x="0" y="1508484"/>
              <a:ext cx="400110" cy="2758716"/>
            </a:xfrm>
            <a:prstGeom prst="rect">
              <a:avLst/>
            </a:prstGeom>
            <a:noFill/>
          </p:spPr>
          <p:txBody>
            <a:bodyPr vert="vert270" wrap="square" rtlCol="0">
              <a:spAutoFit/>
            </a:bodyPr>
            <a:lstStyle/>
            <a:p>
              <a:r>
                <a:rPr lang="en-US" sz="1400" b="1" dirty="0" smtClean="0">
                  <a:solidFill>
                    <a:srgbClr val="002060"/>
                  </a:solidFill>
                </a:rPr>
                <a:t>On-demand access/rendering</a:t>
              </a:r>
              <a:endParaRPr lang="en-US" sz="1400" b="1" dirty="0">
                <a:solidFill>
                  <a:srgbClr val="002060"/>
                </a:solidFill>
              </a:endParaRPr>
            </a:p>
          </p:txBody>
        </p:sp>
        <p:sp>
          <p:nvSpPr>
            <p:cNvPr id="31" name="TextBox 30"/>
            <p:cNvSpPr txBox="1"/>
            <p:nvPr/>
          </p:nvSpPr>
          <p:spPr>
            <a:xfrm>
              <a:off x="2036196" y="5115580"/>
              <a:ext cx="3545514" cy="523220"/>
            </a:xfrm>
            <a:prstGeom prst="rect">
              <a:avLst/>
            </a:prstGeom>
            <a:noFill/>
          </p:spPr>
          <p:txBody>
            <a:bodyPr wrap="square" rtlCol="0">
              <a:spAutoFit/>
            </a:bodyPr>
            <a:lstStyle/>
            <a:p>
              <a:r>
                <a:rPr lang="en-US" sz="1400" b="1" dirty="0" smtClean="0">
                  <a:solidFill>
                    <a:srgbClr val="002060"/>
                  </a:solidFill>
                </a:rPr>
                <a:t>On-demand queries are served from TT</a:t>
              </a:r>
            </a:p>
            <a:p>
              <a:r>
                <a:rPr lang="en-US" sz="1400" b="1" dirty="0" smtClean="0">
                  <a:solidFill>
                    <a:srgbClr val="002060"/>
                  </a:solidFill>
                </a:rPr>
                <a:t>TT is synchronized with database routinely.</a:t>
              </a:r>
              <a:endParaRPr lang="en-US" sz="1400" b="1" dirty="0">
                <a:solidFill>
                  <a:srgbClr val="002060"/>
                </a:solidFill>
              </a:endParaRPr>
            </a:p>
          </p:txBody>
        </p:sp>
        <p:cxnSp>
          <p:nvCxnSpPr>
            <p:cNvPr id="44" name="Straight Arrow Connector 43"/>
            <p:cNvCxnSpPr>
              <a:stCxn id="53" idx="4"/>
              <a:endCxn id="74" idx="0"/>
            </p:cNvCxnSpPr>
            <p:nvPr/>
          </p:nvCxnSpPr>
          <p:spPr>
            <a:xfrm rot="5400000">
              <a:off x="2885056" y="3448354"/>
              <a:ext cx="1543718" cy="1371"/>
            </a:xfrm>
            <a:prstGeom prst="straightConnector1">
              <a:avLst/>
            </a:prstGeom>
            <a:ln w="2857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3" name="Oval 52"/>
            <p:cNvSpPr>
              <a:spLocks noChangeArrowheads="1"/>
            </p:cNvSpPr>
            <p:nvPr/>
          </p:nvSpPr>
          <p:spPr bwMode="auto">
            <a:xfrm>
              <a:off x="2971800" y="2136115"/>
              <a:ext cx="1371600" cy="541065"/>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36576" tIns="37202" rIns="74409" bIns="37202"/>
            <a:lstStyle/>
            <a:p>
              <a:pPr algn="ctr">
                <a:spcAft>
                  <a:spcPts val="0"/>
                </a:spcAft>
                <a:defRPr/>
              </a:pPr>
              <a:r>
                <a:rPr lang="en-US" sz="1600" b="1" dirty="0" smtClean="0">
                  <a:latin typeface="Calibri" pitchFamily="34" charset="0"/>
                </a:rPr>
                <a:t>Federator</a:t>
              </a:r>
            </a:p>
            <a:p>
              <a:pPr algn="ctr">
                <a:spcAft>
                  <a:spcPts val="0"/>
                </a:spcAft>
                <a:defRPr/>
              </a:pPr>
              <a:r>
                <a:rPr lang="en-US" sz="1600" b="1" dirty="0" smtClean="0">
                  <a:solidFill>
                    <a:srgbClr val="002060"/>
                  </a:solidFill>
                  <a:latin typeface="Calibri" pitchFamily="34" charset="0"/>
                </a:rPr>
                <a:t>(WMS)</a:t>
              </a:r>
              <a:endParaRPr lang="en-US" sz="1600" dirty="0">
                <a:solidFill>
                  <a:srgbClr val="002060"/>
                </a:solidFill>
              </a:endParaRPr>
            </a:p>
          </p:txBody>
        </p:sp>
        <p:cxnSp>
          <p:nvCxnSpPr>
            <p:cNvPr id="57" name="Straight Arrow Connector 56"/>
            <p:cNvCxnSpPr>
              <a:stCxn id="6" idx="2"/>
            </p:cNvCxnSpPr>
            <p:nvPr/>
          </p:nvCxnSpPr>
          <p:spPr>
            <a:xfrm rot="10800000" flipV="1">
              <a:off x="641751" y="4449486"/>
              <a:ext cx="1608" cy="540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40155" y="4554469"/>
              <a:ext cx="617155" cy="307777"/>
            </a:xfrm>
            <a:prstGeom prst="rect">
              <a:avLst/>
            </a:prstGeom>
            <a:noFill/>
          </p:spPr>
          <p:txBody>
            <a:bodyPr wrap="square" rtlCol="0">
              <a:spAutoFit/>
            </a:bodyPr>
            <a:lstStyle/>
            <a:p>
              <a:r>
                <a:rPr lang="en-US" sz="1400" i="1" dirty="0" smtClean="0">
                  <a:latin typeface="Times New Roman" pitchFamily="18" charset="0"/>
                  <a:cs typeface="Times New Roman" pitchFamily="18" charset="0"/>
                </a:rPr>
                <a:t>SQL</a:t>
              </a:r>
              <a:endParaRPr lang="en-US" sz="1400" i="1" dirty="0">
                <a:latin typeface="Times New Roman" pitchFamily="18" charset="0"/>
                <a:cs typeface="Times New Roman" pitchFamily="18" charset="0"/>
              </a:endParaRPr>
            </a:p>
          </p:txBody>
        </p:sp>
        <p:cxnSp>
          <p:nvCxnSpPr>
            <p:cNvPr id="60" name="Straight Arrow Connector 59"/>
            <p:cNvCxnSpPr/>
            <p:nvPr/>
          </p:nvCxnSpPr>
          <p:spPr>
            <a:xfrm rot="5400000" flipH="1" flipV="1">
              <a:off x="1159907" y="4735160"/>
              <a:ext cx="508184" cy="16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flipH="1" flipV="1">
              <a:off x="1000267" y="4009938"/>
              <a:ext cx="362989" cy="16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950329" y="3610698"/>
              <a:ext cx="617155" cy="307777"/>
            </a:xfrm>
            <a:prstGeom prst="rect">
              <a:avLst/>
            </a:prstGeom>
            <a:noFill/>
          </p:spPr>
          <p:txBody>
            <a:bodyPr wrap="square" rtlCol="0">
              <a:spAutoFit/>
            </a:bodyPr>
            <a:lstStyle/>
            <a:p>
              <a:r>
                <a:rPr lang="en-US" sz="1400" dirty="0" smtClean="0"/>
                <a:t>GML</a:t>
              </a:r>
              <a:endParaRPr lang="en-US" sz="1400" dirty="0"/>
            </a:p>
          </p:txBody>
        </p:sp>
        <p:cxnSp>
          <p:nvCxnSpPr>
            <p:cNvPr id="65" name="Straight Arrow Connector 64"/>
            <p:cNvCxnSpPr/>
            <p:nvPr/>
          </p:nvCxnSpPr>
          <p:spPr>
            <a:xfrm rot="5400000">
              <a:off x="706142" y="4024436"/>
              <a:ext cx="334087"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34489" y="3730823"/>
              <a:ext cx="1080021" cy="307777"/>
            </a:xfrm>
            <a:prstGeom prst="rect">
              <a:avLst/>
            </a:prstGeom>
            <a:noFill/>
          </p:spPr>
          <p:txBody>
            <a:bodyPr wrap="square" rtlCol="0">
              <a:spAutoFit/>
            </a:bodyPr>
            <a:lstStyle/>
            <a:p>
              <a:r>
                <a:rPr lang="en-US" sz="1400" dirty="0" err="1" smtClean="0"/>
                <a:t>GetFeature</a:t>
              </a:r>
              <a:endParaRPr lang="en-US" sz="1400" dirty="0"/>
            </a:p>
          </p:txBody>
        </p:sp>
        <p:sp>
          <p:nvSpPr>
            <p:cNvPr id="72" name="TextBox 71"/>
            <p:cNvSpPr txBox="1"/>
            <p:nvPr/>
          </p:nvSpPr>
          <p:spPr>
            <a:xfrm>
              <a:off x="1490339" y="4554469"/>
              <a:ext cx="1157166" cy="523220"/>
            </a:xfrm>
            <a:prstGeom prst="rect">
              <a:avLst/>
            </a:prstGeom>
            <a:noFill/>
          </p:spPr>
          <p:txBody>
            <a:bodyPr wrap="square" rtlCol="0">
              <a:spAutoFit/>
            </a:bodyPr>
            <a:lstStyle/>
            <a:p>
              <a:r>
                <a:rPr lang="en-US" sz="1400" dirty="0" smtClean="0"/>
                <a:t>Relational objects</a:t>
              </a:r>
              <a:endParaRPr lang="en-US" sz="1400" dirty="0"/>
            </a:p>
          </p:txBody>
        </p:sp>
        <p:sp>
          <p:nvSpPr>
            <p:cNvPr id="74" name="Oval 73"/>
            <p:cNvSpPr>
              <a:spLocks noChangeArrowheads="1"/>
            </p:cNvSpPr>
            <p:nvPr/>
          </p:nvSpPr>
          <p:spPr bwMode="auto">
            <a:xfrm>
              <a:off x="3270507" y="4220898"/>
              <a:ext cx="771444" cy="457177"/>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36576" tIns="37202" rIns="74409" bIns="37202"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2060"/>
                  </a:solidFill>
                  <a:effectLst/>
                  <a:latin typeface="Calibri" pitchFamily="34" charset="0"/>
                  <a:cs typeface="Arial" pitchFamily="34" charset="0"/>
                </a:rPr>
                <a:t>WFS</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p:txBody>
        </p:sp>
        <p:sp>
          <p:nvSpPr>
            <p:cNvPr id="75" name="AutoShape 4"/>
            <p:cNvSpPr>
              <a:spLocks noChangeArrowheads="1"/>
            </p:cNvSpPr>
            <p:nvPr/>
          </p:nvSpPr>
          <p:spPr bwMode="auto">
            <a:xfrm>
              <a:off x="3424796" y="4754270"/>
              <a:ext cx="462866" cy="380981"/>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200" b="1" dirty="0" smtClean="0">
                  <a:solidFill>
                    <a:schemeClr val="bg1"/>
                  </a:solidFill>
                  <a:latin typeface="+mn-lt"/>
                  <a:cs typeface="+mn-cs"/>
                </a:rPr>
                <a:t>DB</a:t>
              </a:r>
              <a:endParaRPr lang="en-US" sz="1200" b="1" dirty="0">
                <a:solidFill>
                  <a:schemeClr val="bg1"/>
                </a:solidFill>
                <a:latin typeface="+mn-lt"/>
                <a:cs typeface="+mn-cs"/>
              </a:endParaRPr>
            </a:p>
          </p:txBody>
        </p:sp>
        <p:cxnSp>
          <p:nvCxnSpPr>
            <p:cNvPr id="76" name="Straight Arrow Connector 75"/>
            <p:cNvCxnSpPr>
              <a:stCxn id="74" idx="2"/>
            </p:cNvCxnSpPr>
            <p:nvPr/>
          </p:nvCxnSpPr>
          <p:spPr>
            <a:xfrm rot="10800000" flipV="1">
              <a:off x="3270507" y="4449486"/>
              <a:ext cx="1608" cy="5405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2730496" y="4554469"/>
              <a:ext cx="617155" cy="322549"/>
            </a:xfrm>
            <a:prstGeom prst="rect">
              <a:avLst/>
            </a:prstGeom>
            <a:noFill/>
          </p:spPr>
          <p:txBody>
            <a:bodyPr wrap="square" rtlCol="0">
              <a:spAutoFit/>
            </a:bodyPr>
            <a:lstStyle/>
            <a:p>
              <a:r>
                <a:rPr lang="en-US" sz="1600" i="1" dirty="0" smtClean="0">
                  <a:latin typeface="Times New Roman" pitchFamily="18" charset="0"/>
                  <a:cs typeface="Times New Roman" pitchFamily="18" charset="0"/>
                </a:rPr>
                <a:t>SQL</a:t>
              </a:r>
              <a:endParaRPr lang="en-US" sz="1600" i="1" dirty="0">
                <a:latin typeface="Times New Roman" pitchFamily="18" charset="0"/>
                <a:cs typeface="Times New Roman" pitchFamily="18" charset="0"/>
              </a:endParaRPr>
            </a:p>
          </p:txBody>
        </p:sp>
        <p:cxnSp>
          <p:nvCxnSpPr>
            <p:cNvPr id="78" name="Straight Arrow Connector 77"/>
            <p:cNvCxnSpPr/>
            <p:nvPr/>
          </p:nvCxnSpPr>
          <p:spPr>
            <a:xfrm rot="5400000" flipH="1" flipV="1">
              <a:off x="3788662" y="4735160"/>
              <a:ext cx="508184" cy="16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5400000" flipH="1" flipV="1">
              <a:off x="3629023" y="4009938"/>
              <a:ext cx="362989" cy="16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579084" y="3610698"/>
              <a:ext cx="617155" cy="322549"/>
            </a:xfrm>
            <a:prstGeom prst="rect">
              <a:avLst/>
            </a:prstGeom>
            <a:noFill/>
          </p:spPr>
          <p:txBody>
            <a:bodyPr wrap="square" rtlCol="0">
              <a:spAutoFit/>
            </a:bodyPr>
            <a:lstStyle/>
            <a:p>
              <a:r>
                <a:rPr lang="en-US" sz="1600" dirty="0" smtClean="0"/>
                <a:t>GML</a:t>
              </a:r>
              <a:endParaRPr lang="en-US" sz="1600" dirty="0"/>
            </a:p>
          </p:txBody>
        </p:sp>
        <p:cxnSp>
          <p:nvCxnSpPr>
            <p:cNvPr id="81" name="Straight Arrow Connector 80"/>
            <p:cNvCxnSpPr/>
            <p:nvPr/>
          </p:nvCxnSpPr>
          <p:spPr>
            <a:xfrm rot="5400000">
              <a:off x="3334897" y="4024436"/>
              <a:ext cx="334087"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670385" y="3622012"/>
              <a:ext cx="1080021" cy="293227"/>
            </a:xfrm>
            <a:prstGeom prst="rect">
              <a:avLst/>
            </a:prstGeom>
            <a:noFill/>
          </p:spPr>
          <p:txBody>
            <a:bodyPr wrap="square" rtlCol="0">
              <a:spAutoFit/>
            </a:bodyPr>
            <a:lstStyle/>
            <a:p>
              <a:r>
                <a:rPr lang="en-US" sz="1400" dirty="0" err="1" smtClean="0"/>
                <a:t>GetFeature</a:t>
              </a:r>
              <a:endParaRPr lang="en-US" sz="1400" dirty="0"/>
            </a:p>
          </p:txBody>
        </p:sp>
        <p:sp>
          <p:nvSpPr>
            <p:cNvPr id="85" name="Smiley Face 84"/>
            <p:cNvSpPr/>
            <p:nvPr/>
          </p:nvSpPr>
          <p:spPr>
            <a:xfrm>
              <a:off x="784018" y="1069776"/>
              <a:ext cx="462866" cy="362989"/>
            </a:xfrm>
            <a:prstGeom prst="smileyFac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7" name="Smiley Face 86"/>
            <p:cNvSpPr/>
            <p:nvPr/>
          </p:nvSpPr>
          <p:spPr>
            <a:xfrm>
              <a:off x="3417785" y="1069776"/>
              <a:ext cx="462866" cy="362989"/>
            </a:xfrm>
            <a:prstGeom prst="smileyFac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8" name="AutoShape 7"/>
            <p:cNvSpPr>
              <a:spLocks noChangeArrowheads="1"/>
            </p:cNvSpPr>
            <p:nvPr/>
          </p:nvSpPr>
          <p:spPr bwMode="auto">
            <a:xfrm>
              <a:off x="612997" y="1723156"/>
              <a:ext cx="800198" cy="137672"/>
            </a:xfrm>
            <a:prstGeom prst="parallelogram">
              <a:avLst>
                <a:gd name="adj" fmla="val 133607"/>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0" name="TextBox 89"/>
            <p:cNvSpPr txBox="1"/>
            <p:nvPr/>
          </p:nvSpPr>
          <p:spPr>
            <a:xfrm>
              <a:off x="1751663" y="1433511"/>
              <a:ext cx="1080021" cy="705549"/>
            </a:xfrm>
            <a:prstGeom prst="rect">
              <a:avLst/>
            </a:prstGeom>
            <a:noFill/>
          </p:spPr>
          <p:txBody>
            <a:bodyPr wrap="square" rtlCol="0">
              <a:spAutoFit/>
            </a:bodyPr>
            <a:lstStyle/>
            <a:p>
              <a:pPr algn="ctr"/>
              <a:r>
                <a:rPr lang="en-US" sz="1600" dirty="0" smtClean="0"/>
                <a:t>Interactive </a:t>
              </a:r>
            </a:p>
            <a:p>
              <a:pPr algn="ctr"/>
              <a:r>
                <a:rPr lang="en-US" sz="1600" dirty="0" smtClean="0"/>
                <a:t>Client Tools</a:t>
              </a:r>
              <a:endParaRPr lang="en-US" sz="1600" dirty="0"/>
            </a:p>
          </p:txBody>
        </p:sp>
        <p:cxnSp>
          <p:nvCxnSpPr>
            <p:cNvPr id="94" name="Straight Arrow Connector 93"/>
            <p:cNvCxnSpPr>
              <a:stCxn id="90" idx="3"/>
              <a:endCxn id="112" idx="5"/>
            </p:cNvCxnSpPr>
            <p:nvPr/>
          </p:nvCxnSpPr>
          <p:spPr>
            <a:xfrm>
              <a:off x="2831684" y="1786286"/>
              <a:ext cx="530413" cy="5706"/>
            </a:xfrm>
            <a:prstGeom prst="straightConnector1">
              <a:avLst/>
            </a:prstGeom>
            <a:ln>
              <a:prstDash val="dash"/>
              <a:tailEnd type="arrow"/>
            </a:ln>
          </p:spPr>
          <p:style>
            <a:lnRef idx="1">
              <a:schemeClr val="accent3"/>
            </a:lnRef>
            <a:fillRef idx="0">
              <a:schemeClr val="accent3"/>
            </a:fillRef>
            <a:effectRef idx="0">
              <a:schemeClr val="accent3"/>
            </a:effectRef>
            <a:fontRef idx="minor">
              <a:schemeClr val="tx1"/>
            </a:fontRef>
          </p:style>
        </p:cxnSp>
        <p:cxnSp>
          <p:nvCxnSpPr>
            <p:cNvPr id="96" name="Straight Arrow Connector 95"/>
            <p:cNvCxnSpPr>
              <a:stCxn id="90" idx="1"/>
              <a:endCxn id="88" idx="2"/>
            </p:cNvCxnSpPr>
            <p:nvPr/>
          </p:nvCxnSpPr>
          <p:spPr>
            <a:xfrm rot="10800000" flipV="1">
              <a:off x="1304873" y="1786285"/>
              <a:ext cx="446790" cy="5706"/>
            </a:xfrm>
            <a:prstGeom prst="straightConnector1">
              <a:avLst/>
            </a:prstGeom>
            <a:ln>
              <a:prstDash val="dash"/>
              <a:tailEnd type="arrow"/>
            </a:ln>
          </p:spPr>
          <p:style>
            <a:lnRef idx="1">
              <a:schemeClr val="accent3"/>
            </a:lnRef>
            <a:fillRef idx="0">
              <a:schemeClr val="accent3"/>
            </a:fillRef>
            <a:effectRef idx="0">
              <a:schemeClr val="accent3"/>
            </a:effectRef>
            <a:fontRef idx="minor">
              <a:schemeClr val="tx1"/>
            </a:fontRef>
          </p:style>
        </p:cxnSp>
        <p:sp>
          <p:nvSpPr>
            <p:cNvPr id="98" name="Left Brace 97"/>
            <p:cNvSpPr/>
            <p:nvPr/>
          </p:nvSpPr>
          <p:spPr>
            <a:xfrm>
              <a:off x="167732" y="1069776"/>
              <a:ext cx="308578" cy="3920280"/>
            </a:xfrm>
            <a:prstGeom prst="leftBrace">
              <a:avLst>
                <a:gd name="adj1" fmla="val 6132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TextBox 98"/>
            <p:cNvSpPr txBox="1"/>
            <p:nvPr/>
          </p:nvSpPr>
          <p:spPr>
            <a:xfrm>
              <a:off x="4667310" y="2666926"/>
              <a:ext cx="615553" cy="2296253"/>
            </a:xfrm>
            <a:prstGeom prst="rect">
              <a:avLst/>
            </a:prstGeom>
            <a:noFill/>
          </p:spPr>
          <p:txBody>
            <a:bodyPr vert="vert" wrap="square" rtlCol="0">
              <a:spAutoFit/>
            </a:bodyPr>
            <a:lstStyle/>
            <a:p>
              <a:pPr algn="ctr"/>
              <a:r>
                <a:rPr lang="en-US" sz="1400" b="1" dirty="0" smtClean="0">
                  <a:solidFill>
                    <a:srgbClr val="002060"/>
                  </a:solidFill>
                </a:rPr>
                <a:t>Pre-fetching (batch job) running routinely</a:t>
              </a:r>
              <a:endParaRPr lang="en-US" sz="1400" b="1" dirty="0">
                <a:solidFill>
                  <a:srgbClr val="002060"/>
                </a:solidFill>
              </a:endParaRPr>
            </a:p>
          </p:txBody>
        </p:sp>
        <p:sp>
          <p:nvSpPr>
            <p:cNvPr id="101" name="Right Brace 100"/>
            <p:cNvSpPr/>
            <p:nvPr/>
          </p:nvSpPr>
          <p:spPr>
            <a:xfrm>
              <a:off x="4514910" y="2521731"/>
              <a:ext cx="231433" cy="2540922"/>
            </a:xfrm>
            <a:prstGeom prst="rightBrace">
              <a:avLst>
                <a:gd name="adj1" fmla="val 64437"/>
                <a:gd name="adj2" fmla="val 4959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Right Brace 101"/>
            <p:cNvSpPr/>
            <p:nvPr/>
          </p:nvSpPr>
          <p:spPr>
            <a:xfrm>
              <a:off x="4514910" y="997178"/>
              <a:ext cx="154289" cy="1524553"/>
            </a:xfrm>
            <a:prstGeom prst="rightBrace">
              <a:avLst>
                <a:gd name="adj1" fmla="val 64437"/>
                <a:gd name="adj2" fmla="val 4959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Rounded Rectangle 102"/>
            <p:cNvSpPr/>
            <p:nvPr/>
          </p:nvSpPr>
          <p:spPr>
            <a:xfrm>
              <a:off x="2653352" y="2727445"/>
              <a:ext cx="1861558" cy="2480403"/>
            </a:xfrm>
            <a:prstGeom prst="roundRect">
              <a:avLst/>
            </a:prstGeom>
            <a:solidFill>
              <a:schemeClr val="bg1">
                <a:alpha val="7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161851" y="5320887"/>
              <a:ext cx="1758062" cy="307777"/>
            </a:xfrm>
            <a:prstGeom prst="rect">
              <a:avLst/>
            </a:prstGeom>
            <a:noFill/>
          </p:spPr>
          <p:txBody>
            <a:bodyPr wrap="square" rtlCol="0">
              <a:spAutoFit/>
            </a:bodyPr>
            <a:lstStyle/>
            <a:p>
              <a:r>
                <a:rPr lang="en-US" sz="1400" b="1" dirty="0" smtClean="0">
                  <a:solidFill>
                    <a:srgbClr val="002060"/>
                  </a:solidFill>
                </a:rPr>
                <a:t>Straight-forward</a:t>
              </a:r>
              <a:endParaRPr lang="en-US" sz="1400" b="1" dirty="0">
                <a:solidFill>
                  <a:srgbClr val="002060"/>
                </a:solidFill>
              </a:endParaRPr>
            </a:p>
          </p:txBody>
        </p:sp>
        <p:cxnSp>
          <p:nvCxnSpPr>
            <p:cNvPr id="106" name="Straight Arrow Connector 105"/>
            <p:cNvCxnSpPr/>
            <p:nvPr/>
          </p:nvCxnSpPr>
          <p:spPr>
            <a:xfrm rot="5400000">
              <a:off x="830122" y="1613082"/>
              <a:ext cx="362989" cy="235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7" name="Straight Arrow Connector 106"/>
            <p:cNvCxnSpPr>
              <a:stCxn id="88" idx="4"/>
            </p:cNvCxnSpPr>
            <p:nvPr/>
          </p:nvCxnSpPr>
          <p:spPr>
            <a:xfrm rot="5400000">
              <a:off x="862811" y="2008456"/>
              <a:ext cx="297915" cy="265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12" name="AutoShape 7"/>
            <p:cNvSpPr>
              <a:spLocks noChangeArrowheads="1"/>
            </p:cNvSpPr>
            <p:nvPr/>
          </p:nvSpPr>
          <p:spPr bwMode="auto">
            <a:xfrm>
              <a:off x="3253775" y="1723156"/>
              <a:ext cx="800198" cy="137672"/>
            </a:xfrm>
            <a:prstGeom prst="parallelogram">
              <a:avLst>
                <a:gd name="adj" fmla="val 133607"/>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13" name="Straight Arrow Connector 112"/>
            <p:cNvCxnSpPr>
              <a:stCxn id="87" idx="4"/>
            </p:cNvCxnSpPr>
            <p:nvPr/>
          </p:nvCxnSpPr>
          <p:spPr>
            <a:xfrm rot="5400000">
              <a:off x="3462712" y="1609248"/>
              <a:ext cx="362989" cy="1002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14" name="Straight Arrow Connector 113"/>
            <p:cNvCxnSpPr>
              <a:stCxn id="112" idx="4"/>
              <a:endCxn id="53" idx="0"/>
            </p:cNvCxnSpPr>
            <p:nvPr/>
          </p:nvCxnSpPr>
          <p:spPr>
            <a:xfrm rot="16200000" flipH="1">
              <a:off x="3518093" y="1996608"/>
              <a:ext cx="275287" cy="372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nvGrpSpPr>
            <p:cNvPr id="130" name="Group 129"/>
            <p:cNvGrpSpPr/>
            <p:nvPr/>
          </p:nvGrpSpPr>
          <p:grpSpPr>
            <a:xfrm>
              <a:off x="3918357" y="2455505"/>
              <a:ext cx="308578" cy="290391"/>
              <a:chOff x="7543800" y="4038600"/>
              <a:chExt cx="304800" cy="304800"/>
            </a:xfrm>
          </p:grpSpPr>
          <p:sp>
            <p:nvSpPr>
              <p:cNvPr id="117" name="Rectangle 116"/>
              <p:cNvSpPr/>
              <p:nvPr/>
            </p:nvSpPr>
            <p:spPr>
              <a:xfrm>
                <a:off x="7543800" y="40386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p:cNvCxnSpPr/>
              <p:nvPr/>
            </p:nvCxnSpPr>
            <p:spPr>
              <a:xfrm rot="5400000">
                <a:off x="7456519" y="4190206"/>
                <a:ext cx="304006" cy="7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a:off x="7544594" y="4190206"/>
                <a:ext cx="304006" cy="7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5400000">
                <a:off x="7608919" y="4190206"/>
                <a:ext cx="304006" cy="7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7543800" y="4102925"/>
                <a:ext cx="3048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7543800" y="4191000"/>
                <a:ext cx="3048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7543800" y="4267200"/>
                <a:ext cx="3048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32" name="TextBox 131"/>
            <p:cNvSpPr txBox="1"/>
            <p:nvPr/>
          </p:nvSpPr>
          <p:spPr>
            <a:xfrm>
              <a:off x="3676710" y="2658070"/>
              <a:ext cx="1295400" cy="338554"/>
            </a:xfrm>
            <a:prstGeom prst="rect">
              <a:avLst/>
            </a:prstGeom>
            <a:noFill/>
          </p:spPr>
          <p:txBody>
            <a:bodyPr wrap="square" rtlCol="0">
              <a:spAutoFit/>
            </a:bodyPr>
            <a:lstStyle/>
            <a:p>
              <a:r>
                <a:rPr lang="en-US" sz="1600" b="1" dirty="0" smtClean="0">
                  <a:solidFill>
                    <a:schemeClr val="tx1">
                      <a:lumMod val="75000"/>
                      <a:lumOff val="25000"/>
                    </a:schemeClr>
                  </a:solidFill>
                </a:rPr>
                <a:t>Tile-table</a:t>
              </a:r>
              <a:endParaRPr lang="en-US" sz="1600" b="1" dirty="0">
                <a:solidFill>
                  <a:schemeClr val="tx1">
                    <a:lumMod val="75000"/>
                    <a:lumOff val="25000"/>
                  </a:schemeClr>
                </a:solidFill>
              </a:endParaRPr>
            </a:p>
          </p:txBody>
        </p:sp>
        <p:sp>
          <p:nvSpPr>
            <p:cNvPr id="133" name="TextBox 132"/>
            <p:cNvSpPr txBox="1"/>
            <p:nvPr/>
          </p:nvSpPr>
          <p:spPr>
            <a:xfrm>
              <a:off x="4591111" y="924580"/>
              <a:ext cx="830997" cy="1905000"/>
            </a:xfrm>
            <a:prstGeom prst="rect">
              <a:avLst/>
            </a:prstGeom>
            <a:noFill/>
          </p:spPr>
          <p:txBody>
            <a:bodyPr vert="vert" wrap="square" rtlCol="0">
              <a:spAutoFit/>
            </a:bodyPr>
            <a:lstStyle/>
            <a:p>
              <a:pPr algn="ctr"/>
              <a:r>
                <a:rPr lang="en-US" sz="1400" b="1" dirty="0" smtClean="0">
                  <a:solidFill>
                    <a:srgbClr val="002060"/>
                  </a:solidFill>
                </a:rPr>
                <a:t>On-demand access/rendering </a:t>
              </a:r>
            </a:p>
            <a:p>
              <a:pPr algn="ctr"/>
              <a:r>
                <a:rPr lang="en-US" sz="1400" b="1" dirty="0" smtClean="0">
                  <a:solidFill>
                    <a:srgbClr val="002060"/>
                  </a:solidFill>
                </a:rPr>
                <a:t>over TT</a:t>
              </a:r>
              <a:endParaRPr lang="en-US" sz="1400" b="1" dirty="0">
                <a:solidFill>
                  <a:srgbClr val="002060"/>
                </a:solidFill>
              </a:endParaRPr>
            </a:p>
          </p:txBody>
        </p:sp>
      </p:grpSp>
      <p:sp>
        <p:nvSpPr>
          <p:cNvPr id="59" name="Content Placeholder 58"/>
          <p:cNvSpPr>
            <a:spLocks noGrp="1"/>
          </p:cNvSpPr>
          <p:nvPr>
            <p:ph idx="1"/>
          </p:nvPr>
        </p:nvSpPr>
        <p:spPr>
          <a:xfrm>
            <a:off x="5486400" y="1295400"/>
            <a:ext cx="3657600" cy="5029200"/>
          </a:xfrm>
        </p:spPr>
        <p:txBody>
          <a:bodyPr>
            <a:normAutofit fontScale="77500" lnSpcReduction="20000"/>
          </a:bodyPr>
          <a:lstStyle/>
          <a:p>
            <a:r>
              <a:rPr lang="en-US" i="1" dirty="0" smtClean="0">
                <a:solidFill>
                  <a:schemeClr val="tx1">
                    <a:lumMod val="75000"/>
                    <a:lumOff val="25000"/>
                  </a:schemeClr>
                </a:solidFill>
              </a:rPr>
              <a:t>Motivations</a:t>
            </a:r>
            <a:r>
              <a:rPr lang="en-US" dirty="0" smtClean="0">
                <a:solidFill>
                  <a:schemeClr val="tx1">
                    <a:lumMod val="75000"/>
                    <a:lumOff val="25000"/>
                  </a:schemeClr>
                </a:solidFill>
              </a:rPr>
              <a:t>:</a:t>
            </a:r>
          </a:p>
          <a:p>
            <a:pPr lvl="1"/>
            <a:r>
              <a:rPr lang="en-US" dirty="0" smtClean="0">
                <a:solidFill>
                  <a:schemeClr val="tx1">
                    <a:lumMod val="75000"/>
                    <a:lumOff val="25000"/>
                  </a:schemeClr>
                </a:solidFill>
              </a:rPr>
              <a:t>Time and resource consuming query/ response conversions in autonomous data sources</a:t>
            </a:r>
          </a:p>
          <a:p>
            <a:pPr lvl="1"/>
            <a:r>
              <a:rPr lang="en-US" dirty="0" smtClean="0">
                <a:solidFill>
                  <a:schemeClr val="tx1">
                    <a:lumMod val="75000"/>
                    <a:lumOff val="25000"/>
                  </a:schemeClr>
                </a:solidFill>
              </a:rPr>
              <a:t>Poor performance in data </a:t>
            </a:r>
            <a:r>
              <a:rPr lang="en-US" dirty="0" smtClean="0">
                <a:solidFill>
                  <a:schemeClr val="tx1">
                    <a:lumMod val="75000"/>
                    <a:lumOff val="25000"/>
                  </a:schemeClr>
                </a:solidFill>
              </a:rPr>
              <a:t>access/query</a:t>
            </a:r>
          </a:p>
          <a:p>
            <a:pPr lvl="1"/>
            <a:endParaRPr lang="en-US" sz="1300" dirty="0" smtClean="0">
              <a:solidFill>
                <a:schemeClr val="tx1">
                  <a:lumMod val="75000"/>
                  <a:lumOff val="25000"/>
                </a:schemeClr>
              </a:solidFill>
            </a:endParaRPr>
          </a:p>
          <a:p>
            <a:r>
              <a:rPr lang="en-US" i="1" dirty="0" smtClean="0">
                <a:solidFill>
                  <a:schemeClr val="tx1">
                    <a:lumMod val="75000"/>
                    <a:lumOff val="25000"/>
                  </a:schemeClr>
                </a:solidFill>
              </a:rPr>
              <a:t>Strategies</a:t>
            </a:r>
            <a:r>
              <a:rPr lang="en-US" dirty="0" smtClean="0">
                <a:solidFill>
                  <a:schemeClr val="tx1">
                    <a:lumMod val="75000"/>
                    <a:lumOff val="25000"/>
                  </a:schemeClr>
                </a:solidFill>
              </a:rPr>
              <a:t>:</a:t>
            </a:r>
          </a:p>
          <a:p>
            <a:pPr lvl="1"/>
            <a:r>
              <a:rPr lang="en-US" dirty="0" smtClean="0">
                <a:solidFill>
                  <a:schemeClr val="tx1">
                    <a:lumMod val="75000"/>
                    <a:lumOff val="25000"/>
                  </a:schemeClr>
                </a:solidFill>
              </a:rPr>
              <a:t>Pre-fetching the data </a:t>
            </a:r>
          </a:p>
          <a:p>
            <a:pPr lvl="1"/>
            <a:r>
              <a:rPr lang="en-US" dirty="0" smtClean="0">
                <a:solidFill>
                  <a:schemeClr val="tx1">
                    <a:lumMod val="75000"/>
                    <a:lumOff val="25000"/>
                  </a:schemeClr>
                </a:solidFill>
              </a:rPr>
              <a:t>Database is mapped to a data structure (Tile-table) in federator</a:t>
            </a:r>
          </a:p>
          <a:p>
            <a:pPr lvl="1"/>
            <a:r>
              <a:rPr lang="en-US" dirty="0" smtClean="0">
                <a:solidFill>
                  <a:schemeClr val="tx1">
                    <a:lumMod val="75000"/>
                    <a:lumOff val="25000"/>
                  </a:schemeClr>
                </a:solidFill>
              </a:rPr>
              <a:t>Successive on-demand queries are served from federator’s local disk</a:t>
            </a:r>
            <a:endParaRPr lang="en-US"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Tile-table (TT)</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90600"/>
            <a:ext cx="8534400" cy="3276600"/>
          </a:xfrm>
        </p:spPr>
        <p:txBody>
          <a:bodyPr>
            <a:normAutofit fontScale="70000" lnSpcReduction="20000"/>
          </a:bodyPr>
          <a:lstStyle/>
          <a:p>
            <a:r>
              <a:rPr lang="en-US" dirty="0" smtClean="0">
                <a:solidFill>
                  <a:schemeClr val="tx1">
                    <a:lumMod val="75000"/>
                    <a:lumOff val="25000"/>
                  </a:schemeClr>
                </a:solidFill>
              </a:rPr>
              <a:t>Created and updated by a module independent of run-time</a:t>
            </a:r>
          </a:p>
          <a:p>
            <a:pPr lvl="1"/>
            <a:r>
              <a:rPr lang="en-US" dirty="0" smtClean="0">
                <a:solidFill>
                  <a:schemeClr val="tx1">
                    <a:lumMod val="75000"/>
                    <a:lumOff val="25000"/>
                  </a:schemeClr>
                </a:solidFill>
              </a:rPr>
              <a:t>Synchronized with the database routinely</a:t>
            </a:r>
          </a:p>
          <a:p>
            <a:r>
              <a:rPr lang="en-US" dirty="0" smtClean="0">
                <a:solidFill>
                  <a:schemeClr val="tx1">
                    <a:lumMod val="75000"/>
                    <a:lumOff val="25000"/>
                  </a:schemeClr>
                </a:solidFill>
              </a:rPr>
              <a:t>TT is consisted of &lt;key, value&gt; : &lt;</a:t>
            </a:r>
            <a:r>
              <a:rPr lang="en-US" dirty="0" err="1" smtClean="0">
                <a:solidFill>
                  <a:schemeClr val="tx1">
                    <a:lumMod val="75000"/>
                    <a:lumOff val="25000"/>
                  </a:schemeClr>
                </a:solidFill>
              </a:rPr>
              <a:t>bbox</a:t>
            </a:r>
            <a:r>
              <a:rPr lang="en-US" dirty="0" smtClean="0">
                <a:solidFill>
                  <a:schemeClr val="tx1">
                    <a:lumMod val="75000"/>
                    <a:lumOff val="25000"/>
                  </a:schemeClr>
                </a:solidFill>
              </a:rPr>
              <a:t>, GML&gt; pairs. </a:t>
            </a:r>
          </a:p>
          <a:p>
            <a:pPr lvl="1"/>
            <a:r>
              <a:rPr lang="en-US" dirty="0" smtClean="0">
                <a:solidFill>
                  <a:schemeClr val="tx1">
                    <a:lumMod val="75000"/>
                    <a:lumOff val="25000"/>
                  </a:schemeClr>
                </a:solidFill>
              </a:rPr>
              <a:t>Each partitioned rectangle below is represented by  &lt;</a:t>
            </a:r>
            <a:r>
              <a:rPr lang="en-US" dirty="0" err="1" smtClean="0">
                <a:solidFill>
                  <a:schemeClr val="tx1">
                    <a:lumMod val="75000"/>
                    <a:lumOff val="25000"/>
                  </a:schemeClr>
                </a:solidFill>
              </a:rPr>
              <a:t>bbox</a:t>
            </a:r>
            <a:r>
              <a:rPr lang="en-US" dirty="0" smtClean="0">
                <a:solidFill>
                  <a:schemeClr val="tx1">
                    <a:lumMod val="75000"/>
                    <a:lumOff val="25000"/>
                  </a:schemeClr>
                </a:solidFill>
              </a:rPr>
              <a:t>, GML&gt;</a:t>
            </a:r>
          </a:p>
          <a:p>
            <a:r>
              <a:rPr lang="en-US" dirty="0" smtClean="0">
                <a:solidFill>
                  <a:schemeClr val="tx1">
                    <a:lumMod val="75000"/>
                    <a:lumOff val="25000"/>
                  </a:schemeClr>
                </a:solidFill>
              </a:rPr>
              <a:t>Recursive binary cut (half/half)</a:t>
            </a:r>
          </a:p>
          <a:p>
            <a:pPr lvl="1"/>
            <a:r>
              <a:rPr lang="en-US" dirty="0" smtClean="0">
                <a:solidFill>
                  <a:schemeClr val="tx1">
                    <a:lumMod val="75000"/>
                    <a:lumOff val="25000"/>
                  </a:schemeClr>
                </a:solidFill>
              </a:rPr>
              <a:t>Until each box has less than threshold GML size</a:t>
            </a:r>
          </a:p>
          <a:p>
            <a:r>
              <a:rPr lang="en-US" dirty="0" smtClean="0">
                <a:solidFill>
                  <a:schemeClr val="tx1">
                    <a:lumMod val="75000"/>
                    <a:lumOff val="25000"/>
                  </a:schemeClr>
                </a:solidFill>
              </a:rPr>
              <a:t>Lets illustrate the table with sample scenario </a:t>
            </a:r>
          </a:p>
          <a:p>
            <a:pPr lvl="1"/>
            <a:r>
              <a:rPr lang="en-US" dirty="0" smtClean="0">
                <a:solidFill>
                  <a:schemeClr val="tx1">
                    <a:lumMod val="75000"/>
                    <a:lumOff val="25000"/>
                  </a:schemeClr>
                </a:solidFill>
              </a:rPr>
              <a:t>Whole data range in database (0,0,1,1) -&gt; (</a:t>
            </a:r>
            <a:r>
              <a:rPr lang="en-US" dirty="0" err="1" smtClean="0">
                <a:solidFill>
                  <a:schemeClr val="tx1">
                    <a:lumMod val="75000"/>
                    <a:lumOff val="25000"/>
                  </a:schemeClr>
                </a:solidFill>
              </a:rPr>
              <a:t>minx,miny,maxx,maxy</a:t>
            </a:r>
            <a:r>
              <a:rPr lang="en-US" dirty="0" smtClean="0">
                <a:solidFill>
                  <a:schemeClr val="tx1">
                    <a:lumMod val="75000"/>
                    <a:lumOff val="25000"/>
                  </a:schemeClr>
                </a:solidFill>
              </a:rPr>
              <a:t>) </a:t>
            </a:r>
          </a:p>
          <a:p>
            <a:pPr lvl="1"/>
            <a:r>
              <a:rPr lang="en-US" i="1" dirty="0" smtClean="0">
                <a:solidFill>
                  <a:schemeClr val="tx1">
                    <a:lumMod val="75000"/>
                    <a:lumOff val="25000"/>
                  </a:schemeClr>
                </a:solidFill>
                <a:cs typeface="Arial" pitchFamily="34" charset="0"/>
              </a:rPr>
              <a:t>Each point data corresponds to 1MB and </a:t>
            </a:r>
          </a:p>
          <a:p>
            <a:pPr lvl="1"/>
            <a:r>
              <a:rPr lang="en-US" i="1" dirty="0" smtClean="0">
                <a:solidFill>
                  <a:schemeClr val="tx1">
                    <a:lumMod val="75000"/>
                    <a:lumOff val="25000"/>
                  </a:schemeClr>
                </a:solidFill>
                <a:cs typeface="Arial" pitchFamily="34" charset="0"/>
              </a:rPr>
              <a:t>Threshold data size falling in a partition is 5MB</a:t>
            </a:r>
            <a:endParaRPr lang="en-US" dirty="0" smtClean="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19</a:t>
            </a:fld>
            <a:endParaRPr lang="en-US"/>
          </a:p>
        </p:txBody>
      </p:sp>
      <p:sp>
        <p:nvSpPr>
          <p:cNvPr id="75" name="Rectangle 4"/>
          <p:cNvSpPr>
            <a:spLocks noChangeArrowheads="1"/>
          </p:cNvSpPr>
          <p:nvPr/>
        </p:nvSpPr>
        <p:spPr bwMode="auto">
          <a:xfrm>
            <a:off x="1293851" y="4633193"/>
            <a:ext cx="1938527" cy="1699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6" name="AutoShape 5"/>
          <p:cNvSpPr>
            <a:spLocks noChangeArrowheads="1"/>
          </p:cNvSpPr>
          <p:nvPr/>
        </p:nvSpPr>
        <p:spPr bwMode="auto">
          <a:xfrm>
            <a:off x="1645144" y="4671567"/>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7" name="AutoShape 6"/>
          <p:cNvSpPr>
            <a:spLocks noChangeArrowheads="1"/>
          </p:cNvSpPr>
          <p:nvPr/>
        </p:nvSpPr>
        <p:spPr bwMode="auto">
          <a:xfrm>
            <a:off x="2881085" y="4996608"/>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8" name="AutoShape 7"/>
          <p:cNvSpPr>
            <a:spLocks noChangeArrowheads="1"/>
          </p:cNvSpPr>
          <p:nvPr/>
        </p:nvSpPr>
        <p:spPr bwMode="auto">
          <a:xfrm>
            <a:off x="2730532" y="4874718"/>
            <a:ext cx="150554"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79" name="AutoShape 8"/>
          <p:cNvSpPr>
            <a:spLocks noChangeArrowheads="1"/>
          </p:cNvSpPr>
          <p:nvPr/>
        </p:nvSpPr>
        <p:spPr bwMode="auto">
          <a:xfrm>
            <a:off x="2101473" y="5442411"/>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0" name="AutoShape 9"/>
          <p:cNvSpPr>
            <a:spLocks noChangeArrowheads="1"/>
          </p:cNvSpPr>
          <p:nvPr/>
        </p:nvSpPr>
        <p:spPr bwMode="auto">
          <a:xfrm>
            <a:off x="2881085" y="5543987"/>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1" name="AutoShape 10"/>
          <p:cNvSpPr>
            <a:spLocks noChangeArrowheads="1"/>
          </p:cNvSpPr>
          <p:nvPr/>
        </p:nvSpPr>
        <p:spPr bwMode="auto">
          <a:xfrm>
            <a:off x="2987291" y="5320521"/>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2" name="AutoShape 11"/>
          <p:cNvSpPr>
            <a:spLocks noChangeArrowheads="1"/>
          </p:cNvSpPr>
          <p:nvPr/>
        </p:nvSpPr>
        <p:spPr bwMode="auto">
          <a:xfrm>
            <a:off x="3028138" y="4773142"/>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3" name="AutoShape 12"/>
          <p:cNvSpPr>
            <a:spLocks noChangeArrowheads="1"/>
          </p:cNvSpPr>
          <p:nvPr/>
        </p:nvSpPr>
        <p:spPr bwMode="auto">
          <a:xfrm>
            <a:off x="1949752" y="5665877"/>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4" name="AutoShape 13"/>
          <p:cNvSpPr>
            <a:spLocks noChangeArrowheads="1"/>
          </p:cNvSpPr>
          <p:nvPr/>
        </p:nvSpPr>
        <p:spPr bwMode="auto">
          <a:xfrm>
            <a:off x="2816896" y="4773142"/>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5" name="AutoShape 14"/>
          <p:cNvSpPr>
            <a:spLocks noChangeArrowheads="1"/>
          </p:cNvSpPr>
          <p:nvPr/>
        </p:nvSpPr>
        <p:spPr bwMode="auto">
          <a:xfrm>
            <a:off x="2427091" y="4874718"/>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6" name="AutoShape 15"/>
          <p:cNvSpPr>
            <a:spLocks noChangeArrowheads="1"/>
          </p:cNvSpPr>
          <p:nvPr/>
        </p:nvSpPr>
        <p:spPr bwMode="auto">
          <a:xfrm>
            <a:off x="1795697" y="5949160"/>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7" name="AutoShape 16"/>
          <p:cNvSpPr>
            <a:spLocks noChangeArrowheads="1"/>
          </p:cNvSpPr>
          <p:nvPr/>
        </p:nvSpPr>
        <p:spPr bwMode="auto">
          <a:xfrm>
            <a:off x="2835569" y="5949160"/>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8" name="AutoShape 17"/>
          <p:cNvSpPr>
            <a:spLocks noChangeArrowheads="1"/>
          </p:cNvSpPr>
          <p:nvPr/>
        </p:nvSpPr>
        <p:spPr bwMode="auto">
          <a:xfrm>
            <a:off x="2968617" y="4614007"/>
            <a:ext cx="150554"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89" name="AutoShape 18"/>
          <p:cNvSpPr>
            <a:spLocks noChangeArrowheads="1"/>
          </p:cNvSpPr>
          <p:nvPr/>
        </p:nvSpPr>
        <p:spPr bwMode="auto">
          <a:xfrm>
            <a:off x="3056149" y="4614007"/>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0" name="AutoShape 19"/>
          <p:cNvSpPr>
            <a:spLocks noChangeArrowheads="1"/>
          </p:cNvSpPr>
          <p:nvPr/>
        </p:nvSpPr>
        <p:spPr bwMode="auto">
          <a:xfrm>
            <a:off x="1493422" y="4996608"/>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93" name="AutoShape 22"/>
          <p:cNvCxnSpPr>
            <a:cxnSpLocks noChangeShapeType="1"/>
          </p:cNvCxnSpPr>
          <p:nvPr/>
        </p:nvCxnSpPr>
        <p:spPr bwMode="auto">
          <a:xfrm>
            <a:off x="2252027" y="4410856"/>
            <a:ext cx="0" cy="2104869"/>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cxnSp>
        <p:nvCxnSpPr>
          <p:cNvPr id="95" name="AutoShape 24"/>
          <p:cNvCxnSpPr>
            <a:cxnSpLocks noChangeShapeType="1"/>
          </p:cNvCxnSpPr>
          <p:nvPr/>
        </p:nvCxnSpPr>
        <p:spPr bwMode="auto">
          <a:xfrm>
            <a:off x="1163138" y="5463855"/>
            <a:ext cx="2262976" cy="1129"/>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sp>
        <p:nvSpPr>
          <p:cNvPr id="96" name="AutoShape 25"/>
          <p:cNvSpPr>
            <a:spLocks noChangeArrowheads="1"/>
          </p:cNvSpPr>
          <p:nvPr/>
        </p:nvSpPr>
        <p:spPr bwMode="auto">
          <a:xfrm>
            <a:off x="2533296" y="5220073"/>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7" name="AutoShape 26"/>
          <p:cNvSpPr>
            <a:spLocks noChangeArrowheads="1"/>
          </p:cNvSpPr>
          <p:nvPr/>
        </p:nvSpPr>
        <p:spPr bwMode="auto">
          <a:xfrm>
            <a:off x="2533296" y="5284405"/>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8" name="AutoShape 27"/>
          <p:cNvSpPr>
            <a:spLocks noChangeArrowheads="1"/>
          </p:cNvSpPr>
          <p:nvPr/>
        </p:nvSpPr>
        <p:spPr bwMode="auto">
          <a:xfrm>
            <a:off x="1493422" y="6090237"/>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6" name="Text Box 35"/>
          <p:cNvSpPr txBox="1">
            <a:spLocks noChangeArrowheads="1"/>
          </p:cNvSpPr>
          <p:nvPr/>
        </p:nvSpPr>
        <p:spPr bwMode="auto">
          <a:xfrm>
            <a:off x="838200" y="6389903"/>
            <a:ext cx="533400" cy="343498"/>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(0,0)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 name="Text Box 36"/>
          <p:cNvSpPr txBox="1">
            <a:spLocks noChangeArrowheads="1"/>
          </p:cNvSpPr>
          <p:nvPr/>
        </p:nvSpPr>
        <p:spPr bwMode="auto">
          <a:xfrm>
            <a:off x="3232378" y="4308152"/>
            <a:ext cx="577622" cy="291649"/>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a:t>
            </a:r>
            <a:r>
              <a:rPr lang="en-US" sz="1400" dirty="0" smtClean="0">
                <a:latin typeface="Calibri" pitchFamily="34" charset="0"/>
                <a:cs typeface="Arial" pitchFamily="34" charset="0"/>
              </a:rPr>
              <a:t>1</a:t>
            </a:r>
            <a:r>
              <a:rPr kumimoji="0" lang="en-US" sz="1400" b="0" i="0" u="none" strike="noStrike" cap="none" normalizeH="0" baseline="0" dirty="0" smtClean="0">
                <a:ln>
                  <a:noFill/>
                </a:ln>
                <a:solidFill>
                  <a:schemeClr val="tx1"/>
                </a:solidFill>
                <a:effectLst/>
                <a:latin typeface="Calibri" pitchFamily="34" charset="0"/>
                <a:cs typeface="Arial" pitchFamily="34" charset="0"/>
              </a:rPr>
              <a:t>,1)</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 name="AutoShape 40"/>
          <p:cNvSpPr>
            <a:spLocks noChangeArrowheads="1"/>
          </p:cNvSpPr>
          <p:nvPr/>
        </p:nvSpPr>
        <p:spPr bwMode="auto">
          <a:xfrm>
            <a:off x="2878752" y="4614007"/>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2" name="AutoShape 41"/>
          <p:cNvSpPr>
            <a:spLocks noChangeArrowheads="1"/>
          </p:cNvSpPr>
          <p:nvPr/>
        </p:nvSpPr>
        <p:spPr bwMode="auto">
          <a:xfrm>
            <a:off x="2730532" y="4713325"/>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3" name="AutoShape 42"/>
          <p:cNvSpPr>
            <a:spLocks noChangeArrowheads="1"/>
          </p:cNvSpPr>
          <p:nvPr/>
        </p:nvSpPr>
        <p:spPr bwMode="auto">
          <a:xfrm>
            <a:off x="2898593" y="4795714"/>
            <a:ext cx="151721" cy="22459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4" name="AutoShape 43"/>
          <p:cNvSpPr>
            <a:spLocks noChangeArrowheads="1"/>
          </p:cNvSpPr>
          <p:nvPr/>
        </p:nvSpPr>
        <p:spPr bwMode="auto">
          <a:xfrm>
            <a:off x="3008297" y="4959364"/>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5" name="AutoShape 44"/>
          <p:cNvSpPr>
            <a:spLocks noChangeArrowheads="1"/>
          </p:cNvSpPr>
          <p:nvPr/>
        </p:nvSpPr>
        <p:spPr bwMode="auto">
          <a:xfrm>
            <a:off x="2578812" y="4979679"/>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6" name="AutoShape 45"/>
          <p:cNvSpPr>
            <a:spLocks noChangeArrowheads="1"/>
          </p:cNvSpPr>
          <p:nvPr/>
        </p:nvSpPr>
        <p:spPr bwMode="auto">
          <a:xfrm>
            <a:off x="2512287" y="4878103"/>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7" name="AutoShape 46"/>
          <p:cNvSpPr>
            <a:spLocks noChangeArrowheads="1"/>
          </p:cNvSpPr>
          <p:nvPr/>
        </p:nvSpPr>
        <p:spPr bwMode="auto">
          <a:xfrm>
            <a:off x="2599819" y="4797972"/>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8" name="AutoShape 47"/>
          <p:cNvSpPr>
            <a:spLocks noChangeArrowheads="1"/>
          </p:cNvSpPr>
          <p:nvPr/>
        </p:nvSpPr>
        <p:spPr bwMode="auto">
          <a:xfrm>
            <a:off x="1645144" y="5909659"/>
            <a:ext cx="150554"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19" name="AutoShape 48"/>
          <p:cNvSpPr>
            <a:spLocks noChangeArrowheads="1"/>
          </p:cNvSpPr>
          <p:nvPr/>
        </p:nvSpPr>
        <p:spPr bwMode="auto">
          <a:xfrm>
            <a:off x="2920767" y="5364537"/>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0" name="AutoShape 49"/>
          <p:cNvSpPr>
            <a:spLocks noChangeArrowheads="1"/>
          </p:cNvSpPr>
          <p:nvPr/>
        </p:nvSpPr>
        <p:spPr bwMode="auto">
          <a:xfrm>
            <a:off x="3072487" y="5224589"/>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1" name="AutoShape 50"/>
          <p:cNvSpPr>
            <a:spLocks noChangeArrowheads="1"/>
          </p:cNvSpPr>
          <p:nvPr/>
        </p:nvSpPr>
        <p:spPr bwMode="auto">
          <a:xfrm>
            <a:off x="2252027" y="5364537"/>
            <a:ext cx="151721" cy="22233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2" name="AutoShape 51"/>
          <p:cNvSpPr>
            <a:spLocks noChangeArrowheads="1"/>
          </p:cNvSpPr>
          <p:nvPr/>
        </p:nvSpPr>
        <p:spPr bwMode="auto">
          <a:xfrm>
            <a:off x="2381574" y="5344222"/>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3" name="AutoShape 52"/>
          <p:cNvSpPr>
            <a:spLocks noChangeArrowheads="1"/>
          </p:cNvSpPr>
          <p:nvPr/>
        </p:nvSpPr>
        <p:spPr bwMode="auto">
          <a:xfrm>
            <a:off x="2403749" y="5218946"/>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4" name="AutoShape 53"/>
          <p:cNvSpPr>
            <a:spLocks noChangeArrowheads="1"/>
          </p:cNvSpPr>
          <p:nvPr/>
        </p:nvSpPr>
        <p:spPr bwMode="auto">
          <a:xfrm>
            <a:off x="2445764" y="5120756"/>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5" name="AutoShape 54"/>
          <p:cNvSpPr>
            <a:spLocks noChangeArrowheads="1"/>
          </p:cNvSpPr>
          <p:nvPr/>
        </p:nvSpPr>
        <p:spPr bwMode="auto">
          <a:xfrm>
            <a:off x="2685015" y="5224589"/>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6" name="AutoShape 55"/>
          <p:cNvSpPr>
            <a:spLocks noChangeArrowheads="1"/>
          </p:cNvSpPr>
          <p:nvPr/>
        </p:nvSpPr>
        <p:spPr bwMode="auto">
          <a:xfrm>
            <a:off x="2599819" y="5120756"/>
            <a:ext cx="151721"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27" name="AutoShape 56"/>
          <p:cNvSpPr>
            <a:spLocks noChangeArrowheads="1"/>
          </p:cNvSpPr>
          <p:nvPr/>
        </p:nvSpPr>
        <p:spPr bwMode="auto">
          <a:xfrm>
            <a:off x="2467938" y="4752827"/>
            <a:ext cx="150554" cy="22346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132" name="Straight Connector 131"/>
          <p:cNvCxnSpPr/>
          <p:nvPr/>
        </p:nvCxnSpPr>
        <p:spPr>
          <a:xfrm rot="5400000">
            <a:off x="2171700" y="5018901"/>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36" name="Straight Connector 135"/>
          <p:cNvCxnSpPr/>
          <p:nvPr/>
        </p:nvCxnSpPr>
        <p:spPr>
          <a:xfrm>
            <a:off x="2197925" y="5057001"/>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39" name="Straight Connector 138"/>
          <p:cNvCxnSpPr/>
          <p:nvPr/>
        </p:nvCxnSpPr>
        <p:spPr>
          <a:xfrm rot="5400000">
            <a:off x="2219994" y="5246707"/>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41" name="Straight Connector 140"/>
          <p:cNvCxnSpPr/>
          <p:nvPr/>
        </p:nvCxnSpPr>
        <p:spPr>
          <a:xfrm>
            <a:off x="2438400" y="5261851"/>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42" name="Straight Connector 141"/>
          <p:cNvCxnSpPr/>
          <p:nvPr/>
        </p:nvCxnSpPr>
        <p:spPr>
          <a:xfrm rot="5400000">
            <a:off x="2704306" y="4865707"/>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45" name="Straight Connector 144"/>
          <p:cNvCxnSpPr/>
          <p:nvPr/>
        </p:nvCxnSpPr>
        <p:spPr>
          <a:xfrm>
            <a:off x="2667000" y="4838688"/>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47" name="Straight Connector 146"/>
          <p:cNvCxnSpPr/>
          <p:nvPr/>
        </p:nvCxnSpPr>
        <p:spPr>
          <a:xfrm rot="5400000">
            <a:off x="2451069" y="5367932"/>
            <a:ext cx="304800" cy="1588"/>
          </a:xfrm>
          <a:prstGeom prst="line">
            <a:avLst/>
          </a:prstGeom>
        </p:spPr>
        <p:style>
          <a:lnRef idx="2">
            <a:schemeClr val="accent2"/>
          </a:lnRef>
          <a:fillRef idx="0">
            <a:schemeClr val="accent2"/>
          </a:fillRef>
          <a:effectRef idx="1">
            <a:schemeClr val="accent2"/>
          </a:effectRef>
          <a:fontRef idx="minor">
            <a:schemeClr val="tx1"/>
          </a:fontRef>
        </p:style>
      </p:cxnSp>
      <p:sp>
        <p:nvSpPr>
          <p:cNvPr id="149" name="Rectangle 4"/>
          <p:cNvSpPr>
            <a:spLocks noChangeArrowheads="1"/>
          </p:cNvSpPr>
          <p:nvPr/>
        </p:nvSpPr>
        <p:spPr bwMode="auto">
          <a:xfrm>
            <a:off x="5180051" y="4633192"/>
            <a:ext cx="1938527" cy="1699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150" name="AutoShape 24"/>
          <p:cNvCxnSpPr>
            <a:cxnSpLocks noChangeShapeType="1"/>
          </p:cNvCxnSpPr>
          <p:nvPr/>
        </p:nvCxnSpPr>
        <p:spPr bwMode="auto">
          <a:xfrm>
            <a:off x="5049338" y="5463854"/>
            <a:ext cx="2262976" cy="1129"/>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cxnSp>
        <p:nvCxnSpPr>
          <p:cNvPr id="151" name="Straight Connector 150"/>
          <p:cNvCxnSpPr/>
          <p:nvPr/>
        </p:nvCxnSpPr>
        <p:spPr>
          <a:xfrm rot="5400000">
            <a:off x="6057900" y="5018900"/>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52" name="Straight Connector 151"/>
          <p:cNvCxnSpPr/>
          <p:nvPr/>
        </p:nvCxnSpPr>
        <p:spPr>
          <a:xfrm>
            <a:off x="6084125" y="5057000"/>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53" name="Straight Connector 152"/>
          <p:cNvCxnSpPr/>
          <p:nvPr/>
        </p:nvCxnSpPr>
        <p:spPr>
          <a:xfrm rot="5400000">
            <a:off x="6106194" y="5246706"/>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54" name="Straight Connector 153"/>
          <p:cNvCxnSpPr/>
          <p:nvPr/>
        </p:nvCxnSpPr>
        <p:spPr>
          <a:xfrm>
            <a:off x="6324600" y="5261850"/>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55" name="Straight Connector 154"/>
          <p:cNvCxnSpPr/>
          <p:nvPr/>
        </p:nvCxnSpPr>
        <p:spPr>
          <a:xfrm rot="5400000">
            <a:off x="6590506" y="4865706"/>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56" name="Straight Connector 155"/>
          <p:cNvCxnSpPr/>
          <p:nvPr/>
        </p:nvCxnSpPr>
        <p:spPr>
          <a:xfrm>
            <a:off x="6553200" y="4838687"/>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57" name="Straight Connector 156"/>
          <p:cNvCxnSpPr/>
          <p:nvPr/>
        </p:nvCxnSpPr>
        <p:spPr>
          <a:xfrm rot="5400000">
            <a:off x="6337269" y="5367931"/>
            <a:ext cx="3048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58" name="AutoShape 22"/>
          <p:cNvCxnSpPr>
            <a:cxnSpLocks noChangeShapeType="1"/>
          </p:cNvCxnSpPr>
          <p:nvPr/>
        </p:nvCxnSpPr>
        <p:spPr bwMode="auto">
          <a:xfrm>
            <a:off x="6147816" y="4413873"/>
            <a:ext cx="0" cy="2104869"/>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sp>
        <p:nvSpPr>
          <p:cNvPr id="159" name="TextBox 158"/>
          <p:cNvSpPr txBox="1"/>
          <p:nvPr/>
        </p:nvSpPr>
        <p:spPr>
          <a:xfrm>
            <a:off x="5410200" y="4904601"/>
            <a:ext cx="457200" cy="381000"/>
          </a:xfrm>
          <a:prstGeom prst="rect">
            <a:avLst/>
          </a:prstGeom>
          <a:noFill/>
        </p:spPr>
        <p:txBody>
          <a:bodyPr wrap="square" rtlCol="0">
            <a:spAutoFit/>
          </a:bodyPr>
          <a:lstStyle/>
          <a:p>
            <a:r>
              <a:rPr lang="en-US" dirty="0" smtClean="0"/>
              <a:t>2</a:t>
            </a:r>
            <a:endParaRPr lang="en-US" dirty="0"/>
          </a:p>
        </p:txBody>
      </p:sp>
      <p:sp>
        <p:nvSpPr>
          <p:cNvPr id="160" name="TextBox 159"/>
          <p:cNvSpPr txBox="1"/>
          <p:nvPr/>
        </p:nvSpPr>
        <p:spPr>
          <a:xfrm>
            <a:off x="5410200" y="5666601"/>
            <a:ext cx="457200" cy="381000"/>
          </a:xfrm>
          <a:prstGeom prst="rect">
            <a:avLst/>
          </a:prstGeom>
          <a:noFill/>
        </p:spPr>
        <p:txBody>
          <a:bodyPr wrap="square" rtlCol="0">
            <a:spAutoFit/>
          </a:bodyPr>
          <a:lstStyle/>
          <a:p>
            <a:r>
              <a:rPr lang="en-US" dirty="0" smtClean="0"/>
              <a:t>5</a:t>
            </a:r>
            <a:endParaRPr lang="en-US" dirty="0"/>
          </a:p>
        </p:txBody>
      </p:sp>
      <p:sp>
        <p:nvSpPr>
          <p:cNvPr id="161" name="TextBox 160"/>
          <p:cNvSpPr txBox="1"/>
          <p:nvPr/>
        </p:nvSpPr>
        <p:spPr>
          <a:xfrm>
            <a:off x="6477000" y="5666601"/>
            <a:ext cx="457200" cy="381000"/>
          </a:xfrm>
          <a:prstGeom prst="rect">
            <a:avLst/>
          </a:prstGeom>
          <a:noFill/>
        </p:spPr>
        <p:txBody>
          <a:bodyPr wrap="square" rtlCol="0">
            <a:spAutoFit/>
          </a:bodyPr>
          <a:lstStyle/>
          <a:p>
            <a:r>
              <a:rPr lang="en-US" dirty="0" smtClean="0"/>
              <a:t>4</a:t>
            </a:r>
            <a:endParaRPr lang="en-US" dirty="0"/>
          </a:p>
        </p:txBody>
      </p:sp>
      <p:sp>
        <p:nvSpPr>
          <p:cNvPr id="162" name="TextBox 161"/>
          <p:cNvSpPr txBox="1"/>
          <p:nvPr/>
        </p:nvSpPr>
        <p:spPr>
          <a:xfrm>
            <a:off x="6248400" y="4676001"/>
            <a:ext cx="457200" cy="381000"/>
          </a:xfrm>
          <a:prstGeom prst="rect">
            <a:avLst/>
          </a:prstGeom>
          <a:noFill/>
        </p:spPr>
        <p:txBody>
          <a:bodyPr wrap="square" rtlCol="0">
            <a:spAutoFit/>
          </a:bodyPr>
          <a:lstStyle/>
          <a:p>
            <a:r>
              <a:rPr lang="en-US" dirty="0" smtClean="0"/>
              <a:t>3</a:t>
            </a:r>
            <a:endParaRPr lang="en-US" dirty="0"/>
          </a:p>
        </p:txBody>
      </p:sp>
      <p:sp>
        <p:nvSpPr>
          <p:cNvPr id="164" name="TextBox 163"/>
          <p:cNvSpPr txBox="1"/>
          <p:nvPr/>
        </p:nvSpPr>
        <p:spPr>
          <a:xfrm>
            <a:off x="6781800" y="5130224"/>
            <a:ext cx="304800" cy="307777"/>
          </a:xfrm>
          <a:prstGeom prst="rect">
            <a:avLst/>
          </a:prstGeom>
          <a:noFill/>
        </p:spPr>
        <p:txBody>
          <a:bodyPr wrap="square" rtlCol="0">
            <a:spAutoFit/>
          </a:bodyPr>
          <a:lstStyle/>
          <a:p>
            <a:r>
              <a:rPr lang="en-US" sz="1400" dirty="0" smtClean="0"/>
              <a:t>4</a:t>
            </a:r>
            <a:endParaRPr lang="en-US" sz="1400" dirty="0"/>
          </a:p>
        </p:txBody>
      </p:sp>
      <p:sp>
        <p:nvSpPr>
          <p:cNvPr id="166" name="TextBox 165"/>
          <p:cNvSpPr txBox="1"/>
          <p:nvPr/>
        </p:nvSpPr>
        <p:spPr>
          <a:xfrm>
            <a:off x="6858000" y="4676001"/>
            <a:ext cx="304800" cy="307777"/>
          </a:xfrm>
          <a:prstGeom prst="rect">
            <a:avLst/>
          </a:prstGeom>
          <a:noFill/>
        </p:spPr>
        <p:txBody>
          <a:bodyPr wrap="square" rtlCol="0">
            <a:spAutoFit/>
          </a:bodyPr>
          <a:lstStyle/>
          <a:p>
            <a:r>
              <a:rPr lang="en-US" sz="1400" dirty="0" smtClean="0"/>
              <a:t>4</a:t>
            </a:r>
            <a:endParaRPr lang="en-US" sz="1400" dirty="0"/>
          </a:p>
        </p:txBody>
      </p:sp>
      <p:sp>
        <p:nvSpPr>
          <p:cNvPr id="167" name="TextBox 166"/>
          <p:cNvSpPr txBox="1"/>
          <p:nvPr/>
        </p:nvSpPr>
        <p:spPr>
          <a:xfrm>
            <a:off x="6617208" y="4801040"/>
            <a:ext cx="304800" cy="307777"/>
          </a:xfrm>
          <a:prstGeom prst="rect">
            <a:avLst/>
          </a:prstGeom>
          <a:noFill/>
        </p:spPr>
        <p:txBody>
          <a:bodyPr wrap="square" rtlCol="0">
            <a:spAutoFit/>
          </a:bodyPr>
          <a:lstStyle/>
          <a:p>
            <a:r>
              <a:rPr lang="en-US" sz="1400" dirty="0" smtClean="0"/>
              <a:t>5</a:t>
            </a:r>
            <a:endParaRPr lang="en-US" sz="1400" dirty="0"/>
          </a:p>
        </p:txBody>
      </p:sp>
      <p:sp>
        <p:nvSpPr>
          <p:cNvPr id="168" name="TextBox 167"/>
          <p:cNvSpPr txBox="1"/>
          <p:nvPr/>
        </p:nvSpPr>
        <p:spPr>
          <a:xfrm>
            <a:off x="6617208" y="4575417"/>
            <a:ext cx="304800" cy="307777"/>
          </a:xfrm>
          <a:prstGeom prst="rect">
            <a:avLst/>
          </a:prstGeom>
          <a:noFill/>
        </p:spPr>
        <p:txBody>
          <a:bodyPr wrap="square" rtlCol="0">
            <a:spAutoFit/>
          </a:bodyPr>
          <a:lstStyle/>
          <a:p>
            <a:r>
              <a:rPr lang="en-US" sz="1400" dirty="0" smtClean="0"/>
              <a:t>1</a:t>
            </a:r>
            <a:endParaRPr lang="en-US" sz="1400" dirty="0"/>
          </a:p>
        </p:txBody>
      </p:sp>
      <p:sp>
        <p:nvSpPr>
          <p:cNvPr id="169" name="TextBox 168"/>
          <p:cNvSpPr txBox="1"/>
          <p:nvPr/>
        </p:nvSpPr>
        <p:spPr>
          <a:xfrm>
            <a:off x="6120384" y="5093577"/>
            <a:ext cx="304800" cy="307777"/>
          </a:xfrm>
          <a:prstGeom prst="rect">
            <a:avLst/>
          </a:prstGeom>
          <a:noFill/>
        </p:spPr>
        <p:txBody>
          <a:bodyPr wrap="square" rtlCol="0">
            <a:spAutoFit/>
          </a:bodyPr>
          <a:lstStyle/>
          <a:p>
            <a:r>
              <a:rPr lang="en-US" sz="1400" dirty="0" smtClean="0"/>
              <a:t>1</a:t>
            </a:r>
            <a:endParaRPr lang="en-US" sz="1400" dirty="0"/>
          </a:p>
        </p:txBody>
      </p:sp>
      <p:sp>
        <p:nvSpPr>
          <p:cNvPr id="170" name="TextBox 169"/>
          <p:cNvSpPr txBox="1"/>
          <p:nvPr/>
        </p:nvSpPr>
        <p:spPr>
          <a:xfrm>
            <a:off x="6376416" y="5008233"/>
            <a:ext cx="304800" cy="307777"/>
          </a:xfrm>
          <a:prstGeom prst="rect">
            <a:avLst/>
          </a:prstGeom>
          <a:noFill/>
        </p:spPr>
        <p:txBody>
          <a:bodyPr wrap="square" rtlCol="0">
            <a:spAutoFit/>
          </a:bodyPr>
          <a:lstStyle/>
          <a:p>
            <a:r>
              <a:rPr lang="en-US" sz="1400" dirty="0" smtClean="0"/>
              <a:t>3</a:t>
            </a:r>
            <a:endParaRPr lang="en-US" sz="1400" dirty="0"/>
          </a:p>
        </p:txBody>
      </p:sp>
      <p:sp>
        <p:nvSpPr>
          <p:cNvPr id="171" name="TextBox 170"/>
          <p:cNvSpPr txBox="1"/>
          <p:nvPr/>
        </p:nvSpPr>
        <p:spPr>
          <a:xfrm>
            <a:off x="6300216" y="5209401"/>
            <a:ext cx="304800" cy="307777"/>
          </a:xfrm>
          <a:prstGeom prst="rect">
            <a:avLst/>
          </a:prstGeom>
          <a:noFill/>
        </p:spPr>
        <p:txBody>
          <a:bodyPr wrap="square" rtlCol="0">
            <a:spAutoFit/>
          </a:bodyPr>
          <a:lstStyle/>
          <a:p>
            <a:r>
              <a:rPr lang="en-US" sz="1400" dirty="0" smtClean="0"/>
              <a:t>4</a:t>
            </a:r>
            <a:endParaRPr lang="en-US" sz="1400" dirty="0"/>
          </a:p>
        </p:txBody>
      </p:sp>
      <p:sp>
        <p:nvSpPr>
          <p:cNvPr id="172" name="TextBox 171"/>
          <p:cNvSpPr txBox="1"/>
          <p:nvPr/>
        </p:nvSpPr>
        <p:spPr>
          <a:xfrm>
            <a:off x="6425184" y="5209401"/>
            <a:ext cx="304800" cy="307777"/>
          </a:xfrm>
          <a:prstGeom prst="rect">
            <a:avLst/>
          </a:prstGeom>
          <a:noFill/>
        </p:spPr>
        <p:txBody>
          <a:bodyPr wrap="square" rtlCol="0">
            <a:spAutoFit/>
          </a:bodyPr>
          <a:lstStyle/>
          <a:p>
            <a:r>
              <a:rPr lang="en-US" sz="1400" dirty="0" smtClean="0"/>
              <a:t>3</a:t>
            </a:r>
            <a:endParaRPr lang="en-US" sz="1400" dirty="0"/>
          </a:p>
        </p:txBody>
      </p:sp>
      <p:sp>
        <p:nvSpPr>
          <p:cNvPr id="173" name="TextBox 172"/>
          <p:cNvSpPr txBox="1"/>
          <p:nvPr/>
        </p:nvSpPr>
        <p:spPr>
          <a:xfrm>
            <a:off x="7315200" y="5285602"/>
            <a:ext cx="685800" cy="276999"/>
          </a:xfrm>
          <a:prstGeom prst="rect">
            <a:avLst/>
          </a:prstGeom>
          <a:noFill/>
        </p:spPr>
        <p:txBody>
          <a:bodyPr wrap="square" rtlCol="0">
            <a:spAutoFit/>
          </a:bodyPr>
          <a:lstStyle/>
          <a:p>
            <a:r>
              <a:rPr lang="en-US" sz="1200" dirty="0" smtClean="0"/>
              <a:t>(1, 1/2)</a:t>
            </a:r>
            <a:endParaRPr lang="en-US" sz="1200" dirty="0"/>
          </a:p>
        </p:txBody>
      </p:sp>
      <p:sp>
        <p:nvSpPr>
          <p:cNvPr id="174" name="TextBox 173"/>
          <p:cNvSpPr txBox="1"/>
          <p:nvPr/>
        </p:nvSpPr>
        <p:spPr>
          <a:xfrm>
            <a:off x="5791200" y="6504801"/>
            <a:ext cx="685800" cy="276999"/>
          </a:xfrm>
          <a:prstGeom prst="rect">
            <a:avLst/>
          </a:prstGeom>
          <a:noFill/>
        </p:spPr>
        <p:txBody>
          <a:bodyPr wrap="square" rtlCol="0">
            <a:spAutoFit/>
          </a:bodyPr>
          <a:lstStyle/>
          <a:p>
            <a:r>
              <a:rPr lang="en-US" sz="1200" dirty="0" smtClean="0"/>
              <a:t>(1/2, 0)</a:t>
            </a:r>
            <a:endParaRPr lang="en-US" sz="1200" dirty="0"/>
          </a:p>
        </p:txBody>
      </p:sp>
      <p:sp>
        <p:nvSpPr>
          <p:cNvPr id="175" name="TextBox 174"/>
          <p:cNvSpPr txBox="1"/>
          <p:nvPr/>
        </p:nvSpPr>
        <p:spPr>
          <a:xfrm>
            <a:off x="7315200" y="4904601"/>
            <a:ext cx="762000" cy="276999"/>
          </a:xfrm>
          <a:prstGeom prst="rect">
            <a:avLst/>
          </a:prstGeom>
          <a:noFill/>
        </p:spPr>
        <p:txBody>
          <a:bodyPr wrap="square" rtlCol="0">
            <a:spAutoFit/>
          </a:bodyPr>
          <a:lstStyle/>
          <a:p>
            <a:r>
              <a:rPr lang="en-US" sz="1200" dirty="0" smtClean="0"/>
              <a:t>(1, 3/4)</a:t>
            </a:r>
            <a:endParaRPr lang="en-US" sz="1200" dirty="0"/>
          </a:p>
        </p:txBody>
      </p:sp>
      <p:sp>
        <p:nvSpPr>
          <p:cNvPr id="176" name="Text Box 35"/>
          <p:cNvSpPr txBox="1">
            <a:spLocks noChangeArrowheads="1"/>
          </p:cNvSpPr>
          <p:nvPr/>
        </p:nvSpPr>
        <p:spPr bwMode="auto">
          <a:xfrm>
            <a:off x="4724400" y="6313703"/>
            <a:ext cx="533400" cy="343498"/>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(0,0)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7" name="Text Box 36"/>
          <p:cNvSpPr txBox="1">
            <a:spLocks noChangeArrowheads="1"/>
          </p:cNvSpPr>
          <p:nvPr/>
        </p:nvSpPr>
        <p:spPr bwMode="auto">
          <a:xfrm>
            <a:off x="7118578" y="4371201"/>
            <a:ext cx="577622" cy="291649"/>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a:t>
            </a:r>
            <a:r>
              <a:rPr lang="en-US" sz="1400" dirty="0" smtClean="0">
                <a:latin typeface="Calibri" pitchFamily="34" charset="0"/>
                <a:cs typeface="Arial" pitchFamily="34" charset="0"/>
              </a:rPr>
              <a:t>1</a:t>
            </a:r>
            <a:r>
              <a:rPr kumimoji="0" lang="en-US" sz="1400" b="0" i="0" u="none" strike="noStrike" cap="none" normalizeH="0" baseline="0" dirty="0" smtClean="0">
                <a:ln>
                  <a:noFill/>
                </a:ln>
                <a:solidFill>
                  <a:schemeClr val="tx1"/>
                </a:solidFill>
                <a:effectLst/>
                <a:latin typeface="Calibri" pitchFamily="34" charset="0"/>
                <a:cs typeface="Arial" pitchFamily="34" charset="0"/>
              </a:rPr>
              <a:t>,1)</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94" name="Straight Arrow Connector 93"/>
          <p:cNvCxnSpPr/>
          <p:nvPr/>
        </p:nvCxnSpPr>
        <p:spPr>
          <a:xfrm>
            <a:off x="3886200" y="5486400"/>
            <a:ext cx="609600" cy="1588"/>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Outline</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4525963"/>
          </a:xfrm>
        </p:spPr>
        <p:txBody>
          <a:bodyPr>
            <a:normAutofit/>
          </a:bodyPr>
          <a:lstStyle/>
          <a:p>
            <a:r>
              <a:rPr lang="en-US" dirty="0" smtClean="0">
                <a:solidFill>
                  <a:schemeClr val="tx1">
                    <a:lumMod val="75000"/>
                    <a:lumOff val="25000"/>
                  </a:schemeClr>
                </a:solidFill>
              </a:rPr>
              <a:t>Motivations </a:t>
            </a:r>
          </a:p>
          <a:p>
            <a:r>
              <a:rPr lang="en-US" dirty="0" smtClean="0">
                <a:solidFill>
                  <a:schemeClr val="tx1">
                    <a:lumMod val="75000"/>
                    <a:lumOff val="25000"/>
                  </a:schemeClr>
                </a:solidFill>
              </a:rPr>
              <a:t>Research Issues</a:t>
            </a:r>
          </a:p>
          <a:p>
            <a:r>
              <a:rPr lang="en-US" dirty="0" smtClean="0">
                <a:solidFill>
                  <a:schemeClr val="tx1">
                    <a:lumMod val="75000"/>
                    <a:lumOff val="25000"/>
                  </a:schemeClr>
                </a:solidFill>
              </a:rPr>
              <a:t>Architecture: Federated Service-Oriented Geographic Information System</a:t>
            </a:r>
          </a:p>
          <a:p>
            <a:r>
              <a:rPr lang="en-US" dirty="0" smtClean="0">
                <a:solidFill>
                  <a:schemeClr val="tx1">
                    <a:lumMod val="75000"/>
                    <a:lumOff val="25000"/>
                  </a:schemeClr>
                </a:solidFill>
              </a:rPr>
              <a:t>Performance enhancing designs - measurements and analysis</a:t>
            </a:r>
          </a:p>
          <a:p>
            <a:r>
              <a:rPr lang="en-US" dirty="0" smtClean="0">
                <a:solidFill>
                  <a:schemeClr val="tx1">
                    <a:lumMod val="75000"/>
                    <a:lumOff val="25000"/>
                  </a:schemeClr>
                </a:solidFill>
              </a:rPr>
              <a:t>Conclusions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How It is Created</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dirty="0" smtClean="0">
                <a:solidFill>
                  <a:schemeClr val="tx1">
                    <a:lumMod val="75000"/>
                    <a:lumOff val="25000"/>
                  </a:schemeClr>
                </a:solidFill>
              </a:rPr>
              <a:t>Recursive binary cut 2 dimensional ranges:</a:t>
            </a:r>
          </a:p>
          <a:p>
            <a:pPr lvl="1"/>
            <a:r>
              <a:rPr lang="en-US" dirty="0" smtClean="0">
                <a:solidFill>
                  <a:schemeClr val="tx1">
                    <a:lumMod val="75000"/>
                    <a:lumOff val="25000"/>
                  </a:schemeClr>
                </a:solidFill>
              </a:rPr>
              <a:t>R: Full range for the data in bounding-box</a:t>
            </a:r>
          </a:p>
          <a:p>
            <a:pPr lvl="1"/>
            <a:r>
              <a:rPr lang="en-US" dirty="0" smtClean="0">
                <a:solidFill>
                  <a:schemeClr val="tx1">
                    <a:lumMod val="75000"/>
                    <a:lumOff val="25000"/>
                  </a:schemeClr>
                </a:solidFill>
              </a:rPr>
              <a:t>t: Threshold data size </a:t>
            </a:r>
          </a:p>
          <a:p>
            <a:pPr lvl="1"/>
            <a:r>
              <a:rPr lang="en-US" dirty="0" smtClean="0">
                <a:solidFill>
                  <a:schemeClr val="tx1">
                    <a:lumMod val="75000"/>
                    <a:lumOff val="25000"/>
                  </a:schemeClr>
                </a:solidFill>
              </a:rPr>
              <a:t>PT(R, t) = PT(</a:t>
            </a:r>
            <a:r>
              <a:rPr lang="en-US" dirty="0" err="1" smtClean="0">
                <a:solidFill>
                  <a:schemeClr val="tx1">
                    <a:lumMod val="75000"/>
                    <a:lumOff val="25000"/>
                  </a:schemeClr>
                </a:solidFill>
              </a:rPr>
              <a:t>R</a:t>
            </a:r>
            <a:r>
              <a:rPr lang="en-US" baseline="-25000" dirty="0" err="1" smtClean="0">
                <a:solidFill>
                  <a:schemeClr val="tx1">
                    <a:lumMod val="75000"/>
                    <a:lumOff val="25000"/>
                  </a:schemeClr>
                </a:solidFill>
              </a:rPr>
              <a:t>half</a:t>
            </a:r>
            <a:r>
              <a:rPr lang="en-US" dirty="0" smtClean="0">
                <a:solidFill>
                  <a:schemeClr val="tx1">
                    <a:lumMod val="75000"/>
                    <a:lumOff val="25000"/>
                  </a:schemeClr>
                </a:solidFill>
              </a:rPr>
              <a:t>, t)+PT(</a:t>
            </a:r>
            <a:r>
              <a:rPr lang="en-US" dirty="0" err="1" smtClean="0">
                <a:solidFill>
                  <a:schemeClr val="tx1">
                    <a:lumMod val="75000"/>
                    <a:lumOff val="25000"/>
                  </a:schemeClr>
                </a:solidFill>
              </a:rPr>
              <a:t>R</a:t>
            </a:r>
            <a:r>
              <a:rPr lang="en-US" baseline="-25000" dirty="0" err="1" smtClean="0">
                <a:solidFill>
                  <a:schemeClr val="tx1">
                    <a:lumMod val="75000"/>
                    <a:lumOff val="25000"/>
                  </a:schemeClr>
                </a:solidFill>
              </a:rPr>
              <a:t>half</a:t>
            </a:r>
            <a:r>
              <a:rPr lang="en-US" dirty="0" smtClean="0">
                <a:solidFill>
                  <a:schemeClr val="tx1">
                    <a:lumMod val="75000"/>
                    <a:lumOff val="25000"/>
                  </a:schemeClr>
                </a:solidFill>
              </a:rPr>
              <a:t>, t)</a:t>
            </a:r>
          </a:p>
          <a:p>
            <a:pPr lvl="2"/>
            <a:r>
              <a:rPr lang="en-US" dirty="0" err="1" smtClean="0">
                <a:solidFill>
                  <a:schemeClr val="tx1">
                    <a:lumMod val="75000"/>
                    <a:lumOff val="25000"/>
                  </a:schemeClr>
                </a:solidFill>
              </a:rPr>
              <a:t>Gml</a:t>
            </a:r>
            <a:r>
              <a:rPr lang="en-US" dirty="0" smtClean="0">
                <a:solidFill>
                  <a:schemeClr val="tx1">
                    <a:lumMod val="75000"/>
                    <a:lumOff val="25000"/>
                  </a:schemeClr>
                </a:solidFill>
              </a:rPr>
              <a:t> = </a:t>
            </a:r>
            <a:r>
              <a:rPr lang="en-US" dirty="0" err="1" smtClean="0">
                <a:solidFill>
                  <a:schemeClr val="tx1">
                    <a:lumMod val="75000"/>
                    <a:lumOff val="25000"/>
                  </a:schemeClr>
                </a:solidFill>
              </a:rPr>
              <a:t>getFeature</a:t>
            </a:r>
            <a:r>
              <a:rPr lang="en-US" dirty="0" smtClean="0">
                <a:solidFill>
                  <a:schemeClr val="tx1">
                    <a:lumMod val="75000"/>
                    <a:lumOff val="25000"/>
                  </a:schemeClr>
                </a:solidFill>
              </a:rPr>
              <a:t> (</a:t>
            </a:r>
            <a:r>
              <a:rPr lang="en-US" dirty="0" err="1" smtClean="0">
                <a:solidFill>
                  <a:schemeClr val="tx1">
                    <a:lumMod val="75000"/>
                    <a:lumOff val="25000"/>
                  </a:schemeClr>
                </a:solidFill>
              </a:rPr>
              <a:t>R</a:t>
            </a:r>
            <a:r>
              <a:rPr lang="en-US" baseline="-25000" dirty="0" err="1" smtClean="0">
                <a:solidFill>
                  <a:schemeClr val="tx1">
                    <a:lumMod val="75000"/>
                    <a:lumOff val="25000"/>
                  </a:schemeClr>
                </a:solidFill>
              </a:rPr>
              <a:t>half</a:t>
            </a:r>
            <a:r>
              <a:rPr lang="en-US" dirty="0" smtClean="0">
                <a:solidFill>
                  <a:schemeClr val="tx1">
                    <a:lumMod val="75000"/>
                    <a:lumOff val="25000"/>
                  </a:schemeClr>
                </a:solidFill>
              </a:rPr>
              <a:t>)  </a:t>
            </a:r>
            <a:endParaRPr lang="en-US" dirty="0" smtClean="0">
              <a:solidFill>
                <a:schemeClr val="tx1">
                  <a:lumMod val="75000"/>
                  <a:lumOff val="25000"/>
                </a:schemeClr>
              </a:solidFill>
            </a:endParaRPr>
          </a:p>
          <a:p>
            <a:pPr lvl="2"/>
            <a:r>
              <a:rPr lang="en-US" dirty="0" smtClean="0">
                <a:solidFill>
                  <a:schemeClr val="tx1">
                    <a:lumMod val="75000"/>
                    <a:lumOff val="25000"/>
                  </a:schemeClr>
                </a:solidFill>
              </a:rPr>
              <a:t>If </a:t>
            </a:r>
            <a:r>
              <a:rPr lang="en-US" dirty="0" smtClean="0">
                <a:solidFill>
                  <a:schemeClr val="tx1">
                    <a:lumMod val="75000"/>
                    <a:lumOff val="25000"/>
                  </a:schemeClr>
                </a:solidFill>
              </a:rPr>
              <a:t>(size(</a:t>
            </a:r>
            <a:r>
              <a:rPr lang="en-US" dirty="0" err="1" smtClean="0">
                <a:solidFill>
                  <a:schemeClr val="tx1">
                    <a:lumMod val="75000"/>
                    <a:lumOff val="25000"/>
                  </a:schemeClr>
                </a:solidFill>
              </a:rPr>
              <a:t>Gml</a:t>
            </a:r>
            <a:r>
              <a:rPr lang="en-US" dirty="0" smtClean="0">
                <a:solidFill>
                  <a:schemeClr val="tx1">
                    <a:lumMod val="75000"/>
                    <a:lumOff val="25000"/>
                  </a:schemeClr>
                </a:solidFill>
              </a:rPr>
              <a:t>)&lt;= </a:t>
            </a:r>
            <a:r>
              <a:rPr lang="en-US" dirty="0" smtClean="0">
                <a:solidFill>
                  <a:schemeClr val="tx1">
                    <a:lumMod val="75000"/>
                    <a:lumOff val="25000"/>
                  </a:schemeClr>
                </a:solidFill>
              </a:rPr>
              <a:t>t)</a:t>
            </a:r>
          </a:p>
          <a:p>
            <a:pPr lvl="3"/>
            <a:r>
              <a:rPr lang="en-US" dirty="0" smtClean="0">
                <a:solidFill>
                  <a:schemeClr val="tx1">
                    <a:lumMod val="75000"/>
                    <a:lumOff val="25000"/>
                  </a:schemeClr>
                </a:solidFill>
              </a:rPr>
              <a:t>Put it into memory and/or disk space as pair &lt;</a:t>
            </a:r>
            <a:r>
              <a:rPr lang="en-US" dirty="0" err="1" smtClean="0">
                <a:solidFill>
                  <a:schemeClr val="tx1">
                    <a:lumMod val="75000"/>
                    <a:lumOff val="25000"/>
                  </a:schemeClr>
                </a:solidFill>
              </a:rPr>
              <a:t>R</a:t>
            </a:r>
            <a:r>
              <a:rPr lang="en-US" baseline="-25000" dirty="0" err="1" smtClean="0">
                <a:solidFill>
                  <a:schemeClr val="tx1">
                    <a:lumMod val="75000"/>
                    <a:lumOff val="25000"/>
                  </a:schemeClr>
                </a:solidFill>
              </a:rPr>
              <a:t>half</a:t>
            </a:r>
            <a:r>
              <a:rPr lang="en-US" dirty="0" smtClean="0">
                <a:solidFill>
                  <a:schemeClr val="tx1">
                    <a:lumMod val="75000"/>
                    <a:lumOff val="25000"/>
                  </a:schemeClr>
                </a:solidFill>
              </a:rPr>
              <a:t>, </a:t>
            </a:r>
            <a:r>
              <a:rPr lang="en-US" dirty="0" err="1" smtClean="0">
                <a:solidFill>
                  <a:schemeClr val="tx1">
                    <a:lumMod val="75000"/>
                    <a:lumOff val="25000"/>
                  </a:schemeClr>
                </a:solidFill>
              </a:rPr>
              <a:t>Gml</a:t>
            </a:r>
            <a:r>
              <a:rPr lang="en-US" dirty="0" smtClean="0">
                <a:solidFill>
                  <a:schemeClr val="tx1">
                    <a:lumMod val="75000"/>
                    <a:lumOff val="25000"/>
                  </a:schemeClr>
                </a:solidFill>
              </a:rPr>
              <a:t>&gt;</a:t>
            </a:r>
          </a:p>
          <a:p>
            <a:pPr lvl="3"/>
            <a:r>
              <a:rPr lang="en-US" dirty="0" smtClean="0">
                <a:solidFill>
                  <a:schemeClr val="tx1">
                    <a:lumMod val="75000"/>
                    <a:lumOff val="25000"/>
                  </a:schemeClr>
                </a:solidFill>
              </a:rPr>
              <a:t>And return;</a:t>
            </a:r>
          </a:p>
          <a:p>
            <a:pPr lvl="2"/>
            <a:r>
              <a:rPr lang="en-US" dirty="0" smtClean="0">
                <a:solidFill>
                  <a:schemeClr val="tx1">
                    <a:lumMod val="75000"/>
                    <a:lumOff val="25000"/>
                  </a:schemeClr>
                </a:solidFill>
              </a:rPr>
              <a:t>Else</a:t>
            </a:r>
          </a:p>
          <a:p>
            <a:pPr lvl="3"/>
            <a:r>
              <a:rPr lang="en-US" dirty="0" smtClean="0">
                <a:solidFill>
                  <a:schemeClr val="tx1">
                    <a:lumMod val="75000"/>
                    <a:lumOff val="25000"/>
                  </a:schemeClr>
                </a:solidFill>
              </a:rPr>
              <a:t>Call PT(</a:t>
            </a:r>
            <a:r>
              <a:rPr lang="en-US" dirty="0" err="1" smtClean="0">
                <a:solidFill>
                  <a:schemeClr val="tx1">
                    <a:lumMod val="75000"/>
                    <a:lumOff val="25000"/>
                  </a:schemeClr>
                </a:solidFill>
              </a:rPr>
              <a:t>R</a:t>
            </a:r>
            <a:r>
              <a:rPr lang="en-US" baseline="-25000" dirty="0" err="1" smtClean="0">
                <a:solidFill>
                  <a:schemeClr val="tx1">
                    <a:lumMod val="75000"/>
                    <a:lumOff val="25000"/>
                  </a:schemeClr>
                </a:solidFill>
              </a:rPr>
              <a:t>half</a:t>
            </a:r>
            <a:r>
              <a:rPr lang="en-US" dirty="0" err="1" smtClean="0">
                <a:solidFill>
                  <a:schemeClr val="tx1">
                    <a:lumMod val="75000"/>
                    <a:lumOff val="25000"/>
                  </a:schemeClr>
                </a:solidFill>
              </a:rPr>
              <a:t>,t</a:t>
            </a:r>
            <a:r>
              <a:rPr lang="en-US" dirty="0" smtClean="0">
                <a:solidFill>
                  <a:schemeClr val="tx1">
                    <a:lumMod val="75000"/>
                    <a:lumOff val="25000"/>
                  </a:schemeClr>
                </a:solidFill>
              </a:rPr>
              <a:t>)</a:t>
            </a:r>
          </a:p>
        </p:txBody>
      </p:sp>
      <p:sp>
        <p:nvSpPr>
          <p:cNvPr id="4" name="Slide Number Placeholder 3"/>
          <p:cNvSpPr>
            <a:spLocks noGrp="1"/>
          </p:cNvSpPr>
          <p:nvPr>
            <p:ph type="sldNum" sz="quarter" idx="12"/>
          </p:nvPr>
        </p:nvSpPr>
        <p:spPr/>
        <p:txBody>
          <a:bodyPr/>
          <a:lstStyle/>
          <a:p>
            <a:fld id="{052F8F49-F254-4492-A20D-AEE6D2E281C5}" type="slidenum">
              <a:rPr lang="en-US" smtClean="0"/>
              <a:pPr/>
              <a:t>20</a:t>
            </a:fld>
            <a:endParaRPr lang="en-US"/>
          </a:p>
        </p:txBody>
      </p:sp>
      <p:cxnSp>
        <p:nvCxnSpPr>
          <p:cNvPr id="6" name="Elbow Connector 5"/>
          <p:cNvCxnSpPr/>
          <p:nvPr/>
        </p:nvCxnSpPr>
        <p:spPr>
          <a:xfrm rot="16200000" flipV="1">
            <a:off x="266700" y="4229100"/>
            <a:ext cx="2133600" cy="533400"/>
          </a:xfrm>
          <a:prstGeom prst="bentConnector3">
            <a:avLst>
              <a:gd name="adj1" fmla="val -9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38200" y="6019800"/>
            <a:ext cx="7315200" cy="369332"/>
          </a:xfrm>
          <a:prstGeom prst="rect">
            <a:avLst/>
          </a:prstGeom>
          <a:noFill/>
        </p:spPr>
        <p:txBody>
          <a:bodyPr wrap="square" rtlCol="0">
            <a:spAutoFit/>
          </a:bodyPr>
          <a:lstStyle/>
          <a:p>
            <a:r>
              <a:rPr lang="en-US" i="1" dirty="0" smtClean="0"/>
              <a:t>Threshold data size changes depending on the data and </a:t>
            </a:r>
            <a:r>
              <a:rPr lang="en-US" i="1" dirty="0" smtClean="0"/>
              <a:t>network-bandwidth. </a:t>
            </a:r>
            <a:endParaRPr lang="en-US"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Storing Entries: Pairs of &lt;</a:t>
            </a:r>
            <a:r>
              <a:rPr lang="en-US" dirty="0" err="1" smtClean="0">
                <a:solidFill>
                  <a:schemeClr val="tx1">
                    <a:lumMod val="75000"/>
                    <a:lumOff val="25000"/>
                  </a:schemeClr>
                </a:solidFill>
                <a:effectLst>
                  <a:outerShdw blurRad="38100" dist="38100" dir="2700000" algn="tl">
                    <a:srgbClr val="000000">
                      <a:alpha val="43137"/>
                    </a:srgbClr>
                  </a:outerShdw>
                </a:effectLst>
              </a:rPr>
              <a:t>bbox</a:t>
            </a:r>
            <a:r>
              <a:rPr lang="en-US" dirty="0" smtClean="0">
                <a:solidFill>
                  <a:schemeClr val="tx1">
                    <a:lumMod val="75000"/>
                    <a:lumOff val="25000"/>
                  </a:schemeClr>
                </a:solidFill>
                <a:effectLst>
                  <a:outerShdw blurRad="38100" dist="38100" dir="2700000" algn="tl">
                    <a:srgbClr val="000000">
                      <a:alpha val="43137"/>
                    </a:srgbClr>
                  </a:outerShdw>
                </a:effectLst>
              </a:rPr>
              <a:t>, GML&gt;</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382000" cy="4800600"/>
          </a:xfrm>
        </p:spPr>
        <p:txBody>
          <a:bodyPr>
            <a:normAutofit fontScale="85000" lnSpcReduction="10000"/>
          </a:bodyPr>
          <a:lstStyle/>
          <a:p>
            <a:r>
              <a:rPr lang="en-US" dirty="0" smtClean="0">
                <a:solidFill>
                  <a:schemeClr val="tx1">
                    <a:lumMod val="75000"/>
                    <a:lumOff val="25000"/>
                  </a:schemeClr>
                </a:solidFill>
              </a:rPr>
              <a:t>Storage hierarchy:</a:t>
            </a:r>
            <a:endParaRPr lang="en-US" dirty="0" smtClean="0">
              <a:solidFill>
                <a:schemeClr val="tx1">
                  <a:lumMod val="75000"/>
                  <a:lumOff val="25000"/>
                </a:schemeClr>
              </a:solidFill>
            </a:endParaRPr>
          </a:p>
          <a:p>
            <a:pPr marL="971550" lvl="1" indent="-514350">
              <a:buFont typeface="+mj-lt"/>
              <a:buAutoNum type="arabicPeriod"/>
            </a:pPr>
            <a:r>
              <a:rPr lang="en-US" dirty="0" smtClean="0">
                <a:solidFill>
                  <a:schemeClr val="tx1">
                    <a:lumMod val="75000"/>
                    <a:lumOff val="25000"/>
                  </a:schemeClr>
                </a:solidFill>
              </a:rPr>
              <a:t>Federator’s </a:t>
            </a:r>
            <a:r>
              <a:rPr lang="en-US" dirty="0" smtClean="0">
                <a:solidFill>
                  <a:schemeClr val="tx1">
                    <a:lumMod val="75000"/>
                    <a:lumOff val="25000"/>
                  </a:schemeClr>
                </a:solidFill>
              </a:rPr>
              <a:t>Memory Store</a:t>
            </a:r>
            <a:endParaRPr lang="en-US" dirty="0" smtClean="0">
              <a:solidFill>
                <a:schemeClr val="tx1">
                  <a:lumMod val="75000"/>
                  <a:lumOff val="25000"/>
                </a:schemeClr>
              </a:solidFill>
            </a:endParaRPr>
          </a:p>
          <a:p>
            <a:pPr marL="971550" lvl="1" indent="-514350">
              <a:buFont typeface="+mj-lt"/>
              <a:buAutoNum type="arabicPeriod"/>
            </a:pPr>
            <a:r>
              <a:rPr lang="en-US" dirty="0" smtClean="0">
                <a:solidFill>
                  <a:schemeClr val="tx1">
                    <a:lumMod val="75000"/>
                    <a:lumOff val="25000"/>
                  </a:schemeClr>
                </a:solidFill>
              </a:rPr>
              <a:t>Federator’s Disk Store</a:t>
            </a:r>
          </a:p>
          <a:p>
            <a:pPr marL="971550" lvl="1" indent="-514350"/>
            <a:r>
              <a:rPr lang="en-US" dirty="0" smtClean="0">
                <a:solidFill>
                  <a:schemeClr val="tx1">
                    <a:lumMod val="75000"/>
                    <a:lumOff val="25000"/>
                  </a:schemeClr>
                </a:solidFill>
              </a:rPr>
              <a:t>Allowable memory and disk capacity </a:t>
            </a:r>
          </a:p>
          <a:p>
            <a:pPr marL="971550" lvl="1" indent="-514350"/>
            <a:r>
              <a:rPr lang="en-US" dirty="0" smtClean="0">
                <a:solidFill>
                  <a:schemeClr val="tx1">
                    <a:lumMod val="75000"/>
                    <a:lumOff val="25000"/>
                  </a:schemeClr>
                </a:solidFill>
              </a:rPr>
              <a:t>If memory </a:t>
            </a:r>
            <a:r>
              <a:rPr lang="en-US" dirty="0" smtClean="0">
                <a:solidFill>
                  <a:schemeClr val="tx1">
                    <a:lumMod val="75000"/>
                    <a:lumOff val="25000"/>
                  </a:schemeClr>
                </a:solidFill>
              </a:rPr>
              <a:t>overflows, entries are dumped into </a:t>
            </a:r>
            <a:r>
              <a:rPr lang="en-US" dirty="0" smtClean="0">
                <a:solidFill>
                  <a:schemeClr val="tx1">
                    <a:lumMod val="75000"/>
                    <a:lumOff val="25000"/>
                  </a:schemeClr>
                </a:solidFill>
              </a:rPr>
              <a:t>disk</a:t>
            </a:r>
          </a:p>
          <a:p>
            <a:pPr marL="971550" lvl="1" indent="-514350"/>
            <a:r>
              <a:rPr lang="en-US" dirty="0" smtClean="0">
                <a:solidFill>
                  <a:schemeClr val="tx1">
                    <a:lumMod val="75000"/>
                    <a:lumOff val="25000"/>
                  </a:schemeClr>
                </a:solidFill>
              </a:rPr>
              <a:t>If disk overflows, evicted according to the policy (LRU or LFU)</a:t>
            </a:r>
          </a:p>
          <a:p>
            <a:pPr marL="571500" indent="-514350"/>
            <a:r>
              <a:rPr lang="en-US" dirty="0" smtClean="0">
                <a:solidFill>
                  <a:schemeClr val="tx1">
                    <a:lumMod val="75000"/>
                    <a:lumOff val="25000"/>
                  </a:schemeClr>
                </a:solidFill>
              </a:rPr>
              <a:t>Entries </a:t>
            </a:r>
            <a:r>
              <a:rPr lang="en-US" dirty="0" smtClean="0">
                <a:solidFill>
                  <a:schemeClr val="tx1">
                    <a:lumMod val="75000"/>
                    <a:lumOff val="25000"/>
                  </a:schemeClr>
                </a:solidFill>
              </a:rPr>
              <a:t>move between memory and disk space</a:t>
            </a:r>
          </a:p>
          <a:p>
            <a:pPr marL="971550" lvl="1" indent="-514350"/>
            <a:r>
              <a:rPr lang="en-US" dirty="0" smtClean="0">
                <a:solidFill>
                  <a:schemeClr val="tx1">
                    <a:lumMod val="75000"/>
                    <a:lumOff val="25000"/>
                  </a:schemeClr>
                </a:solidFill>
              </a:rPr>
              <a:t>Policy  is defined in </a:t>
            </a:r>
            <a:r>
              <a:rPr lang="en-US" dirty="0" smtClean="0">
                <a:solidFill>
                  <a:schemeClr val="tx1">
                    <a:lumMod val="75000"/>
                    <a:lumOff val="25000"/>
                  </a:schemeClr>
                </a:solidFill>
              </a:rPr>
              <a:t>configuration </a:t>
            </a:r>
            <a:r>
              <a:rPr lang="en-US" dirty="0" smtClean="0">
                <a:solidFill>
                  <a:schemeClr val="tx1">
                    <a:lumMod val="75000"/>
                    <a:lumOff val="25000"/>
                  </a:schemeClr>
                </a:solidFill>
              </a:rPr>
              <a:t>(LFU, LIFO etc</a:t>
            </a:r>
            <a:r>
              <a:rPr lang="en-US" dirty="0" smtClean="0">
                <a:solidFill>
                  <a:schemeClr val="tx1">
                    <a:lumMod val="75000"/>
                    <a:lumOff val="25000"/>
                  </a:schemeClr>
                </a:solidFill>
              </a:rPr>
              <a:t>.)</a:t>
            </a:r>
          </a:p>
          <a:p>
            <a:pPr marL="571500" indent="-514350"/>
            <a:endParaRPr lang="en-US" sz="1400" dirty="0" smtClean="0">
              <a:solidFill>
                <a:schemeClr val="tx1">
                  <a:lumMod val="75000"/>
                  <a:lumOff val="25000"/>
                </a:schemeClr>
              </a:solidFill>
            </a:endParaRPr>
          </a:p>
          <a:p>
            <a:pPr marL="571500" indent="-514350"/>
            <a:r>
              <a:rPr lang="en-US" dirty="0" smtClean="0">
                <a:solidFill>
                  <a:schemeClr val="tx1">
                    <a:lumMod val="75000"/>
                    <a:lumOff val="25000"/>
                  </a:schemeClr>
                </a:solidFill>
              </a:rPr>
              <a:t>Locality of reference: Data that is near other data or has just been used is more likely to be used again</a:t>
            </a:r>
            <a:endParaRPr lang="en-US" dirty="0" smtClean="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4111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How It is Used (Run-time)</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71600"/>
            <a:ext cx="8229600" cy="762000"/>
          </a:xfrm>
        </p:spPr>
        <p:txBody>
          <a:bodyPr>
            <a:normAutofit fontScale="70000" lnSpcReduction="20000"/>
          </a:bodyPr>
          <a:lstStyle/>
          <a:p>
            <a:r>
              <a:rPr lang="en-US" dirty="0" smtClean="0">
                <a:solidFill>
                  <a:schemeClr val="tx1">
                    <a:lumMod val="75000"/>
                    <a:lumOff val="25000"/>
                  </a:schemeClr>
                </a:solidFill>
              </a:rPr>
              <a:t>On-demand data access and rendering responded over TT</a:t>
            </a:r>
          </a:p>
          <a:p>
            <a:r>
              <a:rPr lang="en-US" dirty="0" smtClean="0">
                <a:solidFill>
                  <a:schemeClr val="tx1">
                    <a:lumMod val="75000"/>
                    <a:lumOff val="25000"/>
                  </a:schemeClr>
                </a:solidFill>
              </a:rPr>
              <a:t>Lets say federator gets a queries positioned to TT as below</a:t>
            </a:r>
          </a:p>
        </p:txBody>
      </p:sp>
      <p:sp>
        <p:nvSpPr>
          <p:cNvPr id="4" name="Slide Number Placeholder 3"/>
          <p:cNvSpPr>
            <a:spLocks noGrp="1"/>
          </p:cNvSpPr>
          <p:nvPr>
            <p:ph type="sldNum" sz="quarter" idx="12"/>
          </p:nvPr>
        </p:nvSpPr>
        <p:spPr/>
        <p:txBody>
          <a:bodyPr/>
          <a:lstStyle/>
          <a:p>
            <a:fld id="{052F8F49-F254-4492-A20D-AEE6D2E281C5}" type="slidenum">
              <a:rPr lang="en-US" smtClean="0"/>
              <a:pPr/>
              <a:t>22</a:t>
            </a:fld>
            <a:endParaRPr lang="en-US" dirty="0"/>
          </a:p>
        </p:txBody>
      </p:sp>
      <p:grpSp>
        <p:nvGrpSpPr>
          <p:cNvPr id="54" name="Group 53"/>
          <p:cNvGrpSpPr/>
          <p:nvPr/>
        </p:nvGrpSpPr>
        <p:grpSpPr>
          <a:xfrm>
            <a:off x="838200" y="2057400"/>
            <a:ext cx="3200400" cy="2819400"/>
            <a:chOff x="914400" y="2971800"/>
            <a:chExt cx="2961477" cy="2724481"/>
          </a:xfrm>
        </p:grpSpPr>
        <p:grpSp>
          <p:nvGrpSpPr>
            <p:cNvPr id="46" name="Group 45"/>
            <p:cNvGrpSpPr/>
            <p:nvPr/>
          </p:nvGrpSpPr>
          <p:grpSpPr>
            <a:xfrm>
              <a:off x="914400" y="2971800"/>
              <a:ext cx="2961477" cy="2724481"/>
              <a:chOff x="3657601" y="3963193"/>
              <a:chExt cx="2047075" cy="1885488"/>
            </a:xfrm>
          </p:grpSpPr>
          <p:sp>
            <p:nvSpPr>
              <p:cNvPr id="5" name="Rectangle 4"/>
              <p:cNvSpPr>
                <a:spLocks noChangeArrowheads="1"/>
              </p:cNvSpPr>
              <p:nvPr/>
            </p:nvSpPr>
            <p:spPr bwMode="auto">
              <a:xfrm>
                <a:off x="3657602" y="4148191"/>
                <a:ext cx="1938527" cy="1699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6" name="AutoShape 24"/>
              <p:cNvCxnSpPr>
                <a:cxnSpLocks noChangeShapeType="1"/>
                <a:stCxn id="5" idx="1"/>
                <a:endCxn id="5" idx="3"/>
              </p:cNvCxnSpPr>
              <p:nvPr/>
            </p:nvCxnSpPr>
            <p:spPr bwMode="auto">
              <a:xfrm rot="10800000" flipH="1">
                <a:off x="3657601" y="4998039"/>
                <a:ext cx="1938527" cy="1588"/>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rot="5400000">
                <a:off x="4535451" y="4533899"/>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a:off x="4561676" y="4571999"/>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rot="5400000">
                <a:off x="4583745" y="4761705"/>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4802151" y="4776849"/>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rot="5400000">
                <a:off x="5068057" y="4380705"/>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a:off x="5030751" y="4353686"/>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rot="5400000">
                <a:off x="4814820" y="4882930"/>
                <a:ext cx="3048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AutoShape 22"/>
              <p:cNvCxnSpPr>
                <a:cxnSpLocks noChangeShapeType="1"/>
                <a:stCxn id="5" idx="0"/>
                <a:endCxn id="5" idx="2"/>
              </p:cNvCxnSpPr>
              <p:nvPr/>
            </p:nvCxnSpPr>
            <p:spPr bwMode="auto">
              <a:xfrm rot="16200000" flipH="1">
                <a:off x="3777018" y="4998039"/>
                <a:ext cx="1699696" cy="1588"/>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4658370" y="4226866"/>
                <a:ext cx="296571" cy="255598"/>
              </a:xfrm>
              <a:prstGeom prst="rect">
                <a:avLst/>
              </a:prstGeom>
              <a:noFill/>
            </p:spPr>
            <p:txBody>
              <a:bodyPr wrap="square" rtlCol="0">
                <a:spAutoFit/>
              </a:bodyPr>
              <a:lstStyle/>
              <a:p>
                <a:r>
                  <a:rPr lang="en-US" dirty="0" smtClean="0"/>
                  <a:t>p</a:t>
                </a:r>
                <a:r>
                  <a:rPr lang="en-US" baseline="-25000" dirty="0" smtClean="0"/>
                  <a:t>1</a:t>
                </a:r>
                <a:endParaRPr lang="en-US" dirty="0"/>
              </a:p>
            </p:txBody>
          </p:sp>
          <p:sp>
            <p:nvSpPr>
              <p:cNvPr id="17" name="TextBox 16"/>
              <p:cNvSpPr txBox="1"/>
              <p:nvPr/>
            </p:nvSpPr>
            <p:spPr>
              <a:xfrm>
                <a:off x="5079747" y="4332335"/>
                <a:ext cx="283212" cy="258160"/>
              </a:xfrm>
              <a:prstGeom prst="rect">
                <a:avLst/>
              </a:prstGeom>
              <a:noFill/>
            </p:spPr>
            <p:txBody>
              <a:bodyPr wrap="square" rtlCol="0">
                <a:spAutoFit/>
              </a:bodyPr>
              <a:lstStyle/>
              <a:p>
                <a:r>
                  <a:rPr lang="en-US" dirty="0" smtClean="0"/>
                  <a:t>p</a:t>
                </a:r>
                <a:r>
                  <a:rPr lang="en-US" baseline="-25000" dirty="0" smtClean="0"/>
                  <a:t>3</a:t>
                </a:r>
              </a:p>
            </p:txBody>
          </p:sp>
          <p:sp>
            <p:nvSpPr>
              <p:cNvPr id="37" name="TextBox 36"/>
              <p:cNvSpPr txBox="1"/>
              <p:nvPr/>
            </p:nvSpPr>
            <p:spPr>
              <a:xfrm>
                <a:off x="5079747" y="4121397"/>
                <a:ext cx="296571" cy="258160"/>
              </a:xfrm>
              <a:prstGeom prst="rect">
                <a:avLst/>
              </a:prstGeom>
              <a:noFill/>
            </p:spPr>
            <p:txBody>
              <a:bodyPr wrap="square" rtlCol="0">
                <a:spAutoFit/>
              </a:bodyPr>
              <a:lstStyle/>
              <a:p>
                <a:r>
                  <a:rPr lang="en-US" dirty="0" smtClean="0"/>
                  <a:t>p</a:t>
                </a:r>
                <a:r>
                  <a:rPr lang="en-US" baseline="-25000" dirty="0" smtClean="0"/>
                  <a:t>2</a:t>
                </a:r>
                <a:endParaRPr lang="en-US" baseline="-25000" dirty="0"/>
              </a:p>
            </p:txBody>
          </p:sp>
        </p:grpSp>
        <p:sp>
          <p:nvSpPr>
            <p:cNvPr id="38" name="TextBox 37"/>
            <p:cNvSpPr txBox="1"/>
            <p:nvPr/>
          </p:nvSpPr>
          <p:spPr>
            <a:xfrm>
              <a:off x="2262250" y="3962400"/>
              <a:ext cx="457200" cy="369332"/>
            </a:xfrm>
            <a:prstGeom prst="rect">
              <a:avLst/>
            </a:prstGeom>
            <a:noFill/>
          </p:spPr>
          <p:txBody>
            <a:bodyPr wrap="square" rtlCol="0">
              <a:spAutoFit/>
            </a:bodyPr>
            <a:lstStyle/>
            <a:p>
              <a:r>
                <a:rPr lang="en-US" dirty="0" smtClean="0"/>
                <a:t>p</a:t>
              </a:r>
              <a:r>
                <a:rPr lang="en-US" baseline="-25000" dirty="0" smtClean="0"/>
                <a:t>5</a:t>
              </a:r>
            </a:p>
          </p:txBody>
        </p:sp>
        <p:sp>
          <p:nvSpPr>
            <p:cNvPr id="39" name="TextBox 38"/>
            <p:cNvSpPr txBox="1"/>
            <p:nvPr/>
          </p:nvSpPr>
          <p:spPr>
            <a:xfrm>
              <a:off x="2665227" y="3757550"/>
              <a:ext cx="457200" cy="369332"/>
            </a:xfrm>
            <a:prstGeom prst="rect">
              <a:avLst/>
            </a:prstGeom>
            <a:noFill/>
          </p:spPr>
          <p:txBody>
            <a:bodyPr wrap="square" rtlCol="0">
              <a:spAutoFit/>
            </a:bodyPr>
            <a:lstStyle/>
            <a:p>
              <a:r>
                <a:rPr lang="en-US" dirty="0" smtClean="0"/>
                <a:t>p</a:t>
              </a:r>
              <a:r>
                <a:rPr lang="en-US" baseline="-25000" dirty="0" smtClean="0"/>
                <a:t>6</a:t>
              </a:r>
            </a:p>
          </p:txBody>
        </p:sp>
        <p:sp>
          <p:nvSpPr>
            <p:cNvPr id="40" name="TextBox 39"/>
            <p:cNvSpPr txBox="1"/>
            <p:nvPr/>
          </p:nvSpPr>
          <p:spPr>
            <a:xfrm>
              <a:off x="2526475" y="4126675"/>
              <a:ext cx="457200" cy="369332"/>
            </a:xfrm>
            <a:prstGeom prst="rect">
              <a:avLst/>
            </a:prstGeom>
            <a:noFill/>
          </p:spPr>
          <p:txBody>
            <a:bodyPr wrap="square" rtlCol="0">
              <a:spAutoFit/>
            </a:bodyPr>
            <a:lstStyle/>
            <a:p>
              <a:r>
                <a:rPr lang="en-US" dirty="0" smtClean="0"/>
                <a:t>p</a:t>
              </a:r>
              <a:r>
                <a:rPr lang="en-US" baseline="-25000" dirty="0" smtClean="0"/>
                <a:t>7</a:t>
              </a:r>
            </a:p>
          </p:txBody>
        </p:sp>
        <p:sp>
          <p:nvSpPr>
            <p:cNvPr id="41" name="TextBox 40"/>
            <p:cNvSpPr txBox="1"/>
            <p:nvPr/>
          </p:nvSpPr>
          <p:spPr>
            <a:xfrm>
              <a:off x="2707575" y="4074225"/>
              <a:ext cx="457200" cy="369332"/>
            </a:xfrm>
            <a:prstGeom prst="rect">
              <a:avLst/>
            </a:prstGeom>
            <a:noFill/>
          </p:spPr>
          <p:txBody>
            <a:bodyPr wrap="square" rtlCol="0">
              <a:spAutoFit/>
            </a:bodyPr>
            <a:lstStyle/>
            <a:p>
              <a:r>
                <a:rPr lang="en-US" dirty="0" smtClean="0"/>
                <a:t>p</a:t>
              </a:r>
              <a:r>
                <a:rPr lang="en-US" baseline="-25000" dirty="0" smtClean="0"/>
                <a:t>8</a:t>
              </a:r>
            </a:p>
          </p:txBody>
        </p:sp>
        <p:sp>
          <p:nvSpPr>
            <p:cNvPr id="42" name="TextBox 41"/>
            <p:cNvSpPr txBox="1"/>
            <p:nvPr/>
          </p:nvSpPr>
          <p:spPr>
            <a:xfrm>
              <a:off x="3124200" y="3962400"/>
              <a:ext cx="457200" cy="369332"/>
            </a:xfrm>
            <a:prstGeom prst="rect">
              <a:avLst/>
            </a:prstGeom>
            <a:noFill/>
          </p:spPr>
          <p:txBody>
            <a:bodyPr wrap="square" rtlCol="0">
              <a:spAutoFit/>
            </a:bodyPr>
            <a:lstStyle/>
            <a:p>
              <a:r>
                <a:rPr lang="en-US" dirty="0" smtClean="0"/>
                <a:t>p</a:t>
              </a:r>
              <a:r>
                <a:rPr lang="en-US" baseline="-25000" dirty="0" smtClean="0"/>
                <a:t>9</a:t>
              </a:r>
            </a:p>
          </p:txBody>
        </p:sp>
        <p:sp>
          <p:nvSpPr>
            <p:cNvPr id="43" name="TextBox 42"/>
            <p:cNvSpPr txBox="1"/>
            <p:nvPr/>
          </p:nvSpPr>
          <p:spPr>
            <a:xfrm>
              <a:off x="2667000" y="4953000"/>
              <a:ext cx="609600" cy="369332"/>
            </a:xfrm>
            <a:prstGeom prst="rect">
              <a:avLst/>
            </a:prstGeom>
            <a:noFill/>
          </p:spPr>
          <p:txBody>
            <a:bodyPr wrap="square" rtlCol="0">
              <a:spAutoFit/>
            </a:bodyPr>
            <a:lstStyle/>
            <a:p>
              <a:r>
                <a:rPr lang="en-US" dirty="0" smtClean="0"/>
                <a:t>p</a:t>
              </a:r>
              <a:r>
                <a:rPr lang="en-US" baseline="-25000" dirty="0" smtClean="0"/>
                <a:t>10</a:t>
              </a:r>
            </a:p>
          </p:txBody>
        </p:sp>
        <p:sp>
          <p:nvSpPr>
            <p:cNvPr id="44" name="TextBox 43"/>
            <p:cNvSpPr txBox="1"/>
            <p:nvPr/>
          </p:nvSpPr>
          <p:spPr>
            <a:xfrm>
              <a:off x="1219200" y="4953000"/>
              <a:ext cx="685800" cy="369332"/>
            </a:xfrm>
            <a:prstGeom prst="rect">
              <a:avLst/>
            </a:prstGeom>
            <a:noFill/>
          </p:spPr>
          <p:txBody>
            <a:bodyPr wrap="square" rtlCol="0">
              <a:spAutoFit/>
            </a:bodyPr>
            <a:lstStyle/>
            <a:p>
              <a:r>
                <a:rPr lang="en-US" dirty="0" smtClean="0"/>
                <a:t>p</a:t>
              </a:r>
              <a:r>
                <a:rPr lang="en-US" baseline="-25000" dirty="0" smtClean="0"/>
                <a:t>11</a:t>
              </a:r>
            </a:p>
          </p:txBody>
        </p:sp>
        <p:sp>
          <p:nvSpPr>
            <p:cNvPr id="45" name="TextBox 44"/>
            <p:cNvSpPr txBox="1"/>
            <p:nvPr/>
          </p:nvSpPr>
          <p:spPr>
            <a:xfrm>
              <a:off x="1295400" y="3581400"/>
              <a:ext cx="609600" cy="369332"/>
            </a:xfrm>
            <a:prstGeom prst="rect">
              <a:avLst/>
            </a:prstGeom>
            <a:noFill/>
          </p:spPr>
          <p:txBody>
            <a:bodyPr wrap="square" rtlCol="0">
              <a:spAutoFit/>
            </a:bodyPr>
            <a:lstStyle/>
            <a:p>
              <a:r>
                <a:rPr lang="en-US" dirty="0" smtClean="0"/>
                <a:t>p</a:t>
              </a:r>
              <a:r>
                <a:rPr lang="en-US" baseline="-25000" dirty="0" smtClean="0"/>
                <a:t>12</a:t>
              </a:r>
            </a:p>
          </p:txBody>
        </p:sp>
        <p:sp>
          <p:nvSpPr>
            <p:cNvPr id="47" name="TextBox 46"/>
            <p:cNvSpPr txBox="1"/>
            <p:nvPr/>
          </p:nvSpPr>
          <p:spPr>
            <a:xfrm>
              <a:off x="3352800" y="3352800"/>
              <a:ext cx="457200" cy="369332"/>
            </a:xfrm>
            <a:prstGeom prst="rect">
              <a:avLst/>
            </a:prstGeom>
            <a:noFill/>
          </p:spPr>
          <p:txBody>
            <a:bodyPr wrap="square" rtlCol="0">
              <a:spAutoFit/>
            </a:bodyPr>
            <a:lstStyle/>
            <a:p>
              <a:r>
                <a:rPr lang="en-US" dirty="0" smtClean="0"/>
                <a:t>p</a:t>
              </a:r>
              <a:r>
                <a:rPr lang="en-US" baseline="-25000" dirty="0" smtClean="0"/>
                <a:t>4</a:t>
              </a:r>
            </a:p>
          </p:txBody>
        </p:sp>
        <p:sp>
          <p:nvSpPr>
            <p:cNvPr id="48" name="Rectangle 47"/>
            <p:cNvSpPr/>
            <p:nvPr/>
          </p:nvSpPr>
          <p:spPr>
            <a:xfrm>
              <a:off x="1066800" y="3352800"/>
              <a:ext cx="533400" cy="381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solidFill>
                    <a:srgbClr val="0070C0"/>
                  </a:solidFill>
                </a:rPr>
                <a:t>r</a:t>
              </a:r>
              <a:r>
                <a:rPr lang="en-US" baseline="-25000" dirty="0" smtClean="0">
                  <a:solidFill>
                    <a:srgbClr val="0070C0"/>
                  </a:solidFill>
                </a:rPr>
                <a:t>1</a:t>
              </a:r>
              <a:endParaRPr lang="en-US" dirty="0">
                <a:solidFill>
                  <a:srgbClr val="0070C0"/>
                </a:solidFill>
              </a:endParaRPr>
            </a:p>
          </p:txBody>
        </p:sp>
        <p:sp>
          <p:nvSpPr>
            <p:cNvPr id="49" name="Rectangle 48"/>
            <p:cNvSpPr/>
            <p:nvPr/>
          </p:nvSpPr>
          <p:spPr>
            <a:xfrm>
              <a:off x="1828800" y="3581400"/>
              <a:ext cx="685800" cy="762000"/>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solidFill>
                    <a:srgbClr val="0070C0"/>
                  </a:solidFill>
                </a:rPr>
                <a:t>r</a:t>
              </a:r>
              <a:r>
                <a:rPr lang="en-US" baseline="-25000" dirty="0" smtClean="0">
                  <a:solidFill>
                    <a:srgbClr val="0070C0"/>
                  </a:solidFill>
                </a:rPr>
                <a:t>2</a:t>
              </a:r>
              <a:endParaRPr lang="en-US" dirty="0">
                <a:solidFill>
                  <a:srgbClr val="0070C0"/>
                </a:solidFill>
              </a:endParaRPr>
            </a:p>
          </p:txBody>
        </p:sp>
        <p:sp>
          <p:nvSpPr>
            <p:cNvPr id="50" name="Rectangle 49"/>
            <p:cNvSpPr/>
            <p:nvPr/>
          </p:nvSpPr>
          <p:spPr>
            <a:xfrm>
              <a:off x="1524000" y="4648200"/>
              <a:ext cx="1143000" cy="838200"/>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solidFill>
                    <a:srgbClr val="0070C0"/>
                  </a:solidFill>
                </a:rPr>
                <a:t>r</a:t>
              </a:r>
              <a:r>
                <a:rPr lang="en-US" baseline="-25000" dirty="0" smtClean="0">
                  <a:solidFill>
                    <a:srgbClr val="0070C0"/>
                  </a:solidFill>
                </a:rPr>
                <a:t>3</a:t>
              </a:r>
              <a:endParaRPr lang="en-US" dirty="0">
                <a:solidFill>
                  <a:srgbClr val="0070C0"/>
                </a:solidFill>
              </a:endParaRPr>
            </a:p>
          </p:txBody>
        </p:sp>
        <p:sp>
          <p:nvSpPr>
            <p:cNvPr id="51" name="Rectangle 50"/>
            <p:cNvSpPr/>
            <p:nvPr/>
          </p:nvSpPr>
          <p:spPr>
            <a:xfrm>
              <a:off x="2743200" y="3657600"/>
              <a:ext cx="533400" cy="381000"/>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solidFill>
                    <a:srgbClr val="0070C0"/>
                  </a:solidFill>
                </a:rPr>
                <a:t>r</a:t>
              </a:r>
              <a:r>
                <a:rPr lang="en-US" baseline="-25000" dirty="0" smtClean="0">
                  <a:solidFill>
                    <a:srgbClr val="0070C0"/>
                  </a:solidFill>
                </a:rPr>
                <a:t>4</a:t>
              </a:r>
              <a:endParaRPr lang="en-US" dirty="0">
                <a:solidFill>
                  <a:srgbClr val="0070C0"/>
                </a:solidFill>
              </a:endParaRPr>
            </a:p>
          </p:txBody>
        </p:sp>
      </p:grpSp>
      <p:sp>
        <p:nvSpPr>
          <p:cNvPr id="53" name="Content Placeholder 2"/>
          <p:cNvSpPr txBox="1">
            <a:spLocks/>
          </p:cNvSpPr>
          <p:nvPr/>
        </p:nvSpPr>
        <p:spPr>
          <a:xfrm>
            <a:off x="4267200" y="2667000"/>
            <a:ext cx="4495800" cy="2286000"/>
          </a:xfrm>
          <a:prstGeom prst="rect">
            <a:avLst/>
          </a:prstGeom>
        </p:spPr>
        <p:txBody>
          <a:bodyPr vert="horz" lIns="91440" tIns="45720" rIns="91440" bIns="45720" rtlCol="0">
            <a:normAutofit fontScale="70000" lnSpcReduction="20000"/>
          </a:bodyPr>
          <a:lstStyle/>
          <a:p>
            <a:pPr marL="342900" lvl="0" indent="-342900">
              <a:spcBef>
                <a:spcPct val="20000"/>
              </a:spcBef>
              <a:buFont typeface="Arial" pitchFamily="34" charset="0"/>
              <a:buChar char="•"/>
            </a:pPr>
            <a:r>
              <a:rPr lang="en-US" sz="3200" dirty="0" smtClean="0">
                <a:solidFill>
                  <a:schemeClr val="tx1">
                    <a:lumMod val="75000"/>
                    <a:lumOff val="25000"/>
                  </a:schemeClr>
                </a:solidFill>
              </a:rPr>
              <a:t>(r</a:t>
            </a:r>
            <a:r>
              <a:rPr lang="en-US" sz="3200" baseline="-25000" dirty="0" smtClean="0">
                <a:solidFill>
                  <a:schemeClr val="tx1">
                    <a:lumMod val="75000"/>
                    <a:lumOff val="25000"/>
                  </a:schemeClr>
                </a:solidFill>
              </a:rPr>
              <a:t>i</a:t>
            </a:r>
            <a:r>
              <a:rPr lang="en-US" sz="3200" dirty="0" smtClean="0">
                <a:solidFill>
                  <a:schemeClr val="tx1">
                    <a:lumMod val="75000"/>
                    <a:lumOff val="25000"/>
                  </a:schemeClr>
                </a:solidFill>
              </a:rPr>
              <a:t>): On-demand query in </a:t>
            </a:r>
            <a:r>
              <a:rPr lang="en-US" sz="3200" dirty="0" err="1" smtClean="0">
                <a:solidFill>
                  <a:schemeClr val="tx1">
                    <a:lumMod val="75000"/>
                    <a:lumOff val="25000"/>
                  </a:schemeClr>
                </a:solidFill>
              </a:rPr>
              <a:t>bbox</a:t>
            </a:r>
            <a:endParaRPr lang="en-US" sz="3200" dirty="0" smtClean="0">
              <a:solidFill>
                <a:schemeClr val="tx1">
                  <a:lumMod val="75000"/>
                  <a:lumOff val="25000"/>
                </a:schemeClr>
              </a:solidFill>
            </a:endParaRPr>
          </a:p>
          <a:p>
            <a:pPr marL="342900" lvl="0" indent="-342900">
              <a:spcBef>
                <a:spcPct val="20000"/>
              </a:spcBef>
              <a:buFont typeface="Arial" pitchFamily="34" charset="0"/>
              <a:buChar char="•"/>
            </a:pPr>
            <a:r>
              <a:rPr lang="en-US" sz="3200" dirty="0" smtClean="0">
                <a:solidFill>
                  <a:schemeClr val="tx1">
                    <a:lumMod val="75000"/>
                    <a:lumOff val="25000"/>
                  </a:schemeClr>
                </a:solidFill>
              </a:rPr>
              <a:t>(p</a:t>
            </a:r>
            <a:r>
              <a:rPr lang="en-US" sz="3200" baseline="-25000" dirty="0" smtClean="0">
                <a:solidFill>
                  <a:schemeClr val="tx1">
                    <a:lumMod val="75000"/>
                    <a:lumOff val="25000"/>
                  </a:schemeClr>
                </a:solidFill>
              </a:rPr>
              <a:t>i</a:t>
            </a:r>
            <a:r>
              <a:rPr lang="en-US" sz="3200" dirty="0" smtClean="0">
                <a:solidFill>
                  <a:schemeClr val="tx1">
                    <a:lumMod val="75000"/>
                    <a:lumOff val="25000"/>
                  </a:schemeClr>
                </a:solidFill>
              </a:rPr>
              <a:t>): WT entries in GML</a:t>
            </a:r>
          </a:p>
          <a:p>
            <a:pPr marL="342900" lvl="0" indent="-342900">
              <a:spcBef>
                <a:spcPct val="20000"/>
              </a:spcBef>
              <a:buFont typeface="Arial" pitchFamily="34" charset="0"/>
              <a:buChar char="•"/>
            </a:pPr>
            <a:r>
              <a:rPr lang="en-US" sz="3200" dirty="0" smtClean="0">
                <a:solidFill>
                  <a:schemeClr val="tx1">
                    <a:lumMod val="75000"/>
                    <a:lumOff val="25000"/>
                  </a:schemeClr>
                </a:solidFill>
              </a:rPr>
              <a:t>r</a:t>
            </a:r>
            <a:r>
              <a:rPr lang="en-US" sz="3200" baseline="-25000" dirty="0" smtClean="0">
                <a:solidFill>
                  <a:schemeClr val="tx1">
                    <a:lumMod val="75000"/>
                    <a:lumOff val="25000"/>
                  </a:schemeClr>
                </a:solidFill>
              </a:rPr>
              <a:t>1</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p</a:t>
            </a:r>
            <a:r>
              <a:rPr kumimoji="0" lang="en-US" sz="32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12</a:t>
            </a:r>
          </a:p>
          <a:p>
            <a:pPr marL="342900" lvl="0" indent="-342900">
              <a:spcBef>
                <a:spcPct val="20000"/>
              </a:spcBef>
              <a:buFont typeface="Arial" pitchFamily="34" charset="0"/>
              <a:buChar char="•"/>
            </a:pPr>
            <a:r>
              <a:rPr lang="en-US" sz="3200" dirty="0" smtClean="0">
                <a:solidFill>
                  <a:schemeClr val="tx1">
                    <a:lumMod val="75000"/>
                    <a:lumOff val="25000"/>
                  </a:schemeClr>
                </a:solidFill>
              </a:rPr>
              <a:t>r</a:t>
            </a:r>
            <a:r>
              <a:rPr lang="en-US" sz="3200" baseline="-25000" dirty="0" smtClean="0">
                <a:solidFill>
                  <a:schemeClr val="tx1">
                    <a:lumMod val="75000"/>
                    <a:lumOff val="25000"/>
                  </a:schemeClr>
                </a:solidFill>
              </a:rPr>
              <a:t>2</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1</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5</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12</a:t>
            </a:r>
          </a:p>
          <a:p>
            <a:pPr marL="342900" lvl="0" indent="-342900">
              <a:spcBef>
                <a:spcPct val="20000"/>
              </a:spcBef>
              <a:buFont typeface="Arial" pitchFamily="34" charset="0"/>
              <a:buChar char="•"/>
            </a:pPr>
            <a:r>
              <a:rPr lang="en-US" sz="3200" dirty="0" smtClean="0">
                <a:solidFill>
                  <a:schemeClr val="tx1">
                    <a:lumMod val="75000"/>
                    <a:lumOff val="25000"/>
                  </a:schemeClr>
                </a:solidFill>
              </a:rPr>
              <a:t>r</a:t>
            </a:r>
            <a:r>
              <a:rPr lang="en-US" sz="3200" baseline="-25000" dirty="0" smtClean="0">
                <a:solidFill>
                  <a:schemeClr val="tx1">
                    <a:lumMod val="75000"/>
                    <a:lumOff val="25000"/>
                  </a:schemeClr>
                </a:solidFill>
              </a:rPr>
              <a:t>3</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11</a:t>
            </a:r>
            <a:r>
              <a:rPr lang="en-US" sz="3200" dirty="0" smtClean="0">
                <a:solidFill>
                  <a:schemeClr val="tx1">
                    <a:lumMod val="75000"/>
                    <a:lumOff val="25000"/>
                  </a:schemeClr>
                </a:solidFill>
              </a:rPr>
              <a:t>,p</a:t>
            </a:r>
            <a:r>
              <a:rPr lang="en-US" sz="3200" baseline="-25000" dirty="0" smtClean="0">
                <a:solidFill>
                  <a:schemeClr val="tx1">
                    <a:lumMod val="75000"/>
                    <a:lumOff val="25000"/>
                  </a:schemeClr>
                </a:solidFill>
              </a:rPr>
              <a:t>10</a:t>
            </a:r>
          </a:p>
          <a:p>
            <a:pPr marL="342900" lvl="0" indent="-342900">
              <a:spcBef>
                <a:spcPct val="20000"/>
              </a:spcBef>
              <a:buFont typeface="Arial" pitchFamily="34" charset="0"/>
              <a:buChar char="•"/>
            </a:pPr>
            <a:r>
              <a:rPr lang="en-US" sz="3200" dirty="0" smtClean="0">
                <a:solidFill>
                  <a:schemeClr val="tx1">
                    <a:lumMod val="75000"/>
                    <a:lumOff val="25000"/>
                  </a:schemeClr>
                </a:solidFill>
              </a:rPr>
              <a:t>r</a:t>
            </a:r>
            <a:r>
              <a:rPr lang="en-US" sz="3200" baseline="-25000" dirty="0" smtClean="0">
                <a:solidFill>
                  <a:schemeClr val="tx1">
                    <a:lumMod val="75000"/>
                    <a:lumOff val="25000"/>
                  </a:schemeClr>
                </a:solidFill>
              </a:rPr>
              <a:t>4</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1</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9</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3</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6</a:t>
            </a:r>
            <a:endParaRPr kumimoji="0" lang="en-US" sz="32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endParaRPr>
          </a:p>
        </p:txBody>
      </p:sp>
      <p:sp>
        <p:nvSpPr>
          <p:cNvPr id="55" name="Content Placeholder 2"/>
          <p:cNvSpPr txBox="1">
            <a:spLocks/>
          </p:cNvSpPr>
          <p:nvPr/>
        </p:nvSpPr>
        <p:spPr>
          <a:xfrm>
            <a:off x="457200" y="5105400"/>
            <a:ext cx="8382000" cy="1371600"/>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Find  all</a:t>
            </a: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partitions that overlap with the query </a:t>
            </a:r>
            <a:r>
              <a:rPr kumimoji="0" lang="en-US" sz="3200" b="0" i="0" u="none" strike="noStrike" kern="1200" cap="none" spc="0" normalizeH="0" baseline="0" noProof="0" dirty="0" err="1" smtClean="0">
                <a:ln>
                  <a:noFill/>
                </a:ln>
                <a:solidFill>
                  <a:schemeClr val="tx1">
                    <a:lumMod val="75000"/>
                    <a:lumOff val="25000"/>
                  </a:schemeClr>
                </a:solidFill>
                <a:effectLst/>
                <a:uLnTx/>
                <a:uFillTx/>
                <a:latin typeface="+mn-lt"/>
                <a:ea typeface="+mn-ea"/>
                <a:cs typeface="+mn-cs"/>
              </a:rPr>
              <a:t>r</a:t>
            </a:r>
            <a:r>
              <a:rPr kumimoji="0" lang="en-US" sz="3200" b="0" i="0" u="none" strike="noStrike" kern="1200" cap="none" spc="0" normalizeH="0" baseline="-25000" noProof="0" dirty="0" err="1" smtClean="0">
                <a:ln>
                  <a:noFill/>
                </a:ln>
                <a:solidFill>
                  <a:schemeClr val="tx1">
                    <a:lumMod val="75000"/>
                    <a:lumOff val="25000"/>
                  </a:schemeClr>
                </a:solidFill>
                <a:effectLst/>
                <a:uLnTx/>
                <a:uFillTx/>
                <a:latin typeface="+mn-lt"/>
                <a:ea typeface="+mn-ea"/>
                <a:cs typeface="+mn-cs"/>
              </a:rPr>
              <a:t>i</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 i.e. p</a:t>
            </a:r>
            <a:r>
              <a:rPr kumimoji="0" lang="en-US" sz="3200" b="0" i="0" u="none" strike="noStrike" kern="1200" cap="none" spc="0" normalizeH="0" baseline="-25000" noProof="0" dirty="0" smtClean="0">
                <a:ln>
                  <a:noFill/>
                </a:ln>
                <a:solidFill>
                  <a:schemeClr val="tx1">
                    <a:lumMod val="75000"/>
                    <a:lumOff val="25000"/>
                  </a:schemeClr>
                </a:solidFill>
                <a:effectLst/>
                <a:uLnTx/>
                <a:uFillTx/>
                <a:latin typeface="+mn-lt"/>
                <a:ea typeface="+mn-ea"/>
                <a:cs typeface="+mn-cs"/>
              </a:rPr>
              <a:t>i</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values</a:t>
            </a: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 Obtain</a:t>
            </a: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GML values from TT using corresponding </a:t>
            </a:r>
            <a:r>
              <a:rPr lang="en-US" sz="3200" dirty="0" smtClean="0">
                <a:solidFill>
                  <a:schemeClr val="tx1">
                    <a:lumMod val="75000"/>
                    <a:lumOff val="25000"/>
                  </a:schemeClr>
                </a:solidFill>
              </a:rPr>
              <a:t>p</a:t>
            </a:r>
            <a:r>
              <a:rPr lang="en-US" sz="3200" baseline="-25000" dirty="0" smtClean="0">
                <a:solidFill>
                  <a:schemeClr val="tx1">
                    <a:lumMod val="75000"/>
                    <a:lumOff val="25000"/>
                  </a:schemeClr>
                </a:solidFill>
              </a:rPr>
              <a:t>i</a:t>
            </a: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 </a:t>
            </a:r>
            <a:r>
              <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rPr>
              <a:t>values.</a:t>
            </a:r>
            <a:endPar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742950" lvl="1" indent="-285750">
              <a:spcBef>
                <a:spcPct val="20000"/>
              </a:spcBef>
              <a:buFont typeface="Arial" pitchFamily="34" charset="0"/>
              <a:buChar cha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GML </a:t>
            </a:r>
            <a:r>
              <a:rPr lang="en-US" sz="2800" dirty="0" smtClean="0">
                <a:solidFill>
                  <a:schemeClr val="tx1">
                    <a:lumMod val="75000"/>
                    <a:lumOff val="25000"/>
                  </a:schemeClr>
                </a:solidFill>
              </a:rPr>
              <a:t>= </a:t>
            </a:r>
            <a:r>
              <a:rPr lang="en-US" sz="2800" dirty="0" err="1" smtClean="0">
                <a:solidFill>
                  <a:schemeClr val="tx1">
                    <a:lumMod val="75000"/>
                    <a:lumOff val="25000"/>
                  </a:schemeClr>
                </a:solidFill>
              </a:rPr>
              <a:t>TT.get</a:t>
            </a:r>
            <a:r>
              <a:rPr lang="en-US" sz="2800" dirty="0" smtClean="0">
                <a:solidFill>
                  <a:schemeClr val="tx1">
                    <a:lumMod val="75000"/>
                    <a:lumOff val="25000"/>
                  </a:schemeClr>
                </a:solidFill>
              </a:rPr>
              <a:t>(p</a:t>
            </a:r>
            <a:r>
              <a:rPr lang="en-US" sz="2800" baseline="-25000" dirty="0" smtClean="0">
                <a:solidFill>
                  <a:schemeClr val="tx1">
                    <a:lumMod val="75000"/>
                    <a:lumOff val="25000"/>
                  </a:schemeClr>
                </a:solidFill>
              </a:rPr>
              <a:t>i</a:t>
            </a: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Extract the geometry elements </a:t>
            </a:r>
            <a:r>
              <a:rPr lang="en-US" sz="3200" dirty="0" smtClean="0">
                <a:solidFill>
                  <a:schemeClr val="tx1">
                    <a:lumMod val="75000"/>
                    <a:lumOff val="25000"/>
                  </a:schemeClr>
                </a:solidFill>
              </a:rPr>
              <a:t>in GML, and </a:t>
            </a: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render the layer.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Summary </a:t>
            </a:r>
            <a:r>
              <a:rPr lang="en-US" sz="3600" dirty="0" smtClean="0">
                <a:solidFill>
                  <a:schemeClr val="tx1">
                    <a:lumMod val="75000"/>
                    <a:lumOff val="25000"/>
                  </a:schemeClr>
                </a:solidFill>
                <a:effectLst>
                  <a:outerShdw blurRad="38100" dist="38100" dir="2700000" algn="tl">
                    <a:srgbClr val="000000">
                      <a:alpha val="43137"/>
                    </a:srgbClr>
                  </a:outerShdw>
                </a:effectLst>
              </a:rPr>
              <a:t>and Related Work</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400"/>
            <a:ext cx="8229600" cy="4953000"/>
          </a:xfrm>
        </p:spPr>
        <p:txBody>
          <a:bodyPr>
            <a:normAutofit fontScale="77500" lnSpcReduction="20000"/>
          </a:bodyPr>
          <a:lstStyle/>
          <a:p>
            <a:r>
              <a:rPr lang="en-US" dirty="0" smtClean="0">
                <a:solidFill>
                  <a:schemeClr val="tx1">
                    <a:lumMod val="75000"/>
                    <a:lumOff val="25000"/>
                  </a:schemeClr>
                </a:solidFill>
              </a:rPr>
              <a:t>Google Maps tiling:</a:t>
            </a:r>
          </a:p>
          <a:p>
            <a:pPr lvl="1"/>
            <a:r>
              <a:rPr lang="en-US" dirty="0" smtClean="0">
                <a:solidFill>
                  <a:schemeClr val="tx1">
                    <a:lumMod val="75000"/>
                    <a:lumOff val="25000"/>
                  </a:schemeClr>
                </a:solidFill>
              </a:rPr>
              <a:t>Map image tiles, replacing computation with storage</a:t>
            </a:r>
          </a:p>
          <a:p>
            <a:pPr lvl="1"/>
            <a:r>
              <a:rPr lang="en-US" dirty="0" smtClean="0">
                <a:solidFill>
                  <a:schemeClr val="tx1">
                    <a:lumMod val="75000"/>
                    <a:lumOff val="25000"/>
                  </a:schemeClr>
                </a:solidFill>
              </a:rPr>
              <a:t>No rendering</a:t>
            </a:r>
            <a:r>
              <a:rPr lang="en-US" dirty="0" smtClean="0">
                <a:solidFill>
                  <a:schemeClr val="tx1">
                    <a:lumMod val="75000"/>
                    <a:lumOff val="25000"/>
                  </a:schemeClr>
                </a:solidFill>
              </a:rPr>
              <a:t> </a:t>
            </a:r>
            <a:r>
              <a:rPr lang="en-US" dirty="0" smtClean="0">
                <a:solidFill>
                  <a:schemeClr val="tx1">
                    <a:lumMod val="75000"/>
                    <a:lumOff val="25000"/>
                  </a:schemeClr>
                </a:solidFill>
              </a:rPr>
              <a:t>– image tiles.</a:t>
            </a:r>
            <a:endParaRPr lang="en-US" dirty="0" smtClean="0">
              <a:solidFill>
                <a:schemeClr val="tx1">
                  <a:lumMod val="75000"/>
                  <a:lumOff val="25000"/>
                </a:schemeClr>
              </a:solidFill>
            </a:endParaRPr>
          </a:p>
          <a:p>
            <a:pPr lvl="1"/>
            <a:r>
              <a:rPr lang="en-US" dirty="0" smtClean="0">
                <a:solidFill>
                  <a:schemeClr val="tx1">
                    <a:lumMod val="75000"/>
                    <a:lumOff val="25000"/>
                  </a:schemeClr>
                </a:solidFill>
              </a:rPr>
              <a:t>Central, clustered</a:t>
            </a:r>
          </a:p>
          <a:p>
            <a:pPr lvl="1"/>
            <a:r>
              <a:rPr lang="en-US" dirty="0" smtClean="0">
                <a:solidFill>
                  <a:schemeClr val="tx1">
                    <a:lumMod val="75000"/>
                    <a:lumOff val="25000"/>
                  </a:schemeClr>
                </a:solidFill>
              </a:rPr>
              <a:t>But static, not </a:t>
            </a:r>
            <a:r>
              <a:rPr lang="en-US" dirty="0" smtClean="0">
                <a:solidFill>
                  <a:schemeClr val="tx1">
                    <a:lumMod val="75000"/>
                    <a:lumOff val="25000"/>
                  </a:schemeClr>
                </a:solidFill>
              </a:rPr>
              <a:t>extendable</a:t>
            </a:r>
          </a:p>
          <a:p>
            <a:endParaRPr lang="en-US" sz="2300" dirty="0" smtClean="0">
              <a:solidFill>
                <a:schemeClr val="tx1">
                  <a:lumMod val="75000"/>
                  <a:lumOff val="25000"/>
                </a:schemeClr>
              </a:solidFill>
            </a:endParaRPr>
          </a:p>
          <a:p>
            <a:r>
              <a:rPr lang="en-US" dirty="0" smtClean="0">
                <a:solidFill>
                  <a:schemeClr val="tx1">
                    <a:lumMod val="75000"/>
                    <a:lumOff val="25000"/>
                  </a:schemeClr>
                </a:solidFill>
              </a:rPr>
              <a:t>GML-tiling enables creation of distributed “</a:t>
            </a:r>
            <a:r>
              <a:rPr lang="en-US" i="1" dirty="0" smtClean="0">
                <a:solidFill>
                  <a:schemeClr val="tx1">
                    <a:lumMod val="75000"/>
                    <a:lumOff val="25000"/>
                  </a:schemeClr>
                </a:solidFill>
              </a:rPr>
              <a:t>responsive”</a:t>
            </a:r>
            <a:r>
              <a:rPr lang="en-US" dirty="0" smtClean="0">
                <a:solidFill>
                  <a:schemeClr val="tx1">
                    <a:lumMod val="75000"/>
                    <a:lumOff val="25000"/>
                  </a:schemeClr>
                </a:solidFill>
              </a:rPr>
              <a:t> map rendering architecture</a:t>
            </a:r>
          </a:p>
          <a:p>
            <a:pPr lvl="1"/>
            <a:r>
              <a:rPr lang="en-US" dirty="0" smtClean="0">
                <a:solidFill>
                  <a:schemeClr val="tx1">
                    <a:lumMod val="75000"/>
                    <a:lumOff val="25000"/>
                  </a:schemeClr>
                </a:solidFill>
              </a:rPr>
              <a:t>Each layer has its own GML-tile table</a:t>
            </a:r>
          </a:p>
          <a:p>
            <a:pPr lvl="1"/>
            <a:r>
              <a:rPr lang="en-US" dirty="0" smtClean="0">
                <a:solidFill>
                  <a:schemeClr val="tx1">
                    <a:lumMod val="75000"/>
                    <a:lumOff val="25000"/>
                  </a:schemeClr>
                </a:solidFill>
              </a:rPr>
              <a:t>Rendering of structured common data model</a:t>
            </a:r>
          </a:p>
          <a:p>
            <a:pPr lvl="1"/>
            <a:r>
              <a:rPr lang="en-US" dirty="0" smtClean="0">
                <a:solidFill>
                  <a:schemeClr val="tx1">
                    <a:lumMod val="75000"/>
                    <a:lumOff val="25000"/>
                  </a:schemeClr>
                </a:solidFill>
              </a:rPr>
              <a:t>Extensibility – reusable components</a:t>
            </a:r>
          </a:p>
          <a:p>
            <a:pPr lvl="1"/>
            <a:r>
              <a:rPr lang="en-US" dirty="0" smtClean="0">
                <a:solidFill>
                  <a:schemeClr val="tx1">
                    <a:lumMod val="75000"/>
                    <a:lumOff val="25000"/>
                  </a:schemeClr>
                </a:solidFill>
              </a:rPr>
              <a:t>Autonomy – local management of resource</a:t>
            </a:r>
          </a:p>
          <a:p>
            <a:pPr lvl="1"/>
            <a:r>
              <a:rPr lang="en-US" dirty="0" smtClean="0">
                <a:solidFill>
                  <a:schemeClr val="tx1">
                    <a:lumMod val="75000"/>
                    <a:lumOff val="25000"/>
                  </a:schemeClr>
                </a:solidFill>
              </a:rPr>
              <a:t>Attribute </a:t>
            </a:r>
            <a:r>
              <a:rPr lang="en-US" dirty="0" smtClean="0">
                <a:solidFill>
                  <a:schemeClr val="tx1">
                    <a:lumMod val="75000"/>
                    <a:lumOff val="25000"/>
                  </a:schemeClr>
                </a:solidFill>
              </a:rPr>
              <a:t>based querying of map </a:t>
            </a:r>
            <a:r>
              <a:rPr lang="en-US" dirty="0" smtClean="0">
                <a:solidFill>
                  <a:schemeClr val="tx1">
                    <a:lumMod val="75000"/>
                    <a:lumOff val="25000"/>
                  </a:schemeClr>
                </a:solidFill>
              </a:rPr>
              <a:t>data</a:t>
            </a:r>
            <a:r>
              <a:rPr lang="en-US" dirty="0" smtClean="0">
                <a:solidFill>
                  <a:schemeClr val="tx1">
                    <a:lumMod val="75000"/>
                    <a:lumOff val="25000"/>
                  </a:schemeClr>
                </a:solidFill>
              </a:rPr>
              <a:t> besides displaying</a:t>
            </a:r>
            <a:endParaRPr lang="en-US" dirty="0" smtClean="0">
              <a:solidFill>
                <a:schemeClr val="tx1">
                  <a:lumMod val="75000"/>
                  <a:lumOff val="25000"/>
                </a:schemeClr>
              </a:solidFill>
            </a:endParaRPr>
          </a:p>
          <a:p>
            <a:pPr lvl="1"/>
            <a:r>
              <a:rPr lang="en-US" dirty="0" smtClean="0">
                <a:solidFill>
                  <a:schemeClr val="tx1">
                    <a:lumMod val="75000"/>
                    <a:lumOff val="25000"/>
                  </a:schemeClr>
                </a:solidFill>
              </a:rPr>
              <a:t>Price: But </a:t>
            </a:r>
            <a:r>
              <a:rPr lang="en-US" dirty="0" smtClean="0">
                <a:solidFill>
                  <a:schemeClr val="tx1">
                    <a:lumMod val="75000"/>
                    <a:lumOff val="25000"/>
                  </a:schemeClr>
                </a:solidFill>
              </a:rPr>
              <a:t>spends time on rendering of </a:t>
            </a:r>
            <a:r>
              <a:rPr lang="en-US" dirty="0" smtClean="0">
                <a:solidFill>
                  <a:schemeClr val="tx1">
                    <a:lumMod val="75000"/>
                    <a:lumOff val="25000"/>
                  </a:schemeClr>
                </a:solidFill>
              </a:rPr>
              <a:t>GML</a:t>
            </a:r>
            <a:endParaRPr lang="en-US" dirty="0" smtClean="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868362"/>
          </a:xfrm>
        </p:spPr>
        <p:txBody>
          <a:bodyPr>
            <a:noAutofit/>
          </a:bodyPr>
          <a:lstStyle/>
          <a:p>
            <a:r>
              <a:rPr lang="en-US" sz="3200" dirty="0" smtClean="0">
                <a:solidFill>
                  <a:schemeClr val="tx1">
                    <a:lumMod val="75000"/>
                    <a:lumOff val="25000"/>
                  </a:schemeClr>
                </a:solidFill>
                <a:effectLst>
                  <a:outerShdw blurRad="38100" dist="38100" dir="2700000" algn="tl">
                    <a:srgbClr val="000000">
                      <a:alpha val="43137"/>
                    </a:srgbClr>
                  </a:outerShdw>
                </a:effectLst>
              </a:rPr>
              <a:t>3. Dynamic Load-balancing &amp; Parallel Processing</a:t>
            </a:r>
            <a:endParaRPr lang="en-US" sz="3200" dirty="0">
              <a:solidFill>
                <a:schemeClr val="tx1">
                  <a:lumMod val="75000"/>
                  <a:lumOff val="25000"/>
                </a:schemeClr>
              </a:solidFill>
              <a:effectLst>
                <a:outerShdw blurRad="38100" dist="38100" dir="2700000" algn="tl">
                  <a:srgbClr val="000000">
                    <a:alpha val="43137"/>
                  </a:srgbClr>
                </a:outerShdw>
              </a:effectLst>
            </a:endParaRPr>
          </a:p>
        </p:txBody>
      </p:sp>
      <p:sp>
        <p:nvSpPr>
          <p:cNvPr id="117" name="Content Placeholder 116"/>
          <p:cNvSpPr>
            <a:spLocks noGrp="1"/>
          </p:cNvSpPr>
          <p:nvPr>
            <p:ph idx="1"/>
          </p:nvPr>
        </p:nvSpPr>
        <p:spPr>
          <a:xfrm>
            <a:off x="5486400" y="2895600"/>
            <a:ext cx="3657600" cy="3733800"/>
          </a:xfrm>
        </p:spPr>
        <p:txBody>
          <a:bodyPr>
            <a:normAutofit fontScale="70000" lnSpcReduction="20000"/>
          </a:bodyPr>
          <a:lstStyle/>
          <a:p>
            <a:r>
              <a:rPr lang="en-US" i="1" dirty="0" smtClean="0">
                <a:solidFill>
                  <a:schemeClr val="tx1">
                    <a:lumMod val="75000"/>
                    <a:lumOff val="25000"/>
                  </a:schemeClr>
                </a:solidFill>
              </a:rPr>
              <a:t>Motivation</a:t>
            </a:r>
            <a:r>
              <a:rPr lang="en-US" dirty="0" smtClean="0">
                <a:solidFill>
                  <a:schemeClr val="tx1">
                    <a:lumMod val="75000"/>
                    <a:lumOff val="25000"/>
                  </a:schemeClr>
                </a:solidFill>
              </a:rPr>
              <a:t>:</a:t>
            </a:r>
          </a:p>
          <a:p>
            <a:pPr lvl="1"/>
            <a:r>
              <a:rPr lang="en-US" dirty="0" smtClean="0">
                <a:solidFill>
                  <a:schemeClr val="tx1">
                    <a:lumMod val="75000"/>
                    <a:lumOff val="25000"/>
                  </a:schemeClr>
                </a:solidFill>
              </a:rPr>
              <a:t>Single process flow for on-demand queries are not responsive for large datasets</a:t>
            </a:r>
          </a:p>
          <a:p>
            <a:pPr lvl="1"/>
            <a:r>
              <a:rPr lang="en-US" dirty="0" smtClean="0">
                <a:solidFill>
                  <a:schemeClr val="tx1">
                    <a:lumMod val="75000"/>
                    <a:lumOff val="25000"/>
                  </a:schemeClr>
                </a:solidFill>
              </a:rPr>
              <a:t>Interoperability costs</a:t>
            </a:r>
          </a:p>
          <a:p>
            <a:pPr lvl="1"/>
            <a:r>
              <a:rPr lang="en-US" dirty="0" smtClean="0">
                <a:solidFill>
                  <a:schemeClr val="tx1">
                    <a:lumMod val="75000"/>
                    <a:lumOff val="25000"/>
                  </a:schemeClr>
                </a:solidFill>
              </a:rPr>
              <a:t>Moving large data</a:t>
            </a:r>
          </a:p>
          <a:p>
            <a:r>
              <a:rPr lang="en-US" i="1" dirty="0" smtClean="0">
                <a:solidFill>
                  <a:schemeClr val="tx1">
                    <a:lumMod val="75000"/>
                    <a:lumOff val="25000"/>
                  </a:schemeClr>
                </a:solidFill>
              </a:rPr>
              <a:t>Strategies</a:t>
            </a:r>
            <a:r>
              <a:rPr lang="en-US" dirty="0" smtClean="0">
                <a:solidFill>
                  <a:schemeClr val="tx1">
                    <a:lumMod val="75000"/>
                    <a:lumOff val="25000"/>
                  </a:schemeClr>
                </a:solidFill>
              </a:rPr>
              <a:t>:</a:t>
            </a:r>
          </a:p>
          <a:p>
            <a:pPr lvl="1"/>
            <a:r>
              <a:rPr lang="en-US" dirty="0" smtClean="0">
                <a:solidFill>
                  <a:schemeClr val="tx1">
                    <a:lumMod val="75000"/>
                    <a:lumOff val="25000"/>
                  </a:schemeClr>
                </a:solidFill>
              </a:rPr>
              <a:t>Parallel on-demand query optimization</a:t>
            </a:r>
          </a:p>
          <a:p>
            <a:pPr lvl="1"/>
            <a:r>
              <a:rPr lang="en-US" dirty="0" smtClean="0">
                <a:solidFill>
                  <a:schemeClr val="tx1">
                    <a:lumMod val="75000"/>
                    <a:lumOff val="25000"/>
                  </a:schemeClr>
                </a:solidFill>
              </a:rPr>
              <a:t>Dynamic load balancing through range query partitioning</a:t>
            </a:r>
          </a:p>
        </p:txBody>
      </p:sp>
      <p:sp>
        <p:nvSpPr>
          <p:cNvPr id="4" name="Slide Number Placeholder 3"/>
          <p:cNvSpPr>
            <a:spLocks noGrp="1"/>
          </p:cNvSpPr>
          <p:nvPr>
            <p:ph type="sldNum" sz="quarter" idx="12"/>
          </p:nvPr>
        </p:nvSpPr>
        <p:spPr/>
        <p:txBody>
          <a:bodyPr/>
          <a:lstStyle/>
          <a:p>
            <a:fld id="{052F8F49-F254-4492-A20D-AEE6D2E281C5}" type="slidenum">
              <a:rPr lang="en-US" smtClean="0"/>
              <a:pPr/>
              <a:t>24</a:t>
            </a:fld>
            <a:endParaRPr lang="en-US"/>
          </a:p>
        </p:txBody>
      </p:sp>
      <p:sp>
        <p:nvSpPr>
          <p:cNvPr id="6" name="TextBox 5"/>
          <p:cNvSpPr txBox="1"/>
          <p:nvPr/>
        </p:nvSpPr>
        <p:spPr>
          <a:xfrm>
            <a:off x="4648200" y="1447800"/>
            <a:ext cx="2362200" cy="584775"/>
          </a:xfrm>
          <a:prstGeom prst="rect">
            <a:avLst/>
          </a:prstGeom>
          <a:noFill/>
        </p:spPr>
        <p:txBody>
          <a:bodyPr wrap="square" rtlCol="0">
            <a:spAutoFit/>
          </a:bodyPr>
          <a:lstStyle/>
          <a:p>
            <a:r>
              <a:rPr lang="en-US" sz="1600" dirty="0" smtClean="0"/>
              <a:t>Main query range: Range</a:t>
            </a:r>
          </a:p>
          <a:p>
            <a:r>
              <a:rPr lang="en-US" sz="1600" b="1" dirty="0" smtClean="0">
                <a:solidFill>
                  <a:srgbClr val="002060"/>
                </a:solidFill>
              </a:rPr>
              <a:t>Range = R1+R2+R3+R4</a:t>
            </a:r>
            <a:endParaRPr lang="en-US" sz="1600" b="1" dirty="0">
              <a:solidFill>
                <a:srgbClr val="002060"/>
              </a:solidFill>
            </a:endParaRPr>
          </a:p>
        </p:txBody>
      </p:sp>
      <p:grpSp>
        <p:nvGrpSpPr>
          <p:cNvPr id="3" name="Group 6"/>
          <p:cNvGrpSpPr/>
          <p:nvPr/>
        </p:nvGrpSpPr>
        <p:grpSpPr>
          <a:xfrm>
            <a:off x="76200" y="2235465"/>
            <a:ext cx="1752600" cy="4546335"/>
            <a:chOff x="1447800" y="2438400"/>
            <a:chExt cx="1752600" cy="4331631"/>
          </a:xfrm>
        </p:grpSpPr>
        <p:sp>
          <p:nvSpPr>
            <p:cNvPr id="8" name="Oval 7"/>
            <p:cNvSpPr>
              <a:spLocks noChangeArrowheads="1"/>
            </p:cNvSpPr>
            <p:nvPr/>
          </p:nvSpPr>
          <p:spPr bwMode="auto">
            <a:xfrm>
              <a:off x="1905000" y="5428488"/>
              <a:ext cx="762000" cy="45720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36576" tIns="37202" rIns="74409" bIns="37202"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2060"/>
                  </a:solidFill>
                  <a:effectLst/>
                  <a:latin typeface="Calibri" pitchFamily="34" charset="0"/>
                  <a:cs typeface="Arial" pitchFamily="34" charset="0"/>
                </a:rPr>
                <a:t>WFS</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p:txBody>
        </p:sp>
        <p:cxnSp>
          <p:nvCxnSpPr>
            <p:cNvPr id="9" name="Straight Arrow Connector 8"/>
            <p:cNvCxnSpPr>
              <a:stCxn id="13" idx="4"/>
            </p:cNvCxnSpPr>
            <p:nvPr/>
          </p:nvCxnSpPr>
          <p:spPr>
            <a:xfrm rot="5400000">
              <a:off x="1080570" y="4223851"/>
              <a:ext cx="2410070" cy="791"/>
            </a:xfrm>
            <a:prstGeom prst="straightConnector1">
              <a:avLst/>
            </a:prstGeom>
            <a:ln w="28575">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76400" y="4232624"/>
              <a:ext cx="1219200" cy="381215"/>
            </a:xfrm>
            <a:prstGeom prst="rect">
              <a:avLst/>
            </a:prstGeom>
            <a:solidFill>
              <a:schemeClr val="bg1"/>
            </a:solidFill>
          </p:spPr>
          <p:txBody>
            <a:bodyPr wrap="square" lIns="0" tIns="0" rIns="0" bIns="0" rtlCol="0">
              <a:spAutoFit/>
            </a:bodyPr>
            <a:lstStyle/>
            <a:p>
              <a:r>
                <a:rPr lang="en-US" sz="1300" dirty="0" smtClean="0"/>
                <a:t>Single Query Range:</a:t>
              </a:r>
              <a:r>
                <a:rPr lang="en-US" sz="1300" b="1" dirty="0" smtClean="0"/>
                <a:t>[</a:t>
              </a:r>
              <a:r>
                <a:rPr lang="en-US" sz="1300" b="1" dirty="0" smtClean="0">
                  <a:solidFill>
                    <a:srgbClr val="002060"/>
                  </a:solidFill>
                </a:rPr>
                <a:t>Range</a:t>
              </a:r>
              <a:r>
                <a:rPr lang="en-US" sz="1300" b="1" dirty="0" smtClean="0"/>
                <a:t>]</a:t>
              </a:r>
              <a:endParaRPr lang="en-US" sz="1300" b="1" dirty="0"/>
            </a:p>
          </p:txBody>
        </p:sp>
        <p:sp>
          <p:nvSpPr>
            <p:cNvPr id="11" name="AutoShape 4"/>
            <p:cNvSpPr>
              <a:spLocks noChangeArrowheads="1"/>
            </p:cNvSpPr>
            <p:nvPr/>
          </p:nvSpPr>
          <p:spPr bwMode="auto">
            <a:xfrm>
              <a:off x="2057400" y="5961888"/>
              <a:ext cx="457200" cy="381000"/>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200" b="1" dirty="0" smtClean="0">
                  <a:solidFill>
                    <a:schemeClr val="bg1"/>
                  </a:solidFill>
                  <a:latin typeface="+mn-lt"/>
                  <a:cs typeface="+mn-cs"/>
                </a:rPr>
                <a:t>DB</a:t>
              </a:r>
              <a:endParaRPr lang="en-US" sz="1200" b="1" dirty="0">
                <a:solidFill>
                  <a:schemeClr val="bg1"/>
                </a:solidFill>
                <a:latin typeface="+mn-lt"/>
                <a:cs typeface="+mn-cs"/>
              </a:endParaRPr>
            </a:p>
          </p:txBody>
        </p:sp>
        <p:sp>
          <p:nvSpPr>
            <p:cNvPr id="12" name="TextBox 11"/>
            <p:cNvSpPr txBox="1"/>
            <p:nvPr/>
          </p:nvSpPr>
          <p:spPr>
            <a:xfrm>
              <a:off x="2209800" y="4861334"/>
              <a:ext cx="304800" cy="351890"/>
            </a:xfrm>
            <a:prstGeom prst="rect">
              <a:avLst/>
            </a:prstGeom>
            <a:noFill/>
          </p:spPr>
          <p:txBody>
            <a:bodyPr wrap="square" rtlCol="0">
              <a:spAutoFit/>
            </a:bodyPr>
            <a:lstStyle/>
            <a:p>
              <a:r>
                <a:rPr lang="en-US" dirty="0" smtClean="0">
                  <a:solidFill>
                    <a:srgbClr val="C00000"/>
                  </a:solidFill>
                </a:rPr>
                <a:t>Q</a:t>
              </a:r>
              <a:endParaRPr lang="en-US" dirty="0">
                <a:solidFill>
                  <a:srgbClr val="C00000"/>
                </a:solidFill>
              </a:endParaRPr>
            </a:p>
          </p:txBody>
        </p:sp>
        <p:sp>
          <p:nvSpPr>
            <p:cNvPr id="13" name="Oval 12"/>
            <p:cNvSpPr>
              <a:spLocks noChangeArrowheads="1"/>
            </p:cNvSpPr>
            <p:nvPr/>
          </p:nvSpPr>
          <p:spPr bwMode="auto">
            <a:xfrm>
              <a:off x="1676400" y="2438400"/>
              <a:ext cx="1219200" cy="580811"/>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36576" tIns="37202" rIns="74409" bIns="37202"/>
            <a:lstStyle/>
            <a:p>
              <a:pPr algn="ctr">
                <a:spcAft>
                  <a:spcPts val="0"/>
                </a:spcAft>
                <a:defRPr/>
              </a:pPr>
              <a:r>
                <a:rPr lang="en-US" sz="1400" b="1" dirty="0" smtClean="0">
                  <a:latin typeface="Calibri" pitchFamily="34" charset="0"/>
                </a:rPr>
                <a:t>Federator</a:t>
              </a:r>
            </a:p>
            <a:p>
              <a:pPr algn="ctr">
                <a:defRPr/>
              </a:pPr>
              <a:r>
                <a:rPr lang="en-US" sz="1400" b="1" dirty="0" smtClean="0">
                  <a:solidFill>
                    <a:srgbClr val="002060"/>
                  </a:solidFill>
                  <a:latin typeface="Calibri" pitchFamily="34" charset="0"/>
                </a:rPr>
                <a:t>(WMS)</a:t>
              </a:r>
              <a:endParaRPr lang="en-US" sz="1400" dirty="0" smtClean="0">
                <a:solidFill>
                  <a:srgbClr val="002060"/>
                </a:solidFill>
              </a:endParaRPr>
            </a:p>
            <a:p>
              <a:pPr algn="ctr">
                <a:spcAft>
                  <a:spcPts val="0"/>
                </a:spcAft>
                <a:defRPr/>
              </a:pPr>
              <a:endParaRPr lang="en-US" sz="1400" dirty="0"/>
            </a:p>
          </p:txBody>
        </p:sp>
        <p:sp>
          <p:nvSpPr>
            <p:cNvPr id="14" name="TextBox 13"/>
            <p:cNvSpPr txBox="1"/>
            <p:nvPr/>
          </p:nvSpPr>
          <p:spPr>
            <a:xfrm>
              <a:off x="1447800" y="6431477"/>
              <a:ext cx="1752600" cy="338554"/>
            </a:xfrm>
            <a:prstGeom prst="rect">
              <a:avLst/>
            </a:prstGeom>
            <a:noFill/>
          </p:spPr>
          <p:txBody>
            <a:bodyPr wrap="square" rtlCol="0">
              <a:spAutoFit/>
            </a:bodyPr>
            <a:lstStyle/>
            <a:p>
              <a:r>
                <a:rPr lang="en-US" sz="1600" b="1" dirty="0" smtClean="0">
                  <a:solidFill>
                    <a:srgbClr val="002060"/>
                  </a:solidFill>
                </a:rPr>
                <a:t>Straight-forward</a:t>
              </a:r>
              <a:endParaRPr lang="en-US" sz="1600" b="1" dirty="0">
                <a:solidFill>
                  <a:srgbClr val="002060"/>
                </a:solidFill>
              </a:endParaRPr>
            </a:p>
          </p:txBody>
        </p:sp>
        <p:sp>
          <p:nvSpPr>
            <p:cNvPr id="15" name="TextBox 14"/>
            <p:cNvSpPr txBox="1"/>
            <p:nvPr/>
          </p:nvSpPr>
          <p:spPr>
            <a:xfrm>
              <a:off x="1447800" y="2946610"/>
              <a:ext cx="1066800" cy="293242"/>
            </a:xfrm>
            <a:prstGeom prst="rect">
              <a:avLst/>
            </a:prstGeom>
            <a:noFill/>
          </p:spPr>
          <p:txBody>
            <a:bodyPr wrap="square" rtlCol="0">
              <a:spAutoFit/>
            </a:bodyPr>
            <a:lstStyle/>
            <a:p>
              <a:r>
                <a:rPr lang="en-US" sz="1400" b="1" dirty="0" smtClean="0">
                  <a:solidFill>
                    <a:srgbClr val="002060"/>
                  </a:solidFill>
                </a:rPr>
                <a:t>[Range]</a:t>
              </a:r>
              <a:endParaRPr lang="en-US" sz="1400" b="1" dirty="0">
                <a:solidFill>
                  <a:srgbClr val="002060"/>
                </a:solidFill>
              </a:endParaRPr>
            </a:p>
          </p:txBody>
        </p:sp>
      </p:grpSp>
      <p:cxnSp>
        <p:nvCxnSpPr>
          <p:cNvPr id="17" name="Straight Arrow Connector 16"/>
          <p:cNvCxnSpPr/>
          <p:nvPr/>
        </p:nvCxnSpPr>
        <p:spPr>
          <a:xfrm rot="5400000">
            <a:off x="2172494" y="3824695"/>
            <a:ext cx="533400" cy="1588"/>
          </a:xfrm>
          <a:prstGeom prst="straightConnector1">
            <a:avLst/>
          </a:prstGeom>
          <a:ln>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2553494" y="3843777"/>
            <a:ext cx="533400" cy="1588"/>
          </a:xfrm>
          <a:prstGeom prst="straightConnector1">
            <a:avLst/>
          </a:prstGeom>
          <a:ln>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2934494" y="3832891"/>
            <a:ext cx="533400" cy="1588"/>
          </a:xfrm>
          <a:prstGeom prst="straightConnector1">
            <a:avLst/>
          </a:prstGeom>
          <a:ln>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3359038" y="3822005"/>
            <a:ext cx="533400" cy="1588"/>
          </a:xfrm>
          <a:prstGeom prst="straightConnector1">
            <a:avLst/>
          </a:prstGeom>
          <a:ln>
            <a:solidFill>
              <a:schemeClr val="accent3">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2133600" y="2511071"/>
            <a:ext cx="3124200" cy="2438400"/>
          </a:xfrm>
          <a:prstGeom prst="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133600" y="3130851"/>
            <a:ext cx="2057400" cy="523220"/>
          </a:xfrm>
          <a:prstGeom prst="rect">
            <a:avLst/>
          </a:prstGeom>
          <a:noFill/>
        </p:spPr>
        <p:txBody>
          <a:bodyPr wrap="square" rtlCol="0">
            <a:spAutoFit/>
          </a:bodyPr>
          <a:lstStyle/>
          <a:p>
            <a:r>
              <a:rPr lang="en-US" sz="1400" b="1" dirty="0" smtClean="0">
                <a:solidFill>
                  <a:schemeClr val="accent6">
                    <a:lumMod val="50000"/>
                  </a:schemeClr>
                </a:solidFill>
              </a:rPr>
              <a:t>1. Partitioning into 4</a:t>
            </a:r>
            <a:r>
              <a:rPr lang="en-US" sz="1400" b="1" dirty="0" smtClean="0"/>
              <a:t> </a:t>
            </a:r>
          </a:p>
          <a:p>
            <a:r>
              <a:rPr lang="en-US" sz="1400" dirty="0" smtClean="0">
                <a:solidFill>
                  <a:srgbClr val="002060"/>
                </a:solidFill>
              </a:rPr>
              <a:t>(</a:t>
            </a:r>
            <a:r>
              <a:rPr lang="en-US" sz="1400" b="1" dirty="0" smtClean="0">
                <a:solidFill>
                  <a:srgbClr val="002060"/>
                </a:solidFill>
              </a:rPr>
              <a:t>R1</a:t>
            </a:r>
            <a:r>
              <a:rPr lang="en-US" sz="1400" dirty="0" smtClean="0">
                <a:solidFill>
                  <a:srgbClr val="002060"/>
                </a:solidFill>
              </a:rPr>
              <a:t>),</a:t>
            </a:r>
            <a:r>
              <a:rPr lang="en-US" sz="1400" dirty="0" smtClean="0"/>
              <a:t> (</a:t>
            </a:r>
            <a:r>
              <a:rPr lang="en-US" sz="1400" b="1" dirty="0" smtClean="0">
                <a:solidFill>
                  <a:srgbClr val="002060"/>
                </a:solidFill>
              </a:rPr>
              <a:t>R2</a:t>
            </a:r>
            <a:r>
              <a:rPr lang="en-US" sz="1400" dirty="0" smtClean="0">
                <a:solidFill>
                  <a:srgbClr val="002060"/>
                </a:solidFill>
              </a:rPr>
              <a:t>)</a:t>
            </a:r>
            <a:r>
              <a:rPr lang="en-US" sz="1400" dirty="0" smtClean="0"/>
              <a:t>, (</a:t>
            </a:r>
            <a:r>
              <a:rPr lang="en-US" sz="1400" b="1" dirty="0" smtClean="0">
                <a:solidFill>
                  <a:srgbClr val="002060"/>
                </a:solidFill>
              </a:rPr>
              <a:t>R3</a:t>
            </a:r>
            <a:r>
              <a:rPr lang="en-US" sz="1400" dirty="0" smtClean="0">
                <a:solidFill>
                  <a:srgbClr val="002060"/>
                </a:solidFill>
              </a:rPr>
              <a:t>)</a:t>
            </a:r>
            <a:r>
              <a:rPr lang="en-US" sz="1400" dirty="0" smtClean="0"/>
              <a:t>, (</a:t>
            </a:r>
            <a:r>
              <a:rPr lang="en-US" sz="1400" b="1" dirty="0" smtClean="0">
                <a:solidFill>
                  <a:srgbClr val="002060"/>
                </a:solidFill>
              </a:rPr>
              <a:t>R4</a:t>
            </a:r>
            <a:r>
              <a:rPr lang="en-US" sz="1400" dirty="0" smtClean="0">
                <a:solidFill>
                  <a:srgbClr val="002060"/>
                </a:solidFill>
              </a:rPr>
              <a:t>)</a:t>
            </a:r>
            <a:endParaRPr lang="en-US" sz="1400" dirty="0">
              <a:solidFill>
                <a:srgbClr val="002060"/>
              </a:solidFill>
            </a:endParaRPr>
          </a:p>
        </p:txBody>
      </p:sp>
      <p:sp>
        <p:nvSpPr>
          <p:cNvPr id="24" name="TextBox 23"/>
          <p:cNvSpPr txBox="1"/>
          <p:nvPr/>
        </p:nvSpPr>
        <p:spPr>
          <a:xfrm>
            <a:off x="2133600" y="3892851"/>
            <a:ext cx="1905000" cy="523220"/>
          </a:xfrm>
          <a:prstGeom prst="rect">
            <a:avLst/>
          </a:prstGeom>
          <a:noFill/>
        </p:spPr>
        <p:txBody>
          <a:bodyPr wrap="square" rtlCol="0">
            <a:spAutoFit/>
          </a:bodyPr>
          <a:lstStyle/>
          <a:p>
            <a:r>
              <a:rPr lang="en-US" sz="1400" b="1" dirty="0" smtClean="0">
                <a:solidFill>
                  <a:schemeClr val="accent6">
                    <a:lumMod val="50000"/>
                  </a:schemeClr>
                </a:solidFill>
              </a:rPr>
              <a:t>2. Query Creations </a:t>
            </a:r>
            <a:r>
              <a:rPr lang="en-US" sz="1400" b="1" dirty="0" smtClean="0"/>
              <a:t> </a:t>
            </a:r>
          </a:p>
          <a:p>
            <a:r>
              <a:rPr lang="en-US" sz="1400" dirty="0" smtClean="0"/>
              <a:t>  </a:t>
            </a:r>
            <a:r>
              <a:rPr lang="en-US" sz="1400" dirty="0" smtClean="0">
                <a:solidFill>
                  <a:srgbClr val="C00000"/>
                </a:solidFill>
              </a:rPr>
              <a:t>Q1</a:t>
            </a:r>
            <a:r>
              <a:rPr lang="en-US" sz="1400" dirty="0" smtClean="0"/>
              <a:t>,    </a:t>
            </a:r>
            <a:r>
              <a:rPr lang="en-US" sz="1400" dirty="0" smtClean="0">
                <a:solidFill>
                  <a:srgbClr val="C00000"/>
                </a:solidFill>
              </a:rPr>
              <a:t>Q2</a:t>
            </a:r>
            <a:r>
              <a:rPr lang="en-US" sz="1400" dirty="0" smtClean="0"/>
              <a:t>,   </a:t>
            </a:r>
            <a:r>
              <a:rPr lang="en-US" sz="1400" dirty="0" smtClean="0">
                <a:solidFill>
                  <a:srgbClr val="C00000"/>
                </a:solidFill>
              </a:rPr>
              <a:t>Q3</a:t>
            </a:r>
            <a:r>
              <a:rPr lang="en-US" sz="1400" dirty="0" smtClean="0"/>
              <a:t>,     </a:t>
            </a:r>
            <a:r>
              <a:rPr lang="en-US" sz="1400" dirty="0" smtClean="0">
                <a:solidFill>
                  <a:srgbClr val="C00000"/>
                </a:solidFill>
              </a:rPr>
              <a:t>Q4</a:t>
            </a:r>
            <a:endParaRPr lang="en-US" sz="1400" dirty="0">
              <a:solidFill>
                <a:srgbClr val="C00000"/>
              </a:solidFill>
            </a:endParaRPr>
          </a:p>
        </p:txBody>
      </p:sp>
      <p:sp>
        <p:nvSpPr>
          <p:cNvPr id="25" name="Oval 24"/>
          <p:cNvSpPr>
            <a:spLocks noChangeArrowheads="1"/>
          </p:cNvSpPr>
          <p:nvPr/>
        </p:nvSpPr>
        <p:spPr bwMode="auto">
          <a:xfrm>
            <a:off x="2797628" y="5397527"/>
            <a:ext cx="685800" cy="45720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36576" tIns="37202" rIns="74409" bIns="37202"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WFS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Oval 25"/>
          <p:cNvSpPr>
            <a:spLocks noChangeArrowheads="1"/>
          </p:cNvSpPr>
          <p:nvPr/>
        </p:nvSpPr>
        <p:spPr bwMode="auto">
          <a:xfrm>
            <a:off x="2057400" y="5397527"/>
            <a:ext cx="685800" cy="45720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36576" tIns="37202" rIns="74409" bIns="37202"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2060"/>
                </a:solidFill>
                <a:effectLst/>
                <a:latin typeface="Calibri" pitchFamily="34" charset="0"/>
                <a:cs typeface="Arial" pitchFamily="34" charset="0"/>
              </a:rPr>
              <a:t>WFS</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p:txBody>
      </p:sp>
      <p:cxnSp>
        <p:nvCxnSpPr>
          <p:cNvPr id="27" name="Straight Arrow Connector 26"/>
          <p:cNvCxnSpPr/>
          <p:nvPr/>
        </p:nvCxnSpPr>
        <p:spPr>
          <a:xfrm rot="5400000">
            <a:off x="2096294" y="4910577"/>
            <a:ext cx="685006" cy="794"/>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2495947" y="4910577"/>
            <a:ext cx="685006" cy="794"/>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2895600" y="4909783"/>
            <a:ext cx="685800" cy="1588"/>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3296047" y="4910577"/>
            <a:ext cx="685800" cy="1588"/>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2552702" y="2930172"/>
            <a:ext cx="380998" cy="1"/>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855027" y="5245387"/>
            <a:ext cx="609600" cy="215444"/>
          </a:xfrm>
          <a:prstGeom prst="rect">
            <a:avLst/>
          </a:prstGeom>
          <a:solidFill>
            <a:schemeClr val="bg1"/>
          </a:solidFill>
        </p:spPr>
        <p:txBody>
          <a:bodyPr wrap="square" lIns="0" tIns="0" rIns="0" bIns="0" rtlCol="0">
            <a:spAutoFit/>
          </a:bodyPr>
          <a:lstStyle/>
          <a:p>
            <a:r>
              <a:rPr lang="en-US" sz="1400" dirty="0" smtClean="0"/>
              <a:t>Queries</a:t>
            </a:r>
            <a:endParaRPr lang="en-US" sz="1400" dirty="0"/>
          </a:p>
        </p:txBody>
      </p:sp>
      <p:sp>
        <p:nvSpPr>
          <p:cNvPr id="34" name="AutoShape 4"/>
          <p:cNvSpPr>
            <a:spLocks noChangeArrowheads="1"/>
          </p:cNvSpPr>
          <p:nvPr/>
        </p:nvSpPr>
        <p:spPr bwMode="auto">
          <a:xfrm>
            <a:off x="3026230" y="5940071"/>
            <a:ext cx="457200" cy="381000"/>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200" b="1" dirty="0" smtClean="0">
                <a:solidFill>
                  <a:schemeClr val="bg1"/>
                </a:solidFill>
                <a:latin typeface="+mn-lt"/>
                <a:cs typeface="+mn-cs"/>
              </a:rPr>
              <a:t>DB</a:t>
            </a:r>
            <a:endParaRPr lang="en-US" sz="1200" b="1" dirty="0">
              <a:solidFill>
                <a:schemeClr val="bg1"/>
              </a:solidFill>
              <a:latin typeface="+mn-lt"/>
              <a:cs typeface="+mn-cs"/>
            </a:endParaRPr>
          </a:p>
        </p:txBody>
      </p:sp>
      <p:cxnSp>
        <p:nvCxnSpPr>
          <p:cNvPr id="35" name="Shape 78"/>
          <p:cNvCxnSpPr/>
          <p:nvPr/>
        </p:nvCxnSpPr>
        <p:spPr>
          <a:xfrm flipV="1">
            <a:off x="2558142" y="2663473"/>
            <a:ext cx="2133600" cy="1828798"/>
          </a:xfrm>
          <a:prstGeom prst="bentConnector3">
            <a:avLst>
              <a:gd name="adj1" fmla="val 100000"/>
            </a:avLst>
          </a:prstGeom>
          <a:ln w="1905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819400" y="6414052"/>
            <a:ext cx="1752600" cy="338554"/>
          </a:xfrm>
          <a:prstGeom prst="rect">
            <a:avLst/>
          </a:prstGeom>
          <a:noFill/>
        </p:spPr>
        <p:txBody>
          <a:bodyPr wrap="square" rtlCol="0">
            <a:spAutoFit/>
          </a:bodyPr>
          <a:lstStyle/>
          <a:p>
            <a:r>
              <a:rPr lang="en-US" sz="1600" b="1" dirty="0" smtClean="0">
                <a:solidFill>
                  <a:srgbClr val="002060"/>
                </a:solidFill>
              </a:rPr>
              <a:t>Parallel fetching</a:t>
            </a:r>
            <a:endParaRPr lang="en-US" sz="1600" b="1" dirty="0">
              <a:solidFill>
                <a:srgbClr val="002060"/>
              </a:solidFill>
            </a:endParaRPr>
          </a:p>
        </p:txBody>
      </p:sp>
      <p:sp>
        <p:nvSpPr>
          <p:cNvPr id="37" name="Oval 36"/>
          <p:cNvSpPr>
            <a:spLocks noChangeArrowheads="1"/>
          </p:cNvSpPr>
          <p:nvPr/>
        </p:nvSpPr>
        <p:spPr bwMode="auto">
          <a:xfrm>
            <a:off x="2362200" y="2223796"/>
            <a:ext cx="2667000" cy="585106"/>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36576" tIns="37202" rIns="74409" bIns="37202"/>
          <a:lstStyle/>
          <a:p>
            <a:pPr algn="ctr">
              <a:spcAft>
                <a:spcPts val="0"/>
              </a:spcAft>
              <a:defRPr/>
            </a:pPr>
            <a:r>
              <a:rPr lang="en-US" sz="1400" b="1" dirty="0" smtClean="0">
                <a:latin typeface="Calibri" pitchFamily="34" charset="0"/>
              </a:rPr>
              <a:t>Federator</a:t>
            </a:r>
          </a:p>
          <a:p>
            <a:pPr algn="ctr">
              <a:defRPr/>
            </a:pPr>
            <a:r>
              <a:rPr lang="en-US" sz="1400" b="1" dirty="0" smtClean="0">
                <a:solidFill>
                  <a:srgbClr val="002060"/>
                </a:solidFill>
                <a:latin typeface="Calibri" pitchFamily="34" charset="0"/>
              </a:rPr>
              <a:t>(WMS)</a:t>
            </a:r>
            <a:endParaRPr lang="en-US" sz="1400" dirty="0" smtClean="0">
              <a:solidFill>
                <a:srgbClr val="002060"/>
              </a:solidFill>
            </a:endParaRPr>
          </a:p>
          <a:p>
            <a:pPr algn="ctr">
              <a:spcAft>
                <a:spcPts val="0"/>
              </a:spcAft>
              <a:defRPr/>
            </a:pPr>
            <a:endParaRPr lang="en-US" sz="1400" dirty="0"/>
          </a:p>
        </p:txBody>
      </p:sp>
      <p:sp>
        <p:nvSpPr>
          <p:cNvPr id="38" name="TextBox 37"/>
          <p:cNvSpPr txBox="1"/>
          <p:nvPr/>
        </p:nvSpPr>
        <p:spPr>
          <a:xfrm>
            <a:off x="2209800" y="2601075"/>
            <a:ext cx="914400" cy="307777"/>
          </a:xfrm>
          <a:prstGeom prst="rect">
            <a:avLst/>
          </a:prstGeom>
          <a:noFill/>
        </p:spPr>
        <p:txBody>
          <a:bodyPr wrap="square" rtlCol="0">
            <a:spAutoFit/>
          </a:bodyPr>
          <a:lstStyle/>
          <a:p>
            <a:r>
              <a:rPr lang="en-US" sz="1400" b="1" dirty="0" smtClean="0">
                <a:solidFill>
                  <a:srgbClr val="002060"/>
                </a:solidFill>
              </a:rPr>
              <a:t>[Range]</a:t>
            </a:r>
            <a:endParaRPr lang="en-US" sz="1400" b="1" dirty="0">
              <a:solidFill>
                <a:srgbClr val="002060"/>
              </a:solidFill>
            </a:endParaRPr>
          </a:p>
        </p:txBody>
      </p:sp>
      <p:cxnSp>
        <p:nvCxnSpPr>
          <p:cNvPr id="39" name="Straight Arrow Connector 38"/>
          <p:cNvCxnSpPr/>
          <p:nvPr/>
        </p:nvCxnSpPr>
        <p:spPr>
          <a:xfrm rot="5400000">
            <a:off x="2128553" y="4910974"/>
            <a:ext cx="837406" cy="1588"/>
          </a:xfrm>
          <a:prstGeom prst="straightConnector1">
            <a:avLst/>
          </a:prstGeom>
          <a:ln w="19050">
            <a:solidFill>
              <a:srgbClr val="00206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2531126" y="4910974"/>
            <a:ext cx="837406" cy="1588"/>
          </a:xfrm>
          <a:prstGeom prst="straightConnector1">
            <a:avLst/>
          </a:prstGeom>
          <a:ln w="19050">
            <a:solidFill>
              <a:srgbClr val="00206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3337066" y="4910974"/>
            <a:ext cx="837406" cy="1588"/>
          </a:xfrm>
          <a:prstGeom prst="straightConnector1">
            <a:avLst/>
          </a:prstGeom>
          <a:ln w="19050">
            <a:solidFill>
              <a:srgbClr val="00206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2933699" y="4910974"/>
            <a:ext cx="838200" cy="794"/>
          </a:xfrm>
          <a:prstGeom prst="straightConnector1">
            <a:avLst/>
          </a:prstGeom>
          <a:ln w="19050">
            <a:solidFill>
              <a:srgbClr val="00206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419601" y="5354243"/>
            <a:ext cx="380206" cy="1588"/>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0800000">
            <a:off x="4419601" y="5659043"/>
            <a:ext cx="381000" cy="1588"/>
          </a:xfrm>
          <a:prstGeom prst="straightConnector1">
            <a:avLst/>
          </a:prstGeom>
          <a:ln w="19050">
            <a:solidFill>
              <a:srgbClr val="00206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Oval 45"/>
          <p:cNvSpPr>
            <a:spLocks noChangeArrowheads="1"/>
          </p:cNvSpPr>
          <p:nvPr/>
        </p:nvSpPr>
        <p:spPr bwMode="auto">
          <a:xfrm>
            <a:off x="3526972" y="5406671"/>
            <a:ext cx="685800" cy="45720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36576" tIns="37202" rIns="74409" bIns="37202"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WFS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7" name="TextBox 46"/>
          <p:cNvSpPr txBox="1"/>
          <p:nvPr/>
        </p:nvSpPr>
        <p:spPr>
          <a:xfrm>
            <a:off x="4158342" y="3574894"/>
            <a:ext cx="990600" cy="307777"/>
          </a:xfrm>
          <a:prstGeom prst="rect">
            <a:avLst/>
          </a:prstGeom>
          <a:solidFill>
            <a:schemeClr val="accent1">
              <a:lumMod val="20000"/>
              <a:lumOff val="80000"/>
            </a:schemeClr>
          </a:solidFill>
        </p:spPr>
        <p:txBody>
          <a:bodyPr wrap="square" rtlCol="0">
            <a:spAutoFit/>
          </a:bodyPr>
          <a:lstStyle/>
          <a:p>
            <a:pPr lvl="0"/>
            <a:r>
              <a:rPr lang="en-US" sz="1400" b="1" dirty="0" smtClean="0">
                <a:solidFill>
                  <a:srgbClr val="F79646">
                    <a:lumMod val="50000"/>
                  </a:srgbClr>
                </a:solidFill>
              </a:rPr>
              <a:t>3. Merging</a:t>
            </a:r>
            <a:endParaRPr lang="en-US" b="1" dirty="0"/>
          </a:p>
        </p:txBody>
      </p:sp>
      <p:sp>
        <p:nvSpPr>
          <p:cNvPr id="48" name="TextBox 47"/>
          <p:cNvSpPr txBox="1"/>
          <p:nvPr/>
        </p:nvSpPr>
        <p:spPr>
          <a:xfrm>
            <a:off x="4855028" y="5519799"/>
            <a:ext cx="838200" cy="215444"/>
          </a:xfrm>
          <a:prstGeom prst="rect">
            <a:avLst/>
          </a:prstGeom>
          <a:solidFill>
            <a:schemeClr val="bg1"/>
          </a:solidFill>
        </p:spPr>
        <p:txBody>
          <a:bodyPr wrap="square" lIns="0" tIns="0" rIns="0" bIns="0" rtlCol="0">
            <a:spAutoFit/>
          </a:bodyPr>
          <a:lstStyle/>
          <a:p>
            <a:r>
              <a:rPr lang="en-US" sz="1400" dirty="0" smtClean="0"/>
              <a:t>Responses</a:t>
            </a:r>
            <a:endParaRPr lang="en-US" sz="1400" dirty="0"/>
          </a:p>
        </p:txBody>
      </p:sp>
      <p:sp>
        <p:nvSpPr>
          <p:cNvPr id="106" name="Rectangle 20"/>
          <p:cNvSpPr>
            <a:spLocks noChangeArrowheads="1"/>
          </p:cNvSpPr>
          <p:nvPr/>
        </p:nvSpPr>
        <p:spPr bwMode="auto">
          <a:xfrm>
            <a:off x="6923823" y="1247687"/>
            <a:ext cx="1283642" cy="116504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107" name="AutoShape 21"/>
          <p:cNvCxnSpPr>
            <a:cxnSpLocks noChangeShapeType="1"/>
          </p:cNvCxnSpPr>
          <p:nvPr/>
        </p:nvCxnSpPr>
        <p:spPr bwMode="auto">
          <a:xfrm>
            <a:off x="7553651" y="1052874"/>
            <a:ext cx="774" cy="1443545"/>
          </a:xfrm>
          <a:prstGeom prst="straightConnector1">
            <a:avLst/>
          </a:prstGeom>
          <a:noFill/>
          <a:ln w="9525">
            <a:solidFill>
              <a:srgbClr val="000000"/>
            </a:solidFill>
            <a:prstDash val="dash"/>
            <a:round/>
            <a:headEnd/>
            <a:tailEnd/>
          </a:ln>
        </p:spPr>
      </p:cxnSp>
      <p:cxnSp>
        <p:nvCxnSpPr>
          <p:cNvPr id="108" name="AutoShape 23"/>
          <p:cNvCxnSpPr>
            <a:cxnSpLocks noChangeShapeType="1"/>
          </p:cNvCxnSpPr>
          <p:nvPr/>
        </p:nvCxnSpPr>
        <p:spPr bwMode="auto">
          <a:xfrm>
            <a:off x="6809309" y="1830346"/>
            <a:ext cx="1501064" cy="774"/>
          </a:xfrm>
          <a:prstGeom prst="straightConnector1">
            <a:avLst/>
          </a:prstGeom>
          <a:noFill/>
          <a:ln w="9525">
            <a:solidFill>
              <a:srgbClr val="000000"/>
            </a:solidFill>
            <a:prstDash val="dash"/>
            <a:round/>
            <a:headEnd/>
            <a:tailEnd/>
          </a:ln>
        </p:spPr>
      </p:cxnSp>
      <p:sp>
        <p:nvSpPr>
          <p:cNvPr id="109" name="Text Box 28"/>
          <p:cNvSpPr txBox="1">
            <a:spLocks noChangeArrowheads="1"/>
          </p:cNvSpPr>
          <p:nvPr/>
        </p:nvSpPr>
        <p:spPr bwMode="auto">
          <a:xfrm>
            <a:off x="7030600" y="2011370"/>
            <a:ext cx="403894" cy="276177"/>
          </a:xfrm>
          <a:prstGeom prst="rect">
            <a:avLst/>
          </a:prstGeom>
          <a:solidFill>
            <a:srgbClr val="FFFFFF"/>
          </a:solid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002060"/>
                </a:solidFill>
                <a:effectLst/>
                <a:latin typeface="Calibri" pitchFamily="34" charset="0"/>
                <a:cs typeface="Arial" pitchFamily="34" charset="0"/>
              </a:rPr>
              <a:t>R3</a:t>
            </a:r>
            <a:endParaRPr kumimoji="0" lang="en-US" sz="1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10" name="Text Box 29"/>
          <p:cNvSpPr txBox="1">
            <a:spLocks noChangeArrowheads="1"/>
          </p:cNvSpPr>
          <p:nvPr/>
        </p:nvSpPr>
        <p:spPr bwMode="auto">
          <a:xfrm>
            <a:off x="7651143" y="1400223"/>
            <a:ext cx="403894" cy="277724"/>
          </a:xfrm>
          <a:prstGeom prst="rect">
            <a:avLst/>
          </a:prstGeom>
          <a:solidFill>
            <a:srgbClr val="FFFFFF"/>
          </a:solid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002060"/>
                </a:solidFill>
                <a:effectLst/>
                <a:latin typeface="Calibri" pitchFamily="34" charset="0"/>
                <a:cs typeface="Arial" pitchFamily="34" charset="0"/>
              </a:rPr>
              <a:t>R2</a:t>
            </a:r>
            <a:endParaRPr kumimoji="0" lang="en-US" sz="1400" b="0" i="0" u="none" strike="noStrike" cap="none" normalizeH="0" baseline="0" dirty="0" smtClean="0">
              <a:ln>
                <a:noFill/>
              </a:ln>
              <a:solidFill>
                <a:srgbClr val="002060"/>
              </a:solidFill>
              <a:effectLst/>
              <a:latin typeface="Arial" pitchFamily="34" charset="0"/>
              <a:cs typeface="Arial" pitchFamily="34" charset="0"/>
            </a:endParaRPr>
          </a:p>
        </p:txBody>
      </p:sp>
      <p:sp>
        <p:nvSpPr>
          <p:cNvPr id="111" name="Text Box 30"/>
          <p:cNvSpPr txBox="1">
            <a:spLocks noChangeArrowheads="1"/>
          </p:cNvSpPr>
          <p:nvPr/>
        </p:nvSpPr>
        <p:spPr bwMode="auto">
          <a:xfrm>
            <a:off x="7030600" y="1400223"/>
            <a:ext cx="512992" cy="297838"/>
          </a:xfrm>
          <a:prstGeom prst="rect">
            <a:avLst/>
          </a:prstGeom>
          <a:solidFill>
            <a:srgbClr val="FFFFFF"/>
          </a:solid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002060"/>
                </a:solidFill>
                <a:effectLst/>
                <a:latin typeface="Calibri" pitchFamily="34" charset="0"/>
                <a:cs typeface="Arial" pitchFamily="34" charset="0"/>
              </a:rPr>
              <a:t>R1</a:t>
            </a:r>
            <a:endParaRPr kumimoji="0" lang="en-US" sz="1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12" name="Text Box 31"/>
          <p:cNvSpPr txBox="1">
            <a:spLocks noChangeArrowheads="1"/>
          </p:cNvSpPr>
          <p:nvPr/>
        </p:nvSpPr>
        <p:spPr bwMode="auto">
          <a:xfrm>
            <a:off x="7651143" y="2026068"/>
            <a:ext cx="403894" cy="276950"/>
          </a:xfrm>
          <a:prstGeom prst="rect">
            <a:avLst/>
          </a:prstGeom>
          <a:solidFill>
            <a:srgbClr val="FFFFFF"/>
          </a:solid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rgbClr val="002060"/>
                </a:solidFill>
                <a:effectLst/>
                <a:latin typeface="Calibri" pitchFamily="34" charset="0"/>
                <a:cs typeface="Arial" pitchFamily="34" charset="0"/>
              </a:rPr>
              <a:t>R4</a:t>
            </a:r>
            <a:endParaRPr kumimoji="0" lang="en-US" sz="1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13" name="Text Box 32"/>
          <p:cNvSpPr txBox="1">
            <a:spLocks noChangeArrowheads="1"/>
          </p:cNvSpPr>
          <p:nvPr/>
        </p:nvSpPr>
        <p:spPr bwMode="auto">
          <a:xfrm>
            <a:off x="8111521" y="1012647"/>
            <a:ext cx="575279" cy="317951"/>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a:t>
            </a:r>
            <a:r>
              <a:rPr kumimoji="0" lang="en-US" sz="1400" b="0" i="0" u="none" strike="noStrike" cap="none" normalizeH="0" baseline="0" dirty="0" err="1" smtClean="0">
                <a:ln>
                  <a:noFill/>
                </a:ln>
                <a:solidFill>
                  <a:schemeClr val="tx1"/>
                </a:solidFill>
                <a:effectLst/>
                <a:latin typeface="Calibri" pitchFamily="34" charset="0"/>
                <a:cs typeface="Arial" pitchFamily="34" charset="0"/>
              </a:rPr>
              <a:t>x’,y</a:t>
            </a:r>
            <a:r>
              <a:rPr kumimoji="0" lang="en-US" sz="1400" b="0" i="0" u="none" strike="noStrike" cap="none" normalizeH="0" baseline="0" dirty="0" smtClean="0">
                <a:ln>
                  <a:noFill/>
                </a:ln>
                <a:solidFill>
                  <a:schemeClr val="tx1"/>
                </a:solidFill>
                <a:effectLst/>
                <a:latin typeface="Calibri" pitchFamily="34"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4" name="Text Box 33"/>
          <p:cNvSpPr txBox="1">
            <a:spLocks noChangeArrowheads="1"/>
          </p:cNvSpPr>
          <p:nvPr/>
        </p:nvSpPr>
        <p:spPr bwMode="auto">
          <a:xfrm>
            <a:off x="6553200" y="2349049"/>
            <a:ext cx="535431" cy="317951"/>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a:t>
            </a:r>
            <a:r>
              <a:rPr kumimoji="0" lang="en-US" sz="1400" b="0" i="0" u="none" strike="noStrike" cap="none" normalizeH="0" baseline="0" dirty="0" err="1" smtClean="0">
                <a:ln>
                  <a:noFill/>
                </a:ln>
                <a:solidFill>
                  <a:schemeClr val="tx1"/>
                </a:solidFill>
                <a:effectLst/>
                <a:latin typeface="Calibri" pitchFamily="34" charset="0"/>
                <a:cs typeface="Arial" pitchFamily="34" charset="0"/>
              </a:rPr>
              <a:t>x,y</a:t>
            </a:r>
            <a:r>
              <a:rPr kumimoji="0" lang="en-US" sz="1400" b="0" i="0" u="none" strike="noStrike" cap="none" normalizeH="0" baseline="0" dirty="0" smtClean="0">
                <a:ln>
                  <a:noFill/>
                </a:ln>
                <a:solidFill>
                  <a:schemeClr val="tx1"/>
                </a:solidFill>
                <a:effectLst/>
                <a:latin typeface="Calibri" pitchFamily="34" charset="0"/>
                <a:cs typeface="Arial"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5" name="Text Box 34"/>
          <p:cNvSpPr txBox="1">
            <a:spLocks noChangeArrowheads="1"/>
          </p:cNvSpPr>
          <p:nvPr/>
        </p:nvSpPr>
        <p:spPr bwMode="auto">
          <a:xfrm>
            <a:off x="7324595" y="2508024"/>
            <a:ext cx="447805" cy="387576"/>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dirty="0" smtClean="0">
                <a:latin typeface="Calibri" pitchFamily="34" charset="0"/>
                <a:cs typeface="Arial" pitchFamily="34" charset="0"/>
              </a:rPr>
              <a:t>1/2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6" name="Text Box 39"/>
          <p:cNvSpPr txBox="1">
            <a:spLocks noChangeArrowheads="1"/>
          </p:cNvSpPr>
          <p:nvPr/>
        </p:nvSpPr>
        <p:spPr bwMode="auto">
          <a:xfrm>
            <a:off x="8226809" y="1666342"/>
            <a:ext cx="536191" cy="386802"/>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(1/2)</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91" name="Smiley Face 90"/>
          <p:cNvSpPr/>
          <p:nvPr/>
        </p:nvSpPr>
        <p:spPr>
          <a:xfrm>
            <a:off x="704421" y="1168665"/>
            <a:ext cx="462866" cy="362989"/>
          </a:xfrm>
          <a:prstGeom prst="smileyFac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2" name="Smiley Face 91"/>
          <p:cNvSpPr/>
          <p:nvPr/>
        </p:nvSpPr>
        <p:spPr>
          <a:xfrm>
            <a:off x="3402412" y="1156252"/>
            <a:ext cx="462866" cy="362989"/>
          </a:xfrm>
          <a:prstGeom prst="smileyFac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3" name="AutoShape 7"/>
          <p:cNvSpPr>
            <a:spLocks noChangeArrowheads="1"/>
          </p:cNvSpPr>
          <p:nvPr/>
        </p:nvSpPr>
        <p:spPr bwMode="auto">
          <a:xfrm>
            <a:off x="533400" y="1822045"/>
            <a:ext cx="800198" cy="137672"/>
          </a:xfrm>
          <a:prstGeom prst="parallelogram">
            <a:avLst>
              <a:gd name="adj" fmla="val 133607"/>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4" name="TextBox 93"/>
          <p:cNvSpPr txBox="1"/>
          <p:nvPr/>
        </p:nvSpPr>
        <p:spPr>
          <a:xfrm>
            <a:off x="1586979" y="1625779"/>
            <a:ext cx="1080021" cy="523220"/>
          </a:xfrm>
          <a:prstGeom prst="rect">
            <a:avLst/>
          </a:prstGeom>
          <a:noFill/>
        </p:spPr>
        <p:txBody>
          <a:bodyPr wrap="square" rtlCol="0">
            <a:spAutoFit/>
          </a:bodyPr>
          <a:lstStyle/>
          <a:p>
            <a:pPr algn="ctr"/>
            <a:r>
              <a:rPr lang="en-US" sz="1400" dirty="0" smtClean="0"/>
              <a:t>Interactive </a:t>
            </a:r>
          </a:p>
          <a:p>
            <a:pPr algn="ctr"/>
            <a:r>
              <a:rPr lang="en-US" sz="1400" dirty="0" smtClean="0"/>
              <a:t>Client Tools</a:t>
            </a:r>
            <a:endParaRPr lang="en-US" sz="1400" dirty="0"/>
          </a:p>
        </p:txBody>
      </p:sp>
      <p:cxnSp>
        <p:nvCxnSpPr>
          <p:cNvPr id="95" name="Straight Arrow Connector 94"/>
          <p:cNvCxnSpPr>
            <a:stCxn id="94" idx="3"/>
            <a:endCxn id="99" idx="5"/>
          </p:cNvCxnSpPr>
          <p:nvPr/>
        </p:nvCxnSpPr>
        <p:spPr>
          <a:xfrm flipV="1">
            <a:off x="2667000" y="1878468"/>
            <a:ext cx="663372" cy="8921"/>
          </a:xfrm>
          <a:prstGeom prst="straightConnector1">
            <a:avLst/>
          </a:prstGeom>
          <a:ln>
            <a:prstDash val="dash"/>
            <a:tailEnd type="arrow"/>
          </a:ln>
        </p:spPr>
        <p:style>
          <a:lnRef idx="1">
            <a:schemeClr val="accent3"/>
          </a:lnRef>
          <a:fillRef idx="0">
            <a:schemeClr val="accent3"/>
          </a:fillRef>
          <a:effectRef idx="0">
            <a:schemeClr val="accent3"/>
          </a:effectRef>
          <a:fontRef idx="minor">
            <a:schemeClr val="tx1"/>
          </a:fontRef>
        </p:style>
      </p:cxnSp>
      <p:cxnSp>
        <p:nvCxnSpPr>
          <p:cNvPr id="96" name="Straight Arrow Connector 95"/>
          <p:cNvCxnSpPr>
            <a:stCxn id="94" idx="1"/>
            <a:endCxn id="93" idx="2"/>
          </p:cNvCxnSpPr>
          <p:nvPr/>
        </p:nvCxnSpPr>
        <p:spPr>
          <a:xfrm rot="10800000" flipV="1">
            <a:off x="1241629" y="1887389"/>
            <a:ext cx="345351" cy="3492"/>
          </a:xfrm>
          <a:prstGeom prst="straightConnector1">
            <a:avLst/>
          </a:prstGeom>
          <a:ln>
            <a:prstDash val="dash"/>
            <a:tailEnd type="arrow"/>
          </a:ln>
        </p:spPr>
        <p:style>
          <a:lnRef idx="1">
            <a:schemeClr val="accent3"/>
          </a:lnRef>
          <a:fillRef idx="0">
            <a:schemeClr val="accent3"/>
          </a:fillRef>
          <a:effectRef idx="0">
            <a:schemeClr val="accent3"/>
          </a:effectRef>
          <a:fontRef idx="minor">
            <a:schemeClr val="tx1"/>
          </a:fontRef>
        </p:style>
      </p:cxnSp>
      <p:cxnSp>
        <p:nvCxnSpPr>
          <p:cNvPr id="97" name="Straight Arrow Connector 96"/>
          <p:cNvCxnSpPr/>
          <p:nvPr/>
        </p:nvCxnSpPr>
        <p:spPr>
          <a:xfrm rot="5400000">
            <a:off x="750525" y="1711971"/>
            <a:ext cx="362989" cy="235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98" name="Straight Arrow Connector 97"/>
          <p:cNvCxnSpPr>
            <a:stCxn id="93" idx="4"/>
          </p:cNvCxnSpPr>
          <p:nvPr/>
        </p:nvCxnSpPr>
        <p:spPr>
          <a:xfrm rot="5400000">
            <a:off x="783214" y="2107345"/>
            <a:ext cx="297915" cy="265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99" name="AutoShape 7"/>
          <p:cNvSpPr>
            <a:spLocks noChangeArrowheads="1"/>
          </p:cNvSpPr>
          <p:nvPr/>
        </p:nvSpPr>
        <p:spPr bwMode="auto">
          <a:xfrm>
            <a:off x="3238402" y="1809632"/>
            <a:ext cx="800198" cy="137672"/>
          </a:xfrm>
          <a:prstGeom prst="parallelogram">
            <a:avLst>
              <a:gd name="adj" fmla="val 133607"/>
            </a:avLst>
          </a:prstGeom>
          <a:ln>
            <a:headEnd/>
            <a:tailEnd/>
          </a:ln>
        </p:spPr>
        <p:style>
          <a:lnRef idx="3">
            <a:schemeClr val="lt1"/>
          </a:lnRef>
          <a:fillRef idx="1">
            <a:schemeClr val="accent3"/>
          </a:fillRef>
          <a:effectRef idx="1">
            <a:schemeClr val="accent3"/>
          </a:effectRef>
          <a:fontRef idx="minor">
            <a:schemeClr val="lt1"/>
          </a:fontRef>
        </p:style>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0" name="Straight Arrow Connector 99"/>
          <p:cNvCxnSpPr>
            <a:stCxn id="92" idx="4"/>
          </p:cNvCxnSpPr>
          <p:nvPr/>
        </p:nvCxnSpPr>
        <p:spPr>
          <a:xfrm rot="5400000">
            <a:off x="3447339" y="1695724"/>
            <a:ext cx="362989" cy="1002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1" name="Straight Arrow Connector 100"/>
          <p:cNvCxnSpPr>
            <a:stCxn id="99" idx="4"/>
          </p:cNvCxnSpPr>
          <p:nvPr/>
        </p:nvCxnSpPr>
        <p:spPr>
          <a:xfrm rot="5400000">
            <a:off x="3498530" y="2082619"/>
            <a:ext cx="275288" cy="465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nvGrpSpPr>
          <p:cNvPr id="128" name="Group 127"/>
          <p:cNvGrpSpPr/>
          <p:nvPr/>
        </p:nvGrpSpPr>
        <p:grpSpPr>
          <a:xfrm>
            <a:off x="7255825" y="1241247"/>
            <a:ext cx="946289" cy="1067574"/>
            <a:chOff x="7408225" y="1663751"/>
            <a:chExt cx="946289" cy="1067574"/>
          </a:xfrm>
        </p:grpSpPr>
        <p:sp>
          <p:nvSpPr>
            <p:cNvPr id="102" name="AutoShape 8"/>
            <p:cNvSpPr>
              <a:spLocks noChangeArrowheads="1"/>
            </p:cNvSpPr>
            <p:nvPr/>
          </p:nvSpPr>
          <p:spPr bwMode="auto">
            <a:xfrm>
              <a:off x="7543800" y="2383976"/>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03" name="AutoShape 8"/>
            <p:cNvSpPr>
              <a:spLocks noChangeArrowheads="1"/>
            </p:cNvSpPr>
            <p:nvPr/>
          </p:nvSpPr>
          <p:spPr bwMode="auto">
            <a:xfrm>
              <a:off x="7620000" y="1904226"/>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grpSp>
          <p:nvGrpSpPr>
            <p:cNvPr id="5" name="Group 171"/>
            <p:cNvGrpSpPr/>
            <p:nvPr/>
          </p:nvGrpSpPr>
          <p:grpSpPr>
            <a:xfrm>
              <a:off x="7408225" y="1663751"/>
              <a:ext cx="946289" cy="1067574"/>
              <a:chOff x="7101315" y="2002474"/>
              <a:chExt cx="946289" cy="1067574"/>
            </a:xfrm>
          </p:grpSpPr>
          <p:sp>
            <p:nvSpPr>
              <p:cNvPr id="138" name="AutoShape 6"/>
              <p:cNvSpPr>
                <a:spLocks noChangeArrowheads="1"/>
              </p:cNvSpPr>
              <p:nvPr/>
            </p:nvSpPr>
            <p:spPr bwMode="auto">
              <a:xfrm>
                <a:off x="7820897" y="2264726"/>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39" name="AutoShape 7"/>
              <p:cNvSpPr>
                <a:spLocks noChangeArrowheads="1"/>
              </p:cNvSpPr>
              <p:nvPr/>
            </p:nvSpPr>
            <p:spPr bwMode="auto">
              <a:xfrm>
                <a:off x="7721084" y="2181177"/>
                <a:ext cx="99813"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0" name="AutoShape 8"/>
              <p:cNvSpPr>
                <a:spLocks noChangeArrowheads="1"/>
              </p:cNvSpPr>
              <p:nvPr/>
            </p:nvSpPr>
            <p:spPr bwMode="auto">
              <a:xfrm>
                <a:off x="7304036" y="2570299"/>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2" name="AutoShape 10"/>
              <p:cNvSpPr>
                <a:spLocks noChangeArrowheads="1"/>
              </p:cNvSpPr>
              <p:nvPr/>
            </p:nvSpPr>
            <p:spPr bwMode="auto">
              <a:xfrm>
                <a:off x="7891308" y="2486750"/>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3" name="AutoShape 11"/>
              <p:cNvSpPr>
                <a:spLocks noChangeArrowheads="1"/>
              </p:cNvSpPr>
              <p:nvPr/>
            </p:nvSpPr>
            <p:spPr bwMode="auto">
              <a:xfrm>
                <a:off x="7918389" y="2111552"/>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5" name="AutoShape 13"/>
              <p:cNvSpPr>
                <a:spLocks noChangeArrowheads="1"/>
              </p:cNvSpPr>
              <p:nvPr/>
            </p:nvSpPr>
            <p:spPr bwMode="auto">
              <a:xfrm>
                <a:off x="7778341" y="2111552"/>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6" name="AutoShape 14"/>
              <p:cNvSpPr>
                <a:spLocks noChangeArrowheads="1"/>
              </p:cNvSpPr>
              <p:nvPr/>
            </p:nvSpPr>
            <p:spPr bwMode="auto">
              <a:xfrm>
                <a:off x="7519911" y="2181177"/>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7" name="AutoShape 15"/>
              <p:cNvSpPr>
                <a:spLocks noChangeArrowheads="1"/>
              </p:cNvSpPr>
              <p:nvPr/>
            </p:nvSpPr>
            <p:spPr bwMode="auto">
              <a:xfrm>
                <a:off x="7101315" y="2917648"/>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49" name="AutoShape 17"/>
              <p:cNvSpPr>
                <a:spLocks noChangeArrowheads="1"/>
              </p:cNvSpPr>
              <p:nvPr/>
            </p:nvSpPr>
            <p:spPr bwMode="auto">
              <a:xfrm>
                <a:off x="7878928" y="2002474"/>
                <a:ext cx="99813"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0" name="AutoShape 18"/>
              <p:cNvSpPr>
                <a:spLocks noChangeArrowheads="1"/>
              </p:cNvSpPr>
              <p:nvPr/>
            </p:nvSpPr>
            <p:spPr bwMode="auto">
              <a:xfrm>
                <a:off x="7936959" y="2002474"/>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2" name="AutoShape 25"/>
              <p:cNvSpPr>
                <a:spLocks noChangeArrowheads="1"/>
              </p:cNvSpPr>
              <p:nvPr/>
            </p:nvSpPr>
            <p:spPr bwMode="auto">
              <a:xfrm>
                <a:off x="7590322" y="2417899"/>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3" name="AutoShape 26"/>
              <p:cNvSpPr>
                <a:spLocks noChangeArrowheads="1"/>
              </p:cNvSpPr>
              <p:nvPr/>
            </p:nvSpPr>
            <p:spPr bwMode="auto">
              <a:xfrm>
                <a:off x="7590322" y="2461995"/>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5" name="AutoShape 40"/>
              <p:cNvSpPr>
                <a:spLocks noChangeArrowheads="1"/>
              </p:cNvSpPr>
              <p:nvPr/>
            </p:nvSpPr>
            <p:spPr bwMode="auto">
              <a:xfrm>
                <a:off x="7819350" y="2002474"/>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6" name="AutoShape 41"/>
              <p:cNvSpPr>
                <a:spLocks noChangeArrowheads="1"/>
              </p:cNvSpPr>
              <p:nvPr/>
            </p:nvSpPr>
            <p:spPr bwMode="auto">
              <a:xfrm>
                <a:off x="7721084" y="2070551"/>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7" name="AutoShape 42"/>
              <p:cNvSpPr>
                <a:spLocks noChangeArrowheads="1"/>
              </p:cNvSpPr>
              <p:nvPr/>
            </p:nvSpPr>
            <p:spPr bwMode="auto">
              <a:xfrm>
                <a:off x="7832504" y="2127024"/>
                <a:ext cx="100587" cy="153947"/>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8" name="AutoShape 43"/>
              <p:cNvSpPr>
                <a:spLocks noChangeArrowheads="1"/>
              </p:cNvSpPr>
              <p:nvPr/>
            </p:nvSpPr>
            <p:spPr bwMode="auto">
              <a:xfrm>
                <a:off x="7905235" y="2239197"/>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59" name="AutoShape 44"/>
              <p:cNvSpPr>
                <a:spLocks noChangeArrowheads="1"/>
              </p:cNvSpPr>
              <p:nvPr/>
            </p:nvSpPr>
            <p:spPr bwMode="auto">
              <a:xfrm>
                <a:off x="7620498" y="2253122"/>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0" name="AutoShape 45"/>
              <p:cNvSpPr>
                <a:spLocks noChangeArrowheads="1"/>
              </p:cNvSpPr>
              <p:nvPr/>
            </p:nvSpPr>
            <p:spPr bwMode="auto">
              <a:xfrm>
                <a:off x="7576394" y="2183497"/>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1" name="AutoShape 46"/>
              <p:cNvSpPr>
                <a:spLocks noChangeArrowheads="1"/>
              </p:cNvSpPr>
              <p:nvPr/>
            </p:nvSpPr>
            <p:spPr bwMode="auto">
              <a:xfrm>
                <a:off x="7634425" y="2128572"/>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3" name="AutoShape 48"/>
              <p:cNvSpPr>
                <a:spLocks noChangeArrowheads="1"/>
              </p:cNvSpPr>
              <p:nvPr/>
            </p:nvSpPr>
            <p:spPr bwMode="auto">
              <a:xfrm>
                <a:off x="7847205" y="2516921"/>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4" name="AutoShape 49"/>
              <p:cNvSpPr>
                <a:spLocks noChangeArrowheads="1"/>
              </p:cNvSpPr>
              <p:nvPr/>
            </p:nvSpPr>
            <p:spPr bwMode="auto">
              <a:xfrm>
                <a:off x="7947791" y="2420994"/>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5" name="AutoShape 50"/>
              <p:cNvSpPr>
                <a:spLocks noChangeArrowheads="1"/>
              </p:cNvSpPr>
              <p:nvPr/>
            </p:nvSpPr>
            <p:spPr bwMode="auto">
              <a:xfrm>
                <a:off x="7403849" y="2516921"/>
                <a:ext cx="100587" cy="1524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6" name="AutoShape 51"/>
              <p:cNvSpPr>
                <a:spLocks noChangeArrowheads="1"/>
              </p:cNvSpPr>
              <p:nvPr/>
            </p:nvSpPr>
            <p:spPr bwMode="auto">
              <a:xfrm>
                <a:off x="7489735" y="2502996"/>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7" name="AutoShape 52"/>
              <p:cNvSpPr>
                <a:spLocks noChangeArrowheads="1"/>
              </p:cNvSpPr>
              <p:nvPr/>
            </p:nvSpPr>
            <p:spPr bwMode="auto">
              <a:xfrm>
                <a:off x="7504436" y="2417126"/>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8" name="AutoShape 53"/>
              <p:cNvSpPr>
                <a:spLocks noChangeArrowheads="1"/>
              </p:cNvSpPr>
              <p:nvPr/>
            </p:nvSpPr>
            <p:spPr bwMode="auto">
              <a:xfrm>
                <a:off x="7532291" y="2349822"/>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69" name="AutoShape 54"/>
              <p:cNvSpPr>
                <a:spLocks noChangeArrowheads="1"/>
              </p:cNvSpPr>
              <p:nvPr/>
            </p:nvSpPr>
            <p:spPr bwMode="auto">
              <a:xfrm>
                <a:off x="7690908" y="2420994"/>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70" name="AutoShape 55"/>
              <p:cNvSpPr>
                <a:spLocks noChangeArrowheads="1"/>
              </p:cNvSpPr>
              <p:nvPr/>
            </p:nvSpPr>
            <p:spPr bwMode="auto">
              <a:xfrm>
                <a:off x="7634425" y="2349822"/>
                <a:ext cx="100587"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171" name="AutoShape 56"/>
              <p:cNvSpPr>
                <a:spLocks noChangeArrowheads="1"/>
              </p:cNvSpPr>
              <p:nvPr/>
            </p:nvSpPr>
            <p:spPr bwMode="auto">
              <a:xfrm>
                <a:off x="7546992" y="2097627"/>
                <a:ext cx="99813" cy="153174"/>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grpSp>
      </p:grpSp>
      <p:sp>
        <p:nvSpPr>
          <p:cNvPr id="104" name="Rectangle 103"/>
          <p:cNvSpPr/>
          <p:nvPr/>
        </p:nvSpPr>
        <p:spPr>
          <a:xfrm>
            <a:off x="3975447" y="3032507"/>
            <a:ext cx="308578" cy="3420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Connector 104"/>
          <p:cNvCxnSpPr/>
          <p:nvPr/>
        </p:nvCxnSpPr>
        <p:spPr>
          <a:xfrm>
            <a:off x="3975447" y="3104688"/>
            <a:ext cx="308578" cy="178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3975447" y="3203519"/>
            <a:ext cx="308578" cy="178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3962400" y="3290047"/>
            <a:ext cx="308578" cy="178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900441" y="3199606"/>
            <a:ext cx="3048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5400000">
            <a:off x="3976641" y="3199606"/>
            <a:ext cx="3048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a:off x="4051252" y="3199606"/>
            <a:ext cx="304800" cy="15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7159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Workload Table (WT)</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0"/>
            <a:ext cx="8305800" cy="4876800"/>
          </a:xfrm>
        </p:spPr>
        <p:txBody>
          <a:bodyPr>
            <a:normAutofit fontScale="85000" lnSpcReduction="20000"/>
          </a:bodyPr>
          <a:lstStyle/>
          <a:p>
            <a:r>
              <a:rPr lang="en-US" dirty="0" smtClean="0">
                <a:solidFill>
                  <a:schemeClr val="tx1">
                    <a:lumMod val="75000"/>
                    <a:lumOff val="25000"/>
                  </a:schemeClr>
                </a:solidFill>
              </a:rPr>
              <a:t>Periodically updated workload estimation table</a:t>
            </a:r>
          </a:p>
          <a:p>
            <a:pPr lvl="1"/>
            <a:r>
              <a:rPr lang="en-US" dirty="0" smtClean="0">
                <a:solidFill>
                  <a:schemeClr val="tx1">
                    <a:lumMod val="75000"/>
                    <a:lumOff val="25000"/>
                  </a:schemeClr>
                </a:solidFill>
              </a:rPr>
              <a:t>Considerations of data dense/sparse regions</a:t>
            </a:r>
          </a:p>
          <a:p>
            <a:pPr lvl="1"/>
            <a:r>
              <a:rPr lang="en-US" dirty="0" smtClean="0">
                <a:solidFill>
                  <a:schemeClr val="tx1">
                    <a:lumMod val="75000"/>
                    <a:lumOff val="25000"/>
                  </a:schemeClr>
                </a:solidFill>
              </a:rPr>
              <a:t>Each layer-data has its own WT</a:t>
            </a:r>
            <a:endParaRPr lang="en-US" dirty="0" smtClean="0">
              <a:solidFill>
                <a:schemeClr val="tx1">
                  <a:lumMod val="75000"/>
                  <a:lumOff val="25000"/>
                </a:schemeClr>
              </a:solidFill>
            </a:endParaRPr>
          </a:p>
          <a:p>
            <a:r>
              <a:rPr lang="en-US" dirty="0" smtClean="0">
                <a:solidFill>
                  <a:schemeClr val="tx1">
                    <a:lumMod val="75000"/>
                    <a:lumOff val="25000"/>
                  </a:schemeClr>
                </a:solidFill>
              </a:rPr>
              <a:t>Enables dynamic load-balancing and adaptable parallel processing</a:t>
            </a:r>
            <a:endParaRPr lang="en-US" dirty="0" smtClean="0">
              <a:solidFill>
                <a:schemeClr val="tx1">
                  <a:lumMod val="75000"/>
                  <a:lumOff val="25000"/>
                </a:schemeClr>
              </a:solidFill>
            </a:endParaRPr>
          </a:p>
          <a:p>
            <a:r>
              <a:rPr lang="en-US" dirty="0" smtClean="0">
                <a:solidFill>
                  <a:schemeClr val="tx1">
                    <a:lumMod val="75000"/>
                    <a:lumOff val="25000"/>
                  </a:schemeClr>
                </a:solidFill>
              </a:rPr>
              <a:t>Helps with fair workload sharing to worker </a:t>
            </a:r>
            <a:r>
              <a:rPr lang="en-US" dirty="0" smtClean="0">
                <a:solidFill>
                  <a:schemeClr val="tx1">
                    <a:lumMod val="75000"/>
                    <a:lumOff val="25000"/>
                  </a:schemeClr>
                </a:solidFill>
              </a:rPr>
              <a:t>nodes.</a:t>
            </a:r>
          </a:p>
          <a:p>
            <a:endParaRPr lang="en-US" sz="1900" dirty="0" smtClean="0">
              <a:solidFill>
                <a:schemeClr val="tx1">
                  <a:lumMod val="75000"/>
                  <a:lumOff val="25000"/>
                </a:schemeClr>
              </a:solidFill>
            </a:endParaRPr>
          </a:p>
          <a:p>
            <a:r>
              <a:rPr lang="en-US" dirty="0" smtClean="0">
                <a:solidFill>
                  <a:schemeClr val="tx1">
                    <a:lumMod val="75000"/>
                    <a:lumOff val="25000"/>
                  </a:schemeClr>
                </a:solidFill>
              </a:rPr>
              <a:t>Keeps up-to-date ranges in bounding boxes </a:t>
            </a:r>
          </a:p>
          <a:p>
            <a:pPr lvl="1"/>
            <a:r>
              <a:rPr lang="en-US" dirty="0" smtClean="0">
                <a:solidFill>
                  <a:schemeClr val="tx1">
                    <a:lumMod val="75000"/>
                    <a:lumOff val="25000"/>
                  </a:schemeClr>
                </a:solidFill>
              </a:rPr>
              <a:t>In which data sizes are </a:t>
            </a:r>
            <a:r>
              <a:rPr lang="en-US" dirty="0" smtClean="0">
                <a:solidFill>
                  <a:schemeClr val="tx1">
                    <a:lumMod val="75000"/>
                    <a:lumOff val="25000"/>
                  </a:schemeClr>
                </a:solidFill>
              </a:rPr>
              <a:t>“</a:t>
            </a:r>
            <a:r>
              <a:rPr lang="en-US" dirty="0" smtClean="0">
                <a:solidFill>
                  <a:schemeClr val="tx1">
                    <a:lumMod val="75000"/>
                    <a:lumOff val="25000"/>
                  </a:schemeClr>
                </a:solidFill>
              </a:rPr>
              <a:t>&lt;=“ pre-defined </a:t>
            </a:r>
            <a:r>
              <a:rPr lang="en-US" dirty="0" smtClean="0">
                <a:solidFill>
                  <a:schemeClr val="tx1">
                    <a:lumMod val="75000"/>
                    <a:lumOff val="25000"/>
                  </a:schemeClr>
                </a:solidFill>
              </a:rPr>
              <a:t>threshold size.</a:t>
            </a:r>
          </a:p>
          <a:p>
            <a:pPr lvl="1"/>
            <a:r>
              <a:rPr lang="en-US" dirty="0" smtClean="0">
                <a:solidFill>
                  <a:schemeClr val="tx1">
                    <a:lumMod val="75000"/>
                    <a:lumOff val="25000"/>
                  </a:schemeClr>
                </a:solidFill>
              </a:rPr>
              <a:t>Routinely synchronized with </a:t>
            </a:r>
            <a:r>
              <a:rPr lang="en-US" dirty="0" smtClean="0">
                <a:solidFill>
                  <a:schemeClr val="tx1">
                    <a:lumMod val="75000"/>
                    <a:lumOff val="25000"/>
                  </a:schemeClr>
                </a:solidFill>
              </a:rPr>
              <a:t>the databases</a:t>
            </a:r>
            <a:endParaRPr lang="en-US" dirty="0" smtClean="0">
              <a:solidFill>
                <a:schemeClr val="tx1">
                  <a:lumMod val="75000"/>
                  <a:lumOff val="25000"/>
                </a:schemeClr>
              </a:solidFill>
            </a:endParaRPr>
          </a:p>
          <a:p>
            <a:r>
              <a:rPr lang="en-US" dirty="0" smtClean="0">
                <a:solidFill>
                  <a:schemeClr val="tx1">
                    <a:lumMod val="75000"/>
                    <a:lumOff val="25000"/>
                  </a:schemeClr>
                </a:solidFill>
              </a:rPr>
              <a:t>Similar to Tile Table in creation:</a:t>
            </a:r>
          </a:p>
          <a:p>
            <a:pPr lvl="1"/>
            <a:r>
              <a:rPr lang="en-US" dirty="0" smtClean="0">
                <a:solidFill>
                  <a:schemeClr val="tx1">
                    <a:lumMod val="75000"/>
                    <a:lumOff val="25000"/>
                  </a:schemeClr>
                </a:solidFill>
              </a:rPr>
              <a:t>But, entries show expected workload </a:t>
            </a:r>
            <a:r>
              <a:rPr lang="en-US" dirty="0" smtClean="0">
                <a:solidFill>
                  <a:schemeClr val="tx1">
                    <a:lumMod val="75000"/>
                    <a:lumOff val="25000"/>
                  </a:schemeClr>
                </a:solidFill>
              </a:rPr>
              <a:t>in size </a:t>
            </a:r>
            <a:r>
              <a:rPr lang="en-US" u="sng" dirty="0" smtClean="0">
                <a:solidFill>
                  <a:schemeClr val="tx1">
                    <a:lumMod val="75000"/>
                    <a:lumOff val="25000"/>
                  </a:schemeClr>
                </a:solidFill>
              </a:rPr>
              <a:t>not</a:t>
            </a:r>
            <a:r>
              <a:rPr lang="en-US" dirty="0" smtClean="0">
                <a:solidFill>
                  <a:schemeClr val="tx1">
                    <a:lumMod val="75000"/>
                    <a:lumOff val="25000"/>
                  </a:schemeClr>
                </a:solidFill>
              </a:rPr>
              <a:t> actual data</a:t>
            </a:r>
            <a:endParaRPr lang="en-US" dirty="0" smtClean="0">
              <a:solidFill>
                <a:schemeClr val="tx1">
                  <a:lumMod val="75000"/>
                  <a:lumOff val="25000"/>
                </a:schemeClr>
              </a:solidFill>
            </a:endParaRPr>
          </a:p>
          <a:p>
            <a:pPr lvl="1"/>
            <a:r>
              <a:rPr lang="en-US" dirty="0" smtClean="0">
                <a:solidFill>
                  <a:schemeClr val="tx1">
                    <a:lumMod val="75000"/>
                    <a:lumOff val="25000"/>
                  </a:schemeClr>
                </a:solidFill>
              </a:rPr>
              <a:t>&lt;key, size&gt;:&lt;</a:t>
            </a:r>
            <a:r>
              <a:rPr lang="en-US" dirty="0" err="1" smtClean="0">
                <a:solidFill>
                  <a:schemeClr val="tx1">
                    <a:lumMod val="75000"/>
                    <a:lumOff val="25000"/>
                  </a:schemeClr>
                </a:solidFill>
              </a:rPr>
              <a:t>bbox</a:t>
            </a:r>
            <a:r>
              <a:rPr lang="en-US" dirty="0" smtClean="0">
                <a:solidFill>
                  <a:schemeClr val="tx1">
                    <a:lumMod val="75000"/>
                    <a:lumOff val="25000"/>
                  </a:schemeClr>
                </a:solidFill>
              </a:rPr>
              <a:t>, size&gt; </a:t>
            </a:r>
          </a:p>
        </p:txBody>
      </p:sp>
      <p:sp>
        <p:nvSpPr>
          <p:cNvPr id="4" name="Slide Number Placeholder 3"/>
          <p:cNvSpPr>
            <a:spLocks noGrp="1"/>
          </p:cNvSpPr>
          <p:nvPr>
            <p:ph type="sldNum" sz="quarter" idx="12"/>
          </p:nvPr>
        </p:nvSpPr>
        <p:spPr/>
        <p:txBody>
          <a:bodyPr/>
          <a:lstStyle/>
          <a:p>
            <a:fld id="{052F8F49-F254-4492-A20D-AEE6D2E281C5}"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How It is Used</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52601"/>
            <a:ext cx="8458200" cy="457199"/>
          </a:xfrm>
        </p:spPr>
        <p:txBody>
          <a:bodyPr>
            <a:normAutofit fontScale="85000" lnSpcReduction="20000"/>
          </a:bodyPr>
          <a:lstStyle/>
          <a:p>
            <a:r>
              <a:rPr lang="en-US" dirty="0" smtClean="0">
                <a:solidFill>
                  <a:schemeClr val="tx1">
                    <a:lumMod val="75000"/>
                    <a:lumOff val="25000"/>
                  </a:schemeClr>
                </a:solidFill>
              </a:rPr>
              <a:t>Lets say federator gets a query whose range is R</a:t>
            </a:r>
          </a:p>
        </p:txBody>
      </p:sp>
      <p:sp>
        <p:nvSpPr>
          <p:cNvPr id="4" name="Slide Number Placeholder 3"/>
          <p:cNvSpPr>
            <a:spLocks noGrp="1"/>
          </p:cNvSpPr>
          <p:nvPr>
            <p:ph type="sldNum" sz="quarter" idx="12"/>
          </p:nvPr>
        </p:nvSpPr>
        <p:spPr/>
        <p:txBody>
          <a:bodyPr/>
          <a:lstStyle/>
          <a:p>
            <a:fld id="{052F8F49-F254-4492-A20D-AEE6D2E281C5}" type="slidenum">
              <a:rPr lang="en-US" smtClean="0"/>
              <a:pPr/>
              <a:t>26</a:t>
            </a:fld>
            <a:endParaRPr lang="en-US" dirty="0"/>
          </a:p>
        </p:txBody>
      </p:sp>
      <p:grpSp>
        <p:nvGrpSpPr>
          <p:cNvPr id="16" name="Group 45"/>
          <p:cNvGrpSpPr/>
          <p:nvPr/>
        </p:nvGrpSpPr>
        <p:grpSpPr>
          <a:xfrm>
            <a:off x="914400" y="2971800"/>
            <a:ext cx="2961477" cy="2724481"/>
            <a:chOff x="3657601" y="3963193"/>
            <a:chExt cx="2047075" cy="1885488"/>
          </a:xfrm>
        </p:grpSpPr>
        <p:sp>
          <p:nvSpPr>
            <p:cNvPr id="5" name="Rectangle 4"/>
            <p:cNvSpPr>
              <a:spLocks noChangeArrowheads="1"/>
            </p:cNvSpPr>
            <p:nvPr/>
          </p:nvSpPr>
          <p:spPr bwMode="auto">
            <a:xfrm>
              <a:off x="3657602" y="4148191"/>
              <a:ext cx="1938527" cy="1699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6" name="AutoShape 24"/>
            <p:cNvCxnSpPr>
              <a:cxnSpLocks noChangeShapeType="1"/>
              <a:stCxn id="5" idx="1"/>
              <a:endCxn id="5" idx="3"/>
            </p:cNvCxnSpPr>
            <p:nvPr/>
          </p:nvCxnSpPr>
          <p:spPr bwMode="auto">
            <a:xfrm rot="10800000" flipH="1">
              <a:off x="3657601" y="4998039"/>
              <a:ext cx="1938527" cy="1588"/>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a:xfrm rot="5400000">
              <a:off x="4535451" y="4533899"/>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a:off x="4561676" y="4571999"/>
              <a:ext cx="1143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rot="5400000">
              <a:off x="4583745" y="4761705"/>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4802151" y="4776849"/>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rot="5400000">
              <a:off x="5068057" y="4380705"/>
              <a:ext cx="5334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a:off x="5030751" y="4353686"/>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rot="5400000">
              <a:off x="4814820" y="4882930"/>
              <a:ext cx="3048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AutoShape 22"/>
            <p:cNvCxnSpPr>
              <a:cxnSpLocks noChangeShapeType="1"/>
              <a:stCxn id="5" idx="0"/>
              <a:endCxn id="5" idx="2"/>
            </p:cNvCxnSpPr>
            <p:nvPr/>
          </p:nvCxnSpPr>
          <p:spPr bwMode="auto">
            <a:xfrm rot="16200000" flipH="1">
              <a:off x="3777018" y="4998039"/>
              <a:ext cx="1699696" cy="1588"/>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4658370" y="4226866"/>
              <a:ext cx="296571" cy="255598"/>
            </a:xfrm>
            <a:prstGeom prst="rect">
              <a:avLst/>
            </a:prstGeom>
            <a:noFill/>
          </p:spPr>
          <p:txBody>
            <a:bodyPr wrap="square" rtlCol="0">
              <a:spAutoFit/>
            </a:bodyPr>
            <a:lstStyle/>
            <a:p>
              <a:r>
                <a:rPr lang="en-US" dirty="0" smtClean="0"/>
                <a:t>p</a:t>
              </a:r>
              <a:r>
                <a:rPr lang="en-US" baseline="-25000" dirty="0" smtClean="0"/>
                <a:t>1</a:t>
              </a:r>
              <a:endParaRPr lang="en-US" dirty="0"/>
            </a:p>
          </p:txBody>
        </p:sp>
        <p:sp>
          <p:nvSpPr>
            <p:cNvPr id="17" name="TextBox 16"/>
            <p:cNvSpPr txBox="1"/>
            <p:nvPr/>
          </p:nvSpPr>
          <p:spPr>
            <a:xfrm>
              <a:off x="5079747" y="4332335"/>
              <a:ext cx="283212" cy="258160"/>
            </a:xfrm>
            <a:prstGeom prst="rect">
              <a:avLst/>
            </a:prstGeom>
            <a:noFill/>
          </p:spPr>
          <p:txBody>
            <a:bodyPr wrap="square" rtlCol="0">
              <a:spAutoFit/>
            </a:bodyPr>
            <a:lstStyle/>
            <a:p>
              <a:r>
                <a:rPr lang="en-US" dirty="0" smtClean="0"/>
                <a:t>p</a:t>
              </a:r>
              <a:r>
                <a:rPr lang="en-US" baseline="-25000" dirty="0" smtClean="0"/>
                <a:t>3</a:t>
              </a:r>
            </a:p>
          </p:txBody>
        </p:sp>
        <p:sp>
          <p:nvSpPr>
            <p:cNvPr id="37" name="TextBox 36"/>
            <p:cNvSpPr txBox="1"/>
            <p:nvPr/>
          </p:nvSpPr>
          <p:spPr>
            <a:xfrm>
              <a:off x="5079747" y="4121397"/>
              <a:ext cx="296571" cy="258160"/>
            </a:xfrm>
            <a:prstGeom prst="rect">
              <a:avLst/>
            </a:prstGeom>
            <a:noFill/>
          </p:spPr>
          <p:txBody>
            <a:bodyPr wrap="square" rtlCol="0">
              <a:spAutoFit/>
            </a:bodyPr>
            <a:lstStyle/>
            <a:p>
              <a:r>
                <a:rPr lang="en-US" dirty="0" smtClean="0"/>
                <a:t>p</a:t>
              </a:r>
              <a:r>
                <a:rPr lang="en-US" baseline="-25000" dirty="0" smtClean="0"/>
                <a:t>2</a:t>
              </a:r>
              <a:endParaRPr lang="en-US" baseline="-25000" dirty="0"/>
            </a:p>
          </p:txBody>
        </p:sp>
      </p:grpSp>
      <p:sp>
        <p:nvSpPr>
          <p:cNvPr id="38" name="TextBox 37"/>
          <p:cNvSpPr txBox="1"/>
          <p:nvPr/>
        </p:nvSpPr>
        <p:spPr>
          <a:xfrm>
            <a:off x="2297875" y="3962400"/>
            <a:ext cx="457200" cy="369332"/>
          </a:xfrm>
          <a:prstGeom prst="rect">
            <a:avLst/>
          </a:prstGeom>
          <a:noFill/>
        </p:spPr>
        <p:txBody>
          <a:bodyPr wrap="square" rtlCol="0">
            <a:spAutoFit/>
          </a:bodyPr>
          <a:lstStyle/>
          <a:p>
            <a:r>
              <a:rPr lang="en-US" dirty="0" smtClean="0"/>
              <a:t>p</a:t>
            </a:r>
            <a:r>
              <a:rPr lang="en-US" baseline="-25000" dirty="0" smtClean="0"/>
              <a:t>5</a:t>
            </a:r>
          </a:p>
        </p:txBody>
      </p:sp>
      <p:sp>
        <p:nvSpPr>
          <p:cNvPr id="39" name="TextBox 38"/>
          <p:cNvSpPr txBox="1"/>
          <p:nvPr/>
        </p:nvSpPr>
        <p:spPr>
          <a:xfrm>
            <a:off x="2643250" y="3757550"/>
            <a:ext cx="457200" cy="369332"/>
          </a:xfrm>
          <a:prstGeom prst="rect">
            <a:avLst/>
          </a:prstGeom>
          <a:noFill/>
        </p:spPr>
        <p:txBody>
          <a:bodyPr wrap="square" rtlCol="0">
            <a:spAutoFit/>
          </a:bodyPr>
          <a:lstStyle/>
          <a:p>
            <a:r>
              <a:rPr lang="en-US" dirty="0" smtClean="0"/>
              <a:t>p</a:t>
            </a:r>
            <a:r>
              <a:rPr lang="en-US" baseline="-25000" dirty="0" smtClean="0"/>
              <a:t>6</a:t>
            </a:r>
          </a:p>
        </p:txBody>
      </p:sp>
      <p:sp>
        <p:nvSpPr>
          <p:cNvPr id="40" name="TextBox 39"/>
          <p:cNvSpPr txBox="1"/>
          <p:nvPr/>
        </p:nvSpPr>
        <p:spPr>
          <a:xfrm>
            <a:off x="2526475" y="4126675"/>
            <a:ext cx="457200" cy="369332"/>
          </a:xfrm>
          <a:prstGeom prst="rect">
            <a:avLst/>
          </a:prstGeom>
          <a:noFill/>
        </p:spPr>
        <p:txBody>
          <a:bodyPr wrap="square" rtlCol="0">
            <a:spAutoFit/>
          </a:bodyPr>
          <a:lstStyle/>
          <a:p>
            <a:r>
              <a:rPr lang="en-US" dirty="0" smtClean="0"/>
              <a:t>p</a:t>
            </a:r>
            <a:r>
              <a:rPr lang="en-US" baseline="-25000" dirty="0" smtClean="0"/>
              <a:t>7</a:t>
            </a:r>
          </a:p>
        </p:txBody>
      </p:sp>
      <p:sp>
        <p:nvSpPr>
          <p:cNvPr id="41" name="TextBox 40"/>
          <p:cNvSpPr txBox="1"/>
          <p:nvPr/>
        </p:nvSpPr>
        <p:spPr>
          <a:xfrm>
            <a:off x="2707575" y="4074225"/>
            <a:ext cx="457200" cy="369332"/>
          </a:xfrm>
          <a:prstGeom prst="rect">
            <a:avLst/>
          </a:prstGeom>
          <a:noFill/>
        </p:spPr>
        <p:txBody>
          <a:bodyPr wrap="square" rtlCol="0">
            <a:spAutoFit/>
          </a:bodyPr>
          <a:lstStyle/>
          <a:p>
            <a:r>
              <a:rPr lang="en-US" dirty="0" smtClean="0"/>
              <a:t>p</a:t>
            </a:r>
            <a:r>
              <a:rPr lang="en-US" baseline="-25000" dirty="0" smtClean="0"/>
              <a:t>8</a:t>
            </a:r>
          </a:p>
        </p:txBody>
      </p:sp>
      <p:sp>
        <p:nvSpPr>
          <p:cNvPr id="42" name="TextBox 41"/>
          <p:cNvSpPr txBox="1"/>
          <p:nvPr/>
        </p:nvSpPr>
        <p:spPr>
          <a:xfrm>
            <a:off x="3124200" y="3962400"/>
            <a:ext cx="457200" cy="369332"/>
          </a:xfrm>
          <a:prstGeom prst="rect">
            <a:avLst/>
          </a:prstGeom>
          <a:noFill/>
        </p:spPr>
        <p:txBody>
          <a:bodyPr wrap="square" rtlCol="0">
            <a:spAutoFit/>
          </a:bodyPr>
          <a:lstStyle/>
          <a:p>
            <a:r>
              <a:rPr lang="en-US" dirty="0" smtClean="0"/>
              <a:t>p</a:t>
            </a:r>
            <a:r>
              <a:rPr lang="en-US" baseline="-25000" dirty="0" smtClean="0"/>
              <a:t>9</a:t>
            </a:r>
          </a:p>
        </p:txBody>
      </p:sp>
      <p:sp>
        <p:nvSpPr>
          <p:cNvPr id="43" name="TextBox 42"/>
          <p:cNvSpPr txBox="1"/>
          <p:nvPr/>
        </p:nvSpPr>
        <p:spPr>
          <a:xfrm>
            <a:off x="2667000" y="4953000"/>
            <a:ext cx="609600" cy="369332"/>
          </a:xfrm>
          <a:prstGeom prst="rect">
            <a:avLst/>
          </a:prstGeom>
          <a:noFill/>
        </p:spPr>
        <p:txBody>
          <a:bodyPr wrap="square" rtlCol="0">
            <a:spAutoFit/>
          </a:bodyPr>
          <a:lstStyle/>
          <a:p>
            <a:r>
              <a:rPr lang="en-US" dirty="0" smtClean="0"/>
              <a:t>p</a:t>
            </a:r>
            <a:r>
              <a:rPr lang="en-US" baseline="-25000" dirty="0" smtClean="0"/>
              <a:t>10</a:t>
            </a:r>
          </a:p>
        </p:txBody>
      </p:sp>
      <p:sp>
        <p:nvSpPr>
          <p:cNvPr id="44" name="TextBox 43"/>
          <p:cNvSpPr txBox="1"/>
          <p:nvPr/>
        </p:nvSpPr>
        <p:spPr>
          <a:xfrm>
            <a:off x="1219200" y="4953000"/>
            <a:ext cx="685800" cy="369332"/>
          </a:xfrm>
          <a:prstGeom prst="rect">
            <a:avLst/>
          </a:prstGeom>
          <a:noFill/>
        </p:spPr>
        <p:txBody>
          <a:bodyPr wrap="square" rtlCol="0">
            <a:spAutoFit/>
          </a:bodyPr>
          <a:lstStyle/>
          <a:p>
            <a:r>
              <a:rPr lang="en-US" dirty="0" smtClean="0"/>
              <a:t>p</a:t>
            </a:r>
            <a:r>
              <a:rPr lang="en-US" baseline="-25000" dirty="0" smtClean="0"/>
              <a:t>11</a:t>
            </a:r>
          </a:p>
        </p:txBody>
      </p:sp>
      <p:sp>
        <p:nvSpPr>
          <p:cNvPr id="45" name="TextBox 44"/>
          <p:cNvSpPr txBox="1"/>
          <p:nvPr/>
        </p:nvSpPr>
        <p:spPr>
          <a:xfrm>
            <a:off x="1295400" y="3581400"/>
            <a:ext cx="609600" cy="369332"/>
          </a:xfrm>
          <a:prstGeom prst="rect">
            <a:avLst/>
          </a:prstGeom>
          <a:noFill/>
        </p:spPr>
        <p:txBody>
          <a:bodyPr wrap="square" rtlCol="0">
            <a:spAutoFit/>
          </a:bodyPr>
          <a:lstStyle/>
          <a:p>
            <a:r>
              <a:rPr lang="en-US" dirty="0" smtClean="0"/>
              <a:t>p</a:t>
            </a:r>
            <a:r>
              <a:rPr lang="en-US" baseline="-25000" dirty="0" smtClean="0"/>
              <a:t>12</a:t>
            </a:r>
          </a:p>
        </p:txBody>
      </p:sp>
      <p:sp>
        <p:nvSpPr>
          <p:cNvPr id="47" name="TextBox 46"/>
          <p:cNvSpPr txBox="1"/>
          <p:nvPr/>
        </p:nvSpPr>
        <p:spPr>
          <a:xfrm>
            <a:off x="3352800" y="3352800"/>
            <a:ext cx="457200" cy="369332"/>
          </a:xfrm>
          <a:prstGeom prst="rect">
            <a:avLst/>
          </a:prstGeom>
          <a:noFill/>
        </p:spPr>
        <p:txBody>
          <a:bodyPr wrap="square" rtlCol="0">
            <a:spAutoFit/>
          </a:bodyPr>
          <a:lstStyle/>
          <a:p>
            <a:r>
              <a:rPr lang="en-US" dirty="0" smtClean="0"/>
              <a:t>p</a:t>
            </a:r>
            <a:r>
              <a:rPr lang="en-US" baseline="-25000" dirty="0" smtClean="0"/>
              <a:t>4</a:t>
            </a:r>
          </a:p>
        </p:txBody>
      </p:sp>
      <p:sp>
        <p:nvSpPr>
          <p:cNvPr id="49" name="Rectangle 48"/>
          <p:cNvSpPr/>
          <p:nvPr/>
        </p:nvSpPr>
        <p:spPr>
          <a:xfrm>
            <a:off x="1828800" y="3429000"/>
            <a:ext cx="685800" cy="762000"/>
          </a:xfrm>
          <a:prstGeom prst="rect">
            <a:avLst/>
          </a:prstGeom>
          <a:solidFill>
            <a:schemeClr val="lt1">
              <a:alpha val="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dirty="0" smtClean="0">
                <a:solidFill>
                  <a:srgbClr val="0070C0"/>
                </a:solidFill>
              </a:rPr>
              <a:t>R</a:t>
            </a:r>
            <a:endParaRPr lang="en-US" sz="2000" b="1" dirty="0">
              <a:solidFill>
                <a:srgbClr val="0070C0"/>
              </a:solidFill>
            </a:endParaRPr>
          </a:p>
        </p:txBody>
      </p:sp>
      <p:sp>
        <p:nvSpPr>
          <p:cNvPr id="52" name="TextBox 51"/>
          <p:cNvSpPr txBox="1"/>
          <p:nvPr/>
        </p:nvSpPr>
        <p:spPr>
          <a:xfrm>
            <a:off x="1905000" y="6172200"/>
            <a:ext cx="609600" cy="400110"/>
          </a:xfrm>
          <a:prstGeom prst="rect">
            <a:avLst/>
          </a:prstGeom>
          <a:noFill/>
        </p:spPr>
        <p:txBody>
          <a:bodyPr wrap="square" rtlCol="0">
            <a:spAutoFit/>
          </a:bodyPr>
          <a:lstStyle/>
          <a:p>
            <a:r>
              <a:rPr lang="en-US" sz="2000" dirty="0" smtClean="0"/>
              <a:t>WT</a:t>
            </a:r>
            <a:endParaRPr lang="en-US" sz="2000" dirty="0"/>
          </a:p>
        </p:txBody>
      </p:sp>
      <p:sp>
        <p:nvSpPr>
          <p:cNvPr id="53" name="Content Placeholder 2"/>
          <p:cNvSpPr txBox="1">
            <a:spLocks/>
          </p:cNvSpPr>
          <p:nvPr/>
        </p:nvSpPr>
        <p:spPr>
          <a:xfrm>
            <a:off x="4343400" y="2667000"/>
            <a:ext cx="4495800" cy="3810000"/>
          </a:xfrm>
          <a:prstGeom prst="rect">
            <a:avLst/>
          </a:prstGeom>
        </p:spPr>
        <p:txBody>
          <a:bodyPr vert="horz" lIns="91440" tIns="45720" rIns="91440" bIns="45720" rtlCol="0">
            <a:normAutofit fontScale="77500" lnSpcReduction="20000"/>
          </a:bodyPr>
          <a:lstStyle/>
          <a:p>
            <a:pPr marL="342900" lvl="0" indent="-342900">
              <a:spcBef>
                <a:spcPct val="20000"/>
              </a:spcBef>
              <a:buFont typeface="Arial" pitchFamily="34" charset="0"/>
              <a:buChar char="•"/>
            </a:pPr>
            <a:r>
              <a:rPr lang="en-US" sz="3200" noProof="0" dirty="0" smtClean="0">
                <a:solidFill>
                  <a:schemeClr val="tx1">
                    <a:lumMod val="75000"/>
                    <a:lumOff val="25000"/>
                  </a:schemeClr>
                </a:solidFill>
              </a:rPr>
              <a:t>R overlaps with: p</a:t>
            </a:r>
            <a:r>
              <a:rPr lang="en-US" sz="3200" baseline="-25000" dirty="0" smtClean="0">
                <a:solidFill>
                  <a:schemeClr val="tx1">
                    <a:lumMod val="75000"/>
                    <a:lumOff val="25000"/>
                  </a:schemeClr>
                </a:solidFill>
              </a:rPr>
              <a:t>12</a:t>
            </a:r>
            <a:r>
              <a:rPr lang="en-US" sz="3200" dirty="0" smtClean="0">
                <a:solidFill>
                  <a:schemeClr val="tx1">
                    <a:lumMod val="75000"/>
                    <a:lumOff val="25000"/>
                  </a:schemeClr>
                </a:solidFill>
              </a:rPr>
              <a:t>, p</a:t>
            </a:r>
            <a:r>
              <a:rPr lang="en-US" sz="3200" baseline="-25000" dirty="0" smtClean="0">
                <a:solidFill>
                  <a:schemeClr val="tx1">
                    <a:lumMod val="75000"/>
                    <a:lumOff val="25000"/>
                  </a:schemeClr>
                </a:solidFill>
              </a:rPr>
              <a:t>1</a:t>
            </a:r>
            <a:r>
              <a:rPr lang="en-US" sz="3200" dirty="0" smtClean="0">
                <a:solidFill>
                  <a:schemeClr val="tx1">
                    <a:lumMod val="75000"/>
                    <a:lumOff val="25000"/>
                  </a:schemeClr>
                </a:solidFill>
              </a:rPr>
              <a:t> and p</a:t>
            </a:r>
            <a:r>
              <a:rPr lang="en-US" sz="3200" baseline="-25000" dirty="0" smtClean="0">
                <a:solidFill>
                  <a:schemeClr val="tx1">
                    <a:lumMod val="75000"/>
                    <a:lumOff val="25000"/>
                  </a:schemeClr>
                </a:solidFill>
              </a:rPr>
              <a:t>5</a:t>
            </a:r>
          </a:p>
          <a:p>
            <a:pPr marL="342900" indent="-342900">
              <a:spcBef>
                <a:spcPct val="20000"/>
              </a:spcBef>
              <a:buFont typeface="Arial" pitchFamily="34" charset="0"/>
              <a:buChar char="•"/>
            </a:pPr>
            <a:r>
              <a:rPr lang="en-US" sz="3200" noProof="0" dirty="0" smtClean="0">
                <a:solidFill>
                  <a:schemeClr val="tx1">
                    <a:lumMod val="75000"/>
                    <a:lumOff val="25000"/>
                  </a:schemeClr>
                </a:solidFill>
              </a:rPr>
              <a:t>Overlapped regions in </a:t>
            </a:r>
            <a:r>
              <a:rPr lang="en-US" sz="3200" noProof="0" dirty="0" err="1" smtClean="0">
                <a:solidFill>
                  <a:schemeClr val="tx1">
                    <a:lumMod val="75000"/>
                    <a:lumOff val="25000"/>
                  </a:schemeClr>
                </a:solidFill>
              </a:rPr>
              <a:t>bbox</a:t>
            </a:r>
            <a:r>
              <a:rPr lang="en-US" sz="3200" noProof="0" dirty="0" smtClean="0">
                <a:solidFill>
                  <a:schemeClr val="tx1">
                    <a:lumMod val="75000"/>
                    <a:lumOff val="25000"/>
                  </a:schemeClr>
                </a:solidFill>
              </a:rPr>
              <a:t> are: </a:t>
            </a:r>
            <a:r>
              <a:rPr lang="en-US" sz="3200" dirty="0" smtClean="0">
                <a:solidFill>
                  <a:schemeClr val="tx1">
                    <a:lumMod val="75000"/>
                    <a:lumOff val="25000"/>
                  </a:schemeClr>
                </a:solidFill>
              </a:rPr>
              <a:t>r</a:t>
            </a:r>
            <a:r>
              <a:rPr lang="en-US" sz="3200" baseline="-25000" dirty="0" smtClean="0">
                <a:solidFill>
                  <a:schemeClr val="tx1">
                    <a:lumMod val="75000"/>
                    <a:lumOff val="25000"/>
                  </a:schemeClr>
                </a:solidFill>
              </a:rPr>
              <a:t>1</a:t>
            </a:r>
            <a:r>
              <a:rPr lang="en-US" sz="3200" dirty="0" smtClean="0">
                <a:solidFill>
                  <a:schemeClr val="tx1">
                    <a:lumMod val="75000"/>
                    <a:lumOff val="25000"/>
                  </a:schemeClr>
                </a:solidFill>
              </a:rPr>
              <a:t>, r</a:t>
            </a:r>
            <a:r>
              <a:rPr lang="en-US" sz="3200" baseline="-25000" dirty="0" smtClean="0">
                <a:solidFill>
                  <a:schemeClr val="tx1">
                    <a:lumMod val="75000"/>
                    <a:lumOff val="25000"/>
                  </a:schemeClr>
                </a:solidFill>
              </a:rPr>
              <a:t>2</a:t>
            </a:r>
            <a:r>
              <a:rPr lang="en-US" sz="3200" dirty="0" smtClean="0">
                <a:solidFill>
                  <a:schemeClr val="tx1">
                    <a:lumMod val="75000"/>
                    <a:lumOff val="25000"/>
                  </a:schemeClr>
                </a:solidFill>
              </a:rPr>
              <a:t> and r</a:t>
            </a:r>
            <a:r>
              <a:rPr lang="en-US" sz="3200" baseline="-25000" dirty="0" smtClean="0">
                <a:solidFill>
                  <a:schemeClr val="tx1">
                    <a:lumMod val="75000"/>
                    <a:lumOff val="25000"/>
                  </a:schemeClr>
                </a:solidFill>
              </a:rPr>
              <a:t>3</a:t>
            </a:r>
            <a:endParaRPr lang="en-US" sz="3200" dirty="0" smtClean="0">
              <a:solidFill>
                <a:schemeClr val="tx1">
                  <a:lumMod val="75000"/>
                  <a:lumOff val="25000"/>
                </a:schemeClr>
              </a:solidFill>
            </a:endParaRPr>
          </a:p>
          <a:p>
            <a:pPr marL="342900" indent="-342900">
              <a:spcBef>
                <a:spcPct val="20000"/>
              </a:spcBef>
              <a:buFont typeface="Arial" pitchFamily="34" charset="0"/>
              <a:buChar char="•"/>
            </a:pPr>
            <a:r>
              <a:rPr lang="en-US" sz="3200" dirty="0" smtClean="0">
                <a:solidFill>
                  <a:schemeClr val="tx1">
                    <a:lumMod val="75000"/>
                    <a:lumOff val="25000"/>
                  </a:schemeClr>
                </a:solidFill>
              </a:rPr>
              <a:t>Instead of making one query to database through WFS with range R;</a:t>
            </a:r>
          </a:p>
          <a:p>
            <a:pPr marL="800100" lvl="1" indent="-342900">
              <a:spcBef>
                <a:spcPct val="20000"/>
              </a:spcBef>
              <a:buFont typeface="Arial" pitchFamily="34" charset="0"/>
              <a:buChar char="•"/>
            </a:pPr>
            <a:r>
              <a:rPr lang="en-US" sz="3200" dirty="0" smtClean="0">
                <a:solidFill>
                  <a:schemeClr val="tx1">
                    <a:lumMod val="75000"/>
                    <a:lumOff val="25000"/>
                  </a:schemeClr>
                </a:solidFill>
              </a:rPr>
              <a:t>Make 3 parallel queries whose all attributes are same except for range attributes.</a:t>
            </a:r>
          </a:p>
          <a:p>
            <a:pPr marL="1257300" lvl="2" indent="-342900">
              <a:spcBef>
                <a:spcPct val="20000"/>
              </a:spcBef>
              <a:buFont typeface="Arial" pitchFamily="34" charset="0"/>
              <a:buChar char="•"/>
            </a:pPr>
            <a:r>
              <a:rPr lang="en-US" sz="3200" dirty="0" smtClean="0">
                <a:solidFill>
                  <a:schemeClr val="tx1">
                    <a:lumMod val="75000"/>
                    <a:lumOff val="25000"/>
                  </a:schemeClr>
                </a:solidFill>
              </a:rPr>
              <a:t>r</a:t>
            </a:r>
            <a:r>
              <a:rPr lang="en-US" sz="3200" baseline="-25000" dirty="0" smtClean="0">
                <a:solidFill>
                  <a:schemeClr val="tx1">
                    <a:lumMod val="75000"/>
                    <a:lumOff val="25000"/>
                  </a:schemeClr>
                </a:solidFill>
              </a:rPr>
              <a:t>1</a:t>
            </a:r>
            <a:r>
              <a:rPr lang="en-US" sz="3200" dirty="0" smtClean="0">
                <a:solidFill>
                  <a:schemeClr val="tx1">
                    <a:lumMod val="75000"/>
                    <a:lumOff val="25000"/>
                  </a:schemeClr>
                </a:solidFill>
              </a:rPr>
              <a:t>, r</a:t>
            </a:r>
            <a:r>
              <a:rPr lang="en-US" sz="3200" baseline="-25000" dirty="0" smtClean="0">
                <a:solidFill>
                  <a:schemeClr val="tx1">
                    <a:lumMod val="75000"/>
                    <a:lumOff val="25000"/>
                  </a:schemeClr>
                </a:solidFill>
              </a:rPr>
              <a:t>2</a:t>
            </a:r>
            <a:r>
              <a:rPr lang="en-US" sz="3200" dirty="0" smtClean="0">
                <a:solidFill>
                  <a:schemeClr val="tx1">
                    <a:lumMod val="75000"/>
                    <a:lumOff val="25000"/>
                  </a:schemeClr>
                </a:solidFill>
              </a:rPr>
              <a:t> and r</a:t>
            </a:r>
            <a:r>
              <a:rPr lang="en-US" sz="3200" baseline="-25000" dirty="0" smtClean="0">
                <a:solidFill>
                  <a:schemeClr val="tx1">
                    <a:lumMod val="75000"/>
                    <a:lumOff val="25000"/>
                  </a:schemeClr>
                </a:solidFill>
              </a:rPr>
              <a:t>3</a:t>
            </a:r>
            <a:endParaRPr lang="en-US" sz="3200" noProof="0" dirty="0" smtClean="0">
              <a:solidFill>
                <a:schemeClr val="tx1">
                  <a:lumMod val="75000"/>
                  <a:lumOff val="25000"/>
                </a:schemeClr>
              </a:solidFill>
            </a:endParaRPr>
          </a:p>
          <a:p>
            <a:pPr marL="800100" lvl="1" indent="-342900">
              <a:spcBef>
                <a:spcPct val="20000"/>
              </a:spcBef>
              <a:buFont typeface="Arial" pitchFamily="34" charset="0"/>
              <a:buChar char="•"/>
            </a:pPr>
            <a:endParaRPr kumimoji="0" lang="en-US" sz="3200" b="0" i="0" u="none" strike="noStrike" kern="1200" cap="none" spc="0" normalizeH="0" noProof="0" dirty="0" smtClean="0">
              <a:ln>
                <a:noFill/>
              </a:ln>
              <a:solidFill>
                <a:schemeClr val="tx1">
                  <a:lumMod val="75000"/>
                  <a:lumOff val="25000"/>
                </a:schemeClr>
              </a:solidFill>
              <a:effectLst/>
              <a:uLnTx/>
              <a:uFillTx/>
              <a:latin typeface="+mn-lt"/>
              <a:ea typeface="+mn-ea"/>
              <a:cs typeface="+mn-cs"/>
            </a:endParaRPr>
          </a:p>
        </p:txBody>
      </p:sp>
      <p:sp>
        <p:nvSpPr>
          <p:cNvPr id="34" name="Rectangle 33"/>
          <p:cNvSpPr/>
          <p:nvPr/>
        </p:nvSpPr>
        <p:spPr>
          <a:xfrm>
            <a:off x="1752600" y="3810000"/>
            <a:ext cx="457200" cy="304800"/>
          </a:xfrm>
          <a:prstGeom prst="rect">
            <a:avLst/>
          </a:prstGeom>
          <a:solidFill>
            <a:schemeClr val="lt1">
              <a:alpha val="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dirty="0" smtClean="0">
                <a:solidFill>
                  <a:srgbClr val="0070C0"/>
                </a:solidFill>
              </a:rPr>
              <a:t>r</a:t>
            </a:r>
            <a:r>
              <a:rPr lang="en-US" sz="2000" b="1" baseline="-25000" dirty="0" smtClean="0">
                <a:solidFill>
                  <a:srgbClr val="0070C0"/>
                </a:solidFill>
              </a:rPr>
              <a:t>1</a:t>
            </a:r>
            <a:endParaRPr lang="en-US" sz="2000" b="1" dirty="0">
              <a:solidFill>
                <a:srgbClr val="0070C0"/>
              </a:solidFill>
            </a:endParaRPr>
          </a:p>
        </p:txBody>
      </p:sp>
      <p:sp>
        <p:nvSpPr>
          <p:cNvPr id="35" name="Rectangle 34"/>
          <p:cNvSpPr/>
          <p:nvPr/>
        </p:nvSpPr>
        <p:spPr>
          <a:xfrm>
            <a:off x="2209800" y="3505200"/>
            <a:ext cx="457200" cy="304800"/>
          </a:xfrm>
          <a:prstGeom prst="rect">
            <a:avLst/>
          </a:prstGeom>
          <a:solidFill>
            <a:schemeClr val="lt1">
              <a:alpha val="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dirty="0" smtClean="0">
                <a:solidFill>
                  <a:srgbClr val="0070C0"/>
                </a:solidFill>
              </a:rPr>
              <a:t>r</a:t>
            </a:r>
            <a:r>
              <a:rPr lang="en-US" sz="2000" b="1" baseline="-25000" dirty="0" smtClean="0">
                <a:solidFill>
                  <a:srgbClr val="0070C0"/>
                </a:solidFill>
              </a:rPr>
              <a:t>2</a:t>
            </a:r>
            <a:endParaRPr lang="en-US" sz="2000" b="1" dirty="0">
              <a:solidFill>
                <a:srgbClr val="0070C0"/>
              </a:solidFill>
            </a:endParaRPr>
          </a:p>
        </p:txBody>
      </p:sp>
      <p:sp>
        <p:nvSpPr>
          <p:cNvPr id="36" name="Rectangle 35"/>
          <p:cNvSpPr/>
          <p:nvPr/>
        </p:nvSpPr>
        <p:spPr>
          <a:xfrm>
            <a:off x="2209800" y="3810000"/>
            <a:ext cx="457200" cy="304800"/>
          </a:xfrm>
          <a:prstGeom prst="rect">
            <a:avLst/>
          </a:prstGeom>
          <a:solidFill>
            <a:schemeClr val="lt1">
              <a:alpha val="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dirty="0" smtClean="0">
                <a:solidFill>
                  <a:srgbClr val="0070C0"/>
                </a:solidFill>
              </a:rPr>
              <a:t>r</a:t>
            </a:r>
            <a:r>
              <a:rPr lang="en-US" sz="2000" b="1" baseline="-25000" dirty="0" smtClean="0">
                <a:solidFill>
                  <a:srgbClr val="0070C0"/>
                </a:solidFill>
              </a:rPr>
              <a:t>3</a:t>
            </a:r>
            <a:endParaRPr lang="en-US" sz="2000" b="1" dirty="0">
              <a:solidFill>
                <a:srgbClr val="0070C0"/>
              </a:solidFill>
            </a:endParaRPr>
          </a:p>
        </p:txBody>
      </p:sp>
      <p:sp>
        <p:nvSpPr>
          <p:cNvPr id="46" name="TextBox 45"/>
          <p:cNvSpPr txBox="1"/>
          <p:nvPr/>
        </p:nvSpPr>
        <p:spPr>
          <a:xfrm>
            <a:off x="3657600" y="5742801"/>
            <a:ext cx="685800" cy="276999"/>
          </a:xfrm>
          <a:prstGeom prst="rect">
            <a:avLst/>
          </a:prstGeom>
          <a:noFill/>
        </p:spPr>
        <p:txBody>
          <a:bodyPr wrap="square" rtlCol="0">
            <a:spAutoFit/>
          </a:bodyPr>
          <a:lstStyle/>
          <a:p>
            <a:r>
              <a:rPr lang="en-US" sz="1200" dirty="0" smtClean="0"/>
              <a:t>(1, 1/2)</a:t>
            </a:r>
            <a:endParaRPr lang="en-US" sz="1200" dirty="0"/>
          </a:p>
        </p:txBody>
      </p:sp>
      <p:sp>
        <p:nvSpPr>
          <p:cNvPr id="48" name="TextBox 47"/>
          <p:cNvSpPr txBox="1"/>
          <p:nvPr/>
        </p:nvSpPr>
        <p:spPr>
          <a:xfrm>
            <a:off x="1981200" y="5819001"/>
            <a:ext cx="685800" cy="276999"/>
          </a:xfrm>
          <a:prstGeom prst="rect">
            <a:avLst/>
          </a:prstGeom>
          <a:noFill/>
        </p:spPr>
        <p:txBody>
          <a:bodyPr wrap="square" rtlCol="0">
            <a:spAutoFit/>
          </a:bodyPr>
          <a:lstStyle/>
          <a:p>
            <a:r>
              <a:rPr lang="en-US" sz="1200" dirty="0" smtClean="0"/>
              <a:t>(1/2, 0)</a:t>
            </a:r>
            <a:endParaRPr lang="en-US" sz="1200" dirty="0"/>
          </a:p>
        </p:txBody>
      </p:sp>
      <p:sp>
        <p:nvSpPr>
          <p:cNvPr id="50" name="TextBox 49"/>
          <p:cNvSpPr txBox="1"/>
          <p:nvPr/>
        </p:nvSpPr>
        <p:spPr>
          <a:xfrm>
            <a:off x="3733800" y="3810000"/>
            <a:ext cx="762000" cy="276999"/>
          </a:xfrm>
          <a:prstGeom prst="rect">
            <a:avLst/>
          </a:prstGeom>
          <a:noFill/>
        </p:spPr>
        <p:txBody>
          <a:bodyPr wrap="square" rtlCol="0">
            <a:spAutoFit/>
          </a:bodyPr>
          <a:lstStyle/>
          <a:p>
            <a:r>
              <a:rPr lang="en-US" sz="1200" dirty="0" smtClean="0"/>
              <a:t>(1, 3/4)</a:t>
            </a:r>
            <a:endParaRPr lang="en-US" sz="1200" dirty="0"/>
          </a:p>
        </p:txBody>
      </p:sp>
      <p:sp>
        <p:nvSpPr>
          <p:cNvPr id="51" name="Text Box 35"/>
          <p:cNvSpPr txBox="1">
            <a:spLocks noChangeArrowheads="1"/>
          </p:cNvSpPr>
          <p:nvPr/>
        </p:nvSpPr>
        <p:spPr bwMode="auto">
          <a:xfrm>
            <a:off x="381000" y="5715000"/>
            <a:ext cx="533400" cy="343498"/>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(0,0)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4" name="Text Box 36"/>
          <p:cNvSpPr txBox="1">
            <a:spLocks noChangeArrowheads="1"/>
          </p:cNvSpPr>
          <p:nvPr/>
        </p:nvSpPr>
        <p:spPr bwMode="auto">
          <a:xfrm>
            <a:off x="3657600" y="2895600"/>
            <a:ext cx="577622" cy="291649"/>
          </a:xfrm>
          <a:prstGeom prst="rect">
            <a:avLst/>
          </a:prstGeom>
          <a:noFill/>
          <a:ln w="9525">
            <a:noFill/>
            <a:miter lim="800000"/>
            <a:headEnd/>
            <a:tailEnd/>
          </a:ln>
        </p:spPr>
        <p:txBody>
          <a:bodyPr vert="horz" wrap="square" lIns="86739" tIns="43369" rIns="86739" bIns="43369"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cs typeface="Arial" pitchFamily="34" charset="0"/>
              </a:rPr>
              <a:t>(</a:t>
            </a:r>
            <a:r>
              <a:rPr lang="en-US" sz="1400" dirty="0" smtClean="0">
                <a:latin typeface="Calibri" pitchFamily="34" charset="0"/>
                <a:cs typeface="Arial" pitchFamily="34" charset="0"/>
              </a:rPr>
              <a:t>1</a:t>
            </a:r>
            <a:r>
              <a:rPr kumimoji="0" lang="en-US" sz="1400" b="0" i="0" u="none" strike="noStrike" cap="none" normalizeH="0" baseline="0" dirty="0" smtClean="0">
                <a:ln>
                  <a:noFill/>
                </a:ln>
                <a:solidFill>
                  <a:schemeClr val="tx1"/>
                </a:solidFill>
                <a:effectLst/>
                <a:latin typeface="Calibri" pitchFamily="34" charset="0"/>
                <a:cs typeface="Arial" pitchFamily="34" charset="0"/>
              </a:rPr>
              <a:t>,1)</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1020762"/>
          </a:xfrm>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GML-tiling </a:t>
            </a:r>
            <a:r>
              <a:rPr lang="en-US" sz="3600" dirty="0" smtClean="0">
                <a:solidFill>
                  <a:schemeClr val="tx1">
                    <a:lumMod val="75000"/>
                    <a:lumOff val="25000"/>
                  </a:schemeClr>
                </a:solidFill>
                <a:effectLst>
                  <a:outerShdw blurRad="38100" dist="38100" dir="2700000" algn="tl">
                    <a:srgbClr val="000000">
                      <a:alpha val="43137"/>
                    </a:srgbClr>
                  </a:outerShdw>
                </a:effectLst>
              </a:rPr>
              <a:t>vs. Workload Table (WT)</a:t>
            </a:r>
            <a:endParaRPr lang="en-US" sz="3600" dirty="0"/>
          </a:p>
        </p:txBody>
      </p:sp>
      <p:graphicFrame>
        <p:nvGraphicFramePr>
          <p:cNvPr id="5" name="Content Placeholder 4"/>
          <p:cNvGraphicFramePr>
            <a:graphicFrameLocks noGrp="1"/>
          </p:cNvGraphicFramePr>
          <p:nvPr>
            <p:ph idx="1"/>
          </p:nvPr>
        </p:nvGraphicFramePr>
        <p:xfrm>
          <a:off x="457200" y="1592580"/>
          <a:ext cx="8229600" cy="4732020"/>
        </p:xfrm>
        <a:graphic>
          <a:graphicData uri="http://schemas.openxmlformats.org/drawingml/2006/table">
            <a:tbl>
              <a:tblPr firstRow="1" bandRow="1">
                <a:tableStyleId>{5940675A-B579-460E-94D1-54222C63F5DA}</a:tableStyleId>
              </a:tblPr>
              <a:tblGrid>
                <a:gridCol w="4114800"/>
                <a:gridCol w="4114800"/>
              </a:tblGrid>
              <a:tr h="370840">
                <a:tc>
                  <a:txBody>
                    <a:bodyPr/>
                    <a:lstStyle/>
                    <a:p>
                      <a:pPr>
                        <a:buFont typeface="Arial" pitchFamily="34" charset="0"/>
                        <a:buChar char="•"/>
                      </a:pPr>
                      <a:r>
                        <a:rPr lang="en-US" sz="2000" dirty="0" smtClean="0">
                          <a:solidFill>
                            <a:schemeClr val="tx1">
                              <a:lumMod val="75000"/>
                              <a:lumOff val="25000"/>
                            </a:schemeClr>
                          </a:solidFill>
                        </a:rPr>
                        <a:t>GML-tiling is </a:t>
                      </a:r>
                      <a:r>
                        <a:rPr lang="en-US" sz="2000" u="sng" dirty="0" smtClean="0">
                          <a:solidFill>
                            <a:schemeClr val="tx1">
                              <a:lumMod val="75000"/>
                              <a:lumOff val="25000"/>
                            </a:schemeClr>
                          </a:solidFill>
                        </a:rPr>
                        <a:t>central</a:t>
                      </a:r>
                      <a:r>
                        <a:rPr lang="en-US" sz="2000" dirty="0" smtClean="0">
                          <a:solidFill>
                            <a:schemeClr val="tx1">
                              <a:lumMod val="75000"/>
                              <a:lumOff val="25000"/>
                            </a:schemeClr>
                          </a:solidFill>
                        </a:rPr>
                        <a:t> approach over distributed data resources.</a:t>
                      </a:r>
                    </a:p>
                    <a:p>
                      <a:pPr marL="46355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dirty="0" smtClean="0">
                          <a:solidFill>
                            <a:schemeClr val="tx1">
                              <a:lumMod val="75000"/>
                              <a:lumOff val="25000"/>
                            </a:schemeClr>
                          </a:solidFill>
                        </a:rPr>
                        <a:t>- </a:t>
                      </a:r>
                      <a:r>
                        <a:rPr lang="en-US" sz="2000" dirty="0" smtClean="0">
                          <a:solidFill>
                            <a:schemeClr val="tx1">
                              <a:lumMod val="75000"/>
                              <a:lumOff val="25000"/>
                            </a:schemeClr>
                          </a:solidFill>
                        </a:rPr>
                        <a:t>Pre-fetching data layers</a:t>
                      </a:r>
                      <a:r>
                        <a:rPr lang="en-US" sz="2000" baseline="0" dirty="0" smtClean="0">
                          <a:solidFill>
                            <a:schemeClr val="tx1">
                              <a:lumMod val="75000"/>
                              <a:lumOff val="25000"/>
                            </a:schemeClr>
                          </a:solidFill>
                        </a:rPr>
                        <a:t> </a:t>
                      </a:r>
                      <a:r>
                        <a:rPr lang="en-US" sz="2000" baseline="0" dirty="0" smtClean="0">
                          <a:solidFill>
                            <a:schemeClr val="tx1">
                              <a:lumMod val="75000"/>
                              <a:lumOff val="25000"/>
                            </a:schemeClr>
                          </a:solidFill>
                        </a:rPr>
                        <a:t>as GML-tile </a:t>
                      </a:r>
                      <a:r>
                        <a:rPr lang="en-US" sz="2000" baseline="0" dirty="0" smtClean="0">
                          <a:solidFill>
                            <a:schemeClr val="tx1">
                              <a:lumMod val="75000"/>
                              <a:lumOff val="25000"/>
                            </a:schemeClr>
                          </a:solidFill>
                        </a:rPr>
                        <a:t>tables in </a:t>
                      </a:r>
                      <a:r>
                        <a:rPr lang="en-US" sz="2000" baseline="0" dirty="0" smtClean="0">
                          <a:solidFill>
                            <a:schemeClr val="tx1">
                              <a:lumMod val="75000"/>
                              <a:lumOff val="25000"/>
                            </a:schemeClr>
                          </a:solidFill>
                        </a:rPr>
                        <a:t>its local </a:t>
                      </a:r>
                      <a:r>
                        <a:rPr lang="en-US" sz="2000" baseline="0" dirty="0" smtClean="0">
                          <a:solidFill>
                            <a:schemeClr val="tx1">
                              <a:lumMod val="75000"/>
                              <a:lumOff val="25000"/>
                            </a:schemeClr>
                          </a:solidFill>
                        </a:rPr>
                        <a:t>storage.</a:t>
                      </a:r>
                      <a:endParaRPr lang="en-US" sz="2000" dirty="0" smtClean="0">
                        <a:solidFill>
                          <a:schemeClr val="tx1">
                            <a:lumMod val="75000"/>
                            <a:lumOff val="25000"/>
                          </a:schemeClr>
                        </a:solidFill>
                      </a:endParaRPr>
                    </a:p>
                    <a:p>
                      <a:pPr marL="46355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dirty="0" smtClean="0">
                          <a:solidFill>
                            <a:schemeClr val="tx1">
                              <a:lumMod val="75000"/>
                              <a:lumOff val="25000"/>
                            </a:schemeClr>
                          </a:solidFill>
                        </a:rPr>
                        <a:t>- Remote database is mapped to the set of GML tiles</a:t>
                      </a:r>
                      <a:r>
                        <a:rPr lang="en-US" sz="2000" baseline="0" dirty="0" smtClean="0">
                          <a:solidFill>
                            <a:schemeClr val="tx1">
                              <a:lumMod val="75000"/>
                              <a:lumOff val="25000"/>
                            </a:schemeClr>
                          </a:solidFill>
                        </a:rPr>
                        <a:t> </a:t>
                      </a:r>
                      <a:r>
                        <a:rPr lang="en-US" sz="2000" dirty="0" smtClean="0">
                          <a:solidFill>
                            <a:schemeClr val="tx1">
                              <a:lumMod val="75000"/>
                              <a:lumOff val="25000"/>
                            </a:schemeClr>
                          </a:solidFill>
                        </a:rPr>
                        <a:t>identified by their </a:t>
                      </a:r>
                      <a:r>
                        <a:rPr lang="en-US" sz="2000" dirty="0" smtClean="0">
                          <a:solidFill>
                            <a:schemeClr val="tx1">
                              <a:lumMod val="75000"/>
                              <a:lumOff val="25000"/>
                            </a:schemeClr>
                          </a:solidFill>
                        </a:rPr>
                        <a:t>bounding-box </a:t>
                      </a:r>
                      <a:r>
                        <a:rPr lang="en-US" sz="2000" dirty="0" smtClean="0">
                          <a:solidFill>
                            <a:schemeClr val="tx1">
                              <a:lumMod val="75000"/>
                              <a:lumOff val="25000"/>
                            </a:schemeClr>
                          </a:solidFill>
                        </a:rPr>
                        <a:t>ranges</a:t>
                      </a:r>
                    </a:p>
                    <a:p>
                      <a:pPr lvl="1">
                        <a:buFontTx/>
                        <a:buChar char="-"/>
                      </a:pPr>
                      <a:endParaRPr lang="en-US" sz="1050" dirty="0" smtClean="0">
                        <a:solidFill>
                          <a:schemeClr val="tx1">
                            <a:lumMod val="75000"/>
                            <a:lumOff val="25000"/>
                          </a:schemeClr>
                        </a:solidFill>
                      </a:endParaRPr>
                    </a:p>
                    <a:p>
                      <a:pPr marL="0" indent="0">
                        <a:buFont typeface="Arial" pitchFamily="34" charset="0"/>
                        <a:buChar char="•"/>
                      </a:pPr>
                      <a:r>
                        <a:rPr lang="en-US" sz="2400" dirty="0" smtClean="0">
                          <a:solidFill>
                            <a:schemeClr val="tx1">
                              <a:lumMod val="75000"/>
                              <a:lumOff val="25000"/>
                            </a:schemeClr>
                          </a:solidFill>
                        </a:rPr>
                        <a:t> </a:t>
                      </a:r>
                      <a:r>
                        <a:rPr lang="en-US" sz="2000" dirty="0" smtClean="0">
                          <a:solidFill>
                            <a:schemeClr val="tx1">
                              <a:lumMod val="75000"/>
                              <a:lumOff val="25000"/>
                            </a:schemeClr>
                          </a:solidFill>
                        </a:rPr>
                        <a:t>On-demanded</a:t>
                      </a:r>
                      <a:r>
                        <a:rPr lang="en-US" sz="2000" baseline="0" dirty="0" smtClean="0">
                          <a:solidFill>
                            <a:schemeClr val="tx1">
                              <a:lumMod val="75000"/>
                              <a:lumOff val="25000"/>
                            </a:schemeClr>
                          </a:solidFill>
                        </a:rPr>
                        <a:t> queries are </a:t>
                      </a:r>
                      <a:r>
                        <a:rPr lang="en-US" sz="2000" dirty="0" smtClean="0">
                          <a:solidFill>
                            <a:schemeClr val="tx1">
                              <a:lumMod val="75000"/>
                              <a:lumOff val="25000"/>
                            </a:schemeClr>
                          </a:solidFill>
                        </a:rPr>
                        <a:t>served using</a:t>
                      </a:r>
                      <a:r>
                        <a:rPr lang="en-US" sz="2000" baseline="0" dirty="0" smtClean="0">
                          <a:solidFill>
                            <a:schemeClr val="tx1">
                              <a:lumMod val="75000"/>
                              <a:lumOff val="25000"/>
                            </a:schemeClr>
                          </a:solidFill>
                        </a:rPr>
                        <a:t> GML-tiles in federator</a:t>
                      </a:r>
                    </a:p>
                    <a:p>
                      <a:pPr marL="0" indent="0">
                        <a:buFont typeface="Arial" pitchFamily="34" charset="0"/>
                        <a:buChar char="•"/>
                      </a:pPr>
                      <a:endParaRPr lang="en-US" sz="2000" baseline="0" dirty="0" smtClean="0">
                        <a:solidFill>
                          <a:schemeClr val="tx1">
                            <a:lumMod val="75000"/>
                            <a:lumOff val="25000"/>
                          </a:schemeClr>
                        </a:solidFill>
                      </a:endParaRPr>
                    </a:p>
                    <a:p>
                      <a:pPr marL="0" indent="0">
                        <a:buFont typeface="Arial" pitchFamily="34" charset="0"/>
                        <a:buChar char="•"/>
                      </a:pPr>
                      <a:r>
                        <a:rPr lang="en-US" sz="2000" baseline="0" dirty="0" smtClean="0">
                          <a:solidFill>
                            <a:schemeClr val="tx1">
                              <a:lumMod val="75000"/>
                              <a:lumOff val="25000"/>
                            </a:schemeClr>
                          </a:solidFill>
                        </a:rPr>
                        <a:t>Intermediary storage of data in </a:t>
                      </a:r>
                      <a:r>
                        <a:rPr lang="en-US" sz="2000" baseline="0" dirty="0" smtClean="0">
                          <a:solidFill>
                            <a:schemeClr val="tx1">
                              <a:lumMod val="75000"/>
                              <a:lumOff val="25000"/>
                            </a:schemeClr>
                          </a:solidFill>
                        </a:rPr>
                        <a:t>federator</a:t>
                      </a:r>
                    </a:p>
                    <a:p>
                      <a:pPr marL="457200" indent="-457200">
                        <a:buFont typeface="Arial" pitchFamily="34" charset="0"/>
                        <a:buNone/>
                      </a:pPr>
                      <a:r>
                        <a:rPr lang="en-US" sz="2000" baseline="0" dirty="0" smtClean="0">
                          <a:solidFill>
                            <a:schemeClr val="tx1">
                              <a:lumMod val="75000"/>
                              <a:lumOff val="25000"/>
                            </a:schemeClr>
                          </a:solidFill>
                        </a:rPr>
                        <a:t>       - Risk of inconsistency</a:t>
                      </a:r>
                      <a:endParaRPr lang="en-US" sz="2000" baseline="0" dirty="0" smtClean="0">
                        <a:solidFill>
                          <a:schemeClr val="tx1">
                            <a:lumMod val="75000"/>
                            <a:lumOff val="25000"/>
                          </a:schemeClr>
                        </a:solidFill>
                      </a:endParaRPr>
                    </a:p>
                  </a:txBody>
                  <a:tcPr/>
                </a:tc>
                <a:tc>
                  <a:txBody>
                    <a:bodyPr/>
                    <a:lstStyle/>
                    <a:p>
                      <a:pPr>
                        <a:buFont typeface="Arial" pitchFamily="34" charset="0"/>
                        <a:buChar char="•"/>
                      </a:pPr>
                      <a:r>
                        <a:rPr lang="en-US" sz="2000" dirty="0" smtClean="0">
                          <a:solidFill>
                            <a:schemeClr val="tx1">
                              <a:lumMod val="75000"/>
                              <a:lumOff val="25000"/>
                            </a:schemeClr>
                          </a:solidFill>
                        </a:rPr>
                        <a:t>WT is </a:t>
                      </a:r>
                      <a:r>
                        <a:rPr lang="en-US" sz="2000" u="sng" dirty="0" smtClean="0">
                          <a:solidFill>
                            <a:schemeClr val="tx1">
                              <a:lumMod val="75000"/>
                              <a:lumOff val="25000"/>
                            </a:schemeClr>
                          </a:solidFill>
                        </a:rPr>
                        <a:t>decentralized</a:t>
                      </a:r>
                      <a:r>
                        <a:rPr lang="en-US" sz="2000" dirty="0" smtClean="0">
                          <a:solidFill>
                            <a:schemeClr val="tx1">
                              <a:lumMod val="75000"/>
                              <a:lumOff val="25000"/>
                            </a:schemeClr>
                          </a:solidFill>
                        </a:rPr>
                        <a:t> approach </a:t>
                      </a:r>
                    </a:p>
                    <a:p>
                      <a:pPr marL="514350" lvl="1" indent="0"/>
                      <a:r>
                        <a:rPr lang="en-US" sz="2000" dirty="0" smtClean="0">
                          <a:solidFill>
                            <a:schemeClr val="tx1">
                              <a:lumMod val="75000"/>
                              <a:lumOff val="25000"/>
                            </a:schemeClr>
                          </a:solidFill>
                        </a:rPr>
                        <a:t>-Enables equal workload sharing to worker nodes</a:t>
                      </a:r>
                    </a:p>
                    <a:p>
                      <a:pPr marL="576263" indent="-463550"/>
                      <a:r>
                        <a:rPr lang="en-US" sz="2000" dirty="0" smtClean="0">
                          <a:solidFill>
                            <a:schemeClr val="tx1">
                              <a:lumMod val="75000"/>
                              <a:lumOff val="25000"/>
                            </a:schemeClr>
                          </a:solidFill>
                        </a:rPr>
                        <a:t> </a:t>
                      </a:r>
                      <a:r>
                        <a:rPr lang="en-US" sz="2000" baseline="0" dirty="0" smtClean="0">
                          <a:solidFill>
                            <a:schemeClr val="tx1">
                              <a:lumMod val="75000"/>
                              <a:lumOff val="25000"/>
                            </a:schemeClr>
                          </a:solidFill>
                        </a:rPr>
                        <a:t>      </a:t>
                      </a:r>
                      <a:r>
                        <a:rPr lang="en-US" sz="2000" baseline="0" dirty="0" smtClean="0">
                          <a:solidFill>
                            <a:schemeClr val="tx1">
                              <a:lumMod val="75000"/>
                              <a:lumOff val="25000"/>
                            </a:schemeClr>
                          </a:solidFill>
                        </a:rPr>
                        <a:t>-Estimating un-predictable workload falling in range query</a:t>
                      </a:r>
                      <a:endParaRPr lang="en-US" sz="2000" dirty="0" smtClean="0">
                        <a:solidFill>
                          <a:schemeClr val="tx1">
                            <a:lumMod val="75000"/>
                            <a:lumOff val="25000"/>
                          </a:schemeClr>
                        </a:solidFill>
                      </a:endParaRPr>
                    </a:p>
                    <a:p>
                      <a:pPr marL="576263" indent="-576263"/>
                      <a:endParaRPr lang="en-US" sz="2400" dirty="0" smtClean="0">
                        <a:solidFill>
                          <a:schemeClr val="tx1">
                            <a:lumMod val="75000"/>
                            <a:lumOff val="25000"/>
                          </a:schemeClr>
                        </a:solidFill>
                      </a:endParaRPr>
                    </a:p>
                    <a:p>
                      <a:pPr marL="576263" indent="-576263"/>
                      <a:endParaRPr lang="en-US" sz="2400" dirty="0" smtClean="0">
                        <a:solidFill>
                          <a:schemeClr val="tx1">
                            <a:lumMod val="75000"/>
                            <a:lumOff val="25000"/>
                          </a:schemeClr>
                        </a:solidFill>
                      </a:endParaRPr>
                    </a:p>
                    <a:p>
                      <a:pPr>
                        <a:buFont typeface="Arial" pitchFamily="34" charset="0"/>
                        <a:buChar char="•"/>
                      </a:pPr>
                      <a:r>
                        <a:rPr lang="en-US" sz="2400" dirty="0" smtClean="0">
                          <a:solidFill>
                            <a:schemeClr val="tx1">
                              <a:lumMod val="75000"/>
                              <a:lumOff val="25000"/>
                            </a:schemeClr>
                          </a:solidFill>
                          <a:latin typeface="+mj-lt"/>
                        </a:rPr>
                        <a:t> </a:t>
                      </a:r>
                      <a:r>
                        <a:rPr lang="en-US" sz="2000" kern="1200" dirty="0" smtClean="0">
                          <a:solidFill>
                            <a:schemeClr val="tx1">
                              <a:lumMod val="75000"/>
                              <a:lumOff val="25000"/>
                            </a:schemeClr>
                          </a:solidFill>
                          <a:latin typeface="+mn-lt"/>
                          <a:ea typeface="+mn-ea"/>
                          <a:cs typeface="+mn-cs"/>
                        </a:rPr>
                        <a:t>On-demanded</a:t>
                      </a:r>
                      <a:r>
                        <a:rPr lang="en-US" sz="2000" kern="1200" baseline="0" dirty="0" smtClean="0">
                          <a:solidFill>
                            <a:schemeClr val="tx1">
                              <a:lumMod val="75000"/>
                              <a:lumOff val="25000"/>
                            </a:schemeClr>
                          </a:solidFill>
                          <a:latin typeface="+mn-lt"/>
                          <a:ea typeface="+mn-ea"/>
                          <a:cs typeface="+mn-cs"/>
                        </a:rPr>
                        <a:t> queries are served from remote database through WFS</a:t>
                      </a:r>
                    </a:p>
                    <a:p>
                      <a:pPr marL="463550" indent="0">
                        <a:buFontTx/>
                        <a:buNone/>
                      </a:pPr>
                      <a:endParaRPr lang="en-US" sz="2000" dirty="0" smtClean="0">
                        <a:solidFill>
                          <a:schemeClr val="tx1">
                            <a:lumMod val="75000"/>
                            <a:lumOff val="25000"/>
                          </a:schemeClr>
                        </a:solidFill>
                        <a:latin typeface="+mj-lt"/>
                      </a:endParaRPr>
                    </a:p>
                    <a:p>
                      <a:pPr>
                        <a:buFont typeface="Arial" pitchFamily="34" charset="0"/>
                        <a:buChar char="•"/>
                      </a:pPr>
                      <a:r>
                        <a:rPr lang="en-US" sz="2000" dirty="0" smtClean="0">
                          <a:solidFill>
                            <a:schemeClr val="tx1">
                              <a:lumMod val="75000"/>
                              <a:lumOff val="25000"/>
                            </a:schemeClr>
                          </a:solidFill>
                          <a:latin typeface="+mj-lt"/>
                        </a:rPr>
                        <a:t>No</a:t>
                      </a:r>
                      <a:r>
                        <a:rPr lang="en-US" sz="2000" baseline="0" dirty="0" smtClean="0">
                          <a:solidFill>
                            <a:schemeClr val="tx1">
                              <a:lumMod val="75000"/>
                              <a:lumOff val="25000"/>
                            </a:schemeClr>
                          </a:solidFill>
                          <a:latin typeface="+mj-lt"/>
                        </a:rPr>
                        <a:t> </a:t>
                      </a:r>
                      <a:r>
                        <a:rPr lang="en-US" sz="2000" baseline="0" dirty="0" smtClean="0">
                          <a:solidFill>
                            <a:schemeClr val="tx1">
                              <a:lumMod val="75000"/>
                              <a:lumOff val="25000"/>
                            </a:schemeClr>
                          </a:solidFill>
                          <a:latin typeface="+mj-lt"/>
                        </a:rPr>
                        <a:t>intermediary </a:t>
                      </a:r>
                      <a:r>
                        <a:rPr lang="en-US" sz="2000" baseline="0" dirty="0" smtClean="0">
                          <a:solidFill>
                            <a:schemeClr val="tx1">
                              <a:lumMod val="75000"/>
                              <a:lumOff val="25000"/>
                            </a:schemeClr>
                          </a:solidFill>
                          <a:latin typeface="+mj-lt"/>
                        </a:rPr>
                        <a:t>storage of </a:t>
                      </a:r>
                      <a:r>
                        <a:rPr lang="en-US" sz="2000" baseline="0" dirty="0" smtClean="0">
                          <a:solidFill>
                            <a:schemeClr val="tx1">
                              <a:lumMod val="75000"/>
                              <a:lumOff val="25000"/>
                            </a:schemeClr>
                          </a:solidFill>
                          <a:latin typeface="+mj-lt"/>
                        </a:rPr>
                        <a:t>data</a:t>
                      </a:r>
                    </a:p>
                    <a:p>
                      <a:pPr marL="511175" indent="0">
                        <a:buFont typeface="Arial" pitchFamily="34" charset="0"/>
                        <a:buNone/>
                      </a:pPr>
                      <a:r>
                        <a:rPr lang="en-US" sz="2000" baseline="0" dirty="0" smtClean="0">
                          <a:solidFill>
                            <a:schemeClr val="tx1">
                              <a:lumMod val="75000"/>
                              <a:lumOff val="25000"/>
                            </a:schemeClr>
                          </a:solidFill>
                        </a:rPr>
                        <a:t>-</a:t>
                      </a:r>
                      <a:r>
                        <a:rPr lang="en-US" sz="2000" dirty="0" smtClean="0">
                          <a:solidFill>
                            <a:schemeClr val="tx1">
                              <a:lumMod val="75000"/>
                              <a:lumOff val="25000"/>
                            </a:schemeClr>
                          </a:solidFill>
                        </a:rPr>
                        <a:t>Enables autonomy, scalability and easy data maintenance</a:t>
                      </a:r>
                      <a:endParaRPr lang="en-US" sz="2000" baseline="0" dirty="0" smtClean="0">
                        <a:solidFill>
                          <a:schemeClr val="tx1">
                            <a:lumMod val="75000"/>
                            <a:lumOff val="25000"/>
                          </a:schemeClr>
                        </a:solidFill>
                        <a:latin typeface="+mj-lt"/>
                      </a:endParaRPr>
                    </a:p>
                  </a:txBody>
                  <a:tcPr/>
                </a:tc>
              </a:tr>
              <a:tr h="370840">
                <a:tc gridSpan="2">
                  <a:txBody>
                    <a:bodyPr/>
                    <a:lstStyle/>
                    <a:p>
                      <a:pPr marL="0" indent="0">
                        <a:buFont typeface="Arial" pitchFamily="34" charset="0"/>
                        <a:buChar char="•"/>
                      </a:pPr>
                      <a:endParaRPr lang="en-US" sz="2400" baseline="0" dirty="0" smtClean="0">
                        <a:solidFill>
                          <a:schemeClr val="tx1">
                            <a:lumMod val="75000"/>
                            <a:lumOff val="25000"/>
                          </a:schemeClr>
                        </a:solidFill>
                      </a:endParaRPr>
                    </a:p>
                  </a:txBody>
                  <a:tcPr/>
                </a:tc>
                <a:tc hMerge="1">
                  <a:txBody>
                    <a:bodyPr/>
                    <a:lstStyle/>
                    <a:p>
                      <a:pPr>
                        <a:buFont typeface="Arial" pitchFamily="34" charset="0"/>
                        <a:buNone/>
                      </a:pPr>
                      <a:endParaRPr lang="en-US" sz="2000" baseline="0" dirty="0" smtClean="0">
                        <a:solidFill>
                          <a:schemeClr val="tx1">
                            <a:lumMod val="75000"/>
                            <a:lumOff val="25000"/>
                          </a:schemeClr>
                        </a:solidFill>
                        <a:latin typeface="+mj-lt"/>
                      </a:endParaRPr>
                    </a:p>
                  </a:txBody>
                  <a:tcPr/>
                </a:tc>
              </a:tr>
            </a:tbl>
          </a:graphicData>
        </a:graphic>
      </p:graphicFrame>
      <p:sp>
        <p:nvSpPr>
          <p:cNvPr id="4" name="Slide Number Placeholder 3"/>
          <p:cNvSpPr>
            <a:spLocks noGrp="1"/>
          </p:cNvSpPr>
          <p:nvPr>
            <p:ph type="sldNum" sz="quarter" idx="12"/>
          </p:nvPr>
        </p:nvSpPr>
        <p:spPr/>
        <p:txBody>
          <a:bodyPr/>
          <a:lstStyle/>
          <a:p>
            <a:fld id="{052F8F49-F254-4492-A20D-AEE6D2E281C5}" type="slidenum">
              <a:rPr lang="en-US" smtClean="0"/>
              <a:pPr/>
              <a:t>27</a:t>
            </a:fld>
            <a:endParaRPr lang="en-US"/>
          </a:p>
        </p:txBody>
      </p:sp>
      <p:sp>
        <p:nvSpPr>
          <p:cNvPr id="6" name="TextBox 5"/>
          <p:cNvSpPr txBox="1"/>
          <p:nvPr/>
        </p:nvSpPr>
        <p:spPr>
          <a:xfrm>
            <a:off x="443948" y="5897596"/>
            <a:ext cx="8242852" cy="400110"/>
          </a:xfrm>
          <a:prstGeom prst="rect">
            <a:avLst/>
          </a:prstGeom>
          <a:noFill/>
          <a:ln w="19050">
            <a:solidFill>
              <a:schemeClr val="tx1"/>
            </a:solidFill>
          </a:ln>
        </p:spPr>
        <p:txBody>
          <a:bodyPr wrap="square" rtlCol="0">
            <a:spAutoFit/>
          </a:bodyPr>
          <a:lstStyle/>
          <a:p>
            <a:pPr algn="ctr"/>
            <a:r>
              <a:rPr lang="en-US" sz="2000" dirty="0" smtClean="0">
                <a:solidFill>
                  <a:schemeClr val="tx1">
                    <a:lumMod val="75000"/>
                    <a:lumOff val="25000"/>
                  </a:schemeClr>
                </a:solidFill>
              </a:rPr>
              <a:t>GML-tiling is faster than parallel access through WT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Related Work</a:t>
            </a:r>
            <a:br>
              <a:rPr lang="en-US" dirty="0" smtClean="0">
                <a:solidFill>
                  <a:schemeClr val="tx1">
                    <a:lumMod val="75000"/>
                    <a:lumOff val="25000"/>
                  </a:schemeClr>
                </a:solidFill>
                <a:effectLst>
                  <a:outerShdw blurRad="38100" dist="38100" dir="2700000" algn="tl">
                    <a:srgbClr val="000000">
                      <a:alpha val="43137"/>
                    </a:srgbClr>
                  </a:outerShdw>
                </a:effectLst>
              </a:rPr>
            </a:br>
            <a:r>
              <a:rPr lang="en-US" sz="3600" dirty="0" smtClean="0">
                <a:solidFill>
                  <a:schemeClr val="tx1">
                    <a:lumMod val="75000"/>
                    <a:lumOff val="25000"/>
                  </a:schemeClr>
                </a:solidFill>
                <a:effectLst>
                  <a:outerShdw blurRad="38100" dist="38100" dir="2700000" algn="tl">
                    <a:srgbClr val="000000">
                      <a:alpha val="43137"/>
                    </a:srgbClr>
                  </a:outerShdw>
                </a:effectLst>
              </a:rPr>
              <a:t>-Parallel data access/query optimization-</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4724400"/>
          </a:xfrm>
        </p:spPr>
        <p:txBody>
          <a:bodyPr>
            <a:normAutofit fontScale="85000" lnSpcReduction="20000"/>
          </a:bodyPr>
          <a:lstStyle/>
          <a:p>
            <a:r>
              <a:rPr lang="en-US" dirty="0" smtClean="0">
                <a:solidFill>
                  <a:schemeClr val="tx1">
                    <a:lumMod val="75000"/>
                    <a:lumOff val="25000"/>
                  </a:schemeClr>
                </a:solidFill>
              </a:rPr>
              <a:t>Map Reduce (application of cluster computing):</a:t>
            </a:r>
          </a:p>
          <a:p>
            <a:pPr lvl="1"/>
            <a:r>
              <a:rPr lang="en-US" dirty="0" smtClean="0">
                <a:solidFill>
                  <a:schemeClr val="tx1">
                    <a:lumMod val="75000"/>
                    <a:lumOff val="25000"/>
                  </a:schemeClr>
                </a:solidFill>
              </a:rPr>
              <a:t>Motivation</a:t>
            </a:r>
            <a:r>
              <a:rPr lang="en-US" dirty="0" smtClean="0">
                <a:solidFill>
                  <a:schemeClr val="tx1">
                    <a:lumMod val="75000"/>
                    <a:lumOff val="25000"/>
                  </a:schemeClr>
                </a:solidFill>
              </a:rPr>
              <a:t>: Large scale data processing, Job parallelization</a:t>
            </a:r>
          </a:p>
          <a:p>
            <a:pPr lvl="1"/>
            <a:r>
              <a:rPr lang="en-US" dirty="0" smtClean="0">
                <a:solidFill>
                  <a:schemeClr val="tx1">
                    <a:lumMod val="75000"/>
                    <a:lumOff val="25000"/>
                  </a:schemeClr>
                </a:solidFill>
              </a:rPr>
              <a:t>Based on two main functions:</a:t>
            </a:r>
          </a:p>
          <a:p>
            <a:pPr lvl="2"/>
            <a:r>
              <a:rPr lang="en-US" sz="2500" dirty="0" smtClean="0">
                <a:solidFill>
                  <a:schemeClr val="tx1">
                    <a:lumMod val="75000"/>
                    <a:lumOff val="25000"/>
                  </a:schemeClr>
                </a:solidFill>
              </a:rPr>
              <a:t>Map: </a:t>
            </a:r>
            <a:r>
              <a:rPr lang="en-US" sz="2500" u="sng" dirty="0" smtClean="0">
                <a:solidFill>
                  <a:schemeClr val="tx1">
                    <a:lumMod val="75000"/>
                    <a:lumOff val="25000"/>
                  </a:schemeClr>
                </a:solidFill>
              </a:rPr>
              <a:t>Like</a:t>
            </a:r>
            <a:r>
              <a:rPr lang="en-US" sz="2500" dirty="0" smtClean="0">
                <a:solidFill>
                  <a:schemeClr val="tx1">
                    <a:lumMod val="75000"/>
                    <a:lumOff val="25000"/>
                  </a:schemeClr>
                </a:solidFill>
              </a:rPr>
              <a:t> partitioning the workload</a:t>
            </a:r>
          </a:p>
          <a:p>
            <a:pPr lvl="2"/>
            <a:r>
              <a:rPr lang="en-US" sz="2500" dirty="0" smtClean="0">
                <a:solidFill>
                  <a:schemeClr val="tx1">
                    <a:lumMod val="75000"/>
                    <a:lumOff val="25000"/>
                  </a:schemeClr>
                </a:solidFill>
              </a:rPr>
              <a:t>Reduce: </a:t>
            </a:r>
            <a:r>
              <a:rPr lang="en-US" sz="2500" u="sng" dirty="0" smtClean="0">
                <a:solidFill>
                  <a:schemeClr val="tx1">
                    <a:lumMod val="75000"/>
                    <a:lumOff val="25000"/>
                  </a:schemeClr>
                </a:solidFill>
              </a:rPr>
              <a:t>Like</a:t>
            </a:r>
            <a:r>
              <a:rPr lang="en-US" sz="2500" dirty="0" smtClean="0">
                <a:solidFill>
                  <a:schemeClr val="tx1">
                    <a:lumMod val="75000"/>
                    <a:lumOff val="25000"/>
                  </a:schemeClr>
                </a:solidFill>
              </a:rPr>
              <a:t> combining the responses to </a:t>
            </a:r>
            <a:r>
              <a:rPr lang="en-US" sz="2500" dirty="0" smtClean="0">
                <a:solidFill>
                  <a:schemeClr val="tx1">
                    <a:lumMod val="75000"/>
                    <a:lumOff val="25000"/>
                  </a:schemeClr>
                </a:solidFill>
              </a:rPr>
              <a:t>partitions</a:t>
            </a:r>
            <a:r>
              <a:rPr lang="en-US" sz="2500" dirty="0" smtClean="0">
                <a:solidFill>
                  <a:schemeClr val="tx1">
                    <a:lumMod val="75000"/>
                    <a:lumOff val="25000"/>
                  </a:schemeClr>
                </a:solidFill>
              </a:rPr>
              <a:t>.</a:t>
            </a:r>
          </a:p>
          <a:p>
            <a:pPr lvl="1"/>
            <a:r>
              <a:rPr lang="en-US" dirty="0" smtClean="0">
                <a:solidFill>
                  <a:schemeClr val="tx1">
                    <a:lumMod val="75000"/>
                    <a:lumOff val="25000"/>
                  </a:schemeClr>
                </a:solidFill>
              </a:rPr>
              <a:t>Motivating domain: Web pages </a:t>
            </a:r>
            <a:r>
              <a:rPr lang="en-US" dirty="0" smtClean="0">
                <a:solidFill>
                  <a:schemeClr val="tx1">
                    <a:lumMod val="75000"/>
                    <a:lumOff val="25000"/>
                  </a:schemeClr>
                </a:solidFill>
              </a:rPr>
              <a:t> (in billions)</a:t>
            </a:r>
          </a:p>
          <a:p>
            <a:pPr lvl="1"/>
            <a:r>
              <a:rPr lang="en-GB" dirty="0" smtClean="0">
                <a:solidFill>
                  <a:schemeClr val="tx1">
                    <a:lumMod val="75000"/>
                    <a:lumOff val="25000"/>
                  </a:schemeClr>
                </a:solidFill>
              </a:rPr>
              <a:t>Implementation: </a:t>
            </a:r>
            <a:r>
              <a:rPr lang="en-GB" dirty="0" err="1" smtClean="0">
                <a:solidFill>
                  <a:schemeClr val="tx1">
                    <a:lumMod val="75000"/>
                    <a:lumOff val="25000"/>
                  </a:schemeClr>
                </a:solidFill>
              </a:rPr>
              <a:t>Hadoop</a:t>
            </a:r>
            <a:r>
              <a:rPr lang="en-GB" dirty="0" smtClean="0">
                <a:solidFill>
                  <a:schemeClr val="tx1">
                    <a:lumMod val="75000"/>
                    <a:lumOff val="25000"/>
                  </a:schemeClr>
                </a:solidFill>
              </a:rPr>
              <a:t>:</a:t>
            </a:r>
          </a:p>
          <a:p>
            <a:pPr lvl="2"/>
            <a:r>
              <a:rPr lang="en-GB" dirty="0" smtClean="0">
                <a:solidFill>
                  <a:schemeClr val="tx1">
                    <a:lumMod val="75000"/>
                    <a:lumOff val="25000"/>
                  </a:schemeClr>
                </a:solidFill>
              </a:rPr>
              <a:t>Putting </a:t>
            </a:r>
            <a:r>
              <a:rPr lang="en-GB" dirty="0" smtClean="0">
                <a:solidFill>
                  <a:schemeClr val="tx1">
                    <a:lumMod val="75000"/>
                    <a:lumOff val="25000"/>
                  </a:schemeClr>
                </a:solidFill>
              </a:rPr>
              <a:t>the files in distributed nodes and making search of words in </a:t>
            </a:r>
            <a:r>
              <a:rPr lang="en-GB" dirty="0" smtClean="0">
                <a:solidFill>
                  <a:schemeClr val="tx1">
                    <a:lumMod val="75000"/>
                    <a:lumOff val="25000"/>
                  </a:schemeClr>
                </a:solidFill>
              </a:rPr>
              <a:t>parallel</a:t>
            </a:r>
            <a:endParaRPr lang="en-US" dirty="0" smtClean="0">
              <a:solidFill>
                <a:schemeClr val="tx1">
                  <a:lumMod val="75000"/>
                  <a:lumOff val="25000"/>
                </a:schemeClr>
              </a:solidFill>
            </a:endParaRPr>
          </a:p>
          <a:p>
            <a:endParaRPr lang="en-US" sz="2200" dirty="0" smtClean="0">
              <a:solidFill>
                <a:schemeClr val="tx1">
                  <a:lumMod val="75000"/>
                  <a:lumOff val="25000"/>
                </a:schemeClr>
              </a:solidFill>
            </a:endParaRPr>
          </a:p>
          <a:p>
            <a:r>
              <a:rPr lang="en-US" dirty="0" smtClean="0">
                <a:solidFill>
                  <a:schemeClr val="tx1">
                    <a:lumMod val="75000"/>
                    <a:lumOff val="25000"/>
                  </a:schemeClr>
                </a:solidFill>
              </a:rPr>
              <a:t>WT not only partition the work to workers but also take the un-evenly shared workloads into considerations.</a:t>
            </a:r>
          </a:p>
          <a:p>
            <a:r>
              <a:rPr lang="en-US" dirty="0" smtClean="0">
                <a:solidFill>
                  <a:schemeClr val="tx1">
                    <a:lumMod val="75000"/>
                    <a:lumOff val="25000"/>
                  </a:schemeClr>
                </a:solidFill>
              </a:rPr>
              <a:t>WT enables adapted computing</a:t>
            </a:r>
            <a:endParaRPr lang="en-US" dirty="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8438"/>
            <a:ext cx="8458200" cy="487362"/>
          </a:xfrm>
        </p:spPr>
        <p:txBody>
          <a:bodyPr rtlCol="0">
            <a:noAutofit/>
          </a:bodyPr>
          <a:lstStyle/>
          <a:p>
            <a:pPr fontAlgn="auto">
              <a:spcAft>
                <a:spcPts val="0"/>
              </a:spcAft>
              <a:defRPr/>
            </a:pPr>
            <a:r>
              <a:rPr lang="en-US" sz="4000" dirty="0" smtClean="0">
                <a:solidFill>
                  <a:schemeClr val="tx1">
                    <a:lumMod val="75000"/>
                    <a:lumOff val="25000"/>
                  </a:schemeClr>
                </a:solidFill>
                <a:effectLst>
                  <a:outerShdw blurRad="38100" dist="38100" dir="2700000" algn="tl">
                    <a:srgbClr val="000000">
                      <a:alpha val="43137"/>
                    </a:srgbClr>
                  </a:outerShdw>
                </a:effectLst>
              </a:rPr>
              <a:t>Test Setup</a:t>
            </a:r>
            <a:endParaRPr lang="en-US" sz="28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838200"/>
            <a:ext cx="8534400" cy="3352800"/>
          </a:xfrm>
        </p:spPr>
        <p:txBody>
          <a:bodyPr rtlCol="0">
            <a:normAutofit fontScale="92500" lnSpcReduction="10000"/>
          </a:bodyPr>
          <a:lstStyle/>
          <a:p>
            <a:pPr lvl="0">
              <a:defRPr/>
            </a:pPr>
            <a:r>
              <a:rPr lang="en-US" sz="2400" dirty="0" smtClean="0">
                <a:solidFill>
                  <a:schemeClr val="tx1">
                    <a:lumMod val="75000"/>
                    <a:lumOff val="25000"/>
                  </a:schemeClr>
                </a:solidFill>
              </a:rPr>
              <a:t>Test Data</a:t>
            </a:r>
          </a:p>
          <a:p>
            <a:pPr lvl="1">
              <a:defRPr/>
            </a:pPr>
            <a:r>
              <a:rPr lang="en-US" sz="2000" dirty="0" smtClean="0">
                <a:solidFill>
                  <a:schemeClr val="tx1">
                    <a:lumMod val="75000"/>
                    <a:lumOff val="25000"/>
                  </a:schemeClr>
                </a:solidFill>
              </a:rPr>
              <a:t>NASA Satellite maps  </a:t>
            </a:r>
            <a:r>
              <a:rPr lang="en-US" sz="2000" dirty="0" smtClean="0">
                <a:solidFill>
                  <a:schemeClr val="tx1">
                    <a:lumMod val="75000"/>
                    <a:lumOff val="25000"/>
                  </a:schemeClr>
                </a:solidFill>
              </a:rPr>
              <a:t>image </a:t>
            </a:r>
            <a:r>
              <a:rPr lang="en-US" sz="2000" dirty="0" smtClean="0">
                <a:solidFill>
                  <a:schemeClr val="tx1">
                    <a:lumMod val="75000"/>
                    <a:lumOff val="25000"/>
                  </a:schemeClr>
                </a:solidFill>
              </a:rPr>
              <a:t>from </a:t>
            </a:r>
            <a:r>
              <a:rPr lang="en-US" sz="2000" dirty="0" smtClean="0">
                <a:solidFill>
                  <a:schemeClr val="tx1">
                    <a:lumMod val="75000"/>
                    <a:lumOff val="25000"/>
                  </a:schemeClr>
                </a:solidFill>
              </a:rPr>
              <a:t>WMS (at California NASA JPL)</a:t>
            </a:r>
            <a:endParaRPr lang="en-US" sz="2000" dirty="0" smtClean="0">
              <a:solidFill>
                <a:schemeClr val="tx1">
                  <a:lumMod val="75000"/>
                  <a:lumOff val="25000"/>
                </a:schemeClr>
              </a:solidFill>
            </a:endParaRPr>
          </a:p>
          <a:p>
            <a:pPr lvl="1">
              <a:defRPr/>
            </a:pPr>
            <a:r>
              <a:rPr lang="en-US" sz="2000" dirty="0" smtClean="0">
                <a:solidFill>
                  <a:schemeClr val="tx1">
                    <a:lumMod val="75000"/>
                    <a:lumOff val="25000"/>
                  </a:schemeClr>
                </a:solidFill>
              </a:rPr>
              <a:t>Earthquake Seismic data as GML from </a:t>
            </a:r>
            <a:r>
              <a:rPr lang="en-US" sz="2000" dirty="0" smtClean="0">
                <a:solidFill>
                  <a:schemeClr val="tx1">
                    <a:lumMod val="75000"/>
                    <a:lumOff val="25000"/>
                  </a:schemeClr>
                </a:solidFill>
              </a:rPr>
              <a:t>WFSs (at Indiana Univ. CGL Labs)</a:t>
            </a:r>
            <a:endParaRPr lang="en-US" sz="2000" dirty="0" smtClean="0">
              <a:solidFill>
                <a:schemeClr val="tx1">
                  <a:lumMod val="75000"/>
                  <a:lumOff val="25000"/>
                </a:schemeClr>
              </a:solidFill>
            </a:endParaRPr>
          </a:p>
          <a:p>
            <a:pPr lvl="0">
              <a:defRPr/>
            </a:pPr>
            <a:r>
              <a:rPr lang="en-US" sz="2400" dirty="0" smtClean="0">
                <a:solidFill>
                  <a:schemeClr val="tx1">
                    <a:lumMod val="75000"/>
                    <a:lumOff val="25000"/>
                  </a:schemeClr>
                </a:solidFill>
              </a:rPr>
              <a:t>Setup is in LAN</a:t>
            </a:r>
          </a:p>
          <a:p>
            <a:pPr lvl="1">
              <a:defRPr/>
            </a:pPr>
            <a:r>
              <a:rPr lang="en-US" sz="2000" dirty="0" smtClean="0">
                <a:solidFill>
                  <a:schemeClr val="tx1">
                    <a:lumMod val="75000"/>
                    <a:lumOff val="25000"/>
                  </a:schemeClr>
                </a:solidFill>
              </a:rPr>
              <a:t>gf15,..19.ucs.indiana.edu.  </a:t>
            </a:r>
          </a:p>
          <a:p>
            <a:pPr lvl="1">
              <a:defRPr/>
            </a:pPr>
            <a:r>
              <a:rPr lang="en-US" sz="2000" dirty="0" smtClean="0">
                <a:solidFill>
                  <a:schemeClr val="tx1">
                    <a:lumMod val="75000"/>
                    <a:lumOff val="25000"/>
                  </a:schemeClr>
                </a:solidFill>
              </a:rPr>
              <a:t>2 Quad-core processors running at 2.33 GHz with 8 GB of RAM.</a:t>
            </a:r>
          </a:p>
          <a:p>
            <a:pPr>
              <a:defRPr/>
            </a:pPr>
            <a:r>
              <a:rPr lang="en-US" sz="2400" dirty="0" smtClean="0">
                <a:solidFill>
                  <a:schemeClr val="tx1">
                    <a:lumMod val="75000"/>
                    <a:lumOff val="25000"/>
                  </a:schemeClr>
                </a:solidFill>
              </a:rPr>
              <a:t>Evaluations of :</a:t>
            </a:r>
          </a:p>
          <a:p>
            <a:pPr marL="914400" lvl="1" indent="-457200">
              <a:buFont typeface="+mj-lt"/>
              <a:buAutoNum type="arabicPeriod"/>
              <a:defRPr/>
            </a:pPr>
            <a:r>
              <a:rPr lang="en-US" sz="2000" dirty="0" smtClean="0">
                <a:solidFill>
                  <a:schemeClr val="tx1">
                    <a:lumMod val="75000"/>
                    <a:lumOff val="25000"/>
                  </a:schemeClr>
                </a:solidFill>
              </a:rPr>
              <a:t>Pre-fetching (central) model  [GML-tiling] </a:t>
            </a:r>
          </a:p>
          <a:p>
            <a:pPr marL="914400" lvl="1" indent="-457200">
              <a:buFont typeface="+mj-lt"/>
              <a:buAutoNum type="arabicPeriod"/>
              <a:defRPr/>
            </a:pPr>
            <a:r>
              <a:rPr lang="en-US" sz="2000" dirty="0" smtClean="0">
                <a:solidFill>
                  <a:schemeClr val="tx1">
                    <a:lumMod val="75000"/>
                    <a:lumOff val="25000"/>
                  </a:schemeClr>
                </a:solidFill>
              </a:rPr>
              <a:t>Dynamic load-balancing and parallel-processing through query partitioning </a:t>
            </a:r>
            <a:r>
              <a:rPr lang="en-US" sz="2000" dirty="0" smtClean="0">
                <a:solidFill>
                  <a:schemeClr val="tx1">
                    <a:lumMod val="75000"/>
                    <a:lumOff val="25000"/>
                  </a:schemeClr>
                </a:solidFill>
              </a:rPr>
              <a:t>[Workload-table</a:t>
            </a:r>
            <a:r>
              <a:rPr lang="en-US" sz="2000" dirty="0" smtClean="0">
                <a:solidFill>
                  <a:schemeClr val="tx1">
                    <a:lumMod val="75000"/>
                    <a:lumOff val="25000"/>
                  </a:schemeClr>
                </a:solidFill>
              </a:rPr>
              <a:t>]</a:t>
            </a:r>
          </a:p>
        </p:txBody>
      </p:sp>
      <p:grpSp>
        <p:nvGrpSpPr>
          <p:cNvPr id="45" name="Group 44"/>
          <p:cNvGrpSpPr/>
          <p:nvPr/>
        </p:nvGrpSpPr>
        <p:grpSpPr>
          <a:xfrm>
            <a:off x="685800" y="3879850"/>
            <a:ext cx="7966075" cy="2825750"/>
            <a:chOff x="762000" y="3879850"/>
            <a:chExt cx="7966075" cy="2825750"/>
          </a:xfrm>
        </p:grpSpPr>
        <p:sp>
          <p:nvSpPr>
            <p:cNvPr id="9" name="AutoShape 4"/>
            <p:cNvSpPr>
              <a:spLocks noChangeArrowheads="1"/>
            </p:cNvSpPr>
            <p:nvPr/>
          </p:nvSpPr>
          <p:spPr bwMode="auto">
            <a:xfrm>
              <a:off x="6858000" y="4806950"/>
              <a:ext cx="457200" cy="528638"/>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400" b="1" dirty="0" smtClean="0">
                  <a:solidFill>
                    <a:schemeClr val="bg1"/>
                  </a:solidFill>
                  <a:latin typeface="+mn-lt"/>
                  <a:cs typeface="+mn-cs"/>
                </a:rPr>
                <a:t>DB1</a:t>
              </a:r>
              <a:endParaRPr lang="en-US" sz="1400" b="1" dirty="0">
                <a:solidFill>
                  <a:schemeClr val="bg1"/>
                </a:solidFill>
                <a:latin typeface="+mn-lt"/>
                <a:cs typeface="+mn-cs"/>
              </a:endParaRPr>
            </a:p>
          </p:txBody>
        </p:sp>
        <p:sp>
          <p:nvSpPr>
            <p:cNvPr id="10" name="Oval 9"/>
            <p:cNvSpPr>
              <a:spLocks noChangeArrowheads="1"/>
            </p:cNvSpPr>
            <p:nvPr/>
          </p:nvSpPr>
          <p:spPr bwMode="auto">
            <a:xfrm>
              <a:off x="3489325" y="4637088"/>
              <a:ext cx="1327150" cy="873125"/>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36576" tIns="37202" rIns="74409" bIns="37202"/>
            <a:lstStyle/>
            <a:p>
              <a:pPr algn="ctr">
                <a:spcAft>
                  <a:spcPts val="0"/>
                </a:spcAft>
                <a:defRPr/>
              </a:pPr>
              <a:r>
                <a:rPr lang="en-US" sz="1600" b="1" dirty="0">
                  <a:latin typeface="Calibri" pitchFamily="34" charset="0"/>
                </a:rPr>
                <a:t>Federator</a:t>
              </a:r>
              <a:endParaRPr lang="en-US" sz="1600" dirty="0"/>
            </a:p>
          </p:txBody>
        </p:sp>
        <p:sp>
          <p:nvSpPr>
            <p:cNvPr id="11" name="Oval 6"/>
            <p:cNvSpPr>
              <a:spLocks noChangeArrowheads="1"/>
            </p:cNvSpPr>
            <p:nvPr/>
          </p:nvSpPr>
          <p:spPr bwMode="auto">
            <a:xfrm>
              <a:off x="5553075" y="4738688"/>
              <a:ext cx="958850" cy="66675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18288" tIns="37202" rIns="18288" bIns="37202"/>
            <a:lstStyle/>
            <a:p>
              <a:pPr algn="ctr">
                <a:spcAft>
                  <a:spcPts val="1000"/>
                </a:spcAft>
                <a:defRPr/>
              </a:pPr>
              <a:r>
                <a:rPr lang="en-US" sz="1600" b="1" dirty="0">
                  <a:latin typeface="Calibri" pitchFamily="34" charset="0"/>
                </a:rPr>
                <a:t>WFS-1</a:t>
              </a:r>
              <a:endParaRPr lang="en-US" sz="1200" dirty="0"/>
            </a:p>
          </p:txBody>
        </p:sp>
        <p:cxnSp>
          <p:nvCxnSpPr>
            <p:cNvPr id="12" name="Straight Arrow Connector 11"/>
            <p:cNvCxnSpPr>
              <a:stCxn id="11" idx="2"/>
              <a:endCxn id="10" idx="6"/>
            </p:cNvCxnSpPr>
            <p:nvPr/>
          </p:nvCxnSpPr>
          <p:spPr>
            <a:xfrm rot="10800000" flipV="1">
              <a:off x="4816475" y="5072063"/>
              <a:ext cx="736600" cy="1587"/>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a:stCxn id="10" idx="2"/>
              <a:endCxn id="17" idx="3"/>
            </p:cNvCxnSpPr>
            <p:nvPr/>
          </p:nvCxnSpPr>
          <p:spPr>
            <a:xfrm rot="10800000">
              <a:off x="2825750" y="5068888"/>
              <a:ext cx="663575" cy="476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a:stCxn id="9" idx="2"/>
              <a:endCxn id="11" idx="6"/>
            </p:cNvCxnSpPr>
            <p:nvPr/>
          </p:nvCxnSpPr>
          <p:spPr>
            <a:xfrm rot="10800000" flipV="1">
              <a:off x="6511926" y="5071269"/>
              <a:ext cx="346075" cy="794"/>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39947" name="TextBox 14"/>
            <p:cNvSpPr txBox="1">
              <a:spLocks noChangeArrowheads="1"/>
            </p:cNvSpPr>
            <p:nvPr/>
          </p:nvSpPr>
          <p:spPr bwMode="auto">
            <a:xfrm>
              <a:off x="4903788" y="4778375"/>
              <a:ext cx="811212" cy="346075"/>
            </a:xfrm>
            <a:prstGeom prst="rect">
              <a:avLst/>
            </a:prstGeom>
            <a:noFill/>
            <a:ln w="9525">
              <a:noFill/>
              <a:miter lim="800000"/>
              <a:headEnd/>
              <a:tailEnd/>
            </a:ln>
          </p:spPr>
          <p:txBody>
            <a:bodyPr>
              <a:spAutoFit/>
            </a:bodyPr>
            <a:lstStyle/>
            <a:p>
              <a:r>
                <a:rPr lang="en-US" sz="1300">
                  <a:solidFill>
                    <a:srgbClr val="5A2120"/>
                  </a:solidFill>
                  <a:latin typeface="Times New Roman" pitchFamily="18" charset="0"/>
                  <a:cs typeface="Times New Roman" pitchFamily="18" charset="0"/>
                </a:rPr>
                <a:t>GML</a:t>
              </a:r>
            </a:p>
          </p:txBody>
        </p:sp>
        <p:sp>
          <p:nvSpPr>
            <p:cNvPr id="39948" name="TextBox 15"/>
            <p:cNvSpPr txBox="1">
              <a:spLocks noChangeArrowheads="1"/>
            </p:cNvSpPr>
            <p:nvPr/>
          </p:nvSpPr>
          <p:spPr bwMode="auto">
            <a:xfrm>
              <a:off x="2973388" y="4794250"/>
              <a:ext cx="663575" cy="692150"/>
            </a:xfrm>
            <a:prstGeom prst="rect">
              <a:avLst/>
            </a:prstGeom>
            <a:noFill/>
            <a:ln w="9525">
              <a:noFill/>
              <a:miter lim="800000"/>
              <a:headEnd/>
              <a:tailEnd/>
            </a:ln>
          </p:spPr>
          <p:txBody>
            <a:bodyPr>
              <a:spAutoFit/>
            </a:bodyPr>
            <a:lstStyle/>
            <a:p>
              <a:r>
                <a:rPr lang="en-US" sz="1300" dirty="0">
                  <a:solidFill>
                    <a:srgbClr val="5A2120"/>
                  </a:solidFill>
                  <a:latin typeface="Times New Roman" pitchFamily="18" charset="0"/>
                  <a:cs typeface="Times New Roman" pitchFamily="18" charset="0"/>
                </a:rPr>
                <a:t>Binary map image</a:t>
              </a:r>
            </a:p>
          </p:txBody>
        </p:sp>
        <p:sp>
          <p:nvSpPr>
            <p:cNvPr id="17" name="Rounded Rectangle 16"/>
            <p:cNvSpPr/>
            <p:nvPr/>
          </p:nvSpPr>
          <p:spPr>
            <a:xfrm>
              <a:off x="1941513" y="4513263"/>
              <a:ext cx="884237" cy="1109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t>Event-based dynamic map tools</a:t>
              </a:r>
            </a:p>
          </p:txBody>
        </p:sp>
        <p:pic>
          <p:nvPicPr>
            <p:cNvPr id="39950" name="Picture 17"/>
            <p:cNvPicPr>
              <a:picLocks noChangeAspect="1" noChangeArrowheads="1"/>
            </p:cNvPicPr>
            <p:nvPr/>
          </p:nvPicPr>
          <p:blipFill>
            <a:blip r:embed="rId3"/>
            <a:srcRect/>
            <a:stretch>
              <a:fillRect/>
            </a:stretch>
          </p:blipFill>
          <p:spPr bwMode="auto">
            <a:xfrm>
              <a:off x="762000" y="4625975"/>
              <a:ext cx="1092200" cy="917575"/>
            </a:xfrm>
            <a:prstGeom prst="rect">
              <a:avLst/>
            </a:prstGeom>
            <a:noFill/>
            <a:ln w="9525">
              <a:noFill/>
              <a:miter lim="800000"/>
              <a:headEnd/>
              <a:tailEnd/>
            </a:ln>
          </p:spPr>
        </p:pic>
        <p:sp>
          <p:nvSpPr>
            <p:cNvPr id="39951" name="TextBox 18"/>
            <p:cNvSpPr txBox="1">
              <a:spLocks noChangeArrowheads="1"/>
            </p:cNvSpPr>
            <p:nvPr/>
          </p:nvSpPr>
          <p:spPr bwMode="auto">
            <a:xfrm>
              <a:off x="838200" y="5124450"/>
              <a:ext cx="914400" cy="338138"/>
            </a:xfrm>
            <a:prstGeom prst="rect">
              <a:avLst/>
            </a:prstGeom>
            <a:noFill/>
            <a:ln w="9525">
              <a:noFill/>
              <a:miter lim="800000"/>
              <a:headEnd/>
              <a:tailEnd/>
            </a:ln>
          </p:spPr>
          <p:txBody>
            <a:bodyPr>
              <a:spAutoFit/>
            </a:bodyPr>
            <a:lstStyle/>
            <a:p>
              <a:r>
                <a:rPr lang="en-US" sz="1600" b="1">
                  <a:solidFill>
                    <a:schemeClr val="bg1"/>
                  </a:solidFill>
                  <a:latin typeface="Calibri" pitchFamily="34" charset="0"/>
                </a:rPr>
                <a:t>Browser</a:t>
              </a:r>
            </a:p>
          </p:txBody>
        </p:sp>
        <p:sp>
          <p:nvSpPr>
            <p:cNvPr id="20" name="Oval 6"/>
            <p:cNvSpPr>
              <a:spLocks noChangeArrowheads="1"/>
            </p:cNvSpPr>
            <p:nvPr/>
          </p:nvSpPr>
          <p:spPr bwMode="auto">
            <a:xfrm>
              <a:off x="5553075" y="3956050"/>
              <a:ext cx="958850" cy="63500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18288" tIns="37202" rIns="18288" bIns="37202"/>
            <a:lstStyle/>
            <a:p>
              <a:pPr algn="ctr">
                <a:spcAft>
                  <a:spcPts val="1000"/>
                </a:spcAft>
                <a:defRPr/>
              </a:pPr>
              <a:r>
                <a:rPr lang="en-US" sz="1600" b="1" dirty="0">
                  <a:latin typeface="Calibri" pitchFamily="34" charset="0"/>
                </a:rPr>
                <a:t>WMS</a:t>
              </a:r>
              <a:endParaRPr lang="en-US" sz="1200" dirty="0"/>
            </a:p>
          </p:txBody>
        </p:sp>
        <p:sp>
          <p:nvSpPr>
            <p:cNvPr id="22" name="Oval 6"/>
            <p:cNvSpPr>
              <a:spLocks noChangeArrowheads="1"/>
            </p:cNvSpPr>
            <p:nvPr/>
          </p:nvSpPr>
          <p:spPr bwMode="auto">
            <a:xfrm>
              <a:off x="5553075" y="6038850"/>
              <a:ext cx="958850" cy="66675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18288" tIns="37202" rIns="18288" bIns="37202"/>
            <a:lstStyle/>
            <a:p>
              <a:pPr algn="ctr">
                <a:spcAft>
                  <a:spcPts val="1000"/>
                </a:spcAft>
                <a:defRPr/>
              </a:pPr>
              <a:r>
                <a:rPr lang="en-US" sz="1600" b="1" dirty="0" smtClean="0">
                  <a:latin typeface="Calibri" pitchFamily="34" charset="0"/>
                </a:rPr>
                <a:t>WFS-5</a:t>
              </a:r>
              <a:endParaRPr lang="en-US" sz="1200" dirty="0"/>
            </a:p>
          </p:txBody>
        </p:sp>
        <p:sp>
          <p:nvSpPr>
            <p:cNvPr id="39955" name="TextBox 22"/>
            <p:cNvSpPr txBox="1">
              <a:spLocks noChangeArrowheads="1"/>
            </p:cNvSpPr>
            <p:nvPr/>
          </p:nvSpPr>
          <p:spPr bwMode="auto">
            <a:xfrm>
              <a:off x="5930271" y="5452285"/>
              <a:ext cx="220663" cy="671512"/>
            </a:xfrm>
            <a:prstGeom prst="rect">
              <a:avLst/>
            </a:prstGeom>
            <a:noFill/>
            <a:ln w="9525">
              <a:noFill/>
              <a:miter lim="800000"/>
              <a:headEnd/>
              <a:tailEnd/>
            </a:ln>
          </p:spPr>
          <p:txBody>
            <a:bodyPr>
              <a:spAutoFit/>
            </a:bodyPr>
            <a:lstStyle/>
            <a:p>
              <a:r>
                <a:rPr lang="en-US" dirty="0">
                  <a:latin typeface="Calibri" pitchFamily="34" charset="0"/>
                </a:rPr>
                <a:t>..</a:t>
              </a:r>
            </a:p>
          </p:txBody>
        </p:sp>
        <p:sp>
          <p:nvSpPr>
            <p:cNvPr id="26" name="AutoShape 4"/>
            <p:cNvSpPr>
              <a:spLocks noChangeArrowheads="1"/>
            </p:cNvSpPr>
            <p:nvPr/>
          </p:nvSpPr>
          <p:spPr bwMode="auto">
            <a:xfrm>
              <a:off x="6861538" y="6108221"/>
              <a:ext cx="442912" cy="528637"/>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400" b="1" dirty="0" smtClean="0">
                  <a:solidFill>
                    <a:schemeClr val="bg1"/>
                  </a:solidFill>
                  <a:latin typeface="+mn-lt"/>
                  <a:cs typeface="+mn-cs"/>
                </a:rPr>
                <a:t>DB6</a:t>
              </a:r>
              <a:endParaRPr lang="en-US" sz="1400" b="1" dirty="0">
                <a:solidFill>
                  <a:schemeClr val="bg1"/>
                </a:solidFill>
                <a:latin typeface="+mn-lt"/>
                <a:cs typeface="+mn-cs"/>
              </a:endParaRPr>
            </a:p>
          </p:txBody>
        </p:sp>
        <p:cxnSp>
          <p:nvCxnSpPr>
            <p:cNvPr id="27" name="Straight Arrow Connector 26"/>
            <p:cNvCxnSpPr>
              <a:stCxn id="26" idx="2"/>
              <a:endCxn id="22" idx="6"/>
            </p:cNvCxnSpPr>
            <p:nvPr/>
          </p:nvCxnSpPr>
          <p:spPr>
            <a:xfrm rot="10800000">
              <a:off x="6511926" y="6372226"/>
              <a:ext cx="349613" cy="315"/>
            </a:xfrm>
            <a:prstGeom prst="straightConnector1">
              <a:avLst/>
            </a:prstGeom>
            <a:ln>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29" name="Elbow Connector 28"/>
            <p:cNvCxnSpPr>
              <a:stCxn id="22" idx="2"/>
              <a:endCxn id="10" idx="6"/>
            </p:cNvCxnSpPr>
            <p:nvPr/>
          </p:nvCxnSpPr>
          <p:spPr>
            <a:xfrm rot="10800000">
              <a:off x="4816475" y="5073651"/>
              <a:ext cx="736600" cy="1298574"/>
            </a:xfrm>
            <a:prstGeom prst="bentConnector3">
              <a:avLst>
                <a:gd name="adj1" fmla="val 50000"/>
              </a:avLst>
            </a:prstGeom>
            <a:ln w="19050">
              <a:solidFill>
                <a:srgbClr val="C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hape 29"/>
            <p:cNvCxnSpPr>
              <a:stCxn id="20" idx="2"/>
              <a:endCxn id="10" idx="7"/>
            </p:cNvCxnSpPr>
            <p:nvPr/>
          </p:nvCxnSpPr>
          <p:spPr>
            <a:xfrm rot="10800000" flipV="1">
              <a:off x="4622119" y="4273550"/>
              <a:ext cx="930957" cy="491404"/>
            </a:xfrm>
            <a:prstGeom prst="bentConnector2">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9963" name="TextBox 30"/>
            <p:cNvSpPr txBox="1">
              <a:spLocks noChangeArrowheads="1"/>
            </p:cNvSpPr>
            <p:nvPr/>
          </p:nvSpPr>
          <p:spPr bwMode="auto">
            <a:xfrm>
              <a:off x="6511925" y="3879850"/>
              <a:ext cx="1184275" cy="461963"/>
            </a:xfrm>
            <a:prstGeom prst="rect">
              <a:avLst/>
            </a:prstGeom>
            <a:noFill/>
            <a:ln w="9525">
              <a:noFill/>
              <a:miter lim="800000"/>
              <a:headEnd/>
              <a:tailEnd/>
            </a:ln>
          </p:spPr>
          <p:txBody>
            <a:bodyPr>
              <a:spAutoFit/>
            </a:bodyPr>
            <a:lstStyle/>
            <a:p>
              <a:r>
                <a:rPr lang="en-US" sz="1200">
                  <a:solidFill>
                    <a:srgbClr val="5A2120"/>
                  </a:solidFill>
                  <a:latin typeface="Times New Roman" pitchFamily="18" charset="0"/>
                  <a:cs typeface="Times New Roman" pitchFamily="18" charset="0"/>
                </a:rPr>
                <a:t>NASA Satellite Map Images</a:t>
              </a:r>
            </a:p>
          </p:txBody>
        </p:sp>
        <p:sp>
          <p:nvSpPr>
            <p:cNvPr id="39964" name="TextBox 31"/>
            <p:cNvSpPr txBox="1">
              <a:spLocks noChangeArrowheads="1"/>
            </p:cNvSpPr>
            <p:nvPr/>
          </p:nvSpPr>
          <p:spPr bwMode="auto">
            <a:xfrm>
              <a:off x="6324600" y="5581650"/>
              <a:ext cx="1219200" cy="492125"/>
            </a:xfrm>
            <a:prstGeom prst="rect">
              <a:avLst/>
            </a:prstGeom>
            <a:noFill/>
            <a:ln w="9525">
              <a:noFill/>
              <a:miter lim="800000"/>
              <a:headEnd/>
              <a:tailEnd/>
            </a:ln>
          </p:spPr>
          <p:txBody>
            <a:bodyPr>
              <a:spAutoFit/>
            </a:bodyPr>
            <a:lstStyle/>
            <a:p>
              <a:r>
                <a:rPr lang="en-US" sz="1300" i="1" dirty="0">
                  <a:solidFill>
                    <a:srgbClr val="5A2120"/>
                  </a:solidFill>
                  <a:latin typeface="Times New Roman" pitchFamily="18" charset="0"/>
                  <a:cs typeface="Times New Roman" pitchFamily="18" charset="0"/>
                </a:rPr>
                <a:t>Earthquake Seismic records</a:t>
              </a:r>
            </a:p>
          </p:txBody>
        </p:sp>
        <p:sp>
          <p:nvSpPr>
            <p:cNvPr id="39965" name="TextBox 32"/>
            <p:cNvSpPr txBox="1">
              <a:spLocks noChangeArrowheads="1"/>
            </p:cNvSpPr>
            <p:nvPr/>
          </p:nvSpPr>
          <p:spPr bwMode="auto">
            <a:xfrm>
              <a:off x="4419600" y="4035425"/>
              <a:ext cx="1133475" cy="523875"/>
            </a:xfrm>
            <a:prstGeom prst="rect">
              <a:avLst/>
            </a:prstGeom>
            <a:noFill/>
            <a:ln w="9525">
              <a:noFill/>
              <a:miter lim="800000"/>
              <a:headEnd/>
              <a:tailEnd/>
            </a:ln>
          </p:spPr>
          <p:txBody>
            <a:bodyPr>
              <a:spAutoFit/>
            </a:bodyPr>
            <a:lstStyle/>
            <a:p>
              <a:r>
                <a:rPr lang="en-US" sz="1400">
                  <a:solidFill>
                    <a:srgbClr val="5A2120"/>
                  </a:solidFill>
                  <a:latin typeface="Times New Roman" pitchFamily="18" charset="0"/>
                  <a:cs typeface="Times New Roman" pitchFamily="18" charset="0"/>
                </a:rPr>
                <a:t>Binary map image</a:t>
              </a:r>
            </a:p>
          </p:txBody>
        </p:sp>
        <p:sp>
          <p:nvSpPr>
            <p:cNvPr id="34" name="AutoShape 17"/>
            <p:cNvSpPr>
              <a:spLocks noChangeArrowheads="1"/>
            </p:cNvSpPr>
            <p:nvPr/>
          </p:nvSpPr>
          <p:spPr bwMode="auto">
            <a:xfrm>
              <a:off x="3935413" y="5335588"/>
              <a:ext cx="484187" cy="93662"/>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a:lstStyle/>
            <a:p>
              <a:pPr fontAlgn="auto">
                <a:spcBef>
                  <a:spcPts val="0"/>
                </a:spcBef>
                <a:spcAft>
                  <a:spcPts val="0"/>
                </a:spcAft>
                <a:defRPr/>
              </a:pPr>
              <a:endParaRPr lang="en-US">
                <a:latin typeface="+mn-lt"/>
                <a:cs typeface="+mn-cs"/>
              </a:endParaRPr>
            </a:p>
          </p:txBody>
        </p:sp>
        <p:sp>
          <p:nvSpPr>
            <p:cNvPr id="35" name="AutoShape 18"/>
            <p:cNvSpPr>
              <a:spLocks noChangeArrowheads="1"/>
            </p:cNvSpPr>
            <p:nvPr/>
          </p:nvSpPr>
          <p:spPr bwMode="auto">
            <a:xfrm>
              <a:off x="3935413" y="5200650"/>
              <a:ext cx="484187" cy="93663"/>
            </a:xfrm>
            <a:prstGeom prst="parallelogram">
              <a:avLst>
                <a:gd name="adj" fmla="val 129730"/>
              </a:avLst>
            </a:prstGeom>
            <a:ln>
              <a:headEnd/>
              <a:tailEnd/>
            </a:ln>
          </p:spPr>
          <p:style>
            <a:lnRef idx="3">
              <a:schemeClr val="lt1"/>
            </a:lnRef>
            <a:fillRef idx="1">
              <a:schemeClr val="accent1"/>
            </a:fillRef>
            <a:effectRef idx="1">
              <a:schemeClr val="accent1"/>
            </a:effectRef>
            <a:fontRef idx="minor">
              <a:schemeClr val="lt1"/>
            </a:fontRef>
          </p:style>
          <p:txBody>
            <a:bodyPr lIns="56721" tIns="28356" rIns="56721" bIns="28356"/>
            <a:lstStyle/>
            <a:p>
              <a:pPr>
                <a:defRPr/>
              </a:pPr>
              <a:endParaRPr lang="en-US"/>
            </a:p>
          </p:txBody>
        </p:sp>
        <p:sp>
          <p:nvSpPr>
            <p:cNvPr id="36" name="Text Box 19"/>
            <p:cNvSpPr txBox="1">
              <a:spLocks noChangeArrowheads="1"/>
            </p:cNvSpPr>
            <p:nvPr/>
          </p:nvSpPr>
          <p:spPr bwMode="auto">
            <a:xfrm>
              <a:off x="3719033" y="5232549"/>
              <a:ext cx="254000" cy="219075"/>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chemeClr val="accent6"/>
                  </a:solidFill>
                  <a:latin typeface="Calibri" pitchFamily="34" charset="0"/>
                </a:rPr>
                <a:t>1</a:t>
              </a:r>
              <a:endParaRPr lang="en-US" sz="1400" dirty="0">
                <a:solidFill>
                  <a:schemeClr val="accent6"/>
                </a:solidFill>
              </a:endParaRPr>
            </a:p>
          </p:txBody>
        </p:sp>
        <p:sp>
          <p:nvSpPr>
            <p:cNvPr id="37" name="Text Box 20"/>
            <p:cNvSpPr txBox="1">
              <a:spLocks noChangeArrowheads="1"/>
            </p:cNvSpPr>
            <p:nvPr/>
          </p:nvSpPr>
          <p:spPr bwMode="auto">
            <a:xfrm>
              <a:off x="3805866" y="5051755"/>
              <a:ext cx="254000" cy="258763"/>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rgbClr val="0070C0"/>
                  </a:solidFill>
                  <a:latin typeface="Calibri" pitchFamily="34" charset="0"/>
                </a:rPr>
                <a:t>2</a:t>
              </a:r>
              <a:endParaRPr lang="en-US" sz="1400" dirty="0">
                <a:solidFill>
                  <a:srgbClr val="0070C0"/>
                </a:solidFill>
              </a:endParaRPr>
            </a:p>
          </p:txBody>
        </p:sp>
        <p:sp>
          <p:nvSpPr>
            <p:cNvPr id="38" name="TextBox 37"/>
            <p:cNvSpPr txBox="1"/>
            <p:nvPr/>
          </p:nvSpPr>
          <p:spPr>
            <a:xfrm>
              <a:off x="2514600" y="5756275"/>
              <a:ext cx="1828800" cy="892552"/>
            </a:xfrm>
            <a:prstGeom prst="rect">
              <a:avLst/>
            </a:prstGeom>
            <a:noFill/>
          </p:spPr>
          <p:txBody>
            <a:bodyPr wrap="square">
              <a:spAutoFit/>
            </a:bodyPr>
            <a:lstStyle/>
            <a:p>
              <a:pPr fontAlgn="auto">
                <a:spcBef>
                  <a:spcPts val="0"/>
                </a:spcBef>
                <a:spcAft>
                  <a:spcPts val="0"/>
                </a:spcAft>
                <a:defRPr/>
              </a:pPr>
              <a:r>
                <a:rPr lang="en-US" sz="1300" b="1" i="1" dirty="0">
                  <a:solidFill>
                    <a:schemeClr val="accent6"/>
                  </a:solidFill>
                  <a:latin typeface="Times" pitchFamily="18" charset="0"/>
                  <a:cs typeface="+mn-cs"/>
                </a:rPr>
                <a:t>1</a:t>
              </a:r>
              <a:r>
                <a:rPr lang="en-US" sz="1300" i="1" dirty="0">
                  <a:solidFill>
                    <a:srgbClr val="002060"/>
                  </a:solidFill>
                  <a:latin typeface="Times" pitchFamily="18" charset="0"/>
                  <a:cs typeface="+mn-cs"/>
                </a:rPr>
                <a:t>: NASA satellite   </a:t>
              </a:r>
            </a:p>
            <a:p>
              <a:pPr fontAlgn="auto">
                <a:spcBef>
                  <a:spcPts val="0"/>
                </a:spcBef>
                <a:spcAft>
                  <a:spcPts val="0"/>
                </a:spcAft>
                <a:defRPr/>
              </a:pPr>
              <a:r>
                <a:rPr lang="en-US" sz="1300" i="1" dirty="0">
                  <a:solidFill>
                    <a:srgbClr val="002060"/>
                  </a:solidFill>
                  <a:latin typeface="Times" pitchFamily="18" charset="0"/>
                  <a:cs typeface="+mn-cs"/>
                </a:rPr>
                <a:t>    map images</a:t>
              </a:r>
            </a:p>
            <a:p>
              <a:pPr fontAlgn="auto">
                <a:spcBef>
                  <a:spcPts val="0"/>
                </a:spcBef>
                <a:spcAft>
                  <a:spcPts val="0"/>
                </a:spcAft>
                <a:defRPr/>
              </a:pPr>
              <a:r>
                <a:rPr lang="en-US" sz="1300" b="1" i="1" dirty="0">
                  <a:solidFill>
                    <a:schemeClr val="accent6"/>
                  </a:solidFill>
                  <a:latin typeface="Times" pitchFamily="18" charset="0"/>
                  <a:cs typeface="+mn-cs"/>
                </a:rPr>
                <a:t>2</a:t>
              </a:r>
              <a:r>
                <a:rPr lang="en-US" sz="1300" i="1" dirty="0">
                  <a:solidFill>
                    <a:srgbClr val="002060"/>
                  </a:solidFill>
                  <a:latin typeface="Times" pitchFamily="18" charset="0"/>
                  <a:cs typeface="+mn-cs"/>
                </a:rPr>
                <a:t>: Earthquake-</a:t>
              </a:r>
            </a:p>
            <a:p>
              <a:pPr fontAlgn="auto">
                <a:spcBef>
                  <a:spcPts val="0"/>
                </a:spcBef>
                <a:spcAft>
                  <a:spcPts val="0"/>
                </a:spcAft>
                <a:defRPr/>
              </a:pPr>
              <a:r>
                <a:rPr lang="en-US" sz="1300" i="1" dirty="0">
                  <a:solidFill>
                    <a:srgbClr val="002060"/>
                  </a:solidFill>
                  <a:latin typeface="Times" pitchFamily="18" charset="0"/>
                  <a:cs typeface="+mn-cs"/>
                </a:rPr>
                <a:t>    seismic records</a:t>
              </a:r>
            </a:p>
          </p:txBody>
        </p:sp>
        <p:sp>
          <p:nvSpPr>
            <p:cNvPr id="39971" name="TextBox 38"/>
            <p:cNvSpPr txBox="1">
              <a:spLocks noChangeArrowheads="1"/>
            </p:cNvSpPr>
            <p:nvPr/>
          </p:nvSpPr>
          <p:spPr bwMode="auto">
            <a:xfrm>
              <a:off x="7696200" y="3905250"/>
              <a:ext cx="1031875" cy="461963"/>
            </a:xfrm>
            <a:prstGeom prst="rect">
              <a:avLst/>
            </a:prstGeom>
            <a:noFill/>
            <a:ln w="9525">
              <a:noFill/>
              <a:miter lim="800000"/>
              <a:headEnd/>
              <a:tailEnd/>
            </a:ln>
          </p:spPr>
          <p:txBody>
            <a:bodyPr>
              <a:spAutoFit/>
            </a:bodyPr>
            <a:lstStyle/>
            <a:p>
              <a:r>
                <a:rPr lang="en-US" sz="1200" dirty="0">
                  <a:solidFill>
                    <a:srgbClr val="5A2120"/>
                  </a:solidFill>
                  <a:latin typeface="Times New Roman" pitchFamily="18" charset="0"/>
                  <a:cs typeface="Times New Roman" pitchFamily="18" charset="0"/>
                </a:rPr>
                <a:t>JPL California</a:t>
              </a:r>
            </a:p>
          </p:txBody>
        </p:sp>
        <p:sp>
          <p:nvSpPr>
            <p:cNvPr id="39972" name="TextBox 39"/>
            <p:cNvSpPr txBox="1">
              <a:spLocks noChangeArrowheads="1"/>
            </p:cNvSpPr>
            <p:nvPr/>
          </p:nvSpPr>
          <p:spPr bwMode="auto">
            <a:xfrm>
              <a:off x="7696200" y="5867400"/>
              <a:ext cx="762000" cy="461962"/>
            </a:xfrm>
            <a:prstGeom prst="rect">
              <a:avLst/>
            </a:prstGeom>
            <a:noFill/>
            <a:ln w="9525">
              <a:noFill/>
              <a:miter lim="800000"/>
              <a:headEnd/>
              <a:tailEnd/>
            </a:ln>
          </p:spPr>
          <p:txBody>
            <a:bodyPr wrap="square">
              <a:spAutoFit/>
            </a:bodyPr>
            <a:lstStyle/>
            <a:p>
              <a:r>
                <a:rPr lang="en-US" sz="1200" dirty="0">
                  <a:solidFill>
                    <a:srgbClr val="5A2120"/>
                  </a:solidFill>
                  <a:latin typeface="Times New Roman" pitchFamily="18" charset="0"/>
                  <a:cs typeface="Times New Roman" pitchFamily="18" charset="0"/>
                </a:rPr>
                <a:t>CGL</a:t>
              </a:r>
            </a:p>
            <a:p>
              <a:r>
                <a:rPr lang="en-US" sz="1200" dirty="0">
                  <a:solidFill>
                    <a:srgbClr val="5A2120"/>
                  </a:solidFill>
                  <a:latin typeface="Times New Roman" pitchFamily="18" charset="0"/>
                  <a:cs typeface="Times New Roman" pitchFamily="18" charset="0"/>
                </a:rPr>
                <a:t>Indiana</a:t>
              </a:r>
            </a:p>
          </p:txBody>
        </p:sp>
        <p:sp>
          <p:nvSpPr>
            <p:cNvPr id="39" name="TextBox 38"/>
            <p:cNvSpPr txBox="1"/>
            <p:nvPr/>
          </p:nvSpPr>
          <p:spPr>
            <a:xfrm>
              <a:off x="4800600" y="5486400"/>
              <a:ext cx="430887" cy="1055132"/>
            </a:xfrm>
            <a:prstGeom prst="rect">
              <a:avLst/>
            </a:prstGeom>
            <a:noFill/>
          </p:spPr>
          <p:txBody>
            <a:bodyPr vert="vert270" wrap="square" rtlCol="0">
              <a:spAutoFit/>
            </a:bodyPr>
            <a:lstStyle/>
            <a:p>
              <a:r>
                <a:rPr lang="en-US" sz="1600" dirty="0" err="1" smtClean="0">
                  <a:solidFill>
                    <a:srgbClr val="002060"/>
                  </a:solidFill>
                  <a:effectLst>
                    <a:outerShdw blurRad="38100" dist="38100" dir="2700000" algn="tl">
                      <a:srgbClr val="000000">
                        <a:alpha val="43137"/>
                      </a:srgbClr>
                    </a:outerShdw>
                  </a:effectLst>
                </a:rPr>
                <a:t>GetFeature</a:t>
              </a:r>
              <a:endParaRPr lang="en-US" sz="1600" dirty="0">
                <a:solidFill>
                  <a:srgbClr val="002060"/>
                </a:solidFill>
                <a:effectLst>
                  <a:outerShdw blurRad="38100" dist="38100" dir="2700000" algn="tl">
                    <a:srgbClr val="000000">
                      <a:alpha val="43137"/>
                    </a:srgbClr>
                  </a:outerShdw>
                </a:effectLst>
              </a:endParaRPr>
            </a:p>
          </p:txBody>
        </p:sp>
        <p:sp>
          <p:nvSpPr>
            <p:cNvPr id="40" name="TextBox 39"/>
            <p:cNvSpPr txBox="1"/>
            <p:nvPr/>
          </p:nvSpPr>
          <p:spPr>
            <a:xfrm>
              <a:off x="2895600" y="4419600"/>
              <a:ext cx="990600" cy="338554"/>
            </a:xfrm>
            <a:prstGeom prst="rect">
              <a:avLst/>
            </a:prstGeom>
            <a:noFill/>
          </p:spPr>
          <p:txBody>
            <a:bodyPr wrap="square" rtlCol="0">
              <a:spAutoFit/>
            </a:bodyPr>
            <a:lstStyle/>
            <a:p>
              <a:r>
                <a:rPr lang="en-US" sz="1600" dirty="0" err="1" smtClean="0">
                  <a:solidFill>
                    <a:srgbClr val="002060"/>
                  </a:solidFill>
                  <a:effectLst>
                    <a:outerShdw blurRad="38100" dist="38100" dir="2700000" algn="tl">
                      <a:srgbClr val="000000">
                        <a:alpha val="43137"/>
                      </a:srgbClr>
                    </a:outerShdw>
                  </a:effectLst>
                </a:rPr>
                <a:t>GetMap</a:t>
              </a:r>
              <a:endParaRPr lang="en-US" sz="1600" dirty="0">
                <a:solidFill>
                  <a:srgbClr val="002060"/>
                </a:solidFill>
                <a:effectLst>
                  <a:outerShdw blurRad="38100" dist="38100" dir="2700000" algn="tl">
                    <a:srgbClr val="000000">
                      <a:alpha val="43137"/>
                    </a:srgbClr>
                  </a:outerShdw>
                </a:effectLst>
              </a:endParaRPr>
            </a:p>
          </p:txBody>
        </p:sp>
        <p:cxnSp>
          <p:nvCxnSpPr>
            <p:cNvPr id="42" name="Straight Arrow Connector 41"/>
            <p:cNvCxnSpPr/>
            <p:nvPr/>
          </p:nvCxnSpPr>
          <p:spPr>
            <a:xfrm>
              <a:off x="2895600" y="4724400"/>
              <a:ext cx="838200" cy="1588"/>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1" name="AutoShape 18"/>
            <p:cNvSpPr>
              <a:spLocks noChangeArrowheads="1"/>
            </p:cNvSpPr>
            <p:nvPr/>
          </p:nvSpPr>
          <p:spPr bwMode="auto">
            <a:xfrm>
              <a:off x="5840413" y="4382302"/>
              <a:ext cx="484187" cy="93663"/>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lIns="56721" tIns="28356" rIns="56721" bIns="28356"/>
            <a:lstStyle/>
            <a:p>
              <a:pPr>
                <a:defRPr/>
              </a:pPr>
              <a:endParaRPr lang="en-US"/>
            </a:p>
          </p:txBody>
        </p:sp>
        <p:sp>
          <p:nvSpPr>
            <p:cNvPr id="43" name="Text Box 20"/>
            <p:cNvSpPr txBox="1">
              <a:spLocks noChangeArrowheads="1"/>
            </p:cNvSpPr>
            <p:nvPr/>
          </p:nvSpPr>
          <p:spPr bwMode="auto">
            <a:xfrm>
              <a:off x="5710866" y="4287837"/>
              <a:ext cx="254000" cy="258763"/>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chemeClr val="accent6"/>
                  </a:solidFill>
                  <a:latin typeface="Calibri" pitchFamily="34" charset="0"/>
                </a:rPr>
                <a:t>1</a:t>
              </a:r>
              <a:endParaRPr lang="en-US" sz="1400" dirty="0">
                <a:solidFill>
                  <a:schemeClr val="accent6"/>
                </a:solidFill>
              </a:endParaRPr>
            </a:p>
          </p:txBody>
        </p:sp>
        <p:sp>
          <p:nvSpPr>
            <p:cNvPr id="44" name="Text Box 20"/>
            <p:cNvSpPr txBox="1">
              <a:spLocks noChangeArrowheads="1"/>
            </p:cNvSpPr>
            <p:nvPr/>
          </p:nvSpPr>
          <p:spPr bwMode="auto">
            <a:xfrm>
              <a:off x="5638800" y="5105400"/>
              <a:ext cx="254000" cy="258763"/>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rgbClr val="0070C0"/>
                  </a:solidFill>
                  <a:latin typeface="Calibri" pitchFamily="34" charset="0"/>
                </a:rPr>
                <a:t>2</a:t>
              </a:r>
              <a:endParaRPr lang="en-US" sz="1400" dirty="0">
                <a:solidFill>
                  <a:srgbClr val="0070C0"/>
                </a:solidFill>
              </a:endParaRPr>
            </a:p>
          </p:txBody>
        </p:sp>
        <p:sp>
          <p:nvSpPr>
            <p:cNvPr id="46" name="Text Box 20"/>
            <p:cNvSpPr txBox="1">
              <a:spLocks noChangeArrowheads="1"/>
            </p:cNvSpPr>
            <p:nvPr/>
          </p:nvSpPr>
          <p:spPr bwMode="auto">
            <a:xfrm>
              <a:off x="5715000" y="6446837"/>
              <a:ext cx="254000" cy="258763"/>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rgbClr val="0070C0"/>
                  </a:solidFill>
                  <a:latin typeface="Calibri" pitchFamily="34" charset="0"/>
                </a:rPr>
                <a:t>2</a:t>
              </a:r>
              <a:endParaRPr lang="en-US" sz="1400" dirty="0">
                <a:solidFill>
                  <a:srgbClr val="0070C0"/>
                </a:solidFill>
              </a:endParaRPr>
            </a:p>
          </p:txBody>
        </p:sp>
      </p:grpSp>
      <p:sp>
        <p:nvSpPr>
          <p:cNvPr id="47" name="Rounded Rectangle 46"/>
          <p:cNvSpPr/>
          <p:nvPr/>
        </p:nvSpPr>
        <p:spPr>
          <a:xfrm>
            <a:off x="5334000" y="5486400"/>
            <a:ext cx="2209800" cy="1266700"/>
          </a:xfrm>
          <a:prstGeom prst="roundRect">
            <a:avLst/>
          </a:prstGeom>
          <a:noFill/>
          <a:ln w="127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620000" y="4800600"/>
            <a:ext cx="1371600" cy="584775"/>
          </a:xfrm>
          <a:prstGeom prst="rect">
            <a:avLst/>
          </a:prstGeom>
          <a:noFill/>
        </p:spPr>
        <p:txBody>
          <a:bodyPr wrap="square" rtlCol="0">
            <a:spAutoFit/>
          </a:bodyPr>
          <a:lstStyle/>
          <a:p>
            <a:r>
              <a:rPr lang="en-US" sz="1600" dirty="0" smtClean="0">
                <a:solidFill>
                  <a:schemeClr val="accent6">
                    <a:lumMod val="75000"/>
                  </a:schemeClr>
                </a:solidFill>
              </a:rPr>
              <a:t>Replicated WFS and DBs</a:t>
            </a:r>
            <a:endParaRPr lang="en-US" sz="1600" dirty="0">
              <a:solidFill>
                <a:schemeClr val="accent6">
                  <a:lumMod val="75000"/>
                </a:schemeClr>
              </a:solidFill>
            </a:endParaRPr>
          </a:p>
        </p:txBody>
      </p:sp>
      <p:cxnSp>
        <p:nvCxnSpPr>
          <p:cNvPr id="50" name="Shape 49"/>
          <p:cNvCxnSpPr>
            <a:endCxn id="48" idx="1"/>
          </p:cNvCxnSpPr>
          <p:nvPr/>
        </p:nvCxnSpPr>
        <p:spPr>
          <a:xfrm rot="5400000" flipH="1" flipV="1">
            <a:off x="7270894" y="5213494"/>
            <a:ext cx="469612" cy="228600"/>
          </a:xfrm>
          <a:prstGeom prst="curvedConnector2">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2" name="Slide Number Placeholder 51"/>
          <p:cNvSpPr>
            <a:spLocks noGrp="1"/>
          </p:cNvSpPr>
          <p:nvPr>
            <p:ph type="sldNum" sz="quarter" idx="12"/>
          </p:nvPr>
        </p:nvSpPr>
        <p:spPr/>
        <p:txBody>
          <a:bodyPr/>
          <a:lstStyle/>
          <a:p>
            <a:fld id="{052F8F49-F254-4492-A20D-AEE6D2E281C5}" type="slidenum">
              <a:rPr lang="en-US" smtClean="0"/>
              <a:pPr/>
              <a:t>29</a:t>
            </a:fld>
            <a:endParaRPr lang="en-US"/>
          </a:p>
        </p:txBody>
      </p:sp>
      <p:sp>
        <p:nvSpPr>
          <p:cNvPr id="49" name="TextBox 48"/>
          <p:cNvSpPr txBox="1"/>
          <p:nvPr/>
        </p:nvSpPr>
        <p:spPr>
          <a:xfrm>
            <a:off x="5207913" y="3733800"/>
            <a:ext cx="430887" cy="838200"/>
          </a:xfrm>
          <a:prstGeom prst="rect">
            <a:avLst/>
          </a:prstGeom>
          <a:noFill/>
        </p:spPr>
        <p:txBody>
          <a:bodyPr vert="vert270" wrap="square" rtlCol="0">
            <a:spAutoFit/>
          </a:bodyPr>
          <a:lstStyle/>
          <a:p>
            <a:r>
              <a:rPr lang="en-US" sz="1600" dirty="0" err="1" smtClean="0">
                <a:solidFill>
                  <a:srgbClr val="002060"/>
                </a:solidFill>
                <a:effectLst>
                  <a:outerShdw blurRad="38100" dist="38100" dir="2700000" algn="tl">
                    <a:srgbClr val="000000">
                      <a:alpha val="43137"/>
                    </a:srgbClr>
                  </a:outerShdw>
                </a:effectLst>
              </a:rPr>
              <a:t>GetMap</a:t>
            </a:r>
            <a:endParaRPr lang="en-US" sz="1600"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868362"/>
          </a:xfrm>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Introduction </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5029200"/>
          </a:xfrm>
        </p:spPr>
        <p:txBody>
          <a:bodyPr>
            <a:normAutofit fontScale="77500" lnSpcReduction="20000"/>
          </a:bodyPr>
          <a:lstStyle/>
          <a:p>
            <a:r>
              <a:rPr lang="en-US" dirty="0" smtClean="0">
                <a:solidFill>
                  <a:schemeClr val="tx1">
                    <a:lumMod val="75000"/>
                    <a:lumOff val="25000"/>
                  </a:schemeClr>
                </a:solidFill>
              </a:rPr>
              <a:t>Distributed service arch for managing the production of knowledge from distributed collections of observations and simulation data through integrated data-views (maps).</a:t>
            </a:r>
          </a:p>
          <a:p>
            <a:endParaRPr lang="en-US" sz="1300" dirty="0" smtClean="0">
              <a:solidFill>
                <a:schemeClr val="tx1">
                  <a:lumMod val="75000"/>
                  <a:lumOff val="25000"/>
                </a:schemeClr>
              </a:solidFill>
            </a:endParaRPr>
          </a:p>
          <a:p>
            <a:r>
              <a:rPr lang="en-US" dirty="0" smtClean="0">
                <a:solidFill>
                  <a:schemeClr val="tx1">
                    <a:lumMod val="75000"/>
                    <a:lumOff val="25000"/>
                  </a:schemeClr>
                </a:solidFill>
              </a:rPr>
              <a:t>Integrated data-views are defined by a “federator” located on top of the standard data service components</a:t>
            </a:r>
          </a:p>
          <a:p>
            <a:pPr lvl="1"/>
            <a:r>
              <a:rPr lang="en-US" dirty="0" smtClean="0">
                <a:solidFill>
                  <a:schemeClr val="tx1">
                    <a:lumMod val="75000"/>
                    <a:lumOff val="25000"/>
                  </a:schemeClr>
                </a:solidFill>
              </a:rPr>
              <a:t>Components</a:t>
            </a:r>
          </a:p>
          <a:p>
            <a:pPr lvl="2"/>
            <a:r>
              <a:rPr lang="en-US" dirty="0" smtClean="0">
                <a:solidFill>
                  <a:schemeClr val="tx1">
                    <a:lumMod val="75000"/>
                    <a:lumOff val="25000"/>
                  </a:schemeClr>
                </a:solidFill>
              </a:rPr>
              <a:t>Web Services</a:t>
            </a:r>
          </a:p>
          <a:p>
            <a:pPr lvl="2"/>
            <a:r>
              <a:rPr lang="en-US" dirty="0" smtClean="0">
                <a:solidFill>
                  <a:schemeClr val="tx1">
                    <a:lumMod val="75000"/>
                    <a:lumOff val="25000"/>
                  </a:schemeClr>
                </a:solidFill>
              </a:rPr>
              <a:t>Translate information into a common data model</a:t>
            </a:r>
          </a:p>
          <a:p>
            <a:pPr lvl="1"/>
            <a:r>
              <a:rPr lang="en-US" dirty="0" smtClean="0">
                <a:solidFill>
                  <a:schemeClr val="tx1">
                    <a:lumMod val="75000"/>
                    <a:lumOff val="25000"/>
                  </a:schemeClr>
                </a:solidFill>
              </a:rPr>
              <a:t>Federator</a:t>
            </a:r>
          </a:p>
          <a:p>
            <a:pPr lvl="2"/>
            <a:r>
              <a:rPr lang="en-US" dirty="0" smtClean="0">
                <a:solidFill>
                  <a:schemeClr val="tx1">
                    <a:lumMod val="75000"/>
                    <a:lumOff val="25000"/>
                  </a:schemeClr>
                </a:solidFill>
              </a:rPr>
              <a:t>Combine information from several resources (components)</a:t>
            </a:r>
          </a:p>
          <a:p>
            <a:pPr lvl="2"/>
            <a:r>
              <a:rPr lang="en-US" sz="2500" dirty="0" smtClean="0">
                <a:solidFill>
                  <a:schemeClr val="tx1">
                    <a:lumMod val="75000"/>
                    <a:lumOff val="25000"/>
                  </a:schemeClr>
                </a:solidFill>
              </a:rPr>
              <a:t>Allows browsing of information</a:t>
            </a:r>
          </a:p>
          <a:p>
            <a:pPr lvl="2"/>
            <a:r>
              <a:rPr lang="en-US" sz="2500" dirty="0" smtClean="0">
                <a:solidFill>
                  <a:schemeClr val="tx1">
                    <a:lumMod val="75000"/>
                    <a:lumOff val="25000"/>
                  </a:schemeClr>
                </a:solidFill>
              </a:rPr>
              <a:t>Manage constraints across heterogeneous sites</a:t>
            </a:r>
          </a:p>
          <a:p>
            <a:pPr lvl="1"/>
            <a:endParaRPr lang="en-US" sz="1400" dirty="0" smtClean="0">
              <a:solidFill>
                <a:schemeClr val="tx1">
                  <a:lumMod val="75000"/>
                  <a:lumOff val="25000"/>
                </a:schemeClr>
              </a:solidFill>
            </a:endParaRPr>
          </a:p>
          <a:p>
            <a:r>
              <a:rPr lang="en-US" dirty="0" smtClean="0">
                <a:solidFill>
                  <a:schemeClr val="tx1">
                    <a:lumMod val="75000"/>
                    <a:lumOff val="25000"/>
                  </a:schemeClr>
                </a:solidFill>
              </a:rPr>
              <a:t>Federator-oriented distributed data access/query optimization for responsive Information Systems</a:t>
            </a:r>
            <a:endParaRPr lang="en-US" dirty="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p:cNvPicPr>
            <a:picLocks noChangeAspect="1" noChangeArrowheads="1"/>
          </p:cNvPicPr>
          <p:nvPr/>
        </p:nvPicPr>
        <p:blipFill>
          <a:blip r:embed="rId3" cstate="print"/>
          <a:srcRect/>
          <a:stretch>
            <a:fillRect/>
          </a:stretch>
        </p:blipFill>
        <p:spPr bwMode="auto">
          <a:xfrm>
            <a:off x="7239000" y="4419600"/>
            <a:ext cx="1371600" cy="1375063"/>
          </a:xfrm>
          <a:prstGeom prst="rect">
            <a:avLst/>
          </a:prstGeom>
          <a:noFill/>
          <a:ln w="9525">
            <a:noFill/>
            <a:miter lim="800000"/>
            <a:headEnd/>
            <a:tailEnd/>
          </a:ln>
          <a:effectLst/>
        </p:spPr>
      </p:pic>
      <p:pic>
        <p:nvPicPr>
          <p:cNvPr id="1034" name="Picture 10"/>
          <p:cNvPicPr>
            <a:picLocks noChangeAspect="1" noChangeArrowheads="1"/>
          </p:cNvPicPr>
          <p:nvPr/>
        </p:nvPicPr>
        <p:blipFill>
          <a:blip r:embed="rId4" cstate="print"/>
          <a:srcRect/>
          <a:stretch>
            <a:fillRect/>
          </a:stretch>
        </p:blipFill>
        <p:spPr bwMode="auto">
          <a:xfrm>
            <a:off x="7239000" y="2971800"/>
            <a:ext cx="1375038" cy="1371600"/>
          </a:xfrm>
          <a:prstGeom prst="rect">
            <a:avLst/>
          </a:prstGeom>
          <a:noFill/>
          <a:ln w="9525">
            <a:noFill/>
            <a:miter lim="800000"/>
            <a:headEnd/>
            <a:tailEnd/>
          </a:ln>
          <a:effectLst/>
        </p:spPr>
      </p:pic>
      <p:sp>
        <p:nvSpPr>
          <p:cNvPr id="2" name="Title 1"/>
          <p:cNvSpPr>
            <a:spLocks noGrp="1"/>
          </p:cNvSpPr>
          <p:nvPr>
            <p:ph type="title"/>
          </p:nvPr>
        </p:nvSpPr>
        <p:spPr>
          <a:xfrm>
            <a:off x="76200" y="76200"/>
            <a:ext cx="8382000" cy="381000"/>
          </a:xfrm>
        </p:spPr>
        <p:txBody>
          <a:bodyPr>
            <a:noAutofit/>
          </a:bodyPr>
          <a:lstStyle/>
          <a:p>
            <a:r>
              <a:rPr lang="en-US" sz="3200" dirty="0" smtClean="0">
                <a:solidFill>
                  <a:schemeClr val="tx1">
                    <a:lumMod val="75000"/>
                    <a:lumOff val="25000"/>
                  </a:schemeClr>
                </a:solidFill>
                <a:effectLst>
                  <a:outerShdw blurRad="38100" dist="38100" dir="2700000" algn="tl">
                    <a:srgbClr val="000000">
                      <a:alpha val="43137"/>
                    </a:srgbClr>
                  </a:outerShdw>
                </a:effectLst>
              </a:rPr>
              <a:t>Base-line System Tests</a:t>
            </a:r>
            <a:endParaRPr lang="en-US" sz="2000" dirty="0">
              <a:solidFill>
                <a:schemeClr val="tx1">
                  <a:lumMod val="75000"/>
                  <a:lumOff val="25000"/>
                </a:schemeClr>
              </a:solidFill>
              <a:effectLst>
                <a:outerShdw blurRad="38100" dist="38100" dir="2700000" algn="tl">
                  <a:srgbClr val="000000">
                    <a:alpha val="43137"/>
                  </a:srgbClr>
                </a:outerShdw>
              </a:effectLst>
            </a:endParaRPr>
          </a:p>
        </p:txBody>
      </p:sp>
      <p:sp>
        <p:nvSpPr>
          <p:cNvPr id="12" name="TextBox 11"/>
          <p:cNvSpPr txBox="1"/>
          <p:nvPr/>
        </p:nvSpPr>
        <p:spPr>
          <a:xfrm>
            <a:off x="3581400" y="1981200"/>
            <a:ext cx="2292849" cy="276999"/>
          </a:xfrm>
          <a:prstGeom prst="rect">
            <a:avLst/>
          </a:prstGeom>
          <a:noFill/>
        </p:spPr>
        <p:txBody>
          <a:bodyPr wrap="square" rtlCol="0">
            <a:spAutoFit/>
          </a:bodyPr>
          <a:lstStyle/>
          <a:p>
            <a:r>
              <a:rPr lang="en-US" sz="1200" b="1" dirty="0" smtClean="0"/>
              <a:t>(b)</a:t>
            </a:r>
            <a:r>
              <a:rPr lang="en-US" sz="1200" dirty="0" smtClean="0"/>
              <a:t>. Map rendering time</a:t>
            </a:r>
            <a:endParaRPr lang="en-US" sz="1200" dirty="0"/>
          </a:p>
        </p:txBody>
      </p:sp>
      <p:cxnSp>
        <p:nvCxnSpPr>
          <p:cNvPr id="22" name="Straight Arrow Connector 21"/>
          <p:cNvCxnSpPr/>
          <p:nvPr/>
        </p:nvCxnSpPr>
        <p:spPr>
          <a:xfrm rot="16200000" flipH="1">
            <a:off x="3970280" y="1716212"/>
            <a:ext cx="638110" cy="4426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676400" y="1932801"/>
            <a:ext cx="2645596" cy="276999"/>
          </a:xfrm>
          <a:prstGeom prst="rect">
            <a:avLst/>
          </a:prstGeom>
          <a:noFill/>
        </p:spPr>
        <p:txBody>
          <a:bodyPr wrap="square" rtlCol="0">
            <a:spAutoFit/>
          </a:bodyPr>
          <a:lstStyle/>
          <a:p>
            <a:r>
              <a:rPr lang="en-US" sz="1200" b="1" dirty="0" smtClean="0"/>
              <a:t>(d)</a:t>
            </a:r>
            <a:r>
              <a:rPr lang="en-US" sz="1200" dirty="0" smtClean="0"/>
              <a:t>. Average response time</a:t>
            </a:r>
            <a:endParaRPr lang="en-US" sz="1200" dirty="0"/>
          </a:p>
        </p:txBody>
      </p:sp>
      <p:cxnSp>
        <p:nvCxnSpPr>
          <p:cNvPr id="27" name="Straight Arrow Connector 26"/>
          <p:cNvCxnSpPr/>
          <p:nvPr/>
        </p:nvCxnSpPr>
        <p:spPr>
          <a:xfrm rot="5400000">
            <a:off x="1923557" y="1773030"/>
            <a:ext cx="499647"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3162301" y="1943099"/>
            <a:ext cx="533400" cy="2"/>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4" name="Slide Number Placeholder 33"/>
          <p:cNvSpPr>
            <a:spLocks noGrp="1"/>
          </p:cNvSpPr>
          <p:nvPr>
            <p:ph type="sldNum" sz="quarter" idx="12"/>
          </p:nvPr>
        </p:nvSpPr>
        <p:spPr>
          <a:xfrm>
            <a:off x="6781800" y="6356350"/>
            <a:ext cx="2133600" cy="365125"/>
          </a:xfrm>
        </p:spPr>
        <p:txBody>
          <a:bodyPr/>
          <a:lstStyle/>
          <a:p>
            <a:fld id="{052F8F49-F254-4492-A20D-AEE6D2E281C5}" type="slidenum">
              <a:rPr lang="en-US" smtClean="0"/>
              <a:pPr/>
              <a:t>30</a:t>
            </a:fld>
            <a:endParaRPr lang="en-US" dirty="0"/>
          </a:p>
        </p:txBody>
      </p:sp>
      <p:sp>
        <p:nvSpPr>
          <p:cNvPr id="36" name="TextBox 35"/>
          <p:cNvSpPr txBox="1"/>
          <p:nvPr/>
        </p:nvSpPr>
        <p:spPr>
          <a:xfrm>
            <a:off x="7772400" y="3505200"/>
            <a:ext cx="533400" cy="461665"/>
          </a:xfrm>
          <a:prstGeom prst="rect">
            <a:avLst/>
          </a:prstGeom>
          <a:noFill/>
        </p:spPr>
        <p:txBody>
          <a:bodyPr wrap="square" rtlCol="0">
            <a:spAutoFit/>
          </a:bodyPr>
          <a:lstStyle/>
          <a:p>
            <a:r>
              <a:rPr lang="en-US" sz="2400" b="1" dirty="0" smtClean="0">
                <a:solidFill>
                  <a:schemeClr val="bg1"/>
                </a:solidFill>
              </a:rPr>
              <a:t>1   </a:t>
            </a:r>
            <a:endParaRPr lang="en-US" sz="2400" b="1" dirty="0">
              <a:solidFill>
                <a:schemeClr val="bg1"/>
              </a:solidFill>
            </a:endParaRPr>
          </a:p>
        </p:txBody>
      </p:sp>
      <p:sp>
        <p:nvSpPr>
          <p:cNvPr id="42" name="TextBox 41"/>
          <p:cNvSpPr txBox="1"/>
          <p:nvPr/>
        </p:nvSpPr>
        <p:spPr>
          <a:xfrm>
            <a:off x="7696200" y="4876800"/>
            <a:ext cx="533400" cy="461665"/>
          </a:xfrm>
          <a:prstGeom prst="rect">
            <a:avLst/>
          </a:prstGeom>
          <a:noFill/>
        </p:spPr>
        <p:txBody>
          <a:bodyPr wrap="square" rtlCol="0">
            <a:spAutoFit/>
          </a:bodyPr>
          <a:lstStyle/>
          <a:p>
            <a:r>
              <a:rPr lang="en-US" sz="2400" b="1" dirty="0" smtClean="0">
                <a:solidFill>
                  <a:schemeClr val="bg1"/>
                </a:solidFill>
              </a:rPr>
              <a:t>10</a:t>
            </a:r>
            <a:endParaRPr lang="en-US" sz="2400" b="1" dirty="0">
              <a:solidFill>
                <a:schemeClr val="bg1"/>
              </a:solidFill>
            </a:endParaRPr>
          </a:p>
        </p:txBody>
      </p:sp>
      <p:sp>
        <p:nvSpPr>
          <p:cNvPr id="33" name="Right Brace 32"/>
          <p:cNvSpPr/>
          <p:nvPr/>
        </p:nvSpPr>
        <p:spPr>
          <a:xfrm rot="5400000">
            <a:off x="5905500" y="571500"/>
            <a:ext cx="381000" cy="2438400"/>
          </a:xfrm>
          <a:prstGeom prst="rightBrace">
            <a:avLst>
              <a:gd name="adj1" fmla="val 139242"/>
              <a:gd name="adj2" fmla="val 50000"/>
            </a:avLst>
          </a:prstGeom>
          <a:ln>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C00000"/>
              </a:solidFill>
            </a:endParaRPr>
          </a:p>
        </p:txBody>
      </p:sp>
      <p:grpSp>
        <p:nvGrpSpPr>
          <p:cNvPr id="70" name="Group 69"/>
          <p:cNvGrpSpPr/>
          <p:nvPr/>
        </p:nvGrpSpPr>
        <p:grpSpPr>
          <a:xfrm>
            <a:off x="1066800" y="517161"/>
            <a:ext cx="6858000" cy="1349130"/>
            <a:chOff x="685800" y="466725"/>
            <a:chExt cx="7256721" cy="1714519"/>
          </a:xfrm>
        </p:grpSpPr>
        <p:sp>
          <p:nvSpPr>
            <p:cNvPr id="71" name="AutoShape 4"/>
            <p:cNvSpPr>
              <a:spLocks noChangeArrowheads="1"/>
            </p:cNvSpPr>
            <p:nvPr/>
          </p:nvSpPr>
          <p:spPr bwMode="auto">
            <a:xfrm>
              <a:off x="6781800" y="1317625"/>
              <a:ext cx="457200" cy="528638"/>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lIns="45720" rIns="45720"/>
            <a:lstStyle/>
            <a:p>
              <a:pPr algn="ctr" fontAlgn="auto">
                <a:spcBef>
                  <a:spcPts val="0"/>
                </a:spcBef>
                <a:spcAft>
                  <a:spcPts val="0"/>
                </a:spcAft>
                <a:defRPr/>
              </a:pPr>
              <a:r>
                <a:rPr lang="en-US" sz="1400" b="1" dirty="0" smtClean="0">
                  <a:solidFill>
                    <a:schemeClr val="bg1"/>
                  </a:solidFill>
                  <a:latin typeface="+mn-lt"/>
                  <a:cs typeface="+mn-cs"/>
                </a:rPr>
                <a:t>DB</a:t>
              </a:r>
              <a:endParaRPr lang="en-US" sz="1400" b="1" dirty="0">
                <a:solidFill>
                  <a:schemeClr val="bg1"/>
                </a:solidFill>
                <a:latin typeface="+mn-lt"/>
                <a:cs typeface="+mn-cs"/>
              </a:endParaRPr>
            </a:p>
          </p:txBody>
        </p:sp>
        <p:sp>
          <p:nvSpPr>
            <p:cNvPr id="72" name="Oval 71"/>
            <p:cNvSpPr>
              <a:spLocks noChangeArrowheads="1"/>
            </p:cNvSpPr>
            <p:nvPr/>
          </p:nvSpPr>
          <p:spPr bwMode="auto">
            <a:xfrm>
              <a:off x="3413125" y="1147762"/>
              <a:ext cx="1304187" cy="873124"/>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0" tIns="37202" rIns="0" bIns="37202"/>
            <a:lstStyle/>
            <a:p>
              <a:pPr algn="ctr">
                <a:spcAft>
                  <a:spcPts val="0"/>
                </a:spcAft>
                <a:defRPr/>
              </a:pPr>
              <a:r>
                <a:rPr lang="en-US" sz="1600" b="1" dirty="0">
                  <a:latin typeface="Calibri" pitchFamily="34" charset="0"/>
                </a:rPr>
                <a:t>Federator</a:t>
              </a:r>
              <a:endParaRPr lang="en-US" sz="1600" dirty="0"/>
            </a:p>
          </p:txBody>
        </p:sp>
        <p:sp>
          <p:nvSpPr>
            <p:cNvPr id="73" name="Oval 6"/>
            <p:cNvSpPr>
              <a:spLocks noChangeArrowheads="1"/>
            </p:cNvSpPr>
            <p:nvPr/>
          </p:nvSpPr>
          <p:spPr bwMode="auto">
            <a:xfrm>
              <a:off x="5476875" y="1249363"/>
              <a:ext cx="958850" cy="66675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18288" tIns="37202" rIns="18288" bIns="37202"/>
            <a:lstStyle/>
            <a:p>
              <a:pPr algn="ctr">
                <a:spcAft>
                  <a:spcPts val="1000"/>
                </a:spcAft>
                <a:defRPr/>
              </a:pPr>
              <a:r>
                <a:rPr lang="en-US" sz="1600" b="1" dirty="0" smtClean="0">
                  <a:latin typeface="Calibri" pitchFamily="34" charset="0"/>
                </a:rPr>
                <a:t>WFS</a:t>
              </a:r>
              <a:endParaRPr lang="en-US" sz="1200" dirty="0"/>
            </a:p>
          </p:txBody>
        </p:sp>
        <p:cxnSp>
          <p:nvCxnSpPr>
            <p:cNvPr id="74" name="Straight Arrow Connector 73"/>
            <p:cNvCxnSpPr>
              <a:stCxn id="73" idx="2"/>
              <a:endCxn id="72" idx="6"/>
            </p:cNvCxnSpPr>
            <p:nvPr/>
          </p:nvCxnSpPr>
          <p:spPr>
            <a:xfrm rot="10800000" flipV="1">
              <a:off x="4717313" y="1582736"/>
              <a:ext cx="759563" cy="1587"/>
            </a:xfrm>
            <a:prstGeom prst="straightConnector1">
              <a:avLst/>
            </a:prstGeom>
            <a:ln w="38100">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75" name="Straight Arrow Connector 74"/>
            <p:cNvCxnSpPr>
              <a:stCxn id="72" idx="2"/>
              <a:endCxn id="79" idx="3"/>
            </p:cNvCxnSpPr>
            <p:nvPr/>
          </p:nvCxnSpPr>
          <p:spPr>
            <a:xfrm rot="10800000">
              <a:off x="2749551" y="1578769"/>
              <a:ext cx="663574" cy="5556"/>
            </a:xfrm>
            <a:prstGeom prst="straightConnector1">
              <a:avLst/>
            </a:prstGeom>
            <a:ln w="38100">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76" name="Straight Arrow Connector 75"/>
            <p:cNvCxnSpPr>
              <a:stCxn id="71" idx="2"/>
              <a:endCxn id="73" idx="6"/>
            </p:cNvCxnSpPr>
            <p:nvPr/>
          </p:nvCxnSpPr>
          <p:spPr>
            <a:xfrm rot="10800000" flipV="1">
              <a:off x="6435726" y="1581944"/>
              <a:ext cx="346075" cy="794"/>
            </a:xfrm>
            <a:prstGeom prst="straightConnector1">
              <a:avLst/>
            </a:prstGeom>
            <a:ln w="38100">
              <a:headEnd type="triangl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77" name="TextBox 14"/>
            <p:cNvSpPr txBox="1">
              <a:spLocks noChangeArrowheads="1"/>
            </p:cNvSpPr>
            <p:nvPr/>
          </p:nvSpPr>
          <p:spPr bwMode="auto">
            <a:xfrm>
              <a:off x="4827588" y="1262062"/>
              <a:ext cx="811212" cy="346074"/>
            </a:xfrm>
            <a:prstGeom prst="rect">
              <a:avLst/>
            </a:prstGeom>
            <a:noFill/>
            <a:ln w="9525">
              <a:noFill/>
              <a:miter lim="800000"/>
              <a:headEnd/>
              <a:tailEnd/>
            </a:ln>
          </p:spPr>
          <p:txBody>
            <a:bodyPr>
              <a:spAutoFit/>
            </a:bodyPr>
            <a:lstStyle/>
            <a:p>
              <a:r>
                <a:rPr lang="en-US" sz="1300" dirty="0">
                  <a:solidFill>
                    <a:srgbClr val="5A2120"/>
                  </a:solidFill>
                  <a:latin typeface="Times New Roman" pitchFamily="18" charset="0"/>
                  <a:cs typeface="Times New Roman" pitchFamily="18" charset="0"/>
                </a:rPr>
                <a:t>GML</a:t>
              </a:r>
            </a:p>
          </p:txBody>
        </p:sp>
        <p:sp>
          <p:nvSpPr>
            <p:cNvPr id="78" name="TextBox 15"/>
            <p:cNvSpPr txBox="1">
              <a:spLocks noChangeArrowheads="1"/>
            </p:cNvSpPr>
            <p:nvPr/>
          </p:nvSpPr>
          <p:spPr bwMode="auto">
            <a:xfrm>
              <a:off x="2782187" y="1262062"/>
              <a:ext cx="778577" cy="880048"/>
            </a:xfrm>
            <a:prstGeom prst="rect">
              <a:avLst/>
            </a:prstGeom>
            <a:noFill/>
            <a:ln w="9525">
              <a:noFill/>
              <a:miter lim="800000"/>
              <a:headEnd/>
              <a:tailEnd/>
            </a:ln>
          </p:spPr>
          <p:txBody>
            <a:bodyPr wrap="square">
              <a:spAutoFit/>
            </a:bodyPr>
            <a:lstStyle/>
            <a:p>
              <a:r>
                <a:rPr lang="en-US" sz="1300" dirty="0">
                  <a:solidFill>
                    <a:srgbClr val="5A2120"/>
                  </a:solidFill>
                  <a:latin typeface="Times New Roman" pitchFamily="18" charset="0"/>
                  <a:cs typeface="Times New Roman" pitchFamily="18" charset="0"/>
                </a:rPr>
                <a:t>Binary map image</a:t>
              </a:r>
            </a:p>
          </p:txBody>
        </p:sp>
        <p:sp>
          <p:nvSpPr>
            <p:cNvPr id="79" name="Rounded Rectangle 78"/>
            <p:cNvSpPr/>
            <p:nvPr/>
          </p:nvSpPr>
          <p:spPr>
            <a:xfrm>
              <a:off x="1865313" y="1023938"/>
              <a:ext cx="884237" cy="1109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t>Event-based dynamic map tools</a:t>
              </a:r>
            </a:p>
          </p:txBody>
        </p:sp>
        <p:pic>
          <p:nvPicPr>
            <p:cNvPr id="80" name="Picture 17"/>
            <p:cNvPicPr>
              <a:picLocks noChangeAspect="1" noChangeArrowheads="1"/>
            </p:cNvPicPr>
            <p:nvPr/>
          </p:nvPicPr>
          <p:blipFill>
            <a:blip r:embed="rId5"/>
            <a:srcRect/>
            <a:stretch>
              <a:fillRect/>
            </a:stretch>
          </p:blipFill>
          <p:spPr bwMode="auto">
            <a:xfrm>
              <a:off x="685800" y="1001732"/>
              <a:ext cx="1092200" cy="1179512"/>
            </a:xfrm>
            <a:prstGeom prst="rect">
              <a:avLst/>
            </a:prstGeom>
            <a:noFill/>
            <a:ln w="9525">
              <a:noFill/>
              <a:miter lim="800000"/>
              <a:headEnd/>
              <a:tailEnd/>
            </a:ln>
          </p:spPr>
        </p:pic>
        <p:sp>
          <p:nvSpPr>
            <p:cNvPr id="81" name="TextBox 18"/>
            <p:cNvSpPr txBox="1">
              <a:spLocks noChangeArrowheads="1"/>
            </p:cNvSpPr>
            <p:nvPr/>
          </p:nvSpPr>
          <p:spPr bwMode="auto">
            <a:xfrm>
              <a:off x="766430" y="1358900"/>
              <a:ext cx="1071230" cy="430246"/>
            </a:xfrm>
            <a:prstGeom prst="rect">
              <a:avLst/>
            </a:prstGeom>
            <a:noFill/>
            <a:ln w="9525">
              <a:noFill/>
              <a:miter lim="800000"/>
              <a:headEnd/>
              <a:tailEnd/>
            </a:ln>
          </p:spPr>
          <p:txBody>
            <a:bodyPr wrap="square">
              <a:spAutoFit/>
            </a:bodyPr>
            <a:lstStyle/>
            <a:p>
              <a:r>
                <a:rPr lang="en-US" sz="1600" b="1" dirty="0">
                  <a:solidFill>
                    <a:schemeClr val="bg1"/>
                  </a:solidFill>
                  <a:latin typeface="Calibri" pitchFamily="34" charset="0"/>
                </a:rPr>
                <a:t>Browser</a:t>
              </a:r>
            </a:p>
          </p:txBody>
        </p:sp>
        <p:sp>
          <p:nvSpPr>
            <p:cNvPr id="82" name="Oval 6"/>
            <p:cNvSpPr>
              <a:spLocks noChangeArrowheads="1"/>
            </p:cNvSpPr>
            <p:nvPr/>
          </p:nvSpPr>
          <p:spPr bwMode="auto">
            <a:xfrm>
              <a:off x="5476875" y="466725"/>
              <a:ext cx="958850" cy="63500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lIns="18288" tIns="37202" rIns="18288" bIns="37202"/>
            <a:lstStyle/>
            <a:p>
              <a:pPr algn="ctr">
                <a:spcAft>
                  <a:spcPts val="1000"/>
                </a:spcAft>
                <a:defRPr/>
              </a:pPr>
              <a:r>
                <a:rPr lang="en-US" sz="1600" b="1" dirty="0">
                  <a:latin typeface="Calibri" pitchFamily="34" charset="0"/>
                </a:rPr>
                <a:t>WMS</a:t>
              </a:r>
              <a:endParaRPr lang="en-US" sz="1200" dirty="0"/>
            </a:p>
          </p:txBody>
        </p:sp>
        <p:sp>
          <p:nvSpPr>
            <p:cNvPr id="83" name="TextBox 30"/>
            <p:cNvSpPr txBox="1">
              <a:spLocks noChangeArrowheads="1"/>
            </p:cNvSpPr>
            <p:nvPr/>
          </p:nvSpPr>
          <p:spPr bwMode="auto">
            <a:xfrm>
              <a:off x="6516355" y="578525"/>
              <a:ext cx="1426166" cy="586699"/>
            </a:xfrm>
            <a:prstGeom prst="rect">
              <a:avLst/>
            </a:prstGeom>
            <a:noFill/>
            <a:ln w="9525">
              <a:noFill/>
              <a:miter lim="800000"/>
              <a:headEnd/>
              <a:tailEnd/>
            </a:ln>
          </p:spPr>
          <p:txBody>
            <a:bodyPr wrap="square">
              <a:spAutoFit/>
            </a:bodyPr>
            <a:lstStyle/>
            <a:p>
              <a:r>
                <a:rPr lang="en-US" sz="1200" b="1" dirty="0" smtClean="0">
                  <a:solidFill>
                    <a:schemeClr val="accent6">
                      <a:lumMod val="75000"/>
                    </a:schemeClr>
                  </a:solidFill>
                  <a:latin typeface="Times New Roman" pitchFamily="18" charset="0"/>
                  <a:cs typeface="Times New Roman" pitchFamily="18" charset="0"/>
                </a:rPr>
                <a:t>1</a:t>
              </a:r>
              <a:r>
                <a:rPr lang="en-US" sz="1200" dirty="0" smtClean="0">
                  <a:solidFill>
                    <a:srgbClr val="5A2120"/>
                  </a:solidFill>
                  <a:latin typeface="Times New Roman" pitchFamily="18" charset="0"/>
                  <a:cs typeface="Times New Roman" pitchFamily="18" charset="0"/>
                </a:rPr>
                <a:t>.NASA </a:t>
              </a:r>
              <a:r>
                <a:rPr lang="en-US" sz="1200" dirty="0">
                  <a:solidFill>
                    <a:srgbClr val="5A2120"/>
                  </a:solidFill>
                  <a:latin typeface="Times New Roman" pitchFamily="18" charset="0"/>
                  <a:cs typeface="Times New Roman" pitchFamily="18" charset="0"/>
                </a:rPr>
                <a:t>Satellite Map Images</a:t>
              </a:r>
            </a:p>
          </p:txBody>
        </p:sp>
        <p:sp>
          <p:nvSpPr>
            <p:cNvPr id="84" name="AutoShape 17"/>
            <p:cNvSpPr>
              <a:spLocks noChangeArrowheads="1"/>
            </p:cNvSpPr>
            <p:nvPr/>
          </p:nvSpPr>
          <p:spPr bwMode="auto">
            <a:xfrm>
              <a:off x="3859213" y="1846263"/>
              <a:ext cx="484187" cy="93662"/>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a:lstStyle/>
            <a:p>
              <a:pPr fontAlgn="auto">
                <a:spcBef>
                  <a:spcPts val="0"/>
                </a:spcBef>
                <a:spcAft>
                  <a:spcPts val="0"/>
                </a:spcAft>
                <a:defRPr/>
              </a:pPr>
              <a:endParaRPr lang="en-US">
                <a:latin typeface="+mn-lt"/>
                <a:cs typeface="+mn-cs"/>
              </a:endParaRPr>
            </a:p>
          </p:txBody>
        </p:sp>
        <p:sp>
          <p:nvSpPr>
            <p:cNvPr id="85" name="AutoShape 18"/>
            <p:cNvSpPr>
              <a:spLocks noChangeArrowheads="1"/>
            </p:cNvSpPr>
            <p:nvPr/>
          </p:nvSpPr>
          <p:spPr bwMode="auto">
            <a:xfrm>
              <a:off x="3859213" y="1711325"/>
              <a:ext cx="484187" cy="93663"/>
            </a:xfrm>
            <a:prstGeom prst="parallelogram">
              <a:avLst>
                <a:gd name="adj" fmla="val 129730"/>
              </a:avLst>
            </a:prstGeom>
            <a:ln>
              <a:headEnd/>
              <a:tailEnd/>
            </a:ln>
          </p:spPr>
          <p:style>
            <a:lnRef idx="3">
              <a:schemeClr val="lt1"/>
            </a:lnRef>
            <a:fillRef idx="1">
              <a:schemeClr val="accent1"/>
            </a:fillRef>
            <a:effectRef idx="1">
              <a:schemeClr val="accent1"/>
            </a:effectRef>
            <a:fontRef idx="minor">
              <a:schemeClr val="lt1"/>
            </a:fontRef>
          </p:style>
          <p:txBody>
            <a:bodyPr lIns="56721" tIns="28356" rIns="56721" bIns="28356"/>
            <a:lstStyle/>
            <a:p>
              <a:pPr>
                <a:defRPr/>
              </a:pPr>
              <a:endParaRPr lang="en-US"/>
            </a:p>
          </p:txBody>
        </p:sp>
        <p:sp>
          <p:nvSpPr>
            <p:cNvPr id="86" name="Text Box 19"/>
            <p:cNvSpPr txBox="1">
              <a:spLocks noChangeArrowheads="1"/>
            </p:cNvSpPr>
            <p:nvPr/>
          </p:nvSpPr>
          <p:spPr bwMode="auto">
            <a:xfrm>
              <a:off x="3642833" y="1743224"/>
              <a:ext cx="254000" cy="219075"/>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chemeClr val="accent6"/>
                  </a:solidFill>
                  <a:latin typeface="Calibri" pitchFamily="34" charset="0"/>
                </a:rPr>
                <a:t>1</a:t>
              </a:r>
              <a:endParaRPr lang="en-US" sz="1400" dirty="0">
                <a:solidFill>
                  <a:schemeClr val="accent6"/>
                </a:solidFill>
              </a:endParaRPr>
            </a:p>
          </p:txBody>
        </p:sp>
        <p:sp>
          <p:nvSpPr>
            <p:cNvPr id="87" name="Text Box 20"/>
            <p:cNvSpPr txBox="1">
              <a:spLocks noChangeArrowheads="1"/>
            </p:cNvSpPr>
            <p:nvPr/>
          </p:nvSpPr>
          <p:spPr bwMode="auto">
            <a:xfrm>
              <a:off x="3729666" y="1562430"/>
              <a:ext cx="254000" cy="258763"/>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rgbClr val="0070C0"/>
                  </a:solidFill>
                  <a:latin typeface="Calibri" pitchFamily="34" charset="0"/>
                </a:rPr>
                <a:t>2</a:t>
              </a:r>
              <a:endParaRPr lang="en-US" sz="1400" dirty="0">
                <a:solidFill>
                  <a:srgbClr val="0070C0"/>
                </a:solidFill>
              </a:endParaRPr>
            </a:p>
          </p:txBody>
        </p:sp>
        <p:sp>
          <p:nvSpPr>
            <p:cNvPr id="90" name="AutoShape 18"/>
            <p:cNvSpPr>
              <a:spLocks noChangeArrowheads="1"/>
            </p:cNvSpPr>
            <p:nvPr/>
          </p:nvSpPr>
          <p:spPr bwMode="auto">
            <a:xfrm>
              <a:off x="5764213" y="892977"/>
              <a:ext cx="484187" cy="93663"/>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lIns="56721" tIns="28356" rIns="56721" bIns="28356"/>
            <a:lstStyle/>
            <a:p>
              <a:pPr>
                <a:defRPr/>
              </a:pPr>
              <a:endParaRPr lang="en-US"/>
            </a:p>
          </p:txBody>
        </p:sp>
        <p:sp>
          <p:nvSpPr>
            <p:cNvPr id="91" name="Text Box 20"/>
            <p:cNvSpPr txBox="1">
              <a:spLocks noChangeArrowheads="1"/>
            </p:cNvSpPr>
            <p:nvPr/>
          </p:nvSpPr>
          <p:spPr bwMode="auto">
            <a:xfrm>
              <a:off x="5634666" y="798512"/>
              <a:ext cx="254000" cy="258763"/>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chemeClr val="accent6"/>
                  </a:solidFill>
                  <a:latin typeface="Calibri" pitchFamily="34" charset="0"/>
                </a:rPr>
                <a:t>1</a:t>
              </a:r>
              <a:endParaRPr lang="en-US" sz="1400" dirty="0">
                <a:solidFill>
                  <a:schemeClr val="accent6"/>
                </a:solidFill>
              </a:endParaRPr>
            </a:p>
          </p:txBody>
        </p:sp>
        <p:sp>
          <p:nvSpPr>
            <p:cNvPr id="92" name="Text Box 20"/>
            <p:cNvSpPr txBox="1">
              <a:spLocks noChangeArrowheads="1"/>
            </p:cNvSpPr>
            <p:nvPr/>
          </p:nvSpPr>
          <p:spPr bwMode="auto">
            <a:xfrm>
              <a:off x="5562600" y="1616075"/>
              <a:ext cx="254000" cy="258763"/>
            </a:xfrm>
            <a:prstGeom prst="rect">
              <a:avLst/>
            </a:prstGeom>
            <a:noFill/>
            <a:ln w="9525">
              <a:noFill/>
              <a:miter lim="800000"/>
              <a:headEnd/>
              <a:tailEnd/>
            </a:ln>
          </p:spPr>
          <p:txBody>
            <a:bodyPr lIns="56721" tIns="28356" rIns="56721" bIns="28356"/>
            <a:lstStyle/>
            <a:p>
              <a:pPr>
                <a:spcAft>
                  <a:spcPts val="1000"/>
                </a:spcAft>
                <a:defRPr/>
              </a:pPr>
              <a:r>
                <a:rPr lang="en-US" sz="1400" b="1" dirty="0">
                  <a:solidFill>
                    <a:srgbClr val="0070C0"/>
                  </a:solidFill>
                  <a:latin typeface="Calibri" pitchFamily="34" charset="0"/>
                </a:rPr>
                <a:t>2</a:t>
              </a:r>
              <a:endParaRPr lang="en-US" sz="1400" dirty="0">
                <a:solidFill>
                  <a:srgbClr val="0070C0"/>
                </a:solidFill>
              </a:endParaRPr>
            </a:p>
          </p:txBody>
        </p:sp>
      </p:grpSp>
      <p:cxnSp>
        <p:nvCxnSpPr>
          <p:cNvPr id="104" name="Shape 103"/>
          <p:cNvCxnSpPr>
            <a:stCxn id="82" idx="2"/>
            <a:endCxn id="72" idx="0"/>
          </p:cNvCxnSpPr>
          <p:nvPr/>
        </p:nvCxnSpPr>
        <p:spPr>
          <a:xfrm rot="10800000" flipV="1">
            <a:off x="4260537" y="766997"/>
            <a:ext cx="1334093" cy="286062"/>
          </a:xfrm>
          <a:prstGeom prst="bentConnector2">
            <a:avLst/>
          </a:prstGeom>
          <a:ln w="28575">
            <a:headEnd type="arrow"/>
            <a:tailEnd type="arrow"/>
          </a:ln>
        </p:spPr>
        <p:style>
          <a:lnRef idx="2">
            <a:schemeClr val="accent2"/>
          </a:lnRef>
          <a:fillRef idx="0">
            <a:schemeClr val="accent2"/>
          </a:fillRef>
          <a:effectRef idx="1">
            <a:schemeClr val="accent2"/>
          </a:effectRef>
          <a:fontRef idx="minor">
            <a:schemeClr val="tx1"/>
          </a:fontRef>
        </p:style>
      </p:cxnSp>
      <p:sp>
        <p:nvSpPr>
          <p:cNvPr id="105" name="TextBox 15"/>
          <p:cNvSpPr txBox="1">
            <a:spLocks noChangeArrowheads="1"/>
          </p:cNvSpPr>
          <p:nvPr/>
        </p:nvSpPr>
        <p:spPr bwMode="auto">
          <a:xfrm>
            <a:off x="4495800" y="538578"/>
            <a:ext cx="990600" cy="492443"/>
          </a:xfrm>
          <a:prstGeom prst="rect">
            <a:avLst/>
          </a:prstGeom>
          <a:noFill/>
          <a:ln w="9525">
            <a:noFill/>
            <a:miter lim="800000"/>
            <a:headEnd/>
            <a:tailEnd/>
          </a:ln>
        </p:spPr>
        <p:txBody>
          <a:bodyPr wrap="square">
            <a:spAutoFit/>
          </a:bodyPr>
          <a:lstStyle/>
          <a:p>
            <a:r>
              <a:rPr lang="en-US" sz="1300" dirty="0">
                <a:solidFill>
                  <a:srgbClr val="5A2120"/>
                </a:solidFill>
                <a:latin typeface="Times New Roman" pitchFamily="18" charset="0"/>
                <a:cs typeface="Times New Roman" pitchFamily="18" charset="0"/>
              </a:rPr>
              <a:t>Binary map image</a:t>
            </a:r>
          </a:p>
        </p:txBody>
      </p:sp>
      <p:grpSp>
        <p:nvGrpSpPr>
          <p:cNvPr id="108" name="Group 107"/>
          <p:cNvGrpSpPr/>
          <p:nvPr/>
        </p:nvGrpSpPr>
        <p:grpSpPr>
          <a:xfrm>
            <a:off x="0" y="2209800"/>
            <a:ext cx="6172200" cy="4631375"/>
            <a:chOff x="0" y="2209800"/>
            <a:chExt cx="6172200" cy="4631375"/>
          </a:xfrm>
        </p:grpSpPr>
        <p:pic>
          <p:nvPicPr>
            <p:cNvPr id="106" name="Picture 3"/>
            <p:cNvPicPr>
              <a:picLocks noChangeAspect="1" noChangeArrowheads="1"/>
            </p:cNvPicPr>
            <p:nvPr/>
          </p:nvPicPr>
          <p:blipFill>
            <a:blip r:embed="rId6"/>
            <a:srcRect/>
            <a:stretch>
              <a:fillRect/>
            </a:stretch>
          </p:blipFill>
          <p:spPr bwMode="auto">
            <a:xfrm>
              <a:off x="0" y="2209800"/>
              <a:ext cx="6172200" cy="4631375"/>
            </a:xfrm>
            <a:prstGeom prst="rect">
              <a:avLst/>
            </a:prstGeom>
            <a:noFill/>
            <a:ln w="9525">
              <a:noFill/>
              <a:miter lim="800000"/>
              <a:headEnd/>
              <a:tailEnd/>
            </a:ln>
            <a:effectLst/>
          </p:spPr>
        </p:pic>
        <p:sp>
          <p:nvSpPr>
            <p:cNvPr id="52" name="Right Brace 51"/>
            <p:cNvSpPr/>
            <p:nvPr/>
          </p:nvSpPr>
          <p:spPr>
            <a:xfrm>
              <a:off x="4976750" y="2971800"/>
              <a:ext cx="197925" cy="3276600"/>
            </a:xfrm>
            <a:prstGeom prst="rightBrace">
              <a:avLst>
                <a:gd name="adj1" fmla="val 10184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p:cNvSpPr txBox="1"/>
            <p:nvPr/>
          </p:nvSpPr>
          <p:spPr>
            <a:xfrm>
              <a:off x="5105400" y="4529450"/>
              <a:ext cx="457200" cy="369332"/>
            </a:xfrm>
            <a:prstGeom prst="rect">
              <a:avLst/>
            </a:prstGeom>
            <a:noFill/>
          </p:spPr>
          <p:txBody>
            <a:bodyPr wrap="square" rtlCol="0">
              <a:spAutoFit/>
            </a:bodyPr>
            <a:lstStyle/>
            <a:p>
              <a:r>
                <a:rPr lang="en-US" b="1" dirty="0" smtClean="0">
                  <a:solidFill>
                    <a:srgbClr val="C00000"/>
                  </a:solidFill>
                  <a:latin typeface="Times New Roman" pitchFamily="18" charset="0"/>
                  <a:cs typeface="Times New Roman" pitchFamily="18" charset="0"/>
                </a:rPr>
                <a:t>(a)</a:t>
              </a:r>
              <a:endParaRPr lang="en-US" b="1" dirty="0">
                <a:solidFill>
                  <a:srgbClr val="C00000"/>
                </a:solidFill>
                <a:latin typeface="Times New Roman" pitchFamily="18" charset="0"/>
                <a:cs typeface="Times New Roman" pitchFamily="18" charset="0"/>
              </a:endParaRPr>
            </a:p>
          </p:txBody>
        </p:sp>
        <p:sp>
          <p:nvSpPr>
            <p:cNvPr id="54" name="TextBox 53"/>
            <p:cNvSpPr txBox="1"/>
            <p:nvPr/>
          </p:nvSpPr>
          <p:spPr>
            <a:xfrm>
              <a:off x="5074725" y="2743200"/>
              <a:ext cx="3048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b</a:t>
              </a:r>
              <a:endParaRPr lang="en-US" dirty="0">
                <a:latin typeface="Times New Roman" pitchFamily="18" charset="0"/>
                <a:cs typeface="Times New Roman" pitchFamily="18" charset="0"/>
              </a:endParaRPr>
            </a:p>
          </p:txBody>
        </p:sp>
        <p:sp>
          <p:nvSpPr>
            <p:cNvPr id="55" name="Right Brace 54"/>
            <p:cNvSpPr/>
            <p:nvPr/>
          </p:nvSpPr>
          <p:spPr>
            <a:xfrm>
              <a:off x="5022275" y="2859975"/>
              <a:ext cx="76200" cy="152400"/>
            </a:xfrm>
            <a:prstGeom prst="rightBrace">
              <a:avLst>
                <a:gd name="adj1" fmla="val 10184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Left Brace 55"/>
            <p:cNvSpPr/>
            <p:nvPr/>
          </p:nvSpPr>
          <p:spPr>
            <a:xfrm>
              <a:off x="4593775" y="2871850"/>
              <a:ext cx="183075" cy="3429000"/>
            </a:xfrm>
            <a:prstGeom prst="leftBrace">
              <a:avLst>
                <a:gd name="adj1" fmla="val 19642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TextBox 56"/>
            <p:cNvSpPr txBox="1"/>
            <p:nvPr/>
          </p:nvSpPr>
          <p:spPr>
            <a:xfrm>
              <a:off x="4307775" y="4419600"/>
              <a:ext cx="3048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d</a:t>
              </a:r>
              <a:endParaRPr lang="en-US" dirty="0">
                <a:latin typeface="Times New Roman" pitchFamily="18" charset="0"/>
                <a:cs typeface="Times New Roman" pitchFamily="18" charset="0"/>
              </a:endParaRPr>
            </a:p>
          </p:txBody>
        </p:sp>
      </p:grpSp>
      <p:sp>
        <p:nvSpPr>
          <p:cNvPr id="31" name="TextBox 30"/>
          <p:cNvSpPr txBox="1"/>
          <p:nvPr/>
        </p:nvSpPr>
        <p:spPr>
          <a:xfrm>
            <a:off x="2286000" y="2169225"/>
            <a:ext cx="2743200" cy="276999"/>
          </a:xfrm>
          <a:prstGeom prst="rect">
            <a:avLst/>
          </a:prstGeom>
          <a:noFill/>
        </p:spPr>
        <p:txBody>
          <a:bodyPr wrap="square" rtlCol="0">
            <a:spAutoFit/>
          </a:bodyPr>
          <a:lstStyle/>
          <a:p>
            <a:r>
              <a:rPr lang="en-US" sz="1200" b="1" dirty="0" smtClean="0"/>
              <a:t>(c)</a:t>
            </a:r>
            <a:r>
              <a:rPr lang="en-US" sz="1200" dirty="0" smtClean="0"/>
              <a:t>. Map images transfer time</a:t>
            </a:r>
            <a:endParaRPr lang="en-US" sz="1200" dirty="0"/>
          </a:p>
        </p:txBody>
      </p:sp>
      <p:sp>
        <p:nvSpPr>
          <p:cNvPr id="13" name="TextBox 12"/>
          <p:cNvSpPr txBox="1"/>
          <p:nvPr/>
        </p:nvSpPr>
        <p:spPr>
          <a:xfrm>
            <a:off x="5181600" y="1932801"/>
            <a:ext cx="3657600" cy="276999"/>
          </a:xfrm>
          <a:prstGeom prst="rect">
            <a:avLst/>
          </a:prstGeom>
          <a:noFill/>
          <a:ln>
            <a:noFill/>
          </a:ln>
        </p:spPr>
        <p:txBody>
          <a:bodyPr wrap="square" rtlCol="0">
            <a:spAutoFit/>
          </a:bodyPr>
          <a:lstStyle/>
          <a:p>
            <a:r>
              <a:rPr lang="en-US" sz="1200" b="1" dirty="0" smtClean="0">
                <a:solidFill>
                  <a:srgbClr val="C00000"/>
                </a:solidFill>
                <a:latin typeface="Times New Roman" pitchFamily="18" charset="0"/>
                <a:cs typeface="Times New Roman" pitchFamily="18" charset="0"/>
              </a:rPr>
              <a:t>(a). Query/response conversions &amp; data transfer</a:t>
            </a:r>
            <a:endParaRPr lang="en-US" sz="1200" b="1" dirty="0">
              <a:solidFill>
                <a:srgbClr val="C00000"/>
              </a:solidFill>
              <a:latin typeface="Times New Roman" pitchFamily="18" charset="0"/>
              <a:cs typeface="Times New Roman" pitchFamily="18" charset="0"/>
            </a:endParaRPr>
          </a:p>
        </p:txBody>
      </p:sp>
      <p:sp>
        <p:nvSpPr>
          <p:cNvPr id="28" name="TextBox 27"/>
          <p:cNvSpPr txBox="1"/>
          <p:nvPr/>
        </p:nvSpPr>
        <p:spPr>
          <a:xfrm>
            <a:off x="5638800" y="5848290"/>
            <a:ext cx="3276600" cy="400110"/>
          </a:xfrm>
          <a:prstGeom prst="rect">
            <a:avLst/>
          </a:prstGeom>
          <a:noFill/>
        </p:spPr>
        <p:txBody>
          <a:bodyPr wrap="square" rtlCol="0">
            <a:spAutoFit/>
          </a:bodyPr>
          <a:lstStyle/>
          <a:p>
            <a:r>
              <a:rPr lang="en-US" sz="2000" b="1" dirty="0" smtClean="0">
                <a:solidFill>
                  <a:schemeClr val="tx1">
                    <a:lumMod val="75000"/>
                    <a:lumOff val="25000"/>
                  </a:schemeClr>
                </a:solidFill>
              </a:rPr>
              <a:t>Response times =  a + b + c</a:t>
            </a:r>
            <a:endParaRPr lang="en-US" sz="2000" b="1" dirty="0">
              <a:solidFill>
                <a:schemeClr val="tx1">
                  <a:lumMod val="75000"/>
                  <a:lumOff val="25000"/>
                </a:schemeClr>
              </a:solidFill>
            </a:endParaRPr>
          </a:p>
        </p:txBody>
      </p:sp>
      <p:sp>
        <p:nvSpPr>
          <p:cNvPr id="32" name="TextBox 31"/>
          <p:cNvSpPr txBox="1"/>
          <p:nvPr/>
        </p:nvSpPr>
        <p:spPr>
          <a:xfrm>
            <a:off x="5638800" y="6096000"/>
            <a:ext cx="3276600" cy="400110"/>
          </a:xfrm>
          <a:prstGeom prst="rect">
            <a:avLst/>
          </a:prstGeom>
          <a:noFill/>
        </p:spPr>
        <p:txBody>
          <a:bodyPr wrap="square" rtlCol="0">
            <a:spAutoFit/>
          </a:bodyPr>
          <a:lstStyle/>
          <a:p>
            <a:r>
              <a:rPr lang="en-US" sz="2000" b="1" dirty="0" smtClean="0">
                <a:solidFill>
                  <a:schemeClr val="tx1">
                    <a:lumMod val="75000"/>
                    <a:lumOff val="25000"/>
                  </a:schemeClr>
                </a:solidFill>
              </a:rPr>
              <a:t>a is dominating factor</a:t>
            </a:r>
            <a:endParaRPr lang="en-US" sz="2000" b="1" dirty="0">
              <a:solidFill>
                <a:schemeClr val="tx1">
                  <a:lumMod val="75000"/>
                  <a:lumOff val="25000"/>
                </a:schemeClr>
              </a:solidFill>
            </a:endParaRPr>
          </a:p>
        </p:txBody>
      </p:sp>
      <p:pic>
        <p:nvPicPr>
          <p:cNvPr id="1035" name="Picture 11"/>
          <p:cNvPicPr>
            <a:picLocks noChangeAspect="1" noChangeArrowheads="1"/>
          </p:cNvPicPr>
          <p:nvPr/>
        </p:nvPicPr>
        <p:blipFill>
          <a:blip r:embed="rId7" cstate="print"/>
          <a:srcRect/>
          <a:stretch>
            <a:fillRect/>
          </a:stretch>
        </p:blipFill>
        <p:spPr bwMode="auto">
          <a:xfrm>
            <a:off x="5791200" y="4419600"/>
            <a:ext cx="1371600" cy="1371600"/>
          </a:xfrm>
          <a:prstGeom prst="rect">
            <a:avLst/>
          </a:prstGeom>
          <a:noFill/>
          <a:ln w="9525">
            <a:noFill/>
            <a:miter lim="800000"/>
            <a:headEnd/>
            <a:tailEnd/>
          </a:ln>
          <a:effectLst/>
        </p:spPr>
      </p:pic>
      <p:pic>
        <p:nvPicPr>
          <p:cNvPr id="1033" name="Picture 9"/>
          <p:cNvPicPr>
            <a:picLocks noChangeAspect="1" noChangeArrowheads="1"/>
          </p:cNvPicPr>
          <p:nvPr/>
        </p:nvPicPr>
        <p:blipFill>
          <a:blip r:embed="rId8"/>
          <a:srcRect/>
          <a:stretch>
            <a:fillRect/>
          </a:stretch>
        </p:blipFill>
        <p:spPr bwMode="auto">
          <a:xfrm>
            <a:off x="5792152" y="2971800"/>
            <a:ext cx="1368172" cy="1371600"/>
          </a:xfrm>
          <a:prstGeom prst="rect">
            <a:avLst/>
          </a:prstGeom>
          <a:noFill/>
          <a:ln w="9525">
            <a:noFill/>
            <a:miter lim="800000"/>
            <a:headEnd/>
            <a:tailEnd/>
          </a:ln>
          <a:effectLst/>
        </p:spPr>
      </p:pic>
      <p:sp>
        <p:nvSpPr>
          <p:cNvPr id="35" name="TextBox 34"/>
          <p:cNvSpPr txBox="1"/>
          <p:nvPr/>
        </p:nvSpPr>
        <p:spPr>
          <a:xfrm>
            <a:off x="6248400" y="3505200"/>
            <a:ext cx="685800" cy="461665"/>
          </a:xfrm>
          <a:prstGeom prst="rect">
            <a:avLst/>
          </a:prstGeom>
          <a:noFill/>
        </p:spPr>
        <p:txBody>
          <a:bodyPr wrap="square" rtlCol="0">
            <a:spAutoFit/>
          </a:bodyPr>
          <a:lstStyle/>
          <a:p>
            <a:r>
              <a:rPr lang="en-US" sz="2400" b="1" dirty="0" smtClean="0">
                <a:solidFill>
                  <a:schemeClr val="bg1"/>
                </a:solidFill>
              </a:rPr>
              <a:t>0.1</a:t>
            </a:r>
            <a:endParaRPr lang="en-US" sz="2400" b="1" dirty="0">
              <a:solidFill>
                <a:schemeClr val="bg1"/>
              </a:solidFill>
            </a:endParaRPr>
          </a:p>
        </p:txBody>
      </p:sp>
      <p:sp>
        <p:nvSpPr>
          <p:cNvPr id="39" name="TextBox 38"/>
          <p:cNvSpPr txBox="1"/>
          <p:nvPr/>
        </p:nvSpPr>
        <p:spPr>
          <a:xfrm>
            <a:off x="6284025" y="4893625"/>
            <a:ext cx="533400" cy="461665"/>
          </a:xfrm>
          <a:prstGeom prst="rect">
            <a:avLst/>
          </a:prstGeom>
          <a:noFill/>
        </p:spPr>
        <p:txBody>
          <a:bodyPr wrap="square" rtlCol="0">
            <a:spAutoFit/>
          </a:bodyPr>
          <a:lstStyle/>
          <a:p>
            <a:r>
              <a:rPr lang="en-US" sz="2400" b="1" dirty="0" smtClean="0">
                <a:solidFill>
                  <a:schemeClr val="bg1"/>
                </a:solidFill>
              </a:rPr>
              <a:t>5</a:t>
            </a:r>
            <a:endParaRPr lang="en-US" sz="2400" b="1" dirty="0">
              <a:solidFill>
                <a:schemeClr val="bg1"/>
              </a:solidFill>
            </a:endParaRPr>
          </a:p>
        </p:txBody>
      </p:sp>
      <p:sp>
        <p:nvSpPr>
          <p:cNvPr id="107" name="TextBox 30"/>
          <p:cNvSpPr txBox="1">
            <a:spLocks noChangeArrowheads="1"/>
          </p:cNvSpPr>
          <p:nvPr/>
        </p:nvSpPr>
        <p:spPr bwMode="auto">
          <a:xfrm>
            <a:off x="7467600" y="1143000"/>
            <a:ext cx="1119205" cy="461665"/>
          </a:xfrm>
          <a:prstGeom prst="rect">
            <a:avLst/>
          </a:prstGeom>
          <a:noFill/>
          <a:ln w="9525">
            <a:noFill/>
            <a:miter lim="800000"/>
            <a:headEnd/>
            <a:tailEnd/>
          </a:ln>
        </p:spPr>
        <p:txBody>
          <a:bodyPr>
            <a:spAutoFit/>
          </a:bodyPr>
          <a:lstStyle/>
          <a:p>
            <a:r>
              <a:rPr lang="en-US" sz="1200" b="1" dirty="0" smtClean="0">
                <a:solidFill>
                  <a:srgbClr val="0070C0"/>
                </a:solidFill>
                <a:latin typeface="Times New Roman" pitchFamily="18" charset="0"/>
                <a:cs typeface="Times New Roman" pitchFamily="18" charset="0"/>
              </a:rPr>
              <a:t>2</a:t>
            </a:r>
            <a:r>
              <a:rPr lang="en-US" sz="1200" dirty="0" smtClean="0">
                <a:solidFill>
                  <a:srgbClr val="5A2120"/>
                </a:solidFill>
                <a:latin typeface="Times New Roman" pitchFamily="18" charset="0"/>
                <a:cs typeface="Times New Roman" pitchFamily="18" charset="0"/>
              </a:rPr>
              <a:t>.Earthquake  seismic data</a:t>
            </a:r>
            <a:endParaRPr lang="en-US" sz="1200" dirty="0">
              <a:solidFill>
                <a:srgbClr val="5A2120"/>
              </a:solidFill>
              <a:latin typeface="Times New Roman" pitchFamily="18" charset="0"/>
              <a:cs typeface="Times New Roman" pitchFamily="18" charset="0"/>
            </a:endParaRPr>
          </a:p>
        </p:txBody>
      </p:sp>
      <p:sp>
        <p:nvSpPr>
          <p:cNvPr id="58" name="TextBox 57"/>
          <p:cNvSpPr txBox="1"/>
          <p:nvPr/>
        </p:nvSpPr>
        <p:spPr>
          <a:xfrm>
            <a:off x="6019800" y="2514600"/>
            <a:ext cx="2590800" cy="369332"/>
          </a:xfrm>
          <a:prstGeom prst="rect">
            <a:avLst/>
          </a:prstGeom>
          <a:noFill/>
        </p:spPr>
        <p:txBody>
          <a:bodyPr wrap="square" rtlCol="0">
            <a:spAutoFit/>
          </a:bodyPr>
          <a:lstStyle/>
          <a:p>
            <a:r>
              <a:rPr lang="en-US" b="1" dirty="0" smtClean="0">
                <a:solidFill>
                  <a:schemeClr val="tx1">
                    <a:lumMod val="75000"/>
                    <a:lumOff val="25000"/>
                  </a:schemeClr>
                </a:solidFill>
              </a:rPr>
              <a:t>Selected query ranges:</a:t>
            </a:r>
            <a:endParaRPr lang="en-US" b="1"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2"/>
          <p:cNvPicPr>
            <a:picLocks noChangeAspect="1" noChangeArrowheads="1"/>
          </p:cNvPicPr>
          <p:nvPr/>
        </p:nvPicPr>
        <p:blipFill>
          <a:blip r:embed="rId3"/>
          <a:srcRect/>
          <a:stretch>
            <a:fillRect/>
          </a:stretch>
        </p:blipFill>
        <p:spPr bwMode="auto">
          <a:xfrm>
            <a:off x="-1" y="2209800"/>
            <a:ext cx="6172201" cy="4648200"/>
          </a:xfrm>
          <a:prstGeom prst="rect">
            <a:avLst/>
          </a:prstGeom>
          <a:noFill/>
          <a:ln w="9525">
            <a:noFill/>
            <a:miter lim="800000"/>
            <a:headEnd/>
            <a:tailEnd/>
          </a:ln>
          <a:effectLst/>
        </p:spPr>
      </p:pic>
      <p:sp>
        <p:nvSpPr>
          <p:cNvPr id="2" name="Title 1"/>
          <p:cNvSpPr>
            <a:spLocks noGrp="1"/>
          </p:cNvSpPr>
          <p:nvPr>
            <p:ph type="title"/>
          </p:nvPr>
        </p:nvSpPr>
        <p:spPr>
          <a:xfrm>
            <a:off x="457200" y="0"/>
            <a:ext cx="8229600" cy="868362"/>
          </a:xfrm>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1. Using GML-tiling</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838200"/>
            <a:ext cx="8991600" cy="1524000"/>
          </a:xfrm>
        </p:spPr>
        <p:txBody>
          <a:bodyPr>
            <a:normAutofit fontScale="62500" lnSpcReduction="20000"/>
          </a:bodyPr>
          <a:lstStyle/>
          <a:p>
            <a:r>
              <a:rPr lang="en-US" dirty="0" smtClean="0">
                <a:solidFill>
                  <a:schemeClr val="tx1">
                    <a:lumMod val="75000"/>
                    <a:lumOff val="25000"/>
                  </a:schemeClr>
                </a:solidFill>
              </a:rPr>
              <a:t>The system bottleneck -</a:t>
            </a:r>
            <a:r>
              <a:rPr lang="en-US" b="1" dirty="0" smtClean="0">
                <a:solidFill>
                  <a:srgbClr val="C00000"/>
                </a:solidFill>
                <a:latin typeface="Times New Roman" pitchFamily="18" charset="0"/>
                <a:cs typeface="Times New Roman" pitchFamily="18" charset="0"/>
              </a:rPr>
              <a:t>(a)</a:t>
            </a:r>
            <a:r>
              <a:rPr lang="en-US" dirty="0" smtClean="0">
                <a:solidFill>
                  <a:schemeClr val="tx1">
                    <a:lumMod val="75000"/>
                    <a:lumOff val="25000"/>
                  </a:schemeClr>
                </a:solidFill>
              </a:rPr>
              <a:t>- is </a:t>
            </a:r>
            <a:r>
              <a:rPr lang="en-US" dirty="0" smtClean="0">
                <a:solidFill>
                  <a:schemeClr val="tx1">
                    <a:lumMod val="75000"/>
                    <a:lumOff val="25000"/>
                  </a:schemeClr>
                </a:solidFill>
              </a:rPr>
              <a:t>removed with the cost of </a:t>
            </a:r>
          </a:p>
          <a:p>
            <a:pPr lvl="1"/>
            <a:r>
              <a:rPr lang="en-US" dirty="0" smtClean="0">
                <a:solidFill>
                  <a:schemeClr val="tx1">
                    <a:lumMod val="75000"/>
                    <a:lumOff val="25000"/>
                  </a:schemeClr>
                </a:solidFill>
              </a:rPr>
              <a:t>Calculating overlapped entries and accessing tile table to get corresponding GML sets</a:t>
            </a:r>
            <a:endParaRPr lang="en-US" dirty="0" smtClean="0">
              <a:solidFill>
                <a:schemeClr val="tx1">
                  <a:lumMod val="75000"/>
                  <a:lumOff val="25000"/>
                </a:schemeClr>
              </a:solidFill>
            </a:endParaRPr>
          </a:p>
          <a:p>
            <a:r>
              <a:rPr lang="en-US" dirty="0" smtClean="0">
                <a:solidFill>
                  <a:schemeClr val="tx1">
                    <a:lumMod val="75000"/>
                    <a:lumOff val="25000"/>
                  </a:schemeClr>
                </a:solidFill>
              </a:rPr>
              <a:t>On-demand client requests/queries are served from GML tiles.</a:t>
            </a:r>
          </a:p>
          <a:p>
            <a:r>
              <a:rPr lang="en-US" dirty="0" smtClean="0">
                <a:solidFill>
                  <a:schemeClr val="tx1">
                    <a:lumMod val="75000"/>
                    <a:lumOff val="25000"/>
                  </a:schemeClr>
                </a:solidFill>
              </a:rPr>
              <a:t>Setup: Predefined threshold tile size for seismic data is 2MB</a:t>
            </a:r>
          </a:p>
        </p:txBody>
      </p:sp>
      <p:sp>
        <p:nvSpPr>
          <p:cNvPr id="4" name="Slide Number Placeholder 3"/>
          <p:cNvSpPr>
            <a:spLocks noGrp="1"/>
          </p:cNvSpPr>
          <p:nvPr>
            <p:ph type="sldNum" sz="quarter" idx="12"/>
          </p:nvPr>
        </p:nvSpPr>
        <p:spPr/>
        <p:txBody>
          <a:bodyPr/>
          <a:lstStyle/>
          <a:p>
            <a:fld id="{052F8F49-F254-4492-A20D-AEE6D2E281C5}" type="slidenum">
              <a:rPr lang="en-US" smtClean="0"/>
              <a:pPr/>
              <a:t>31</a:t>
            </a:fld>
            <a:endParaRPr lang="en-US"/>
          </a:p>
        </p:txBody>
      </p:sp>
      <p:pic>
        <p:nvPicPr>
          <p:cNvPr id="5" name="Picture 14"/>
          <p:cNvPicPr>
            <a:picLocks noChangeAspect="1" noChangeArrowheads="1"/>
          </p:cNvPicPr>
          <p:nvPr/>
        </p:nvPicPr>
        <p:blipFill>
          <a:blip r:embed="rId4"/>
          <a:srcRect/>
          <a:stretch>
            <a:fillRect/>
          </a:stretch>
        </p:blipFill>
        <p:spPr bwMode="auto">
          <a:xfrm>
            <a:off x="7162800" y="4648200"/>
            <a:ext cx="1371600" cy="1375063"/>
          </a:xfrm>
          <a:prstGeom prst="rect">
            <a:avLst/>
          </a:prstGeom>
          <a:noFill/>
          <a:ln w="9525">
            <a:noFill/>
            <a:miter lim="800000"/>
            <a:headEnd/>
            <a:tailEnd/>
          </a:ln>
          <a:effectLst/>
        </p:spPr>
      </p:pic>
      <p:pic>
        <p:nvPicPr>
          <p:cNvPr id="6" name="Picture 11"/>
          <p:cNvPicPr>
            <a:picLocks noChangeAspect="1" noChangeArrowheads="1"/>
          </p:cNvPicPr>
          <p:nvPr/>
        </p:nvPicPr>
        <p:blipFill>
          <a:blip r:embed="rId5" cstate="print"/>
          <a:srcRect/>
          <a:stretch>
            <a:fillRect/>
          </a:stretch>
        </p:blipFill>
        <p:spPr bwMode="auto">
          <a:xfrm>
            <a:off x="5715000" y="4648200"/>
            <a:ext cx="1371600" cy="1371600"/>
          </a:xfrm>
          <a:prstGeom prst="rect">
            <a:avLst/>
          </a:prstGeom>
          <a:noFill/>
          <a:ln w="9525">
            <a:noFill/>
            <a:miter lim="800000"/>
            <a:headEnd/>
            <a:tailEnd/>
          </a:ln>
          <a:effectLst/>
        </p:spPr>
      </p:pic>
      <p:pic>
        <p:nvPicPr>
          <p:cNvPr id="7" name="Picture 10"/>
          <p:cNvPicPr>
            <a:picLocks noChangeAspect="1" noChangeArrowheads="1"/>
          </p:cNvPicPr>
          <p:nvPr/>
        </p:nvPicPr>
        <p:blipFill>
          <a:blip r:embed="rId6" cstate="print"/>
          <a:srcRect/>
          <a:stretch>
            <a:fillRect/>
          </a:stretch>
        </p:blipFill>
        <p:spPr bwMode="auto">
          <a:xfrm>
            <a:off x="7162800" y="3200400"/>
            <a:ext cx="1375038" cy="1371600"/>
          </a:xfrm>
          <a:prstGeom prst="rect">
            <a:avLst/>
          </a:prstGeom>
          <a:noFill/>
          <a:ln w="9525">
            <a:noFill/>
            <a:miter lim="800000"/>
            <a:headEnd/>
            <a:tailEnd/>
          </a:ln>
          <a:effectLst/>
        </p:spPr>
      </p:pic>
      <p:pic>
        <p:nvPicPr>
          <p:cNvPr id="8" name="Picture 9"/>
          <p:cNvPicPr>
            <a:picLocks noChangeAspect="1" noChangeArrowheads="1"/>
          </p:cNvPicPr>
          <p:nvPr/>
        </p:nvPicPr>
        <p:blipFill>
          <a:blip r:embed="rId7"/>
          <a:srcRect/>
          <a:stretch>
            <a:fillRect/>
          </a:stretch>
        </p:blipFill>
        <p:spPr bwMode="auto">
          <a:xfrm>
            <a:off x="5715952" y="3200400"/>
            <a:ext cx="1368172" cy="1371600"/>
          </a:xfrm>
          <a:prstGeom prst="rect">
            <a:avLst/>
          </a:prstGeom>
          <a:noFill/>
          <a:ln w="9525">
            <a:noFill/>
            <a:miter lim="800000"/>
            <a:headEnd/>
            <a:tailEnd/>
          </a:ln>
          <a:effectLst/>
        </p:spPr>
      </p:pic>
      <p:cxnSp>
        <p:nvCxnSpPr>
          <p:cNvPr id="18" name="Straight Connector 17"/>
          <p:cNvCxnSpPr>
            <a:stCxn id="7" idx="0"/>
            <a:endCxn id="7" idx="2"/>
          </p:cNvCxnSpPr>
          <p:nvPr/>
        </p:nvCxnSpPr>
        <p:spPr>
          <a:xfrm rot="16200000" flipH="1">
            <a:off x="7164519" y="3886200"/>
            <a:ext cx="1371600" cy="1588"/>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21" name="Straight Connector 20"/>
          <p:cNvCxnSpPr>
            <a:stCxn id="5" idx="0"/>
            <a:endCxn id="5" idx="2"/>
          </p:cNvCxnSpPr>
          <p:nvPr/>
        </p:nvCxnSpPr>
        <p:spPr>
          <a:xfrm rot="16200000" flipH="1">
            <a:off x="7161068" y="5335731"/>
            <a:ext cx="1375063" cy="1588"/>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24" name="Straight Connector 23"/>
          <p:cNvCxnSpPr>
            <a:stCxn id="6" idx="0"/>
            <a:endCxn id="6" idx="2"/>
          </p:cNvCxnSpPr>
          <p:nvPr/>
        </p:nvCxnSpPr>
        <p:spPr>
          <a:xfrm rot="16200000" flipH="1">
            <a:off x="5715000" y="5334000"/>
            <a:ext cx="1371600" cy="1588"/>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28" name="Straight Connector 27"/>
          <p:cNvCxnSpPr>
            <a:stCxn id="6" idx="1"/>
            <a:endCxn id="6" idx="3"/>
          </p:cNvCxnSpPr>
          <p:nvPr/>
        </p:nvCxnSpPr>
        <p:spPr>
          <a:xfrm rot="10800000" flipH="1">
            <a:off x="5715000" y="5334000"/>
            <a:ext cx="13716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5676900" y="49911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400800" y="56388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6362700" y="56769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 idx="1"/>
            <a:endCxn id="5" idx="3"/>
          </p:cNvCxnSpPr>
          <p:nvPr/>
        </p:nvCxnSpPr>
        <p:spPr>
          <a:xfrm rot="10800000" flipH="1">
            <a:off x="7162800" y="5335732"/>
            <a:ext cx="13716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62800" y="50005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7822375" y="56769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7810500" y="49911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7124700" y="56769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8153400" y="4981700"/>
            <a:ext cx="381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8189025" y="5181600"/>
            <a:ext cx="304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467600" y="5638800"/>
            <a:ext cx="381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7277100" y="4838700"/>
            <a:ext cx="381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315200" y="4824350"/>
            <a:ext cx="1524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7113619" y="4809206"/>
            <a:ext cx="381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7315200" y="5181600"/>
            <a:ext cx="304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172200" y="3733800"/>
            <a:ext cx="685800" cy="461665"/>
          </a:xfrm>
          <a:prstGeom prst="rect">
            <a:avLst/>
          </a:prstGeom>
          <a:noFill/>
        </p:spPr>
        <p:txBody>
          <a:bodyPr wrap="square" rtlCol="0">
            <a:spAutoFit/>
          </a:bodyPr>
          <a:lstStyle/>
          <a:p>
            <a:r>
              <a:rPr lang="en-US" sz="2400" b="1" dirty="0" smtClean="0">
                <a:solidFill>
                  <a:schemeClr val="bg1"/>
                </a:solidFill>
              </a:rPr>
              <a:t>0.1</a:t>
            </a:r>
            <a:endParaRPr lang="en-US" sz="2400" b="1" dirty="0">
              <a:solidFill>
                <a:schemeClr val="bg1"/>
              </a:solidFill>
            </a:endParaRPr>
          </a:p>
        </p:txBody>
      </p:sp>
      <p:sp>
        <p:nvSpPr>
          <p:cNvPr id="69" name="TextBox 68"/>
          <p:cNvSpPr txBox="1"/>
          <p:nvPr/>
        </p:nvSpPr>
        <p:spPr>
          <a:xfrm>
            <a:off x="7696200" y="3733800"/>
            <a:ext cx="533400" cy="461665"/>
          </a:xfrm>
          <a:prstGeom prst="rect">
            <a:avLst/>
          </a:prstGeom>
          <a:noFill/>
        </p:spPr>
        <p:txBody>
          <a:bodyPr wrap="square" rtlCol="0">
            <a:spAutoFit/>
          </a:bodyPr>
          <a:lstStyle/>
          <a:p>
            <a:r>
              <a:rPr lang="en-US" sz="2400" b="1" dirty="0" smtClean="0">
                <a:solidFill>
                  <a:schemeClr val="bg1"/>
                </a:solidFill>
              </a:rPr>
              <a:t>1   </a:t>
            </a:r>
            <a:endParaRPr lang="en-US" sz="2400" b="1" dirty="0">
              <a:solidFill>
                <a:schemeClr val="bg1"/>
              </a:solidFill>
            </a:endParaRPr>
          </a:p>
        </p:txBody>
      </p:sp>
      <p:sp>
        <p:nvSpPr>
          <p:cNvPr id="70" name="TextBox 69"/>
          <p:cNvSpPr txBox="1"/>
          <p:nvPr/>
        </p:nvSpPr>
        <p:spPr>
          <a:xfrm>
            <a:off x="6172200" y="5181600"/>
            <a:ext cx="533400" cy="461665"/>
          </a:xfrm>
          <a:prstGeom prst="rect">
            <a:avLst/>
          </a:prstGeom>
          <a:noFill/>
        </p:spPr>
        <p:txBody>
          <a:bodyPr wrap="square" rtlCol="0">
            <a:spAutoFit/>
          </a:bodyPr>
          <a:lstStyle/>
          <a:p>
            <a:r>
              <a:rPr lang="en-US" sz="2400" b="1" dirty="0" smtClean="0">
                <a:solidFill>
                  <a:schemeClr val="bg1"/>
                </a:solidFill>
              </a:rPr>
              <a:t>5</a:t>
            </a:r>
            <a:endParaRPr lang="en-US" sz="2400" b="1" dirty="0">
              <a:solidFill>
                <a:schemeClr val="bg1"/>
              </a:solidFill>
            </a:endParaRPr>
          </a:p>
        </p:txBody>
      </p:sp>
      <p:sp>
        <p:nvSpPr>
          <p:cNvPr id="71" name="TextBox 70"/>
          <p:cNvSpPr txBox="1"/>
          <p:nvPr/>
        </p:nvSpPr>
        <p:spPr>
          <a:xfrm>
            <a:off x="7620000" y="5105400"/>
            <a:ext cx="533400" cy="461665"/>
          </a:xfrm>
          <a:prstGeom prst="rect">
            <a:avLst/>
          </a:prstGeom>
          <a:noFill/>
        </p:spPr>
        <p:txBody>
          <a:bodyPr wrap="square" rtlCol="0">
            <a:spAutoFit/>
          </a:bodyPr>
          <a:lstStyle/>
          <a:p>
            <a:r>
              <a:rPr lang="en-US" sz="2400" b="1" dirty="0" smtClean="0">
                <a:solidFill>
                  <a:schemeClr val="bg1"/>
                </a:solidFill>
              </a:rPr>
              <a:t>10</a:t>
            </a:r>
            <a:endParaRPr lang="en-US" sz="2400" b="1" dirty="0">
              <a:solidFill>
                <a:schemeClr val="bg1"/>
              </a:solidFill>
            </a:endParaRPr>
          </a:p>
        </p:txBody>
      </p:sp>
      <p:sp>
        <p:nvSpPr>
          <p:cNvPr id="73" name="TextBox 72"/>
          <p:cNvSpPr txBox="1"/>
          <p:nvPr/>
        </p:nvSpPr>
        <p:spPr>
          <a:xfrm>
            <a:off x="5791200" y="2401669"/>
            <a:ext cx="3352800" cy="646331"/>
          </a:xfrm>
          <a:prstGeom prst="rect">
            <a:avLst/>
          </a:prstGeom>
          <a:noFill/>
        </p:spPr>
        <p:txBody>
          <a:bodyPr wrap="square" rtlCol="0">
            <a:spAutoFit/>
          </a:bodyPr>
          <a:lstStyle/>
          <a:p>
            <a:r>
              <a:rPr lang="en-US" dirty="0" smtClean="0"/>
              <a:t>Tiles: &lt;</a:t>
            </a:r>
            <a:r>
              <a:rPr lang="en-US" dirty="0" err="1" smtClean="0"/>
              <a:t>bbox</a:t>
            </a:r>
            <a:r>
              <a:rPr lang="en-US" dirty="0" smtClean="0"/>
              <a:t>, </a:t>
            </a:r>
            <a:r>
              <a:rPr lang="en-US" dirty="0" err="1" smtClean="0"/>
              <a:t>gml</a:t>
            </a:r>
            <a:r>
              <a:rPr lang="en-US" dirty="0" smtClean="0"/>
              <a:t>&gt; – locally stored in memory/disk</a:t>
            </a:r>
            <a:endParaRPr lang="en-US" dirty="0"/>
          </a:p>
        </p:txBody>
      </p:sp>
      <p:grpSp>
        <p:nvGrpSpPr>
          <p:cNvPr id="45" name="Group 44"/>
          <p:cNvGrpSpPr/>
          <p:nvPr/>
        </p:nvGrpSpPr>
        <p:grpSpPr>
          <a:xfrm>
            <a:off x="1697770" y="2286000"/>
            <a:ext cx="5846030" cy="4571999"/>
            <a:chOff x="1697770" y="2286000"/>
            <a:chExt cx="5846030" cy="4571999"/>
          </a:xfrm>
        </p:grpSpPr>
        <p:pic>
          <p:nvPicPr>
            <p:cNvPr id="2051" name="Picture 3"/>
            <p:cNvPicPr>
              <a:picLocks noChangeAspect="1" noChangeArrowheads="1"/>
            </p:cNvPicPr>
            <p:nvPr/>
          </p:nvPicPr>
          <p:blipFill>
            <a:blip r:embed="rId8"/>
            <a:srcRect/>
            <a:stretch>
              <a:fillRect/>
            </a:stretch>
          </p:blipFill>
          <p:spPr bwMode="auto">
            <a:xfrm>
              <a:off x="1697770" y="2286000"/>
              <a:ext cx="5846030" cy="4571999"/>
            </a:xfrm>
            <a:prstGeom prst="rect">
              <a:avLst/>
            </a:prstGeom>
            <a:noFill/>
            <a:ln w="9525">
              <a:noFill/>
              <a:miter lim="800000"/>
              <a:headEnd/>
              <a:tailEnd/>
            </a:ln>
            <a:effectLst/>
          </p:spPr>
        </p:pic>
        <p:sp>
          <p:nvSpPr>
            <p:cNvPr id="37" name="TextBox 36"/>
            <p:cNvSpPr txBox="1"/>
            <p:nvPr/>
          </p:nvSpPr>
          <p:spPr>
            <a:xfrm>
              <a:off x="2743200" y="5943600"/>
              <a:ext cx="533400" cy="276999"/>
            </a:xfrm>
            <a:prstGeom prst="rect">
              <a:avLst/>
            </a:prstGeom>
            <a:noFill/>
          </p:spPr>
          <p:txBody>
            <a:bodyPr wrap="square" rtlCol="0">
              <a:spAutoFit/>
            </a:bodyPr>
            <a:lstStyle/>
            <a:p>
              <a:r>
                <a:rPr lang="en-US" sz="1200" dirty="0" smtClean="0"/>
                <a:t>2.29</a:t>
              </a:r>
              <a:endParaRPr lang="en-US" sz="1200" dirty="0"/>
            </a:p>
          </p:txBody>
        </p:sp>
        <p:sp>
          <p:nvSpPr>
            <p:cNvPr id="39" name="TextBox 38"/>
            <p:cNvSpPr txBox="1"/>
            <p:nvPr/>
          </p:nvSpPr>
          <p:spPr>
            <a:xfrm>
              <a:off x="3352800" y="5638800"/>
              <a:ext cx="457200" cy="276999"/>
            </a:xfrm>
            <a:prstGeom prst="rect">
              <a:avLst/>
            </a:prstGeom>
            <a:noFill/>
          </p:spPr>
          <p:txBody>
            <a:bodyPr wrap="square" rtlCol="0">
              <a:spAutoFit/>
            </a:bodyPr>
            <a:lstStyle/>
            <a:p>
              <a:r>
                <a:rPr lang="en-US" sz="1200" dirty="0" smtClean="0"/>
                <a:t>6.16</a:t>
              </a:r>
              <a:endParaRPr lang="en-US" sz="1200" dirty="0"/>
            </a:p>
          </p:txBody>
        </p:sp>
        <p:sp>
          <p:nvSpPr>
            <p:cNvPr id="41" name="TextBox 40"/>
            <p:cNvSpPr txBox="1"/>
            <p:nvPr/>
          </p:nvSpPr>
          <p:spPr>
            <a:xfrm>
              <a:off x="4572000" y="4371201"/>
              <a:ext cx="533400" cy="276999"/>
            </a:xfrm>
            <a:prstGeom prst="rect">
              <a:avLst/>
            </a:prstGeom>
            <a:noFill/>
          </p:spPr>
          <p:txBody>
            <a:bodyPr wrap="square" rtlCol="0">
              <a:spAutoFit/>
            </a:bodyPr>
            <a:lstStyle/>
            <a:p>
              <a:r>
                <a:rPr lang="en-US" sz="1200" dirty="0" smtClean="0"/>
                <a:t>15.61</a:t>
              </a:r>
              <a:endParaRPr lang="en-US" sz="1200" dirty="0"/>
            </a:p>
          </p:txBody>
        </p:sp>
        <p:sp>
          <p:nvSpPr>
            <p:cNvPr id="43" name="TextBox 42"/>
            <p:cNvSpPr txBox="1"/>
            <p:nvPr/>
          </p:nvSpPr>
          <p:spPr>
            <a:xfrm>
              <a:off x="5715000" y="2667000"/>
              <a:ext cx="1143000" cy="276999"/>
            </a:xfrm>
            <a:prstGeom prst="rect">
              <a:avLst/>
            </a:prstGeom>
            <a:noFill/>
          </p:spPr>
          <p:txBody>
            <a:bodyPr wrap="square" rtlCol="0">
              <a:spAutoFit/>
            </a:bodyPr>
            <a:lstStyle/>
            <a:p>
              <a:r>
                <a:rPr lang="en-US" sz="1200" dirty="0" smtClean="0"/>
                <a:t>Speedup:20.95</a:t>
              </a:r>
              <a:endParaRPr lang="en-US" sz="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0" y="2057400"/>
            <a:ext cx="5715000" cy="4800600"/>
          </a:xfrm>
          <a:prstGeom prst="rect">
            <a:avLst/>
          </a:prstGeom>
          <a:noFill/>
          <a:ln w="9525">
            <a:noFill/>
            <a:miter lim="800000"/>
            <a:headEnd/>
            <a:tailEnd/>
          </a:ln>
          <a:effectLst/>
        </p:spPr>
      </p:pic>
      <p:sp>
        <p:nvSpPr>
          <p:cNvPr id="2" name="Title 1"/>
          <p:cNvSpPr>
            <a:spLocks noGrp="1"/>
          </p:cNvSpPr>
          <p:nvPr>
            <p:ph type="title"/>
          </p:nvPr>
        </p:nvSpPr>
        <p:spPr>
          <a:xfrm>
            <a:off x="457200" y="152400"/>
            <a:ext cx="8229600" cy="762000"/>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2. Parallel Processing Through WT</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32</a:t>
            </a:fld>
            <a:endParaRPr lang="en-US"/>
          </a:p>
        </p:txBody>
      </p:sp>
      <p:sp>
        <p:nvSpPr>
          <p:cNvPr id="5" name="Rectangle 4"/>
          <p:cNvSpPr/>
          <p:nvPr/>
        </p:nvSpPr>
        <p:spPr>
          <a:xfrm>
            <a:off x="5715000" y="3200400"/>
            <a:ext cx="1371600" cy="1371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62800" y="3200400"/>
            <a:ext cx="1371600" cy="1371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15000" y="4648200"/>
            <a:ext cx="1371600" cy="1371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162800" y="4648200"/>
            <a:ext cx="1371600" cy="13716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rot="16200000" flipH="1">
            <a:off x="7164519" y="3886200"/>
            <a:ext cx="1371600" cy="1588"/>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11" name="Straight Connector 10"/>
          <p:cNvCxnSpPr/>
          <p:nvPr/>
        </p:nvCxnSpPr>
        <p:spPr>
          <a:xfrm rot="16200000" flipH="1">
            <a:off x="7161068" y="5335731"/>
            <a:ext cx="1375063" cy="1588"/>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12" name="Straight Connector 11"/>
          <p:cNvCxnSpPr/>
          <p:nvPr/>
        </p:nvCxnSpPr>
        <p:spPr>
          <a:xfrm rot="16200000" flipH="1">
            <a:off x="5715000" y="5334000"/>
            <a:ext cx="1371600" cy="1588"/>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cxnSp>
        <p:nvCxnSpPr>
          <p:cNvPr id="13" name="Straight Connector 12"/>
          <p:cNvCxnSpPr/>
          <p:nvPr/>
        </p:nvCxnSpPr>
        <p:spPr>
          <a:xfrm rot="10800000" flipH="1">
            <a:off x="5715000" y="5334000"/>
            <a:ext cx="13716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5700650" y="49911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400800" y="566255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6386450" y="56769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flipH="1">
            <a:off x="7162800" y="5335732"/>
            <a:ext cx="13716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162800" y="50005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7822375" y="56769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7822375" y="49911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7124700" y="5676900"/>
            <a:ext cx="685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153400" y="4981700"/>
            <a:ext cx="381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8193975" y="5157850"/>
            <a:ext cx="305594" cy="7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467600" y="5638800"/>
            <a:ext cx="381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7277100" y="4838700"/>
            <a:ext cx="381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315200" y="4824350"/>
            <a:ext cx="1524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7113619" y="4809206"/>
            <a:ext cx="381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7315200" y="5181600"/>
            <a:ext cx="3048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334000" y="2362200"/>
            <a:ext cx="3810000" cy="646331"/>
          </a:xfrm>
          <a:prstGeom prst="rect">
            <a:avLst/>
          </a:prstGeom>
          <a:noFill/>
        </p:spPr>
        <p:txBody>
          <a:bodyPr wrap="square" rtlCol="0">
            <a:spAutoFit/>
          </a:bodyPr>
          <a:lstStyle/>
          <a:p>
            <a:r>
              <a:rPr lang="en-US" dirty="0" smtClean="0"/>
              <a:t>Entries in Workload table (partitions) for selected main query ranges</a:t>
            </a:r>
            <a:endParaRPr lang="en-US" dirty="0"/>
          </a:p>
        </p:txBody>
      </p:sp>
      <p:sp>
        <p:nvSpPr>
          <p:cNvPr id="34" name="TextBox 33"/>
          <p:cNvSpPr txBox="1"/>
          <p:nvPr/>
        </p:nvSpPr>
        <p:spPr>
          <a:xfrm>
            <a:off x="6172200" y="3745468"/>
            <a:ext cx="609600" cy="369332"/>
          </a:xfrm>
          <a:prstGeom prst="rect">
            <a:avLst/>
          </a:prstGeom>
          <a:noFill/>
        </p:spPr>
        <p:txBody>
          <a:bodyPr wrap="square" rtlCol="0">
            <a:spAutoFit/>
          </a:bodyPr>
          <a:lstStyle/>
          <a:p>
            <a:r>
              <a:rPr lang="en-US" b="1" dirty="0" smtClean="0">
                <a:solidFill>
                  <a:schemeClr val="tx1">
                    <a:lumMod val="75000"/>
                    <a:lumOff val="25000"/>
                  </a:schemeClr>
                </a:solidFill>
              </a:rPr>
              <a:t>0.1</a:t>
            </a:r>
            <a:endParaRPr lang="en-US" b="1" dirty="0">
              <a:solidFill>
                <a:schemeClr val="tx1">
                  <a:lumMod val="75000"/>
                  <a:lumOff val="25000"/>
                </a:schemeClr>
              </a:solidFill>
            </a:endParaRPr>
          </a:p>
        </p:txBody>
      </p:sp>
      <p:sp>
        <p:nvSpPr>
          <p:cNvPr id="35" name="TextBox 34"/>
          <p:cNvSpPr txBox="1"/>
          <p:nvPr/>
        </p:nvSpPr>
        <p:spPr>
          <a:xfrm>
            <a:off x="7655625" y="3733800"/>
            <a:ext cx="381000" cy="369332"/>
          </a:xfrm>
          <a:prstGeom prst="rect">
            <a:avLst/>
          </a:prstGeom>
          <a:noFill/>
        </p:spPr>
        <p:txBody>
          <a:bodyPr wrap="square" rtlCol="0">
            <a:spAutoFit/>
          </a:bodyPr>
          <a:lstStyle/>
          <a:p>
            <a:r>
              <a:rPr lang="en-US" b="1" dirty="0" smtClean="0">
                <a:solidFill>
                  <a:schemeClr val="tx1">
                    <a:lumMod val="75000"/>
                    <a:lumOff val="25000"/>
                  </a:schemeClr>
                </a:solidFill>
              </a:rPr>
              <a:t>1</a:t>
            </a:r>
            <a:endParaRPr lang="en-US" b="1" dirty="0">
              <a:solidFill>
                <a:schemeClr val="tx1">
                  <a:lumMod val="75000"/>
                  <a:lumOff val="25000"/>
                </a:schemeClr>
              </a:solidFill>
            </a:endParaRPr>
          </a:p>
        </p:txBody>
      </p:sp>
      <p:sp>
        <p:nvSpPr>
          <p:cNvPr id="36" name="TextBox 35"/>
          <p:cNvSpPr txBox="1"/>
          <p:nvPr/>
        </p:nvSpPr>
        <p:spPr>
          <a:xfrm>
            <a:off x="6248399" y="5169518"/>
            <a:ext cx="381001" cy="369332"/>
          </a:xfrm>
          <a:prstGeom prst="rect">
            <a:avLst/>
          </a:prstGeom>
          <a:noFill/>
        </p:spPr>
        <p:txBody>
          <a:bodyPr wrap="square" rtlCol="0">
            <a:spAutoFit/>
          </a:bodyPr>
          <a:lstStyle/>
          <a:p>
            <a:r>
              <a:rPr lang="en-US" b="1" dirty="0" smtClean="0">
                <a:solidFill>
                  <a:schemeClr val="tx1">
                    <a:lumMod val="75000"/>
                    <a:lumOff val="25000"/>
                  </a:schemeClr>
                </a:solidFill>
              </a:rPr>
              <a:t>5</a:t>
            </a:r>
            <a:endParaRPr lang="en-US" b="1" dirty="0">
              <a:solidFill>
                <a:schemeClr val="tx1">
                  <a:lumMod val="75000"/>
                  <a:lumOff val="25000"/>
                </a:schemeClr>
              </a:solidFill>
            </a:endParaRPr>
          </a:p>
        </p:txBody>
      </p:sp>
      <p:sp>
        <p:nvSpPr>
          <p:cNvPr id="37" name="TextBox 36"/>
          <p:cNvSpPr txBox="1"/>
          <p:nvPr/>
        </p:nvSpPr>
        <p:spPr>
          <a:xfrm>
            <a:off x="7643750" y="5169518"/>
            <a:ext cx="457201" cy="369332"/>
          </a:xfrm>
          <a:prstGeom prst="rect">
            <a:avLst/>
          </a:prstGeom>
          <a:noFill/>
        </p:spPr>
        <p:txBody>
          <a:bodyPr wrap="square" rtlCol="0">
            <a:spAutoFit/>
          </a:bodyPr>
          <a:lstStyle/>
          <a:p>
            <a:r>
              <a:rPr lang="en-US" b="1" dirty="0" smtClean="0">
                <a:solidFill>
                  <a:schemeClr val="tx1">
                    <a:lumMod val="75000"/>
                    <a:lumOff val="25000"/>
                  </a:schemeClr>
                </a:solidFill>
              </a:rPr>
              <a:t>10</a:t>
            </a:r>
            <a:endParaRPr lang="en-US" b="1" dirty="0">
              <a:solidFill>
                <a:schemeClr val="tx1">
                  <a:lumMod val="75000"/>
                  <a:lumOff val="25000"/>
                </a:schemeClr>
              </a:solidFill>
            </a:endParaRPr>
          </a:p>
        </p:txBody>
      </p:sp>
      <p:pic>
        <p:nvPicPr>
          <p:cNvPr id="33" name="Picture 2"/>
          <p:cNvPicPr>
            <a:picLocks noChangeAspect="1" noChangeArrowheads="1"/>
          </p:cNvPicPr>
          <p:nvPr/>
        </p:nvPicPr>
        <p:blipFill>
          <a:blip r:embed="rId4"/>
          <a:srcRect/>
          <a:stretch>
            <a:fillRect/>
          </a:stretch>
        </p:blipFill>
        <p:spPr bwMode="auto">
          <a:xfrm>
            <a:off x="1295400" y="1981200"/>
            <a:ext cx="6130396" cy="4695644"/>
          </a:xfrm>
          <a:prstGeom prst="rect">
            <a:avLst/>
          </a:prstGeom>
          <a:noFill/>
          <a:ln w="9525">
            <a:noFill/>
            <a:miter lim="800000"/>
            <a:headEnd/>
            <a:tailEnd/>
          </a:ln>
          <a:effectLst/>
        </p:spPr>
      </p:pic>
      <p:sp>
        <p:nvSpPr>
          <p:cNvPr id="3" name="Content Placeholder 2"/>
          <p:cNvSpPr>
            <a:spLocks noGrp="1"/>
          </p:cNvSpPr>
          <p:nvPr>
            <p:ph idx="1"/>
          </p:nvPr>
        </p:nvSpPr>
        <p:spPr>
          <a:xfrm>
            <a:off x="457200" y="1066800"/>
            <a:ext cx="8458200" cy="1066800"/>
          </a:xfrm>
        </p:spPr>
        <p:txBody>
          <a:bodyPr>
            <a:normAutofit fontScale="70000" lnSpcReduction="20000"/>
          </a:bodyPr>
          <a:lstStyle/>
          <a:p>
            <a:r>
              <a:rPr lang="en-US" dirty="0" smtClean="0">
                <a:solidFill>
                  <a:schemeClr val="tx1">
                    <a:lumMod val="75000"/>
                    <a:lumOff val="25000"/>
                  </a:schemeClr>
                </a:solidFill>
              </a:rPr>
              <a:t>-</a:t>
            </a:r>
            <a:r>
              <a:rPr lang="en-US" b="1" dirty="0" smtClean="0">
                <a:solidFill>
                  <a:srgbClr val="C00000"/>
                </a:solidFill>
                <a:latin typeface="Times New Roman" pitchFamily="18" charset="0"/>
                <a:cs typeface="Times New Roman" pitchFamily="18" charset="0"/>
              </a:rPr>
              <a:t>(a)</a:t>
            </a:r>
            <a:r>
              <a:rPr lang="en-US" dirty="0" smtClean="0">
                <a:solidFill>
                  <a:schemeClr val="tx1">
                    <a:lumMod val="75000"/>
                    <a:lumOff val="25000"/>
                  </a:schemeClr>
                </a:solidFill>
              </a:rPr>
              <a:t>- </a:t>
            </a:r>
            <a:r>
              <a:rPr lang="en-US" dirty="0" smtClean="0">
                <a:solidFill>
                  <a:schemeClr val="tx1">
                    <a:lumMod val="75000"/>
                    <a:lumOff val="25000"/>
                  </a:schemeClr>
                </a:solidFill>
              </a:rPr>
              <a:t> still exists </a:t>
            </a:r>
          </a:p>
          <a:p>
            <a:pPr lvl="1"/>
            <a:r>
              <a:rPr lang="en-US" dirty="0" smtClean="0">
                <a:solidFill>
                  <a:schemeClr val="tx1">
                    <a:lumMod val="75000"/>
                    <a:lumOff val="25000"/>
                  </a:schemeClr>
                </a:solidFill>
              </a:rPr>
              <a:t>But reduced by doing </a:t>
            </a:r>
            <a:r>
              <a:rPr lang="en-US" dirty="0" smtClean="0">
                <a:solidFill>
                  <a:schemeClr val="tx1">
                    <a:lumMod val="75000"/>
                    <a:lumOff val="25000"/>
                  </a:schemeClr>
                </a:solidFill>
              </a:rPr>
              <a:t>parallel data access through </a:t>
            </a:r>
            <a:r>
              <a:rPr lang="en-US" dirty="0" smtClean="0">
                <a:solidFill>
                  <a:schemeClr val="tx1">
                    <a:lumMod val="75000"/>
                    <a:lumOff val="25000"/>
                  </a:schemeClr>
                </a:solidFill>
              </a:rPr>
              <a:t>Workload-table.</a:t>
            </a:r>
          </a:p>
          <a:p>
            <a:r>
              <a:rPr lang="en-US" dirty="0" smtClean="0">
                <a:solidFill>
                  <a:schemeClr val="tx1">
                    <a:lumMod val="75000"/>
                    <a:lumOff val="25000"/>
                  </a:schemeClr>
                </a:solidFill>
              </a:rPr>
              <a:t>Setup: Predefined threshold tile size for seismic data is 2MB</a:t>
            </a:r>
            <a:endParaRPr lang="en-US" dirty="0" smtClean="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143000"/>
          </a:xfrm>
        </p:spPr>
        <p:txBody>
          <a:bodyPr>
            <a:norm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Parallel Processing Through WT (Cont’d)</a:t>
            </a:r>
            <a:br>
              <a:rPr lang="en-US" sz="3600" dirty="0" smtClean="0">
                <a:solidFill>
                  <a:schemeClr val="tx1">
                    <a:lumMod val="75000"/>
                    <a:lumOff val="25000"/>
                  </a:schemeClr>
                </a:solidFill>
                <a:effectLst>
                  <a:outerShdw blurRad="38100" dist="38100" dir="2700000" algn="tl">
                    <a:srgbClr val="000000">
                      <a:alpha val="43137"/>
                    </a:srgbClr>
                  </a:outerShdw>
                </a:effectLst>
              </a:rPr>
            </a:br>
            <a:r>
              <a:rPr lang="en-US" sz="2800" dirty="0" smtClean="0">
                <a:solidFill>
                  <a:schemeClr val="tx1">
                    <a:lumMod val="75000"/>
                    <a:lumOff val="25000"/>
                  </a:schemeClr>
                </a:solidFill>
                <a:effectLst>
                  <a:outerShdw blurRad="38100" dist="38100" dir="2700000" algn="tl">
                    <a:srgbClr val="000000">
                      <a:alpha val="43137"/>
                    </a:srgbClr>
                  </a:outerShdw>
                </a:effectLst>
              </a:rPr>
              <a:t>Performance effecting factors</a:t>
            </a:r>
            <a:endParaRPr lang="en-US" sz="28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838200"/>
          </a:xfrm>
        </p:spPr>
        <p:txBody>
          <a:bodyPr>
            <a:normAutofit fontScale="85000" lnSpcReduction="20000"/>
          </a:bodyPr>
          <a:lstStyle/>
          <a:p>
            <a:pPr marL="514350" indent="-514350">
              <a:buFont typeface="+mj-lt"/>
              <a:buAutoNum type="arabicPeriod"/>
            </a:pPr>
            <a:r>
              <a:rPr lang="en-US" dirty="0" smtClean="0">
                <a:solidFill>
                  <a:schemeClr val="tx1">
                    <a:lumMod val="75000"/>
                    <a:lumOff val="25000"/>
                  </a:schemeClr>
                </a:solidFill>
              </a:rPr>
              <a:t>#of WFS worker nodes</a:t>
            </a:r>
          </a:p>
          <a:p>
            <a:pPr lvl="1"/>
            <a:r>
              <a:rPr lang="en-US" dirty="0" smtClean="0">
                <a:solidFill>
                  <a:schemeClr val="tx1">
                    <a:lumMod val="75000"/>
                    <a:lumOff val="25000"/>
                  </a:schemeClr>
                </a:solidFill>
              </a:rPr>
              <a:t>As the number increases, the performance increases</a:t>
            </a:r>
          </a:p>
        </p:txBody>
      </p:sp>
      <p:sp>
        <p:nvSpPr>
          <p:cNvPr id="25" name="Content Placeholder 2"/>
          <p:cNvSpPr txBox="1">
            <a:spLocks/>
          </p:cNvSpPr>
          <p:nvPr/>
        </p:nvSpPr>
        <p:spPr>
          <a:xfrm>
            <a:off x="457200" y="2667000"/>
            <a:ext cx="8229600" cy="3276600"/>
          </a:xfrm>
          <a:prstGeom prst="rect">
            <a:avLst/>
          </a:prstGeom>
        </p:spPr>
        <p:txBody>
          <a:bodyPr vert="horz" lIns="91440" tIns="45720" rIns="91440" bIns="45720" rtlCol="0">
            <a:normAutofit fontScale="77500" lnSpcReduction="20000"/>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2"/>
              <a:tabLst/>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Threshold partition size </a:t>
            </a:r>
          </a:p>
          <a:p>
            <a:pPr marL="914400" marR="0" lvl="1"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Pre-defined according to the network and data characteristics</a:t>
            </a:r>
          </a:p>
          <a:p>
            <a:pPr marL="1371600" lvl="2" indent="-514350">
              <a:spcBef>
                <a:spcPct val="20000"/>
              </a:spcBef>
              <a:buFont typeface="Arial" pitchFamily="34" charset="0"/>
              <a:buChar char="–"/>
            </a:pPr>
            <a:r>
              <a:rPr lang="en-US" sz="2800" dirty="0" smtClean="0">
                <a:solidFill>
                  <a:schemeClr val="tx1">
                    <a:lumMod val="75000"/>
                    <a:lumOff val="25000"/>
                  </a:schemeClr>
                </a:solidFill>
              </a:rPr>
              <a:t>Make test queries</a:t>
            </a:r>
            <a:endPar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endParaRPr>
          </a:p>
          <a:p>
            <a:pPr marL="914400" marR="0" lvl="1"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Max value is the size of whole data in database –’max’</a:t>
            </a:r>
          </a:p>
          <a:p>
            <a:pPr marL="914400" marR="0" lvl="1"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If it is set too big (ex. ‘max’)</a:t>
            </a:r>
          </a:p>
          <a:p>
            <a:pPr marL="1314450" marR="0" lvl="2"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No parallel query, no gain</a:t>
            </a:r>
          </a:p>
          <a:p>
            <a:pPr marL="914400" marR="0" lvl="1"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If it is set relatively too small, </a:t>
            </a:r>
          </a:p>
          <a:p>
            <a:pPr marL="1371600" lvl="2" indent="-514350">
              <a:spcBef>
                <a:spcPct val="20000"/>
              </a:spcBef>
              <a:buFont typeface="Arial" pitchFamily="34" charset="0"/>
              <a:buChar char="–"/>
            </a:pPr>
            <a:r>
              <a:rPr lang="en-US" sz="2800" dirty="0" smtClean="0">
                <a:solidFill>
                  <a:schemeClr val="tx1">
                    <a:lumMod val="75000"/>
                    <a:lumOff val="25000"/>
                  </a:schemeClr>
                </a:solidFill>
              </a:rPr>
              <a:t>Excessive number of </a:t>
            </a:r>
            <a:r>
              <a:rPr kumimoji="0" lang="en-US" sz="28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threads degrade the performance</a:t>
            </a:r>
          </a:p>
        </p:txBody>
      </p:sp>
      <p:grpSp>
        <p:nvGrpSpPr>
          <p:cNvPr id="26" name="Group 25"/>
          <p:cNvGrpSpPr/>
          <p:nvPr/>
        </p:nvGrpSpPr>
        <p:grpSpPr>
          <a:xfrm>
            <a:off x="381000" y="1371600"/>
            <a:ext cx="8077200" cy="5295900"/>
            <a:chOff x="838200" y="1485900"/>
            <a:chExt cx="7543800" cy="5295900"/>
          </a:xfrm>
        </p:grpSpPr>
        <p:pic>
          <p:nvPicPr>
            <p:cNvPr id="27" name="Picture 2"/>
            <p:cNvPicPr>
              <a:picLocks noChangeAspect="1" noChangeArrowheads="1"/>
            </p:cNvPicPr>
            <p:nvPr/>
          </p:nvPicPr>
          <p:blipFill>
            <a:blip r:embed="rId3"/>
            <a:srcRect/>
            <a:stretch>
              <a:fillRect/>
            </a:stretch>
          </p:blipFill>
          <p:spPr bwMode="auto">
            <a:xfrm>
              <a:off x="838200" y="1485900"/>
              <a:ext cx="7543800" cy="5295900"/>
            </a:xfrm>
            <a:prstGeom prst="rect">
              <a:avLst/>
            </a:prstGeom>
            <a:noFill/>
            <a:ln w="9525">
              <a:noFill/>
              <a:miter lim="800000"/>
              <a:headEnd/>
              <a:tailEnd/>
            </a:ln>
            <a:effectLst/>
          </p:spPr>
        </p:pic>
        <p:sp>
          <p:nvSpPr>
            <p:cNvPr id="28" name="TextBox 27"/>
            <p:cNvSpPr txBox="1"/>
            <p:nvPr/>
          </p:nvSpPr>
          <p:spPr>
            <a:xfrm>
              <a:off x="3124200" y="3962400"/>
              <a:ext cx="1066800" cy="276999"/>
            </a:xfrm>
            <a:prstGeom prst="rect">
              <a:avLst/>
            </a:prstGeom>
            <a:noFill/>
          </p:spPr>
          <p:txBody>
            <a:bodyPr wrap="square" rtlCol="0">
              <a:spAutoFit/>
            </a:bodyPr>
            <a:lstStyle/>
            <a:p>
              <a:r>
                <a:rPr lang="en-US" sz="1200" dirty="0" smtClean="0"/>
                <a:t>Speedup: 1.7</a:t>
              </a:r>
              <a:endParaRPr lang="en-US" sz="1200" dirty="0"/>
            </a:p>
          </p:txBody>
        </p:sp>
        <p:sp>
          <p:nvSpPr>
            <p:cNvPr id="29" name="TextBox 28"/>
            <p:cNvSpPr txBox="1"/>
            <p:nvPr/>
          </p:nvSpPr>
          <p:spPr>
            <a:xfrm>
              <a:off x="4572000" y="4800600"/>
              <a:ext cx="1117642" cy="276999"/>
            </a:xfrm>
            <a:prstGeom prst="rect">
              <a:avLst/>
            </a:prstGeom>
            <a:noFill/>
          </p:spPr>
          <p:txBody>
            <a:bodyPr wrap="square" rtlCol="0">
              <a:spAutoFit/>
            </a:bodyPr>
            <a:lstStyle/>
            <a:p>
              <a:r>
                <a:rPr lang="en-US" sz="1200" dirty="0" smtClean="0"/>
                <a:t>Speedup: 2.5</a:t>
              </a:r>
              <a:endParaRPr lang="en-US" sz="1200" dirty="0"/>
            </a:p>
          </p:txBody>
        </p:sp>
        <p:sp>
          <p:nvSpPr>
            <p:cNvPr id="30" name="TextBox 29"/>
            <p:cNvSpPr txBox="1"/>
            <p:nvPr/>
          </p:nvSpPr>
          <p:spPr>
            <a:xfrm>
              <a:off x="5991458" y="4904601"/>
              <a:ext cx="1095142" cy="276999"/>
            </a:xfrm>
            <a:prstGeom prst="rect">
              <a:avLst/>
            </a:prstGeom>
            <a:noFill/>
          </p:spPr>
          <p:txBody>
            <a:bodyPr wrap="square" rtlCol="0">
              <a:spAutoFit/>
            </a:bodyPr>
            <a:lstStyle/>
            <a:p>
              <a:r>
                <a:rPr lang="en-US" sz="1200" dirty="0" smtClean="0"/>
                <a:t>Speedup: 2.6</a:t>
              </a:r>
              <a:endParaRPr lang="en-US" sz="1200" dirty="0"/>
            </a:p>
          </p:txBody>
        </p:sp>
        <p:sp>
          <p:nvSpPr>
            <p:cNvPr id="31" name="TextBox 30"/>
            <p:cNvSpPr txBox="1"/>
            <p:nvPr/>
          </p:nvSpPr>
          <p:spPr>
            <a:xfrm>
              <a:off x="6697435" y="5609118"/>
              <a:ext cx="1151165" cy="258282"/>
            </a:xfrm>
            <a:prstGeom prst="rect">
              <a:avLst/>
            </a:prstGeom>
            <a:noFill/>
          </p:spPr>
          <p:txBody>
            <a:bodyPr wrap="square" rtlCol="0">
              <a:spAutoFit/>
            </a:bodyPr>
            <a:lstStyle/>
            <a:p>
              <a:r>
                <a:rPr lang="en-US" sz="1200" dirty="0" smtClean="0"/>
                <a:t>Speedup: 3.5</a:t>
              </a:r>
              <a:endParaRPr lang="en-US" sz="1200" dirty="0"/>
            </a:p>
          </p:txBody>
        </p:sp>
        <p:sp>
          <p:nvSpPr>
            <p:cNvPr id="32" name="TextBox 31"/>
            <p:cNvSpPr txBox="1"/>
            <p:nvPr/>
          </p:nvSpPr>
          <p:spPr>
            <a:xfrm>
              <a:off x="2767853" y="2461736"/>
              <a:ext cx="4471147" cy="738664"/>
            </a:xfrm>
            <a:prstGeom prst="rect">
              <a:avLst/>
            </a:prstGeom>
            <a:noFill/>
          </p:spPr>
          <p:txBody>
            <a:bodyPr wrap="square" rtlCol="0">
              <a:spAutoFit/>
            </a:bodyPr>
            <a:lstStyle/>
            <a:p>
              <a:r>
                <a:rPr lang="en-US" sz="1400" i="1" dirty="0" smtClean="0">
                  <a:latin typeface="Times New Roman" pitchFamily="18" charset="0"/>
                  <a:cs typeface="Times New Roman" pitchFamily="18" charset="0"/>
                </a:rPr>
                <a:t>Keep everything same only change WFS number:</a:t>
              </a:r>
            </a:p>
            <a:p>
              <a:r>
                <a:rPr lang="en-US" sz="1400" i="1" dirty="0" smtClean="0">
                  <a:latin typeface="Times New Roman" pitchFamily="18" charset="0"/>
                  <a:cs typeface="Times New Roman" pitchFamily="18" charset="0"/>
                </a:rPr>
                <a:t>   -&gt; queries are for 10MB of data,</a:t>
              </a:r>
            </a:p>
            <a:p>
              <a:r>
                <a:rPr lang="en-US" sz="1400" i="1" dirty="0" smtClean="0">
                  <a:latin typeface="Times New Roman" pitchFamily="18" charset="0"/>
                  <a:cs typeface="Times New Roman" pitchFamily="18" charset="0"/>
                </a:rPr>
                <a:t>   -&gt; threshold size is defined as 2MB</a:t>
              </a:r>
              <a:endParaRPr lang="en-US" sz="1400" i="1" dirty="0">
                <a:latin typeface="Times New Roman" pitchFamily="18" charset="0"/>
                <a:cs typeface="Times New Roman" pitchFamily="18" charset="0"/>
              </a:endParaRPr>
            </a:p>
          </p:txBody>
        </p:sp>
      </p:grpSp>
      <p:grpSp>
        <p:nvGrpSpPr>
          <p:cNvPr id="38" name="Group 37"/>
          <p:cNvGrpSpPr/>
          <p:nvPr/>
        </p:nvGrpSpPr>
        <p:grpSpPr>
          <a:xfrm>
            <a:off x="228600" y="685800"/>
            <a:ext cx="8686800" cy="6096000"/>
            <a:chOff x="228600" y="685800"/>
            <a:chExt cx="8686800" cy="6096000"/>
          </a:xfrm>
        </p:grpSpPr>
        <p:grpSp>
          <p:nvGrpSpPr>
            <p:cNvPr id="36" name="Group 35"/>
            <p:cNvGrpSpPr/>
            <p:nvPr/>
          </p:nvGrpSpPr>
          <p:grpSpPr>
            <a:xfrm>
              <a:off x="457200" y="685800"/>
              <a:ext cx="8001000" cy="4953000"/>
              <a:chOff x="457200" y="1218080"/>
              <a:chExt cx="8485909" cy="5025837"/>
            </a:xfrm>
          </p:grpSpPr>
          <p:grpSp>
            <p:nvGrpSpPr>
              <p:cNvPr id="35" name="Group 34"/>
              <p:cNvGrpSpPr/>
              <p:nvPr/>
            </p:nvGrpSpPr>
            <p:grpSpPr>
              <a:xfrm>
                <a:off x="457200" y="1218080"/>
                <a:ext cx="8485909" cy="5025837"/>
                <a:chOff x="457200" y="1218080"/>
                <a:chExt cx="8485909" cy="5025837"/>
              </a:xfrm>
            </p:grpSpPr>
            <p:grpSp>
              <p:nvGrpSpPr>
                <p:cNvPr id="24" name="Group 23"/>
                <p:cNvGrpSpPr/>
                <p:nvPr/>
              </p:nvGrpSpPr>
              <p:grpSpPr>
                <a:xfrm>
                  <a:off x="457200" y="1218080"/>
                  <a:ext cx="8485909" cy="5025837"/>
                  <a:chOff x="304800" y="1065679"/>
                  <a:chExt cx="8485909" cy="5025837"/>
                </a:xfrm>
              </p:grpSpPr>
              <p:grpSp>
                <p:nvGrpSpPr>
                  <p:cNvPr id="22" name="Group 21"/>
                  <p:cNvGrpSpPr/>
                  <p:nvPr/>
                </p:nvGrpSpPr>
                <p:grpSpPr>
                  <a:xfrm>
                    <a:off x="304800" y="1065679"/>
                    <a:ext cx="8485909" cy="5025837"/>
                    <a:chOff x="838200" y="-763121"/>
                    <a:chExt cx="7596909" cy="5025837"/>
                  </a:xfrm>
                </p:grpSpPr>
                <p:sp>
                  <p:nvSpPr>
                    <p:cNvPr id="17" name="TextBox 16"/>
                    <p:cNvSpPr txBox="1"/>
                    <p:nvPr/>
                  </p:nvSpPr>
                  <p:spPr>
                    <a:xfrm>
                      <a:off x="1828801" y="3505201"/>
                      <a:ext cx="1142999" cy="276999"/>
                    </a:xfrm>
                    <a:prstGeom prst="rect">
                      <a:avLst/>
                    </a:prstGeom>
                    <a:noFill/>
                  </p:spPr>
                  <p:txBody>
                    <a:bodyPr wrap="square" rtlCol="0">
                      <a:spAutoFit/>
                    </a:bodyPr>
                    <a:lstStyle/>
                    <a:p>
                      <a:r>
                        <a:rPr lang="en-US" sz="1200" dirty="0" smtClean="0"/>
                        <a:t>Speedup: 2.4</a:t>
                      </a:r>
                      <a:endParaRPr lang="en-US" sz="1200" dirty="0"/>
                    </a:p>
                  </p:txBody>
                </p:sp>
                <p:sp>
                  <p:nvSpPr>
                    <p:cNvPr id="21" name="TextBox 20"/>
                    <p:cNvSpPr txBox="1"/>
                    <p:nvPr/>
                  </p:nvSpPr>
                  <p:spPr>
                    <a:xfrm>
                      <a:off x="6234353" y="1905001"/>
                      <a:ext cx="1080847" cy="276999"/>
                    </a:xfrm>
                    <a:prstGeom prst="rect">
                      <a:avLst/>
                    </a:prstGeom>
                    <a:noFill/>
                  </p:spPr>
                  <p:txBody>
                    <a:bodyPr wrap="square" rtlCol="0">
                      <a:spAutoFit/>
                    </a:bodyPr>
                    <a:lstStyle/>
                    <a:p>
                      <a:r>
                        <a:rPr lang="en-US" sz="1200" dirty="0" smtClean="0"/>
                        <a:t>Speedup: 1.9</a:t>
                      </a:r>
                      <a:endParaRPr lang="en-US" sz="1200" dirty="0"/>
                    </a:p>
                  </p:txBody>
                </p:sp>
                <p:pic>
                  <p:nvPicPr>
                    <p:cNvPr id="6150" name="Picture 6"/>
                    <p:cNvPicPr>
                      <a:picLocks noChangeAspect="1" noChangeArrowheads="1"/>
                    </p:cNvPicPr>
                    <p:nvPr/>
                  </p:nvPicPr>
                  <p:blipFill>
                    <a:blip r:embed="rId4"/>
                    <a:srcRect/>
                    <a:stretch>
                      <a:fillRect/>
                    </a:stretch>
                  </p:blipFill>
                  <p:spPr bwMode="auto">
                    <a:xfrm>
                      <a:off x="838200" y="-763121"/>
                      <a:ext cx="7596909" cy="5025837"/>
                    </a:xfrm>
                    <a:prstGeom prst="rect">
                      <a:avLst/>
                    </a:prstGeom>
                    <a:noFill/>
                    <a:ln w="9525">
                      <a:noFill/>
                      <a:miter lim="800000"/>
                      <a:headEnd/>
                      <a:tailEnd/>
                    </a:ln>
                    <a:effectLst/>
                  </p:spPr>
                </p:pic>
                <p:sp>
                  <p:nvSpPr>
                    <p:cNvPr id="18" name="TextBox 17"/>
                    <p:cNvSpPr txBox="1"/>
                    <p:nvPr/>
                  </p:nvSpPr>
                  <p:spPr>
                    <a:xfrm>
                      <a:off x="2293504" y="3289831"/>
                      <a:ext cx="1004647" cy="276999"/>
                    </a:xfrm>
                    <a:prstGeom prst="rect">
                      <a:avLst/>
                    </a:prstGeom>
                    <a:noFill/>
                  </p:spPr>
                  <p:txBody>
                    <a:bodyPr wrap="square" rtlCol="0">
                      <a:spAutoFit/>
                    </a:bodyPr>
                    <a:lstStyle/>
                    <a:p>
                      <a:r>
                        <a:rPr lang="en-US" sz="1200" dirty="0" smtClean="0"/>
                        <a:t>Speedup: 3.5</a:t>
                      </a:r>
                      <a:endParaRPr lang="en-US" sz="1200" dirty="0"/>
                    </a:p>
                  </p:txBody>
                </p:sp>
                <p:sp>
                  <p:nvSpPr>
                    <p:cNvPr id="19" name="TextBox 18"/>
                    <p:cNvSpPr txBox="1"/>
                    <p:nvPr/>
                  </p:nvSpPr>
                  <p:spPr>
                    <a:xfrm>
                      <a:off x="3839754" y="2329702"/>
                      <a:ext cx="1004647" cy="276999"/>
                    </a:xfrm>
                    <a:prstGeom prst="rect">
                      <a:avLst/>
                    </a:prstGeom>
                    <a:noFill/>
                  </p:spPr>
                  <p:txBody>
                    <a:bodyPr wrap="square" rtlCol="0">
                      <a:spAutoFit/>
                    </a:bodyPr>
                    <a:lstStyle/>
                    <a:p>
                      <a:r>
                        <a:rPr lang="en-US" sz="1200" dirty="0" smtClean="0"/>
                        <a:t>Speedup: 2.9</a:t>
                      </a:r>
                      <a:endParaRPr lang="en-US" sz="1200" dirty="0"/>
                    </a:p>
                  </p:txBody>
                </p:sp>
                <p:sp>
                  <p:nvSpPr>
                    <p:cNvPr id="20" name="TextBox 19"/>
                    <p:cNvSpPr txBox="1"/>
                    <p:nvPr/>
                  </p:nvSpPr>
                  <p:spPr>
                    <a:xfrm>
                      <a:off x="5404619" y="2252381"/>
                      <a:ext cx="1004647" cy="276999"/>
                    </a:xfrm>
                    <a:prstGeom prst="rect">
                      <a:avLst/>
                    </a:prstGeom>
                    <a:noFill/>
                  </p:spPr>
                  <p:txBody>
                    <a:bodyPr wrap="square" rtlCol="0">
                      <a:spAutoFit/>
                    </a:bodyPr>
                    <a:lstStyle/>
                    <a:p>
                      <a:r>
                        <a:rPr lang="en-US" sz="1200" dirty="0" smtClean="0"/>
                        <a:t>Speedup: 2.9</a:t>
                      </a:r>
                      <a:endParaRPr lang="en-US" sz="1200" dirty="0"/>
                    </a:p>
                  </p:txBody>
                </p:sp>
              </p:grpSp>
              <p:sp>
                <p:nvSpPr>
                  <p:cNvPr id="23" name="TextBox 22"/>
                  <p:cNvSpPr txBox="1"/>
                  <p:nvPr/>
                </p:nvSpPr>
                <p:spPr>
                  <a:xfrm>
                    <a:off x="2209800" y="2285999"/>
                    <a:ext cx="4876800" cy="738664"/>
                  </a:xfrm>
                  <a:prstGeom prst="rect">
                    <a:avLst/>
                  </a:prstGeom>
                  <a:noFill/>
                </p:spPr>
                <p:txBody>
                  <a:bodyPr wrap="square" rtlCol="0">
                    <a:spAutoFit/>
                  </a:bodyPr>
                  <a:lstStyle/>
                  <a:p>
                    <a:r>
                      <a:rPr lang="en-US" sz="1400" i="1" dirty="0" smtClean="0">
                        <a:latin typeface="Times New Roman" pitchFamily="18" charset="0"/>
                        <a:cs typeface="Times New Roman" pitchFamily="18" charset="0"/>
                      </a:rPr>
                      <a:t>Keep everything same only change threshold partition sizes:</a:t>
                    </a:r>
                  </a:p>
                  <a:p>
                    <a:r>
                      <a:rPr lang="en-US" sz="1400" i="1" dirty="0" smtClean="0">
                        <a:latin typeface="Times New Roman" pitchFamily="18" charset="0"/>
                        <a:cs typeface="Times New Roman" pitchFamily="18" charset="0"/>
                      </a:rPr>
                      <a:t>   -&gt; queries are for 10MB of data,</a:t>
                    </a:r>
                  </a:p>
                  <a:p>
                    <a:r>
                      <a:rPr lang="en-US" sz="1400" i="1" dirty="0" smtClean="0">
                        <a:latin typeface="Times New Roman" pitchFamily="18" charset="0"/>
                        <a:cs typeface="Times New Roman" pitchFamily="18" charset="0"/>
                      </a:rPr>
                      <a:t>   -&gt; the number of WFS is 5</a:t>
                    </a:r>
                    <a:endParaRPr lang="en-US" sz="1400" i="1" dirty="0">
                      <a:latin typeface="Times New Roman" pitchFamily="18" charset="0"/>
                      <a:cs typeface="Times New Roman" pitchFamily="18" charset="0"/>
                    </a:endParaRPr>
                  </a:p>
                </p:txBody>
              </p:sp>
            </p:grpSp>
            <p:sp>
              <p:nvSpPr>
                <p:cNvPr id="33" name="TextBox 32"/>
                <p:cNvSpPr txBox="1"/>
                <p:nvPr/>
              </p:nvSpPr>
              <p:spPr>
                <a:xfrm>
                  <a:off x="1600200" y="3151094"/>
                  <a:ext cx="1143000" cy="276999"/>
                </a:xfrm>
                <a:prstGeom prst="rect">
                  <a:avLst/>
                </a:prstGeom>
                <a:noFill/>
              </p:spPr>
              <p:txBody>
                <a:bodyPr wrap="square" rtlCol="0">
                  <a:spAutoFit/>
                </a:bodyPr>
                <a:lstStyle/>
                <a:p>
                  <a:r>
                    <a:rPr lang="en-US" sz="1200" dirty="0" smtClean="0"/>
                    <a:t>Speedup: 2.4</a:t>
                  </a:r>
                  <a:endParaRPr lang="en-US" sz="1200" dirty="0"/>
                </a:p>
              </p:txBody>
            </p:sp>
          </p:grpSp>
          <p:sp>
            <p:nvSpPr>
              <p:cNvPr id="34" name="TextBox 33"/>
              <p:cNvSpPr txBox="1"/>
              <p:nvPr/>
            </p:nvSpPr>
            <p:spPr>
              <a:xfrm>
                <a:off x="6931897" y="1604683"/>
                <a:ext cx="1122212" cy="276999"/>
              </a:xfrm>
              <a:prstGeom prst="rect">
                <a:avLst/>
              </a:prstGeom>
              <a:noFill/>
            </p:spPr>
            <p:txBody>
              <a:bodyPr wrap="square" rtlCol="0">
                <a:spAutoFit/>
              </a:bodyPr>
              <a:lstStyle/>
              <a:p>
                <a:r>
                  <a:rPr lang="en-US" sz="1200" dirty="0" smtClean="0"/>
                  <a:t>Speedup: 1.9</a:t>
                </a:r>
                <a:endParaRPr lang="en-US" sz="1200" dirty="0"/>
              </a:p>
            </p:txBody>
          </p:sp>
        </p:grpSp>
        <p:sp>
          <p:nvSpPr>
            <p:cNvPr id="37" name="TextBox 36"/>
            <p:cNvSpPr txBox="1"/>
            <p:nvPr/>
          </p:nvSpPr>
          <p:spPr>
            <a:xfrm>
              <a:off x="228600" y="5581471"/>
              <a:ext cx="8686800" cy="1200329"/>
            </a:xfrm>
            <a:prstGeom prst="rect">
              <a:avLst/>
            </a:prstGeom>
            <a:solidFill>
              <a:schemeClr val="bg1"/>
            </a:solidFill>
          </p:spPr>
          <p:txBody>
            <a:bodyPr wrap="square" rtlCol="0">
              <a:spAutoFit/>
            </a:bodyPr>
            <a:lstStyle/>
            <a:p>
              <a:r>
                <a:rPr lang="en-US" b="1" dirty="0" smtClean="0"/>
                <a:t>If</a:t>
              </a:r>
              <a:r>
                <a:rPr lang="en-US" dirty="0" smtClean="0"/>
                <a:t> </a:t>
              </a:r>
              <a:r>
                <a:rPr lang="en-US" dirty="0" err="1" smtClean="0"/>
                <a:t>queried_data_size</a:t>
              </a:r>
              <a:r>
                <a:rPr lang="en-US" dirty="0" smtClean="0"/>
                <a:t> ≤ </a:t>
              </a:r>
              <a:r>
                <a:rPr lang="en-US" dirty="0" err="1" smtClean="0"/>
                <a:t>threshold_prt_size</a:t>
              </a:r>
              <a:r>
                <a:rPr lang="en-US" dirty="0" smtClean="0"/>
                <a:t> there is no parallelization and performance gain</a:t>
              </a:r>
            </a:p>
            <a:p>
              <a:r>
                <a:rPr lang="en-US" dirty="0" smtClean="0"/>
                <a:t>     - That means query is small enough</a:t>
              </a:r>
            </a:p>
            <a:p>
              <a:r>
                <a:rPr lang="en-US" b="1" dirty="0" smtClean="0"/>
                <a:t>Else if </a:t>
              </a:r>
              <a:r>
                <a:rPr lang="en-US" dirty="0" err="1" smtClean="0"/>
                <a:t>queried_data_size</a:t>
              </a:r>
              <a:r>
                <a:rPr lang="en-US" dirty="0" smtClean="0"/>
                <a:t> &gt; </a:t>
              </a:r>
              <a:r>
                <a:rPr lang="en-US" dirty="0" err="1" smtClean="0"/>
                <a:t>threshold_prt_size</a:t>
              </a:r>
              <a:r>
                <a:rPr lang="en-US" dirty="0" smtClean="0"/>
                <a:t>  there will be gain</a:t>
              </a:r>
            </a:p>
            <a:p>
              <a:r>
                <a:rPr lang="en-US" dirty="0" smtClean="0"/>
                <a:t>     - At least two parallel queries</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26"/>
                                        </p:tgtEl>
                                      </p:cBhvr>
                                    </p:animEffect>
                                    <p:set>
                                      <p:cBhvr>
                                        <p:cTn id="12" dur="1" fill="hold">
                                          <p:stCondLst>
                                            <p:cond delay="499"/>
                                          </p:stCondLst>
                                        </p:cTn>
                                        <p:tgtEl>
                                          <p:spTgt spid="26"/>
                                        </p:tgtEl>
                                        <p:attrNameLst>
                                          <p:attrName>style.visibility</p:attrName>
                                        </p:attrNameLst>
                                      </p:cBhvr>
                                      <p:to>
                                        <p:strVal val="hidden"/>
                                      </p:to>
                                    </p:set>
                                  </p:childTnLst>
                                </p:cTn>
                              </p:par>
                              <p:par>
                                <p:cTn id="13" presetID="3" presetClass="entr" presetSubtype="1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linds(horizontal)">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additive="base">
                                        <p:cTn id="20" dur="500" fill="hold"/>
                                        <p:tgtEl>
                                          <p:spTgt spid="38"/>
                                        </p:tgtEl>
                                        <p:attrNameLst>
                                          <p:attrName>ppt_x</p:attrName>
                                        </p:attrNameLst>
                                      </p:cBhvr>
                                      <p:tavLst>
                                        <p:tav tm="0">
                                          <p:val>
                                            <p:strVal val="#ppt_x"/>
                                          </p:val>
                                        </p:tav>
                                        <p:tav tm="100000">
                                          <p:val>
                                            <p:strVal val="#ppt_x"/>
                                          </p:val>
                                        </p:tav>
                                      </p:tavLst>
                                    </p:anim>
                                    <p:anim calcmode="lin" valueType="num">
                                      <p:cBhvr additive="base">
                                        <p:cTn id="21"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Summary &amp; Conclusions </a:t>
            </a:r>
            <a:r>
              <a:rPr lang="en-US" dirty="0" smtClean="0">
                <a:solidFill>
                  <a:schemeClr val="tx1">
                    <a:lumMod val="75000"/>
                    <a:lumOff val="25000"/>
                  </a:schemeClr>
                </a:solidFill>
                <a:effectLst>
                  <a:outerShdw blurRad="38100" dist="38100" dir="2700000" algn="tl">
                    <a:srgbClr val="000000">
                      <a:alpha val="43137"/>
                    </a:srgbClr>
                  </a:outerShdw>
                </a:effectLst>
              </a:rPr>
              <a:t/>
            </a:r>
            <a:br>
              <a:rPr lang="en-US" dirty="0" smtClean="0">
                <a:solidFill>
                  <a:schemeClr val="tx1">
                    <a:lumMod val="75000"/>
                    <a:lumOff val="25000"/>
                  </a:schemeClr>
                </a:solidFill>
                <a:effectLst>
                  <a:outerShdw blurRad="38100" dist="38100" dir="2700000" algn="tl">
                    <a:srgbClr val="000000">
                      <a:alpha val="43137"/>
                    </a:srgbClr>
                  </a:outerShdw>
                </a:effectLst>
              </a:rPr>
            </a:br>
            <a:r>
              <a:rPr lang="en-US" sz="3100" dirty="0" smtClean="0">
                <a:solidFill>
                  <a:schemeClr val="tx1">
                    <a:lumMod val="75000"/>
                    <a:lumOff val="25000"/>
                  </a:schemeClr>
                </a:solidFill>
                <a:effectLst>
                  <a:outerShdw blurRad="38100" dist="38100" dir="2700000" algn="tl">
                    <a:srgbClr val="000000">
                      <a:alpha val="43137"/>
                    </a:srgbClr>
                  </a:outerShdw>
                </a:effectLst>
              </a:rPr>
              <a:t>-Federator-oriented data access/query optimizations-</a:t>
            </a:r>
            <a:endParaRPr lang="en-US" dirty="0"/>
          </a:p>
        </p:txBody>
      </p:sp>
      <p:sp>
        <p:nvSpPr>
          <p:cNvPr id="3" name="Content Placeholder 2"/>
          <p:cNvSpPr>
            <a:spLocks noGrp="1"/>
          </p:cNvSpPr>
          <p:nvPr>
            <p:ph idx="1"/>
          </p:nvPr>
        </p:nvSpPr>
        <p:spPr>
          <a:xfrm>
            <a:off x="457200" y="1752600"/>
            <a:ext cx="8458200" cy="4953000"/>
          </a:xfrm>
        </p:spPr>
        <p:txBody>
          <a:bodyPr>
            <a:normAutofit fontScale="70000" lnSpcReduction="20000"/>
          </a:bodyPr>
          <a:lstStyle/>
          <a:p>
            <a:r>
              <a:rPr lang="en-US" dirty="0" smtClean="0">
                <a:solidFill>
                  <a:schemeClr val="tx1">
                    <a:lumMod val="75000"/>
                    <a:lumOff val="25000"/>
                  </a:schemeClr>
                </a:solidFill>
              </a:rPr>
              <a:t>Modular: Extensible with any third-party OGC compliant data services (WMS and WFS).</a:t>
            </a:r>
            <a:endParaRPr lang="en-US" sz="2300" dirty="0" smtClean="0">
              <a:solidFill>
                <a:schemeClr val="tx1">
                  <a:lumMod val="75000"/>
                  <a:lumOff val="25000"/>
                </a:schemeClr>
              </a:solidFill>
            </a:endParaRPr>
          </a:p>
          <a:p>
            <a:r>
              <a:rPr lang="en-US" dirty="0" smtClean="0">
                <a:solidFill>
                  <a:schemeClr val="tx1">
                    <a:lumMod val="75000"/>
                    <a:lumOff val="25000"/>
                  </a:schemeClr>
                </a:solidFill>
              </a:rPr>
              <a:t>Data layers can be handled with different techniques</a:t>
            </a:r>
          </a:p>
          <a:p>
            <a:pPr lvl="1"/>
            <a:r>
              <a:rPr lang="en-US" dirty="0" smtClean="0">
                <a:solidFill>
                  <a:schemeClr val="tx1">
                    <a:lumMod val="75000"/>
                    <a:lumOff val="25000"/>
                  </a:schemeClr>
                </a:solidFill>
              </a:rPr>
              <a:t>GML-tiling or Workload Table.</a:t>
            </a:r>
          </a:p>
          <a:p>
            <a:r>
              <a:rPr lang="en-US" dirty="0" smtClean="0">
                <a:solidFill>
                  <a:schemeClr val="tx1">
                    <a:lumMod val="75000"/>
                    <a:lumOff val="25000"/>
                  </a:schemeClr>
                </a:solidFill>
              </a:rPr>
              <a:t>Best performance outcomes are achieved through central GML-tiling </a:t>
            </a:r>
          </a:p>
          <a:p>
            <a:pPr lvl="1"/>
            <a:r>
              <a:rPr lang="en-US" dirty="0" smtClean="0">
                <a:solidFill>
                  <a:schemeClr val="tx1">
                    <a:lumMod val="75000"/>
                    <a:lumOff val="25000"/>
                  </a:schemeClr>
                </a:solidFill>
              </a:rPr>
              <a:t>Synchronization periodicity for Tile-table must be defined carefully.</a:t>
            </a:r>
            <a:endParaRPr lang="en-US" sz="1900" dirty="0" smtClean="0">
              <a:solidFill>
                <a:schemeClr val="tx1">
                  <a:lumMod val="75000"/>
                  <a:lumOff val="25000"/>
                </a:schemeClr>
              </a:solidFill>
            </a:endParaRPr>
          </a:p>
          <a:p>
            <a:r>
              <a:rPr lang="en-US" dirty="0" smtClean="0">
                <a:solidFill>
                  <a:schemeClr val="tx1">
                    <a:lumMod val="75000"/>
                    <a:lumOff val="25000"/>
                  </a:schemeClr>
                </a:solidFill>
              </a:rPr>
              <a:t>Success of parallel access/query is based on how well we share the workload with worker nodes.</a:t>
            </a:r>
          </a:p>
          <a:p>
            <a:pPr lvl="1"/>
            <a:r>
              <a:rPr lang="en-US" dirty="0" smtClean="0">
                <a:solidFill>
                  <a:schemeClr val="tx1">
                    <a:lumMod val="75000"/>
                    <a:lumOff val="25000"/>
                  </a:schemeClr>
                </a:solidFill>
              </a:rPr>
              <a:t>Periodically updated workload estimation table: Workload-table</a:t>
            </a:r>
            <a:r>
              <a:rPr lang="en-US" dirty="0" smtClean="0">
                <a:solidFill>
                  <a:schemeClr val="tx1">
                    <a:lumMod val="75000"/>
                    <a:lumOff val="25000"/>
                  </a:schemeClr>
                </a:solidFill>
              </a:rPr>
              <a:t>.</a:t>
            </a:r>
          </a:p>
          <a:p>
            <a:r>
              <a:rPr lang="en-US" dirty="0" smtClean="0">
                <a:solidFill>
                  <a:schemeClr val="tx1">
                    <a:lumMod val="75000"/>
                    <a:lumOff val="25000"/>
                  </a:schemeClr>
                </a:solidFill>
              </a:rPr>
              <a:t>Streaming data transfer technique allows data rendering even on partially returned data.</a:t>
            </a:r>
          </a:p>
          <a:p>
            <a:r>
              <a:rPr lang="en-US" dirty="0" smtClean="0">
                <a:solidFill>
                  <a:schemeClr val="tx1">
                    <a:lumMod val="75000"/>
                    <a:lumOff val="25000"/>
                  </a:schemeClr>
                </a:solidFill>
              </a:rPr>
              <a:t>Federator’s natural characteristic allows us to develop advanced caching and parallel processing designs.</a:t>
            </a:r>
          </a:p>
          <a:p>
            <a:pPr lvl="1"/>
            <a:r>
              <a:rPr lang="en-US" dirty="0" smtClean="0">
                <a:solidFill>
                  <a:schemeClr val="tx1">
                    <a:lumMod val="75000"/>
                    <a:lumOff val="25000"/>
                  </a:schemeClr>
                </a:solidFill>
              </a:rPr>
              <a:t>Inherently layers from separate data sources</a:t>
            </a:r>
          </a:p>
          <a:p>
            <a:pPr lvl="1"/>
            <a:r>
              <a:rPr lang="en-US" dirty="0" smtClean="0">
                <a:solidFill>
                  <a:schemeClr val="tx1">
                    <a:lumMod val="75000"/>
                    <a:lumOff val="25000"/>
                  </a:schemeClr>
                </a:solidFill>
              </a:rPr>
              <a:t>Individual layer decomposition and parallel processing</a:t>
            </a:r>
            <a:endParaRPr lang="en-US" sz="1900" dirty="0" smtClean="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6397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Contributions</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219200"/>
            <a:ext cx="8458200" cy="5334000"/>
          </a:xfrm>
        </p:spPr>
        <p:txBody>
          <a:bodyPr>
            <a:normAutofit fontScale="77500" lnSpcReduction="20000"/>
          </a:bodyPr>
          <a:lstStyle/>
          <a:p>
            <a:r>
              <a:rPr lang="en-US" dirty="0" smtClean="0">
                <a:solidFill>
                  <a:schemeClr val="tx1">
                    <a:lumMod val="75000"/>
                    <a:lumOff val="25000"/>
                  </a:schemeClr>
                </a:solidFill>
              </a:rPr>
              <a:t>Federated Service-oriented Geographic Information System framework</a:t>
            </a:r>
          </a:p>
          <a:p>
            <a:pPr lvl="1"/>
            <a:r>
              <a:rPr lang="en-US" dirty="0" smtClean="0">
                <a:solidFill>
                  <a:schemeClr val="tx1">
                    <a:lumMod val="75000"/>
                    <a:lumOff val="25000"/>
                  </a:schemeClr>
                </a:solidFill>
              </a:rPr>
              <a:t>Integrating Web Services with Open Geographic Standards to support interoperability at both data and service levels</a:t>
            </a:r>
          </a:p>
          <a:p>
            <a:pPr lvl="1"/>
            <a:r>
              <a:rPr lang="en-US" dirty="0" smtClean="0">
                <a:solidFill>
                  <a:schemeClr val="tx1">
                    <a:lumMod val="75000"/>
                    <a:lumOff val="25000"/>
                  </a:schemeClr>
                </a:solidFill>
              </a:rPr>
              <a:t>Distributed service arch to manage production of knowledge as integrated data-views in the form of multi-layer map images</a:t>
            </a:r>
            <a:endParaRPr lang="en-US" dirty="0" smtClean="0"/>
          </a:p>
          <a:p>
            <a:pPr lvl="2"/>
            <a:r>
              <a:rPr lang="en-US" dirty="0" smtClean="0">
                <a:solidFill>
                  <a:schemeClr val="tx1">
                    <a:lumMod val="75000"/>
                    <a:lumOff val="25000"/>
                  </a:schemeClr>
                </a:solidFill>
              </a:rPr>
              <a:t>Hierarchical </a:t>
            </a:r>
            <a:r>
              <a:rPr lang="en-US" dirty="0" smtClean="0">
                <a:solidFill>
                  <a:schemeClr val="tx1">
                    <a:lumMod val="75000"/>
                    <a:lumOff val="25000"/>
                  </a:schemeClr>
                </a:solidFill>
              </a:rPr>
              <a:t>data definitions through capability metadata federations</a:t>
            </a:r>
          </a:p>
          <a:p>
            <a:pPr lvl="2"/>
            <a:r>
              <a:rPr lang="en-US" dirty="0" smtClean="0">
                <a:solidFill>
                  <a:schemeClr val="tx1">
                    <a:lumMod val="75000"/>
                    <a:lumOff val="25000"/>
                  </a:schemeClr>
                </a:solidFill>
              </a:rPr>
              <a:t>Fine-grained dynamic information presentation</a:t>
            </a:r>
          </a:p>
          <a:p>
            <a:pPr lvl="2"/>
            <a:r>
              <a:rPr lang="en-US" dirty="0" smtClean="0">
                <a:solidFill>
                  <a:schemeClr val="tx1">
                    <a:lumMod val="75000"/>
                    <a:lumOff val="25000"/>
                  </a:schemeClr>
                </a:solidFill>
              </a:rPr>
              <a:t>Unified interactive data access/query and display from a single point.</a:t>
            </a:r>
          </a:p>
          <a:p>
            <a:endParaRPr lang="en-US" sz="1300" dirty="0" smtClean="0">
              <a:solidFill>
                <a:schemeClr val="tx1">
                  <a:lumMod val="75000"/>
                  <a:lumOff val="25000"/>
                </a:schemeClr>
              </a:solidFill>
            </a:endParaRPr>
          </a:p>
          <a:p>
            <a:r>
              <a:rPr lang="en-US" i="1" dirty="0" smtClean="0">
                <a:solidFill>
                  <a:schemeClr val="tx1">
                    <a:lumMod val="75000"/>
                    <a:lumOff val="25000"/>
                  </a:schemeClr>
                </a:solidFill>
              </a:rPr>
              <a:t>Federator-oriented data access/query optimization and applications to distributed map rendering</a:t>
            </a:r>
            <a:endParaRPr lang="en-US" dirty="0" smtClean="0">
              <a:solidFill>
                <a:schemeClr val="tx1">
                  <a:lumMod val="75000"/>
                  <a:lumOff val="25000"/>
                </a:schemeClr>
              </a:solidFill>
            </a:endParaRPr>
          </a:p>
          <a:p>
            <a:pPr lvl="1"/>
            <a:r>
              <a:rPr lang="en-US" dirty="0" smtClean="0">
                <a:solidFill>
                  <a:schemeClr val="tx1">
                    <a:lumMod val="75000"/>
                    <a:lumOff val="25000"/>
                  </a:schemeClr>
                </a:solidFill>
              </a:rPr>
              <a:t>Extensions to Open Standards: Streaming GIS Web Services</a:t>
            </a:r>
          </a:p>
          <a:p>
            <a:pPr lvl="1"/>
            <a:r>
              <a:rPr lang="en-US" dirty="0" smtClean="0">
                <a:solidFill>
                  <a:schemeClr val="tx1">
                    <a:lumMod val="75000"/>
                    <a:lumOff val="25000"/>
                  </a:schemeClr>
                </a:solidFill>
              </a:rPr>
              <a:t>GML-tiling approach</a:t>
            </a:r>
            <a:endParaRPr lang="en-US" dirty="0" smtClean="0">
              <a:solidFill>
                <a:schemeClr val="tx1">
                  <a:lumMod val="75000"/>
                  <a:lumOff val="25000"/>
                </a:schemeClr>
              </a:solidFill>
            </a:endParaRPr>
          </a:p>
          <a:p>
            <a:pPr lvl="1"/>
            <a:r>
              <a:rPr lang="en-US" dirty="0" smtClean="0">
                <a:solidFill>
                  <a:schemeClr val="tx1">
                    <a:lumMod val="75000"/>
                    <a:lumOff val="25000"/>
                  </a:schemeClr>
                </a:solidFill>
              </a:rPr>
              <a:t>Dynamic load balancing </a:t>
            </a:r>
            <a:r>
              <a:rPr lang="en-US" dirty="0" smtClean="0">
                <a:solidFill>
                  <a:schemeClr val="tx1">
                    <a:lumMod val="75000"/>
                    <a:lumOff val="25000"/>
                  </a:schemeClr>
                </a:solidFill>
              </a:rPr>
              <a:t>for un-predictable workload sharing</a:t>
            </a:r>
            <a:endParaRPr lang="en-US" dirty="0" smtClean="0">
              <a:solidFill>
                <a:schemeClr val="tx1">
                  <a:lumMod val="75000"/>
                  <a:lumOff val="25000"/>
                </a:schemeClr>
              </a:solidFill>
            </a:endParaRPr>
          </a:p>
          <a:p>
            <a:pPr lvl="1"/>
            <a:r>
              <a:rPr lang="en-US" dirty="0" smtClean="0">
                <a:solidFill>
                  <a:schemeClr val="tx1">
                    <a:lumMod val="75000"/>
                    <a:lumOff val="25000"/>
                  </a:schemeClr>
                </a:solidFill>
              </a:rPr>
              <a:t>Parallel </a:t>
            </a:r>
            <a:r>
              <a:rPr lang="en-US" dirty="0" smtClean="0">
                <a:solidFill>
                  <a:schemeClr val="tx1">
                    <a:lumMod val="75000"/>
                    <a:lumOff val="25000"/>
                  </a:schemeClr>
                </a:solidFill>
              </a:rPr>
              <a:t>optimized range </a:t>
            </a:r>
            <a:r>
              <a:rPr lang="en-US" dirty="0" smtClean="0">
                <a:solidFill>
                  <a:schemeClr val="tx1">
                    <a:lumMod val="75000"/>
                    <a:lumOff val="25000"/>
                  </a:schemeClr>
                </a:solidFill>
              </a:rPr>
              <a:t>queries through partitioning</a:t>
            </a:r>
          </a:p>
        </p:txBody>
      </p:sp>
      <p:sp>
        <p:nvSpPr>
          <p:cNvPr id="4" name="Slide Number Placeholder 3"/>
          <p:cNvSpPr>
            <a:spLocks noGrp="1"/>
          </p:cNvSpPr>
          <p:nvPr>
            <p:ph type="sldNum" sz="quarter" idx="12"/>
          </p:nvPr>
        </p:nvSpPr>
        <p:spPr/>
        <p:txBody>
          <a:bodyPr/>
          <a:lstStyle/>
          <a:p>
            <a:fld id="{052F8F49-F254-4492-A20D-AEE6D2E281C5}"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183" y="393987"/>
            <a:ext cx="8229600" cy="5635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Contributions (Systems Software)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534400" cy="5105400"/>
          </a:xfrm>
        </p:spPr>
        <p:txBody>
          <a:bodyPr>
            <a:normAutofit fontScale="77500" lnSpcReduction="20000"/>
          </a:bodyPr>
          <a:lstStyle/>
          <a:p>
            <a:r>
              <a:rPr lang="en-US" dirty="0" smtClean="0">
                <a:solidFill>
                  <a:schemeClr val="tx1">
                    <a:lumMod val="75000"/>
                    <a:lumOff val="25000"/>
                  </a:schemeClr>
                </a:solidFill>
              </a:rPr>
              <a:t>Web </a:t>
            </a:r>
            <a:r>
              <a:rPr lang="en-US" dirty="0" smtClean="0">
                <a:solidFill>
                  <a:schemeClr val="tx1">
                    <a:lumMod val="75000"/>
                    <a:lumOff val="25000"/>
                  </a:schemeClr>
                </a:solidFill>
              </a:rPr>
              <a:t>Map Server (WMS) in Open Geographic Standards</a:t>
            </a:r>
          </a:p>
          <a:p>
            <a:pPr lvl="1"/>
            <a:r>
              <a:rPr lang="en-US" dirty="0" smtClean="0">
                <a:solidFill>
                  <a:schemeClr val="tx1">
                    <a:lumMod val="75000"/>
                    <a:lumOff val="25000"/>
                  </a:schemeClr>
                </a:solidFill>
              </a:rPr>
              <a:t>Extended with Web Service Standards and</a:t>
            </a:r>
          </a:p>
          <a:p>
            <a:pPr lvl="1"/>
            <a:r>
              <a:rPr lang="en-US" dirty="0" smtClean="0">
                <a:solidFill>
                  <a:schemeClr val="tx1">
                    <a:lumMod val="75000"/>
                    <a:lumOff val="25000"/>
                  </a:schemeClr>
                </a:solidFill>
              </a:rPr>
              <a:t>Streaming map creation capabilities</a:t>
            </a:r>
          </a:p>
          <a:p>
            <a:endParaRPr lang="en-US" sz="2100" dirty="0" smtClean="0">
              <a:solidFill>
                <a:schemeClr val="tx1">
                  <a:lumMod val="75000"/>
                  <a:lumOff val="25000"/>
                </a:schemeClr>
              </a:solidFill>
            </a:endParaRPr>
          </a:p>
          <a:p>
            <a:r>
              <a:rPr lang="en-US" dirty="0" smtClean="0">
                <a:solidFill>
                  <a:schemeClr val="tx1">
                    <a:lumMod val="75000"/>
                    <a:lumOff val="25000"/>
                  </a:schemeClr>
                </a:solidFill>
              </a:rPr>
              <a:t>GIS </a:t>
            </a:r>
            <a:r>
              <a:rPr lang="en-US" dirty="0" smtClean="0">
                <a:solidFill>
                  <a:schemeClr val="tx1">
                    <a:lumMod val="75000"/>
                    <a:lumOff val="25000"/>
                  </a:schemeClr>
                </a:solidFill>
              </a:rPr>
              <a:t>Federator</a:t>
            </a:r>
          </a:p>
          <a:p>
            <a:pPr lvl="1"/>
            <a:r>
              <a:rPr lang="en-US" dirty="0" smtClean="0">
                <a:solidFill>
                  <a:schemeClr val="tx1">
                    <a:lumMod val="75000"/>
                    <a:lumOff val="25000"/>
                  </a:schemeClr>
                </a:solidFill>
              </a:rPr>
              <a:t>Extended from WMS</a:t>
            </a:r>
          </a:p>
          <a:p>
            <a:pPr lvl="1"/>
            <a:r>
              <a:rPr lang="en-US" dirty="0" smtClean="0">
                <a:solidFill>
                  <a:schemeClr val="tx1">
                    <a:lumMod val="75000"/>
                    <a:lumOff val="25000"/>
                  </a:schemeClr>
                </a:solidFill>
              </a:rPr>
              <a:t>Provides application-specific and layer-structured hierarchical data as a composition of distributed standard GIS Web Service components</a:t>
            </a:r>
          </a:p>
          <a:p>
            <a:pPr lvl="1"/>
            <a:r>
              <a:rPr lang="en-US" dirty="0" smtClean="0">
                <a:solidFill>
                  <a:schemeClr val="tx1">
                    <a:lumMod val="75000"/>
                    <a:lumOff val="25000"/>
                  </a:schemeClr>
                </a:solidFill>
              </a:rPr>
              <a:t>Enables uniform data access and query from a single access point.</a:t>
            </a:r>
          </a:p>
          <a:p>
            <a:endParaRPr lang="en-US" sz="2100" dirty="0" smtClean="0">
              <a:solidFill>
                <a:schemeClr val="tx1">
                  <a:lumMod val="75000"/>
                  <a:lumOff val="25000"/>
                </a:schemeClr>
              </a:solidFill>
            </a:endParaRPr>
          </a:p>
          <a:p>
            <a:r>
              <a:rPr lang="en-US" dirty="0" smtClean="0">
                <a:solidFill>
                  <a:schemeClr val="tx1">
                    <a:lumMod val="75000"/>
                    <a:lumOff val="25000"/>
                  </a:schemeClr>
                </a:solidFill>
              </a:rPr>
              <a:t>Interactive map tools for data display, query and analysis.</a:t>
            </a:r>
          </a:p>
          <a:p>
            <a:pPr lvl="1"/>
            <a:r>
              <a:rPr lang="en-US" dirty="0" smtClean="0">
                <a:solidFill>
                  <a:schemeClr val="tx1">
                    <a:lumMod val="75000"/>
                    <a:lumOff val="25000"/>
                  </a:schemeClr>
                </a:solidFill>
              </a:rPr>
              <a:t>Browser and event-based.</a:t>
            </a:r>
          </a:p>
          <a:p>
            <a:pPr lvl="1"/>
            <a:r>
              <a:rPr lang="en-US" dirty="0" smtClean="0">
                <a:solidFill>
                  <a:schemeClr val="tx1">
                    <a:lumMod val="75000"/>
                    <a:lumOff val="25000"/>
                  </a:schemeClr>
                </a:solidFill>
              </a:rPr>
              <a:t>Extended with AJAX (Asynchronous Java and XML)</a:t>
            </a:r>
          </a:p>
        </p:txBody>
      </p:sp>
      <p:sp>
        <p:nvSpPr>
          <p:cNvPr id="4" name="Slide Number Placeholder 3"/>
          <p:cNvSpPr>
            <a:spLocks noGrp="1"/>
          </p:cNvSpPr>
          <p:nvPr>
            <p:ph type="sldNum" sz="quarter" idx="12"/>
          </p:nvPr>
        </p:nvSpPr>
        <p:spPr/>
        <p:txBody>
          <a:bodyPr/>
          <a:lstStyle/>
          <a:p>
            <a:fld id="{052F8F49-F254-4492-A20D-AEE6D2E281C5}"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457200"/>
            <a:ext cx="8229600" cy="914400"/>
          </a:xfrm>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Acknowledgement</a:t>
            </a:r>
          </a:p>
        </p:txBody>
      </p:sp>
      <p:sp>
        <p:nvSpPr>
          <p:cNvPr id="3" name="Content Placeholder 2"/>
          <p:cNvSpPr>
            <a:spLocks noGrp="1"/>
          </p:cNvSpPr>
          <p:nvPr>
            <p:ph idx="1"/>
          </p:nvPr>
        </p:nvSpPr>
        <p:spPr>
          <a:xfrm>
            <a:off x="457200" y="2133601"/>
            <a:ext cx="8229600" cy="2362199"/>
          </a:xfrm>
        </p:spPr>
        <p:txBody>
          <a:bodyPr rtlCol="0">
            <a:normAutofit fontScale="85000" lnSpcReduction="10000"/>
          </a:bodyPr>
          <a:lstStyle/>
          <a:p>
            <a:pPr marL="342860" indent="-342860" defTabSz="914293" fontAlgn="auto">
              <a:spcAft>
                <a:spcPts val="0"/>
              </a:spcAft>
              <a:defRPr/>
            </a:pPr>
            <a:r>
              <a:rPr lang="en-US" dirty="0" smtClean="0">
                <a:solidFill>
                  <a:schemeClr val="tx1">
                    <a:lumMod val="75000"/>
                    <a:lumOff val="25000"/>
                  </a:schemeClr>
                </a:solidFill>
              </a:rPr>
              <a:t>The work described in this presentation is part of the QuakeSim project which is supported by the Advanced Information Systems Technology Program of NASA's Earth-Sun System Technology Office.</a:t>
            </a:r>
          </a:p>
          <a:p>
            <a:pPr marL="342860" indent="-342860" defTabSz="914293">
              <a:defRPr/>
            </a:pPr>
            <a:r>
              <a:rPr lang="en-US" dirty="0" err="1" smtClean="0">
                <a:solidFill>
                  <a:schemeClr val="tx1">
                    <a:lumMod val="75000"/>
                    <a:lumOff val="25000"/>
                  </a:schemeClr>
                </a:solidFill>
              </a:rPr>
              <a:t>Galip</a:t>
            </a:r>
            <a:r>
              <a:rPr lang="en-US" dirty="0" smtClean="0">
                <a:solidFill>
                  <a:schemeClr val="tx1">
                    <a:lumMod val="75000"/>
                    <a:lumOff val="25000"/>
                  </a:schemeClr>
                </a:solidFill>
              </a:rPr>
              <a:t> </a:t>
            </a:r>
            <a:r>
              <a:rPr lang="en-US" dirty="0" err="1" smtClean="0">
                <a:solidFill>
                  <a:schemeClr val="tx1">
                    <a:lumMod val="75000"/>
                    <a:lumOff val="25000"/>
                  </a:schemeClr>
                </a:solidFill>
              </a:rPr>
              <a:t>Aydin</a:t>
            </a:r>
            <a:r>
              <a:rPr lang="en-US" dirty="0" smtClean="0">
                <a:solidFill>
                  <a:schemeClr val="tx1">
                    <a:lumMod val="75000"/>
                    <a:lumOff val="25000"/>
                  </a:schemeClr>
                </a:solidFill>
              </a:rPr>
              <a:t>: Web Feature Server (WFS)</a:t>
            </a:r>
          </a:p>
        </p:txBody>
      </p:sp>
      <p:sp>
        <p:nvSpPr>
          <p:cNvPr id="4" name="Slide Number Placeholder 3"/>
          <p:cNvSpPr>
            <a:spLocks noGrp="1"/>
          </p:cNvSpPr>
          <p:nvPr>
            <p:ph type="sldNum" sz="quarter" idx="12"/>
          </p:nvPr>
        </p:nvSpPr>
        <p:spPr/>
        <p:txBody>
          <a:bodyPr/>
          <a:lstStyle/>
          <a:p>
            <a:pPr>
              <a:defRPr/>
            </a:pPr>
            <a:fld id="{10C74C35-073E-44EA-94A6-9A7A35A234E0}" type="slidenum">
              <a:rPr lang="en-US"/>
              <a:pPr>
                <a:defRPr/>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solidFill>
            <a:schemeClr val="accent2"/>
          </a:solidFill>
        </p:spPr>
        <p:txBody>
          <a:bodyPr/>
          <a:lstStyle/>
          <a:p>
            <a:r>
              <a:rPr lang="en-US" dirty="0" smtClean="0">
                <a:solidFill>
                  <a:schemeClr val="bg1"/>
                </a:solidFill>
                <a:effectLst>
                  <a:outerShdw blurRad="38100" dist="38100" dir="2700000" algn="tl">
                    <a:srgbClr val="000000">
                      <a:alpha val="43137"/>
                    </a:srgbClr>
                  </a:outerShdw>
                </a:effectLst>
              </a:rPr>
              <a:t>Thanks!....</a:t>
            </a:r>
            <a:endParaRPr lang="en-US" dirty="0">
              <a:solidFill>
                <a:schemeClr val="bg1"/>
              </a:solidFill>
              <a:effectLst>
                <a:outerShdw blurRad="38100" dist="38100" dir="2700000" algn="tl">
                  <a:srgbClr val="000000">
                    <a:alpha val="43137"/>
                  </a:srgbClr>
                </a:outerShdw>
              </a:effectLst>
            </a:endParaRPr>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052F8F49-F254-4492-A20D-AEE6D2E281C5}"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BACK-UP SLIDES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052F8F49-F254-4492-A20D-AEE6D2E281C5}"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Motivations</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0"/>
            <a:ext cx="8229600" cy="4953000"/>
          </a:xfrm>
        </p:spPr>
        <p:txBody>
          <a:bodyPr>
            <a:normAutofit/>
          </a:bodyPr>
          <a:lstStyle/>
          <a:p>
            <a:pPr marL="514350" indent="-514350">
              <a:buFont typeface="Courier New" pitchFamily="49" charset="0"/>
              <a:buChar char="o"/>
            </a:pPr>
            <a:r>
              <a:rPr lang="en-US" sz="2800" dirty="0" smtClean="0">
                <a:solidFill>
                  <a:schemeClr val="tx1">
                    <a:lumMod val="75000"/>
                    <a:lumOff val="25000"/>
                  </a:schemeClr>
                </a:solidFill>
              </a:rPr>
              <a:t>Integration of data from distributed heterogeneous sources</a:t>
            </a:r>
          </a:p>
          <a:p>
            <a:pPr marL="914400" lvl="1" indent="-514350">
              <a:buFont typeface="Courier New" pitchFamily="49" charset="0"/>
              <a:buChar char="o"/>
            </a:pPr>
            <a:r>
              <a:rPr lang="en-US" sz="2400" dirty="0" smtClean="0">
                <a:solidFill>
                  <a:schemeClr val="tx1">
                    <a:lumMod val="75000"/>
                    <a:lumOff val="25000"/>
                  </a:schemeClr>
                </a:solidFill>
              </a:rPr>
              <a:t>Burden of accessing data sources with ad-hoc queries</a:t>
            </a:r>
          </a:p>
          <a:p>
            <a:pPr marL="914400" lvl="1" indent="-514350">
              <a:buFont typeface="Courier New" pitchFamily="49" charset="0"/>
              <a:buChar char="o"/>
            </a:pPr>
            <a:r>
              <a:rPr lang="en-US" sz="2400" dirty="0" smtClean="0">
                <a:solidFill>
                  <a:schemeClr val="tx1">
                    <a:lumMod val="75000"/>
                    <a:lumOff val="25000"/>
                  </a:schemeClr>
                </a:solidFill>
              </a:rPr>
              <a:t>Hard to extract comprehensible knowledge.</a:t>
            </a:r>
          </a:p>
          <a:p>
            <a:pPr marL="1314450" lvl="2" indent="-514350">
              <a:buFont typeface="Courier New" pitchFamily="49" charset="0"/>
              <a:buChar char="o"/>
            </a:pPr>
            <a:r>
              <a:rPr lang="en-US" sz="2000" dirty="0" smtClean="0">
                <a:solidFill>
                  <a:schemeClr val="tx1">
                    <a:lumMod val="75000"/>
                    <a:lumOff val="25000"/>
                  </a:schemeClr>
                </a:solidFill>
              </a:rPr>
              <a:t>Interactive queries over integrated data-view</a:t>
            </a:r>
          </a:p>
          <a:p>
            <a:pPr marL="514350" indent="-514350">
              <a:buFont typeface="Courier New" pitchFamily="49" charset="0"/>
              <a:buChar char="o"/>
            </a:pPr>
            <a:endParaRPr lang="en-US" sz="1100" dirty="0" smtClean="0">
              <a:solidFill>
                <a:schemeClr val="tx1">
                  <a:lumMod val="75000"/>
                  <a:lumOff val="25000"/>
                </a:schemeClr>
              </a:solidFill>
            </a:endParaRPr>
          </a:p>
          <a:p>
            <a:pPr marL="514350" indent="-514350">
              <a:buFont typeface="Courier New" pitchFamily="49" charset="0"/>
              <a:buChar char="o"/>
            </a:pPr>
            <a:r>
              <a:rPr lang="en-US" sz="2800" dirty="0" smtClean="0">
                <a:solidFill>
                  <a:schemeClr val="tx1">
                    <a:lumMod val="75000"/>
                    <a:lumOff val="25000"/>
                  </a:schemeClr>
                </a:solidFill>
              </a:rPr>
              <a:t>Unable to get and render the required information in a timely fashion due to</a:t>
            </a:r>
          </a:p>
          <a:p>
            <a:pPr marL="914400" lvl="1" indent="-514350">
              <a:buFont typeface="Courier New" pitchFamily="49" charset="0"/>
              <a:buChar char="o"/>
            </a:pPr>
            <a:r>
              <a:rPr lang="en-US" sz="2400" dirty="0" smtClean="0">
                <a:solidFill>
                  <a:schemeClr val="tx1">
                    <a:lumMod val="75000"/>
                    <a:lumOff val="25000"/>
                  </a:schemeClr>
                </a:solidFill>
              </a:rPr>
              <a:t>Accessing the heterogeneous/autonomous systems</a:t>
            </a:r>
          </a:p>
          <a:p>
            <a:pPr marL="1314450" lvl="2" indent="-514350">
              <a:buFont typeface="Courier New" pitchFamily="49" charset="0"/>
              <a:buChar char="o"/>
            </a:pPr>
            <a:r>
              <a:rPr lang="en-US" sz="2000" dirty="0" smtClean="0">
                <a:solidFill>
                  <a:schemeClr val="tx1">
                    <a:lumMod val="75000"/>
                    <a:lumOff val="25000"/>
                  </a:schemeClr>
                </a:solidFill>
              </a:rPr>
              <a:t>Query/response conversions</a:t>
            </a:r>
          </a:p>
          <a:p>
            <a:pPr marL="914400" lvl="1" indent="-514350">
              <a:buFont typeface="Courier New" pitchFamily="49" charset="0"/>
              <a:buChar char="o"/>
            </a:pPr>
            <a:r>
              <a:rPr lang="en-US" sz="2400" dirty="0" smtClean="0">
                <a:solidFill>
                  <a:schemeClr val="tx1">
                    <a:lumMod val="75000"/>
                    <a:lumOff val="25000"/>
                  </a:schemeClr>
                </a:solidFill>
              </a:rPr>
              <a:t>Data access/query does not scale with size</a:t>
            </a:r>
            <a:endParaRPr lang="en-US" sz="2200" dirty="0" smtClean="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Related Work</a:t>
            </a:r>
            <a:br>
              <a:rPr lang="en-US" dirty="0" smtClean="0">
                <a:solidFill>
                  <a:schemeClr val="tx1">
                    <a:lumMod val="75000"/>
                    <a:lumOff val="25000"/>
                  </a:schemeClr>
                </a:solidFill>
                <a:effectLst>
                  <a:outerShdw blurRad="38100" dist="38100" dir="2700000" algn="tl">
                    <a:srgbClr val="000000">
                      <a:alpha val="43137"/>
                    </a:srgbClr>
                  </a:outerShdw>
                </a:effectLst>
              </a:rPr>
            </a:br>
            <a:r>
              <a:rPr lang="en-US" dirty="0" smtClean="0">
                <a:solidFill>
                  <a:schemeClr val="tx1">
                    <a:lumMod val="75000"/>
                    <a:lumOff val="25000"/>
                  </a:schemeClr>
                </a:solidFill>
                <a:effectLst>
                  <a:outerShdw blurRad="38100" dist="38100" dir="2700000" algn="tl">
                    <a:srgbClr val="000000">
                      <a:alpha val="43137"/>
                    </a:srgbClr>
                  </a:outerShdw>
                </a:effectLst>
              </a:rPr>
              <a:t>-Federation Framework-</a:t>
            </a:r>
            <a:endParaRPr lang="en-US" dirty="0"/>
          </a:p>
        </p:txBody>
      </p:sp>
      <p:sp>
        <p:nvSpPr>
          <p:cNvPr id="3" name="Content Placeholder 2"/>
          <p:cNvSpPr>
            <a:spLocks noGrp="1"/>
          </p:cNvSpPr>
          <p:nvPr>
            <p:ph idx="1"/>
          </p:nvPr>
        </p:nvSpPr>
        <p:spPr>
          <a:xfrm>
            <a:off x="457200" y="1676400"/>
            <a:ext cx="8229600" cy="4724400"/>
          </a:xfrm>
        </p:spPr>
        <p:txBody>
          <a:bodyPr>
            <a:normAutofit fontScale="92500" lnSpcReduction="10000"/>
          </a:bodyPr>
          <a:lstStyle/>
          <a:p>
            <a:r>
              <a:rPr lang="en-US" dirty="0" smtClean="0">
                <a:solidFill>
                  <a:schemeClr val="tx1">
                    <a:lumMod val="75000"/>
                    <a:lumOff val="25000"/>
                  </a:schemeClr>
                </a:solidFill>
              </a:rPr>
              <a:t>UCSD-SDSC (University of California at San Diego - San Diego Super Computing Center)</a:t>
            </a:r>
          </a:p>
          <a:p>
            <a:pPr lvl="1"/>
            <a:r>
              <a:rPr lang="en-US" dirty="0" smtClean="0">
                <a:solidFill>
                  <a:schemeClr val="tx1">
                    <a:lumMod val="75000"/>
                    <a:lumOff val="25000"/>
                  </a:schemeClr>
                </a:solidFill>
              </a:rPr>
              <a:t>MIX (Mediation in XML)</a:t>
            </a:r>
          </a:p>
          <a:p>
            <a:pPr lvl="1"/>
            <a:r>
              <a:rPr lang="en-US" dirty="0" smtClean="0">
                <a:solidFill>
                  <a:schemeClr val="tx1">
                    <a:lumMod val="75000"/>
                    <a:lumOff val="25000"/>
                  </a:schemeClr>
                </a:solidFill>
              </a:rPr>
              <a:t>Metadata (who created it, what is the data about, …) </a:t>
            </a:r>
          </a:p>
          <a:p>
            <a:pPr lvl="1"/>
            <a:r>
              <a:rPr lang="en-US" dirty="0" smtClean="0">
                <a:solidFill>
                  <a:schemeClr val="tx1">
                    <a:lumMod val="75000"/>
                    <a:lumOff val="25000"/>
                  </a:schemeClr>
                </a:solidFill>
              </a:rPr>
              <a:t>No standards. They define their own data model and corresponding metadata</a:t>
            </a:r>
          </a:p>
          <a:p>
            <a:pPr lvl="1"/>
            <a:r>
              <a:rPr lang="en-US" dirty="0" err="1" smtClean="0">
                <a:solidFill>
                  <a:schemeClr val="tx1">
                    <a:lumMod val="75000"/>
                    <a:lumOff val="25000"/>
                  </a:schemeClr>
                </a:solidFill>
              </a:rPr>
              <a:t>getFeature</a:t>
            </a:r>
            <a:r>
              <a:rPr lang="en-US" dirty="0" smtClean="0">
                <a:solidFill>
                  <a:schemeClr val="tx1">
                    <a:lumMod val="75000"/>
                    <a:lumOff val="25000"/>
                  </a:schemeClr>
                </a:solidFill>
              </a:rPr>
              <a:t> like XML-based query - XMAS</a:t>
            </a:r>
          </a:p>
          <a:p>
            <a:pPr lvl="1"/>
            <a:r>
              <a:rPr lang="en-US" dirty="0" smtClean="0">
                <a:solidFill>
                  <a:schemeClr val="tx1">
                    <a:lumMod val="75000"/>
                    <a:lumOff val="25000"/>
                  </a:schemeClr>
                </a:solidFill>
              </a:rPr>
              <a:t>Spatial queries over databases to display integrated view</a:t>
            </a:r>
          </a:p>
          <a:p>
            <a:pPr lvl="2"/>
            <a:r>
              <a:rPr lang="en-US" dirty="0" smtClean="0">
                <a:solidFill>
                  <a:schemeClr val="tx1">
                    <a:lumMod val="75000"/>
                    <a:lumOff val="25000"/>
                  </a:schemeClr>
                </a:solidFill>
              </a:rPr>
              <a:t>Can utilize our proposed tiling and workload table arch.</a:t>
            </a:r>
          </a:p>
          <a:p>
            <a:r>
              <a:rPr lang="en-US" dirty="0" smtClean="0">
                <a:solidFill>
                  <a:schemeClr val="tx1">
                    <a:lumMod val="75000"/>
                    <a:lumOff val="25000"/>
                  </a:schemeClr>
                </a:solidFill>
              </a:rPr>
              <a:t>Domain: Neuroscience data federation</a:t>
            </a:r>
          </a:p>
          <a:p>
            <a:pPr lvl="1"/>
            <a:endParaRPr lang="en-US" dirty="0" smtClean="0">
              <a:solidFill>
                <a:schemeClr val="tx1">
                  <a:lumMod val="75000"/>
                  <a:lumOff val="25000"/>
                </a:schemeClr>
              </a:solidFill>
            </a:endParaRPr>
          </a:p>
          <a:p>
            <a:pPr lvl="1"/>
            <a:endParaRPr lang="en-US" dirty="0"/>
          </a:p>
        </p:txBody>
      </p:sp>
      <p:sp>
        <p:nvSpPr>
          <p:cNvPr id="4" name="Slide Number Placeholder 3"/>
          <p:cNvSpPr>
            <a:spLocks noGrp="1"/>
          </p:cNvSpPr>
          <p:nvPr>
            <p:ph type="sldNum" sz="quarter" idx="12"/>
          </p:nvPr>
        </p:nvSpPr>
        <p:spPr/>
        <p:txBody>
          <a:bodyPr/>
          <a:lstStyle/>
          <a:p>
            <a:fld id="{052F8F49-F254-4492-A20D-AEE6D2E281C5}" type="slidenum">
              <a:rPr lang="en-US" smtClean="0"/>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Related Work</a:t>
            </a:r>
            <a:br>
              <a:rPr lang="en-US" dirty="0" smtClean="0">
                <a:solidFill>
                  <a:schemeClr val="tx1">
                    <a:lumMod val="75000"/>
                    <a:lumOff val="25000"/>
                  </a:schemeClr>
                </a:solidFill>
                <a:effectLst>
                  <a:outerShdw blurRad="38100" dist="38100" dir="2700000" algn="tl">
                    <a:srgbClr val="000000">
                      <a:alpha val="43137"/>
                    </a:srgbClr>
                  </a:outerShdw>
                </a:effectLst>
              </a:rPr>
            </a:br>
            <a:r>
              <a:rPr lang="en-US" dirty="0" smtClean="0">
                <a:solidFill>
                  <a:schemeClr val="tx1">
                    <a:lumMod val="75000"/>
                    <a:lumOff val="25000"/>
                  </a:schemeClr>
                </a:solidFill>
                <a:effectLst>
                  <a:outerShdw blurRad="38100" dist="38100" dir="2700000" algn="tl">
                    <a:srgbClr val="000000">
                      <a:alpha val="43137"/>
                    </a:srgbClr>
                  </a:outerShdw>
                </a:effectLst>
              </a:rPr>
              <a:t>-Federation Framework-</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tx1">
                    <a:lumMod val="75000"/>
                    <a:lumOff val="25000"/>
                  </a:schemeClr>
                </a:solidFill>
              </a:rPr>
              <a:t>TSIMMIS (The Stanford-IBM Manager of Multiple Information Sources)</a:t>
            </a:r>
          </a:p>
          <a:p>
            <a:pPr lvl="1"/>
            <a:r>
              <a:rPr lang="en-US" dirty="0" smtClean="0">
                <a:solidFill>
                  <a:schemeClr val="tx1">
                    <a:lumMod val="75000"/>
                    <a:lumOff val="25000"/>
                  </a:schemeClr>
                </a:solidFill>
              </a:rPr>
              <a:t>Distributed data federation</a:t>
            </a:r>
          </a:p>
          <a:p>
            <a:pPr lvl="1"/>
            <a:r>
              <a:rPr lang="en-US" dirty="0" smtClean="0">
                <a:solidFill>
                  <a:schemeClr val="tx1">
                    <a:lumMod val="75000"/>
                    <a:lumOff val="25000"/>
                  </a:schemeClr>
                </a:solidFill>
              </a:rPr>
              <a:t>Not related to spatial queries and data display</a:t>
            </a:r>
          </a:p>
          <a:p>
            <a:pPr lvl="1"/>
            <a:r>
              <a:rPr lang="en-US" dirty="0" smtClean="0">
                <a:solidFill>
                  <a:schemeClr val="tx1">
                    <a:lumMod val="75000"/>
                    <a:lumOff val="25000"/>
                  </a:schemeClr>
                </a:solidFill>
              </a:rPr>
              <a:t>Not integrated view issues</a:t>
            </a:r>
          </a:p>
          <a:p>
            <a:pPr lvl="1"/>
            <a:r>
              <a:rPr lang="en-US" dirty="0" smtClean="0">
                <a:solidFill>
                  <a:schemeClr val="tx1">
                    <a:lumMod val="75000"/>
                    <a:lumOff val="25000"/>
                  </a:schemeClr>
                </a:solidFill>
              </a:rPr>
              <a:t>Only concern is semantic heterogeneity of data to be integrated</a:t>
            </a:r>
          </a:p>
          <a:p>
            <a:pPr lvl="1"/>
            <a:r>
              <a:rPr lang="en-US" dirty="0" smtClean="0">
                <a:solidFill>
                  <a:schemeClr val="tx1">
                    <a:lumMod val="75000"/>
                    <a:lumOff val="25000"/>
                  </a:schemeClr>
                </a:solidFill>
              </a:rPr>
              <a:t>OEM objects and OEM-Query </a:t>
            </a:r>
            <a:r>
              <a:rPr lang="en-US" dirty="0" err="1" smtClean="0">
                <a:solidFill>
                  <a:schemeClr val="tx1">
                    <a:lumMod val="75000"/>
                    <a:lumOff val="25000"/>
                  </a:schemeClr>
                </a:solidFill>
              </a:rPr>
              <a:t>labguage</a:t>
            </a:r>
            <a:r>
              <a:rPr lang="en-US" dirty="0" smtClean="0">
                <a:solidFill>
                  <a:schemeClr val="tx1">
                    <a:lumMod val="75000"/>
                    <a:lumOff val="25000"/>
                  </a:schemeClr>
                </a:solidFill>
              </a:rPr>
              <a:t> – like </a:t>
            </a:r>
            <a:r>
              <a:rPr lang="en-US" dirty="0" err="1" smtClean="0">
                <a:solidFill>
                  <a:schemeClr val="tx1">
                    <a:lumMod val="75000"/>
                    <a:lumOff val="25000"/>
                  </a:schemeClr>
                </a:solidFill>
              </a:rPr>
              <a:t>getFeature</a:t>
            </a:r>
            <a:r>
              <a:rPr lang="en-US" dirty="0" smtClean="0">
                <a:solidFill>
                  <a:schemeClr val="tx1">
                    <a:lumMod val="75000"/>
                    <a:lumOff val="25000"/>
                  </a:schemeClr>
                </a:solidFill>
              </a:rPr>
              <a:t> and GML</a:t>
            </a:r>
          </a:p>
          <a:p>
            <a:r>
              <a:rPr lang="en-US" dirty="0" smtClean="0">
                <a:solidFill>
                  <a:schemeClr val="tx1">
                    <a:lumMod val="75000"/>
                    <a:lumOff val="25000"/>
                  </a:schemeClr>
                </a:solidFill>
              </a:rPr>
              <a:t>Domain: Scientific documents, articles, cite-index</a:t>
            </a:r>
          </a:p>
        </p:txBody>
      </p:sp>
      <p:sp>
        <p:nvSpPr>
          <p:cNvPr id="4" name="Slide Number Placeholder 3"/>
          <p:cNvSpPr>
            <a:spLocks noGrp="1"/>
          </p:cNvSpPr>
          <p:nvPr>
            <p:ph type="sldNum" sz="quarter" idx="12"/>
          </p:nvPr>
        </p:nvSpPr>
        <p:spPr/>
        <p:txBody>
          <a:bodyPr/>
          <a:lstStyle/>
          <a:p>
            <a:fld id="{052F8F49-F254-4492-A20D-AEE6D2E281C5}"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Possible Future Research Directions</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dirty="0" smtClean="0">
                <a:solidFill>
                  <a:schemeClr val="tx1">
                    <a:lumMod val="75000"/>
                    <a:lumOff val="25000"/>
                  </a:schemeClr>
                </a:solidFill>
              </a:rPr>
              <a:t>Applying distributed hard-disk approach (ex. </a:t>
            </a:r>
            <a:r>
              <a:rPr lang="en-US" dirty="0" err="1" smtClean="0">
                <a:solidFill>
                  <a:schemeClr val="tx1">
                    <a:lumMod val="75000"/>
                    <a:lumOff val="25000"/>
                  </a:schemeClr>
                </a:solidFill>
              </a:rPr>
              <a:t>Hadoop</a:t>
            </a:r>
            <a:r>
              <a:rPr lang="en-US" dirty="0" smtClean="0">
                <a:solidFill>
                  <a:schemeClr val="tx1">
                    <a:lumMod val="75000"/>
                    <a:lumOff val="25000"/>
                  </a:schemeClr>
                </a:solidFill>
              </a:rPr>
              <a:t>) to handle large scale of GML-tiling and/or Workload tables</a:t>
            </a:r>
          </a:p>
          <a:p>
            <a:r>
              <a:rPr lang="en-US" dirty="0" smtClean="0">
                <a:solidFill>
                  <a:schemeClr val="tx1">
                    <a:lumMod val="75000"/>
                    <a:lumOff val="25000"/>
                  </a:schemeClr>
                </a:solidFill>
              </a:rPr>
              <a:t>Finding out the best threshold partition size on the fly.</a:t>
            </a:r>
          </a:p>
          <a:p>
            <a:pPr lvl="1"/>
            <a:r>
              <a:rPr lang="en-US" dirty="0" smtClean="0">
                <a:solidFill>
                  <a:schemeClr val="tx1">
                    <a:lumMod val="75000"/>
                    <a:lumOff val="25000"/>
                  </a:schemeClr>
                </a:solidFill>
              </a:rPr>
              <a:t>Currently pre-defined by test runs</a:t>
            </a:r>
          </a:p>
          <a:p>
            <a:r>
              <a:rPr lang="en-US" dirty="0" smtClean="0">
                <a:solidFill>
                  <a:schemeClr val="tx1">
                    <a:lumMod val="75000"/>
                    <a:lumOff val="25000"/>
                  </a:schemeClr>
                </a:solidFill>
              </a:rPr>
              <a:t>Extending the system with Web2.0 standards</a:t>
            </a:r>
          </a:p>
          <a:p>
            <a:r>
              <a:rPr lang="en-US" dirty="0" smtClean="0">
                <a:solidFill>
                  <a:schemeClr val="tx1">
                    <a:lumMod val="75000"/>
                    <a:lumOff val="25000"/>
                  </a:schemeClr>
                </a:solidFill>
              </a:rPr>
              <a:t>Handling/optimizing multiple range-queries</a:t>
            </a:r>
          </a:p>
          <a:p>
            <a:pPr lvl="1"/>
            <a:r>
              <a:rPr lang="en-US" dirty="0" smtClean="0">
                <a:solidFill>
                  <a:schemeClr val="tx1">
                    <a:lumMod val="75000"/>
                    <a:lumOff val="25000"/>
                  </a:schemeClr>
                </a:solidFill>
              </a:rPr>
              <a:t>Currently we handle only </a:t>
            </a:r>
            <a:r>
              <a:rPr lang="en-US" dirty="0" err="1" smtClean="0">
                <a:solidFill>
                  <a:schemeClr val="tx1">
                    <a:lumMod val="75000"/>
                    <a:lumOff val="25000"/>
                  </a:schemeClr>
                </a:solidFill>
              </a:rPr>
              <a:t>bbox</a:t>
            </a:r>
            <a:r>
              <a:rPr lang="en-US" dirty="0" smtClean="0">
                <a:solidFill>
                  <a:schemeClr val="tx1">
                    <a:lumMod val="75000"/>
                    <a:lumOff val="25000"/>
                  </a:schemeClr>
                </a:solidFill>
              </a:rPr>
              <a:t> ranges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Why </a:t>
            </a:r>
            <a:r>
              <a:rPr lang="en-US" dirty="0" err="1" smtClean="0">
                <a:solidFill>
                  <a:schemeClr val="tx1">
                    <a:lumMod val="75000"/>
                    <a:lumOff val="25000"/>
                  </a:schemeClr>
                </a:solidFill>
                <a:effectLst>
                  <a:outerShdw blurRad="38100" dist="38100" dir="2700000" algn="tl">
                    <a:srgbClr val="000000">
                      <a:alpha val="43137"/>
                    </a:srgbClr>
                  </a:outerShdw>
                </a:effectLst>
              </a:rPr>
              <a:t>OpenGIS</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400"/>
            <a:ext cx="8229600" cy="5029200"/>
          </a:xfrm>
        </p:spPr>
        <p:txBody>
          <a:bodyPr>
            <a:normAutofit fontScale="70000" lnSpcReduction="20000"/>
          </a:bodyPr>
          <a:lstStyle/>
          <a:p>
            <a:pPr fontAlgn="base"/>
            <a:r>
              <a:rPr lang="en-US" dirty="0" smtClean="0">
                <a:solidFill>
                  <a:schemeClr val="tx1">
                    <a:lumMod val="75000"/>
                    <a:lumOff val="25000"/>
                  </a:schemeClr>
                </a:solidFill>
              </a:rPr>
              <a:t>Published OGC specifications.</a:t>
            </a:r>
          </a:p>
          <a:p>
            <a:pPr fontAlgn="base"/>
            <a:r>
              <a:rPr lang="en-US" dirty="0" smtClean="0">
                <a:solidFill>
                  <a:schemeClr val="tx1">
                    <a:lumMod val="75000"/>
                    <a:lumOff val="25000"/>
                  </a:schemeClr>
                </a:solidFill>
              </a:rPr>
              <a:t>Vendor compliance.</a:t>
            </a:r>
          </a:p>
          <a:p>
            <a:pPr fontAlgn="base"/>
            <a:r>
              <a:rPr lang="en-US" dirty="0" smtClean="0">
                <a:solidFill>
                  <a:schemeClr val="tx1">
                    <a:lumMod val="75000"/>
                    <a:lumOff val="25000"/>
                  </a:schemeClr>
                </a:solidFill>
              </a:rPr>
              <a:t>Vendor independence.</a:t>
            </a:r>
          </a:p>
          <a:p>
            <a:pPr fontAlgn="base"/>
            <a:r>
              <a:rPr lang="en-US" dirty="0" smtClean="0">
                <a:solidFill>
                  <a:schemeClr val="tx1">
                    <a:lumMod val="75000"/>
                    <a:lumOff val="25000"/>
                  </a:schemeClr>
                </a:solidFill>
              </a:rPr>
              <a:t>Open source options.</a:t>
            </a:r>
          </a:p>
          <a:p>
            <a:pPr fontAlgn="base"/>
            <a:r>
              <a:rPr lang="en-US" dirty="0" smtClean="0">
                <a:solidFill>
                  <a:schemeClr val="tx1">
                    <a:lumMod val="75000"/>
                    <a:lumOff val="25000"/>
                  </a:schemeClr>
                </a:solidFill>
              </a:rPr>
              <a:t>Interoperability, collaboration.</a:t>
            </a:r>
          </a:p>
          <a:p>
            <a:pPr fontAlgn="base"/>
            <a:r>
              <a:rPr lang="en-US" dirty="0" smtClean="0">
                <a:solidFill>
                  <a:schemeClr val="tx1">
                    <a:lumMod val="75000"/>
                    <a:lumOff val="25000"/>
                  </a:schemeClr>
                </a:solidFill>
              </a:rPr>
              <a:t>Public data availability.</a:t>
            </a:r>
          </a:p>
          <a:p>
            <a:pPr fontAlgn="base"/>
            <a:r>
              <a:rPr lang="en-US" dirty="0" smtClean="0">
                <a:solidFill>
                  <a:schemeClr val="tx1">
                    <a:lumMod val="75000"/>
                    <a:lumOff val="25000"/>
                  </a:schemeClr>
                </a:solidFill>
              </a:rPr>
              <a:t>Custodian managed data sources.</a:t>
            </a:r>
          </a:p>
          <a:p>
            <a:pPr fontAlgn="base"/>
            <a:r>
              <a:rPr lang="en-US" dirty="0" smtClean="0">
                <a:solidFill>
                  <a:schemeClr val="tx1">
                    <a:lumMod val="75000"/>
                    <a:lumOff val="25000"/>
                  </a:schemeClr>
                </a:solidFill>
              </a:rPr>
              <a:t>OGC compliant GIS works</a:t>
            </a:r>
          </a:p>
          <a:p>
            <a:pPr lvl="1" fontAlgn="base"/>
            <a:r>
              <a:rPr lang="en-US" dirty="0" err="1" smtClean="0">
                <a:solidFill>
                  <a:schemeClr val="tx1">
                    <a:lumMod val="75000"/>
                    <a:lumOff val="25000"/>
                  </a:schemeClr>
                </a:solidFill>
              </a:rPr>
              <a:t>Cubewerx</a:t>
            </a:r>
            <a:endParaRPr lang="en-US" dirty="0" smtClean="0">
              <a:solidFill>
                <a:schemeClr val="tx1">
                  <a:lumMod val="75000"/>
                  <a:lumOff val="25000"/>
                </a:schemeClr>
              </a:solidFill>
            </a:endParaRPr>
          </a:p>
          <a:p>
            <a:pPr lvl="1" fontAlgn="base"/>
            <a:r>
              <a:rPr lang="en-US" dirty="0" err="1" smtClean="0">
                <a:solidFill>
                  <a:schemeClr val="tx1">
                    <a:lumMod val="75000"/>
                    <a:lumOff val="25000"/>
                  </a:schemeClr>
                </a:solidFill>
              </a:rPr>
              <a:t>ArcIMS</a:t>
            </a:r>
            <a:r>
              <a:rPr lang="en-US" dirty="0" smtClean="0">
                <a:solidFill>
                  <a:schemeClr val="tx1">
                    <a:lumMod val="75000"/>
                    <a:lumOff val="25000"/>
                  </a:schemeClr>
                </a:solidFill>
              </a:rPr>
              <a:t> WMS connector</a:t>
            </a:r>
          </a:p>
          <a:p>
            <a:pPr lvl="1" fontAlgn="base"/>
            <a:r>
              <a:rPr lang="en-US" dirty="0" smtClean="0">
                <a:solidFill>
                  <a:schemeClr val="tx1">
                    <a:lumMod val="75000"/>
                    <a:lumOff val="25000"/>
                  </a:schemeClr>
                </a:solidFill>
              </a:rPr>
              <a:t>Intergraph </a:t>
            </a:r>
            <a:r>
              <a:rPr lang="en-US" dirty="0" err="1" smtClean="0">
                <a:solidFill>
                  <a:schemeClr val="tx1">
                    <a:lumMod val="75000"/>
                    <a:lumOff val="25000"/>
                  </a:schemeClr>
                </a:solidFill>
              </a:rPr>
              <a:t>GeoMedia</a:t>
            </a:r>
            <a:endParaRPr lang="en-US" dirty="0" smtClean="0">
              <a:solidFill>
                <a:schemeClr val="tx1">
                  <a:lumMod val="75000"/>
                  <a:lumOff val="25000"/>
                </a:schemeClr>
              </a:solidFill>
            </a:endParaRPr>
          </a:p>
          <a:p>
            <a:pPr lvl="1" fontAlgn="base"/>
            <a:r>
              <a:rPr lang="en-US" dirty="0" smtClean="0">
                <a:solidFill>
                  <a:schemeClr val="tx1">
                    <a:lumMod val="75000"/>
                    <a:lumOff val="25000"/>
                  </a:schemeClr>
                </a:solidFill>
              </a:rPr>
              <a:t>UMN </a:t>
            </a:r>
            <a:r>
              <a:rPr lang="en-US" dirty="0" err="1" smtClean="0">
                <a:solidFill>
                  <a:schemeClr val="tx1">
                    <a:lumMod val="75000"/>
                    <a:lumOff val="25000"/>
                  </a:schemeClr>
                </a:solidFill>
              </a:rPr>
              <a:t>MapServer</a:t>
            </a:r>
            <a:endParaRPr lang="en-US" dirty="0" smtClean="0">
              <a:solidFill>
                <a:schemeClr val="tx1">
                  <a:lumMod val="75000"/>
                  <a:lumOff val="25000"/>
                </a:schemeClr>
              </a:solidFill>
            </a:endParaRPr>
          </a:p>
          <a:p>
            <a:pPr lvl="1"/>
            <a:r>
              <a:rPr lang="en-US" dirty="0" smtClean="0">
                <a:solidFill>
                  <a:schemeClr val="tx1">
                    <a:lumMod val="75000"/>
                    <a:lumOff val="25000"/>
                  </a:schemeClr>
                </a:solidFill>
              </a:rPr>
              <a:t>MapInfo </a:t>
            </a:r>
            <a:r>
              <a:rPr lang="en-US" dirty="0" err="1" smtClean="0">
                <a:solidFill>
                  <a:schemeClr val="tx1">
                    <a:lumMod val="75000"/>
                    <a:lumOff val="25000"/>
                  </a:schemeClr>
                </a:solidFill>
              </a:rPr>
              <a:t>MapXtreme</a:t>
            </a:r>
            <a:endParaRPr lang="en-US" dirty="0" smtClean="0">
              <a:solidFill>
                <a:schemeClr val="tx1">
                  <a:lumMod val="75000"/>
                  <a:lumOff val="25000"/>
                </a:schemeClr>
              </a:solidFill>
            </a:endParaRPr>
          </a:p>
          <a:p>
            <a:pPr lvl="1"/>
            <a:r>
              <a:rPr lang="en-US" dirty="0" err="1" smtClean="0">
                <a:solidFill>
                  <a:schemeClr val="tx1">
                    <a:lumMod val="75000"/>
                    <a:lumOff val="25000"/>
                  </a:schemeClr>
                </a:solidFill>
              </a:rPr>
              <a:t>PennState</a:t>
            </a:r>
            <a:r>
              <a:rPr lang="en-US" dirty="0" smtClean="0">
                <a:solidFill>
                  <a:schemeClr val="tx1">
                    <a:lumMod val="75000"/>
                    <a:lumOff val="25000"/>
                  </a:schemeClr>
                </a:solidFill>
              </a:rPr>
              <a:t> </a:t>
            </a:r>
            <a:r>
              <a:rPr lang="en-US" dirty="0" err="1" smtClean="0">
                <a:solidFill>
                  <a:schemeClr val="tx1">
                    <a:lumMod val="75000"/>
                    <a:lumOff val="25000"/>
                  </a:schemeClr>
                </a:solidFill>
              </a:rPr>
              <a:t>GeoVista</a:t>
            </a:r>
            <a:endParaRPr lang="en-US" dirty="0" smtClean="0">
              <a:solidFill>
                <a:schemeClr val="tx1">
                  <a:lumMod val="75000"/>
                  <a:lumOff val="25000"/>
                </a:schemeClr>
              </a:solidFill>
            </a:endParaRPr>
          </a:p>
          <a:p>
            <a:pPr lvl="1"/>
            <a:r>
              <a:rPr lang="en-US" dirty="0" smtClean="0">
                <a:solidFill>
                  <a:schemeClr val="tx1">
                    <a:lumMod val="75000"/>
                    <a:lumOff val="25000"/>
                  </a:schemeClr>
                </a:solidFill>
              </a:rPr>
              <a:t>Wisconsin </a:t>
            </a:r>
            <a:r>
              <a:rPr lang="en-US" dirty="0" err="1" smtClean="0">
                <a:solidFill>
                  <a:schemeClr val="tx1">
                    <a:lumMod val="75000"/>
                    <a:lumOff val="25000"/>
                  </a:schemeClr>
                </a:solidFill>
              </a:rPr>
              <a:t>VisAD</a:t>
            </a:r>
            <a:r>
              <a:rPr lang="en-US" dirty="0" smtClean="0">
                <a:solidFill>
                  <a:schemeClr val="tx1">
                    <a:lumMod val="75000"/>
                    <a:lumOff val="25000"/>
                  </a:schemeClr>
                </a:solidFill>
              </a:rPr>
              <a:t>, and many more…</a:t>
            </a:r>
          </a:p>
        </p:txBody>
      </p:sp>
      <p:sp>
        <p:nvSpPr>
          <p:cNvPr id="4" name="Slide Number Placeholder 3"/>
          <p:cNvSpPr>
            <a:spLocks noGrp="1"/>
          </p:cNvSpPr>
          <p:nvPr>
            <p:ph type="sldNum" sz="quarter" idx="12"/>
          </p:nvPr>
        </p:nvSpPr>
        <p:spPr/>
        <p:txBody>
          <a:bodyPr/>
          <a:lstStyle/>
          <a:p>
            <a:fld id="{052F8F49-F254-4492-A20D-AEE6D2E281C5}"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AutoShape 38"/>
          <p:cNvSpPr>
            <a:spLocks noChangeArrowheads="1"/>
          </p:cNvSpPr>
          <p:nvPr/>
        </p:nvSpPr>
        <p:spPr bwMode="auto">
          <a:xfrm>
            <a:off x="1828800" y="2754642"/>
            <a:ext cx="685800" cy="127585"/>
          </a:xfrm>
          <a:prstGeom prst="parallelogram">
            <a:avLst>
              <a:gd name="adj" fmla="val 130909"/>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8914" name="Rectangle 1026"/>
          <p:cNvSpPr>
            <a:spLocks noGrp="1" noChangeArrowheads="1"/>
          </p:cNvSpPr>
          <p:nvPr>
            <p:ph type="title"/>
          </p:nvPr>
        </p:nvSpPr>
        <p:spPr>
          <a:xfrm>
            <a:off x="457200" y="274638"/>
            <a:ext cx="8229600" cy="639762"/>
          </a:xfrm>
        </p:spPr>
        <p:txBody>
          <a:bodyPr>
            <a:normAutofit fontScale="90000"/>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Integrated data-view</a:t>
            </a:r>
            <a:br>
              <a:rPr lang="en-US" sz="4000" dirty="0" smtClean="0">
                <a:solidFill>
                  <a:schemeClr val="tx1">
                    <a:lumMod val="75000"/>
                    <a:lumOff val="25000"/>
                  </a:schemeClr>
                </a:solidFill>
                <a:effectLst>
                  <a:outerShdw blurRad="38100" dist="38100" dir="2700000" algn="tl">
                    <a:srgbClr val="000000">
                      <a:alpha val="43137"/>
                    </a:srgbClr>
                  </a:outerShdw>
                </a:effectLst>
              </a:rPr>
            </a:br>
            <a:r>
              <a:rPr lang="en-US" sz="2700" dirty="0" smtClean="0">
                <a:solidFill>
                  <a:schemeClr val="tx1">
                    <a:lumMod val="75000"/>
                    <a:lumOff val="25000"/>
                  </a:schemeClr>
                </a:solidFill>
                <a:effectLst>
                  <a:outerShdw blurRad="38100" dist="38100" dir="2700000" algn="tl">
                    <a:srgbClr val="000000">
                      <a:alpha val="43137"/>
                    </a:srgbClr>
                  </a:outerShdw>
                </a:effectLst>
              </a:rPr>
              <a:t>Multi-layered Map images</a:t>
            </a:r>
            <a:endParaRPr lang="en-US" sz="2700" dirty="0">
              <a:solidFill>
                <a:schemeClr val="tx1">
                  <a:lumMod val="75000"/>
                  <a:lumOff val="25000"/>
                </a:schemeClr>
              </a:solidFill>
              <a:effectLst>
                <a:outerShdw blurRad="38100" dist="38100" dir="2700000" algn="tl">
                  <a:srgbClr val="000000">
                    <a:alpha val="43137"/>
                  </a:srgbClr>
                </a:outerShdw>
              </a:effectLst>
            </a:endParaRPr>
          </a:p>
        </p:txBody>
      </p:sp>
      <p:sp>
        <p:nvSpPr>
          <p:cNvPr id="37" name="Content Placeholder 36"/>
          <p:cNvSpPr>
            <a:spLocks noGrp="1"/>
          </p:cNvSpPr>
          <p:nvPr>
            <p:ph idx="1"/>
          </p:nvPr>
        </p:nvSpPr>
        <p:spPr>
          <a:xfrm>
            <a:off x="4648200" y="1524000"/>
            <a:ext cx="4191000" cy="4876800"/>
          </a:xfrm>
        </p:spPr>
        <p:txBody>
          <a:bodyPr>
            <a:normAutofit fontScale="70000" lnSpcReduction="20000"/>
          </a:bodyPr>
          <a:lstStyle/>
          <a:p>
            <a:r>
              <a:rPr lang="en-US" dirty="0" smtClean="0">
                <a:solidFill>
                  <a:schemeClr val="tx1">
                    <a:lumMod val="75000"/>
                    <a:lumOff val="25000"/>
                  </a:schemeClr>
                </a:solidFill>
              </a:rPr>
              <a:t>Query heterogeneous data sources as a single resource</a:t>
            </a:r>
          </a:p>
          <a:p>
            <a:pPr lvl="1"/>
            <a:r>
              <a:rPr lang="en-US" dirty="0" smtClean="0">
                <a:solidFill>
                  <a:schemeClr val="tx1">
                    <a:lumMod val="75000"/>
                    <a:lumOff val="25000"/>
                  </a:schemeClr>
                </a:solidFill>
              </a:rPr>
              <a:t>Heterogeneous: local resource controls definition of the data</a:t>
            </a:r>
          </a:p>
          <a:p>
            <a:pPr lvl="1"/>
            <a:r>
              <a:rPr lang="en-US" dirty="0" smtClean="0">
                <a:solidFill>
                  <a:schemeClr val="tx1">
                    <a:lumMod val="75000"/>
                    <a:lumOff val="25000"/>
                  </a:schemeClr>
                </a:solidFill>
              </a:rPr>
              <a:t>Single resource: remove the burden of individually accessing each data source</a:t>
            </a:r>
          </a:p>
          <a:p>
            <a:r>
              <a:rPr lang="en-US" dirty="0" smtClean="0">
                <a:solidFill>
                  <a:schemeClr val="tx1">
                    <a:lumMod val="75000"/>
                    <a:lumOff val="25000"/>
                  </a:schemeClr>
                </a:solidFill>
              </a:rPr>
              <a:t>Easy extension with new data and service resources</a:t>
            </a:r>
          </a:p>
          <a:p>
            <a:r>
              <a:rPr lang="en-US" dirty="0" smtClean="0">
                <a:solidFill>
                  <a:schemeClr val="tx1">
                    <a:lumMod val="75000"/>
                    <a:lumOff val="25000"/>
                  </a:schemeClr>
                </a:solidFill>
              </a:rPr>
              <a:t>No real integration of data</a:t>
            </a:r>
          </a:p>
          <a:p>
            <a:pPr lvl="1"/>
            <a:r>
              <a:rPr lang="en-US" dirty="0" smtClean="0">
                <a:solidFill>
                  <a:schemeClr val="tx1">
                    <a:lumMod val="75000"/>
                    <a:lumOff val="25000"/>
                  </a:schemeClr>
                </a:solidFill>
              </a:rPr>
              <a:t>Data always at local source</a:t>
            </a:r>
          </a:p>
          <a:p>
            <a:pPr lvl="1"/>
            <a:r>
              <a:rPr lang="en-US" dirty="0" smtClean="0">
                <a:solidFill>
                  <a:schemeClr val="tx1">
                    <a:lumMod val="75000"/>
                    <a:lumOff val="25000"/>
                  </a:schemeClr>
                </a:solidFill>
              </a:rPr>
              <a:t>Easy maintenance of data</a:t>
            </a:r>
          </a:p>
          <a:p>
            <a:r>
              <a:rPr lang="en-US" dirty="0" smtClean="0">
                <a:solidFill>
                  <a:schemeClr val="tx1">
                    <a:lumMod val="75000"/>
                    <a:lumOff val="25000"/>
                  </a:schemeClr>
                </a:solidFill>
              </a:rPr>
              <a:t>Seamless interaction with the system</a:t>
            </a:r>
          </a:p>
          <a:p>
            <a:pPr lvl="1"/>
            <a:r>
              <a:rPr lang="en-US" dirty="0" smtClean="0">
                <a:solidFill>
                  <a:schemeClr val="tx1">
                    <a:lumMod val="75000"/>
                    <a:lumOff val="25000"/>
                  </a:schemeClr>
                </a:solidFill>
              </a:rPr>
              <a:t>Collaborative decision makings</a:t>
            </a:r>
          </a:p>
          <a:p>
            <a:endParaRPr lang="en-US" dirty="0"/>
          </a:p>
        </p:txBody>
      </p:sp>
      <p:sp>
        <p:nvSpPr>
          <p:cNvPr id="38915" name="Rectangle 1027">
            <a:hlinkClick r:id="rId3"/>
          </p:cNvPr>
          <p:cNvSpPr>
            <a:spLocks noChangeArrowheads="1"/>
          </p:cNvSpPr>
          <p:nvPr/>
        </p:nvSpPr>
        <p:spPr bwMode="auto">
          <a:xfrm>
            <a:off x="1524000" y="3198038"/>
            <a:ext cx="1371600" cy="792163"/>
          </a:xfrm>
          <a:prstGeom prst="rect">
            <a:avLst/>
          </a:prstGeom>
          <a:solidFill>
            <a:schemeClr val="accent1">
              <a:lumMod val="20000"/>
              <a:lumOff val="80000"/>
            </a:schemeClr>
          </a:solidFill>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wrap="none"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solidFill>
                  <a:srgbClr val="002060"/>
                </a:solidFill>
                <a:effectLst>
                  <a:outerShdw blurRad="76200" dist="50800" dir="5400000" algn="tl" rotWithShape="0">
                    <a:srgbClr val="000000">
                      <a:alpha val="65000"/>
                    </a:srgbClr>
                  </a:outerShdw>
                </a:effectLst>
                <a:latin typeface="Helvetica" pitchFamily="34" charset="0"/>
              </a:rPr>
              <a:t> Display &amp;</a:t>
            </a:r>
          </a:p>
          <a:p>
            <a:pPr algn="ctr"/>
            <a:r>
              <a:rPr lang="en-US" b="1" spc="50" dirty="0" smtClean="0">
                <a:ln w="11430"/>
                <a:solidFill>
                  <a:srgbClr val="002060"/>
                </a:solidFill>
                <a:effectLst>
                  <a:outerShdw blurRad="76200" dist="50800" dir="5400000" algn="tl" rotWithShape="0">
                    <a:srgbClr val="000000">
                      <a:alpha val="65000"/>
                    </a:srgbClr>
                  </a:outerShdw>
                </a:effectLst>
                <a:latin typeface="Helvetica" pitchFamily="34" charset="0"/>
              </a:rPr>
              <a:t>Federation</a:t>
            </a:r>
            <a:endParaRPr lang="en-US" b="1" spc="50" dirty="0">
              <a:ln w="11430"/>
              <a:solidFill>
                <a:srgbClr val="002060"/>
              </a:solidFill>
              <a:effectLst>
                <a:outerShdw blurRad="76200" dist="50800" dir="5400000" algn="tl" rotWithShape="0">
                  <a:srgbClr val="000000">
                    <a:alpha val="65000"/>
                  </a:srgbClr>
                </a:outerShdw>
              </a:effectLst>
              <a:latin typeface="Helvetica" pitchFamily="34" charset="0"/>
            </a:endParaRPr>
          </a:p>
          <a:p>
            <a:pPr algn="ctr"/>
            <a:r>
              <a:rPr lang="en-US" b="1" spc="50" dirty="0" smtClean="0">
                <a:ln w="11430"/>
                <a:solidFill>
                  <a:srgbClr val="002060"/>
                </a:solidFill>
                <a:effectLst>
                  <a:outerShdw blurRad="76200" dist="50800" dir="5400000" algn="tl" rotWithShape="0">
                    <a:srgbClr val="000000">
                      <a:alpha val="65000"/>
                    </a:srgbClr>
                  </a:outerShdw>
                </a:effectLst>
                <a:latin typeface="Helvetica" pitchFamily="34" charset="0"/>
              </a:rPr>
              <a:t>services</a:t>
            </a:r>
            <a:endParaRPr lang="en-US" b="1" spc="50" dirty="0">
              <a:ln w="11430"/>
              <a:solidFill>
                <a:srgbClr val="002060"/>
              </a:solidFill>
              <a:effectLst>
                <a:outerShdw blurRad="76200" dist="50800" dir="5400000" algn="tl" rotWithShape="0">
                  <a:srgbClr val="000000">
                    <a:alpha val="65000"/>
                  </a:srgbClr>
                </a:outerShdw>
              </a:effectLst>
              <a:latin typeface="Helvetica" pitchFamily="34" charset="0"/>
            </a:endParaRPr>
          </a:p>
        </p:txBody>
      </p:sp>
      <p:sp>
        <p:nvSpPr>
          <p:cNvPr id="38916" name="Text Box 1028"/>
          <p:cNvSpPr txBox="1">
            <a:spLocks noChangeArrowheads="1"/>
          </p:cNvSpPr>
          <p:nvPr/>
        </p:nvSpPr>
        <p:spPr bwMode="auto">
          <a:xfrm>
            <a:off x="1524000" y="2893238"/>
            <a:ext cx="1371600" cy="307777"/>
          </a:xfrm>
          <a:prstGeom prst="rect">
            <a:avLst/>
          </a:prstGeom>
          <a:solidFill>
            <a:srgbClr val="002060"/>
          </a:solidFill>
          <a:ln>
            <a:headEnd type="none" w="sm" len="sm"/>
            <a:tailEnd type="none" w="sm" len="sm"/>
          </a:ln>
        </p:spPr>
        <p:style>
          <a:lnRef idx="2">
            <a:schemeClr val="accent3"/>
          </a:lnRef>
          <a:fillRef idx="1">
            <a:schemeClr val="lt1"/>
          </a:fillRef>
          <a:effectRef idx="0">
            <a:schemeClr val="accent3"/>
          </a:effectRef>
          <a:fontRef idx="minor">
            <a:schemeClr val="dk1"/>
          </a:fontRef>
        </p:style>
        <p:txBody>
          <a:bodyPr wrap="square" lIns="0" rIns="0">
            <a:spAutoFit/>
          </a:bodyPr>
          <a:lstStyle/>
          <a:p>
            <a:pPr algn="ctr"/>
            <a:r>
              <a:rPr lang="en-US" sz="1400" b="1" dirty="0" smtClean="0">
                <a:solidFill>
                  <a:schemeClr val="bg1"/>
                </a:solidFill>
                <a:latin typeface="Helvetica" pitchFamily="34" charset="0"/>
              </a:rPr>
              <a:t>Integrated View </a:t>
            </a:r>
            <a:endParaRPr lang="en-US" sz="1400" b="1" dirty="0">
              <a:solidFill>
                <a:schemeClr val="bg1"/>
              </a:solidFill>
              <a:latin typeface="Helvetica" pitchFamily="34" charset="0"/>
            </a:endParaRPr>
          </a:p>
        </p:txBody>
      </p:sp>
      <p:sp>
        <p:nvSpPr>
          <p:cNvPr id="38917" name="Text Box 1029"/>
          <p:cNvSpPr txBox="1">
            <a:spLocks noChangeArrowheads="1"/>
          </p:cNvSpPr>
          <p:nvPr/>
        </p:nvSpPr>
        <p:spPr bwMode="auto">
          <a:xfrm>
            <a:off x="1143000" y="1800156"/>
            <a:ext cx="2057400" cy="366712"/>
          </a:xfrm>
          <a:prstGeom prst="rect">
            <a:avLst/>
          </a:prstGeom>
          <a:solidFill>
            <a:schemeClr val="tx2">
              <a:lumMod val="20000"/>
              <a:lumOff val="80000"/>
            </a:schemeClr>
          </a:solidFill>
          <a:ln w="19050">
            <a:solidFill>
              <a:schemeClr val="tx1">
                <a:lumMod val="50000"/>
                <a:lumOff val="50000"/>
              </a:schemeClr>
            </a:solidFill>
            <a:miter lim="800000"/>
            <a:headEnd/>
            <a:tailEnd/>
          </a:ln>
          <a:effectLst/>
        </p:spPr>
        <p:txBody>
          <a:bodyPr>
            <a:spAutoFit/>
          </a:bodyPr>
          <a:lstStyle/>
          <a:p>
            <a:pPr algn="l"/>
            <a:r>
              <a:rPr lang="en-US" dirty="0">
                <a:solidFill>
                  <a:srgbClr val="002060"/>
                </a:solidFill>
                <a:latin typeface="Helvetica" pitchFamily="34" charset="0"/>
              </a:rPr>
              <a:t>Client/User-Query</a:t>
            </a:r>
            <a:endParaRPr lang="en-US" sz="1600" dirty="0">
              <a:solidFill>
                <a:srgbClr val="002060"/>
              </a:solidFill>
              <a:latin typeface="Helvetica" pitchFamily="34" charset="0"/>
            </a:endParaRPr>
          </a:p>
        </p:txBody>
      </p:sp>
      <p:grpSp>
        <p:nvGrpSpPr>
          <p:cNvPr id="2" name="Group 1038"/>
          <p:cNvGrpSpPr>
            <a:grpSpLocks/>
          </p:cNvGrpSpPr>
          <p:nvPr/>
        </p:nvGrpSpPr>
        <p:grpSpPr bwMode="auto">
          <a:xfrm>
            <a:off x="1816100" y="5450701"/>
            <a:ext cx="698500" cy="596900"/>
            <a:chOff x="2544" y="3168"/>
            <a:chExt cx="480" cy="480"/>
          </a:xfrm>
          <a:solidFill>
            <a:schemeClr val="accent2"/>
          </a:solidFill>
        </p:grpSpPr>
        <p:sp>
          <p:nvSpPr>
            <p:cNvPr id="38927" name="AutoShape 1039"/>
            <p:cNvSpPr>
              <a:spLocks noChangeArrowheads="1"/>
            </p:cNvSpPr>
            <p:nvPr/>
          </p:nvSpPr>
          <p:spPr bwMode="auto">
            <a:xfrm>
              <a:off x="2640" y="3168"/>
              <a:ext cx="384" cy="384"/>
            </a:xfrm>
            <a:prstGeom prst="flowChartMagneticTape">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p>
          </p:txBody>
        </p:sp>
        <p:sp>
          <p:nvSpPr>
            <p:cNvPr id="38928" name="AutoShape 1040"/>
            <p:cNvSpPr>
              <a:spLocks noChangeArrowheads="1"/>
            </p:cNvSpPr>
            <p:nvPr/>
          </p:nvSpPr>
          <p:spPr bwMode="auto">
            <a:xfrm>
              <a:off x="2592" y="3216"/>
              <a:ext cx="384" cy="384"/>
            </a:xfrm>
            <a:prstGeom prst="flowChartMagneticTape">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p>
          </p:txBody>
        </p:sp>
        <p:sp>
          <p:nvSpPr>
            <p:cNvPr id="38929" name="AutoShape 1041"/>
            <p:cNvSpPr>
              <a:spLocks noChangeArrowheads="1"/>
            </p:cNvSpPr>
            <p:nvPr/>
          </p:nvSpPr>
          <p:spPr bwMode="auto">
            <a:xfrm>
              <a:off x="2544" y="3264"/>
              <a:ext cx="384" cy="384"/>
            </a:xfrm>
            <a:prstGeom prst="flowChartMagneticTape">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p>
          </p:txBody>
        </p:sp>
      </p:grpSp>
      <p:sp>
        <p:nvSpPr>
          <p:cNvPr id="38930" name="Text Box 1042"/>
          <p:cNvSpPr txBox="1">
            <a:spLocks noChangeArrowheads="1"/>
          </p:cNvSpPr>
          <p:nvPr/>
        </p:nvSpPr>
        <p:spPr bwMode="auto">
          <a:xfrm>
            <a:off x="1719588" y="5612979"/>
            <a:ext cx="711200" cy="304800"/>
          </a:xfrm>
          <a:prstGeom prst="rect">
            <a:avLst/>
          </a:prstGeom>
          <a:noFill/>
          <a:ln w="12700">
            <a:noFill/>
            <a:miter lim="800000"/>
            <a:headEnd/>
            <a:tailEnd/>
          </a:ln>
          <a:effectLst/>
        </p:spPr>
        <p:txBody>
          <a:bodyPr>
            <a:spAutoFit/>
          </a:bodyPr>
          <a:lstStyle/>
          <a:p>
            <a:pPr algn="l"/>
            <a:r>
              <a:rPr lang="en-US" sz="1400" dirty="0">
                <a:solidFill>
                  <a:srgbClr val="002060"/>
                </a:solidFill>
                <a:latin typeface="Helvetica" pitchFamily="34" charset="0"/>
              </a:rPr>
              <a:t>  </a:t>
            </a:r>
            <a:r>
              <a:rPr lang="en-US" sz="1400" b="1" dirty="0">
                <a:solidFill>
                  <a:srgbClr val="002060"/>
                </a:solidFill>
                <a:latin typeface="Helvetica" pitchFamily="34" charset="0"/>
              </a:rPr>
              <a:t>Files</a:t>
            </a:r>
            <a:endParaRPr lang="en-US" sz="1400" dirty="0">
              <a:solidFill>
                <a:srgbClr val="002060"/>
              </a:solidFill>
              <a:latin typeface="Helvetica" pitchFamily="34" charset="0"/>
            </a:endParaRPr>
          </a:p>
        </p:txBody>
      </p:sp>
      <p:grpSp>
        <p:nvGrpSpPr>
          <p:cNvPr id="3" name="Group 1043"/>
          <p:cNvGrpSpPr>
            <a:grpSpLocks/>
          </p:cNvGrpSpPr>
          <p:nvPr/>
        </p:nvGrpSpPr>
        <p:grpSpPr bwMode="auto">
          <a:xfrm>
            <a:off x="3429000" y="5438001"/>
            <a:ext cx="685800" cy="685800"/>
            <a:chOff x="3456" y="2688"/>
            <a:chExt cx="528" cy="381"/>
          </a:xfrm>
          <a:solidFill>
            <a:schemeClr val="accent2"/>
          </a:solidFill>
        </p:grpSpPr>
        <p:sp>
          <p:nvSpPr>
            <p:cNvPr id="38932" name="AutoShape 1044"/>
            <p:cNvSpPr>
              <a:spLocks noChangeArrowheads="1"/>
            </p:cNvSpPr>
            <p:nvPr/>
          </p:nvSpPr>
          <p:spPr bwMode="auto">
            <a:xfrm>
              <a:off x="3456" y="2688"/>
              <a:ext cx="528" cy="381"/>
            </a:xfrm>
            <a:prstGeom prst="flowChartMultidocumen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p>
          </p:txBody>
        </p:sp>
        <p:sp>
          <p:nvSpPr>
            <p:cNvPr id="38933" name="Text Box 1045"/>
            <p:cNvSpPr txBox="1">
              <a:spLocks noChangeArrowheads="1"/>
            </p:cNvSpPr>
            <p:nvPr/>
          </p:nvSpPr>
          <p:spPr bwMode="auto">
            <a:xfrm>
              <a:off x="3513" y="2784"/>
              <a:ext cx="337" cy="154"/>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0" rIns="0">
              <a:spAutoFit/>
            </a:bodyPr>
            <a:lstStyle/>
            <a:p>
              <a:pPr algn="l"/>
              <a:r>
                <a:rPr lang="en-US" sz="1200" b="1" dirty="0">
                  <a:solidFill>
                    <a:srgbClr val="002060"/>
                  </a:solidFill>
                  <a:latin typeface="Helvetica" pitchFamily="34" charset="0"/>
                </a:rPr>
                <a:t>WWW</a:t>
              </a:r>
              <a:endParaRPr lang="en-US" sz="1200" dirty="0">
                <a:solidFill>
                  <a:srgbClr val="002060"/>
                </a:solidFill>
                <a:latin typeface="Helvetica" pitchFamily="34" charset="0"/>
              </a:endParaRPr>
            </a:p>
          </p:txBody>
        </p:sp>
      </p:grpSp>
      <p:sp>
        <p:nvSpPr>
          <p:cNvPr id="38937" name="Text Box 1049"/>
          <p:cNvSpPr txBox="1">
            <a:spLocks noChangeArrowheads="1"/>
          </p:cNvSpPr>
          <p:nvPr/>
        </p:nvSpPr>
        <p:spPr bwMode="auto">
          <a:xfrm>
            <a:off x="380394" y="4826814"/>
            <a:ext cx="686406" cy="338554"/>
          </a:xfrm>
          <a:prstGeom prst="rect">
            <a:avLst/>
          </a:prstGeom>
          <a:solidFill>
            <a:schemeClr val="accent1">
              <a:lumMod val="20000"/>
              <a:lumOff val="80000"/>
            </a:schemeClr>
          </a:solidFill>
          <a:ln w="19050">
            <a:solidFill>
              <a:srgbClr val="002060"/>
            </a:solidFill>
            <a:miter lim="800000"/>
            <a:headEnd/>
            <a:tailEnd/>
          </a:ln>
          <a:effectLst/>
        </p:spPr>
        <p:txBody>
          <a:bodyPr wrap="none">
            <a:spAutoFit/>
          </a:bodyPr>
          <a:lstStyle/>
          <a:p>
            <a:pPr algn="l"/>
            <a:r>
              <a:rPr lang="en-US" sz="1600" dirty="0" smtClean="0">
                <a:solidFill>
                  <a:srgbClr val="000000"/>
                </a:solidFill>
                <a:latin typeface="Helvetica" pitchFamily="34" charset="0"/>
              </a:rPr>
              <a:t>WMS</a:t>
            </a:r>
            <a:endParaRPr lang="en-US" sz="1600" dirty="0">
              <a:solidFill>
                <a:srgbClr val="000000"/>
              </a:solidFill>
              <a:latin typeface="Helvetica" pitchFamily="34" charset="0"/>
            </a:endParaRPr>
          </a:p>
        </p:txBody>
      </p:sp>
      <p:sp>
        <p:nvSpPr>
          <p:cNvPr id="38938" name="Text Box 1050"/>
          <p:cNvSpPr txBox="1">
            <a:spLocks noChangeArrowheads="1"/>
          </p:cNvSpPr>
          <p:nvPr/>
        </p:nvSpPr>
        <p:spPr bwMode="auto">
          <a:xfrm>
            <a:off x="1885970" y="4826814"/>
            <a:ext cx="639919" cy="338554"/>
          </a:xfrm>
          <a:prstGeom prst="rect">
            <a:avLst/>
          </a:prstGeom>
          <a:solidFill>
            <a:schemeClr val="accent1">
              <a:lumMod val="20000"/>
              <a:lumOff val="80000"/>
            </a:schemeClr>
          </a:solidFill>
          <a:ln w="19050">
            <a:solidFill>
              <a:srgbClr val="002060"/>
            </a:solidFill>
            <a:miter lim="800000"/>
            <a:headEnd/>
            <a:tailEnd/>
          </a:ln>
          <a:effectLst/>
        </p:spPr>
        <p:txBody>
          <a:bodyPr wrap="none">
            <a:spAutoFit/>
          </a:bodyPr>
          <a:lstStyle/>
          <a:p>
            <a:r>
              <a:rPr lang="en-US" sz="1600" dirty="0" smtClean="0">
                <a:solidFill>
                  <a:srgbClr val="000000"/>
                </a:solidFill>
                <a:latin typeface="Helvetica" pitchFamily="34" charset="0"/>
              </a:rPr>
              <a:t>WFS</a:t>
            </a:r>
          </a:p>
        </p:txBody>
      </p:sp>
      <p:sp>
        <p:nvSpPr>
          <p:cNvPr id="38939" name="Text Box 1051"/>
          <p:cNvSpPr txBox="1">
            <a:spLocks noChangeArrowheads="1"/>
          </p:cNvSpPr>
          <p:nvPr/>
        </p:nvSpPr>
        <p:spPr bwMode="auto">
          <a:xfrm>
            <a:off x="3352800" y="4826814"/>
            <a:ext cx="639919" cy="338554"/>
          </a:xfrm>
          <a:prstGeom prst="rect">
            <a:avLst/>
          </a:prstGeom>
          <a:solidFill>
            <a:schemeClr val="accent1">
              <a:lumMod val="20000"/>
              <a:lumOff val="80000"/>
            </a:schemeClr>
          </a:solidFill>
          <a:ln w="19050">
            <a:solidFill>
              <a:srgbClr val="002060"/>
            </a:solidFill>
            <a:miter lim="800000"/>
            <a:headEnd/>
            <a:tailEnd/>
          </a:ln>
          <a:effectLst/>
        </p:spPr>
        <p:txBody>
          <a:bodyPr wrap="none">
            <a:spAutoFit/>
          </a:bodyPr>
          <a:lstStyle/>
          <a:p>
            <a:r>
              <a:rPr lang="en-US" sz="1600" dirty="0" smtClean="0">
                <a:solidFill>
                  <a:srgbClr val="000000"/>
                </a:solidFill>
                <a:latin typeface="Helvetica" pitchFamily="34" charset="0"/>
              </a:rPr>
              <a:t>WFS</a:t>
            </a:r>
          </a:p>
        </p:txBody>
      </p:sp>
      <p:sp>
        <p:nvSpPr>
          <p:cNvPr id="38942" name="Text Box 1054"/>
          <p:cNvSpPr txBox="1">
            <a:spLocks noChangeArrowheads="1"/>
          </p:cNvSpPr>
          <p:nvPr/>
        </p:nvSpPr>
        <p:spPr bwMode="auto">
          <a:xfrm>
            <a:off x="3260725" y="-346075"/>
            <a:ext cx="184150" cy="457200"/>
          </a:xfrm>
          <a:prstGeom prst="rect">
            <a:avLst/>
          </a:prstGeom>
          <a:noFill/>
          <a:ln w="9525">
            <a:noFill/>
            <a:miter lim="800000"/>
            <a:headEnd/>
            <a:tailEnd/>
          </a:ln>
          <a:effectLst/>
        </p:spPr>
        <p:txBody>
          <a:bodyPr wrap="none">
            <a:spAutoFit/>
          </a:bodyPr>
          <a:lstStyle/>
          <a:p>
            <a:pPr algn="l"/>
            <a:endParaRPr lang="en-US" sz="2400">
              <a:solidFill>
                <a:schemeClr val="tx1"/>
              </a:solidFill>
              <a:latin typeface="Helvetica" pitchFamily="34" charset="0"/>
            </a:endParaRPr>
          </a:p>
        </p:txBody>
      </p:sp>
      <p:sp>
        <p:nvSpPr>
          <p:cNvPr id="36" name="TextBox 35"/>
          <p:cNvSpPr txBox="1"/>
          <p:nvPr/>
        </p:nvSpPr>
        <p:spPr>
          <a:xfrm>
            <a:off x="533400" y="6211669"/>
            <a:ext cx="3200400" cy="584775"/>
          </a:xfrm>
          <a:prstGeom prst="rect">
            <a:avLst/>
          </a:prstGeom>
          <a:noFill/>
        </p:spPr>
        <p:txBody>
          <a:bodyPr wrap="square" rtlCol="0">
            <a:spAutoFit/>
          </a:bodyPr>
          <a:lstStyle/>
          <a:p>
            <a:r>
              <a:rPr lang="en-US" sz="1600" dirty="0" smtClean="0"/>
              <a:t>Data in files, HTML, XML/Relational Databases, Spatial Sources/sensors</a:t>
            </a:r>
            <a:endParaRPr lang="en-US" sz="1600" dirty="0"/>
          </a:p>
        </p:txBody>
      </p:sp>
      <p:cxnSp>
        <p:nvCxnSpPr>
          <p:cNvPr id="40" name="Straight Arrow Connector 39"/>
          <p:cNvCxnSpPr>
            <a:stCxn id="38937" idx="0"/>
          </p:cNvCxnSpPr>
          <p:nvPr/>
        </p:nvCxnSpPr>
        <p:spPr>
          <a:xfrm rot="5400000" flipH="1" flipV="1">
            <a:off x="743592" y="3970207"/>
            <a:ext cx="836613" cy="876603"/>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8938" idx="0"/>
            <a:endCxn id="38915" idx="2"/>
          </p:cNvCxnSpPr>
          <p:nvPr/>
        </p:nvCxnSpPr>
        <p:spPr>
          <a:xfrm rot="5400000" flipH="1" flipV="1">
            <a:off x="1789559" y="4406573"/>
            <a:ext cx="836613" cy="387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38939" idx="0"/>
          </p:cNvCxnSpPr>
          <p:nvPr/>
        </p:nvCxnSpPr>
        <p:spPr>
          <a:xfrm rot="16200000" flipV="1">
            <a:off x="2827777" y="3981831"/>
            <a:ext cx="836612" cy="853354"/>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48" name="AutoShape 4"/>
          <p:cNvSpPr>
            <a:spLocks noChangeArrowheads="1"/>
          </p:cNvSpPr>
          <p:nvPr/>
        </p:nvSpPr>
        <p:spPr bwMode="auto">
          <a:xfrm>
            <a:off x="457200" y="5514201"/>
            <a:ext cx="533400" cy="457200"/>
          </a:xfrm>
          <a:prstGeom prst="flowChartMagneticDisk">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bodyPr>
          <a:lstStyle/>
          <a:p>
            <a:pPr algn="ctr"/>
            <a:r>
              <a:rPr lang="en-US" b="1" dirty="0" smtClean="0">
                <a:solidFill>
                  <a:srgbClr val="002060"/>
                </a:solidFill>
              </a:rPr>
              <a:t>DB</a:t>
            </a:r>
            <a:endParaRPr lang="en-US" b="1" dirty="0">
              <a:solidFill>
                <a:srgbClr val="002060"/>
              </a:solidFill>
            </a:endParaRPr>
          </a:p>
        </p:txBody>
      </p:sp>
      <p:sp>
        <p:nvSpPr>
          <p:cNvPr id="26" name="Slide Number Placeholder 25"/>
          <p:cNvSpPr>
            <a:spLocks noGrp="1"/>
          </p:cNvSpPr>
          <p:nvPr>
            <p:ph type="sldNum" sz="quarter" idx="12"/>
          </p:nvPr>
        </p:nvSpPr>
        <p:spPr/>
        <p:txBody>
          <a:bodyPr/>
          <a:lstStyle/>
          <a:p>
            <a:fld id="{052F8F49-F254-4492-A20D-AEE6D2E281C5}" type="slidenum">
              <a:rPr lang="en-US" smtClean="0"/>
              <a:pPr/>
              <a:t>44</a:t>
            </a:fld>
            <a:endParaRPr lang="en-US"/>
          </a:p>
        </p:txBody>
      </p:sp>
      <p:sp>
        <p:nvSpPr>
          <p:cNvPr id="32" name="Rectangle 31"/>
          <p:cNvSpPr/>
          <p:nvPr/>
        </p:nvSpPr>
        <p:spPr>
          <a:xfrm>
            <a:off x="304800" y="5209401"/>
            <a:ext cx="838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t>Mediator</a:t>
            </a:r>
            <a:endParaRPr lang="en-US" sz="1300" b="1" dirty="0"/>
          </a:p>
        </p:txBody>
      </p:sp>
      <p:sp>
        <p:nvSpPr>
          <p:cNvPr id="33" name="Rectangle 32"/>
          <p:cNvSpPr/>
          <p:nvPr/>
        </p:nvSpPr>
        <p:spPr>
          <a:xfrm>
            <a:off x="1752600" y="5209401"/>
            <a:ext cx="838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t>Mediator</a:t>
            </a:r>
            <a:endParaRPr lang="en-US" sz="1300" b="1" dirty="0"/>
          </a:p>
        </p:txBody>
      </p:sp>
      <p:sp>
        <p:nvSpPr>
          <p:cNvPr id="34" name="Rectangle 33"/>
          <p:cNvSpPr/>
          <p:nvPr/>
        </p:nvSpPr>
        <p:spPr>
          <a:xfrm>
            <a:off x="3276600" y="5209401"/>
            <a:ext cx="838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t>Mediator</a:t>
            </a:r>
            <a:endParaRPr lang="en-US" sz="1300" b="1" dirty="0"/>
          </a:p>
        </p:txBody>
      </p:sp>
      <p:pic>
        <p:nvPicPr>
          <p:cNvPr id="35" name="Picture 43"/>
          <p:cNvPicPr>
            <a:picLocks noChangeAspect="1" noChangeArrowheads="1"/>
          </p:cNvPicPr>
          <p:nvPr/>
        </p:nvPicPr>
        <p:blipFill>
          <a:blip r:embed="rId4"/>
          <a:srcRect/>
          <a:stretch>
            <a:fillRect/>
          </a:stretch>
        </p:blipFill>
        <p:spPr bwMode="auto">
          <a:xfrm>
            <a:off x="2286000" y="4187961"/>
            <a:ext cx="297235" cy="488040"/>
          </a:xfrm>
          <a:prstGeom prst="rect">
            <a:avLst/>
          </a:prstGeom>
          <a:noFill/>
        </p:spPr>
      </p:pic>
      <p:pic>
        <p:nvPicPr>
          <p:cNvPr id="38" name="Picture 43"/>
          <p:cNvPicPr>
            <a:picLocks noChangeAspect="1" noChangeArrowheads="1"/>
          </p:cNvPicPr>
          <p:nvPr/>
        </p:nvPicPr>
        <p:blipFill>
          <a:blip r:embed="rId4"/>
          <a:srcRect/>
          <a:stretch>
            <a:fillRect/>
          </a:stretch>
        </p:blipFill>
        <p:spPr bwMode="auto">
          <a:xfrm>
            <a:off x="3581400" y="4187961"/>
            <a:ext cx="297235" cy="488040"/>
          </a:xfrm>
          <a:prstGeom prst="rect">
            <a:avLst/>
          </a:prstGeom>
          <a:noFill/>
        </p:spPr>
      </p:pic>
      <p:sp>
        <p:nvSpPr>
          <p:cNvPr id="39" name="AutoShape 38"/>
          <p:cNvSpPr>
            <a:spLocks noChangeArrowheads="1"/>
          </p:cNvSpPr>
          <p:nvPr/>
        </p:nvSpPr>
        <p:spPr bwMode="auto">
          <a:xfrm>
            <a:off x="533400" y="4295001"/>
            <a:ext cx="609600" cy="152401"/>
          </a:xfrm>
          <a:prstGeom prst="parallelogram">
            <a:avLst>
              <a:gd name="adj" fmla="val 130909"/>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AutoShape 37"/>
          <p:cNvSpPr>
            <a:spLocks noChangeArrowheads="1"/>
          </p:cNvSpPr>
          <p:nvPr/>
        </p:nvSpPr>
        <p:spPr bwMode="auto">
          <a:xfrm>
            <a:off x="1828800" y="2667153"/>
            <a:ext cx="685800" cy="128746"/>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AutoShape 36"/>
          <p:cNvSpPr>
            <a:spLocks noChangeArrowheads="1"/>
          </p:cNvSpPr>
          <p:nvPr/>
        </p:nvSpPr>
        <p:spPr bwMode="auto">
          <a:xfrm>
            <a:off x="1828800" y="2568375"/>
            <a:ext cx="685800" cy="126426"/>
          </a:xfrm>
          <a:prstGeom prst="parallelogram">
            <a:avLst>
              <a:gd name="adj" fmla="val 13211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TextBox 43"/>
          <p:cNvSpPr txBox="1"/>
          <p:nvPr/>
        </p:nvSpPr>
        <p:spPr>
          <a:xfrm>
            <a:off x="2198511" y="4295001"/>
            <a:ext cx="533400" cy="276999"/>
          </a:xfrm>
          <a:prstGeom prst="rect">
            <a:avLst/>
          </a:prstGeom>
          <a:noFill/>
        </p:spPr>
        <p:txBody>
          <a:bodyPr wrap="square" rtlCol="0">
            <a:spAutoFit/>
          </a:bodyPr>
          <a:lstStyle/>
          <a:p>
            <a:r>
              <a:rPr lang="en-US" sz="1200" b="1" dirty="0" smtClean="0">
                <a:solidFill>
                  <a:schemeClr val="accent6">
                    <a:lumMod val="75000"/>
                  </a:schemeClr>
                </a:solidFill>
              </a:rPr>
              <a:t>GML</a:t>
            </a:r>
            <a:endParaRPr lang="en-US" sz="1200" b="1" dirty="0">
              <a:solidFill>
                <a:schemeClr val="accent6">
                  <a:lumMod val="75000"/>
                </a:schemeClr>
              </a:solidFill>
            </a:endParaRPr>
          </a:p>
        </p:txBody>
      </p:sp>
      <p:sp>
        <p:nvSpPr>
          <p:cNvPr id="46" name="TextBox 45"/>
          <p:cNvSpPr txBox="1"/>
          <p:nvPr/>
        </p:nvSpPr>
        <p:spPr>
          <a:xfrm>
            <a:off x="3485445" y="4295001"/>
            <a:ext cx="533400" cy="276999"/>
          </a:xfrm>
          <a:prstGeom prst="rect">
            <a:avLst/>
          </a:prstGeom>
          <a:noFill/>
        </p:spPr>
        <p:txBody>
          <a:bodyPr wrap="square" rtlCol="0">
            <a:spAutoFit/>
          </a:bodyPr>
          <a:lstStyle/>
          <a:p>
            <a:r>
              <a:rPr lang="en-US" sz="1200" b="1" dirty="0" smtClean="0">
                <a:solidFill>
                  <a:schemeClr val="accent6">
                    <a:lumMod val="75000"/>
                  </a:schemeClr>
                </a:solidFill>
              </a:rPr>
              <a:t>GML</a:t>
            </a:r>
            <a:endParaRPr lang="en-US" sz="1200" b="1" dirty="0">
              <a:solidFill>
                <a:schemeClr val="accent6">
                  <a:lumMod val="75000"/>
                </a:schemeClr>
              </a:solidFill>
            </a:endParaRPr>
          </a:p>
        </p:txBody>
      </p:sp>
      <p:cxnSp>
        <p:nvCxnSpPr>
          <p:cNvPr id="29" name="Straight Arrow Connector 28"/>
          <p:cNvCxnSpPr>
            <a:stCxn id="38917" idx="2"/>
            <a:endCxn id="42" idx="4"/>
          </p:cNvCxnSpPr>
          <p:nvPr/>
        </p:nvCxnSpPr>
        <p:spPr>
          <a:xfrm rot="5400000">
            <a:off x="1857185" y="2481383"/>
            <a:ext cx="629031" cy="1588"/>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2F8F49-F254-4492-A20D-AEE6D2E281C5}" type="slidenum">
              <a:rPr lang="en-US" smtClean="0"/>
              <a:pPr/>
              <a:t>45</a:t>
            </a:fld>
            <a:endParaRPr lang="en-US" dirty="0"/>
          </a:p>
        </p:txBody>
      </p:sp>
      <p:pic>
        <p:nvPicPr>
          <p:cNvPr id="6" name="Picture 3" descr="C:\Users\asayar\Desktop\pi.JPG"/>
          <p:cNvPicPr>
            <a:picLocks noChangeAspect="1" noChangeArrowheads="1"/>
          </p:cNvPicPr>
          <p:nvPr/>
        </p:nvPicPr>
        <p:blipFill>
          <a:blip r:embed="rId3"/>
          <a:srcRect/>
          <a:stretch>
            <a:fillRect/>
          </a:stretch>
        </p:blipFill>
        <p:spPr bwMode="auto">
          <a:xfrm>
            <a:off x="152400" y="44068"/>
            <a:ext cx="6162676" cy="6731704"/>
          </a:xfrm>
          <a:prstGeom prst="rect">
            <a:avLst/>
          </a:prstGeom>
          <a:noFill/>
        </p:spPr>
      </p:pic>
      <p:sp>
        <p:nvSpPr>
          <p:cNvPr id="8" name="AutoShape 7"/>
          <p:cNvSpPr>
            <a:spLocks noChangeArrowheads="1"/>
          </p:cNvSpPr>
          <p:nvPr/>
        </p:nvSpPr>
        <p:spPr bwMode="auto">
          <a:xfrm>
            <a:off x="6629400" y="4572000"/>
            <a:ext cx="1524000" cy="228600"/>
          </a:xfrm>
          <a:prstGeom prst="parallelogram">
            <a:avLst>
              <a:gd name="adj" fmla="val 133607"/>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AutoShape 7"/>
          <p:cNvSpPr>
            <a:spLocks noChangeArrowheads="1"/>
          </p:cNvSpPr>
          <p:nvPr/>
        </p:nvSpPr>
        <p:spPr bwMode="auto">
          <a:xfrm>
            <a:off x="6629400" y="4419600"/>
            <a:ext cx="1524000" cy="228600"/>
          </a:xfrm>
          <a:prstGeom prst="parallelogram">
            <a:avLst>
              <a:gd name="adj" fmla="val 133607"/>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AutoShape 7"/>
          <p:cNvSpPr>
            <a:spLocks noChangeArrowheads="1"/>
          </p:cNvSpPr>
          <p:nvPr/>
        </p:nvSpPr>
        <p:spPr bwMode="auto">
          <a:xfrm>
            <a:off x="6629400" y="4267200"/>
            <a:ext cx="1524000" cy="228600"/>
          </a:xfrm>
          <a:prstGeom prst="parallelogram">
            <a:avLst>
              <a:gd name="adj" fmla="val 133607"/>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Box 10"/>
          <p:cNvSpPr txBox="1"/>
          <p:nvPr/>
        </p:nvSpPr>
        <p:spPr>
          <a:xfrm>
            <a:off x="6629400" y="3581400"/>
            <a:ext cx="1981200" cy="584775"/>
          </a:xfrm>
          <a:prstGeom prst="rect">
            <a:avLst/>
          </a:prstGeom>
          <a:noFill/>
        </p:spPr>
        <p:txBody>
          <a:bodyPr wrap="square" rtlCol="0">
            <a:spAutoFit/>
          </a:bodyPr>
          <a:lstStyle/>
          <a:p>
            <a:r>
              <a:rPr lang="en-US" sz="1600" b="1" dirty="0" smtClean="0">
                <a:solidFill>
                  <a:srgbClr val="002060"/>
                </a:solidFill>
              </a:rPr>
              <a:t>Hierarchical data</a:t>
            </a:r>
          </a:p>
          <a:p>
            <a:r>
              <a:rPr lang="en-US" sz="1600" b="1" dirty="0" smtClean="0">
                <a:solidFill>
                  <a:srgbClr val="002060"/>
                </a:solidFill>
              </a:rPr>
              <a:t>Integrated data-view</a:t>
            </a:r>
            <a:endParaRPr lang="en-US" sz="1600" b="1" dirty="0">
              <a:solidFill>
                <a:srgbClr val="002060"/>
              </a:solidFill>
            </a:endParaRPr>
          </a:p>
        </p:txBody>
      </p:sp>
      <p:grpSp>
        <p:nvGrpSpPr>
          <p:cNvPr id="2" name="Group 18"/>
          <p:cNvGrpSpPr/>
          <p:nvPr/>
        </p:nvGrpSpPr>
        <p:grpSpPr>
          <a:xfrm>
            <a:off x="4038600" y="94488"/>
            <a:ext cx="4953000" cy="3258312"/>
            <a:chOff x="4038600" y="94488"/>
            <a:chExt cx="4953000" cy="3258312"/>
          </a:xfrm>
        </p:grpSpPr>
        <p:pic>
          <p:nvPicPr>
            <p:cNvPr id="7" name="Picture 6"/>
            <p:cNvPicPr/>
            <p:nvPr/>
          </p:nvPicPr>
          <p:blipFill>
            <a:blip r:embed="rId4"/>
            <a:srcRect/>
            <a:stretch>
              <a:fillRect/>
            </a:stretch>
          </p:blipFill>
          <p:spPr bwMode="auto">
            <a:xfrm>
              <a:off x="5249798" y="94488"/>
              <a:ext cx="3741802" cy="3258312"/>
            </a:xfrm>
            <a:prstGeom prst="rect">
              <a:avLst/>
            </a:prstGeom>
            <a:noFill/>
            <a:ln w="9525">
              <a:noFill/>
              <a:miter lim="800000"/>
              <a:headEnd/>
              <a:tailEnd/>
            </a:ln>
          </p:spPr>
        </p:pic>
        <p:sp>
          <p:nvSpPr>
            <p:cNvPr id="12" name="Notched Right Arrow 11"/>
            <p:cNvSpPr/>
            <p:nvPr/>
          </p:nvSpPr>
          <p:spPr>
            <a:xfrm>
              <a:off x="4038600" y="990600"/>
              <a:ext cx="457200" cy="228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Curved Connector 13"/>
            <p:cNvCxnSpPr/>
            <p:nvPr/>
          </p:nvCxnSpPr>
          <p:spPr>
            <a:xfrm>
              <a:off x="4572000" y="1143000"/>
              <a:ext cx="685800" cy="457200"/>
            </a:xfrm>
            <a:prstGeom prst="curved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8305800" y="4038600"/>
            <a:ext cx="228600" cy="338554"/>
          </a:xfrm>
          <a:prstGeom prst="rect">
            <a:avLst/>
          </a:prstGeom>
          <a:noFill/>
        </p:spPr>
        <p:txBody>
          <a:bodyPr wrap="square" rtlCol="0">
            <a:spAutoFit/>
          </a:bodyPr>
          <a:lstStyle/>
          <a:p>
            <a:r>
              <a:rPr lang="en-US" sz="1600" dirty="0" smtClean="0"/>
              <a:t>1</a:t>
            </a:r>
            <a:endParaRPr lang="en-US" sz="1600" dirty="0"/>
          </a:p>
        </p:txBody>
      </p:sp>
      <p:sp>
        <p:nvSpPr>
          <p:cNvPr id="16" name="TextBox 15"/>
          <p:cNvSpPr txBox="1"/>
          <p:nvPr/>
        </p:nvSpPr>
        <p:spPr>
          <a:xfrm>
            <a:off x="8229600" y="4267200"/>
            <a:ext cx="228600" cy="338554"/>
          </a:xfrm>
          <a:prstGeom prst="rect">
            <a:avLst/>
          </a:prstGeom>
          <a:noFill/>
        </p:spPr>
        <p:txBody>
          <a:bodyPr wrap="square" rtlCol="0">
            <a:spAutoFit/>
          </a:bodyPr>
          <a:lstStyle/>
          <a:p>
            <a:r>
              <a:rPr lang="en-US" sz="1600" dirty="0" smtClean="0"/>
              <a:t>2</a:t>
            </a:r>
            <a:endParaRPr lang="en-US" sz="1600" dirty="0"/>
          </a:p>
        </p:txBody>
      </p:sp>
      <p:sp>
        <p:nvSpPr>
          <p:cNvPr id="17" name="TextBox 16"/>
          <p:cNvSpPr txBox="1"/>
          <p:nvPr/>
        </p:nvSpPr>
        <p:spPr>
          <a:xfrm>
            <a:off x="8153400" y="4572000"/>
            <a:ext cx="228600" cy="338554"/>
          </a:xfrm>
          <a:prstGeom prst="rect">
            <a:avLst/>
          </a:prstGeom>
          <a:noFill/>
        </p:spPr>
        <p:txBody>
          <a:bodyPr wrap="square" rtlCol="0">
            <a:spAutoFit/>
          </a:bodyPr>
          <a:lstStyle/>
          <a:p>
            <a:r>
              <a:rPr lang="en-US" sz="1600" dirty="0" smtClean="0"/>
              <a:t>3</a:t>
            </a:r>
            <a:endParaRPr lang="en-US" sz="1600" dirty="0"/>
          </a:p>
        </p:txBody>
      </p:sp>
      <p:sp>
        <p:nvSpPr>
          <p:cNvPr id="18" name="TextBox 17"/>
          <p:cNvSpPr txBox="1"/>
          <p:nvPr/>
        </p:nvSpPr>
        <p:spPr>
          <a:xfrm>
            <a:off x="6629400" y="5029200"/>
            <a:ext cx="1905000" cy="1077218"/>
          </a:xfrm>
          <a:prstGeom prst="rect">
            <a:avLst/>
          </a:prstGeom>
          <a:noFill/>
        </p:spPr>
        <p:txBody>
          <a:bodyPr wrap="square" rtlCol="0">
            <a:spAutoFit/>
          </a:bodyPr>
          <a:lstStyle/>
          <a:p>
            <a:r>
              <a:rPr lang="en-US" sz="1600" dirty="0" smtClean="0"/>
              <a:t>1:</a:t>
            </a:r>
            <a:r>
              <a:rPr lang="en-US" sz="1600" dirty="0" smtClean="0">
                <a:solidFill>
                  <a:schemeClr val="tx1">
                    <a:lumMod val="75000"/>
                    <a:lumOff val="25000"/>
                  </a:schemeClr>
                </a:solidFill>
              </a:rPr>
              <a:t> Google map layer</a:t>
            </a:r>
          </a:p>
          <a:p>
            <a:r>
              <a:rPr lang="en-US" sz="1600" dirty="0" smtClean="0"/>
              <a:t>2: </a:t>
            </a:r>
            <a:r>
              <a:rPr lang="en-US" sz="1600" dirty="0" smtClean="0">
                <a:solidFill>
                  <a:schemeClr val="tx1">
                    <a:lumMod val="75000"/>
                    <a:lumOff val="25000"/>
                  </a:schemeClr>
                </a:solidFill>
              </a:rPr>
              <a:t>States boundary lines layer</a:t>
            </a:r>
          </a:p>
          <a:p>
            <a:r>
              <a:rPr lang="en-US" sz="1600" dirty="0" smtClean="0"/>
              <a:t>3:</a:t>
            </a:r>
            <a:r>
              <a:rPr lang="en-US" sz="1600" dirty="0" smtClean="0">
                <a:solidFill>
                  <a:schemeClr val="tx1">
                    <a:lumMod val="75000"/>
                    <a:lumOff val="25000"/>
                  </a:schemeClr>
                </a:solidFill>
              </a:rPr>
              <a:t> seismic data layer</a:t>
            </a:r>
          </a:p>
        </p:txBody>
      </p:sp>
      <p:sp>
        <p:nvSpPr>
          <p:cNvPr id="20" name="TextBox 19"/>
          <p:cNvSpPr txBox="1"/>
          <p:nvPr/>
        </p:nvSpPr>
        <p:spPr>
          <a:xfrm>
            <a:off x="2819400" y="6043136"/>
            <a:ext cx="5257800" cy="738664"/>
          </a:xfrm>
          <a:prstGeom prst="rect">
            <a:avLst/>
          </a:prstGeom>
          <a:noFill/>
        </p:spPr>
        <p:txBody>
          <a:bodyPr wrap="square" rtlCol="0">
            <a:spAutoFit/>
          </a:bodyPr>
          <a:lstStyle/>
          <a:p>
            <a:r>
              <a:rPr lang="en-US" sz="2400" dirty="0" smtClean="0">
                <a:solidFill>
                  <a:schemeClr val="tx1">
                    <a:lumMod val="75000"/>
                    <a:lumOff val="25000"/>
                  </a:schemeClr>
                </a:solidFill>
                <a:effectLst>
                  <a:outerShdw blurRad="38100" dist="38100" dir="2700000" algn="tl">
                    <a:srgbClr val="000000">
                      <a:alpha val="43137"/>
                    </a:srgbClr>
                  </a:outerShdw>
                </a:effectLst>
              </a:rPr>
              <a:t>Event-based Interactive Tools :</a:t>
            </a:r>
          </a:p>
          <a:p>
            <a:r>
              <a:rPr lang="en-US" dirty="0" smtClean="0">
                <a:solidFill>
                  <a:schemeClr val="tx1">
                    <a:lumMod val="75000"/>
                    <a:lumOff val="25000"/>
                  </a:schemeClr>
                </a:solidFill>
              </a:rPr>
              <a:t>Query and data analysis over integrated data views</a:t>
            </a:r>
            <a:endParaRPr lang="en-US" dirty="0">
              <a:solidFill>
                <a:schemeClr val="tx1">
                  <a:lumMod val="75000"/>
                  <a:lumOff val="25000"/>
                </a:schemeClr>
              </a:solidFill>
            </a:endParaRPr>
          </a:p>
        </p:txBody>
      </p:sp>
      <p:sp>
        <p:nvSpPr>
          <p:cNvPr id="21" name="Right Brace 20"/>
          <p:cNvSpPr/>
          <p:nvPr/>
        </p:nvSpPr>
        <p:spPr>
          <a:xfrm>
            <a:off x="1524000" y="381000"/>
            <a:ext cx="228600" cy="914400"/>
          </a:xfrm>
          <a:prstGeom prst="rightBrac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 name="Curved Connector 22"/>
          <p:cNvCxnSpPr>
            <a:stCxn id="21" idx="1"/>
          </p:cNvCxnSpPr>
          <p:nvPr/>
        </p:nvCxnSpPr>
        <p:spPr>
          <a:xfrm rot="10800000" flipH="1" flipV="1">
            <a:off x="1752600" y="838200"/>
            <a:ext cx="4876800" cy="3505200"/>
          </a:xfrm>
          <a:prstGeom prst="curvedConnector3">
            <a:avLst>
              <a:gd name="adj1" fmla="val 34230"/>
            </a:avLst>
          </a:prstGeom>
          <a:ln w="190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8600" y="274638"/>
            <a:ext cx="8686800" cy="715962"/>
          </a:xfrm>
        </p:spPr>
        <p:txBody>
          <a:bodyPr>
            <a:noAutofit/>
          </a:bodyPr>
          <a:lstStyle/>
          <a:p>
            <a:r>
              <a:rPr lang="en-US" sz="2800" dirty="0" err="1" smtClean="0">
                <a:solidFill>
                  <a:schemeClr val="tx1">
                    <a:lumMod val="75000"/>
                    <a:lumOff val="25000"/>
                  </a:schemeClr>
                </a:solidFill>
                <a:effectLst>
                  <a:outerShdw blurRad="38100" dist="38100" dir="2700000" algn="tl">
                    <a:srgbClr val="000000">
                      <a:alpha val="43137"/>
                    </a:srgbClr>
                  </a:outerShdw>
                </a:effectLst>
              </a:rPr>
              <a:t>GetCapabilities</a:t>
            </a:r>
            <a:r>
              <a:rPr lang="en-US" sz="2800" dirty="0" smtClean="0">
                <a:solidFill>
                  <a:schemeClr val="tx1">
                    <a:lumMod val="75000"/>
                    <a:lumOff val="25000"/>
                  </a:schemeClr>
                </a:solidFill>
                <a:effectLst>
                  <a:outerShdw blurRad="38100" dist="38100" dir="2700000" algn="tl">
                    <a:srgbClr val="000000">
                      <a:alpha val="43137"/>
                    </a:srgbClr>
                  </a:outerShdw>
                </a:effectLst>
              </a:rPr>
              <a:t> Schema and Sample Request Instance</a:t>
            </a:r>
            <a:endParaRPr lang="en-US" sz="2800"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46</a:t>
            </a:fld>
            <a:endParaRPr lang="en-US"/>
          </a:p>
        </p:txBody>
      </p:sp>
      <p:pic>
        <p:nvPicPr>
          <p:cNvPr id="5" name="Picture 4" descr="à͂è͂x"/>
          <p:cNvPicPr/>
          <p:nvPr/>
        </p:nvPicPr>
        <p:blipFill>
          <a:blip r:embed="rId3"/>
          <a:srcRect/>
          <a:stretch>
            <a:fillRect/>
          </a:stretch>
        </p:blipFill>
        <p:spPr bwMode="auto">
          <a:xfrm>
            <a:off x="304800" y="1600200"/>
            <a:ext cx="4267199" cy="3886200"/>
          </a:xfrm>
          <a:prstGeom prst="rect">
            <a:avLst/>
          </a:prstGeom>
          <a:noFill/>
          <a:ln w="9525">
            <a:noFill/>
            <a:miter lim="800000"/>
            <a:headEnd/>
            <a:tailEnd/>
          </a:ln>
        </p:spPr>
      </p:pic>
      <p:pic>
        <p:nvPicPr>
          <p:cNvPr id="7" name="Picture 6" descr="C:\Documents and Settings\Ahmet Sayar\Desktop\FAQ_Blog\getcapasnapshot.bmp"/>
          <p:cNvPicPr/>
          <p:nvPr/>
        </p:nvPicPr>
        <p:blipFill>
          <a:blip r:embed="rId4"/>
          <a:srcRect/>
          <a:stretch>
            <a:fillRect/>
          </a:stretch>
        </p:blipFill>
        <p:spPr bwMode="auto">
          <a:xfrm>
            <a:off x="3975513" y="1295400"/>
            <a:ext cx="5016087"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6200"/>
            <a:ext cx="8229600" cy="487362"/>
          </a:xfrm>
        </p:spPr>
        <p:txBody>
          <a:bodyPr>
            <a:normAutofit fontScale="90000"/>
          </a:bodyPr>
          <a:lstStyle/>
          <a:p>
            <a:r>
              <a:rPr lang="en-US" sz="3200" dirty="0" err="1" smtClean="0">
                <a:solidFill>
                  <a:schemeClr val="tx1">
                    <a:lumMod val="75000"/>
                    <a:lumOff val="25000"/>
                  </a:schemeClr>
                </a:solidFill>
                <a:effectLst>
                  <a:outerShdw blurRad="38100" dist="38100" dir="2700000" algn="tl">
                    <a:srgbClr val="000000">
                      <a:alpha val="43137"/>
                    </a:srgbClr>
                  </a:outerShdw>
                </a:effectLst>
              </a:rPr>
              <a:t>GetMap</a:t>
            </a:r>
            <a:r>
              <a:rPr lang="en-US" sz="3200" dirty="0" smtClean="0">
                <a:solidFill>
                  <a:schemeClr val="tx1">
                    <a:lumMod val="75000"/>
                    <a:lumOff val="25000"/>
                  </a:schemeClr>
                </a:solidFill>
                <a:effectLst>
                  <a:outerShdw blurRad="38100" dist="38100" dir="2700000" algn="tl">
                    <a:srgbClr val="000000">
                      <a:alpha val="43137"/>
                    </a:srgbClr>
                  </a:outerShdw>
                </a:effectLst>
              </a:rPr>
              <a:t> Schema and Sample Request Instance</a:t>
            </a:r>
            <a:endParaRPr lang="en-US" sz="3200"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47</a:t>
            </a:fld>
            <a:endParaRPr lang="en-US"/>
          </a:p>
        </p:txBody>
      </p:sp>
      <p:pic>
        <p:nvPicPr>
          <p:cNvPr id="6" name="Picture 5" descr="䉈͏䉐͏x"/>
          <p:cNvPicPr/>
          <p:nvPr/>
        </p:nvPicPr>
        <p:blipFill>
          <a:blip r:embed="rId3"/>
          <a:srcRect/>
          <a:stretch>
            <a:fillRect/>
          </a:stretch>
        </p:blipFill>
        <p:spPr bwMode="auto">
          <a:xfrm>
            <a:off x="152400" y="733567"/>
            <a:ext cx="4800600" cy="5895833"/>
          </a:xfrm>
          <a:prstGeom prst="rect">
            <a:avLst/>
          </a:prstGeom>
          <a:noFill/>
          <a:ln w="9525">
            <a:noFill/>
            <a:miter lim="800000"/>
            <a:headEnd/>
            <a:tailEnd/>
          </a:ln>
        </p:spPr>
      </p:pic>
      <p:pic>
        <p:nvPicPr>
          <p:cNvPr id="8" name="Picture 7" descr="C:\Documents and Settings\Ahmet Sayar\Desktop\FAQ_Blog\getmapsnapshot.bmp"/>
          <p:cNvPicPr/>
          <p:nvPr/>
        </p:nvPicPr>
        <p:blipFill>
          <a:blip r:embed="rId4"/>
          <a:srcRect/>
          <a:stretch>
            <a:fillRect/>
          </a:stretch>
        </p:blipFill>
        <p:spPr bwMode="auto">
          <a:xfrm>
            <a:off x="4572000" y="703612"/>
            <a:ext cx="4518312" cy="5773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2F8F49-F254-4492-A20D-AEE6D2E281C5}" type="slidenum">
              <a:rPr lang="en-US" smtClean="0"/>
              <a:pPr/>
              <a:t>48</a:t>
            </a:fld>
            <a:endParaRPr lang="en-US"/>
          </a:p>
        </p:txBody>
      </p:sp>
      <p:pic>
        <p:nvPicPr>
          <p:cNvPr id="5" name="Picture 4" descr="getfeatureinf"/>
          <p:cNvPicPr/>
          <p:nvPr/>
        </p:nvPicPr>
        <p:blipFill>
          <a:blip r:embed="rId3"/>
          <a:srcRect/>
          <a:stretch>
            <a:fillRect/>
          </a:stretch>
        </p:blipFill>
        <p:spPr bwMode="auto">
          <a:xfrm>
            <a:off x="76200" y="152400"/>
            <a:ext cx="4800600" cy="6629400"/>
          </a:xfrm>
          <a:prstGeom prst="rect">
            <a:avLst/>
          </a:prstGeom>
          <a:noFill/>
          <a:ln w="9525">
            <a:noFill/>
            <a:miter lim="800000"/>
            <a:headEnd/>
            <a:tailEnd/>
          </a:ln>
        </p:spPr>
      </p:pic>
      <p:pic>
        <p:nvPicPr>
          <p:cNvPr id="6" name="Picture 5" descr="C:\Documents and Settings\Ahmet Sayar\Desktop\FAQ_Blog\getFeatureInfosnapshot.bmp"/>
          <p:cNvPicPr/>
          <p:nvPr/>
        </p:nvPicPr>
        <p:blipFill>
          <a:blip r:embed="rId4"/>
          <a:srcRect/>
          <a:stretch>
            <a:fillRect/>
          </a:stretch>
        </p:blipFill>
        <p:spPr bwMode="auto">
          <a:xfrm>
            <a:off x="4978223" y="1219200"/>
            <a:ext cx="4165777" cy="4429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Event-based Interactive Map Tools </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Autofit/>
          </a:bodyPr>
          <a:lstStyle/>
          <a:p>
            <a:r>
              <a:rPr lang="en-US" sz="2400" dirty="0" smtClean="0"/>
              <a:t>&lt;</a:t>
            </a:r>
            <a:r>
              <a:rPr lang="en-US" sz="2400" dirty="0" err="1" smtClean="0"/>
              <a:t>event_controller</a:t>
            </a:r>
            <a:r>
              <a:rPr lang="en-US" sz="2400" dirty="0" smtClean="0"/>
              <a:t>&gt;</a:t>
            </a:r>
          </a:p>
          <a:p>
            <a:pPr lvl="1"/>
            <a:r>
              <a:rPr lang="en-US" sz="2000" dirty="0" smtClean="0"/>
              <a:t>&lt;event name="init" class="</a:t>
            </a:r>
            <a:r>
              <a:rPr lang="en-US" sz="2000" dirty="0" err="1" smtClean="0"/>
              <a:t>Path.InitListener</a:t>
            </a:r>
            <a:r>
              <a:rPr lang="en-US" sz="2000" dirty="0" smtClean="0"/>
              <a:t>" next="map.jsp"/&gt;</a:t>
            </a:r>
          </a:p>
          <a:p>
            <a:pPr lvl="1"/>
            <a:r>
              <a:rPr lang="en-US" sz="2000" dirty="0" smtClean="0"/>
              <a:t>&lt;event name="REFRESH" class=" </a:t>
            </a:r>
            <a:r>
              <a:rPr lang="en-US" sz="2000" dirty="0" err="1" smtClean="0"/>
              <a:t>Path.InitListener</a:t>
            </a:r>
            <a:r>
              <a:rPr lang="en-US" sz="2000" dirty="0" smtClean="0"/>
              <a:t> " next="map.jsp"/&gt;</a:t>
            </a:r>
          </a:p>
          <a:p>
            <a:pPr lvl="1"/>
            <a:r>
              <a:rPr lang="en-US" sz="2000" dirty="0" smtClean="0"/>
              <a:t>&lt;event name="ZOOMIN" class=" </a:t>
            </a:r>
            <a:r>
              <a:rPr lang="en-US" sz="2000" dirty="0" err="1" smtClean="0"/>
              <a:t>Path.InitListener</a:t>
            </a:r>
            <a:r>
              <a:rPr lang="en-US" sz="2000" dirty="0" smtClean="0"/>
              <a:t> " next="map.jsp"/&gt;</a:t>
            </a:r>
          </a:p>
          <a:p>
            <a:pPr lvl="1"/>
            <a:r>
              <a:rPr lang="en-US" sz="2000" dirty="0" smtClean="0"/>
              <a:t>&lt;event name="ZOOMOUT" class="</a:t>
            </a:r>
            <a:r>
              <a:rPr lang="en-US" sz="2000" dirty="0" err="1" smtClean="0"/>
              <a:t>Path.InitListener</a:t>
            </a:r>
            <a:r>
              <a:rPr lang="en-US" sz="2000" dirty="0" smtClean="0"/>
              <a:t>" next="map.jsp"/&gt;</a:t>
            </a:r>
          </a:p>
          <a:p>
            <a:pPr lvl="1"/>
            <a:r>
              <a:rPr lang="en-US" sz="2000" dirty="0" smtClean="0"/>
              <a:t>&lt;event name="RECENTER" class="</a:t>
            </a:r>
            <a:r>
              <a:rPr lang="en-US" sz="2000" dirty="0" err="1" smtClean="0"/>
              <a:t>Path.InitListener“next</a:t>
            </a:r>
            <a:r>
              <a:rPr lang="en-US" sz="2000" dirty="0" smtClean="0"/>
              <a:t>="map.jsp"/&gt;</a:t>
            </a:r>
          </a:p>
          <a:p>
            <a:pPr lvl="1"/>
            <a:r>
              <a:rPr lang="en-US" sz="2000" dirty="0" smtClean="0"/>
              <a:t>&lt;event name="RESET" class=" </a:t>
            </a:r>
            <a:r>
              <a:rPr lang="en-US" sz="2000" dirty="0" err="1" smtClean="0"/>
              <a:t>Path.InitListener</a:t>
            </a:r>
            <a:r>
              <a:rPr lang="en-US" sz="2000" dirty="0" smtClean="0"/>
              <a:t> " next="map.jsp"/&gt;</a:t>
            </a:r>
          </a:p>
          <a:p>
            <a:pPr lvl="1"/>
            <a:r>
              <a:rPr lang="en-US" sz="2000" dirty="0" smtClean="0"/>
              <a:t>&lt;event name="PAN" class=" </a:t>
            </a:r>
            <a:r>
              <a:rPr lang="en-US" sz="2000" dirty="0" err="1" smtClean="0"/>
              <a:t>Path.InitListener</a:t>
            </a:r>
            <a:r>
              <a:rPr lang="en-US" sz="2000" dirty="0" smtClean="0"/>
              <a:t> " next="map.jsp"/&gt;</a:t>
            </a:r>
          </a:p>
          <a:p>
            <a:pPr lvl="1"/>
            <a:r>
              <a:rPr lang="en-US" sz="2000" dirty="0" smtClean="0"/>
              <a:t>&lt;event name="INFO" class=" </a:t>
            </a:r>
            <a:r>
              <a:rPr lang="en-US" sz="2000" dirty="0" err="1" smtClean="0"/>
              <a:t>Path.InitListener</a:t>
            </a:r>
            <a:r>
              <a:rPr lang="en-US" sz="2000" dirty="0" smtClean="0"/>
              <a:t> " next="map.jsp"/&gt;</a:t>
            </a:r>
          </a:p>
          <a:p>
            <a:r>
              <a:rPr lang="en-US" sz="2400" dirty="0" smtClean="0"/>
              <a:t>&lt;/</a:t>
            </a:r>
            <a:r>
              <a:rPr lang="en-US" sz="2400" dirty="0" err="1" smtClean="0"/>
              <a:t>event_controller</a:t>
            </a:r>
            <a:r>
              <a:rPr lang="en-US" sz="2400" dirty="0" smtClean="0"/>
              <a:t>&gt;</a:t>
            </a:r>
          </a:p>
          <a:p>
            <a:endParaRPr lang="en-US" sz="2400" dirty="0"/>
          </a:p>
        </p:txBody>
      </p:sp>
      <p:sp>
        <p:nvSpPr>
          <p:cNvPr id="4" name="Slide Number Placeholder 3"/>
          <p:cNvSpPr>
            <a:spLocks noGrp="1"/>
          </p:cNvSpPr>
          <p:nvPr>
            <p:ph type="sldNum" sz="quarter" idx="12"/>
          </p:nvPr>
        </p:nvSpPr>
        <p:spPr/>
        <p:txBody>
          <a:bodyPr/>
          <a:lstStyle/>
          <a:p>
            <a:fld id="{052F8F49-F254-4492-A20D-AEE6D2E281C5}" type="slidenum">
              <a:rPr lang="en-US" smtClean="0"/>
              <a:pPr/>
              <a:t>49</a:t>
            </a:fld>
            <a:endParaRPr lang="en-US"/>
          </a:p>
        </p:txBody>
      </p:sp>
      <p:pic>
        <p:nvPicPr>
          <p:cNvPr id="6" name="Picture 5" descr="C:\Documents and Settings\Ahmet Sayar\Desktop\FAQ_Blog\gui.bmp"/>
          <p:cNvPicPr/>
          <p:nvPr/>
        </p:nvPicPr>
        <p:blipFill>
          <a:blip r:embed="rId3"/>
          <a:srcRect/>
          <a:stretch>
            <a:fillRect/>
          </a:stretch>
        </p:blipFill>
        <p:spPr bwMode="auto">
          <a:xfrm>
            <a:off x="1752600" y="54934"/>
            <a:ext cx="5633559" cy="6781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Research</a:t>
            </a:r>
            <a:r>
              <a:rPr lang="en-US" sz="4000" dirty="0" smtClean="0">
                <a:solidFill>
                  <a:schemeClr val="tx1">
                    <a:lumMod val="75000"/>
                    <a:lumOff val="25000"/>
                  </a:schemeClr>
                </a:solidFill>
              </a:rPr>
              <a:t> </a:t>
            </a:r>
            <a:r>
              <a:rPr lang="en-US" sz="4000" dirty="0" smtClean="0">
                <a:solidFill>
                  <a:schemeClr val="tx1">
                    <a:lumMod val="75000"/>
                    <a:lumOff val="25000"/>
                  </a:schemeClr>
                </a:solidFill>
                <a:effectLst>
                  <a:outerShdw blurRad="38100" dist="38100" dir="2700000" algn="tl">
                    <a:srgbClr val="000000">
                      <a:alpha val="43137"/>
                    </a:srgbClr>
                  </a:outerShdw>
                </a:effectLst>
              </a:rPr>
              <a:t>Issues</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534400" cy="4953000"/>
          </a:xfrm>
        </p:spPr>
        <p:txBody>
          <a:bodyPr>
            <a:normAutofit fontScale="77500" lnSpcReduction="20000"/>
          </a:bodyPr>
          <a:lstStyle/>
          <a:p>
            <a:r>
              <a:rPr lang="en-US" dirty="0" smtClean="0">
                <a:solidFill>
                  <a:schemeClr val="tx1">
                    <a:lumMod val="75000"/>
                    <a:lumOff val="25000"/>
                  </a:schemeClr>
                </a:solidFill>
              </a:rPr>
              <a:t>Interoperability</a:t>
            </a:r>
          </a:p>
          <a:p>
            <a:pPr lvl="1"/>
            <a:r>
              <a:rPr lang="en-US" dirty="0" smtClean="0">
                <a:solidFill>
                  <a:schemeClr val="tx1">
                    <a:lumMod val="75000"/>
                    <a:lumOff val="25000"/>
                  </a:schemeClr>
                </a:solidFill>
              </a:rPr>
              <a:t>Adoption of Open Geographic Standards  -data model and services</a:t>
            </a:r>
          </a:p>
          <a:p>
            <a:pPr lvl="1"/>
            <a:r>
              <a:rPr lang="en-US" dirty="0" smtClean="0">
                <a:solidFill>
                  <a:schemeClr val="tx1">
                    <a:lumMod val="75000"/>
                    <a:lumOff val="25000"/>
                  </a:schemeClr>
                </a:solidFill>
              </a:rPr>
              <a:t>Integrating Web Service and Open Geographic Standards</a:t>
            </a:r>
          </a:p>
          <a:p>
            <a:pPr lvl="1"/>
            <a:r>
              <a:rPr lang="en-US" dirty="0" smtClean="0">
                <a:solidFill>
                  <a:schemeClr val="tx1">
                    <a:lumMod val="75000"/>
                    <a:lumOff val="25000"/>
                  </a:schemeClr>
                </a:solidFill>
              </a:rPr>
              <a:t>Defining component based Service-oriented GIS data Grid</a:t>
            </a:r>
          </a:p>
          <a:p>
            <a:pPr lvl="1"/>
            <a:endParaRPr lang="en-US" sz="2000" dirty="0" smtClean="0">
              <a:solidFill>
                <a:schemeClr val="tx1">
                  <a:lumMod val="75000"/>
                  <a:lumOff val="25000"/>
                </a:schemeClr>
              </a:solidFill>
            </a:endParaRPr>
          </a:p>
          <a:p>
            <a:r>
              <a:rPr lang="en-US" dirty="0" smtClean="0">
                <a:solidFill>
                  <a:schemeClr val="tx1">
                    <a:lumMod val="75000"/>
                    <a:lumOff val="25000"/>
                  </a:schemeClr>
                </a:solidFill>
              </a:rPr>
              <a:t>Federation </a:t>
            </a:r>
          </a:p>
          <a:p>
            <a:pPr lvl="1"/>
            <a:r>
              <a:rPr lang="en-US" dirty="0" smtClean="0">
                <a:solidFill>
                  <a:schemeClr val="tx1">
                    <a:lumMod val="75000"/>
                    <a:lumOff val="25000"/>
                  </a:schemeClr>
                </a:solidFill>
              </a:rPr>
              <a:t>Capability-based federation of GIS Web Service components</a:t>
            </a:r>
          </a:p>
          <a:p>
            <a:pPr lvl="1"/>
            <a:r>
              <a:rPr lang="en-US" dirty="0" smtClean="0">
                <a:solidFill>
                  <a:schemeClr val="tx1">
                    <a:lumMod val="75000"/>
                    <a:lumOff val="25000"/>
                  </a:schemeClr>
                </a:solidFill>
              </a:rPr>
              <a:t>Unified data access/query and display from a single access point through integrated data-views</a:t>
            </a:r>
          </a:p>
          <a:p>
            <a:pPr lvl="1"/>
            <a:endParaRPr lang="en-US" sz="2000" dirty="0" smtClean="0">
              <a:solidFill>
                <a:schemeClr val="tx1">
                  <a:lumMod val="75000"/>
                  <a:lumOff val="25000"/>
                </a:schemeClr>
              </a:solidFill>
            </a:endParaRPr>
          </a:p>
          <a:p>
            <a:r>
              <a:rPr lang="en-US" dirty="0" smtClean="0">
                <a:solidFill>
                  <a:schemeClr val="tx1">
                    <a:lumMod val="75000"/>
                    <a:lumOff val="25000"/>
                  </a:schemeClr>
                </a:solidFill>
              </a:rPr>
              <a:t>Addressing high-performance support for responsiveness</a:t>
            </a:r>
          </a:p>
          <a:p>
            <a:pPr lvl="1"/>
            <a:r>
              <a:rPr lang="en-US" dirty="0" smtClean="0">
                <a:solidFill>
                  <a:schemeClr val="tx1">
                    <a:lumMod val="75000"/>
                    <a:lumOff val="25000"/>
                  </a:schemeClr>
                </a:solidFill>
              </a:rPr>
              <a:t>Streaming GIS Web Services</a:t>
            </a:r>
          </a:p>
          <a:p>
            <a:pPr lvl="1"/>
            <a:r>
              <a:rPr lang="en-US" dirty="0" smtClean="0">
                <a:solidFill>
                  <a:schemeClr val="tx1">
                    <a:lumMod val="75000"/>
                    <a:lumOff val="25000"/>
                  </a:schemeClr>
                </a:solidFill>
              </a:rPr>
              <a:t>Pre-fetching: Central approach over distributed data resources </a:t>
            </a:r>
          </a:p>
          <a:p>
            <a:pPr lvl="1"/>
            <a:r>
              <a:rPr lang="en-US" dirty="0" smtClean="0">
                <a:solidFill>
                  <a:schemeClr val="tx1">
                    <a:lumMod val="75000"/>
                    <a:lumOff val="25000"/>
                  </a:schemeClr>
                </a:solidFill>
              </a:rPr>
              <a:t>Dynamic load balancing via attribute based query decomposition</a:t>
            </a:r>
          </a:p>
        </p:txBody>
      </p:sp>
      <p:sp>
        <p:nvSpPr>
          <p:cNvPr id="4" name="Slide Number Placeholder 3"/>
          <p:cNvSpPr>
            <a:spLocks noGrp="1"/>
          </p:cNvSpPr>
          <p:nvPr>
            <p:ph type="sldNum" sz="quarter" idx="12"/>
          </p:nvPr>
        </p:nvSpPr>
        <p:spPr/>
        <p:txBody>
          <a:bodyPr/>
          <a:lstStyle/>
          <a:p>
            <a:fld id="{052F8F49-F254-4492-A20D-AEE6D2E281C5}"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Sample GML document</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50</a:t>
            </a:fld>
            <a:endParaRPr lang="en-US"/>
          </a:p>
        </p:txBody>
      </p:sp>
      <p:pic>
        <p:nvPicPr>
          <p:cNvPr id="5" name="Picture 4"/>
          <p:cNvPicPr/>
          <p:nvPr/>
        </p:nvPicPr>
        <p:blipFill>
          <a:blip r:embed="rId3"/>
          <a:srcRect/>
          <a:stretch>
            <a:fillRect/>
          </a:stretch>
        </p:blipFill>
        <p:spPr bwMode="auto">
          <a:xfrm>
            <a:off x="1828800" y="712519"/>
            <a:ext cx="5365763" cy="60692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Sample GetFeature Request Instance</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51</a:t>
            </a:fld>
            <a:endParaRPr lang="en-US"/>
          </a:p>
        </p:txBody>
      </p:sp>
      <p:pic>
        <p:nvPicPr>
          <p:cNvPr id="5" name="Picture 4"/>
          <p:cNvPicPr/>
          <p:nvPr/>
        </p:nvPicPr>
        <p:blipFill>
          <a:blip r:embed="rId3"/>
          <a:srcRect/>
          <a:stretch>
            <a:fillRect/>
          </a:stretch>
        </p:blipFill>
        <p:spPr bwMode="auto">
          <a:xfrm>
            <a:off x="1999817" y="1505197"/>
            <a:ext cx="5144365" cy="38476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34962"/>
          </a:xfrm>
        </p:spPr>
        <p:txBody>
          <a:bodyPr>
            <a:noAutofit/>
          </a:bodyPr>
          <a:lstStyle/>
          <a:p>
            <a:r>
              <a:rPr lang="en-US" sz="2000" dirty="0" smtClean="0">
                <a:solidFill>
                  <a:schemeClr val="tx1">
                    <a:lumMod val="75000"/>
                    <a:lumOff val="25000"/>
                  </a:schemeClr>
                </a:solidFill>
                <a:effectLst>
                  <a:outerShdw blurRad="38100" dist="38100" dir="2700000" algn="tl">
                    <a:srgbClr val="000000">
                      <a:alpha val="43137"/>
                    </a:srgbClr>
                  </a:outerShdw>
                </a:effectLst>
              </a:rPr>
              <a:t>A Template simple capabilities file for a WMS</a:t>
            </a:r>
            <a:endParaRPr lang="en-US" sz="2000" dirty="0">
              <a:solidFill>
                <a:schemeClr val="tx1">
                  <a:lumMod val="75000"/>
                  <a:lumOff val="2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52</a:t>
            </a:fld>
            <a:endParaRPr lang="en-US"/>
          </a:p>
        </p:txBody>
      </p:sp>
      <p:pic>
        <p:nvPicPr>
          <p:cNvPr id="5" name="Picture 4" descr="C:\Documents and Settings\Ahmet Sayar\Desktop\FAQ_Blog\capasnapshot.bmp"/>
          <p:cNvPicPr/>
          <p:nvPr/>
        </p:nvPicPr>
        <p:blipFill>
          <a:blip r:embed="rId3"/>
          <a:srcRect/>
          <a:stretch>
            <a:fillRect/>
          </a:stretch>
        </p:blipFill>
        <p:spPr bwMode="auto">
          <a:xfrm>
            <a:off x="1828801" y="457200"/>
            <a:ext cx="55626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a:bodyPr>
          <a:lstStyle/>
          <a:p>
            <a:r>
              <a:rPr lang="en-US" sz="3200" dirty="0" smtClean="0">
                <a:solidFill>
                  <a:schemeClr val="tx1">
                    <a:lumMod val="75000"/>
                    <a:lumOff val="25000"/>
                  </a:schemeClr>
                </a:solidFill>
                <a:effectLst>
                  <a:outerShdw blurRad="38100" dist="38100" dir="2700000" algn="tl">
                    <a:srgbClr val="000000">
                      <a:alpha val="43137"/>
                    </a:srgbClr>
                  </a:outerShdw>
                </a:effectLst>
              </a:rPr>
              <a:t>Generalization of the Proposed Architecture</a:t>
            </a:r>
            <a:endParaRPr lang="en-US" sz="3200" i="1"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914400"/>
            <a:ext cx="8534400" cy="3276600"/>
          </a:xfrm>
        </p:spPr>
        <p:txBody>
          <a:bodyPr>
            <a:normAutofit fontScale="70000" lnSpcReduction="20000"/>
          </a:bodyPr>
          <a:lstStyle/>
          <a:p>
            <a:pPr lvl="0">
              <a:defRPr/>
            </a:pPr>
            <a:r>
              <a:rPr lang="en-US" dirty="0" smtClean="0">
                <a:solidFill>
                  <a:schemeClr val="tx1">
                    <a:lumMod val="75000"/>
                    <a:lumOff val="25000"/>
                  </a:schemeClr>
                </a:solidFill>
              </a:rPr>
              <a:t>GIS-style information model can be redefined in any application areas such as Chemistry and Astronomy</a:t>
            </a:r>
          </a:p>
          <a:p>
            <a:pPr lvl="1">
              <a:defRPr/>
            </a:pPr>
            <a:r>
              <a:rPr lang="en-US" dirty="0" smtClean="0">
                <a:solidFill>
                  <a:schemeClr val="tx1">
                    <a:lumMod val="75000"/>
                    <a:lumOff val="25000"/>
                  </a:schemeClr>
                </a:solidFill>
              </a:rPr>
              <a:t>Application Specific Information Systems (</a:t>
            </a:r>
            <a:r>
              <a:rPr lang="en-US" b="1" dirty="0" smtClean="0">
                <a:solidFill>
                  <a:srgbClr val="002060"/>
                </a:solidFill>
              </a:rPr>
              <a:t>ASIS</a:t>
            </a:r>
            <a:r>
              <a:rPr lang="en-US" dirty="0" smtClean="0">
                <a:solidFill>
                  <a:schemeClr val="tx1">
                    <a:lumMod val="75000"/>
                    <a:lumOff val="25000"/>
                  </a:schemeClr>
                </a:solidFill>
              </a:rPr>
              <a:t>).</a:t>
            </a:r>
          </a:p>
          <a:p>
            <a:pPr lvl="0">
              <a:defRPr/>
            </a:pPr>
            <a:r>
              <a:rPr lang="en-US" dirty="0" smtClean="0">
                <a:solidFill>
                  <a:schemeClr val="tx1">
                    <a:lumMod val="75000"/>
                    <a:lumOff val="25000"/>
                  </a:schemeClr>
                </a:solidFill>
              </a:rPr>
              <a:t>We need to define Application Specific</a:t>
            </a:r>
          </a:p>
          <a:p>
            <a:pPr lvl="1">
              <a:defRPr/>
            </a:pPr>
            <a:r>
              <a:rPr lang="en-US" dirty="0" smtClean="0">
                <a:solidFill>
                  <a:schemeClr val="tx1">
                    <a:lumMod val="75000"/>
                    <a:lumOff val="25000"/>
                  </a:schemeClr>
                </a:solidFill>
              </a:rPr>
              <a:t>Language (</a:t>
            </a:r>
            <a:r>
              <a:rPr lang="en-US" dirty="0" smtClean="0">
                <a:solidFill>
                  <a:srgbClr val="C00000"/>
                </a:solidFill>
              </a:rPr>
              <a:t>ASL</a:t>
            </a:r>
            <a:r>
              <a:rPr lang="en-US" dirty="0" smtClean="0">
                <a:solidFill>
                  <a:schemeClr val="tx1">
                    <a:lumMod val="75000"/>
                    <a:lumOff val="25000"/>
                  </a:schemeClr>
                </a:solidFill>
              </a:rPr>
              <a:t>) -&gt; GML :expressing domain specific features, semantic of data</a:t>
            </a:r>
          </a:p>
          <a:p>
            <a:pPr lvl="1">
              <a:defRPr/>
            </a:pPr>
            <a:r>
              <a:rPr lang="en-US" dirty="0" smtClean="0">
                <a:solidFill>
                  <a:schemeClr val="tx1">
                    <a:lumMod val="75000"/>
                    <a:lumOff val="25000"/>
                  </a:schemeClr>
                </a:solidFill>
              </a:rPr>
              <a:t>Feature Service (</a:t>
            </a:r>
            <a:r>
              <a:rPr lang="en-US" dirty="0" smtClean="0">
                <a:solidFill>
                  <a:srgbClr val="C00000"/>
                </a:solidFill>
              </a:rPr>
              <a:t>ASFS</a:t>
            </a:r>
            <a:r>
              <a:rPr lang="en-US" dirty="0" smtClean="0">
                <a:solidFill>
                  <a:schemeClr val="tx1">
                    <a:lumMod val="75000"/>
                    <a:lumOff val="25000"/>
                  </a:schemeClr>
                </a:solidFill>
              </a:rPr>
              <a:t>) -&gt; WFS :Serving data in common language (ASL)</a:t>
            </a:r>
          </a:p>
          <a:p>
            <a:pPr lvl="1">
              <a:defRPr/>
            </a:pPr>
            <a:r>
              <a:rPr lang="en-US" dirty="0" smtClean="0">
                <a:solidFill>
                  <a:schemeClr val="tx1">
                    <a:lumMod val="75000"/>
                    <a:lumOff val="25000"/>
                  </a:schemeClr>
                </a:solidFill>
              </a:rPr>
              <a:t>Visualization Services (</a:t>
            </a:r>
            <a:r>
              <a:rPr lang="en-US" dirty="0" smtClean="0">
                <a:solidFill>
                  <a:srgbClr val="C00000"/>
                </a:solidFill>
              </a:rPr>
              <a:t>ASVS</a:t>
            </a:r>
            <a:r>
              <a:rPr lang="en-US" dirty="0" smtClean="0">
                <a:solidFill>
                  <a:schemeClr val="tx1">
                    <a:lumMod val="75000"/>
                    <a:lumOff val="25000"/>
                  </a:schemeClr>
                </a:solidFill>
              </a:rPr>
              <a:t>) -&gt; WMS : Visualizes information and provide a way of navigating ASFS compatible/mediated data resources</a:t>
            </a:r>
          </a:p>
          <a:p>
            <a:pPr lvl="1">
              <a:defRPr/>
            </a:pPr>
            <a:r>
              <a:rPr lang="en-US" dirty="0" smtClean="0">
                <a:solidFill>
                  <a:schemeClr val="tx1">
                    <a:lumMod val="75000"/>
                    <a:lumOff val="25000"/>
                  </a:schemeClr>
                </a:solidFill>
              </a:rPr>
              <a:t>Capabilities metadata for ASVS and ASFS.</a:t>
            </a:r>
          </a:p>
        </p:txBody>
      </p:sp>
      <p:sp>
        <p:nvSpPr>
          <p:cNvPr id="2068"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5" name="Slide Number Placeholder 44"/>
          <p:cNvSpPr>
            <a:spLocks noGrp="1"/>
          </p:cNvSpPr>
          <p:nvPr>
            <p:ph type="sldNum" sz="quarter" idx="12"/>
          </p:nvPr>
        </p:nvSpPr>
        <p:spPr>
          <a:xfrm>
            <a:off x="6858000" y="6416675"/>
            <a:ext cx="2133600" cy="365125"/>
          </a:xfrm>
        </p:spPr>
        <p:txBody>
          <a:bodyPr/>
          <a:lstStyle/>
          <a:p>
            <a:fld id="{052F8F49-F254-4492-A20D-AEE6D2E281C5}" type="slidenum">
              <a:rPr lang="en-US" smtClean="0"/>
              <a:pPr/>
              <a:t>53</a:t>
            </a:fld>
            <a:endParaRPr lang="en-US" dirty="0"/>
          </a:p>
        </p:txBody>
      </p:sp>
      <p:sp>
        <p:nvSpPr>
          <p:cNvPr id="39" name="AutoShape 35"/>
          <p:cNvSpPr>
            <a:spLocks noChangeArrowheads="1"/>
          </p:cNvSpPr>
          <p:nvPr/>
        </p:nvSpPr>
        <p:spPr bwMode="auto">
          <a:xfrm rot="16200000">
            <a:off x="3537423" y="1567976"/>
            <a:ext cx="3352800" cy="7227245"/>
          </a:xfrm>
          <a:prstGeom prst="triangle">
            <a:avLst>
              <a:gd name="adj" fmla="val 50438"/>
            </a:avLst>
          </a:prstGeom>
          <a:solidFill>
            <a:srgbClr val="C4BC96">
              <a:alpha val="14999"/>
            </a:srgbClr>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Content Placeholder 2"/>
          <p:cNvSpPr txBox="1">
            <a:spLocks/>
          </p:cNvSpPr>
          <p:nvPr/>
        </p:nvSpPr>
        <p:spPr>
          <a:xfrm>
            <a:off x="457200" y="914400"/>
            <a:ext cx="8382000" cy="2971800"/>
          </a:xfrm>
          <a:prstGeom prst="rect">
            <a:avLst/>
          </a:prstGeom>
          <a:solidFill>
            <a:schemeClr val="bg1"/>
          </a:solidFill>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We need to define Application Specific:</a:t>
            </a:r>
          </a:p>
          <a:p>
            <a:pPr marL="800100" lvl="1" indent="-342900">
              <a:spcBef>
                <a:spcPct val="20000"/>
              </a:spcBef>
              <a:buFont typeface="Arial" pitchFamily="34" charset="0"/>
              <a:buChar char="•"/>
              <a:defRPr/>
            </a:pPr>
            <a:r>
              <a:rPr kumimoji="0" lang="en-US" sz="3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Federator federating the capabilities of distributed ASVS and ASFS to create application-based hierarchy of distributed data and service resources.</a:t>
            </a:r>
          </a:p>
          <a:p>
            <a:pPr marL="342900" indent="-342900">
              <a:spcBef>
                <a:spcPct val="20000"/>
              </a:spcBef>
              <a:buFont typeface="Arial" pitchFamily="34" charset="0"/>
              <a:buChar char="•"/>
              <a:defRPr/>
            </a:pPr>
            <a:r>
              <a:rPr lang="en-US" sz="3200" dirty="0" smtClean="0">
                <a:solidFill>
                  <a:schemeClr val="tx1">
                    <a:lumMod val="75000"/>
                    <a:lumOff val="25000"/>
                  </a:schemeClr>
                </a:solidFill>
              </a:rPr>
              <a:t>Mediators: Query and data format conversions</a:t>
            </a:r>
          </a:p>
          <a:p>
            <a:pPr marL="800100" lvl="1" indent="-342900">
              <a:spcBef>
                <a:spcPct val="20000"/>
              </a:spcBef>
              <a:buFont typeface="Arial" pitchFamily="34" charset="0"/>
              <a:buChar char="•"/>
              <a:defRPr/>
            </a:pPr>
            <a:r>
              <a:rPr lang="en-US" sz="3200" dirty="0" smtClean="0">
                <a:solidFill>
                  <a:schemeClr val="tx1">
                    <a:lumMod val="75000"/>
                    <a:lumOff val="25000"/>
                  </a:schemeClr>
                </a:solidFill>
              </a:rPr>
              <a:t>Data sources maintain their internal structure </a:t>
            </a:r>
          </a:p>
          <a:p>
            <a:pPr marL="800100" lvl="1" indent="-342900">
              <a:spcBef>
                <a:spcPct val="20000"/>
              </a:spcBef>
              <a:buFont typeface="Arial" pitchFamily="34" charset="0"/>
              <a:buChar char="•"/>
              <a:defRPr/>
            </a:pPr>
            <a:r>
              <a:rPr lang="en-US" sz="3200" dirty="0" smtClean="0">
                <a:solidFill>
                  <a:schemeClr val="tx1">
                    <a:lumMod val="75000"/>
                    <a:lumOff val="25000"/>
                  </a:schemeClr>
                </a:solidFill>
              </a:rPr>
              <a:t>Large degree of autonomy</a:t>
            </a:r>
          </a:p>
          <a:p>
            <a:pPr marL="800100" lvl="1" indent="-342900">
              <a:spcBef>
                <a:spcPct val="20000"/>
              </a:spcBef>
              <a:buFont typeface="Arial" pitchFamily="34" charset="0"/>
              <a:buChar char="•"/>
              <a:defRPr/>
            </a:pPr>
            <a:r>
              <a:rPr lang="en-US" sz="3200" dirty="0" smtClean="0">
                <a:solidFill>
                  <a:schemeClr val="tx1">
                    <a:lumMod val="75000"/>
                    <a:lumOff val="25000"/>
                  </a:schemeClr>
                </a:solidFill>
              </a:rPr>
              <a:t>No actual physical data integration</a:t>
            </a:r>
          </a:p>
        </p:txBody>
      </p:sp>
      <p:grpSp>
        <p:nvGrpSpPr>
          <p:cNvPr id="62" name="Group 61"/>
          <p:cNvGrpSpPr/>
          <p:nvPr/>
        </p:nvGrpSpPr>
        <p:grpSpPr>
          <a:xfrm>
            <a:off x="133733" y="4038604"/>
            <a:ext cx="8789781" cy="2666996"/>
            <a:chOff x="133733" y="4038604"/>
            <a:chExt cx="8789781" cy="2666996"/>
          </a:xfrm>
        </p:grpSpPr>
        <p:grpSp>
          <p:nvGrpSpPr>
            <p:cNvPr id="4" name="Group 3"/>
            <p:cNvGrpSpPr>
              <a:grpSpLocks noChangeAspect="1"/>
            </p:cNvGrpSpPr>
            <p:nvPr/>
          </p:nvGrpSpPr>
          <p:grpSpPr bwMode="auto">
            <a:xfrm>
              <a:off x="152400" y="4038604"/>
              <a:ext cx="8771114" cy="2666996"/>
              <a:chOff x="1440" y="10126"/>
              <a:chExt cx="9360" cy="2594"/>
            </a:xfrm>
          </p:grpSpPr>
          <p:sp>
            <p:nvSpPr>
              <p:cNvPr id="2067" name="AutoShape 19"/>
              <p:cNvSpPr>
                <a:spLocks noChangeAspect="1" noChangeArrowheads="1" noTextEdit="1"/>
              </p:cNvSpPr>
              <p:nvPr/>
            </p:nvSpPr>
            <p:spPr bwMode="auto">
              <a:xfrm>
                <a:off x="1440" y="10219"/>
                <a:ext cx="9360" cy="2501"/>
              </a:xfrm>
              <a:prstGeom prst="rect">
                <a:avLst/>
              </a:prstGeom>
              <a:noFill/>
            </p:spPr>
            <p:txBody>
              <a:bodyPr vert="horz" wrap="square" lIns="91440" tIns="45720" rIns="91440" bIns="45720" numCol="1" anchor="t" anchorCtr="0" compatLnSpc="1">
                <a:prstTxWarp prst="textNoShape">
                  <a:avLst/>
                </a:prstTxWarp>
              </a:bodyPr>
              <a:lstStyle/>
              <a:p>
                <a:endParaRPr lang="en-US" sz="1400"/>
              </a:p>
            </p:txBody>
          </p:sp>
          <p:sp>
            <p:nvSpPr>
              <p:cNvPr id="2065" name="AutoShape 17"/>
              <p:cNvSpPr>
                <a:spLocks noChangeShapeType="1"/>
              </p:cNvSpPr>
              <p:nvPr/>
            </p:nvSpPr>
            <p:spPr bwMode="auto">
              <a:xfrm flipH="1">
                <a:off x="2782" y="11221"/>
                <a:ext cx="7709" cy="29"/>
              </a:xfrm>
              <a:prstGeom prst="straightConnector1">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64" name="Oval 16"/>
              <p:cNvSpPr>
                <a:spLocks noChangeArrowheads="1"/>
              </p:cNvSpPr>
              <p:nvPr/>
            </p:nvSpPr>
            <p:spPr bwMode="auto">
              <a:xfrm>
                <a:off x="3219" y="10742"/>
                <a:ext cx="1779" cy="1011"/>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0" rIns="91440" bIns="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AS Tool</a:t>
                </a:r>
                <a:endPar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t>
                </a:r>
                <a:r>
                  <a:rPr kumimoji="0" lang="en-US"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ASVS</a:t>
                </a:r>
                <a:r>
                  <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t>
                </a:r>
                <a:endPar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2063" name="Oval 15"/>
              <p:cNvSpPr>
                <a:spLocks noChangeArrowheads="1"/>
              </p:cNvSpPr>
              <p:nvPr/>
            </p:nvSpPr>
            <p:spPr bwMode="auto">
              <a:xfrm>
                <a:off x="5350" y="10803"/>
                <a:ext cx="1909" cy="862"/>
              </a:xfrm>
              <a:prstGeom prst="ellipse">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normalizeH="0" baseline="0" dirty="0" smtClean="0">
                    <a:ln w="1905"/>
                    <a:solidFill>
                      <a:srgbClr val="002060"/>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AS Services</a:t>
                </a:r>
                <a:endParaRPr kumimoji="0" lang="en-US" sz="1400" b="1" i="0" u="none" strike="noStrike" normalizeH="0" baseline="0" dirty="0" smtClean="0">
                  <a:ln w="1905"/>
                  <a:solidFill>
                    <a:srgbClr val="002060"/>
                  </a:solidFill>
                  <a:effectLst>
                    <a:innerShdw blurRad="69850" dist="43180" dir="5400000">
                      <a:srgbClr val="000000">
                        <a:alpha val="65000"/>
                      </a:srgbClr>
                    </a:inn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normalizeH="0" baseline="0" dirty="0" smtClean="0">
                    <a:ln w="1905"/>
                    <a:solidFill>
                      <a:srgbClr val="002060"/>
                    </a:solidFill>
                    <a:effectLst>
                      <a:innerShdw blurRad="69850" dist="43180" dir="5400000">
                        <a:srgbClr val="000000">
                          <a:alpha val="65000"/>
                        </a:srgbClr>
                      </a:innerShdw>
                    </a:effectLst>
                    <a:latin typeface="Calibri" pitchFamily="34" charset="0"/>
                    <a:ea typeface="Calibri" pitchFamily="34" charset="0"/>
                    <a:cs typeface="Times New Roman" pitchFamily="18" charset="0"/>
                  </a:rPr>
                  <a:t>(user defined)</a:t>
                </a:r>
                <a:endParaRPr kumimoji="0" lang="en-US" sz="1400" b="1" i="0" u="none" strike="noStrike" normalizeH="0" baseline="0" dirty="0" smtClean="0">
                  <a:ln w="1905"/>
                  <a:solidFill>
                    <a:srgbClr val="002060"/>
                  </a:solidFill>
                  <a:effectLst>
                    <a:innerShdw blurRad="69850" dist="43180" dir="5400000">
                      <a:srgbClr val="000000">
                        <a:alpha val="65000"/>
                      </a:srgbClr>
                    </a:innerShdw>
                  </a:effectLst>
                  <a:latin typeface="Arial" pitchFamily="34" charset="0"/>
                  <a:cs typeface="Arial" pitchFamily="34" charset="0"/>
                </a:endParaRPr>
              </a:p>
            </p:txBody>
          </p:sp>
          <p:sp>
            <p:nvSpPr>
              <p:cNvPr id="2061" name="Rectangle 13"/>
              <p:cNvSpPr>
                <a:spLocks noChangeArrowheads="1"/>
              </p:cNvSpPr>
              <p:nvPr/>
            </p:nvSpPr>
            <p:spPr bwMode="auto">
              <a:xfrm>
                <a:off x="9605" y="10126"/>
                <a:ext cx="1047" cy="634"/>
              </a:xfrm>
              <a:prstGeom prst="rect">
                <a:avLst/>
              </a:pr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ln w="9525">
                <a:solidFill>
                  <a:srgbClr val="000000"/>
                </a:solid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0" name="Oval 12"/>
              <p:cNvSpPr>
                <a:spLocks noChangeArrowheads="1"/>
              </p:cNvSpPr>
              <p:nvPr/>
            </p:nvSpPr>
            <p:spPr bwMode="auto">
              <a:xfrm>
                <a:off x="9605" y="11677"/>
                <a:ext cx="971" cy="861"/>
              </a:xfrm>
              <a:prstGeom prst="ellipse">
                <a:avLst/>
              </a:prstGeom>
              <a:solidFill>
                <a:schemeClr val="bg1">
                  <a:lumMod val="75000"/>
                </a:schemeClr>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AS</a:t>
                </a:r>
                <a:endParaRPr kumimoji="0" 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Sensor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9" name="Oval 11"/>
              <p:cNvSpPr>
                <a:spLocks noChangeArrowheads="1"/>
              </p:cNvSpPr>
              <p:nvPr/>
            </p:nvSpPr>
            <p:spPr bwMode="auto">
              <a:xfrm>
                <a:off x="9498" y="11647"/>
                <a:ext cx="971" cy="861"/>
              </a:xfrm>
              <a:prstGeom prst="ellipse">
                <a:avLst/>
              </a:prstGeom>
              <a:ln>
                <a:headEnd/>
                <a:tailEnd/>
              </a:ln>
            </p:spPr>
            <p:style>
              <a:lnRef idx="1">
                <a:schemeClr val="dk1"/>
              </a:lnRef>
              <a:fillRef idx="2">
                <a:schemeClr val="dk1"/>
              </a:fillRef>
              <a:effectRef idx="1">
                <a:schemeClr val="dk1"/>
              </a:effectRef>
              <a:fontRef idx="minor">
                <a:schemeClr val="dk1"/>
              </a:fontRef>
            </p:style>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Sensor</a:t>
                </a:r>
                <a:endParaRPr kumimoji="0" lang="en-US" sz="1400" b="0" i="0" u="none" strike="noStrike" cap="none" normalizeH="0" baseline="0" dirty="0" smtClean="0">
                  <a:ln>
                    <a:noFill/>
                  </a:ln>
                  <a:solidFill>
                    <a:srgbClr val="002060"/>
                  </a:solidFill>
                  <a:effectLst/>
                  <a:latin typeface="Arial" pitchFamily="34" charset="0"/>
                  <a:cs typeface="Arial" pitchFamily="34" charset="0"/>
                </a:endParaRPr>
              </a:p>
            </p:txBody>
          </p:sp>
          <p:sp>
            <p:nvSpPr>
              <p:cNvPr id="2058" name="Rectangle 10"/>
              <p:cNvSpPr>
                <a:spLocks noChangeArrowheads="1"/>
              </p:cNvSpPr>
              <p:nvPr/>
            </p:nvSpPr>
            <p:spPr bwMode="auto">
              <a:xfrm>
                <a:off x="9445" y="10212"/>
                <a:ext cx="1119" cy="634"/>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2060"/>
                    </a:solidFill>
                    <a:effectLst/>
                    <a:latin typeface="Calibri" pitchFamily="34" charset="0"/>
                    <a:ea typeface="Calibri" pitchFamily="34" charset="0"/>
                    <a:cs typeface="Times New Roman" pitchFamily="18" charset="0"/>
                  </a:rPr>
                  <a:t>Repository</a:t>
                </a:r>
                <a:endParaRPr kumimoji="0" lang="en-US" sz="1400" b="0" i="0" u="none" strike="noStrike" cap="none" normalizeH="0" baseline="0" dirty="0" smtClean="0">
                  <a:ln>
                    <a:noFill/>
                  </a:ln>
                  <a:solidFill>
                    <a:srgbClr val="002060"/>
                  </a:solidFill>
                  <a:effectLst/>
                  <a:latin typeface="Arial" pitchFamily="34" charset="0"/>
                  <a:cs typeface="Arial" pitchFamily="34" charset="0"/>
                </a:endParaRPr>
              </a:p>
            </p:txBody>
          </p:sp>
          <p:sp>
            <p:nvSpPr>
              <p:cNvPr id="2057" name="Text Box 9"/>
              <p:cNvSpPr txBox="1">
                <a:spLocks noChangeArrowheads="1"/>
              </p:cNvSpPr>
              <p:nvPr/>
            </p:nvSpPr>
            <p:spPr bwMode="auto">
              <a:xfrm>
                <a:off x="4998" y="10193"/>
                <a:ext cx="4358" cy="46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Such as filter, transformation, reasoning, data-mining, analysis</a:t>
                </a:r>
                <a:endParaRPr kumimoji="0" lang="en-US" sz="140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56" name="AutoShape 8"/>
              <p:cNvSpPr>
                <a:spLocks noChangeShapeType="1"/>
              </p:cNvSpPr>
              <p:nvPr/>
            </p:nvSpPr>
            <p:spPr bwMode="auto">
              <a:xfrm flipV="1">
                <a:off x="6864" y="10605"/>
                <a:ext cx="1" cy="524"/>
              </a:xfrm>
              <a:prstGeom prst="straightConnector1">
                <a:avLst/>
              </a:prstGeom>
              <a:noFill/>
              <a:ln w="19050">
                <a:solidFill>
                  <a:srgbClr val="000000"/>
                </a:solidFill>
                <a:prstDash val="dash"/>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55" name="Text Box 7"/>
              <p:cNvSpPr txBox="1">
                <a:spLocks noChangeArrowheads="1"/>
              </p:cNvSpPr>
              <p:nvPr/>
            </p:nvSpPr>
            <p:spPr bwMode="auto">
              <a:xfrm>
                <a:off x="4823" y="12309"/>
                <a:ext cx="2171" cy="4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Messages using </a:t>
                </a:r>
                <a:r>
                  <a:rPr lang="en-US" sz="1600" b="1" dirty="0" smtClean="0">
                    <a:solidFill>
                      <a:srgbClr val="FF0000"/>
                    </a:solidFill>
                    <a:latin typeface="Calibri" pitchFamily="34" charset="0"/>
                    <a:ea typeface="Calibri" pitchFamily="34" charset="0"/>
                    <a:cs typeface="Times New Roman" pitchFamily="18" charset="0"/>
                  </a:rPr>
                  <a:t>ASL</a:t>
                </a:r>
              </a:p>
            </p:txBody>
          </p:sp>
          <p:sp>
            <p:nvSpPr>
              <p:cNvPr id="2054" name="AutoShape 6"/>
              <p:cNvSpPr>
                <a:spLocks noChangeShapeType="1"/>
              </p:cNvSpPr>
              <p:nvPr/>
            </p:nvSpPr>
            <p:spPr bwMode="auto">
              <a:xfrm flipV="1">
                <a:off x="5909" y="11238"/>
                <a:ext cx="1548" cy="1072"/>
              </a:xfrm>
              <a:prstGeom prst="straightConnector1">
                <a:avLst/>
              </a:prstGeom>
              <a:noFill/>
              <a:ln w="9525">
                <a:solidFill>
                  <a:srgbClr val="000000"/>
                </a:solidFill>
                <a:prstDash val="dashDot"/>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53" name="AutoShape 5"/>
              <p:cNvSpPr>
                <a:spLocks noChangeShapeType="1"/>
              </p:cNvSpPr>
              <p:nvPr/>
            </p:nvSpPr>
            <p:spPr bwMode="auto">
              <a:xfrm flipH="1" flipV="1">
                <a:off x="5099" y="11238"/>
                <a:ext cx="810" cy="1072"/>
              </a:xfrm>
              <a:prstGeom prst="straightConnector1">
                <a:avLst/>
              </a:prstGeom>
              <a:noFill/>
              <a:ln w="9525">
                <a:solidFill>
                  <a:srgbClr val="000000"/>
                </a:solidFill>
                <a:prstDash val="dashDot"/>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62" name="Oval 14"/>
              <p:cNvSpPr>
                <a:spLocks noChangeArrowheads="1"/>
              </p:cNvSpPr>
              <p:nvPr/>
            </p:nvSpPr>
            <p:spPr bwMode="auto">
              <a:xfrm>
                <a:off x="7577" y="10754"/>
                <a:ext cx="1732" cy="989"/>
              </a:xfrm>
              <a:prstGeom prst="ellipse">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0" tIns="0" rIns="0" bIns="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AS Tool</a:t>
                </a:r>
                <a:endPar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a:p>
                <a:pPr algn="ctr" eaLnBrk="0" fontAlgn="base" hangingPunct="0">
                  <a:spcBef>
                    <a:spcPct val="0"/>
                  </a:spcBef>
                  <a:spcAft>
                    <a:spcPct val="0"/>
                  </a:spcAft>
                </a:pPr>
                <a:r>
                  <a:rPr kumimoji="0" lang="en-US" sz="1400"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ASFS</a:t>
                </a:r>
                <a:r>
                  <a:rPr lang="en-US"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Calibri" pitchFamily="34" charset="0"/>
                    <a:cs typeface="Times New Roman" pitchFamily="18" charset="0"/>
                  </a:rPr>
                  <a:t>)</a:t>
                </a:r>
                <a:endParaRPr lang="en-US"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grpSp>
        <p:cxnSp>
          <p:nvCxnSpPr>
            <p:cNvPr id="26" name="Straight Connector 25"/>
            <p:cNvCxnSpPr>
              <a:stCxn id="2064" idx="1"/>
              <a:endCxn id="2064" idx="3"/>
            </p:cNvCxnSpPr>
            <p:nvPr/>
          </p:nvCxnSpPr>
          <p:spPr>
            <a:xfrm rot="16200000" flipH="1">
              <a:off x="1696111" y="5191663"/>
              <a:ext cx="735002" cy="158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239000" y="4953000"/>
              <a:ext cx="304800" cy="400110"/>
            </a:xfrm>
            <a:prstGeom prst="rect">
              <a:avLst/>
            </a:prstGeom>
            <a:noFill/>
          </p:spPr>
          <p:txBody>
            <a:bodyPr wrap="square" rtlCol="0">
              <a:spAutoFit/>
            </a:bodyPr>
            <a:lstStyle/>
            <a:p>
              <a:r>
                <a:rPr lang="en-US" sz="2000" b="1" dirty="0" smtClean="0">
                  <a:solidFill>
                    <a:srgbClr val="002060"/>
                  </a:solidFill>
                </a:rPr>
                <a:t>1</a:t>
              </a:r>
              <a:endParaRPr lang="en-US" sz="2000" b="1" dirty="0">
                <a:solidFill>
                  <a:srgbClr val="002060"/>
                </a:solidFill>
              </a:endParaRPr>
            </a:p>
          </p:txBody>
        </p:sp>
        <p:sp>
          <p:nvSpPr>
            <p:cNvPr id="34" name="TextBox 33"/>
            <p:cNvSpPr txBox="1"/>
            <p:nvPr/>
          </p:nvSpPr>
          <p:spPr>
            <a:xfrm>
              <a:off x="5867400" y="4964017"/>
              <a:ext cx="304800" cy="400110"/>
            </a:xfrm>
            <a:prstGeom prst="rect">
              <a:avLst/>
            </a:prstGeom>
            <a:noFill/>
          </p:spPr>
          <p:txBody>
            <a:bodyPr wrap="square" rtlCol="0">
              <a:spAutoFit/>
            </a:bodyPr>
            <a:lstStyle/>
            <a:p>
              <a:r>
                <a:rPr lang="en-US" sz="2000" b="1" dirty="0" smtClean="0">
                  <a:solidFill>
                    <a:srgbClr val="002060"/>
                  </a:solidFill>
                </a:rPr>
                <a:t>2</a:t>
              </a:r>
              <a:endParaRPr lang="en-US" sz="2000" b="1" dirty="0">
                <a:solidFill>
                  <a:srgbClr val="002060"/>
                </a:solidFill>
              </a:endParaRPr>
            </a:p>
          </p:txBody>
        </p:sp>
        <p:sp>
          <p:nvSpPr>
            <p:cNvPr id="35" name="TextBox 34"/>
            <p:cNvSpPr txBox="1"/>
            <p:nvPr/>
          </p:nvSpPr>
          <p:spPr>
            <a:xfrm>
              <a:off x="3200400" y="4950355"/>
              <a:ext cx="304800" cy="40011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b="1" dirty="0" smtClean="0">
                  <a:solidFill>
                    <a:srgbClr val="002060"/>
                  </a:solidFill>
                </a:rPr>
                <a:t>3</a:t>
              </a:r>
              <a:endParaRPr lang="en-US" sz="2000" b="1" dirty="0">
                <a:solidFill>
                  <a:srgbClr val="002060"/>
                </a:solidFill>
              </a:endParaRPr>
            </a:p>
          </p:txBody>
        </p:sp>
        <p:sp>
          <p:nvSpPr>
            <p:cNvPr id="36" name="TextBox 35"/>
            <p:cNvSpPr txBox="1"/>
            <p:nvPr/>
          </p:nvSpPr>
          <p:spPr>
            <a:xfrm>
              <a:off x="1784732" y="4964017"/>
              <a:ext cx="304800" cy="400110"/>
            </a:xfrm>
            <a:prstGeom prst="rect">
              <a:avLst/>
            </a:prstGeom>
            <a:noFill/>
          </p:spPr>
          <p:txBody>
            <a:bodyPr wrap="square" rtlCol="0">
              <a:spAutoFit/>
            </a:bodyPr>
            <a:lstStyle/>
            <a:p>
              <a:r>
                <a:rPr lang="en-US" sz="2000" b="1" dirty="0" smtClean="0">
                  <a:solidFill>
                    <a:srgbClr val="002060"/>
                  </a:solidFill>
                </a:rPr>
                <a:t>4</a:t>
              </a:r>
              <a:endParaRPr lang="en-US" sz="2000" b="1" dirty="0">
                <a:solidFill>
                  <a:srgbClr val="002060"/>
                </a:solidFill>
              </a:endParaRPr>
            </a:p>
          </p:txBody>
        </p:sp>
        <p:cxnSp>
          <p:nvCxnSpPr>
            <p:cNvPr id="44" name="Straight Connector 43"/>
            <p:cNvCxnSpPr>
              <a:stCxn id="2064" idx="7"/>
              <a:endCxn id="2064" idx="5"/>
            </p:cNvCxnSpPr>
            <p:nvPr/>
          </p:nvCxnSpPr>
          <p:spPr>
            <a:xfrm rot="16200000" flipH="1">
              <a:off x="2874909" y="5191663"/>
              <a:ext cx="735002" cy="158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2062" idx="1"/>
              <a:endCxn id="2062" idx="3"/>
            </p:cNvCxnSpPr>
            <p:nvPr/>
          </p:nvCxnSpPr>
          <p:spPr>
            <a:xfrm rot="16200000" flipH="1">
              <a:off x="5781473" y="5192691"/>
              <a:ext cx="719009" cy="158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062" idx="7"/>
              <a:endCxn id="2062" idx="5"/>
            </p:cNvCxnSpPr>
            <p:nvPr/>
          </p:nvCxnSpPr>
          <p:spPr>
            <a:xfrm rot="16200000" flipH="1">
              <a:off x="6929128" y="5192691"/>
              <a:ext cx="719009" cy="158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562600" y="5410200"/>
              <a:ext cx="1066800" cy="523220"/>
            </a:xfrm>
            <a:prstGeom prst="rect">
              <a:avLst/>
            </a:prstGeom>
            <a:noFill/>
          </p:spPr>
          <p:txBody>
            <a:bodyPr wrap="square" rtlCol="0">
              <a:spAutoFit/>
            </a:bodyPr>
            <a:lstStyle/>
            <a:p>
              <a:r>
                <a:rPr lang="en-US" sz="1400" dirty="0" smtClean="0">
                  <a:latin typeface="Times New Roman" pitchFamily="18" charset="0"/>
                  <a:cs typeface="Times New Roman" pitchFamily="18" charset="0"/>
                </a:rPr>
                <a:t>Standard service API</a:t>
              </a:r>
              <a:endParaRPr lang="en-US" sz="1400" dirty="0">
                <a:latin typeface="Times New Roman" pitchFamily="18" charset="0"/>
                <a:cs typeface="Times New Roman" pitchFamily="18" charset="0"/>
              </a:endParaRPr>
            </a:p>
          </p:txBody>
        </p:sp>
        <p:sp>
          <p:nvSpPr>
            <p:cNvPr id="32" name="TextBox 31"/>
            <p:cNvSpPr txBox="1"/>
            <p:nvPr/>
          </p:nvSpPr>
          <p:spPr>
            <a:xfrm>
              <a:off x="7239000" y="5181600"/>
              <a:ext cx="1066800" cy="307777"/>
            </a:xfrm>
            <a:prstGeom prst="rect">
              <a:avLst/>
            </a:prstGeom>
            <a:noFill/>
          </p:spPr>
          <p:txBody>
            <a:bodyPr wrap="square" rtlCol="0">
              <a:spAutoFit/>
            </a:bodyPr>
            <a:lstStyle/>
            <a:p>
              <a:r>
                <a:rPr lang="en-US" sz="1400" b="1" dirty="0" smtClean="0">
                  <a:solidFill>
                    <a:schemeClr val="bg2">
                      <a:lumMod val="25000"/>
                    </a:schemeClr>
                  </a:solidFill>
                  <a:latin typeface="Times New Roman" pitchFamily="18" charset="0"/>
                  <a:cs typeface="Times New Roman" pitchFamily="18" charset="0"/>
                </a:rPr>
                <a:t>Mediator </a:t>
              </a:r>
              <a:endParaRPr lang="en-US" sz="1400" b="1" dirty="0">
                <a:solidFill>
                  <a:schemeClr val="bg2">
                    <a:lumMod val="25000"/>
                  </a:schemeClr>
                </a:solidFill>
                <a:latin typeface="Times New Roman" pitchFamily="18" charset="0"/>
                <a:cs typeface="Times New Roman" pitchFamily="18" charset="0"/>
              </a:endParaRPr>
            </a:p>
          </p:txBody>
        </p:sp>
        <p:sp>
          <p:nvSpPr>
            <p:cNvPr id="37" name="TextBox 36"/>
            <p:cNvSpPr txBox="1"/>
            <p:nvPr/>
          </p:nvSpPr>
          <p:spPr>
            <a:xfrm>
              <a:off x="1600200" y="5410200"/>
              <a:ext cx="1066800" cy="523220"/>
            </a:xfrm>
            <a:prstGeom prst="rect">
              <a:avLst/>
            </a:prstGeom>
            <a:noFill/>
          </p:spPr>
          <p:txBody>
            <a:bodyPr wrap="square" rtlCol="0">
              <a:spAutoFit/>
            </a:bodyPr>
            <a:lstStyle/>
            <a:p>
              <a:r>
                <a:rPr lang="en-US" sz="1400" dirty="0" smtClean="0">
                  <a:latin typeface="Times New Roman" pitchFamily="18" charset="0"/>
                  <a:cs typeface="Times New Roman" pitchFamily="18" charset="0"/>
                </a:rPr>
                <a:t>Standard service API</a:t>
              </a:r>
              <a:endParaRPr lang="en-US" sz="1400" dirty="0">
                <a:latin typeface="Times New Roman" pitchFamily="18" charset="0"/>
                <a:cs typeface="Times New Roman" pitchFamily="18" charset="0"/>
              </a:endParaRPr>
            </a:p>
          </p:txBody>
        </p:sp>
        <p:sp>
          <p:nvSpPr>
            <p:cNvPr id="38" name="TextBox 37"/>
            <p:cNvSpPr txBox="1"/>
            <p:nvPr/>
          </p:nvSpPr>
          <p:spPr>
            <a:xfrm>
              <a:off x="3124200" y="5257800"/>
              <a:ext cx="1066800" cy="307777"/>
            </a:xfrm>
            <a:prstGeom prst="rect">
              <a:avLst/>
            </a:prstGeom>
            <a:noFill/>
          </p:spPr>
          <p:txBody>
            <a:bodyPr wrap="square" rtlCol="0">
              <a:spAutoFit/>
            </a:bodyPr>
            <a:lstStyle/>
            <a:p>
              <a:r>
                <a:rPr lang="en-US" sz="1400" b="1" dirty="0" smtClean="0">
                  <a:solidFill>
                    <a:schemeClr val="bg2">
                      <a:lumMod val="25000"/>
                    </a:schemeClr>
                  </a:solidFill>
                  <a:latin typeface="Times New Roman" pitchFamily="18" charset="0"/>
                  <a:cs typeface="Times New Roman" pitchFamily="18" charset="0"/>
                </a:rPr>
                <a:t>Mediator </a:t>
              </a:r>
              <a:endParaRPr lang="en-US" sz="1400" b="1" dirty="0">
                <a:solidFill>
                  <a:schemeClr val="bg2">
                    <a:lumMod val="25000"/>
                  </a:schemeClr>
                </a:solidFill>
                <a:latin typeface="Times New Roman" pitchFamily="18" charset="0"/>
                <a:cs typeface="Times New Roman" pitchFamily="18" charset="0"/>
              </a:endParaRPr>
            </a:p>
          </p:txBody>
        </p:sp>
        <p:sp>
          <p:nvSpPr>
            <p:cNvPr id="49" name="Oval 16"/>
            <p:cNvSpPr>
              <a:spLocks noChangeArrowheads="1"/>
            </p:cNvSpPr>
            <p:nvPr/>
          </p:nvSpPr>
          <p:spPr bwMode="auto">
            <a:xfrm>
              <a:off x="416714" y="4648200"/>
              <a:ext cx="1031086" cy="1054335"/>
            </a:xfrm>
            <a:prstGeom prst="ellipse">
              <a:avLst/>
            </a:prstGeom>
            <a:gradFill rotWithShape="0">
              <a:gsLst>
                <a:gs pos="0">
                  <a:srgbClr val="FFFFFF"/>
                </a:gs>
                <a:gs pos="100000">
                  <a:srgbClr val="999999"/>
                </a:gs>
              </a:gsLst>
              <a:lin ang="5400000" scaled="1"/>
            </a:gradFill>
            <a:ln w="25400">
              <a:solidFill>
                <a:srgbClr val="666666"/>
              </a:solidFill>
              <a:round/>
              <a:headEnd/>
              <a:tailEnd/>
            </a:ln>
            <a:effectLst>
              <a:outerShdw dist="28398" dir="3806097" algn="ctr" rotWithShape="0">
                <a:srgbClr val="7F7F7F">
                  <a:alpha val="50000"/>
                </a:srgbClr>
              </a:outerShdw>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100" b="1" dirty="0" smtClean="0">
                  <a:latin typeface="Calibri" pitchFamily="34" charset="0"/>
                  <a:cs typeface="Arial" pitchFamily="34" charset="0"/>
                </a:rPr>
                <a:t>Federator </a:t>
              </a:r>
              <a:endParaRPr kumimoji="0" lang="en-US" sz="1100" b="1" i="0" u="none" strike="noStrike" cap="none" normalizeH="0" baseline="0" dirty="0" smtClean="0">
                <a:ln>
                  <a:noFill/>
                </a:ln>
                <a:solidFill>
                  <a:schemeClr val="tx1"/>
                </a:solidFill>
                <a:effectLst/>
                <a:latin typeface="Calibri" pitchFamily="34" charset="0"/>
                <a:cs typeface="Arial" pitchFamily="34" charset="0"/>
              </a:endParaRPr>
            </a:p>
            <a:p>
              <a:pPr lvl="0" fontAlgn="base">
                <a:spcBef>
                  <a:spcPct val="0"/>
                </a:spcBef>
                <a:spcAft>
                  <a:spcPct val="0"/>
                </a:spcAft>
              </a:pPr>
              <a:r>
                <a:rPr lang="en-US" sz="1200" b="1" dirty="0" smtClean="0">
                  <a:latin typeface="Calibri" pitchFamily="34" charset="0"/>
                  <a:cs typeface="Arial" pitchFamily="34" charset="0"/>
                </a:rPr>
                <a:t>ASVS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50" name="Text Box 50"/>
            <p:cNvSpPr txBox="1">
              <a:spLocks noChangeArrowheads="1"/>
            </p:cNvSpPr>
            <p:nvPr/>
          </p:nvSpPr>
          <p:spPr bwMode="auto">
            <a:xfrm>
              <a:off x="240770" y="5843155"/>
              <a:ext cx="1588030" cy="5576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Capability Federation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ASL-Rendering</a:t>
              </a:r>
              <a:endParaRPr lang="en-US" sz="1200" b="1" dirty="0" smtClean="0">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Standard</a:t>
              </a:r>
              <a:r>
                <a:rPr kumimoji="0" lang="en-US" sz="1200" b="1" i="0" u="none" strike="noStrike" cap="none" normalizeH="0" dirty="0" smtClean="0">
                  <a:ln>
                    <a:noFill/>
                  </a:ln>
                  <a:solidFill>
                    <a:schemeClr val="tx1"/>
                  </a:solidFill>
                  <a:effectLst/>
                  <a:latin typeface="Calibri" pitchFamily="34" charset="0"/>
                  <a:cs typeface="Arial" pitchFamily="34" charset="0"/>
                </a:rPr>
                <a:t> service API</a:t>
              </a:r>
              <a:endParaRPr kumimoji="0" lang="en-US" sz="1200" b="1" i="0" u="none" strike="noStrike" cap="none" normalizeH="0" baseline="0" dirty="0" smtClean="0">
                <a:ln>
                  <a:noFill/>
                </a:ln>
                <a:solidFill>
                  <a:schemeClr val="tx1"/>
                </a:solidFill>
                <a:effectLst/>
                <a:latin typeface="Calibri" pitchFamily="34" charset="0"/>
                <a:cs typeface="Arial" pitchFamily="34" charset="0"/>
              </a:endParaRPr>
            </a:p>
          </p:txBody>
        </p:sp>
        <p:sp>
          <p:nvSpPr>
            <p:cNvPr id="51" name="Oval 52"/>
            <p:cNvSpPr>
              <a:spLocks noChangeArrowheads="1"/>
            </p:cNvSpPr>
            <p:nvPr/>
          </p:nvSpPr>
          <p:spPr bwMode="auto">
            <a:xfrm>
              <a:off x="201307" y="4726455"/>
              <a:ext cx="301433" cy="263373"/>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cs typeface="Arial" pitchFamily="34" charset="0"/>
                </a:rPr>
                <a:t>1</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52" name="Oval 53"/>
            <p:cNvSpPr>
              <a:spLocks noChangeArrowheads="1"/>
            </p:cNvSpPr>
            <p:nvPr/>
          </p:nvSpPr>
          <p:spPr bwMode="auto">
            <a:xfrm>
              <a:off x="133733" y="5099217"/>
              <a:ext cx="301433" cy="263373"/>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cs typeface="Arial" pitchFamily="34" charset="0"/>
                </a:rPr>
                <a:t>2</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53" name="Oval 54"/>
            <p:cNvSpPr>
              <a:spLocks noChangeArrowheads="1"/>
            </p:cNvSpPr>
            <p:nvPr/>
          </p:nvSpPr>
          <p:spPr bwMode="auto">
            <a:xfrm>
              <a:off x="253082" y="5429593"/>
              <a:ext cx="301433" cy="263373"/>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tx1"/>
                  </a:solidFill>
                  <a:effectLst/>
                  <a:latin typeface="Calibri" pitchFamily="34" charset="0"/>
                  <a:cs typeface="Arial" pitchFamily="34" charset="0"/>
                </a:rPr>
                <a:t>3</a:t>
              </a:r>
              <a:endParaRPr kumimoji="0" lang="en-US" sz="1800" b="1" i="0" u="none" strike="noStrike" cap="none" normalizeH="0" baseline="0" smtClean="0">
                <a:ln>
                  <a:noFill/>
                </a:ln>
                <a:solidFill>
                  <a:schemeClr val="tx1"/>
                </a:solidFill>
                <a:effectLst/>
                <a:latin typeface="Arial" pitchFamily="34" charset="0"/>
                <a:cs typeface="Arial" pitchFamily="34" charset="0"/>
              </a:endParaRPr>
            </a:p>
          </p:txBody>
        </p:sp>
        <p:sp>
          <p:nvSpPr>
            <p:cNvPr id="54" name="AutoShape 36"/>
            <p:cNvSpPr>
              <a:spLocks noChangeArrowheads="1"/>
            </p:cNvSpPr>
            <p:nvPr/>
          </p:nvSpPr>
          <p:spPr bwMode="auto">
            <a:xfrm>
              <a:off x="767696" y="5536984"/>
              <a:ext cx="483636" cy="91718"/>
            </a:xfrm>
            <a:prstGeom prst="parallelogram">
              <a:avLst>
                <a:gd name="adj" fmla="val 13211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55" name="AutoShape 37"/>
            <p:cNvSpPr>
              <a:spLocks noChangeArrowheads="1"/>
            </p:cNvSpPr>
            <p:nvPr/>
          </p:nvSpPr>
          <p:spPr bwMode="auto">
            <a:xfrm>
              <a:off x="767696" y="5445501"/>
              <a:ext cx="483636" cy="93401"/>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56" name="AutoShape 38"/>
            <p:cNvSpPr>
              <a:spLocks noChangeArrowheads="1"/>
            </p:cNvSpPr>
            <p:nvPr/>
          </p:nvSpPr>
          <p:spPr bwMode="auto">
            <a:xfrm>
              <a:off x="767696" y="5338030"/>
              <a:ext cx="483636" cy="92559"/>
            </a:xfrm>
            <a:prstGeom prst="parallelogram">
              <a:avLst>
                <a:gd name="adj" fmla="val 130909"/>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Text Box 50"/>
            <p:cNvSpPr txBox="1">
              <a:spLocks noChangeArrowheads="1"/>
            </p:cNvSpPr>
            <p:nvPr/>
          </p:nvSpPr>
          <p:spPr bwMode="auto">
            <a:xfrm>
              <a:off x="304800" y="4242955"/>
              <a:ext cx="1435630" cy="4052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Unified data query/access/display</a:t>
              </a:r>
            </a:p>
          </p:txBody>
        </p:sp>
        <p:pic>
          <p:nvPicPr>
            <p:cNvPr id="59" name="Picture 43"/>
            <p:cNvPicPr>
              <a:picLocks noChangeAspect="1" noChangeArrowheads="1"/>
            </p:cNvPicPr>
            <p:nvPr/>
          </p:nvPicPr>
          <p:blipFill>
            <a:blip r:embed="rId3"/>
            <a:srcRect/>
            <a:stretch>
              <a:fillRect/>
            </a:stretch>
          </p:blipFill>
          <p:spPr bwMode="auto">
            <a:xfrm>
              <a:off x="6073966" y="4495800"/>
              <a:ext cx="297235" cy="488040"/>
            </a:xfrm>
            <a:prstGeom prst="rect">
              <a:avLst/>
            </a:prstGeom>
            <a:noFill/>
          </p:spPr>
        </p:pic>
        <p:pic>
          <p:nvPicPr>
            <p:cNvPr id="61" name="Picture 43"/>
            <p:cNvPicPr>
              <a:picLocks noChangeAspect="1" noChangeArrowheads="1"/>
            </p:cNvPicPr>
            <p:nvPr/>
          </p:nvPicPr>
          <p:blipFill>
            <a:blip r:embed="rId3"/>
            <a:srcRect/>
            <a:stretch>
              <a:fillRect/>
            </a:stretch>
          </p:blipFill>
          <p:spPr bwMode="auto">
            <a:xfrm>
              <a:off x="1219200" y="4648200"/>
              <a:ext cx="297235" cy="488040"/>
            </a:xfrm>
            <a:prstGeom prst="rect">
              <a:avLst/>
            </a:prstGeom>
            <a:noFill/>
          </p:spPr>
        </p:pic>
        <p:pic>
          <p:nvPicPr>
            <p:cNvPr id="48" name="Picture 43"/>
            <p:cNvPicPr>
              <a:picLocks noChangeAspect="1" noChangeArrowheads="1"/>
            </p:cNvPicPr>
            <p:nvPr/>
          </p:nvPicPr>
          <p:blipFill>
            <a:blip r:embed="rId3"/>
            <a:srcRect/>
            <a:stretch>
              <a:fillRect/>
            </a:stretch>
          </p:blipFill>
          <p:spPr bwMode="auto">
            <a:xfrm>
              <a:off x="1993075" y="4476835"/>
              <a:ext cx="297235" cy="48804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356350"/>
            <a:ext cx="2133600" cy="365125"/>
          </a:xfrm>
        </p:spPr>
        <p:txBody>
          <a:bodyPr/>
          <a:lstStyle/>
          <a:p>
            <a:pPr>
              <a:defRPr/>
            </a:pPr>
            <a:fld id="{AB4CF679-D7BE-42A3-91E0-0A7203F69A2C}" type="slidenum">
              <a:rPr lang="en-US"/>
              <a:pPr>
                <a:defRPr/>
              </a:pPr>
              <a:t>54</a:t>
            </a:fld>
            <a:endParaRPr lang="en-US" dirty="0"/>
          </a:p>
        </p:txBody>
      </p:sp>
      <p:grpSp>
        <p:nvGrpSpPr>
          <p:cNvPr id="2" name="Group 21"/>
          <p:cNvGrpSpPr>
            <a:grpSpLocks/>
          </p:cNvGrpSpPr>
          <p:nvPr/>
        </p:nvGrpSpPr>
        <p:grpSpPr bwMode="auto">
          <a:xfrm>
            <a:off x="1981200" y="119063"/>
            <a:ext cx="6477000" cy="6575425"/>
            <a:chOff x="1860932" y="1838"/>
            <a:chExt cx="6477000" cy="6575234"/>
          </a:xfrm>
        </p:grpSpPr>
        <p:pic>
          <p:nvPicPr>
            <p:cNvPr id="23" name="Picture 22"/>
            <p:cNvPicPr/>
            <p:nvPr/>
          </p:nvPicPr>
          <p:blipFill>
            <a:blip r:embed="rId2"/>
            <a:srcRect/>
            <a:stretch>
              <a:fillRect/>
            </a:stretch>
          </p:blipFill>
          <p:spPr bwMode="auto">
            <a:xfrm>
              <a:off x="1860932" y="1838"/>
              <a:ext cx="6477000" cy="6575234"/>
            </a:xfrm>
            <a:prstGeom prst="rect">
              <a:avLst/>
            </a:prstGeom>
            <a:ln>
              <a:noFill/>
            </a:ln>
            <a:effectLst>
              <a:outerShdw blurRad="292100" dist="139700" dir="2700000" algn="tl" rotWithShape="0">
                <a:srgbClr val="333333">
                  <a:alpha val="65000"/>
                </a:srgbClr>
              </a:outerShdw>
            </a:effectLst>
          </p:spPr>
        </p:pic>
        <p:sp>
          <p:nvSpPr>
            <p:cNvPr id="27656" name="TextBox 23"/>
            <p:cNvSpPr txBox="1">
              <a:spLocks noChangeArrowheads="1"/>
            </p:cNvSpPr>
            <p:nvPr/>
          </p:nvSpPr>
          <p:spPr bwMode="auto">
            <a:xfrm>
              <a:off x="5029200" y="3048000"/>
              <a:ext cx="1449607" cy="331149"/>
            </a:xfrm>
            <a:prstGeom prst="rect">
              <a:avLst/>
            </a:prstGeom>
            <a:noFill/>
            <a:ln w="9525">
              <a:noFill/>
              <a:miter lim="800000"/>
              <a:headEnd/>
              <a:tailEnd/>
            </a:ln>
          </p:spPr>
          <p:txBody>
            <a:bodyPr>
              <a:spAutoFit/>
            </a:bodyPr>
            <a:lstStyle/>
            <a:p>
              <a:r>
                <a:rPr lang="en-US" sz="1200">
                  <a:solidFill>
                    <a:srgbClr val="C00000"/>
                  </a:solidFill>
                  <a:latin typeface="Calibri" pitchFamily="34" charset="0"/>
                </a:rPr>
                <a:t>-</a:t>
              </a:r>
              <a:r>
                <a:rPr lang="en-US" sz="1200" b="1">
                  <a:solidFill>
                    <a:srgbClr val="C00000"/>
                  </a:solidFill>
                  <a:latin typeface="Calibri" pitchFamily="34" charset="0"/>
                </a:rPr>
                <a:t>110,35</a:t>
              </a:r>
              <a:r>
                <a:rPr lang="en-US" sz="1200">
                  <a:solidFill>
                    <a:srgbClr val="C00000"/>
                  </a:solidFill>
                  <a:latin typeface="Calibri" pitchFamily="34" charset="0"/>
                </a:rPr>
                <a:t>,-</a:t>
              </a:r>
              <a:r>
                <a:rPr lang="en-US" sz="1200" b="1">
                  <a:solidFill>
                    <a:srgbClr val="C00000"/>
                  </a:solidFill>
                  <a:latin typeface="Calibri" pitchFamily="34" charset="0"/>
                </a:rPr>
                <a:t>100,36</a:t>
              </a:r>
            </a:p>
          </p:txBody>
        </p:sp>
        <p:cxnSp>
          <p:nvCxnSpPr>
            <p:cNvPr id="25" name="Straight Arrow Connector 24"/>
            <p:cNvCxnSpPr/>
            <p:nvPr/>
          </p:nvCxnSpPr>
          <p:spPr>
            <a:xfrm>
              <a:off x="6297995" y="3230719"/>
              <a:ext cx="6334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58" name="TextBox 25"/>
            <p:cNvSpPr txBox="1">
              <a:spLocks noChangeArrowheads="1"/>
            </p:cNvSpPr>
            <p:nvPr/>
          </p:nvSpPr>
          <p:spPr bwMode="auto">
            <a:xfrm>
              <a:off x="6841209" y="3048000"/>
              <a:ext cx="1087205" cy="331149"/>
            </a:xfrm>
            <a:prstGeom prst="rect">
              <a:avLst/>
            </a:prstGeom>
            <a:noFill/>
            <a:ln w="9525">
              <a:noFill/>
              <a:miter lim="800000"/>
              <a:headEnd/>
              <a:tailEnd/>
            </a:ln>
          </p:spPr>
          <p:txBody>
            <a:bodyPr>
              <a:spAutoFit/>
            </a:bodyPr>
            <a:lstStyle/>
            <a:p>
              <a:r>
                <a:rPr lang="en-US" sz="1200" b="1">
                  <a:solidFill>
                    <a:srgbClr val="C00000"/>
                  </a:solidFill>
                  <a:latin typeface="Calibri" pitchFamily="34" charset="0"/>
                </a:rPr>
                <a:t>GFeature-1</a:t>
              </a:r>
            </a:p>
          </p:txBody>
        </p:sp>
        <p:sp>
          <p:nvSpPr>
            <p:cNvPr id="27659" name="TextBox 26"/>
            <p:cNvSpPr txBox="1">
              <a:spLocks noChangeArrowheads="1"/>
            </p:cNvSpPr>
            <p:nvPr/>
          </p:nvSpPr>
          <p:spPr bwMode="auto">
            <a:xfrm>
              <a:off x="5029200" y="3308118"/>
              <a:ext cx="1449607" cy="331149"/>
            </a:xfrm>
            <a:prstGeom prst="rect">
              <a:avLst/>
            </a:prstGeom>
            <a:noFill/>
            <a:ln w="9525">
              <a:noFill/>
              <a:miter lim="800000"/>
              <a:headEnd/>
              <a:tailEnd/>
            </a:ln>
          </p:spPr>
          <p:txBody>
            <a:bodyPr>
              <a:spAutoFit/>
            </a:bodyPr>
            <a:lstStyle/>
            <a:p>
              <a:r>
                <a:rPr lang="en-US" sz="1200">
                  <a:solidFill>
                    <a:srgbClr val="C00000"/>
                  </a:solidFill>
                  <a:latin typeface="Calibri" pitchFamily="34" charset="0"/>
                </a:rPr>
                <a:t>-</a:t>
              </a:r>
              <a:r>
                <a:rPr lang="en-US" sz="1200" b="1">
                  <a:solidFill>
                    <a:srgbClr val="C00000"/>
                  </a:solidFill>
                  <a:latin typeface="Calibri" pitchFamily="34" charset="0"/>
                </a:rPr>
                <a:t>110,36</a:t>
              </a:r>
              <a:r>
                <a:rPr lang="en-US" sz="1200">
                  <a:solidFill>
                    <a:srgbClr val="C00000"/>
                  </a:solidFill>
                  <a:latin typeface="Calibri" pitchFamily="34" charset="0"/>
                </a:rPr>
                <a:t>,-</a:t>
              </a:r>
              <a:r>
                <a:rPr lang="en-US" sz="1200" b="1">
                  <a:solidFill>
                    <a:srgbClr val="C00000"/>
                  </a:solidFill>
                  <a:latin typeface="Calibri" pitchFamily="34" charset="0"/>
                </a:rPr>
                <a:t>100,37</a:t>
              </a:r>
            </a:p>
          </p:txBody>
        </p:sp>
        <p:cxnSp>
          <p:nvCxnSpPr>
            <p:cNvPr id="28" name="Straight Arrow Connector 27"/>
            <p:cNvCxnSpPr/>
            <p:nvPr/>
          </p:nvCxnSpPr>
          <p:spPr>
            <a:xfrm>
              <a:off x="6297995" y="3491062"/>
              <a:ext cx="6334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61" name="TextBox 28"/>
            <p:cNvSpPr txBox="1">
              <a:spLocks noChangeArrowheads="1"/>
            </p:cNvSpPr>
            <p:nvPr/>
          </p:nvSpPr>
          <p:spPr bwMode="auto">
            <a:xfrm>
              <a:off x="6841209" y="3308118"/>
              <a:ext cx="1087205" cy="331149"/>
            </a:xfrm>
            <a:prstGeom prst="rect">
              <a:avLst/>
            </a:prstGeom>
            <a:noFill/>
            <a:ln w="9525">
              <a:noFill/>
              <a:miter lim="800000"/>
              <a:headEnd/>
              <a:tailEnd/>
            </a:ln>
          </p:spPr>
          <p:txBody>
            <a:bodyPr>
              <a:spAutoFit/>
            </a:bodyPr>
            <a:lstStyle/>
            <a:p>
              <a:r>
                <a:rPr lang="en-US" sz="1200" b="1">
                  <a:solidFill>
                    <a:srgbClr val="C00000"/>
                  </a:solidFill>
                  <a:latin typeface="Calibri" pitchFamily="34" charset="0"/>
                </a:rPr>
                <a:t>GFeature-2</a:t>
              </a:r>
            </a:p>
          </p:txBody>
        </p:sp>
        <p:sp>
          <p:nvSpPr>
            <p:cNvPr id="27662" name="TextBox 29"/>
            <p:cNvSpPr txBox="1">
              <a:spLocks noChangeArrowheads="1"/>
            </p:cNvSpPr>
            <p:nvPr/>
          </p:nvSpPr>
          <p:spPr bwMode="auto">
            <a:xfrm>
              <a:off x="5029200" y="3581406"/>
              <a:ext cx="1449607" cy="331149"/>
            </a:xfrm>
            <a:prstGeom prst="rect">
              <a:avLst/>
            </a:prstGeom>
            <a:noFill/>
            <a:ln w="9525">
              <a:noFill/>
              <a:miter lim="800000"/>
              <a:headEnd/>
              <a:tailEnd/>
            </a:ln>
          </p:spPr>
          <p:txBody>
            <a:bodyPr>
              <a:spAutoFit/>
            </a:bodyPr>
            <a:lstStyle/>
            <a:p>
              <a:r>
                <a:rPr lang="en-US" sz="1200">
                  <a:solidFill>
                    <a:srgbClr val="C00000"/>
                  </a:solidFill>
                  <a:latin typeface="Calibri" pitchFamily="34" charset="0"/>
                </a:rPr>
                <a:t>-</a:t>
              </a:r>
              <a:r>
                <a:rPr lang="en-US" sz="1200" b="1">
                  <a:solidFill>
                    <a:srgbClr val="C00000"/>
                  </a:solidFill>
                  <a:latin typeface="Calibri" pitchFamily="34" charset="0"/>
                </a:rPr>
                <a:t>110,37</a:t>
              </a:r>
              <a:r>
                <a:rPr lang="en-US" sz="1200">
                  <a:solidFill>
                    <a:srgbClr val="C00000"/>
                  </a:solidFill>
                  <a:latin typeface="Calibri" pitchFamily="34" charset="0"/>
                </a:rPr>
                <a:t>,-</a:t>
              </a:r>
              <a:r>
                <a:rPr lang="en-US" sz="1200" b="1">
                  <a:solidFill>
                    <a:srgbClr val="C00000"/>
                  </a:solidFill>
                  <a:latin typeface="Calibri" pitchFamily="34" charset="0"/>
                </a:rPr>
                <a:t>100,38</a:t>
              </a:r>
            </a:p>
          </p:txBody>
        </p:sp>
        <p:cxnSp>
          <p:nvCxnSpPr>
            <p:cNvPr id="31" name="Straight Arrow Connector 30"/>
            <p:cNvCxnSpPr/>
            <p:nvPr/>
          </p:nvCxnSpPr>
          <p:spPr>
            <a:xfrm>
              <a:off x="6297995" y="3764104"/>
              <a:ext cx="6334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64" name="TextBox 31"/>
            <p:cNvSpPr txBox="1">
              <a:spLocks noChangeArrowheads="1"/>
            </p:cNvSpPr>
            <p:nvPr/>
          </p:nvSpPr>
          <p:spPr bwMode="auto">
            <a:xfrm>
              <a:off x="6841209" y="3581406"/>
              <a:ext cx="1087205" cy="331149"/>
            </a:xfrm>
            <a:prstGeom prst="rect">
              <a:avLst/>
            </a:prstGeom>
            <a:noFill/>
            <a:ln w="9525">
              <a:noFill/>
              <a:miter lim="800000"/>
              <a:headEnd/>
              <a:tailEnd/>
            </a:ln>
          </p:spPr>
          <p:txBody>
            <a:bodyPr>
              <a:spAutoFit/>
            </a:bodyPr>
            <a:lstStyle/>
            <a:p>
              <a:r>
                <a:rPr lang="en-US" sz="1200" b="1">
                  <a:solidFill>
                    <a:srgbClr val="C00000"/>
                  </a:solidFill>
                  <a:latin typeface="Calibri" pitchFamily="34" charset="0"/>
                </a:rPr>
                <a:t>GFeature-3</a:t>
              </a:r>
            </a:p>
          </p:txBody>
        </p:sp>
        <p:sp>
          <p:nvSpPr>
            <p:cNvPr id="27665" name="TextBox 32"/>
            <p:cNvSpPr txBox="1">
              <a:spLocks noChangeArrowheads="1"/>
            </p:cNvSpPr>
            <p:nvPr/>
          </p:nvSpPr>
          <p:spPr bwMode="auto">
            <a:xfrm>
              <a:off x="5029200" y="3867865"/>
              <a:ext cx="1449607" cy="331149"/>
            </a:xfrm>
            <a:prstGeom prst="rect">
              <a:avLst/>
            </a:prstGeom>
            <a:noFill/>
            <a:ln w="9525">
              <a:noFill/>
              <a:miter lim="800000"/>
              <a:headEnd/>
              <a:tailEnd/>
            </a:ln>
          </p:spPr>
          <p:txBody>
            <a:bodyPr>
              <a:spAutoFit/>
            </a:bodyPr>
            <a:lstStyle/>
            <a:p>
              <a:r>
                <a:rPr lang="en-US" sz="1200">
                  <a:solidFill>
                    <a:srgbClr val="C00000"/>
                  </a:solidFill>
                  <a:latin typeface="Calibri" pitchFamily="34" charset="0"/>
                </a:rPr>
                <a:t>-</a:t>
              </a:r>
              <a:r>
                <a:rPr lang="en-US" sz="1200" b="1">
                  <a:solidFill>
                    <a:srgbClr val="C00000"/>
                  </a:solidFill>
                  <a:latin typeface="Calibri" pitchFamily="34" charset="0"/>
                </a:rPr>
                <a:t>110,38</a:t>
              </a:r>
              <a:r>
                <a:rPr lang="en-US" sz="1200">
                  <a:solidFill>
                    <a:srgbClr val="C00000"/>
                  </a:solidFill>
                  <a:latin typeface="Calibri" pitchFamily="34" charset="0"/>
                </a:rPr>
                <a:t>,-</a:t>
              </a:r>
              <a:r>
                <a:rPr lang="en-US" sz="1200" b="1">
                  <a:solidFill>
                    <a:srgbClr val="C00000"/>
                  </a:solidFill>
                  <a:latin typeface="Calibri" pitchFamily="34" charset="0"/>
                </a:rPr>
                <a:t>100,39</a:t>
              </a:r>
            </a:p>
          </p:txBody>
        </p:sp>
        <p:cxnSp>
          <p:nvCxnSpPr>
            <p:cNvPr id="34" name="Straight Arrow Connector 33"/>
            <p:cNvCxnSpPr/>
            <p:nvPr/>
          </p:nvCxnSpPr>
          <p:spPr>
            <a:xfrm>
              <a:off x="6297995" y="4049845"/>
              <a:ext cx="6334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67" name="TextBox 34"/>
            <p:cNvSpPr txBox="1">
              <a:spLocks noChangeArrowheads="1"/>
            </p:cNvSpPr>
            <p:nvPr/>
          </p:nvSpPr>
          <p:spPr bwMode="auto">
            <a:xfrm>
              <a:off x="6841209" y="3867865"/>
              <a:ext cx="1087205" cy="331149"/>
            </a:xfrm>
            <a:prstGeom prst="rect">
              <a:avLst/>
            </a:prstGeom>
            <a:noFill/>
            <a:ln w="9525">
              <a:noFill/>
              <a:miter lim="800000"/>
              <a:headEnd/>
              <a:tailEnd/>
            </a:ln>
          </p:spPr>
          <p:txBody>
            <a:bodyPr>
              <a:spAutoFit/>
            </a:bodyPr>
            <a:lstStyle/>
            <a:p>
              <a:r>
                <a:rPr lang="en-US" sz="1200" b="1">
                  <a:solidFill>
                    <a:srgbClr val="C00000"/>
                  </a:solidFill>
                  <a:latin typeface="Calibri" pitchFamily="34" charset="0"/>
                </a:rPr>
                <a:t>GFeature-4</a:t>
              </a:r>
            </a:p>
          </p:txBody>
        </p:sp>
        <p:sp>
          <p:nvSpPr>
            <p:cNvPr id="27668" name="TextBox 35"/>
            <p:cNvSpPr txBox="1">
              <a:spLocks noChangeArrowheads="1"/>
            </p:cNvSpPr>
            <p:nvPr/>
          </p:nvSpPr>
          <p:spPr bwMode="auto">
            <a:xfrm>
              <a:off x="5029200" y="4141153"/>
              <a:ext cx="1449607" cy="331149"/>
            </a:xfrm>
            <a:prstGeom prst="rect">
              <a:avLst/>
            </a:prstGeom>
            <a:noFill/>
            <a:ln w="9525">
              <a:noFill/>
              <a:miter lim="800000"/>
              <a:headEnd/>
              <a:tailEnd/>
            </a:ln>
          </p:spPr>
          <p:txBody>
            <a:bodyPr>
              <a:spAutoFit/>
            </a:bodyPr>
            <a:lstStyle/>
            <a:p>
              <a:r>
                <a:rPr lang="en-US" sz="1200">
                  <a:solidFill>
                    <a:srgbClr val="C00000"/>
                  </a:solidFill>
                  <a:latin typeface="Calibri" pitchFamily="34" charset="0"/>
                </a:rPr>
                <a:t>-</a:t>
              </a:r>
              <a:r>
                <a:rPr lang="en-US" sz="1200" b="1">
                  <a:solidFill>
                    <a:srgbClr val="C00000"/>
                  </a:solidFill>
                  <a:latin typeface="Calibri" pitchFamily="34" charset="0"/>
                </a:rPr>
                <a:t>110,39</a:t>
              </a:r>
              <a:r>
                <a:rPr lang="en-US" sz="1200">
                  <a:solidFill>
                    <a:srgbClr val="C00000"/>
                  </a:solidFill>
                  <a:latin typeface="Calibri" pitchFamily="34" charset="0"/>
                </a:rPr>
                <a:t>,-</a:t>
              </a:r>
              <a:r>
                <a:rPr lang="en-US" sz="1200" b="1">
                  <a:solidFill>
                    <a:srgbClr val="C00000"/>
                  </a:solidFill>
                  <a:latin typeface="Calibri" pitchFamily="34" charset="0"/>
                </a:rPr>
                <a:t>100,40</a:t>
              </a:r>
            </a:p>
          </p:txBody>
        </p:sp>
        <p:cxnSp>
          <p:nvCxnSpPr>
            <p:cNvPr id="37" name="Straight Arrow Connector 36"/>
            <p:cNvCxnSpPr/>
            <p:nvPr/>
          </p:nvCxnSpPr>
          <p:spPr>
            <a:xfrm>
              <a:off x="6297995" y="4322887"/>
              <a:ext cx="6334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70" name="TextBox 37"/>
            <p:cNvSpPr txBox="1">
              <a:spLocks noChangeArrowheads="1"/>
            </p:cNvSpPr>
            <p:nvPr/>
          </p:nvSpPr>
          <p:spPr bwMode="auto">
            <a:xfrm>
              <a:off x="6841209" y="4141153"/>
              <a:ext cx="1087205" cy="331149"/>
            </a:xfrm>
            <a:prstGeom prst="rect">
              <a:avLst/>
            </a:prstGeom>
            <a:noFill/>
            <a:ln w="9525">
              <a:noFill/>
              <a:miter lim="800000"/>
              <a:headEnd/>
              <a:tailEnd/>
            </a:ln>
          </p:spPr>
          <p:txBody>
            <a:bodyPr>
              <a:spAutoFit/>
            </a:bodyPr>
            <a:lstStyle/>
            <a:p>
              <a:r>
                <a:rPr lang="en-US" sz="1200" b="1">
                  <a:solidFill>
                    <a:srgbClr val="C00000"/>
                  </a:solidFill>
                  <a:latin typeface="Calibri" pitchFamily="34" charset="0"/>
                </a:rPr>
                <a:t>GFeature-5</a:t>
              </a:r>
            </a:p>
          </p:txBody>
        </p:sp>
      </p:grpSp>
      <p:sp>
        <p:nvSpPr>
          <p:cNvPr id="27652" name="TextBox 38"/>
          <p:cNvSpPr txBox="1">
            <a:spLocks noChangeArrowheads="1"/>
          </p:cNvSpPr>
          <p:nvPr/>
        </p:nvSpPr>
        <p:spPr bwMode="auto">
          <a:xfrm>
            <a:off x="5334000" y="4923472"/>
            <a:ext cx="3124200" cy="1477328"/>
          </a:xfrm>
          <a:prstGeom prst="rect">
            <a:avLst/>
          </a:prstGeom>
          <a:noFill/>
          <a:ln w="9525">
            <a:noFill/>
            <a:miter lim="800000"/>
            <a:headEnd/>
            <a:tailEnd/>
          </a:ln>
        </p:spPr>
        <p:txBody>
          <a:bodyPr wrap="square">
            <a:spAutoFit/>
          </a:bodyPr>
          <a:lstStyle/>
          <a:p>
            <a:r>
              <a:rPr lang="en-US" dirty="0" smtClean="0">
                <a:solidFill>
                  <a:srgbClr val="0070C0"/>
                </a:solidFill>
                <a:latin typeface="Calibri" pitchFamily="34" charset="0"/>
              </a:rPr>
              <a:t>Partition list as </a:t>
            </a:r>
            <a:r>
              <a:rPr lang="en-US" dirty="0" err="1" smtClean="0">
                <a:solidFill>
                  <a:srgbClr val="0070C0"/>
                </a:solidFill>
                <a:latin typeface="Calibri" pitchFamily="34" charset="0"/>
              </a:rPr>
              <a:t>bbox</a:t>
            </a:r>
            <a:r>
              <a:rPr lang="en-US" dirty="0" smtClean="0">
                <a:solidFill>
                  <a:srgbClr val="0070C0"/>
                </a:solidFill>
                <a:latin typeface="Calibri" pitchFamily="34" charset="0"/>
              </a:rPr>
              <a:t> values for sample case : </a:t>
            </a:r>
          </a:p>
          <a:p>
            <a:r>
              <a:rPr lang="en-US" dirty="0" smtClean="0">
                <a:solidFill>
                  <a:srgbClr val="0070C0"/>
                </a:solidFill>
                <a:latin typeface="Calibri" pitchFamily="34" charset="0"/>
              </a:rPr>
              <a:t>      - </a:t>
            </a:r>
            <a:r>
              <a:rPr lang="en-US" dirty="0" err="1" smtClean="0">
                <a:solidFill>
                  <a:srgbClr val="0070C0"/>
                </a:solidFill>
                <a:latin typeface="Calibri" pitchFamily="34" charset="0"/>
              </a:rPr>
              <a:t>Pn</a:t>
            </a:r>
            <a:r>
              <a:rPr lang="en-US" dirty="0" smtClean="0">
                <a:solidFill>
                  <a:srgbClr val="0070C0"/>
                </a:solidFill>
                <a:latin typeface="Calibri" pitchFamily="34" charset="0"/>
              </a:rPr>
              <a:t>=5</a:t>
            </a:r>
          </a:p>
          <a:p>
            <a:r>
              <a:rPr lang="en-US" dirty="0" smtClean="0">
                <a:solidFill>
                  <a:srgbClr val="0070C0"/>
                </a:solidFill>
                <a:latin typeface="Calibri" pitchFamily="34" charset="0"/>
              </a:rPr>
              <a:t>      - Main query </a:t>
            </a:r>
            <a:r>
              <a:rPr lang="en-US" dirty="0" err="1" smtClean="0">
                <a:solidFill>
                  <a:srgbClr val="0070C0"/>
                </a:solidFill>
                <a:latin typeface="Calibri" pitchFamily="34" charset="0"/>
              </a:rPr>
              <a:t>getMap</a:t>
            </a:r>
            <a:r>
              <a:rPr lang="en-US" dirty="0" smtClean="0">
                <a:solidFill>
                  <a:srgbClr val="0070C0"/>
                </a:solidFill>
                <a:latin typeface="Calibri" pitchFamily="34" charset="0"/>
              </a:rPr>
              <a:t> </a:t>
            </a:r>
            <a:r>
              <a:rPr lang="en-US" dirty="0" err="1" smtClean="0">
                <a:solidFill>
                  <a:srgbClr val="0070C0"/>
                </a:solidFill>
                <a:latin typeface="Calibri" pitchFamily="34" charset="0"/>
              </a:rPr>
              <a:t>bbox</a:t>
            </a:r>
            <a:r>
              <a:rPr lang="en-US" dirty="0" smtClean="0">
                <a:solidFill>
                  <a:srgbClr val="0070C0"/>
                </a:solidFill>
                <a:latin typeface="Calibri" pitchFamily="34" charset="0"/>
              </a:rPr>
              <a:t>      	</a:t>
            </a:r>
            <a:r>
              <a:rPr lang="en-US" dirty="0" smtClean="0">
                <a:solidFill>
                  <a:srgbClr val="FF0000"/>
                </a:solidFill>
                <a:latin typeface="Calibri" pitchFamily="34" charset="0"/>
              </a:rPr>
              <a:t>110,35 -100,40</a:t>
            </a:r>
            <a:endParaRPr lang="en-US" dirty="0">
              <a:solidFill>
                <a:srgbClr val="FF0000"/>
              </a:solidFill>
              <a:latin typeface="Calibri" pitchFamily="34" charset="0"/>
            </a:endParaRPr>
          </a:p>
        </p:txBody>
      </p:sp>
      <p:sp>
        <p:nvSpPr>
          <p:cNvPr id="40" name="Rounded Rectangle 39"/>
          <p:cNvSpPr/>
          <p:nvPr/>
        </p:nvSpPr>
        <p:spPr>
          <a:xfrm>
            <a:off x="2863701" y="2286000"/>
            <a:ext cx="609600" cy="228600"/>
          </a:xfrm>
          <a:prstGeom prst="round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ounded Rectangle 40"/>
          <p:cNvSpPr/>
          <p:nvPr/>
        </p:nvSpPr>
        <p:spPr>
          <a:xfrm>
            <a:off x="2916866" y="3276600"/>
            <a:ext cx="609600" cy="228600"/>
          </a:xfrm>
          <a:prstGeom prst="round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TextBox 32"/>
          <p:cNvSpPr txBox="1"/>
          <p:nvPr/>
        </p:nvSpPr>
        <p:spPr>
          <a:xfrm>
            <a:off x="0" y="1143000"/>
            <a:ext cx="1981200" cy="1200329"/>
          </a:xfrm>
          <a:prstGeom prst="rect">
            <a:avLst/>
          </a:prstGeom>
          <a:noFill/>
        </p:spPr>
        <p:txBody>
          <a:bodyPr wrap="square" rtlCol="0">
            <a:spAutoFit/>
          </a:bodyPr>
          <a:lstStyle/>
          <a:p>
            <a:r>
              <a:rPr lang="en-US" dirty="0" smtClean="0">
                <a:solidFill>
                  <a:srgbClr val="002060"/>
                </a:solidFill>
              </a:rPr>
              <a:t>Sample </a:t>
            </a:r>
            <a:r>
              <a:rPr lang="en-US" b="1" dirty="0" smtClean="0">
                <a:solidFill>
                  <a:srgbClr val="002060"/>
                </a:solidFill>
              </a:rPr>
              <a:t>GetFeature</a:t>
            </a:r>
            <a:r>
              <a:rPr lang="en-US" dirty="0" smtClean="0">
                <a:solidFill>
                  <a:srgbClr val="002060"/>
                </a:solidFill>
              </a:rPr>
              <a:t> request to get feature data (GML) from WFS.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52F8F49-F254-4492-A20D-AEE6D2E281C5}" type="slidenum">
              <a:rPr lang="en-US" smtClean="0"/>
              <a:pPr/>
              <a:t>55</a:t>
            </a:fld>
            <a:endParaRPr lang="en-US"/>
          </a:p>
        </p:txBody>
      </p:sp>
      <p:sp>
        <p:nvSpPr>
          <p:cNvPr id="9" name="Title 1"/>
          <p:cNvSpPr>
            <a:spLocks noGrp="1"/>
          </p:cNvSpPr>
          <p:nvPr>
            <p:ph type="title"/>
          </p:nvPr>
        </p:nvSpPr>
        <p:spPr>
          <a:xfrm>
            <a:off x="457200" y="152400"/>
            <a:ext cx="8229600" cy="609600"/>
          </a:xfrm>
        </p:spPr>
        <p:txBody>
          <a:bodyPr>
            <a:normAutofit fontScale="90000"/>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Map rendering from GML</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grpSp>
        <p:nvGrpSpPr>
          <p:cNvPr id="2" name="Group 9"/>
          <p:cNvGrpSpPr/>
          <p:nvPr/>
        </p:nvGrpSpPr>
        <p:grpSpPr>
          <a:xfrm>
            <a:off x="762000" y="990600"/>
            <a:ext cx="6774236" cy="1676400"/>
            <a:chOff x="685799" y="4876800"/>
            <a:chExt cx="6774236" cy="1676400"/>
          </a:xfrm>
        </p:grpSpPr>
        <p:grpSp>
          <p:nvGrpSpPr>
            <p:cNvPr id="3" name="Group 28"/>
            <p:cNvGrpSpPr/>
            <p:nvPr/>
          </p:nvGrpSpPr>
          <p:grpSpPr>
            <a:xfrm>
              <a:off x="685799" y="4876800"/>
              <a:ext cx="6774236" cy="1676400"/>
              <a:chOff x="685799" y="4876800"/>
              <a:chExt cx="6774236" cy="1676400"/>
            </a:xfrm>
          </p:grpSpPr>
          <p:sp>
            <p:nvSpPr>
              <p:cNvPr id="13" name="Rounded Rectangle 12"/>
              <p:cNvSpPr/>
              <p:nvPr/>
            </p:nvSpPr>
            <p:spPr>
              <a:xfrm>
                <a:off x="2514599" y="4876800"/>
                <a:ext cx="3733800" cy="1676400"/>
              </a:xfrm>
              <a:prstGeom prst="roundRect">
                <a:avLst/>
              </a:prstGeom>
              <a:ln w="25400">
                <a:solidFill>
                  <a:srgbClr val="002060"/>
                </a:solidFill>
              </a:ln>
              <a:effectLst>
                <a:outerShdw blurRad="40000" dist="20000" dir="5400000" rotWithShape="0">
                  <a:schemeClr val="bg2">
                    <a:lumMod val="25000"/>
                    <a:alpha val="38000"/>
                  </a:schemeClr>
                </a:outerShdw>
              </a:effectLst>
            </p:spPr>
            <p:style>
              <a:lnRef idx="1">
                <a:schemeClr val="dk1"/>
              </a:lnRef>
              <a:fillRef idx="2">
                <a:schemeClr val="dk1"/>
              </a:fillRef>
              <a:effectRef idx="1">
                <a:schemeClr val="dk1"/>
              </a:effectRef>
              <a:fontRef idx="minor">
                <a:schemeClr val="dk1"/>
              </a:fontRef>
            </p:style>
            <p:txBody>
              <a:bodyPr tIns="0" rtlCol="0" anchor="t" anchorCtr="0"/>
              <a:lstStyle/>
              <a:p>
                <a:pPr algn="ctr">
                  <a:spcAft>
                    <a:spcPts val="0"/>
                  </a:spcAft>
                  <a:defRPr/>
                </a:pPr>
                <a:r>
                  <a:rPr lang="en-US" b="1" dirty="0" smtClean="0">
                    <a:solidFill>
                      <a:srgbClr val="002060"/>
                    </a:solidFill>
                    <a:latin typeface="Calibri" pitchFamily="34" charset="0"/>
                  </a:rPr>
                  <a:t>WMS</a:t>
                </a:r>
                <a:endParaRPr lang="en-US" dirty="0">
                  <a:solidFill>
                    <a:srgbClr val="002060"/>
                  </a:solidFill>
                </a:endParaRPr>
              </a:p>
            </p:txBody>
          </p:sp>
          <p:cxnSp>
            <p:nvCxnSpPr>
              <p:cNvPr id="14" name="Straight Arrow Connector 13"/>
              <p:cNvCxnSpPr/>
              <p:nvPr/>
            </p:nvCxnSpPr>
            <p:spPr>
              <a:xfrm rot="10800000">
                <a:off x="6248400" y="5715000"/>
                <a:ext cx="838200" cy="1588"/>
              </a:xfrm>
              <a:prstGeom prst="straightConnector1">
                <a:avLst/>
              </a:prstGeom>
              <a:ln w="57150">
                <a:headEnd type="non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15" name="TextBox 14"/>
              <p:cNvSpPr txBox="1">
                <a:spLocks noChangeArrowheads="1"/>
              </p:cNvSpPr>
              <p:nvPr/>
            </p:nvSpPr>
            <p:spPr bwMode="auto">
              <a:xfrm>
                <a:off x="6553200" y="5791200"/>
                <a:ext cx="811212" cy="307777"/>
              </a:xfrm>
              <a:prstGeom prst="rect">
                <a:avLst/>
              </a:prstGeom>
              <a:noFill/>
              <a:ln w="9525">
                <a:noFill/>
                <a:miter lim="800000"/>
                <a:headEnd/>
                <a:tailEnd/>
              </a:ln>
            </p:spPr>
            <p:txBody>
              <a:bodyPr>
                <a:spAutoFit/>
              </a:bodyPr>
              <a:lstStyle/>
              <a:p>
                <a:r>
                  <a:rPr lang="en-US" sz="1400" b="1" dirty="0">
                    <a:solidFill>
                      <a:srgbClr val="5A2120"/>
                    </a:solidFill>
                    <a:latin typeface="Times New Roman" pitchFamily="18" charset="0"/>
                    <a:cs typeface="Times New Roman" pitchFamily="18" charset="0"/>
                  </a:rPr>
                  <a:t>GML</a:t>
                </a:r>
              </a:p>
            </p:txBody>
          </p:sp>
          <p:sp>
            <p:nvSpPr>
              <p:cNvPr id="16" name="TextBox 15"/>
              <p:cNvSpPr txBox="1">
                <a:spLocks noChangeArrowheads="1"/>
              </p:cNvSpPr>
              <p:nvPr/>
            </p:nvSpPr>
            <p:spPr bwMode="auto">
              <a:xfrm>
                <a:off x="685799" y="5864423"/>
                <a:ext cx="1600200" cy="307777"/>
              </a:xfrm>
              <a:prstGeom prst="rect">
                <a:avLst/>
              </a:prstGeom>
              <a:noFill/>
              <a:ln w="9525">
                <a:noFill/>
                <a:miter lim="800000"/>
                <a:headEnd/>
                <a:tailEnd/>
              </a:ln>
            </p:spPr>
            <p:txBody>
              <a:bodyPr wrap="square">
                <a:spAutoFit/>
              </a:bodyPr>
              <a:lstStyle/>
              <a:p>
                <a:r>
                  <a:rPr lang="en-US" sz="1400" b="1" dirty="0">
                    <a:solidFill>
                      <a:srgbClr val="5A2120"/>
                    </a:solidFill>
                    <a:latin typeface="Times New Roman" pitchFamily="18" charset="0"/>
                    <a:cs typeface="Times New Roman" pitchFamily="18" charset="0"/>
                  </a:rPr>
                  <a:t>Binary map image</a:t>
                </a:r>
              </a:p>
            </p:txBody>
          </p:sp>
          <p:sp>
            <p:nvSpPr>
              <p:cNvPr id="17" name="AutoShape 18"/>
              <p:cNvSpPr>
                <a:spLocks noChangeArrowheads="1"/>
              </p:cNvSpPr>
              <p:nvPr/>
            </p:nvSpPr>
            <p:spPr bwMode="auto">
              <a:xfrm>
                <a:off x="990599" y="5638800"/>
                <a:ext cx="685800" cy="123827"/>
              </a:xfrm>
              <a:prstGeom prst="parallelogram">
                <a:avLst>
                  <a:gd name="adj" fmla="val 129730"/>
                </a:avLst>
              </a:prstGeom>
              <a:ln>
                <a:headEnd/>
                <a:tailEnd/>
              </a:ln>
            </p:spPr>
            <p:style>
              <a:lnRef idx="3">
                <a:schemeClr val="lt1"/>
              </a:lnRef>
              <a:fillRef idx="1">
                <a:schemeClr val="accent1"/>
              </a:fillRef>
              <a:effectRef idx="1">
                <a:schemeClr val="accent1"/>
              </a:effectRef>
              <a:fontRef idx="minor">
                <a:schemeClr val="lt1"/>
              </a:fontRef>
            </p:style>
            <p:txBody>
              <a:bodyPr lIns="56721" tIns="28356" rIns="56721" bIns="28356"/>
              <a:lstStyle/>
              <a:p>
                <a:pPr>
                  <a:defRPr/>
                </a:pPr>
                <a:endParaRPr lang="en-US"/>
              </a:p>
            </p:txBody>
          </p:sp>
          <p:cxnSp>
            <p:nvCxnSpPr>
              <p:cNvPr id="18" name="Straight Arrow Connector 17"/>
              <p:cNvCxnSpPr/>
              <p:nvPr/>
            </p:nvCxnSpPr>
            <p:spPr>
              <a:xfrm rot="10800000">
                <a:off x="1676399" y="5715000"/>
                <a:ext cx="838200" cy="1588"/>
              </a:xfrm>
              <a:prstGeom prst="straightConnector1">
                <a:avLst/>
              </a:prstGeom>
              <a:ln w="57150">
                <a:headEnd type="non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19" name="Folded Corner 18"/>
              <p:cNvSpPr/>
              <p:nvPr/>
            </p:nvSpPr>
            <p:spPr>
              <a:xfrm>
                <a:off x="5029199" y="5257800"/>
                <a:ext cx="1134136" cy="11430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t>Parsing and extracting geometry elements</a:t>
                </a:r>
                <a:endParaRPr lang="en-US" sz="1500" b="1" dirty="0"/>
              </a:p>
            </p:txBody>
          </p:sp>
          <p:sp>
            <p:nvSpPr>
              <p:cNvPr id="20" name="Folded Corner 19"/>
              <p:cNvSpPr/>
              <p:nvPr/>
            </p:nvSpPr>
            <p:spPr>
              <a:xfrm>
                <a:off x="3808230" y="5257800"/>
                <a:ext cx="1066800" cy="11430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500" b="1" dirty="0" smtClean="0"/>
              </a:p>
              <a:p>
                <a:pPr algn="ctr"/>
                <a:r>
                  <a:rPr lang="en-US" sz="1500" b="1" dirty="0" smtClean="0"/>
                  <a:t>Plotting geometry</a:t>
                </a:r>
              </a:p>
              <a:p>
                <a:pPr algn="ctr"/>
                <a:r>
                  <a:rPr lang="en-US" sz="1500" b="1" dirty="0" smtClean="0"/>
                  <a:t>elements over the layer</a:t>
                </a:r>
                <a:endParaRPr lang="en-US" sz="1500" b="1" dirty="0"/>
              </a:p>
            </p:txBody>
          </p:sp>
          <p:sp>
            <p:nvSpPr>
              <p:cNvPr id="21" name="Left Arrow 20"/>
              <p:cNvSpPr/>
              <p:nvPr/>
            </p:nvSpPr>
            <p:spPr>
              <a:xfrm>
                <a:off x="4876799" y="5638800"/>
                <a:ext cx="228600" cy="152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 Arrow 21"/>
              <p:cNvSpPr/>
              <p:nvPr/>
            </p:nvSpPr>
            <p:spPr>
              <a:xfrm>
                <a:off x="3657599" y="5638800"/>
                <a:ext cx="228600" cy="152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51"/>
              <p:cNvPicPr>
                <a:picLocks noChangeAspect="1" noChangeArrowheads="1"/>
              </p:cNvPicPr>
              <p:nvPr/>
            </p:nvPicPr>
            <p:blipFill>
              <a:blip r:embed="rId3"/>
              <a:srcRect/>
              <a:stretch>
                <a:fillRect/>
              </a:stretch>
            </p:blipFill>
            <p:spPr bwMode="auto">
              <a:xfrm>
                <a:off x="7162800" y="5475767"/>
                <a:ext cx="297235" cy="499390"/>
              </a:xfrm>
              <a:prstGeom prst="rect">
                <a:avLst/>
              </a:prstGeom>
              <a:noFill/>
            </p:spPr>
          </p:pic>
        </p:grpSp>
        <p:sp>
          <p:nvSpPr>
            <p:cNvPr id="12" name="Folded Corner 11"/>
            <p:cNvSpPr/>
            <p:nvPr/>
          </p:nvSpPr>
          <p:spPr>
            <a:xfrm>
              <a:off x="2590800" y="5257800"/>
              <a:ext cx="1066800" cy="114300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1400" b="1" dirty="0" smtClean="0"/>
                <a:t>Converting objects into image </a:t>
              </a:r>
            </a:p>
          </p:txBody>
        </p:sp>
      </p:grpSp>
      <p:grpSp>
        <p:nvGrpSpPr>
          <p:cNvPr id="6" name="Group 25"/>
          <p:cNvGrpSpPr/>
          <p:nvPr/>
        </p:nvGrpSpPr>
        <p:grpSpPr>
          <a:xfrm>
            <a:off x="1371600" y="2819400"/>
            <a:ext cx="6324600" cy="3886200"/>
            <a:chOff x="1371600" y="2819400"/>
            <a:chExt cx="6324600" cy="3886200"/>
          </a:xfrm>
        </p:grpSpPr>
        <p:graphicFrame>
          <p:nvGraphicFramePr>
            <p:cNvPr id="5" name="Chart 4"/>
            <p:cNvGraphicFramePr>
              <a:graphicFrameLocks/>
            </p:cNvGraphicFramePr>
            <p:nvPr/>
          </p:nvGraphicFramePr>
          <p:xfrm>
            <a:off x="1371600" y="2819400"/>
            <a:ext cx="6324600" cy="3886200"/>
          </p:xfrm>
          <a:graphic>
            <a:graphicData uri="http://schemas.openxmlformats.org/drawingml/2006/chart">
              <c:chart xmlns:c="http://schemas.openxmlformats.org/drawingml/2006/chart" xmlns:r="http://schemas.openxmlformats.org/officeDocument/2006/relationships" r:id="rId4"/>
            </a:graphicData>
          </a:graphic>
        </p:graphicFrame>
        <p:sp>
          <p:nvSpPr>
            <p:cNvPr id="25" name="Oval 24"/>
            <p:cNvSpPr/>
            <p:nvPr/>
          </p:nvSpPr>
          <p:spPr>
            <a:xfrm>
              <a:off x="6096000" y="5791200"/>
              <a:ext cx="8382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 name="Chart 6"/>
          <p:cNvGraphicFramePr/>
          <p:nvPr/>
        </p:nvGraphicFramePr>
        <p:xfrm>
          <a:off x="1828800" y="1905000"/>
          <a:ext cx="5410200" cy="3962400"/>
        </p:xfrm>
        <a:graphic>
          <a:graphicData uri="http://schemas.openxmlformats.org/drawingml/2006/chart">
            <c:chart xmlns:c="http://schemas.openxmlformats.org/drawingml/2006/chart" xmlns:r="http://schemas.openxmlformats.org/officeDocument/2006/relationships" r:id="rId5"/>
          </a:graphicData>
        </a:graphic>
      </p:graphicFrame>
      <p:sp>
        <p:nvSpPr>
          <p:cNvPr id="27" name="Oval 26"/>
          <p:cNvSpPr/>
          <p:nvPr/>
        </p:nvSpPr>
        <p:spPr>
          <a:xfrm>
            <a:off x="228600" y="152400"/>
            <a:ext cx="533400" cy="4572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400" dirty="0" smtClean="0"/>
              <a:t>B</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Interoperability Requirements on Geo-data</a:t>
            </a:r>
            <a:endParaRPr lang="en-US" sz="4000" dirty="0"/>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r>
              <a:rPr lang="en-US" dirty="0" smtClean="0">
                <a:solidFill>
                  <a:schemeClr val="tx1">
                    <a:lumMod val="75000"/>
                    <a:lumOff val="25000"/>
                  </a:schemeClr>
                </a:solidFill>
              </a:rPr>
              <a:t>Geo-data is stored in various formats by heterogeneous autonomous resources.</a:t>
            </a:r>
          </a:p>
          <a:p>
            <a:endParaRPr lang="en-US" sz="2300" dirty="0" smtClean="0">
              <a:solidFill>
                <a:schemeClr val="tx1">
                  <a:lumMod val="75000"/>
                  <a:lumOff val="25000"/>
                </a:schemeClr>
              </a:solidFill>
            </a:endParaRPr>
          </a:p>
          <a:p>
            <a:r>
              <a:rPr lang="en-US" dirty="0" smtClean="0">
                <a:solidFill>
                  <a:schemeClr val="tx1">
                    <a:lumMod val="75000"/>
                    <a:lumOff val="25000"/>
                  </a:schemeClr>
                </a:solidFill>
              </a:rPr>
              <a:t>Encoded as GML: Enables data to be carried with their attributes – content and presentation</a:t>
            </a:r>
          </a:p>
          <a:p>
            <a:endParaRPr lang="en-US" sz="2300" dirty="0" smtClean="0">
              <a:solidFill>
                <a:schemeClr val="tx1">
                  <a:lumMod val="75000"/>
                  <a:lumOff val="25000"/>
                </a:schemeClr>
              </a:solidFill>
            </a:endParaRPr>
          </a:p>
          <a:p>
            <a:r>
              <a:rPr lang="en-US" dirty="0" smtClean="0">
                <a:solidFill>
                  <a:schemeClr val="tx1">
                    <a:lumMod val="75000"/>
                    <a:lumOff val="25000"/>
                  </a:schemeClr>
                </a:solidFill>
              </a:rPr>
              <a:t>Integrated to the system through WFS-based mediation </a:t>
            </a:r>
          </a:p>
          <a:p>
            <a:pPr lvl="1"/>
            <a:r>
              <a:rPr lang="en-US" dirty="0" smtClean="0">
                <a:solidFill>
                  <a:schemeClr val="tx1">
                    <a:lumMod val="75000"/>
                    <a:lumOff val="25000"/>
                  </a:schemeClr>
                </a:solidFill>
              </a:rPr>
              <a:t>Standard service interfaces accepting standard queries.</a:t>
            </a:r>
          </a:p>
          <a:p>
            <a:pPr lvl="1"/>
            <a:r>
              <a:rPr lang="en-US" dirty="0" err="1" smtClean="0">
                <a:solidFill>
                  <a:schemeClr val="tx1">
                    <a:lumMod val="75000"/>
                    <a:lumOff val="25000"/>
                  </a:schemeClr>
                </a:solidFill>
              </a:rPr>
              <a:t>GetFeature</a:t>
            </a:r>
            <a:r>
              <a:rPr lang="en-US" dirty="0" smtClean="0">
                <a:solidFill>
                  <a:schemeClr val="tx1">
                    <a:lumMod val="75000"/>
                    <a:lumOff val="25000"/>
                  </a:schemeClr>
                </a:solidFill>
              </a:rPr>
              <a:t>: Querying the data</a:t>
            </a:r>
          </a:p>
          <a:p>
            <a:endParaRPr lang="en-US" sz="2300" dirty="0" smtClean="0">
              <a:solidFill>
                <a:schemeClr val="tx1">
                  <a:lumMod val="75000"/>
                  <a:lumOff val="25000"/>
                </a:schemeClr>
              </a:solidFill>
            </a:endParaRPr>
          </a:p>
          <a:p>
            <a:r>
              <a:rPr lang="en-US" dirty="0" smtClean="0">
                <a:solidFill>
                  <a:schemeClr val="tx1">
                    <a:lumMod val="75000"/>
                    <a:lumOff val="25000"/>
                  </a:schemeClr>
                </a:solidFill>
              </a:rPr>
              <a:t>Queried using its location attribute (bounding box) and other data-specific attributes</a:t>
            </a:r>
          </a:p>
          <a:p>
            <a:pPr lvl="1"/>
            <a:r>
              <a:rPr lang="en-US" dirty="0" smtClean="0">
                <a:solidFill>
                  <a:schemeClr val="tx1">
                    <a:lumMod val="75000"/>
                    <a:lumOff val="25000"/>
                  </a:schemeClr>
                </a:solidFill>
              </a:rPr>
              <a:t>Ex. earthquake data: </a:t>
            </a:r>
            <a:r>
              <a:rPr lang="en-US" i="1" dirty="0" smtClean="0">
                <a:solidFill>
                  <a:schemeClr val="tx1">
                    <a:lumMod val="75000"/>
                    <a:lumOff val="25000"/>
                  </a:schemeClr>
                </a:solidFill>
              </a:rPr>
              <a:t>magnitude</a:t>
            </a:r>
            <a:r>
              <a:rPr lang="en-US" dirty="0" smtClean="0">
                <a:solidFill>
                  <a:schemeClr val="tx1">
                    <a:lumMod val="75000"/>
                    <a:lumOff val="25000"/>
                  </a:schemeClr>
                </a:solidFill>
              </a:rPr>
              <a:t> of seismic activity and </a:t>
            </a:r>
            <a:r>
              <a:rPr lang="en-US" i="1" dirty="0" smtClean="0">
                <a:solidFill>
                  <a:schemeClr val="tx1">
                    <a:lumMod val="75000"/>
                    <a:lumOff val="25000"/>
                  </a:schemeClr>
                </a:solidFill>
              </a:rPr>
              <a:t>date</a:t>
            </a:r>
            <a:r>
              <a:rPr lang="en-US" dirty="0" smtClean="0">
                <a:solidFill>
                  <a:schemeClr val="tx1">
                    <a:lumMod val="75000"/>
                    <a:lumOff val="25000"/>
                  </a:schemeClr>
                </a:solidFill>
              </a:rPr>
              <a:t> event occurred.</a:t>
            </a:r>
          </a:p>
        </p:txBody>
      </p:sp>
      <p:sp>
        <p:nvSpPr>
          <p:cNvPr id="4" name="Slide Number Placeholder 3"/>
          <p:cNvSpPr>
            <a:spLocks noGrp="1"/>
          </p:cNvSpPr>
          <p:nvPr>
            <p:ph type="sldNum" sz="quarter" idx="12"/>
          </p:nvPr>
        </p:nvSpPr>
        <p:spPr/>
        <p:txBody>
          <a:bodyPr/>
          <a:lstStyle/>
          <a:p>
            <a:fld id="{052F8F49-F254-4492-A20D-AEE6D2E281C5}"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Standard Query (</a:t>
            </a:r>
            <a:r>
              <a:rPr lang="en-US" sz="3600" dirty="0" err="1" smtClean="0">
                <a:solidFill>
                  <a:schemeClr val="tx1">
                    <a:lumMod val="75000"/>
                    <a:lumOff val="25000"/>
                  </a:schemeClr>
                </a:solidFill>
                <a:effectLst>
                  <a:outerShdw blurRad="38100" dist="38100" dir="2700000" algn="tl">
                    <a:srgbClr val="000000">
                      <a:alpha val="43137"/>
                    </a:srgbClr>
                  </a:outerShdw>
                </a:effectLst>
              </a:rPr>
              <a:t>GetFeature</a:t>
            </a:r>
            <a:r>
              <a:rPr lang="en-US" sz="3600" dirty="0" smtClean="0">
                <a:solidFill>
                  <a:schemeClr val="tx1">
                    <a:lumMod val="75000"/>
                    <a:lumOff val="25000"/>
                  </a:schemeClr>
                </a:solidFill>
                <a:effectLst>
                  <a:outerShdw blurRad="38100" dist="38100" dir="2700000" algn="tl">
                    <a:srgbClr val="000000">
                      <a:alpha val="43137"/>
                    </a:srgbClr>
                  </a:outerShdw>
                </a:effectLst>
              </a:rPr>
              <a:t>)</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838200"/>
            <a:ext cx="8229600" cy="5867400"/>
          </a:xfrm>
        </p:spPr>
        <p:txBody>
          <a:bodyPr>
            <a:normAutofit fontScale="40000" lnSpcReduction="20000"/>
          </a:bodyPr>
          <a:lstStyle/>
          <a:p>
            <a:r>
              <a:rPr lang="en-US" dirty="0" smtClean="0"/>
              <a:t>&lt;?xml version="1.0" encoding="iso-8859-1"?&gt;</a:t>
            </a:r>
          </a:p>
          <a:p>
            <a:r>
              <a:rPr lang="en-US" dirty="0" smtClean="0"/>
              <a:t>     &lt;</a:t>
            </a:r>
            <a:r>
              <a:rPr lang="en-US" dirty="0" err="1" smtClean="0"/>
              <a:t>wfs:</a:t>
            </a:r>
            <a:r>
              <a:rPr lang="en-US" b="1" dirty="0" err="1" smtClean="0"/>
              <a:t>GetFeature</a:t>
            </a:r>
            <a:r>
              <a:rPr lang="en-US" dirty="0" smtClean="0"/>
              <a:t> </a:t>
            </a:r>
            <a:r>
              <a:rPr lang="en-US" dirty="0" err="1" smtClean="0"/>
              <a:t>outputFormat</a:t>
            </a:r>
            <a:r>
              <a:rPr lang="en-US" dirty="0" smtClean="0"/>
              <a:t>="GML2" </a:t>
            </a:r>
            <a:r>
              <a:rPr lang="en-US" dirty="0" err="1" smtClean="0"/>
              <a:t>xmlns:gml</a:t>
            </a:r>
            <a:r>
              <a:rPr lang="en-US" dirty="0" smtClean="0"/>
              <a:t>="http://www.opengis.net/gml" &gt;</a:t>
            </a:r>
          </a:p>
          <a:p>
            <a:r>
              <a:rPr lang="en-US" dirty="0" smtClean="0"/>
              <a:t>        &lt;</a:t>
            </a:r>
            <a:r>
              <a:rPr lang="en-US" dirty="0" err="1" smtClean="0"/>
              <a:t>wfs:Query</a:t>
            </a:r>
            <a:r>
              <a:rPr lang="en-US" dirty="0" smtClean="0"/>
              <a:t> </a:t>
            </a:r>
            <a:r>
              <a:rPr lang="en-US" dirty="0" err="1" smtClean="0"/>
              <a:t>typeName</a:t>
            </a:r>
            <a:r>
              <a:rPr lang="en-US" dirty="0" smtClean="0"/>
              <a:t>="</a:t>
            </a:r>
            <a:r>
              <a:rPr lang="en-US" dirty="0" err="1" smtClean="0"/>
              <a:t>global_hotspots</a:t>
            </a:r>
            <a:r>
              <a:rPr lang="en-US" dirty="0" smtClean="0"/>
              <a:t>"&gt;</a:t>
            </a:r>
          </a:p>
          <a:p>
            <a:r>
              <a:rPr lang="en-US" dirty="0" smtClean="0"/>
              <a:t>          &lt;</a:t>
            </a:r>
            <a:r>
              <a:rPr lang="en-US" dirty="0" err="1" smtClean="0"/>
              <a:t>wfs:PropertyName</a:t>
            </a:r>
            <a:r>
              <a:rPr lang="en-US" dirty="0" smtClean="0"/>
              <a:t>&gt;</a:t>
            </a:r>
            <a:r>
              <a:rPr lang="en-US" b="1" dirty="0" smtClean="0">
                <a:solidFill>
                  <a:schemeClr val="accent3">
                    <a:lumMod val="50000"/>
                  </a:schemeClr>
                </a:solidFill>
              </a:rPr>
              <a:t>LATITUDE</a:t>
            </a:r>
            <a:r>
              <a:rPr lang="en-US" dirty="0" smtClean="0"/>
              <a:t>&lt;/</a:t>
            </a:r>
            <a:r>
              <a:rPr lang="en-US" dirty="0" err="1" smtClean="0"/>
              <a:t>wfs:PropertyName</a:t>
            </a:r>
            <a:r>
              <a:rPr lang="en-US" dirty="0" smtClean="0"/>
              <a:t>&gt;</a:t>
            </a:r>
          </a:p>
          <a:p>
            <a:r>
              <a:rPr lang="en-US" dirty="0" smtClean="0"/>
              <a:t>          &lt;</a:t>
            </a:r>
            <a:r>
              <a:rPr lang="en-US" dirty="0" err="1" smtClean="0"/>
              <a:t>wfs:PropertyName</a:t>
            </a:r>
            <a:r>
              <a:rPr lang="en-US" dirty="0" smtClean="0"/>
              <a:t>&gt;</a:t>
            </a:r>
            <a:r>
              <a:rPr lang="en-US" b="1" dirty="0" smtClean="0">
                <a:solidFill>
                  <a:schemeClr val="accent3">
                    <a:lumMod val="50000"/>
                  </a:schemeClr>
                </a:solidFill>
              </a:rPr>
              <a:t>LONGITUDE</a:t>
            </a:r>
            <a:r>
              <a:rPr lang="en-US" dirty="0" smtClean="0"/>
              <a:t>&lt;/</a:t>
            </a:r>
            <a:r>
              <a:rPr lang="en-US" dirty="0" err="1" smtClean="0"/>
              <a:t>wfs:PropertyName</a:t>
            </a:r>
            <a:r>
              <a:rPr lang="en-US" dirty="0" smtClean="0"/>
              <a:t>&gt;</a:t>
            </a:r>
          </a:p>
          <a:p>
            <a:r>
              <a:rPr lang="en-US" dirty="0" smtClean="0"/>
              <a:t>           &lt;</a:t>
            </a:r>
            <a:r>
              <a:rPr lang="en-US" dirty="0" err="1" smtClean="0"/>
              <a:t>wfs:PropertyName</a:t>
            </a:r>
            <a:r>
              <a:rPr lang="en-US" dirty="0" smtClean="0"/>
              <a:t>&gt;</a:t>
            </a:r>
            <a:r>
              <a:rPr lang="en-US" b="1" dirty="0" smtClean="0">
                <a:solidFill>
                  <a:schemeClr val="accent3">
                    <a:lumMod val="50000"/>
                  </a:schemeClr>
                </a:solidFill>
              </a:rPr>
              <a:t>MAGNITUDE</a:t>
            </a:r>
            <a:r>
              <a:rPr lang="en-US" dirty="0" smtClean="0"/>
              <a:t>&lt;/</a:t>
            </a:r>
            <a:r>
              <a:rPr lang="en-US" dirty="0" err="1" smtClean="0"/>
              <a:t>wfs:PropertyName</a:t>
            </a:r>
            <a:r>
              <a:rPr lang="en-US" dirty="0" smtClean="0"/>
              <a:t>&gt;</a:t>
            </a:r>
          </a:p>
          <a:p>
            <a:r>
              <a:rPr lang="en-US" dirty="0" smtClean="0"/>
              <a:t>          &lt;</a:t>
            </a:r>
            <a:r>
              <a:rPr lang="en-US" dirty="0" err="1" smtClean="0"/>
              <a:t>ogc:Filter</a:t>
            </a:r>
            <a:r>
              <a:rPr lang="en-US" dirty="0" smtClean="0"/>
              <a:t>&gt;</a:t>
            </a:r>
          </a:p>
          <a:p>
            <a:r>
              <a:rPr lang="en-US" dirty="0" smtClean="0"/>
              <a:t>            &lt;</a:t>
            </a:r>
            <a:r>
              <a:rPr lang="en-US" dirty="0" err="1" smtClean="0"/>
              <a:t>ogc:BBOX</a:t>
            </a:r>
            <a:r>
              <a:rPr lang="en-US" dirty="0" smtClean="0"/>
              <a:t>&gt;</a:t>
            </a:r>
          </a:p>
          <a:p>
            <a:r>
              <a:rPr lang="en-US" dirty="0" smtClean="0"/>
              <a:t>              &lt;</a:t>
            </a:r>
            <a:r>
              <a:rPr lang="en-US" dirty="0" err="1" smtClean="0"/>
              <a:t>ogc:PropertyName</a:t>
            </a:r>
            <a:r>
              <a:rPr lang="en-US" dirty="0" smtClean="0"/>
              <a:t>&gt;coordinates&lt;/</a:t>
            </a:r>
            <a:r>
              <a:rPr lang="en-US" dirty="0" err="1" smtClean="0"/>
              <a:t>ogc:PropertyName</a:t>
            </a:r>
            <a:r>
              <a:rPr lang="en-US" dirty="0" smtClean="0"/>
              <a:t>&gt;</a:t>
            </a:r>
          </a:p>
          <a:p>
            <a:r>
              <a:rPr lang="en-US" dirty="0" smtClean="0"/>
              <a:t>              &lt;</a:t>
            </a:r>
            <a:r>
              <a:rPr lang="en-US" dirty="0" err="1" smtClean="0"/>
              <a:t>gml:Box</a:t>
            </a:r>
            <a:r>
              <a:rPr lang="en-US" dirty="0" smtClean="0"/>
              <a:t>&gt;</a:t>
            </a:r>
          </a:p>
          <a:p>
            <a:r>
              <a:rPr lang="en-US" dirty="0" smtClean="0"/>
              <a:t>                &lt;</a:t>
            </a:r>
            <a:r>
              <a:rPr lang="en-US" dirty="0" err="1" smtClean="0"/>
              <a:t>gml:coordinates</a:t>
            </a:r>
            <a:r>
              <a:rPr lang="en-US" dirty="0" smtClean="0"/>
              <a:t>&gt;</a:t>
            </a:r>
            <a:r>
              <a:rPr lang="en-US" b="1" dirty="0" smtClean="0">
                <a:solidFill>
                  <a:schemeClr val="accent3">
                    <a:lumMod val="50000"/>
                  </a:schemeClr>
                </a:solidFill>
              </a:rPr>
              <a:t>-124.85,32.26 -113.36,42.75</a:t>
            </a:r>
            <a:r>
              <a:rPr lang="en-US" dirty="0" smtClean="0"/>
              <a:t>&lt;/</a:t>
            </a:r>
            <a:r>
              <a:rPr lang="en-US" dirty="0" err="1" smtClean="0"/>
              <a:t>gml:coordinates</a:t>
            </a:r>
            <a:r>
              <a:rPr lang="en-US" dirty="0" smtClean="0"/>
              <a:t>&gt;</a:t>
            </a:r>
          </a:p>
          <a:p>
            <a:r>
              <a:rPr lang="en-US" dirty="0" smtClean="0"/>
              <a:t>              &lt;/</a:t>
            </a:r>
            <a:r>
              <a:rPr lang="en-US" dirty="0" err="1" smtClean="0"/>
              <a:t>gml:Box</a:t>
            </a:r>
            <a:r>
              <a:rPr lang="en-US" dirty="0" smtClean="0"/>
              <a:t>&gt;</a:t>
            </a:r>
          </a:p>
          <a:p>
            <a:r>
              <a:rPr lang="en-US" dirty="0" smtClean="0"/>
              <a:t>            &lt;/</a:t>
            </a:r>
            <a:r>
              <a:rPr lang="en-US" dirty="0" err="1" smtClean="0"/>
              <a:t>ogc:BBOX</a:t>
            </a:r>
            <a:r>
              <a:rPr lang="en-US" dirty="0" smtClean="0"/>
              <a:t>&gt;</a:t>
            </a:r>
          </a:p>
          <a:p>
            <a:r>
              <a:rPr lang="en-US" dirty="0" smtClean="0"/>
              <a:t>          &lt;/</a:t>
            </a:r>
            <a:r>
              <a:rPr lang="en-US" dirty="0" err="1" smtClean="0"/>
              <a:t>ogc:Filter</a:t>
            </a:r>
            <a:r>
              <a:rPr lang="en-US" dirty="0" smtClean="0"/>
              <a:t>&gt;</a:t>
            </a:r>
          </a:p>
          <a:p>
            <a:r>
              <a:rPr lang="en-US" dirty="0" smtClean="0"/>
              <a:t>        &lt;/</a:t>
            </a:r>
            <a:r>
              <a:rPr lang="en-US" dirty="0" err="1" smtClean="0"/>
              <a:t>wfs:Query</a:t>
            </a:r>
            <a:r>
              <a:rPr lang="en-US" dirty="0" smtClean="0"/>
              <a:t>&gt;</a:t>
            </a:r>
          </a:p>
          <a:p>
            <a:r>
              <a:rPr lang="en-US" dirty="0" smtClean="0"/>
              <a:t>        &lt;</a:t>
            </a:r>
            <a:r>
              <a:rPr lang="en-US" dirty="0" err="1" smtClean="0"/>
              <a:t>wfs:Query</a:t>
            </a:r>
            <a:r>
              <a:rPr lang="en-US" dirty="0" smtClean="0"/>
              <a:t> </a:t>
            </a:r>
            <a:r>
              <a:rPr lang="en-US" dirty="0" err="1" smtClean="0"/>
              <a:t>typeName</a:t>
            </a:r>
            <a:r>
              <a:rPr lang="en-US" dirty="0" smtClean="0"/>
              <a:t>="</a:t>
            </a:r>
            <a:r>
              <a:rPr lang="en-US" dirty="0" err="1" smtClean="0"/>
              <a:t>global_hotspots</a:t>
            </a:r>
            <a:r>
              <a:rPr lang="en-US" dirty="0" smtClean="0"/>
              <a:t>"&gt;</a:t>
            </a:r>
          </a:p>
          <a:p>
            <a:r>
              <a:rPr lang="en-US" dirty="0" smtClean="0"/>
              <a:t>          &lt;</a:t>
            </a:r>
            <a:r>
              <a:rPr lang="en-US" dirty="0" err="1" smtClean="0"/>
              <a:t>ogc:Filter</a:t>
            </a:r>
            <a:r>
              <a:rPr lang="en-US" dirty="0" smtClean="0"/>
              <a:t>&gt;</a:t>
            </a:r>
          </a:p>
          <a:p>
            <a:r>
              <a:rPr lang="en-US" dirty="0" smtClean="0"/>
              <a:t>            &lt;</a:t>
            </a:r>
            <a:r>
              <a:rPr lang="en-US" dirty="0" err="1" smtClean="0"/>
              <a:t>ogc:PropertyIsBetween</a:t>
            </a:r>
            <a:r>
              <a:rPr lang="en-US" dirty="0" smtClean="0"/>
              <a:t>&gt;</a:t>
            </a:r>
          </a:p>
          <a:p>
            <a:r>
              <a:rPr lang="en-US" dirty="0" smtClean="0"/>
              <a:t>              &lt;</a:t>
            </a:r>
            <a:r>
              <a:rPr lang="en-US" dirty="0" err="1" smtClean="0"/>
              <a:t>ogc:Literal</a:t>
            </a:r>
            <a:r>
              <a:rPr lang="en-US" dirty="0" smtClean="0"/>
              <a:t>&gt;</a:t>
            </a:r>
            <a:r>
              <a:rPr lang="en-US" b="1" dirty="0" smtClean="0">
                <a:solidFill>
                  <a:schemeClr val="accent3">
                    <a:lumMod val="50000"/>
                  </a:schemeClr>
                </a:solidFill>
              </a:rPr>
              <a:t>MAGNITUDE</a:t>
            </a:r>
            <a:r>
              <a:rPr lang="en-US" dirty="0" smtClean="0"/>
              <a:t>&lt;/</a:t>
            </a:r>
            <a:r>
              <a:rPr lang="en-US" dirty="0" err="1" smtClean="0"/>
              <a:t>ogc:Literal</a:t>
            </a:r>
            <a:r>
              <a:rPr lang="en-US" dirty="0" smtClean="0"/>
              <a:t>&gt;</a:t>
            </a:r>
          </a:p>
          <a:p>
            <a:r>
              <a:rPr lang="en-US" dirty="0" smtClean="0"/>
              <a:t>              &lt;</a:t>
            </a:r>
            <a:r>
              <a:rPr lang="en-US" dirty="0" err="1" smtClean="0"/>
              <a:t>ogc:LowerBoundary</a:t>
            </a:r>
            <a:r>
              <a:rPr lang="en-US" dirty="0" smtClean="0"/>
              <a:t>&gt;</a:t>
            </a:r>
          </a:p>
          <a:p>
            <a:r>
              <a:rPr lang="en-US" dirty="0" smtClean="0"/>
              <a:t>                &lt;</a:t>
            </a:r>
            <a:r>
              <a:rPr lang="en-US" dirty="0" err="1" smtClean="0"/>
              <a:t>ogc:Literal</a:t>
            </a:r>
            <a:r>
              <a:rPr lang="en-US" dirty="0" smtClean="0"/>
              <a:t>&gt;</a:t>
            </a:r>
            <a:r>
              <a:rPr lang="en-US" b="1" dirty="0" smtClean="0">
                <a:solidFill>
                  <a:schemeClr val="accent3">
                    <a:lumMod val="50000"/>
                  </a:schemeClr>
                </a:solidFill>
              </a:rPr>
              <a:t>7</a:t>
            </a:r>
            <a:r>
              <a:rPr lang="en-US" dirty="0" smtClean="0"/>
              <a:t>&lt;/</a:t>
            </a:r>
            <a:r>
              <a:rPr lang="en-US" dirty="0" err="1" smtClean="0"/>
              <a:t>ogc:Literal</a:t>
            </a:r>
            <a:r>
              <a:rPr lang="en-US" dirty="0" smtClean="0"/>
              <a:t>&gt;</a:t>
            </a:r>
          </a:p>
          <a:p>
            <a:r>
              <a:rPr lang="en-US" dirty="0" smtClean="0"/>
              <a:t>              &lt;/</a:t>
            </a:r>
            <a:r>
              <a:rPr lang="en-US" dirty="0" err="1" smtClean="0"/>
              <a:t>ogc:LowerBoundary</a:t>
            </a:r>
            <a:r>
              <a:rPr lang="en-US" dirty="0" smtClean="0"/>
              <a:t>&gt;</a:t>
            </a:r>
          </a:p>
          <a:p>
            <a:r>
              <a:rPr lang="en-US" dirty="0" smtClean="0"/>
              <a:t>              &lt;</a:t>
            </a:r>
            <a:r>
              <a:rPr lang="en-US" dirty="0" err="1" smtClean="0"/>
              <a:t>ogc:UpperBoundary</a:t>
            </a:r>
            <a:r>
              <a:rPr lang="en-US" dirty="0" smtClean="0"/>
              <a:t>&gt;</a:t>
            </a:r>
          </a:p>
          <a:p>
            <a:r>
              <a:rPr lang="en-US" dirty="0" smtClean="0"/>
              <a:t>                &lt;</a:t>
            </a:r>
            <a:r>
              <a:rPr lang="en-US" dirty="0" err="1" smtClean="0"/>
              <a:t>ogc:Literal</a:t>
            </a:r>
            <a:r>
              <a:rPr lang="en-US" dirty="0" smtClean="0"/>
              <a:t>&gt;</a:t>
            </a:r>
            <a:r>
              <a:rPr lang="en-US" b="1" dirty="0" smtClean="0">
                <a:solidFill>
                  <a:schemeClr val="accent3">
                    <a:lumMod val="50000"/>
                  </a:schemeClr>
                </a:solidFill>
              </a:rPr>
              <a:t>10</a:t>
            </a:r>
            <a:r>
              <a:rPr lang="en-US" dirty="0" smtClean="0"/>
              <a:t>&lt;/</a:t>
            </a:r>
            <a:r>
              <a:rPr lang="en-US" dirty="0" err="1" smtClean="0"/>
              <a:t>ogc:Literal</a:t>
            </a:r>
            <a:r>
              <a:rPr lang="en-US" dirty="0" smtClean="0"/>
              <a:t>&gt;</a:t>
            </a:r>
          </a:p>
          <a:p>
            <a:r>
              <a:rPr lang="en-US" dirty="0" smtClean="0"/>
              <a:t>              &lt;/</a:t>
            </a:r>
            <a:r>
              <a:rPr lang="en-US" dirty="0" err="1" smtClean="0"/>
              <a:t>ogc:UpperBoundary</a:t>
            </a:r>
            <a:r>
              <a:rPr lang="en-US" dirty="0" smtClean="0"/>
              <a:t>&gt;</a:t>
            </a:r>
          </a:p>
          <a:p>
            <a:r>
              <a:rPr lang="en-US" dirty="0" smtClean="0"/>
              <a:t>            &lt;/</a:t>
            </a:r>
            <a:r>
              <a:rPr lang="en-US" dirty="0" err="1" smtClean="0"/>
              <a:t>ogc:PropertyIsBetween</a:t>
            </a:r>
            <a:r>
              <a:rPr lang="en-US" dirty="0" smtClean="0"/>
              <a:t>&gt;</a:t>
            </a:r>
          </a:p>
          <a:p>
            <a:r>
              <a:rPr lang="en-US" dirty="0" smtClean="0"/>
              <a:t>          &lt;/</a:t>
            </a:r>
            <a:r>
              <a:rPr lang="en-US" dirty="0" err="1" smtClean="0"/>
              <a:t>ogc:Filter</a:t>
            </a:r>
            <a:r>
              <a:rPr lang="en-US" dirty="0" smtClean="0"/>
              <a:t>&gt;</a:t>
            </a:r>
          </a:p>
          <a:p>
            <a:r>
              <a:rPr lang="en-US" dirty="0" smtClean="0"/>
              <a:t>        &lt;/</a:t>
            </a:r>
            <a:r>
              <a:rPr lang="en-US" dirty="0" err="1" smtClean="0"/>
              <a:t>wfs:Query</a:t>
            </a:r>
            <a:r>
              <a:rPr lang="en-US" dirty="0" smtClean="0"/>
              <a:t>&gt;</a:t>
            </a:r>
          </a:p>
          <a:p>
            <a:r>
              <a:rPr lang="en-US" dirty="0" smtClean="0"/>
              <a:t> &lt;/</a:t>
            </a:r>
            <a:r>
              <a:rPr lang="en-US" dirty="0" err="1" smtClean="0"/>
              <a:t>wfs:</a:t>
            </a:r>
            <a:r>
              <a:rPr lang="en-US" b="1" dirty="0" err="1" smtClean="0"/>
              <a:t>GetFeature</a:t>
            </a:r>
            <a:r>
              <a:rPr lang="en-US" dirty="0" smtClean="0"/>
              <a:t>&gt;</a:t>
            </a:r>
            <a:endParaRPr lang="en-US" dirty="0"/>
          </a:p>
        </p:txBody>
      </p:sp>
      <p:sp>
        <p:nvSpPr>
          <p:cNvPr id="4" name="Slide Number Placeholder 3"/>
          <p:cNvSpPr>
            <a:spLocks noGrp="1"/>
          </p:cNvSpPr>
          <p:nvPr>
            <p:ph type="sldNum" sz="quarter" idx="12"/>
          </p:nvPr>
        </p:nvSpPr>
        <p:spPr/>
        <p:txBody>
          <a:bodyPr/>
          <a:lstStyle/>
          <a:p>
            <a:fld id="{052F8F49-F254-4492-A20D-AEE6D2E281C5}" type="slidenum">
              <a:rPr lang="en-US" smtClean="0"/>
              <a:pPr/>
              <a:t>57</a:t>
            </a:fld>
            <a:endParaRPr lang="en-US" dirty="0"/>
          </a:p>
        </p:txBody>
      </p:sp>
      <p:sp>
        <p:nvSpPr>
          <p:cNvPr id="5" name="TextBox 4"/>
          <p:cNvSpPr txBox="1"/>
          <p:nvPr/>
        </p:nvSpPr>
        <p:spPr>
          <a:xfrm>
            <a:off x="4343400" y="4570274"/>
            <a:ext cx="4724400" cy="1754326"/>
          </a:xfrm>
          <a:prstGeom prst="rect">
            <a:avLst/>
          </a:prstGeom>
          <a:noFill/>
          <a:ln>
            <a:solidFill>
              <a:schemeClr val="tx1">
                <a:lumMod val="75000"/>
                <a:lumOff val="25000"/>
              </a:schemeClr>
            </a:solidFill>
          </a:ln>
        </p:spPr>
        <p:txBody>
          <a:bodyPr wrap="square" rtlCol="0">
            <a:spAutoFit/>
          </a:bodyPr>
          <a:lstStyle/>
          <a:p>
            <a:r>
              <a:rPr lang="en-US" dirty="0" smtClean="0">
                <a:solidFill>
                  <a:schemeClr val="tx1">
                    <a:lumMod val="95000"/>
                    <a:lumOff val="5000"/>
                  </a:schemeClr>
                </a:solidFill>
                <a:effectLst>
                  <a:outerShdw blurRad="38100" dist="38100" dir="2700000" algn="tl">
                    <a:srgbClr val="000000">
                      <a:alpha val="43137"/>
                    </a:srgbClr>
                  </a:outerShdw>
                </a:effectLst>
              </a:rPr>
              <a:t>Corresponding</a:t>
            </a:r>
            <a:r>
              <a:rPr lang="en-US" b="1" dirty="0" smtClean="0">
                <a:solidFill>
                  <a:schemeClr val="tx1">
                    <a:lumMod val="95000"/>
                    <a:lumOff val="5000"/>
                  </a:schemeClr>
                </a:solidFill>
                <a:effectLst>
                  <a:outerShdw blurRad="38100" dist="38100" dir="2700000" algn="tl">
                    <a:srgbClr val="000000">
                      <a:alpha val="43137"/>
                    </a:srgbClr>
                  </a:outerShdw>
                </a:effectLst>
              </a:rPr>
              <a:t> SQL </a:t>
            </a:r>
            <a:r>
              <a:rPr lang="en-US" dirty="0" smtClean="0">
                <a:solidFill>
                  <a:schemeClr val="tx1">
                    <a:lumMod val="95000"/>
                    <a:lumOff val="5000"/>
                  </a:schemeClr>
                </a:solidFill>
                <a:effectLst>
                  <a:outerShdw blurRad="38100" dist="38100" dir="2700000" algn="tl">
                    <a:srgbClr val="000000">
                      <a:alpha val="43137"/>
                    </a:srgbClr>
                  </a:outerShdw>
                </a:effectLst>
              </a:rPr>
              <a:t>query</a:t>
            </a:r>
            <a:r>
              <a:rPr lang="en-US" b="1" dirty="0" smtClean="0">
                <a:solidFill>
                  <a:schemeClr val="tx1">
                    <a:lumMod val="95000"/>
                    <a:lumOff val="5000"/>
                  </a:schemeClr>
                </a:solidFill>
                <a:effectLst>
                  <a:outerShdw blurRad="38100" dist="38100" dir="2700000" algn="tl">
                    <a:srgbClr val="000000">
                      <a:alpha val="43137"/>
                    </a:srgbClr>
                  </a:outerShdw>
                </a:effectLst>
              </a:rPr>
              <a:t>:</a:t>
            </a:r>
          </a:p>
          <a:p>
            <a:endParaRPr lang="en-US" b="1" dirty="0" smtClean="0"/>
          </a:p>
          <a:p>
            <a:r>
              <a:rPr lang="en-US" i="1" dirty="0" smtClean="0">
                <a:latin typeface="Times New Roman" pitchFamily="18" charset="0"/>
                <a:cs typeface="Times New Roman" pitchFamily="18" charset="0"/>
              </a:rPr>
              <a:t>Select LATITUDE, LONGITUDE, MAGNITUDE from Earthquake-Seismic where  </a:t>
            </a:r>
          </a:p>
          <a:p>
            <a:r>
              <a:rPr lang="en-US" i="1" dirty="0" smtClean="0">
                <a:latin typeface="Times New Roman" pitchFamily="18" charset="0"/>
                <a:cs typeface="Times New Roman" pitchFamily="18" charset="0"/>
              </a:rPr>
              <a:t>-124.85 &lt; X &lt; -113.36 &amp;  32.26 &lt; Y &lt; 42.75  </a:t>
            </a:r>
          </a:p>
          <a:p>
            <a:r>
              <a:rPr lang="en-US" i="1" dirty="0" smtClean="0">
                <a:latin typeface="Times New Roman" pitchFamily="18" charset="0"/>
                <a:cs typeface="Times New Roman" pitchFamily="18" charset="0"/>
              </a:rPr>
              <a:t>&amp; 7 &lt; MAGNITUDE &lt; 10</a:t>
            </a:r>
            <a:endParaRPr lang="en-US"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Motivations</a:t>
            </a:r>
            <a:endParaRPr lang="en-US" sz="40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52600"/>
            <a:ext cx="8229600" cy="4495800"/>
          </a:xfrm>
        </p:spPr>
        <p:txBody>
          <a:bodyPr>
            <a:normAutofit fontScale="92500" lnSpcReduction="20000"/>
          </a:bodyPr>
          <a:lstStyle/>
          <a:p>
            <a:pPr marL="514350" indent="-514350">
              <a:buFont typeface="Courier New" pitchFamily="49" charset="0"/>
              <a:buChar char="o"/>
            </a:pPr>
            <a:r>
              <a:rPr lang="en-US" dirty="0" smtClean="0">
                <a:solidFill>
                  <a:schemeClr val="tx1">
                    <a:lumMod val="75000"/>
                    <a:lumOff val="25000"/>
                  </a:schemeClr>
                </a:solidFill>
              </a:rPr>
              <a:t>Interoperable Service-oriented Geographic </a:t>
            </a:r>
            <a:r>
              <a:rPr lang="en-US" sz="3000" dirty="0" smtClean="0">
                <a:solidFill>
                  <a:schemeClr val="tx1">
                    <a:lumMod val="75000"/>
                    <a:lumOff val="25000"/>
                  </a:schemeClr>
                </a:solidFill>
              </a:rPr>
              <a:t>Information Systems </a:t>
            </a:r>
          </a:p>
          <a:p>
            <a:pPr lvl="1"/>
            <a:r>
              <a:rPr lang="en-US" sz="2600" dirty="0" smtClean="0">
                <a:solidFill>
                  <a:schemeClr val="tx1">
                    <a:lumMod val="75000"/>
                    <a:lumOff val="25000"/>
                  </a:schemeClr>
                </a:solidFill>
              </a:rPr>
              <a:t>Necessity for sharing and integrating heterogeneous data and computation resources to produce knowledge.</a:t>
            </a:r>
          </a:p>
          <a:p>
            <a:pPr lvl="1"/>
            <a:endParaRPr lang="en-US" sz="2300" dirty="0" smtClean="0">
              <a:solidFill>
                <a:schemeClr val="tx1">
                  <a:lumMod val="75000"/>
                  <a:lumOff val="25000"/>
                </a:schemeClr>
              </a:solidFill>
            </a:endParaRPr>
          </a:p>
          <a:p>
            <a:pPr marL="514350" indent="-514350">
              <a:buFont typeface="Courier New" pitchFamily="49" charset="0"/>
              <a:buChar char="o"/>
            </a:pPr>
            <a:r>
              <a:rPr lang="en-US" sz="3000" dirty="0" smtClean="0">
                <a:solidFill>
                  <a:schemeClr val="tx1">
                    <a:lumMod val="75000"/>
                    <a:lumOff val="25000"/>
                  </a:schemeClr>
                </a:solidFill>
              </a:rPr>
              <a:t>Uniform data access/query, display and analysis from a single access point</a:t>
            </a:r>
          </a:p>
          <a:p>
            <a:pPr marL="514350" indent="-514350">
              <a:buFont typeface="Courier New" pitchFamily="49" charset="0"/>
              <a:buChar char="o"/>
            </a:pPr>
            <a:endParaRPr lang="en-US" sz="2300" dirty="0" smtClean="0">
              <a:solidFill>
                <a:schemeClr val="tx1">
                  <a:lumMod val="75000"/>
                  <a:lumOff val="25000"/>
                </a:schemeClr>
              </a:solidFill>
            </a:endParaRPr>
          </a:p>
          <a:p>
            <a:pPr marL="514350" indent="-514350">
              <a:buFont typeface="Courier New" pitchFamily="49" charset="0"/>
              <a:buChar char="o"/>
            </a:pPr>
            <a:r>
              <a:rPr lang="en-US" sz="3000" dirty="0" smtClean="0">
                <a:solidFill>
                  <a:schemeClr val="tx1">
                    <a:lumMod val="75000"/>
                    <a:lumOff val="25000"/>
                  </a:schemeClr>
                </a:solidFill>
              </a:rPr>
              <a:t>Responsive and interactive information systems</a:t>
            </a:r>
          </a:p>
          <a:p>
            <a:pPr lvl="1"/>
            <a:r>
              <a:rPr lang="en-US" sz="2600" dirty="0" smtClean="0">
                <a:solidFill>
                  <a:schemeClr val="tx1">
                    <a:lumMod val="75000"/>
                    <a:lumOff val="25000"/>
                  </a:schemeClr>
                </a:solidFill>
              </a:rPr>
              <a:t>GIS applications require quick response</a:t>
            </a:r>
          </a:p>
          <a:p>
            <a:pPr lvl="2"/>
            <a:r>
              <a:rPr lang="en-US" dirty="0" smtClean="0">
                <a:solidFill>
                  <a:schemeClr val="tx1">
                    <a:lumMod val="75000"/>
                    <a:lumOff val="25000"/>
                  </a:schemeClr>
                </a:solidFill>
              </a:rPr>
              <a:t>Emergency early warning systems</a:t>
            </a:r>
          </a:p>
          <a:p>
            <a:pPr lvl="2"/>
            <a:r>
              <a:rPr lang="en-US" dirty="0" smtClean="0">
                <a:solidFill>
                  <a:schemeClr val="tx1">
                    <a:lumMod val="75000"/>
                    <a:lumOff val="25000"/>
                  </a:schemeClr>
                </a:solidFill>
              </a:rPr>
              <a:t>Home-land security and natural disasters.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58</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fontScale="90000"/>
          </a:bodyPr>
          <a:lstStyle/>
          <a:p>
            <a:r>
              <a:rPr lang="en-US" dirty="0" smtClean="0">
                <a:solidFill>
                  <a:schemeClr val="tx1">
                    <a:lumMod val="75000"/>
                    <a:lumOff val="25000"/>
                  </a:schemeClr>
                </a:solidFill>
                <a:effectLst>
                  <a:outerShdw blurRad="38100" dist="38100" dir="2700000" algn="tl">
                    <a:srgbClr val="000000">
                      <a:alpha val="43137"/>
                    </a:srgbClr>
                  </a:outerShdw>
                </a:effectLst>
              </a:rPr>
              <a:t>Background:</a:t>
            </a:r>
            <a:br>
              <a:rPr lang="en-US" dirty="0" smtClean="0">
                <a:solidFill>
                  <a:schemeClr val="tx1">
                    <a:lumMod val="75000"/>
                    <a:lumOff val="25000"/>
                  </a:schemeClr>
                </a:solidFill>
                <a:effectLst>
                  <a:outerShdw blurRad="38100" dist="38100" dir="2700000" algn="tl">
                    <a:srgbClr val="000000">
                      <a:alpha val="43137"/>
                    </a:srgbClr>
                  </a:outerShdw>
                </a:effectLst>
              </a:rPr>
            </a:br>
            <a:r>
              <a:rPr lang="en-US" sz="3100" dirty="0" smtClean="0">
                <a:solidFill>
                  <a:schemeClr val="tx1">
                    <a:lumMod val="75000"/>
                    <a:lumOff val="25000"/>
                  </a:schemeClr>
                </a:solidFill>
                <a:effectLst>
                  <a:outerShdw blurRad="38100" dist="38100" dir="2700000" algn="tl">
                    <a:srgbClr val="000000">
                      <a:alpha val="43137"/>
                    </a:srgbClr>
                  </a:outerShdw>
                </a:effectLst>
              </a:rPr>
              <a:t>Geographic Information Systems (GIS)</a:t>
            </a:r>
            <a:endParaRPr lang="en-US" sz="31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343400" y="1447800"/>
            <a:ext cx="4800600" cy="5334000"/>
          </a:xfrm>
        </p:spPr>
        <p:txBody>
          <a:bodyPr>
            <a:noAutofit/>
          </a:bodyPr>
          <a:lstStyle/>
          <a:p>
            <a:pPr marL="342860" indent="-342860" defTabSz="914293" fontAlgn="auto">
              <a:spcAft>
                <a:spcPts val="0"/>
              </a:spcAft>
              <a:defRPr/>
            </a:pPr>
            <a:r>
              <a:rPr lang="en-US" sz="2000" b="1" dirty="0" smtClean="0">
                <a:solidFill>
                  <a:schemeClr val="tx1">
                    <a:lumMod val="75000"/>
                    <a:lumOff val="25000"/>
                  </a:schemeClr>
                </a:solidFill>
              </a:rPr>
              <a:t>GIS</a:t>
            </a:r>
            <a:r>
              <a:rPr lang="en-US" sz="2000" dirty="0" smtClean="0">
                <a:solidFill>
                  <a:schemeClr val="tx1">
                    <a:lumMod val="75000"/>
                    <a:lumOff val="25000"/>
                  </a:schemeClr>
                </a:solidFill>
              </a:rPr>
              <a:t> is a system for creating, storing, sharing,  analyzing, manipulating and displaying geo-data and associated attributes. </a:t>
            </a:r>
            <a:endParaRPr lang="en-US" sz="2000" dirty="0" smtClean="0">
              <a:solidFill>
                <a:schemeClr val="tx1">
                  <a:lumMod val="75000"/>
                  <a:lumOff val="25000"/>
                </a:schemeClr>
              </a:solidFill>
            </a:endParaRPr>
          </a:p>
          <a:p>
            <a:pPr marL="342860" indent="-342860" defTabSz="914293" fontAlgn="auto">
              <a:spcAft>
                <a:spcPts val="0"/>
              </a:spcAft>
              <a:defRPr/>
            </a:pPr>
            <a:r>
              <a:rPr lang="en-US" sz="2000" dirty="0" smtClean="0"/>
              <a:t>From </a:t>
            </a:r>
            <a:r>
              <a:rPr lang="en-US" sz="2000" dirty="0" smtClean="0"/>
              <a:t>traditional centralized mainframe and desktop systems to collaborative distributed systems</a:t>
            </a:r>
            <a:endParaRPr lang="en-US" sz="2000" dirty="0" smtClean="0">
              <a:solidFill>
                <a:schemeClr val="tx1">
                  <a:lumMod val="75000"/>
                  <a:lumOff val="25000"/>
                </a:schemeClr>
              </a:solidFill>
            </a:endParaRPr>
          </a:p>
          <a:p>
            <a:pPr marL="342813" lvl="1" indent="-285717" defTabSz="914293">
              <a:buFont typeface="Arial" pitchFamily="34" charset="0"/>
              <a:buChar char="•"/>
              <a:defRPr/>
            </a:pPr>
            <a:r>
              <a:rPr lang="en-US" sz="2000" dirty="0" smtClean="0">
                <a:solidFill>
                  <a:schemeClr val="tx1">
                    <a:lumMod val="75000"/>
                    <a:lumOff val="25000"/>
                  </a:schemeClr>
                </a:solidFill>
              </a:rPr>
              <a:t>Distributed nature of the geo-data; various client-server models, databases, HTTP, FTP</a:t>
            </a:r>
          </a:p>
          <a:p>
            <a:pPr marL="342813" indent="-285717" defTabSz="914293">
              <a:defRPr/>
            </a:pPr>
            <a:r>
              <a:rPr lang="en-US" sz="2000" dirty="0" smtClean="0">
                <a:solidFill>
                  <a:schemeClr val="tx1">
                    <a:lumMod val="75000"/>
                    <a:lumOff val="25000"/>
                  </a:schemeClr>
                </a:solidFill>
              </a:rPr>
              <a:t>Relies </a:t>
            </a:r>
            <a:r>
              <a:rPr lang="en-US" sz="2000" dirty="0" smtClean="0">
                <a:solidFill>
                  <a:schemeClr val="tx1">
                    <a:lumMod val="75000"/>
                    <a:lumOff val="25000"/>
                  </a:schemeClr>
                </a:solidFill>
              </a:rPr>
              <a:t>on analyses of spatial data in map-based formats</a:t>
            </a:r>
          </a:p>
          <a:p>
            <a:pPr marL="742863" lvl="1" indent="-285717" defTabSz="914293">
              <a:defRPr/>
            </a:pPr>
            <a:r>
              <a:rPr lang="en-US" sz="1800" dirty="0" smtClean="0">
                <a:solidFill>
                  <a:schemeClr val="tx1">
                    <a:lumMod val="75000"/>
                    <a:lumOff val="25000"/>
                  </a:schemeClr>
                </a:solidFill>
              </a:rPr>
              <a:t>Layers from autonomous/ heterogeneous data sources</a:t>
            </a:r>
          </a:p>
          <a:p>
            <a:pPr marL="342813" indent="-285717" defTabSz="914293">
              <a:defRPr/>
            </a:pPr>
            <a:r>
              <a:rPr lang="en-US" sz="2000" dirty="0" smtClean="0">
                <a:solidFill>
                  <a:schemeClr val="tx1">
                    <a:lumMod val="75000"/>
                    <a:lumOff val="25000"/>
                  </a:schemeClr>
                </a:solidFill>
              </a:rPr>
              <a:t>Open Standards</a:t>
            </a:r>
          </a:p>
          <a:p>
            <a:pPr marL="742863" lvl="1" indent="-285717" defTabSz="914293">
              <a:defRPr/>
            </a:pPr>
            <a:r>
              <a:rPr lang="en-US" sz="2000" dirty="0" smtClean="0">
                <a:solidFill>
                  <a:schemeClr val="tx1">
                    <a:lumMod val="75000"/>
                    <a:lumOff val="25000"/>
                  </a:schemeClr>
                </a:solidFill>
              </a:rPr>
              <a:t>OGC and ISO/TC-211</a:t>
            </a:r>
          </a:p>
        </p:txBody>
      </p:sp>
      <p:sp>
        <p:nvSpPr>
          <p:cNvPr id="4" name="Slide Number Placeholder 3"/>
          <p:cNvSpPr>
            <a:spLocks noGrp="1"/>
          </p:cNvSpPr>
          <p:nvPr>
            <p:ph type="sldNum" sz="quarter" idx="12"/>
          </p:nvPr>
        </p:nvSpPr>
        <p:spPr/>
        <p:txBody>
          <a:bodyPr/>
          <a:lstStyle/>
          <a:p>
            <a:fld id="{052F8F49-F254-4492-A20D-AEE6D2E281C5}" type="slidenum">
              <a:rPr lang="en-US" smtClean="0"/>
              <a:pPr/>
              <a:t>6</a:t>
            </a:fld>
            <a:endParaRPr lang="en-US"/>
          </a:p>
        </p:txBody>
      </p:sp>
      <p:pic>
        <p:nvPicPr>
          <p:cNvPr id="5" name="Picture 4"/>
          <p:cNvPicPr/>
          <p:nvPr/>
        </p:nvPicPr>
        <p:blipFill>
          <a:blip r:embed="rId3"/>
          <a:srcRect/>
          <a:stretch>
            <a:fillRect/>
          </a:stretch>
        </p:blipFill>
        <p:spPr bwMode="auto">
          <a:xfrm>
            <a:off x="76200" y="1524000"/>
            <a:ext cx="43434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1020762"/>
          </a:xfrm>
        </p:spPr>
        <p:txBody>
          <a:bodyPr>
            <a:noAutofit/>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Background  (Cont’d)</a:t>
            </a:r>
            <a:br>
              <a:rPr lang="en-US" sz="4000" dirty="0" smtClean="0">
                <a:solidFill>
                  <a:schemeClr val="tx1">
                    <a:lumMod val="75000"/>
                    <a:lumOff val="25000"/>
                  </a:schemeClr>
                </a:solidFill>
                <a:effectLst>
                  <a:outerShdw blurRad="38100" dist="38100" dir="2700000" algn="tl">
                    <a:srgbClr val="000000">
                      <a:alpha val="43137"/>
                    </a:srgbClr>
                  </a:outerShdw>
                </a:effectLst>
              </a:rPr>
            </a:br>
            <a:r>
              <a:rPr lang="en-US" sz="3200" dirty="0" smtClean="0">
                <a:solidFill>
                  <a:schemeClr val="tx1">
                    <a:lumMod val="75000"/>
                    <a:lumOff val="25000"/>
                  </a:schemeClr>
                </a:solidFill>
                <a:effectLst>
                  <a:outerShdw blurRad="38100" dist="38100" dir="2700000" algn="tl">
                    <a:srgbClr val="000000">
                      <a:alpha val="43137"/>
                    </a:srgbClr>
                  </a:outerShdw>
                </a:effectLst>
              </a:rPr>
              <a:t>OGC’s GIS data services</a:t>
            </a:r>
            <a:endParaRPr lang="en-US" sz="32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229600" cy="3200400"/>
          </a:xfrm>
        </p:spPr>
        <p:txBody>
          <a:bodyPr>
            <a:noAutofit/>
          </a:bodyPr>
          <a:lstStyle/>
          <a:p>
            <a:r>
              <a:rPr lang="en-US" sz="2000" dirty="0" smtClean="0">
                <a:solidFill>
                  <a:schemeClr val="tx1">
                    <a:lumMod val="75000"/>
                    <a:lumOff val="25000"/>
                  </a:schemeClr>
                </a:solidFill>
              </a:rPr>
              <a:t>Web Map Services (WMS) and Web Feature Services (WFS)</a:t>
            </a:r>
          </a:p>
          <a:p>
            <a:pPr lvl="0">
              <a:defRPr/>
            </a:pPr>
            <a:r>
              <a:rPr lang="en-US" sz="2000" dirty="0" smtClean="0">
                <a:solidFill>
                  <a:schemeClr val="tx1">
                    <a:lumMod val="75000"/>
                    <a:lumOff val="25000"/>
                  </a:schemeClr>
                </a:solidFill>
              </a:rPr>
              <a:t>WMS are rendering services -human comprehensible data (map images)</a:t>
            </a:r>
          </a:p>
          <a:p>
            <a:pPr lvl="0">
              <a:defRPr/>
            </a:pPr>
            <a:r>
              <a:rPr lang="en-US" sz="2000" dirty="0" smtClean="0">
                <a:solidFill>
                  <a:schemeClr val="tx1">
                    <a:lumMod val="75000"/>
                    <a:lumOff val="25000"/>
                  </a:schemeClr>
                </a:solidFill>
              </a:rPr>
              <a:t>WFS are data services serving any data in common model</a:t>
            </a:r>
          </a:p>
          <a:p>
            <a:pPr marL="800100" lvl="1" indent="-342900">
              <a:buFont typeface="Arial" pitchFamily="34" charset="0"/>
              <a:buChar char="•"/>
            </a:pPr>
            <a:r>
              <a:rPr lang="en-US" sz="2000" dirty="0" smtClean="0">
                <a:solidFill>
                  <a:schemeClr val="tx1">
                    <a:lumMod val="75000"/>
                    <a:lumOff val="25000"/>
                  </a:schemeClr>
                </a:solidFill>
              </a:rPr>
              <a:t>Mediation and annotation services.</a:t>
            </a:r>
          </a:p>
          <a:p>
            <a:pPr marL="800100" lvl="1" indent="-342900">
              <a:buFont typeface="Arial" pitchFamily="34" charset="0"/>
              <a:buChar char="•"/>
            </a:pPr>
            <a:r>
              <a:rPr lang="en-US" sz="2000" dirty="0" smtClean="0">
                <a:solidFill>
                  <a:schemeClr val="tx1">
                    <a:lumMod val="75000"/>
                    <a:lumOff val="25000"/>
                  </a:schemeClr>
                </a:solidFill>
              </a:rPr>
              <a:t>Geographic Markup Language (GML) :  Content and presentation</a:t>
            </a:r>
            <a:endParaRPr lang="en-US" sz="3600" dirty="0" smtClean="0">
              <a:solidFill>
                <a:schemeClr val="tx1">
                  <a:lumMod val="75000"/>
                  <a:lumOff val="25000"/>
                </a:schemeClr>
              </a:solidFill>
            </a:endParaRPr>
          </a:p>
          <a:p>
            <a:pPr lvl="0"/>
            <a:r>
              <a:rPr lang="en-US" sz="2000" dirty="0" smtClean="0">
                <a:solidFill>
                  <a:schemeClr val="tx1">
                    <a:lumMod val="75000"/>
                    <a:lumOff val="25000"/>
                  </a:schemeClr>
                </a:solidFill>
              </a:rPr>
              <a:t>WMS and WFS have capability metadata (</a:t>
            </a:r>
            <a:r>
              <a:rPr lang="en-US" sz="2000" dirty="0" err="1" smtClean="0">
                <a:solidFill>
                  <a:schemeClr val="tx1">
                    <a:lumMod val="75000"/>
                    <a:lumOff val="25000"/>
                  </a:schemeClr>
                </a:solidFill>
              </a:rPr>
              <a:t>data+service</a:t>
            </a:r>
            <a:r>
              <a:rPr lang="en-US" sz="2000" dirty="0" smtClean="0">
                <a:solidFill>
                  <a:schemeClr val="tx1">
                    <a:lumMod val="75000"/>
                    <a:lumOff val="25000"/>
                  </a:schemeClr>
                </a:solidFill>
              </a:rPr>
              <a:t>) defined by OGC. </a:t>
            </a:r>
          </a:p>
          <a:p>
            <a:pPr lvl="0"/>
            <a:r>
              <a:rPr lang="en-US" sz="2000" dirty="0" smtClean="0">
                <a:solidFill>
                  <a:schemeClr val="tx1">
                    <a:lumMod val="75000"/>
                    <a:lumOff val="25000"/>
                  </a:schemeClr>
                </a:solidFill>
              </a:rPr>
              <a:t>Inter-service communication through “</a:t>
            </a:r>
            <a:r>
              <a:rPr lang="en-US" sz="2000" i="1" dirty="0" err="1" smtClean="0">
                <a:solidFill>
                  <a:schemeClr val="tx1">
                    <a:lumMod val="75000"/>
                    <a:lumOff val="25000"/>
                  </a:schemeClr>
                </a:solidFill>
              </a:rPr>
              <a:t>getCapability</a:t>
            </a:r>
            <a:r>
              <a:rPr lang="en-US" sz="2000" i="1" dirty="0" smtClean="0">
                <a:solidFill>
                  <a:schemeClr val="tx1">
                    <a:lumMod val="75000"/>
                    <a:lumOff val="25000"/>
                  </a:schemeClr>
                </a:solidFill>
              </a:rPr>
              <a:t>”</a:t>
            </a:r>
            <a:r>
              <a:rPr lang="en-US" sz="2000" dirty="0" smtClean="0">
                <a:solidFill>
                  <a:schemeClr val="tx1">
                    <a:lumMod val="75000"/>
                    <a:lumOff val="25000"/>
                  </a:schemeClr>
                </a:solidFill>
              </a:rPr>
              <a:t> service interface.</a:t>
            </a:r>
          </a:p>
          <a:p>
            <a:pPr lvl="0"/>
            <a:r>
              <a:rPr lang="en-US" sz="2000" dirty="0" smtClean="0">
                <a:solidFill>
                  <a:schemeClr val="tx1">
                    <a:lumMod val="75000"/>
                    <a:lumOff val="25000"/>
                  </a:schemeClr>
                </a:solidFill>
              </a:rPr>
              <a:t>HTTP-Get/Post queries consist of parameter-value pairs</a:t>
            </a:r>
          </a:p>
        </p:txBody>
      </p:sp>
      <p:sp>
        <p:nvSpPr>
          <p:cNvPr id="4" name="Slide Number Placeholder 3"/>
          <p:cNvSpPr>
            <a:spLocks noGrp="1"/>
          </p:cNvSpPr>
          <p:nvPr>
            <p:ph type="sldNum" sz="quarter" idx="12"/>
          </p:nvPr>
        </p:nvSpPr>
        <p:spPr/>
        <p:txBody>
          <a:bodyPr/>
          <a:lstStyle/>
          <a:p>
            <a:fld id="{052F8F49-F254-4492-A20D-AEE6D2E281C5}" type="slidenum">
              <a:rPr lang="en-US" smtClean="0"/>
              <a:pPr/>
              <a:t>7</a:t>
            </a:fld>
            <a:endParaRPr lang="en-US"/>
          </a:p>
        </p:txBody>
      </p:sp>
      <p:grpSp>
        <p:nvGrpSpPr>
          <p:cNvPr id="5" name="Group 4"/>
          <p:cNvGrpSpPr/>
          <p:nvPr/>
        </p:nvGrpSpPr>
        <p:grpSpPr>
          <a:xfrm>
            <a:off x="1143000" y="4572001"/>
            <a:ext cx="7245642" cy="2034062"/>
            <a:chOff x="1143000" y="4648200"/>
            <a:chExt cx="7245642" cy="2034064"/>
          </a:xfrm>
        </p:grpSpPr>
        <p:sp>
          <p:nvSpPr>
            <p:cNvPr id="7" name="AutoShape 3"/>
            <p:cNvSpPr>
              <a:spLocks noChangeArrowheads="1"/>
            </p:cNvSpPr>
            <p:nvPr/>
          </p:nvSpPr>
          <p:spPr bwMode="auto">
            <a:xfrm>
              <a:off x="7977881" y="5301868"/>
              <a:ext cx="272834" cy="373800"/>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8" name="AutoShape 4"/>
            <p:cNvSpPr>
              <a:spLocks noChangeArrowheads="1"/>
            </p:cNvSpPr>
            <p:nvPr/>
          </p:nvSpPr>
          <p:spPr bwMode="auto">
            <a:xfrm>
              <a:off x="8077200" y="5435287"/>
              <a:ext cx="311442" cy="373802"/>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9" name="Oval 6"/>
            <p:cNvSpPr>
              <a:spLocks noChangeArrowheads="1"/>
            </p:cNvSpPr>
            <p:nvPr/>
          </p:nvSpPr>
          <p:spPr bwMode="auto">
            <a:xfrm>
              <a:off x="3124200" y="4953000"/>
              <a:ext cx="1676400" cy="106680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74409" tIns="37202" rIns="74409" bIns="37202"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libri" pitchFamily="34" charset="0"/>
                  <a:cs typeface="Arial" pitchFamily="34" charset="0"/>
                </a:rPr>
                <a:t> WMS</a:t>
              </a:r>
              <a:r>
                <a:rPr kumimoji="0" lang="en-US" b="1" i="0" u="none" strike="noStrike" cap="none" normalizeH="0" dirty="0" smtClean="0">
                  <a:ln>
                    <a:noFill/>
                  </a:ln>
                  <a:solidFill>
                    <a:schemeClr val="tx1"/>
                  </a:solidFill>
                  <a:effectLst/>
                  <a:latin typeface="Calibri" pitchFamily="34" charset="0"/>
                  <a:cs typeface="Arial" pitchFamily="34" charset="0"/>
                </a:rPr>
                <a:t>        </a:t>
              </a:r>
              <a:r>
                <a:rPr kumimoji="0" lang="en-US" sz="1400" b="1" i="0" u="none" strike="noStrike" cap="none" normalizeH="0" baseline="0" dirty="0" smtClean="0">
                  <a:ln>
                    <a:noFill/>
                  </a:ln>
                  <a:solidFill>
                    <a:schemeClr val="tx1"/>
                  </a:solidFill>
                  <a:effectLst/>
                  <a:latin typeface="Calibri" pitchFamily="34" charset="0"/>
                  <a:cs typeface="Arial" pitchFamily="34" charset="0"/>
                </a:rPr>
                <a:t>GML</a:t>
              </a:r>
              <a:r>
                <a:rPr kumimoji="0" lang="en-US" sz="1400" b="1" i="0" u="none" strike="noStrike" cap="none" normalizeH="0" dirty="0" smtClean="0">
                  <a:ln>
                    <a:noFill/>
                  </a:ln>
                  <a:solidFill>
                    <a:schemeClr val="tx1"/>
                  </a:solidFill>
                  <a:effectLst/>
                  <a:latin typeface="Calibri" pitchFamily="34" charset="0"/>
                  <a:cs typeface="Arial" pitchFamily="34" charset="0"/>
                </a:rPr>
                <a:t> rendering</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AutoShape 7"/>
            <p:cNvSpPr>
              <a:spLocks noChangeArrowheads="1"/>
            </p:cNvSpPr>
            <p:nvPr/>
          </p:nvSpPr>
          <p:spPr bwMode="auto">
            <a:xfrm>
              <a:off x="3657600" y="5875297"/>
              <a:ext cx="790402" cy="144503"/>
            </a:xfrm>
            <a:prstGeom prst="parallelogram">
              <a:avLst>
                <a:gd name="adj" fmla="val 133607"/>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74409" tIns="37202" rIns="74409" bIns="37202"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Picture 59"/>
            <p:cNvPicPr>
              <a:picLocks noChangeAspect="1" noChangeArrowheads="1"/>
            </p:cNvPicPr>
            <p:nvPr/>
          </p:nvPicPr>
          <p:blipFill>
            <a:blip r:embed="rId3"/>
            <a:srcRect/>
            <a:stretch>
              <a:fillRect/>
            </a:stretch>
          </p:blipFill>
          <p:spPr bwMode="auto">
            <a:xfrm>
              <a:off x="1143000" y="4978087"/>
              <a:ext cx="1057955" cy="1041713"/>
            </a:xfrm>
            <a:prstGeom prst="rect">
              <a:avLst/>
            </a:prstGeom>
            <a:noFill/>
          </p:spPr>
        </p:pic>
        <p:sp>
          <p:nvSpPr>
            <p:cNvPr id="12" name="Oval 6"/>
            <p:cNvSpPr>
              <a:spLocks noChangeArrowheads="1"/>
            </p:cNvSpPr>
            <p:nvPr/>
          </p:nvSpPr>
          <p:spPr bwMode="auto">
            <a:xfrm>
              <a:off x="5867400" y="4953000"/>
              <a:ext cx="1676400" cy="1066800"/>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74409" tIns="37202" rIns="74409" bIns="37202"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Calibri" pitchFamily="34" charset="0"/>
                  <a:cs typeface="Arial" pitchFamily="34" charset="0"/>
                </a:rPr>
                <a:t>      WFS               </a:t>
              </a:r>
              <a:r>
                <a:rPr kumimoji="0" lang="en-US" sz="1400" b="1" i="0" u="none" strike="noStrike" cap="none" normalizeH="0" baseline="0" dirty="0" smtClean="0">
                  <a:ln>
                    <a:noFill/>
                  </a:ln>
                  <a:solidFill>
                    <a:schemeClr val="tx1"/>
                  </a:solidFill>
                  <a:effectLst/>
                  <a:latin typeface="Calibri" pitchFamily="34" charset="0"/>
                  <a:cs typeface="Arial" pitchFamily="34" charset="0"/>
                </a:rPr>
                <a:t>(</a:t>
              </a:r>
              <a:r>
                <a:rPr lang="en-US" sz="1400" b="1" dirty="0" smtClean="0">
                  <a:latin typeface="Calibri" pitchFamily="34" charset="0"/>
                  <a:cs typeface="Arial" pitchFamily="34" charset="0"/>
                </a:rPr>
                <a:t>mediator)</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3" name="Straight Arrow Connector 12"/>
            <p:cNvCxnSpPr>
              <a:stCxn id="12" idx="2"/>
              <a:endCxn id="9" idx="6"/>
            </p:cNvCxnSpPr>
            <p:nvPr/>
          </p:nvCxnSpPr>
          <p:spPr>
            <a:xfrm rot="10800000">
              <a:off x="4800600" y="5486400"/>
              <a:ext cx="10668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4" name="Straight Arrow Connector 13"/>
            <p:cNvCxnSpPr>
              <a:stCxn id="9" idx="2"/>
              <a:endCxn id="11" idx="3"/>
            </p:cNvCxnSpPr>
            <p:nvPr/>
          </p:nvCxnSpPr>
          <p:spPr>
            <a:xfrm rot="10800000" flipV="1">
              <a:off x="2200956" y="5486400"/>
              <a:ext cx="923245" cy="1254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5" name="Lightning Bolt 14"/>
            <p:cNvSpPr/>
            <p:nvPr/>
          </p:nvSpPr>
          <p:spPr>
            <a:xfrm>
              <a:off x="8077200" y="6019800"/>
              <a:ext cx="228600" cy="457200"/>
            </a:xfrm>
            <a:prstGeom prst="lightningBol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ultidocument 15"/>
            <p:cNvSpPr/>
            <p:nvPr/>
          </p:nvSpPr>
          <p:spPr>
            <a:xfrm>
              <a:off x="8001000" y="4648200"/>
              <a:ext cx="304800" cy="533400"/>
            </a:xfrm>
            <a:prstGeom prst="flowChartMultidocument">
              <a:avLst/>
            </a:prstGeom>
            <a:solidFill>
              <a:schemeClr val="accent4">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Moon 16"/>
            <p:cNvSpPr/>
            <p:nvPr/>
          </p:nvSpPr>
          <p:spPr>
            <a:xfrm>
              <a:off x="3061252" y="5029200"/>
              <a:ext cx="457200" cy="914400"/>
            </a:xfrm>
            <a:prstGeom prst="moon">
              <a:avLst/>
            </a:prstGeom>
            <a:solidFill>
              <a:srgbClr val="5A21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18" name="Moon 17"/>
            <p:cNvSpPr/>
            <p:nvPr/>
          </p:nvSpPr>
          <p:spPr>
            <a:xfrm>
              <a:off x="5830956" y="5029200"/>
              <a:ext cx="457200" cy="914400"/>
            </a:xfrm>
            <a:prstGeom prst="moon">
              <a:avLst/>
            </a:prstGeom>
            <a:solidFill>
              <a:srgbClr val="5A21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cxnSp>
          <p:nvCxnSpPr>
            <p:cNvPr id="19" name="Straight Arrow Connector 18"/>
            <p:cNvCxnSpPr>
              <a:stCxn id="16" idx="1"/>
              <a:endCxn id="12" idx="6"/>
            </p:cNvCxnSpPr>
            <p:nvPr/>
          </p:nvCxnSpPr>
          <p:spPr>
            <a:xfrm rot="10800000" flipV="1">
              <a:off x="7543800" y="4914900"/>
              <a:ext cx="457200" cy="5715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0" name="Straight Arrow Connector 19"/>
            <p:cNvCxnSpPr>
              <a:stCxn id="7" idx="2"/>
              <a:endCxn id="12" idx="6"/>
            </p:cNvCxnSpPr>
            <p:nvPr/>
          </p:nvCxnSpPr>
          <p:spPr>
            <a:xfrm rot="10800000">
              <a:off x="7543801" y="5486400"/>
              <a:ext cx="434081" cy="236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1" name="Straight Arrow Connector 20"/>
            <p:cNvCxnSpPr>
              <a:stCxn id="15" idx="2"/>
              <a:endCxn id="12" idx="6"/>
            </p:cNvCxnSpPr>
            <p:nvPr/>
          </p:nvCxnSpPr>
          <p:spPr>
            <a:xfrm rot="10800000">
              <a:off x="7543800" y="5486401"/>
              <a:ext cx="586550" cy="73882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5029200" y="5181600"/>
              <a:ext cx="685800" cy="381000"/>
            </a:xfrm>
            <a:prstGeom prst="rect">
              <a:avLst/>
            </a:prstGeom>
            <a:noFill/>
          </p:spPr>
          <p:txBody>
            <a:bodyPr wrap="square" rtlCol="0">
              <a:spAutoFit/>
            </a:bodyPr>
            <a:lstStyle/>
            <a:p>
              <a:r>
                <a:rPr lang="en-US" dirty="0" smtClean="0"/>
                <a:t>GML</a:t>
              </a:r>
              <a:endParaRPr lang="en-US" dirty="0"/>
            </a:p>
          </p:txBody>
        </p:sp>
        <p:sp>
          <p:nvSpPr>
            <p:cNvPr id="23" name="TextBox 22"/>
            <p:cNvSpPr txBox="1"/>
            <p:nvPr/>
          </p:nvSpPr>
          <p:spPr>
            <a:xfrm>
              <a:off x="2286000" y="5177001"/>
              <a:ext cx="1066800" cy="646331"/>
            </a:xfrm>
            <a:prstGeom prst="rect">
              <a:avLst/>
            </a:prstGeom>
            <a:noFill/>
          </p:spPr>
          <p:txBody>
            <a:bodyPr wrap="square" rtlCol="0">
              <a:spAutoFit/>
            </a:bodyPr>
            <a:lstStyle/>
            <a:p>
              <a:r>
                <a:rPr lang="en-US" dirty="0" smtClean="0"/>
                <a:t>Binary data</a:t>
              </a:r>
              <a:endParaRPr lang="en-US" dirty="0"/>
            </a:p>
          </p:txBody>
        </p:sp>
        <p:sp>
          <p:nvSpPr>
            <p:cNvPr id="24" name="TextBox 23"/>
            <p:cNvSpPr txBox="1"/>
            <p:nvPr/>
          </p:nvSpPr>
          <p:spPr>
            <a:xfrm>
              <a:off x="2438400" y="5943600"/>
              <a:ext cx="1676400" cy="738664"/>
            </a:xfrm>
            <a:prstGeom prst="rect">
              <a:avLst/>
            </a:prstGeom>
            <a:noFill/>
          </p:spPr>
          <p:txBody>
            <a:bodyPr wrap="square" rtlCol="0">
              <a:spAutoFit/>
            </a:bodyPr>
            <a:lstStyle/>
            <a:p>
              <a:r>
                <a:rPr lang="en-US" sz="1400" dirty="0" err="1" smtClean="0"/>
                <a:t>getCapability</a:t>
              </a:r>
              <a:endParaRPr lang="en-US" sz="1400" dirty="0" smtClean="0"/>
            </a:p>
            <a:p>
              <a:r>
                <a:rPr lang="en-US" sz="1400" dirty="0" err="1" smtClean="0"/>
                <a:t>getMap</a:t>
              </a:r>
              <a:endParaRPr lang="en-US" sz="1400" dirty="0" smtClean="0"/>
            </a:p>
            <a:p>
              <a:r>
                <a:rPr lang="en-US" sz="1400" dirty="0" err="1" smtClean="0"/>
                <a:t>getFeatureInfo</a:t>
              </a:r>
              <a:endParaRPr lang="en-US" sz="1400" dirty="0"/>
            </a:p>
          </p:txBody>
        </p:sp>
        <p:sp>
          <p:nvSpPr>
            <p:cNvPr id="25" name="TextBox 24"/>
            <p:cNvSpPr txBox="1"/>
            <p:nvPr/>
          </p:nvSpPr>
          <p:spPr>
            <a:xfrm>
              <a:off x="5257800" y="5943600"/>
              <a:ext cx="1828800" cy="738664"/>
            </a:xfrm>
            <a:prstGeom prst="rect">
              <a:avLst/>
            </a:prstGeom>
            <a:noFill/>
          </p:spPr>
          <p:txBody>
            <a:bodyPr wrap="square" rtlCol="0">
              <a:spAutoFit/>
            </a:bodyPr>
            <a:lstStyle/>
            <a:p>
              <a:r>
                <a:rPr lang="en-US" sz="1400" dirty="0" err="1" smtClean="0"/>
                <a:t>getCapability</a:t>
              </a:r>
              <a:endParaRPr lang="en-US" sz="1400" dirty="0" smtClean="0"/>
            </a:p>
            <a:p>
              <a:r>
                <a:rPr lang="en-US" sz="1400" dirty="0" err="1" smtClean="0"/>
                <a:t>getFeature</a:t>
              </a:r>
              <a:endParaRPr lang="en-US" sz="1400" dirty="0" smtClean="0"/>
            </a:p>
            <a:p>
              <a:r>
                <a:rPr lang="en-US" sz="1400" dirty="0" err="1" smtClean="0"/>
                <a:t>DescribeFeatureType</a:t>
              </a:r>
              <a:endParaRPr lang="en-US" sz="1400" dirty="0"/>
            </a:p>
          </p:txBody>
        </p:sp>
        <p:cxnSp>
          <p:nvCxnSpPr>
            <p:cNvPr id="26" name="Shape 25"/>
            <p:cNvCxnSpPr>
              <a:endCxn id="25" idx="1"/>
            </p:cNvCxnSpPr>
            <p:nvPr/>
          </p:nvCxnSpPr>
          <p:spPr>
            <a:xfrm rot="5400000">
              <a:off x="5149334" y="5747266"/>
              <a:ext cx="674132" cy="457200"/>
            </a:xfrm>
            <a:prstGeom prst="curvedConnector4">
              <a:avLst>
                <a:gd name="adj1" fmla="val 22607"/>
                <a:gd name="adj2" fmla="val 1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hape 26"/>
            <p:cNvCxnSpPr>
              <a:endCxn id="24" idx="1"/>
            </p:cNvCxnSpPr>
            <p:nvPr/>
          </p:nvCxnSpPr>
          <p:spPr>
            <a:xfrm rot="5400000">
              <a:off x="2329934" y="5594866"/>
              <a:ext cx="826532" cy="609600"/>
            </a:xfrm>
            <a:prstGeom prst="curvedConnector4">
              <a:avLst>
                <a:gd name="adj1" fmla="val 27658"/>
                <a:gd name="adj2" fmla="val 137500"/>
              </a:avLst>
            </a:prstGeom>
            <a:ln>
              <a:tailEnd type="arrow"/>
            </a:ln>
          </p:spPr>
          <p:style>
            <a:lnRef idx="1">
              <a:schemeClr val="accent1"/>
            </a:lnRef>
            <a:fillRef idx="0">
              <a:schemeClr val="accent1"/>
            </a:fillRef>
            <a:effectRef idx="0">
              <a:schemeClr val="accent1"/>
            </a:effectRef>
            <a:fontRef idx="minor">
              <a:schemeClr val="tx1"/>
            </a:fontRef>
          </p:style>
        </p:cxnSp>
        <p:pic>
          <p:nvPicPr>
            <p:cNvPr id="29" name="Picture 51"/>
            <p:cNvPicPr>
              <a:picLocks noChangeAspect="1" noChangeArrowheads="1"/>
            </p:cNvPicPr>
            <p:nvPr/>
          </p:nvPicPr>
          <p:blipFill>
            <a:blip r:embed="rId4"/>
            <a:srcRect/>
            <a:stretch>
              <a:fillRect/>
            </a:stretch>
          </p:blipFill>
          <p:spPr bwMode="auto">
            <a:xfrm>
              <a:off x="3429000" y="4758410"/>
              <a:ext cx="297235" cy="499390"/>
            </a:xfrm>
            <a:prstGeom prst="rect">
              <a:avLst/>
            </a:prstGeom>
            <a:noFill/>
          </p:spPr>
        </p:pic>
        <p:pic>
          <p:nvPicPr>
            <p:cNvPr id="30" name="Picture 51"/>
            <p:cNvPicPr>
              <a:picLocks noChangeAspect="1" noChangeArrowheads="1"/>
            </p:cNvPicPr>
            <p:nvPr/>
          </p:nvPicPr>
          <p:blipFill>
            <a:blip r:embed="rId4"/>
            <a:srcRect/>
            <a:stretch>
              <a:fillRect/>
            </a:stretch>
          </p:blipFill>
          <p:spPr bwMode="auto">
            <a:xfrm>
              <a:off x="6248400" y="4800600"/>
              <a:ext cx="297235" cy="499390"/>
            </a:xfrm>
            <a:prstGeom prst="rect">
              <a:avLst/>
            </a:prstGeom>
            <a:noFill/>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fontScale="90000"/>
          </a:bodyPr>
          <a:lstStyle/>
          <a:p>
            <a:r>
              <a:rPr lang="en-US" sz="4000" dirty="0" smtClean="0">
                <a:solidFill>
                  <a:schemeClr val="tx1">
                    <a:lumMod val="75000"/>
                    <a:lumOff val="25000"/>
                  </a:schemeClr>
                </a:solidFill>
                <a:effectLst>
                  <a:outerShdw blurRad="38100" dist="38100" dir="2700000" algn="tl">
                    <a:srgbClr val="000000">
                      <a:alpha val="43137"/>
                    </a:srgbClr>
                  </a:outerShdw>
                </a:effectLst>
              </a:rPr>
              <a:t>Service oriented GIS </a:t>
            </a:r>
            <a:r>
              <a:rPr lang="en-US" dirty="0" smtClean="0">
                <a:solidFill>
                  <a:schemeClr val="tx1">
                    <a:lumMod val="75000"/>
                    <a:lumOff val="25000"/>
                  </a:schemeClr>
                </a:solidFill>
                <a:effectLst>
                  <a:outerShdw blurRad="38100" dist="38100" dir="2700000" algn="tl">
                    <a:srgbClr val="000000">
                      <a:alpha val="43137"/>
                    </a:srgbClr>
                  </a:outerShdw>
                </a:effectLst>
              </a:rPr>
              <a:t/>
            </a:r>
            <a:br>
              <a:rPr lang="en-US" dirty="0" smtClean="0">
                <a:solidFill>
                  <a:schemeClr val="tx1">
                    <a:lumMod val="75000"/>
                    <a:lumOff val="25000"/>
                  </a:schemeClr>
                </a:solidFill>
                <a:effectLst>
                  <a:outerShdw blurRad="38100" dist="38100" dir="2700000" algn="tl">
                    <a:srgbClr val="000000">
                      <a:alpha val="43137"/>
                    </a:srgbClr>
                  </a:outerShdw>
                </a:effectLst>
              </a:rPr>
            </a:br>
            <a:r>
              <a:rPr lang="en-US" sz="3100" dirty="0" smtClean="0">
                <a:solidFill>
                  <a:schemeClr val="tx1">
                    <a:lumMod val="75000"/>
                    <a:lumOff val="25000"/>
                  </a:schemeClr>
                </a:solidFill>
                <a:effectLst>
                  <a:outerShdw blurRad="38100" dist="38100" dir="2700000" algn="tl">
                    <a:srgbClr val="000000">
                      <a:alpha val="43137"/>
                    </a:srgbClr>
                  </a:outerShdw>
                </a:effectLst>
              </a:rPr>
              <a:t>-Built over Geographic Standards- </a:t>
            </a:r>
            <a:endParaRPr lang="en-US"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47800"/>
            <a:ext cx="8534400" cy="5181600"/>
          </a:xfrm>
        </p:spPr>
        <p:txBody>
          <a:bodyPr>
            <a:normAutofit fontScale="70000" lnSpcReduction="20000"/>
          </a:bodyPr>
          <a:lstStyle/>
          <a:p>
            <a:r>
              <a:rPr lang="en-US" dirty="0" smtClean="0">
                <a:solidFill>
                  <a:schemeClr val="tx1">
                    <a:lumMod val="75000"/>
                    <a:lumOff val="25000"/>
                  </a:schemeClr>
                </a:solidFill>
              </a:rPr>
              <a:t>Built over:</a:t>
            </a:r>
          </a:p>
          <a:p>
            <a:pPr lvl="1"/>
            <a:r>
              <a:rPr lang="en-US" dirty="0" smtClean="0">
                <a:solidFill>
                  <a:schemeClr val="tx1">
                    <a:lumMod val="75000"/>
                    <a:lumOff val="25000"/>
                  </a:schemeClr>
                </a:solidFill>
              </a:rPr>
              <a:t>Web Services standards (WS-I) and</a:t>
            </a:r>
          </a:p>
          <a:p>
            <a:pPr lvl="1"/>
            <a:r>
              <a:rPr lang="en-US" dirty="0" smtClean="0">
                <a:solidFill>
                  <a:schemeClr val="tx1">
                    <a:lumMod val="75000"/>
                    <a:lumOff val="25000"/>
                  </a:schemeClr>
                </a:solidFill>
              </a:rPr>
              <a:t>Open Geographic Standards (OGC and ISO/TC-211)</a:t>
            </a:r>
          </a:p>
          <a:p>
            <a:endParaRPr lang="en-US" sz="1400" dirty="0" smtClean="0">
              <a:solidFill>
                <a:schemeClr val="tx1">
                  <a:lumMod val="75000"/>
                  <a:lumOff val="25000"/>
                </a:schemeClr>
              </a:solidFill>
            </a:endParaRPr>
          </a:p>
          <a:p>
            <a:r>
              <a:rPr lang="en-US" dirty="0" smtClean="0">
                <a:solidFill>
                  <a:schemeClr val="tx1">
                    <a:lumMod val="75000"/>
                    <a:lumOff val="25000"/>
                  </a:schemeClr>
                </a:solidFill>
              </a:rPr>
              <a:t>OGC’s HTTP-based services</a:t>
            </a:r>
          </a:p>
          <a:p>
            <a:pPr lvl="1"/>
            <a:r>
              <a:rPr lang="en-US" dirty="0" smtClean="0">
                <a:solidFill>
                  <a:schemeClr val="tx1">
                    <a:lumMod val="75000"/>
                    <a:lumOff val="25000"/>
                  </a:schemeClr>
                </a:solidFill>
              </a:rPr>
              <a:t>Request-response type services; centralized and synchronous applications.</a:t>
            </a:r>
          </a:p>
          <a:p>
            <a:pPr lvl="1"/>
            <a:r>
              <a:rPr lang="en-US" dirty="0" smtClean="0">
                <a:solidFill>
                  <a:schemeClr val="tx1">
                    <a:lumMod val="75000"/>
                    <a:lumOff val="25000"/>
                  </a:schemeClr>
                </a:solidFill>
              </a:rPr>
              <a:t>Limited data transport capabilities</a:t>
            </a:r>
          </a:p>
          <a:p>
            <a:endParaRPr lang="en-US" sz="1400" dirty="0" smtClean="0">
              <a:solidFill>
                <a:schemeClr val="tx1">
                  <a:lumMod val="75000"/>
                  <a:lumOff val="25000"/>
                </a:schemeClr>
              </a:solidFill>
            </a:endParaRPr>
          </a:p>
          <a:p>
            <a:r>
              <a:rPr lang="en-US" dirty="0" smtClean="0">
                <a:solidFill>
                  <a:schemeClr val="tx1">
                    <a:lumMod val="75000"/>
                    <a:lumOff val="25000"/>
                  </a:schemeClr>
                </a:solidFill>
              </a:rPr>
              <a:t>Extensions to Standards: Integrating OGC standards with Web Services principles</a:t>
            </a:r>
          </a:p>
          <a:p>
            <a:pPr lvl="1"/>
            <a:r>
              <a:rPr lang="en-US" dirty="0" smtClean="0">
                <a:solidFill>
                  <a:schemeClr val="tx1">
                    <a:lumMod val="75000"/>
                    <a:lumOff val="25000"/>
                  </a:schemeClr>
                </a:solidFill>
              </a:rPr>
              <a:t>Makes applications span cross-language, platform and operating systems</a:t>
            </a:r>
          </a:p>
          <a:p>
            <a:pPr lvl="1"/>
            <a:r>
              <a:rPr lang="en-US" dirty="0" smtClean="0">
                <a:solidFill>
                  <a:schemeClr val="tx1">
                    <a:lumMod val="75000"/>
                    <a:lumOff val="25000"/>
                  </a:schemeClr>
                </a:solidFill>
                <a:latin typeface="Calibri" pitchFamily="34" charset="0"/>
                <a:cs typeface="Times New Roman" pitchFamily="18" charset="0"/>
              </a:rPr>
              <a:t>Enables integration of Geo-science </a:t>
            </a:r>
            <a:r>
              <a:rPr lang="en-US" dirty="0" smtClean="0">
                <a:solidFill>
                  <a:schemeClr val="tx1">
                    <a:lumMod val="75000"/>
                    <a:lumOff val="25000"/>
                  </a:schemeClr>
                </a:solidFill>
                <a:cs typeface="Times New Roman" pitchFamily="18" charset="0"/>
              </a:rPr>
              <a:t>Grid</a:t>
            </a:r>
            <a:r>
              <a:rPr lang="en-US" dirty="0" smtClean="0">
                <a:solidFill>
                  <a:schemeClr val="tx1">
                    <a:lumMod val="75000"/>
                    <a:lumOff val="25000"/>
                  </a:schemeClr>
                </a:solidFill>
                <a:latin typeface="Calibri" pitchFamily="34" charset="0"/>
                <a:cs typeface="Times New Roman" pitchFamily="18" charset="0"/>
              </a:rPr>
              <a:t> applications with data services</a:t>
            </a:r>
          </a:p>
          <a:p>
            <a:pPr lvl="1"/>
            <a:r>
              <a:rPr lang="en-US" dirty="0" smtClean="0">
                <a:solidFill>
                  <a:schemeClr val="tx1">
                    <a:lumMod val="75000"/>
                    <a:lumOff val="25000"/>
                  </a:schemeClr>
                </a:solidFill>
              </a:rPr>
              <a:t>HTTP-GET/POST to XML-based queries as SOAP messages</a:t>
            </a:r>
          </a:p>
          <a:p>
            <a:pPr lvl="1"/>
            <a:r>
              <a:rPr lang="en-US" dirty="0" smtClean="0">
                <a:solidFill>
                  <a:schemeClr val="tx1">
                    <a:lumMod val="75000"/>
                    <a:lumOff val="25000"/>
                  </a:schemeClr>
                </a:solidFill>
              </a:rPr>
              <a:t>Service descriptions in WSDL</a:t>
            </a:r>
          </a:p>
          <a:p>
            <a:pPr lvl="1"/>
            <a:r>
              <a:rPr lang="en-US" dirty="0" smtClean="0">
                <a:solidFill>
                  <a:schemeClr val="tx1">
                    <a:lumMod val="75000"/>
                    <a:lumOff val="25000"/>
                  </a:schemeClr>
                </a:solidFill>
              </a:rPr>
              <a:t>Streaming data transfer capabilities</a:t>
            </a:r>
          </a:p>
          <a:p>
            <a:pPr lvl="2"/>
            <a:r>
              <a:rPr lang="en-US" dirty="0" smtClean="0">
                <a:solidFill>
                  <a:schemeClr val="tx1">
                    <a:lumMod val="75000"/>
                    <a:lumOff val="25000"/>
                  </a:schemeClr>
                </a:solidFill>
              </a:rPr>
              <a:t>Publish/subscribe based messaging </a:t>
            </a:r>
            <a:r>
              <a:rPr lang="en-US" dirty="0" smtClean="0">
                <a:solidFill>
                  <a:schemeClr val="tx1">
                    <a:lumMod val="75000"/>
                    <a:lumOff val="25000"/>
                  </a:schemeClr>
                </a:solidFill>
              </a:rPr>
              <a:t>middleware</a:t>
            </a:r>
            <a:endParaRPr lang="en-US" dirty="0" smtClean="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533400"/>
          </a:xfrm>
        </p:spPr>
        <p:txBody>
          <a:bodyPr>
            <a:noAutofit/>
          </a:bodyPr>
          <a:lstStyle/>
          <a:p>
            <a:r>
              <a:rPr lang="en-US" sz="3600" dirty="0" smtClean="0">
                <a:solidFill>
                  <a:schemeClr val="tx1">
                    <a:lumMod val="75000"/>
                    <a:lumOff val="25000"/>
                  </a:schemeClr>
                </a:solidFill>
                <a:effectLst>
                  <a:outerShdw blurRad="38100" dist="38100" dir="2700000" algn="tl">
                    <a:srgbClr val="000000">
                      <a:alpha val="43137"/>
                    </a:srgbClr>
                  </a:outerShdw>
                </a:effectLst>
              </a:rPr>
              <a:t>Federation Framework</a:t>
            </a:r>
            <a:endParaRPr lang="en-US" sz="3600" dirty="0">
              <a:solidFill>
                <a:schemeClr val="tx1">
                  <a:lumMod val="75000"/>
                  <a:lumOff val="2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990600"/>
            <a:ext cx="8534400" cy="2514600"/>
          </a:xfrm>
        </p:spPr>
        <p:txBody>
          <a:bodyPr>
            <a:normAutofit fontScale="70000" lnSpcReduction="20000"/>
          </a:bodyPr>
          <a:lstStyle/>
          <a:p>
            <a:r>
              <a:rPr lang="en-US" dirty="0" smtClean="0">
                <a:solidFill>
                  <a:schemeClr val="tx1">
                    <a:lumMod val="75000"/>
                    <a:lumOff val="25000"/>
                  </a:schemeClr>
                </a:solidFill>
              </a:rPr>
              <a:t>Step-1: (Setup– blue dashed lines)Federator search for standard components providing required data layers and organize them in one aggregated capability file. </a:t>
            </a:r>
          </a:p>
          <a:p>
            <a:pPr lvl="1"/>
            <a:r>
              <a:rPr lang="en-US" dirty="0" smtClean="0">
                <a:solidFill>
                  <a:schemeClr val="tx1">
                    <a:lumMod val="75000"/>
                    <a:lumOff val="25000"/>
                  </a:schemeClr>
                </a:solidFill>
              </a:rPr>
              <a:t>Federator is an extended WMS </a:t>
            </a:r>
          </a:p>
          <a:p>
            <a:pPr lvl="1"/>
            <a:r>
              <a:rPr lang="en-US" dirty="0" smtClean="0">
                <a:solidFill>
                  <a:schemeClr val="tx1">
                    <a:lumMod val="75000"/>
                    <a:lumOff val="25000"/>
                  </a:schemeClr>
                </a:solidFill>
              </a:rPr>
              <a:t>Aggregated capability is actually a WMS capability representing application-based hierarchical layer composition.</a:t>
            </a:r>
          </a:p>
          <a:p>
            <a:pPr lvl="1"/>
            <a:r>
              <a:rPr lang="en-US" dirty="0" smtClean="0">
                <a:solidFill>
                  <a:schemeClr val="tx1">
                    <a:lumMod val="75000"/>
                    <a:lumOff val="25000"/>
                  </a:schemeClr>
                </a:solidFill>
              </a:rPr>
              <a:t>Capabilities are collected via </a:t>
            </a:r>
            <a:r>
              <a:rPr lang="en-US" dirty="0" err="1" smtClean="0">
                <a:solidFill>
                  <a:schemeClr val="tx1">
                    <a:lumMod val="75000"/>
                    <a:lumOff val="25000"/>
                  </a:schemeClr>
                </a:solidFill>
              </a:rPr>
              <a:t>getCapability</a:t>
            </a:r>
            <a:r>
              <a:rPr lang="en-US" dirty="0" smtClean="0">
                <a:solidFill>
                  <a:schemeClr val="tx1">
                    <a:lumMod val="75000"/>
                    <a:lumOff val="25000"/>
                  </a:schemeClr>
                </a:solidFill>
              </a:rPr>
              <a:t> standard service interface</a:t>
            </a:r>
          </a:p>
          <a:p>
            <a:pPr lvl="1"/>
            <a:r>
              <a:rPr lang="en-US" dirty="0" smtClean="0">
                <a:solidFill>
                  <a:schemeClr val="tx1">
                    <a:lumMod val="75000"/>
                    <a:lumOff val="25000"/>
                  </a:schemeClr>
                </a:solidFill>
              </a:rPr>
              <a:t>Federator provides single view of federated sources</a:t>
            </a:r>
          </a:p>
          <a:p>
            <a:endParaRPr lang="en-US" dirty="0" smtClean="0">
              <a:solidFill>
                <a:schemeClr val="tx1">
                  <a:lumMod val="75000"/>
                  <a:lumOff val="25000"/>
                </a:schemeClr>
              </a:solidFill>
            </a:endParaRPr>
          </a:p>
          <a:p>
            <a:endParaRPr lang="en-US" dirty="0" smtClean="0">
              <a:solidFill>
                <a:schemeClr val="tx1">
                  <a:lumMod val="75000"/>
                  <a:lumOff val="25000"/>
                </a:schemeClr>
              </a:solidFill>
            </a:endParaRPr>
          </a:p>
          <a:p>
            <a:endParaRPr lang="en-US" dirty="0" smtClean="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052F8F49-F254-4492-A20D-AEE6D2E281C5}" type="slidenum">
              <a:rPr lang="en-US" smtClean="0"/>
              <a:pPr/>
              <a:t>9</a:t>
            </a:fld>
            <a:endParaRPr lang="en-US" dirty="0"/>
          </a:p>
        </p:txBody>
      </p:sp>
      <p:sp>
        <p:nvSpPr>
          <p:cNvPr id="77" name="TextBox 76"/>
          <p:cNvSpPr txBox="1"/>
          <p:nvPr/>
        </p:nvSpPr>
        <p:spPr>
          <a:xfrm>
            <a:off x="152400" y="5366028"/>
            <a:ext cx="2133600" cy="1415772"/>
          </a:xfrm>
          <a:prstGeom prst="rect">
            <a:avLst/>
          </a:prstGeom>
          <a:noFill/>
        </p:spPr>
        <p:txBody>
          <a:bodyPr wrap="square" rtlCol="0">
            <a:spAutoFit/>
          </a:bodyPr>
          <a:lstStyle/>
          <a:p>
            <a:r>
              <a:rPr lang="en-US" sz="1400" b="1" dirty="0" smtClean="0">
                <a:latin typeface="Book Antiqua" pitchFamily="18" charset="0"/>
              </a:rPr>
              <a:t>Events: </a:t>
            </a:r>
          </a:p>
          <a:p>
            <a:r>
              <a:rPr lang="en-US" sz="1200" dirty="0" smtClean="0">
                <a:latin typeface="Book Antiqua" pitchFamily="18" charset="0"/>
              </a:rPr>
              <a:t>         - Move, </a:t>
            </a:r>
          </a:p>
          <a:p>
            <a:r>
              <a:rPr lang="en-US" sz="1200" dirty="0" smtClean="0">
                <a:latin typeface="Book Antiqua" pitchFamily="18" charset="0"/>
              </a:rPr>
              <a:t>         - Zooming in/out</a:t>
            </a:r>
          </a:p>
          <a:p>
            <a:r>
              <a:rPr lang="en-US" sz="1200" dirty="0" smtClean="0">
                <a:latin typeface="Book Antiqua" pitchFamily="18" charset="0"/>
              </a:rPr>
              <a:t>         - Panning (drag-drop)</a:t>
            </a:r>
          </a:p>
          <a:p>
            <a:r>
              <a:rPr lang="en-US" sz="1200" dirty="0" smtClean="0">
                <a:latin typeface="Book Antiqua" pitchFamily="18" charset="0"/>
              </a:rPr>
              <a:t>         - Rectangular region</a:t>
            </a:r>
          </a:p>
          <a:p>
            <a:r>
              <a:rPr lang="en-US" sz="1200" dirty="0" smtClean="0">
                <a:latin typeface="Book Antiqua" pitchFamily="18" charset="0"/>
              </a:rPr>
              <a:t>         - Distance calc.</a:t>
            </a:r>
          </a:p>
          <a:p>
            <a:r>
              <a:rPr lang="en-US" sz="1200" dirty="0" smtClean="0">
                <a:latin typeface="Book Antiqua" pitchFamily="18" charset="0"/>
              </a:rPr>
              <a:t>         - Attribute querying</a:t>
            </a:r>
          </a:p>
        </p:txBody>
      </p:sp>
      <p:sp>
        <p:nvSpPr>
          <p:cNvPr id="7" name="Oval 6"/>
          <p:cNvSpPr/>
          <p:nvPr/>
        </p:nvSpPr>
        <p:spPr>
          <a:xfrm>
            <a:off x="3211033" y="5922331"/>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21666" y="6445098"/>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221666" y="6181061"/>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utoShape 3"/>
          <p:cNvSpPr>
            <a:spLocks noChangeAspect="1" noChangeArrowheads="1"/>
          </p:cNvSpPr>
          <p:nvPr/>
        </p:nvSpPr>
        <p:spPr bwMode="auto">
          <a:xfrm>
            <a:off x="838591" y="3810000"/>
            <a:ext cx="6629009" cy="2677548"/>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AutoShape 4"/>
          <p:cNvSpPr>
            <a:spLocks noChangeArrowheads="1"/>
          </p:cNvSpPr>
          <p:nvPr/>
        </p:nvSpPr>
        <p:spPr bwMode="auto">
          <a:xfrm>
            <a:off x="2328964" y="4517896"/>
            <a:ext cx="957197" cy="1021862"/>
          </a:xfrm>
          <a:prstGeom prst="roundRect">
            <a:avLst>
              <a:gd name="adj" fmla="val 16667"/>
            </a:avLst>
          </a:prstGeom>
          <a:gradFill rotWithShape="0">
            <a:gsLst>
              <a:gs pos="0">
                <a:srgbClr val="FFFFFF"/>
              </a:gs>
              <a:gs pos="100000">
                <a:srgbClr val="999999"/>
              </a:gs>
            </a:gsLst>
            <a:lin ang="5400000" scaled="1"/>
          </a:gradFill>
          <a:ln w="28575">
            <a:solidFill>
              <a:srgbClr val="666666"/>
            </a:solidFill>
            <a:round/>
            <a:headEnd/>
            <a:tailEnd/>
          </a:ln>
          <a:effectLst>
            <a:outerShdw dist="28398" dir="3806097" algn="ctr" rotWithShape="0">
              <a:srgbClr val="7F7F7F">
                <a:alpha val="50000"/>
              </a:srgbClr>
            </a:outerShdw>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2060"/>
                </a:solidFill>
                <a:effectLst/>
                <a:latin typeface="Calibri" pitchFamily="34" charset="0"/>
                <a:cs typeface="Arial" pitchFamily="34" charset="0"/>
              </a:rPr>
              <a:t>Event-based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2060"/>
                </a:solidFill>
                <a:effectLst/>
                <a:latin typeface="Calibri" pitchFamily="34" charset="0"/>
                <a:cs typeface="Arial" pitchFamily="34" charset="0"/>
              </a:rPr>
              <a:t>Interactive Map-Tools</a:t>
            </a:r>
            <a:endParaRPr kumimoji="0" lang="en-US" sz="1200" b="1" i="0" u="none" strike="noStrike" cap="none" normalizeH="0" baseline="0" dirty="0" smtClean="0">
              <a:ln>
                <a:noFill/>
              </a:ln>
              <a:solidFill>
                <a:srgbClr val="002060"/>
              </a:solidFill>
              <a:effectLst/>
              <a:latin typeface="Arial" pitchFamily="34" charset="0"/>
              <a:cs typeface="Arial" pitchFamily="34" charset="0"/>
            </a:endParaRPr>
          </a:p>
        </p:txBody>
      </p:sp>
      <p:grpSp>
        <p:nvGrpSpPr>
          <p:cNvPr id="6" name="Group 7"/>
          <p:cNvGrpSpPr>
            <a:grpSpLocks/>
          </p:cNvGrpSpPr>
          <p:nvPr/>
        </p:nvGrpSpPr>
        <p:grpSpPr bwMode="auto">
          <a:xfrm>
            <a:off x="5791666" y="5268721"/>
            <a:ext cx="760720" cy="632140"/>
            <a:chOff x="8736" y="8996"/>
            <a:chExt cx="1242" cy="1093"/>
          </a:xfrm>
        </p:grpSpPr>
        <p:sp>
          <p:nvSpPr>
            <p:cNvPr id="60" name="Oval 8"/>
            <p:cNvSpPr>
              <a:spLocks noChangeArrowheads="1"/>
            </p:cNvSpPr>
            <p:nvPr/>
          </p:nvSpPr>
          <p:spPr bwMode="auto">
            <a:xfrm>
              <a:off x="8736" y="8996"/>
              <a:ext cx="1106" cy="814"/>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rgbClr val="002060"/>
                  </a:solidFill>
                  <a:effectLst/>
                  <a:latin typeface="Calibri" pitchFamily="34" charset="0"/>
                  <a:cs typeface="Arial" pitchFamily="34" charset="0"/>
                </a:rPr>
                <a:t>WFS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61" name="AutoShape 9"/>
            <p:cNvSpPr>
              <a:spLocks noChangeArrowheads="1"/>
            </p:cNvSpPr>
            <p:nvPr/>
          </p:nvSpPr>
          <p:spPr bwMode="auto">
            <a:xfrm>
              <a:off x="9523" y="9661"/>
              <a:ext cx="455" cy="428"/>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16" name="Oval 16"/>
          <p:cNvSpPr>
            <a:spLocks noChangeArrowheads="1"/>
          </p:cNvSpPr>
          <p:nvPr/>
        </p:nvSpPr>
        <p:spPr bwMode="auto">
          <a:xfrm>
            <a:off x="4003219" y="4442140"/>
            <a:ext cx="1031086" cy="1054689"/>
          </a:xfrm>
          <a:prstGeom prst="ellipse">
            <a:avLst/>
          </a:prstGeom>
          <a:gradFill rotWithShape="0">
            <a:gsLst>
              <a:gs pos="0">
                <a:srgbClr val="FFFFFF"/>
              </a:gs>
              <a:gs pos="100000">
                <a:srgbClr val="999999"/>
              </a:gs>
            </a:gsLst>
            <a:lin ang="5400000" scaled="1"/>
          </a:gradFill>
          <a:ln w="25400">
            <a:solidFill>
              <a:srgbClr val="666666"/>
            </a:solidFill>
            <a:round/>
            <a:headEnd/>
            <a:tailEnd/>
          </a:ln>
          <a:effectLst>
            <a:outerShdw dist="28398" dir="3806097" algn="ctr" rotWithShape="0">
              <a:srgbClr val="7F7F7F">
                <a:alpha val="50000"/>
              </a:srgbClr>
            </a:outerShdw>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400" b="1" dirty="0" smtClean="0">
                <a:solidFill>
                  <a:srgbClr val="C00000"/>
                </a:solidFill>
                <a:latin typeface="Calibri" pitchFamily="34" charset="0"/>
                <a:cs typeface="Arial" pitchFamily="34" charset="0"/>
              </a:rPr>
              <a:t>Federator</a:t>
            </a:r>
            <a:endParaRPr kumimoji="0" lang="en-US" sz="1400" b="1" i="0" u="none" strike="noStrike" cap="none" normalizeH="0" baseline="0" dirty="0" smtClean="0">
              <a:ln>
                <a:noFill/>
              </a:ln>
              <a:solidFill>
                <a:srgbClr val="C00000"/>
              </a:solidFill>
              <a:effectLst/>
              <a:latin typeface="Calibri" pitchFamily="34" charset="0"/>
              <a:cs typeface="Arial" pitchFamily="34" charset="0"/>
            </a:endParaRPr>
          </a:p>
        </p:txBody>
      </p:sp>
      <p:sp>
        <p:nvSpPr>
          <p:cNvPr id="17" name="AutoShape 17"/>
          <p:cNvSpPr>
            <a:spLocks noChangeArrowheads="1"/>
          </p:cNvSpPr>
          <p:nvPr/>
        </p:nvSpPr>
        <p:spPr bwMode="auto">
          <a:xfrm>
            <a:off x="4287859" y="5315016"/>
            <a:ext cx="483636" cy="93432"/>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8" name="AutoShape 18"/>
          <p:cNvSpPr>
            <a:spLocks noChangeArrowheads="1"/>
          </p:cNvSpPr>
          <p:nvPr/>
        </p:nvSpPr>
        <p:spPr bwMode="auto">
          <a:xfrm>
            <a:off x="4287859" y="5182864"/>
            <a:ext cx="483636" cy="93432"/>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Text Box 19"/>
          <p:cNvSpPr txBox="1">
            <a:spLocks noChangeArrowheads="1"/>
          </p:cNvSpPr>
          <p:nvPr/>
        </p:nvSpPr>
        <p:spPr bwMode="auto">
          <a:xfrm>
            <a:off x="4166110" y="5278821"/>
            <a:ext cx="253573" cy="218008"/>
          </a:xfrm>
          <a:prstGeom prst="rect">
            <a:avLst/>
          </a:prstGeom>
          <a:noFill/>
          <a:ln w="9525">
            <a:noFill/>
            <a:miter lim="800000"/>
            <a:headEnd/>
            <a:tailEnd/>
          </a:ln>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b="1" dirty="0" smtClean="0">
                <a:solidFill>
                  <a:srgbClr val="C00000"/>
                </a:solidFill>
                <a:latin typeface="Calibri" pitchFamily="34" charset="0"/>
                <a:cs typeface="Arial" pitchFamily="34" charset="0"/>
              </a:rPr>
              <a:t>a</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Text Box 20"/>
          <p:cNvSpPr txBox="1">
            <a:spLocks noChangeArrowheads="1"/>
          </p:cNvSpPr>
          <p:nvPr/>
        </p:nvSpPr>
        <p:spPr bwMode="auto">
          <a:xfrm>
            <a:off x="4184582" y="5086065"/>
            <a:ext cx="254413" cy="258412"/>
          </a:xfrm>
          <a:prstGeom prst="rect">
            <a:avLst/>
          </a:prstGeom>
          <a:noFill/>
          <a:ln w="9525">
            <a:noFill/>
            <a:miter lim="800000"/>
            <a:headEnd/>
            <a:tailEnd/>
          </a:ln>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b="1" dirty="0" smtClean="0">
                <a:solidFill>
                  <a:srgbClr val="C00000"/>
                </a:solidFill>
                <a:latin typeface="Calibri" pitchFamily="34" charset="0"/>
                <a:cs typeface="Arial" pitchFamily="34" charset="0"/>
              </a:rPr>
              <a:t>b</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0" name="Group 24"/>
          <p:cNvGrpSpPr>
            <a:grpSpLocks/>
          </p:cNvGrpSpPr>
          <p:nvPr/>
        </p:nvGrpSpPr>
        <p:grpSpPr bwMode="auto">
          <a:xfrm>
            <a:off x="5868073" y="4133225"/>
            <a:ext cx="661641" cy="436859"/>
            <a:chOff x="8489" y="6399"/>
            <a:chExt cx="1439" cy="845"/>
          </a:xfrm>
        </p:grpSpPr>
        <p:sp>
          <p:nvSpPr>
            <p:cNvPr id="54" name="Oval 25"/>
            <p:cNvSpPr>
              <a:spLocks noChangeArrowheads="1"/>
            </p:cNvSpPr>
            <p:nvPr/>
          </p:nvSpPr>
          <p:spPr bwMode="auto">
            <a:xfrm>
              <a:off x="8489" y="6399"/>
              <a:ext cx="1439" cy="845"/>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rgbClr val="002060"/>
                  </a:solidFill>
                  <a:effectLst/>
                  <a:latin typeface="Calibri" pitchFamily="34" charset="0"/>
                  <a:cs typeface="Arial" pitchFamily="34" charset="0"/>
                </a:rPr>
                <a:t>WMS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55" name="AutoShape 26"/>
            <p:cNvSpPr>
              <a:spLocks noChangeArrowheads="1"/>
            </p:cNvSpPr>
            <p:nvPr/>
          </p:nvSpPr>
          <p:spPr bwMode="auto">
            <a:xfrm>
              <a:off x="9033" y="7031"/>
              <a:ext cx="615" cy="132"/>
            </a:xfrm>
            <a:prstGeom prst="parallelogram">
              <a:avLst>
                <a:gd name="adj" fmla="val 118233"/>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4" name="Group 27"/>
          <p:cNvGrpSpPr>
            <a:grpSpLocks/>
          </p:cNvGrpSpPr>
          <p:nvPr/>
        </p:nvGrpSpPr>
        <p:grpSpPr bwMode="auto">
          <a:xfrm>
            <a:off x="6632991" y="4556616"/>
            <a:ext cx="760720" cy="578269"/>
            <a:chOff x="8892" y="8348"/>
            <a:chExt cx="1242" cy="1002"/>
          </a:xfrm>
        </p:grpSpPr>
        <p:sp>
          <p:nvSpPr>
            <p:cNvPr id="51" name="Oval 28"/>
            <p:cNvSpPr>
              <a:spLocks noChangeArrowheads="1"/>
            </p:cNvSpPr>
            <p:nvPr/>
          </p:nvSpPr>
          <p:spPr bwMode="auto">
            <a:xfrm>
              <a:off x="8892" y="8348"/>
              <a:ext cx="956" cy="946"/>
            </a:xfrm>
            <a:prstGeom prst="ellipse">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rgbClr val="002060"/>
                  </a:solidFill>
                  <a:effectLst/>
                  <a:latin typeface="Calibri" pitchFamily="34" charset="0"/>
                  <a:cs typeface="Arial" pitchFamily="34" charset="0"/>
                </a:rPr>
                <a:t>WFS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53" name="AutoShape 30"/>
            <p:cNvSpPr>
              <a:spLocks noChangeArrowheads="1"/>
            </p:cNvSpPr>
            <p:nvPr/>
          </p:nvSpPr>
          <p:spPr bwMode="auto">
            <a:xfrm>
              <a:off x="9776" y="8954"/>
              <a:ext cx="358" cy="396"/>
            </a:xfrm>
            <a:prstGeom prst="flowChartMagneticDisk">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endParaRPr lang="en-US"/>
            </a:p>
          </p:txBody>
        </p:sp>
      </p:grpSp>
      <p:pic>
        <p:nvPicPr>
          <p:cNvPr id="31" name="Picture 43"/>
          <p:cNvPicPr>
            <a:picLocks noChangeAspect="1" noChangeArrowheads="1"/>
          </p:cNvPicPr>
          <p:nvPr/>
        </p:nvPicPr>
        <p:blipFill>
          <a:blip r:embed="rId3"/>
          <a:srcRect/>
          <a:stretch>
            <a:fillRect/>
          </a:stretch>
        </p:blipFill>
        <p:spPr bwMode="auto">
          <a:xfrm>
            <a:off x="4571659" y="4170261"/>
            <a:ext cx="297235" cy="488204"/>
          </a:xfrm>
          <a:prstGeom prst="rect">
            <a:avLst/>
          </a:prstGeom>
          <a:noFill/>
        </p:spPr>
      </p:pic>
      <p:pic>
        <p:nvPicPr>
          <p:cNvPr id="35" name="Picture 47"/>
          <p:cNvPicPr>
            <a:picLocks noChangeAspect="1" noChangeArrowheads="1"/>
          </p:cNvPicPr>
          <p:nvPr/>
        </p:nvPicPr>
        <p:blipFill>
          <a:blip r:embed="rId3"/>
          <a:srcRect/>
          <a:stretch>
            <a:fillRect/>
          </a:stretch>
        </p:blipFill>
        <p:spPr bwMode="auto">
          <a:xfrm>
            <a:off x="6348351" y="5265354"/>
            <a:ext cx="220827" cy="187706"/>
          </a:xfrm>
          <a:prstGeom prst="rect">
            <a:avLst/>
          </a:prstGeom>
          <a:noFill/>
        </p:spPr>
      </p:pic>
      <p:sp>
        <p:nvSpPr>
          <p:cNvPr id="38" name="Text Box 50"/>
          <p:cNvSpPr txBox="1">
            <a:spLocks noChangeArrowheads="1"/>
          </p:cNvSpPr>
          <p:nvPr/>
        </p:nvSpPr>
        <p:spPr bwMode="auto">
          <a:xfrm>
            <a:off x="3805902" y="4040634"/>
            <a:ext cx="1451749" cy="30302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Aggregated  Capability</a:t>
            </a:r>
          </a:p>
        </p:txBody>
      </p:sp>
      <p:pic>
        <p:nvPicPr>
          <p:cNvPr id="39" name="Picture 51"/>
          <p:cNvPicPr>
            <a:picLocks noChangeAspect="1" noChangeArrowheads="1"/>
          </p:cNvPicPr>
          <p:nvPr/>
        </p:nvPicPr>
        <p:blipFill>
          <a:blip r:embed="rId3"/>
          <a:srcRect/>
          <a:stretch>
            <a:fillRect/>
          </a:stretch>
        </p:blipFill>
        <p:spPr bwMode="auto">
          <a:xfrm>
            <a:off x="3182884" y="4365543"/>
            <a:ext cx="297235" cy="488204"/>
          </a:xfrm>
          <a:prstGeom prst="rect">
            <a:avLst/>
          </a:prstGeom>
          <a:noFill/>
        </p:spPr>
      </p:pic>
      <p:sp>
        <p:nvSpPr>
          <p:cNvPr id="40" name="Oval 52"/>
          <p:cNvSpPr>
            <a:spLocks noChangeArrowheads="1"/>
          </p:cNvSpPr>
          <p:nvPr/>
        </p:nvSpPr>
        <p:spPr bwMode="auto">
          <a:xfrm>
            <a:off x="3842846" y="4520421"/>
            <a:ext cx="301433" cy="263462"/>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1</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41" name="Oval 53"/>
          <p:cNvSpPr>
            <a:spLocks noChangeArrowheads="1"/>
          </p:cNvSpPr>
          <p:nvPr/>
        </p:nvSpPr>
        <p:spPr bwMode="auto">
          <a:xfrm>
            <a:off x="3717739" y="4893308"/>
            <a:ext cx="301433" cy="263462"/>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2</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42" name="Oval 54"/>
          <p:cNvSpPr>
            <a:spLocks noChangeArrowheads="1"/>
          </p:cNvSpPr>
          <p:nvPr/>
        </p:nvSpPr>
        <p:spPr bwMode="auto">
          <a:xfrm>
            <a:off x="3840327" y="5238418"/>
            <a:ext cx="301433" cy="263462"/>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smtClean="0">
                <a:ln>
                  <a:noFill/>
                </a:ln>
                <a:solidFill>
                  <a:schemeClr val="tx1"/>
                </a:solidFill>
                <a:effectLst/>
                <a:latin typeface="Calibri" pitchFamily="34" charset="0"/>
                <a:cs typeface="Arial" pitchFamily="34" charset="0"/>
              </a:rPr>
              <a:t>3</a:t>
            </a:r>
            <a:endParaRPr kumimoji="0" lang="en-US" sz="1200" b="1" i="0" u="none" strike="noStrike" cap="none" normalizeH="0" baseline="0" smtClean="0">
              <a:ln>
                <a:noFill/>
              </a:ln>
              <a:solidFill>
                <a:schemeClr val="tx1"/>
              </a:solidFill>
              <a:effectLst/>
              <a:latin typeface="Arial" pitchFamily="34" charset="0"/>
              <a:cs typeface="Arial" pitchFamily="34" charset="0"/>
            </a:endParaRPr>
          </a:p>
        </p:txBody>
      </p:sp>
      <p:sp>
        <p:nvSpPr>
          <p:cNvPr id="43" name="Text Box 55"/>
          <p:cNvSpPr txBox="1">
            <a:spLocks noChangeArrowheads="1"/>
          </p:cNvSpPr>
          <p:nvPr/>
        </p:nvSpPr>
        <p:spPr bwMode="auto">
          <a:xfrm>
            <a:off x="2917452" y="5899177"/>
            <a:ext cx="3504684" cy="8063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14000"/>
              </a:lnSpc>
              <a:spcBef>
                <a:spcPct val="0"/>
              </a:spcBef>
              <a:spcAft>
                <a:spcPts val="3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         1. </a:t>
            </a:r>
            <a:r>
              <a:rPr kumimoji="0" lang="en-US" sz="1200" b="1" i="0" u="none" strike="noStrike" cap="none" normalizeH="0" baseline="0" dirty="0" err="1" smtClean="0">
                <a:ln>
                  <a:noFill/>
                </a:ln>
                <a:solidFill>
                  <a:schemeClr val="tx1"/>
                </a:solidFill>
                <a:effectLst/>
                <a:latin typeface="Calibri" pitchFamily="34" charset="0"/>
                <a:cs typeface="Arial" pitchFamily="34" charset="0"/>
              </a:rPr>
              <a:t>GetCapability</a:t>
            </a:r>
            <a:r>
              <a:rPr kumimoji="0" lang="en-US" sz="1200" b="1" i="0" u="none" strike="noStrike" cap="none" normalizeH="0" baseline="0" dirty="0" smtClean="0">
                <a:ln>
                  <a:noFill/>
                </a:ln>
                <a:solidFill>
                  <a:schemeClr val="tx1"/>
                </a:solidFill>
                <a:effectLst/>
                <a:latin typeface="Calibri" pitchFamily="34" charset="0"/>
                <a:cs typeface="Arial" pitchFamily="34" charset="0"/>
              </a:rPr>
              <a:t> (metadata </a:t>
            </a:r>
            <a:r>
              <a:rPr kumimoji="0" lang="en-US" sz="1200" b="1" i="0" u="none" strike="noStrike" cap="none" normalizeH="0" baseline="0" dirty="0" err="1" smtClean="0">
                <a:ln>
                  <a:noFill/>
                </a:ln>
                <a:solidFill>
                  <a:schemeClr val="tx1"/>
                </a:solidFill>
                <a:effectLst/>
                <a:latin typeface="Calibri" pitchFamily="34" charset="0"/>
                <a:cs typeface="Arial" pitchFamily="34" charset="0"/>
              </a:rPr>
              <a:t>data+service</a:t>
            </a:r>
            <a:r>
              <a:rPr kumimoji="0" lang="en-US" sz="1200" b="1" i="0" u="none" strike="noStrike" cap="none" normalizeH="0" baseline="0" dirty="0" smtClean="0">
                <a:ln>
                  <a:noFill/>
                </a:ln>
                <a:solidFill>
                  <a:schemeClr val="tx1"/>
                </a:solidFill>
                <a:effectLst/>
                <a:latin typeface="Calibri" pitchFamily="34" charset="0"/>
                <a:cs typeface="Arial" pitchFamily="34" charset="0"/>
              </a:rPr>
              <a:t>)</a:t>
            </a:r>
          </a:p>
          <a:p>
            <a:pPr marL="0" marR="0" lvl="0" indent="0" algn="l" defTabSz="914400" rtl="0" eaLnBrk="1" fontAlgn="base" latinLnBrk="0" hangingPunct="1">
              <a:lnSpc>
                <a:spcPct val="114000"/>
              </a:lnSpc>
              <a:spcBef>
                <a:spcPct val="0"/>
              </a:spcBef>
              <a:spcAft>
                <a:spcPts val="3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         2. </a:t>
            </a:r>
            <a:r>
              <a:rPr kumimoji="0" lang="en-US" sz="1200" b="1" i="0" u="none" strike="noStrike" cap="none" normalizeH="0" baseline="0" dirty="0" err="1" smtClean="0">
                <a:ln>
                  <a:noFill/>
                </a:ln>
                <a:solidFill>
                  <a:schemeClr val="tx1"/>
                </a:solidFill>
                <a:effectLst/>
                <a:latin typeface="Calibri" pitchFamily="34" charset="0"/>
                <a:cs typeface="Arial" pitchFamily="34" charset="0"/>
              </a:rPr>
              <a:t>GetMap</a:t>
            </a:r>
            <a:r>
              <a:rPr kumimoji="0" lang="en-US" sz="1200" b="1" i="0" u="none" strike="noStrike" cap="none" normalizeH="0" baseline="0" dirty="0" smtClean="0">
                <a:ln>
                  <a:noFill/>
                </a:ln>
                <a:solidFill>
                  <a:schemeClr val="tx1"/>
                </a:solidFill>
                <a:effectLst/>
                <a:latin typeface="Calibri" pitchFamily="34" charset="0"/>
                <a:cs typeface="Arial" pitchFamily="34" charset="0"/>
              </a:rPr>
              <a:t> (get map data in set of layer(s))</a:t>
            </a:r>
          </a:p>
          <a:p>
            <a:pPr marL="0" marR="0" lvl="0" indent="0" algn="l" defTabSz="914400" rtl="0" eaLnBrk="1" fontAlgn="base" latinLnBrk="0" hangingPunct="1">
              <a:lnSpc>
                <a:spcPct val="114000"/>
              </a:lnSpc>
              <a:spcBef>
                <a:spcPct val="0"/>
              </a:spcBef>
              <a:spcAft>
                <a:spcPts val="3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         3. </a:t>
            </a:r>
            <a:r>
              <a:rPr kumimoji="0" lang="en-US" sz="1200" b="1" i="0" u="none" strike="noStrike" cap="none" normalizeH="0" baseline="0" dirty="0" err="1" smtClean="0">
                <a:ln>
                  <a:noFill/>
                </a:ln>
                <a:solidFill>
                  <a:schemeClr val="tx1"/>
                </a:solidFill>
                <a:effectLst/>
                <a:latin typeface="Calibri" pitchFamily="34" charset="0"/>
                <a:cs typeface="Arial" pitchFamily="34" charset="0"/>
              </a:rPr>
              <a:t>GetFeatureInfo</a:t>
            </a:r>
            <a:r>
              <a:rPr kumimoji="0" lang="en-US" sz="1200" b="1" i="0" u="none" strike="noStrike" cap="none" normalizeH="0" baseline="0" dirty="0" smtClean="0">
                <a:ln>
                  <a:noFill/>
                </a:ln>
                <a:solidFill>
                  <a:schemeClr val="tx1"/>
                </a:solidFill>
                <a:effectLst/>
                <a:latin typeface="Calibri" pitchFamily="34" charset="0"/>
                <a:cs typeface="Arial" pitchFamily="34" charset="0"/>
              </a:rPr>
              <a:t> (query the attributes of data)</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2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p:txBody>
      </p:sp>
      <p:sp>
        <p:nvSpPr>
          <p:cNvPr id="46" name="Text Box 62"/>
          <p:cNvSpPr txBox="1">
            <a:spLocks noChangeArrowheads="1"/>
          </p:cNvSpPr>
          <p:nvPr/>
        </p:nvSpPr>
        <p:spPr bwMode="auto">
          <a:xfrm>
            <a:off x="914159" y="4887416"/>
            <a:ext cx="895063" cy="4360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cs typeface="Arial" pitchFamily="34" charset="0"/>
              </a:rPr>
              <a:t>Browser</a:t>
            </a:r>
            <a:endParaRPr kumimoji="0" lang="en-US" sz="1400" b="1" i="0" u="none" strike="noStrike" cap="none" normalizeH="0" baseline="0" dirty="0" smtClean="0">
              <a:ln>
                <a:noFill/>
              </a:ln>
              <a:solidFill>
                <a:schemeClr val="bg1"/>
              </a:solidFill>
              <a:effectLst/>
              <a:latin typeface="Arial" pitchFamily="34" charset="0"/>
              <a:cs typeface="Arial" pitchFamily="34" charset="0"/>
            </a:endParaRPr>
          </a:p>
        </p:txBody>
      </p:sp>
      <p:pic>
        <p:nvPicPr>
          <p:cNvPr id="33" name="Picture 45"/>
          <p:cNvPicPr>
            <a:picLocks noChangeAspect="1" noChangeArrowheads="1"/>
          </p:cNvPicPr>
          <p:nvPr/>
        </p:nvPicPr>
        <p:blipFill>
          <a:blip r:embed="rId3"/>
          <a:srcRect/>
          <a:stretch>
            <a:fillRect/>
          </a:stretch>
        </p:blipFill>
        <p:spPr bwMode="auto">
          <a:xfrm>
            <a:off x="6332398" y="4114707"/>
            <a:ext cx="220827" cy="187706"/>
          </a:xfrm>
          <a:prstGeom prst="rect">
            <a:avLst/>
          </a:prstGeom>
          <a:noFill/>
        </p:spPr>
      </p:pic>
      <p:cxnSp>
        <p:nvCxnSpPr>
          <p:cNvPr id="63" name="Shape 68"/>
          <p:cNvCxnSpPr>
            <a:endCxn id="90" idx="3"/>
          </p:cNvCxnSpPr>
          <p:nvPr/>
        </p:nvCxnSpPr>
        <p:spPr>
          <a:xfrm rot="10800000" flipV="1">
            <a:off x="4834268" y="4114800"/>
            <a:ext cx="1566532" cy="188276"/>
          </a:xfrm>
          <a:prstGeom prst="curvedConnector3">
            <a:avLst>
              <a:gd name="adj1" fmla="val 50000"/>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64" name="Shape 70"/>
          <p:cNvCxnSpPr>
            <a:endCxn id="91" idx="3"/>
          </p:cNvCxnSpPr>
          <p:nvPr/>
        </p:nvCxnSpPr>
        <p:spPr>
          <a:xfrm rot="10800000">
            <a:off x="4835360" y="4521044"/>
            <a:ext cx="1599023" cy="823971"/>
          </a:xfrm>
          <a:prstGeom prst="curvedConnector3">
            <a:avLst>
              <a:gd name="adj1" fmla="val 50000"/>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6304845" y="4038600"/>
            <a:ext cx="1772355" cy="307777"/>
          </a:xfrm>
          <a:prstGeom prst="rect">
            <a:avLst/>
          </a:prstGeom>
          <a:noFill/>
        </p:spPr>
        <p:txBody>
          <a:bodyPr wrap="square" rtlCol="0">
            <a:spAutoFit/>
          </a:bodyPr>
          <a:lstStyle/>
          <a:p>
            <a:pPr marL="342900" indent="-342900"/>
            <a:r>
              <a:rPr lang="en-US" sz="1400" b="1" dirty="0" smtClean="0">
                <a:solidFill>
                  <a:srgbClr val="C00000"/>
                </a:solidFill>
              </a:rPr>
              <a:t>a.</a:t>
            </a:r>
            <a:r>
              <a:rPr lang="en-US" sz="1400" dirty="0" smtClean="0">
                <a:solidFill>
                  <a:srgbClr val="C00000"/>
                </a:solidFill>
              </a:rPr>
              <a:t> NASA satellite layer</a:t>
            </a:r>
          </a:p>
        </p:txBody>
      </p:sp>
      <p:sp>
        <p:nvSpPr>
          <p:cNvPr id="5" name="TextBox 4"/>
          <p:cNvSpPr txBox="1"/>
          <p:nvPr/>
        </p:nvSpPr>
        <p:spPr>
          <a:xfrm>
            <a:off x="6324600" y="5213863"/>
            <a:ext cx="2133600" cy="307777"/>
          </a:xfrm>
          <a:prstGeom prst="rect">
            <a:avLst/>
          </a:prstGeom>
          <a:noFill/>
        </p:spPr>
        <p:txBody>
          <a:bodyPr wrap="square" rtlCol="0">
            <a:spAutoFit/>
          </a:bodyPr>
          <a:lstStyle/>
          <a:p>
            <a:pPr marL="342900" indent="-342900"/>
            <a:r>
              <a:rPr lang="en-US" sz="1400" b="1" dirty="0" smtClean="0">
                <a:solidFill>
                  <a:srgbClr val="C00000"/>
                </a:solidFill>
              </a:rPr>
              <a:t>b.</a:t>
            </a:r>
            <a:r>
              <a:rPr lang="en-US" sz="1400" dirty="0" smtClean="0">
                <a:solidFill>
                  <a:srgbClr val="C00000"/>
                </a:solidFill>
              </a:rPr>
              <a:t> Earthquake-seismic data</a:t>
            </a:r>
          </a:p>
        </p:txBody>
      </p:sp>
      <p:pic>
        <p:nvPicPr>
          <p:cNvPr id="90" name="Picture 45"/>
          <p:cNvPicPr>
            <a:picLocks noChangeAspect="1" noChangeArrowheads="1"/>
          </p:cNvPicPr>
          <p:nvPr/>
        </p:nvPicPr>
        <p:blipFill>
          <a:blip r:embed="rId3"/>
          <a:srcRect/>
          <a:stretch>
            <a:fillRect/>
          </a:stretch>
        </p:blipFill>
        <p:spPr bwMode="auto">
          <a:xfrm>
            <a:off x="4613441" y="4209223"/>
            <a:ext cx="220827" cy="187706"/>
          </a:xfrm>
          <a:prstGeom prst="rect">
            <a:avLst/>
          </a:prstGeom>
          <a:noFill/>
        </p:spPr>
      </p:pic>
      <p:pic>
        <p:nvPicPr>
          <p:cNvPr id="91" name="Picture 45"/>
          <p:cNvPicPr>
            <a:picLocks noChangeAspect="1" noChangeArrowheads="1"/>
          </p:cNvPicPr>
          <p:nvPr/>
        </p:nvPicPr>
        <p:blipFill>
          <a:blip r:embed="rId3"/>
          <a:srcRect/>
          <a:stretch>
            <a:fillRect/>
          </a:stretch>
        </p:blipFill>
        <p:spPr bwMode="auto">
          <a:xfrm>
            <a:off x="4614532" y="4427190"/>
            <a:ext cx="220827" cy="187706"/>
          </a:xfrm>
          <a:prstGeom prst="rect">
            <a:avLst/>
          </a:prstGeom>
          <a:noFill/>
        </p:spPr>
      </p:pic>
      <p:cxnSp>
        <p:nvCxnSpPr>
          <p:cNvPr id="95" name="Shape 94"/>
          <p:cNvCxnSpPr/>
          <p:nvPr/>
        </p:nvCxnSpPr>
        <p:spPr>
          <a:xfrm rot="16200000" flipH="1" flipV="1">
            <a:off x="3658234" y="4380886"/>
            <a:ext cx="50641" cy="406871"/>
          </a:xfrm>
          <a:prstGeom prst="curvedConnector4">
            <a:avLst>
              <a:gd name="adj1" fmla="val -451413"/>
              <a:gd name="adj2" fmla="val 55425"/>
            </a:avLst>
          </a:prstGeom>
          <a:ln>
            <a:prstDash val="dash"/>
            <a:tailEnd type="arrow"/>
          </a:ln>
        </p:spPr>
        <p:style>
          <a:lnRef idx="1">
            <a:schemeClr val="accent1"/>
          </a:lnRef>
          <a:fillRef idx="0">
            <a:schemeClr val="accent1"/>
          </a:fillRef>
          <a:effectRef idx="0">
            <a:schemeClr val="accent1"/>
          </a:effectRef>
          <a:fontRef idx="minor">
            <a:schemeClr val="tx1"/>
          </a:fontRef>
        </p:style>
      </p:cxnSp>
      <p:pic>
        <p:nvPicPr>
          <p:cNvPr id="96" name="Picture 45"/>
          <p:cNvPicPr>
            <a:picLocks noChangeAspect="1" noChangeArrowheads="1"/>
          </p:cNvPicPr>
          <p:nvPr/>
        </p:nvPicPr>
        <p:blipFill>
          <a:blip r:embed="rId3"/>
          <a:srcRect/>
          <a:stretch>
            <a:fillRect/>
          </a:stretch>
        </p:blipFill>
        <p:spPr bwMode="auto">
          <a:xfrm>
            <a:off x="3221666" y="4414788"/>
            <a:ext cx="220827" cy="187706"/>
          </a:xfrm>
          <a:prstGeom prst="rect">
            <a:avLst/>
          </a:prstGeom>
          <a:noFill/>
        </p:spPr>
      </p:pic>
      <p:pic>
        <p:nvPicPr>
          <p:cNvPr id="97" name="Picture 45"/>
          <p:cNvPicPr>
            <a:picLocks noChangeAspect="1" noChangeArrowheads="1"/>
          </p:cNvPicPr>
          <p:nvPr/>
        </p:nvPicPr>
        <p:blipFill>
          <a:blip r:embed="rId3"/>
          <a:srcRect/>
          <a:stretch>
            <a:fillRect/>
          </a:stretch>
        </p:blipFill>
        <p:spPr bwMode="auto">
          <a:xfrm>
            <a:off x="3222757" y="4632755"/>
            <a:ext cx="220827" cy="187706"/>
          </a:xfrm>
          <a:prstGeom prst="rect">
            <a:avLst/>
          </a:prstGeom>
          <a:noFill/>
        </p:spPr>
      </p:pic>
      <p:sp>
        <p:nvSpPr>
          <p:cNvPr id="104" name="TextBox 103"/>
          <p:cNvSpPr txBox="1"/>
          <p:nvPr/>
        </p:nvSpPr>
        <p:spPr>
          <a:xfrm>
            <a:off x="6553200" y="5715000"/>
            <a:ext cx="1524000" cy="307777"/>
          </a:xfrm>
          <a:prstGeom prst="rect">
            <a:avLst/>
          </a:prstGeom>
          <a:noFill/>
        </p:spPr>
        <p:txBody>
          <a:bodyPr wrap="square" rtlCol="0">
            <a:spAutoFit/>
          </a:bodyPr>
          <a:lstStyle/>
          <a:p>
            <a:r>
              <a:rPr lang="en-US" sz="1400" i="1" dirty="0" smtClean="0"/>
              <a:t>CGL at Indiana</a:t>
            </a:r>
            <a:endParaRPr lang="en-US" sz="1400" i="1" dirty="0"/>
          </a:p>
        </p:txBody>
      </p:sp>
      <p:sp>
        <p:nvSpPr>
          <p:cNvPr id="105" name="TextBox 104"/>
          <p:cNvSpPr txBox="1"/>
          <p:nvPr/>
        </p:nvSpPr>
        <p:spPr>
          <a:xfrm>
            <a:off x="7391400" y="4191000"/>
            <a:ext cx="1447800" cy="307777"/>
          </a:xfrm>
          <a:prstGeom prst="rect">
            <a:avLst/>
          </a:prstGeom>
          <a:noFill/>
        </p:spPr>
        <p:txBody>
          <a:bodyPr wrap="square" rtlCol="0">
            <a:spAutoFit/>
          </a:bodyPr>
          <a:lstStyle/>
          <a:p>
            <a:r>
              <a:rPr lang="en-US" sz="1400" i="1" dirty="0" smtClean="0"/>
              <a:t>JPL at California</a:t>
            </a:r>
            <a:endParaRPr lang="en-US" sz="1400" i="1" dirty="0"/>
          </a:p>
        </p:txBody>
      </p:sp>
      <p:cxnSp>
        <p:nvCxnSpPr>
          <p:cNvPr id="66" name="Shape 65"/>
          <p:cNvCxnSpPr>
            <a:endCxn id="40" idx="6"/>
          </p:cNvCxnSpPr>
          <p:nvPr/>
        </p:nvCxnSpPr>
        <p:spPr>
          <a:xfrm rot="10800000" flipV="1">
            <a:off x="4144280" y="4495800"/>
            <a:ext cx="427721" cy="156352"/>
          </a:xfrm>
          <a:prstGeom prst="curvedConnector3">
            <a:avLst>
              <a:gd name="adj1" fmla="val 50000"/>
            </a:avLst>
          </a:prstGeom>
          <a:ln>
            <a:prstDash val="dash"/>
          </a:ln>
        </p:spPr>
        <p:style>
          <a:lnRef idx="1">
            <a:schemeClr val="accent1"/>
          </a:lnRef>
          <a:fillRef idx="0">
            <a:schemeClr val="accent1"/>
          </a:fillRef>
          <a:effectRef idx="0">
            <a:schemeClr val="accent1"/>
          </a:effectRef>
          <a:fontRef idx="minor">
            <a:schemeClr val="tx1"/>
          </a:fontRef>
        </p:style>
      </p:cxnSp>
      <p:sp>
        <p:nvSpPr>
          <p:cNvPr id="25" name="AutoShape 36"/>
          <p:cNvSpPr>
            <a:spLocks noChangeArrowheads="1"/>
          </p:cNvSpPr>
          <p:nvPr/>
        </p:nvSpPr>
        <p:spPr bwMode="auto">
          <a:xfrm>
            <a:off x="2627878" y="5427808"/>
            <a:ext cx="483636" cy="91749"/>
          </a:xfrm>
          <a:prstGeom prst="parallelogram">
            <a:avLst>
              <a:gd name="adj" fmla="val 13211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AutoShape 37"/>
          <p:cNvSpPr>
            <a:spLocks noChangeArrowheads="1"/>
          </p:cNvSpPr>
          <p:nvPr/>
        </p:nvSpPr>
        <p:spPr bwMode="auto">
          <a:xfrm>
            <a:off x="2627878" y="5303231"/>
            <a:ext cx="483636" cy="93432"/>
          </a:xfrm>
          <a:prstGeom prst="parallelogram">
            <a:avLst>
              <a:gd name="adj" fmla="val 129730"/>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Text Box 39"/>
          <p:cNvSpPr txBox="1">
            <a:spLocks noChangeArrowheads="1"/>
          </p:cNvSpPr>
          <p:nvPr/>
        </p:nvSpPr>
        <p:spPr bwMode="auto">
          <a:xfrm>
            <a:off x="2422164" y="5325958"/>
            <a:ext cx="254413" cy="279455"/>
          </a:xfrm>
          <a:prstGeom prst="rect">
            <a:avLst/>
          </a:prstGeom>
          <a:noFill/>
          <a:ln w="9525">
            <a:noFill/>
            <a:miter lim="800000"/>
            <a:headEnd/>
            <a:tailEnd/>
          </a:ln>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b="1" dirty="0" smtClean="0">
                <a:solidFill>
                  <a:srgbClr val="C00000"/>
                </a:solidFill>
                <a:latin typeface="Calibri" pitchFamily="34" charset="0"/>
                <a:cs typeface="Arial" pitchFamily="34" charset="0"/>
              </a:rPr>
              <a:t>a</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Text Box 40"/>
          <p:cNvSpPr txBox="1">
            <a:spLocks noChangeArrowheads="1"/>
          </p:cNvSpPr>
          <p:nvPr/>
        </p:nvSpPr>
        <p:spPr bwMode="auto">
          <a:xfrm>
            <a:off x="2449033" y="5182022"/>
            <a:ext cx="238460" cy="212958"/>
          </a:xfrm>
          <a:prstGeom prst="rect">
            <a:avLst/>
          </a:prstGeom>
          <a:noFill/>
          <a:ln w="9525">
            <a:noFill/>
            <a:miter lim="800000"/>
            <a:headEnd/>
            <a:tailEnd/>
          </a:ln>
        </p:spPr>
        <p:txBody>
          <a:bodyPr vert="horz" wrap="square" lIns="56721" tIns="28356" rIns="56721" bIns="2835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400" b="1" dirty="0" smtClean="0">
                <a:solidFill>
                  <a:srgbClr val="C00000"/>
                </a:solidFill>
                <a:latin typeface="Calibri" pitchFamily="34" charset="0"/>
                <a:cs typeface="Arial" pitchFamily="34" charset="0"/>
              </a:rPr>
              <a:t>b</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3" name="AutoShape 6"/>
          <p:cNvCxnSpPr>
            <a:cxnSpLocks noChangeShapeType="1"/>
            <a:stCxn id="12" idx="3"/>
            <a:endCxn id="41" idx="2"/>
          </p:cNvCxnSpPr>
          <p:nvPr/>
        </p:nvCxnSpPr>
        <p:spPr bwMode="auto">
          <a:xfrm flipV="1">
            <a:off x="3286161" y="5024618"/>
            <a:ext cx="431578" cy="4209"/>
          </a:xfrm>
          <a:prstGeom prst="straightConnector1">
            <a:avLst/>
          </a:prstGeom>
          <a:noFill/>
          <a:ln w="38100">
            <a:solidFill>
              <a:srgbClr val="938953"/>
            </a:solidFill>
            <a:round/>
            <a:headEnd type="triangle" w="med" len="med"/>
            <a:tailEnd type="triangle" w="med" len="med"/>
          </a:ln>
        </p:spPr>
      </p:cxnSp>
      <p:cxnSp>
        <p:nvCxnSpPr>
          <p:cNvPr id="45" name="AutoShape 60"/>
          <p:cNvCxnSpPr>
            <a:cxnSpLocks noChangeShapeType="1"/>
            <a:endCxn id="12" idx="1"/>
          </p:cNvCxnSpPr>
          <p:nvPr/>
        </p:nvCxnSpPr>
        <p:spPr bwMode="auto">
          <a:xfrm flipV="1">
            <a:off x="1904942" y="5028827"/>
            <a:ext cx="424021" cy="4209"/>
          </a:xfrm>
          <a:prstGeom prst="straightConnector1">
            <a:avLst/>
          </a:prstGeom>
          <a:noFill/>
          <a:ln w="38100">
            <a:solidFill>
              <a:srgbClr val="938953"/>
            </a:solidFill>
            <a:round/>
            <a:headEnd type="triangle" w="med" len="med"/>
            <a:tailEnd type="triangle" w="med" len="med"/>
          </a:ln>
        </p:spPr>
      </p:cxnSp>
      <p:sp>
        <p:nvSpPr>
          <p:cNvPr id="72" name="TextBox 71"/>
          <p:cNvSpPr txBox="1"/>
          <p:nvPr/>
        </p:nvSpPr>
        <p:spPr>
          <a:xfrm>
            <a:off x="381000" y="3810000"/>
            <a:ext cx="2133600" cy="276999"/>
          </a:xfrm>
          <a:prstGeom prst="rect">
            <a:avLst/>
          </a:prstGeom>
          <a:noFill/>
        </p:spPr>
        <p:txBody>
          <a:bodyPr wrap="square" rtlCol="0">
            <a:spAutoFit/>
          </a:bodyPr>
          <a:lstStyle/>
          <a:p>
            <a:r>
              <a:rPr lang="en-US" sz="1200" dirty="0" smtClean="0">
                <a:solidFill>
                  <a:srgbClr val="C00000"/>
                </a:solidFill>
              </a:rPr>
              <a:t>Integrated data-view: </a:t>
            </a:r>
            <a:r>
              <a:rPr lang="en-US" sz="1200" b="1" dirty="0" smtClean="0">
                <a:solidFill>
                  <a:srgbClr val="C00000"/>
                </a:solidFill>
              </a:rPr>
              <a:t>b</a:t>
            </a:r>
            <a:r>
              <a:rPr lang="en-US" sz="1200" dirty="0" smtClean="0">
                <a:solidFill>
                  <a:srgbClr val="C00000"/>
                </a:solidFill>
              </a:rPr>
              <a:t> over </a:t>
            </a:r>
            <a:r>
              <a:rPr lang="en-US" sz="1200" b="1" dirty="0" smtClean="0">
                <a:solidFill>
                  <a:srgbClr val="C00000"/>
                </a:solidFill>
              </a:rPr>
              <a:t>a</a:t>
            </a:r>
            <a:endParaRPr lang="en-US" sz="1200" b="1" dirty="0">
              <a:solidFill>
                <a:srgbClr val="C00000"/>
              </a:solidFill>
            </a:endParaRPr>
          </a:p>
        </p:txBody>
      </p:sp>
      <p:sp>
        <p:nvSpPr>
          <p:cNvPr id="102" name="TextBox 101"/>
          <p:cNvSpPr txBox="1"/>
          <p:nvPr/>
        </p:nvSpPr>
        <p:spPr>
          <a:xfrm>
            <a:off x="925033" y="4909063"/>
            <a:ext cx="990600" cy="338554"/>
          </a:xfrm>
          <a:prstGeom prst="rect">
            <a:avLst/>
          </a:prstGeom>
          <a:noFill/>
        </p:spPr>
        <p:txBody>
          <a:bodyPr wrap="square" rtlCol="0">
            <a:spAutoFit/>
          </a:bodyPr>
          <a:lstStyle/>
          <a:p>
            <a:r>
              <a:rPr lang="en-US" sz="1600" b="1" dirty="0" smtClean="0">
                <a:solidFill>
                  <a:schemeClr val="bg1"/>
                </a:solidFill>
              </a:rPr>
              <a:t>Browser</a:t>
            </a:r>
            <a:endParaRPr lang="en-US" sz="1600" b="1" dirty="0">
              <a:solidFill>
                <a:schemeClr val="bg1"/>
              </a:solidFill>
            </a:endParaRPr>
          </a:p>
        </p:txBody>
      </p:sp>
      <p:cxnSp>
        <p:nvCxnSpPr>
          <p:cNvPr id="107" name="Shape 106"/>
          <p:cNvCxnSpPr/>
          <p:nvPr/>
        </p:nvCxnSpPr>
        <p:spPr>
          <a:xfrm flipV="1">
            <a:off x="5034305" y="4570084"/>
            <a:ext cx="1164589" cy="399401"/>
          </a:xfrm>
          <a:prstGeom prst="bentConnector2">
            <a:avLst/>
          </a:prstGeom>
          <a:ln w="28575">
            <a:solidFill>
              <a:schemeClr val="bg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9" name="Shape 108"/>
          <p:cNvCxnSpPr/>
          <p:nvPr/>
        </p:nvCxnSpPr>
        <p:spPr>
          <a:xfrm>
            <a:off x="5034305" y="4969485"/>
            <a:ext cx="1096072" cy="299236"/>
          </a:xfrm>
          <a:prstGeom prst="bentConnector2">
            <a:avLst/>
          </a:prstGeom>
          <a:ln w="28575">
            <a:solidFill>
              <a:schemeClr val="bg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6248400" y="4953000"/>
            <a:ext cx="457200" cy="1588"/>
          </a:xfrm>
          <a:prstGeom prst="straightConnector1">
            <a:avLst/>
          </a:prstGeom>
          <a:ln w="19050">
            <a:solidFill>
              <a:schemeClr val="bg2">
                <a:lumMod val="50000"/>
              </a:schemeClr>
            </a:solidFill>
            <a:prstDash val="sysDot"/>
            <a:tailEnd type="arrow"/>
          </a:ln>
        </p:spPr>
        <p:style>
          <a:lnRef idx="1">
            <a:schemeClr val="accent1"/>
          </a:lnRef>
          <a:fillRef idx="0">
            <a:schemeClr val="accent1"/>
          </a:fillRef>
          <a:effectRef idx="0">
            <a:schemeClr val="accent1"/>
          </a:effectRef>
          <a:fontRef idx="minor">
            <a:schemeClr val="tx1"/>
          </a:fontRef>
        </p:style>
      </p:cxnSp>
      <p:pic>
        <p:nvPicPr>
          <p:cNvPr id="65" name="Picture 59"/>
          <p:cNvPicPr>
            <a:picLocks noChangeAspect="1" noChangeArrowheads="1"/>
          </p:cNvPicPr>
          <p:nvPr/>
        </p:nvPicPr>
        <p:blipFill>
          <a:blip r:embed="rId4"/>
          <a:srcRect/>
          <a:stretch>
            <a:fillRect/>
          </a:stretch>
        </p:blipFill>
        <p:spPr bwMode="auto">
          <a:xfrm>
            <a:off x="990600" y="4650979"/>
            <a:ext cx="914401" cy="825332"/>
          </a:xfrm>
          <a:prstGeom prst="rect">
            <a:avLst/>
          </a:prstGeom>
          <a:noFill/>
        </p:spPr>
      </p:pic>
      <p:sp>
        <p:nvSpPr>
          <p:cNvPr id="68" name="Rectangle 64"/>
          <p:cNvSpPr>
            <a:spLocks noChangeArrowheads="1"/>
          </p:cNvSpPr>
          <p:nvPr/>
        </p:nvSpPr>
        <p:spPr bwMode="auto">
          <a:xfrm>
            <a:off x="1676400" y="4114800"/>
            <a:ext cx="457200" cy="457200"/>
          </a:xfrm>
          <a:prstGeom prst="rect">
            <a:avLst/>
          </a:prstGeom>
          <a:solidFill>
            <a:srgbClr val="FFFFFF">
              <a:alpha val="20000"/>
            </a:srgbClr>
          </a:solidFill>
          <a:ln w="28575">
            <a:solidFill>
              <a:srgbClr val="C4BC96"/>
            </a:solidFill>
            <a:miter lim="800000"/>
            <a:headEnd/>
            <a:tailEnd/>
          </a:ln>
        </p:spPr>
        <p:txBody>
          <a:bodyPr vert="horz" wrap="square" lIns="91440" tIns="45720" rIns="91440" bIns="45720" numCol="1" anchor="t" anchorCtr="0" compatLnSpc="1">
            <a:prstTxWarp prst="textNoShape">
              <a:avLst/>
            </a:prstTxWarp>
          </a:bodyPr>
          <a:lstStyle/>
          <a:p>
            <a:r>
              <a:rPr lang="en-US" dirty="0" smtClean="0"/>
              <a:t>1</a:t>
            </a:r>
            <a:endParaRPr lang="en-US" dirty="0"/>
          </a:p>
        </p:txBody>
      </p:sp>
      <p:sp>
        <p:nvSpPr>
          <p:cNvPr id="69" name="Rectangle 66"/>
          <p:cNvSpPr>
            <a:spLocks noChangeArrowheads="1"/>
          </p:cNvSpPr>
          <p:nvPr/>
        </p:nvSpPr>
        <p:spPr bwMode="auto">
          <a:xfrm>
            <a:off x="685800" y="4114800"/>
            <a:ext cx="838200" cy="762000"/>
          </a:xfrm>
          <a:prstGeom prst="rect">
            <a:avLst/>
          </a:prstGeom>
          <a:solidFill>
            <a:srgbClr val="FFFFFF">
              <a:alpha val="39999"/>
            </a:srgbClr>
          </a:solidFill>
          <a:ln w="28575">
            <a:solidFill>
              <a:srgbClr val="C4BC96"/>
            </a:solidFill>
            <a:miter lim="800000"/>
            <a:headEnd/>
            <a:tailEnd/>
          </a:ln>
        </p:spPr>
        <p:txBody>
          <a:bodyPr vert="horz" wrap="square" lIns="91440" tIns="45720" rIns="91440" bIns="45720" numCol="1" anchor="t" anchorCtr="0" compatLnSpc="1">
            <a:prstTxWarp prst="textNoShape">
              <a:avLst/>
            </a:prstTxWarp>
          </a:bodyPr>
          <a:lstStyle/>
          <a:p>
            <a:r>
              <a:rPr lang="en-US" dirty="0" smtClean="0"/>
              <a:t>3</a:t>
            </a:r>
            <a:endParaRPr lang="en-US" dirty="0"/>
          </a:p>
        </p:txBody>
      </p:sp>
      <p:sp>
        <p:nvSpPr>
          <p:cNvPr id="70" name="TextBox 69"/>
          <p:cNvSpPr txBox="1"/>
          <p:nvPr/>
        </p:nvSpPr>
        <p:spPr>
          <a:xfrm>
            <a:off x="990600" y="4876800"/>
            <a:ext cx="914400" cy="338554"/>
          </a:xfrm>
          <a:prstGeom prst="rect">
            <a:avLst/>
          </a:prstGeom>
          <a:noFill/>
        </p:spPr>
        <p:txBody>
          <a:bodyPr wrap="square" rtlCol="0">
            <a:spAutoFit/>
          </a:bodyPr>
          <a:lstStyle/>
          <a:p>
            <a:r>
              <a:rPr lang="en-US" sz="1600" b="1" dirty="0" smtClean="0">
                <a:solidFill>
                  <a:schemeClr val="bg1"/>
                </a:solidFill>
              </a:rPr>
              <a:t>Browser</a:t>
            </a:r>
            <a:endParaRPr lang="en-US" sz="1600" b="1" dirty="0">
              <a:solidFill>
                <a:schemeClr val="bg1"/>
              </a:solidFill>
            </a:endParaRPr>
          </a:p>
        </p:txBody>
      </p:sp>
      <p:sp>
        <p:nvSpPr>
          <p:cNvPr id="74" name="Rectangle 66"/>
          <p:cNvSpPr>
            <a:spLocks noChangeArrowheads="1"/>
          </p:cNvSpPr>
          <p:nvPr/>
        </p:nvSpPr>
        <p:spPr bwMode="auto">
          <a:xfrm>
            <a:off x="914400" y="4572000"/>
            <a:ext cx="1066800" cy="990600"/>
          </a:xfrm>
          <a:prstGeom prst="rect">
            <a:avLst/>
          </a:prstGeom>
          <a:solidFill>
            <a:srgbClr val="FFFFFF">
              <a:alpha val="20000"/>
            </a:srgbClr>
          </a:solidFill>
          <a:ln w="28575">
            <a:solidFill>
              <a:srgbClr val="C4BC96"/>
            </a:solidFill>
            <a:miter lim="800000"/>
            <a:headEnd/>
            <a:tailEnd/>
          </a:ln>
        </p:spPr>
        <p:txBody>
          <a:bodyPr vert="horz" wrap="square" lIns="91440" tIns="45720" rIns="91440" bIns="45720" numCol="1" anchor="t" anchorCtr="0" compatLnSpc="1">
            <a:prstTxWarp prst="textNoShape">
              <a:avLst/>
            </a:prstTxWarp>
          </a:bodyPr>
          <a:lstStyle/>
          <a:p>
            <a:endParaRPr lang="en-US" dirty="0" smtClean="0"/>
          </a:p>
          <a:p>
            <a:endParaRPr lang="en-US" dirty="0" smtClean="0"/>
          </a:p>
          <a:p>
            <a:endParaRPr lang="en-US" dirty="0" smtClean="0"/>
          </a:p>
          <a:p>
            <a:r>
              <a:rPr lang="en-US" dirty="0" smtClean="0"/>
              <a:t>4</a:t>
            </a:r>
            <a:endParaRPr lang="en-US" dirty="0"/>
          </a:p>
        </p:txBody>
      </p:sp>
      <p:sp>
        <p:nvSpPr>
          <p:cNvPr id="67" name="Rectangle 64"/>
          <p:cNvSpPr>
            <a:spLocks noChangeArrowheads="1"/>
          </p:cNvSpPr>
          <p:nvPr/>
        </p:nvSpPr>
        <p:spPr bwMode="auto">
          <a:xfrm>
            <a:off x="1301806" y="5105401"/>
            <a:ext cx="374594" cy="304800"/>
          </a:xfrm>
          <a:prstGeom prst="rect">
            <a:avLst/>
          </a:prstGeom>
          <a:solidFill>
            <a:srgbClr val="FFFFFF">
              <a:alpha val="20000"/>
            </a:srgbClr>
          </a:solidFill>
          <a:ln w="28575">
            <a:solidFill>
              <a:srgbClr val="C4BC96"/>
            </a:solidFill>
            <a:miter lim="800000"/>
            <a:headEnd/>
            <a:tailEnd/>
          </a:ln>
        </p:spPr>
        <p:txBody>
          <a:bodyPr vert="horz" wrap="square" lIns="91440" tIns="45720" rIns="91440" bIns="45720" numCol="1" anchor="t" anchorCtr="0" compatLnSpc="1">
            <a:prstTxWarp prst="textNoShape">
              <a:avLst/>
            </a:prstTxWarp>
          </a:bodyPr>
          <a:lstStyle/>
          <a:p>
            <a:r>
              <a:rPr lang="en-US" dirty="0" smtClean="0"/>
              <a:t>2</a:t>
            </a:r>
            <a:endParaRPr lang="en-US" dirty="0"/>
          </a:p>
        </p:txBody>
      </p:sp>
      <p:cxnSp>
        <p:nvCxnSpPr>
          <p:cNvPr id="154" name="Straight Arrow Connector 153"/>
          <p:cNvCxnSpPr/>
          <p:nvPr/>
        </p:nvCxnSpPr>
        <p:spPr>
          <a:xfrm rot="5400000" flipH="1" flipV="1">
            <a:off x="1224139" y="5786878"/>
            <a:ext cx="295716" cy="794"/>
          </a:xfrm>
          <a:prstGeom prst="straightConnector1">
            <a:avLst/>
          </a:prstGeom>
          <a:ln w="19050">
            <a:solidFill>
              <a:schemeClr val="tx1">
                <a:lumMod val="50000"/>
                <a:lumOff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rot="5400000" flipH="1" flipV="1">
            <a:off x="1376627" y="5786173"/>
            <a:ext cx="296333" cy="1588"/>
          </a:xfrm>
          <a:prstGeom prst="straightConnector1">
            <a:avLst/>
          </a:prstGeom>
          <a:ln w="19050">
            <a:solidFill>
              <a:schemeClr val="tx1">
                <a:lumMod val="50000"/>
                <a:lumOff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rot="5400000" flipH="1" flipV="1">
            <a:off x="1529027" y="5786173"/>
            <a:ext cx="296333" cy="1588"/>
          </a:xfrm>
          <a:prstGeom prst="straightConnector1">
            <a:avLst/>
          </a:prstGeom>
          <a:ln w="19050">
            <a:solidFill>
              <a:schemeClr val="tx1">
                <a:lumMod val="50000"/>
                <a:lumOff val="50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4683825" y="4162300"/>
            <a:ext cx="152400" cy="215444"/>
          </a:xfrm>
          <a:prstGeom prst="rect">
            <a:avLst/>
          </a:prstGeom>
          <a:noFill/>
        </p:spPr>
        <p:txBody>
          <a:bodyPr wrap="square" lIns="0" tIns="0" rIns="0" bIns="0" rtlCol="0">
            <a:spAutoFit/>
          </a:bodyPr>
          <a:lstStyle/>
          <a:p>
            <a:r>
              <a:rPr lang="en-US" sz="1400" b="1" dirty="0" smtClean="0"/>
              <a:t>a</a:t>
            </a:r>
            <a:endParaRPr lang="en-US" sz="1400" b="1" dirty="0"/>
          </a:p>
        </p:txBody>
      </p:sp>
      <p:sp>
        <p:nvSpPr>
          <p:cNvPr id="158" name="TextBox 157"/>
          <p:cNvSpPr txBox="1"/>
          <p:nvPr/>
        </p:nvSpPr>
        <p:spPr>
          <a:xfrm>
            <a:off x="4695700" y="4418701"/>
            <a:ext cx="152400" cy="215444"/>
          </a:xfrm>
          <a:prstGeom prst="rect">
            <a:avLst/>
          </a:prstGeom>
          <a:noFill/>
        </p:spPr>
        <p:txBody>
          <a:bodyPr wrap="square" lIns="0" tIns="0" rIns="0" bIns="0" rtlCol="0">
            <a:spAutoFit/>
          </a:bodyPr>
          <a:lstStyle/>
          <a:p>
            <a:r>
              <a:rPr lang="en-US" sz="1400" b="1" dirty="0" smtClean="0"/>
              <a:t>b</a:t>
            </a:r>
            <a:endParaRPr lang="en-US" sz="1400" b="1" dirty="0"/>
          </a:p>
        </p:txBody>
      </p:sp>
      <p:sp>
        <p:nvSpPr>
          <p:cNvPr id="159" name="TextBox 158"/>
          <p:cNvSpPr txBox="1"/>
          <p:nvPr/>
        </p:nvSpPr>
        <p:spPr>
          <a:xfrm>
            <a:off x="3288475" y="4381205"/>
            <a:ext cx="152400" cy="215444"/>
          </a:xfrm>
          <a:prstGeom prst="rect">
            <a:avLst/>
          </a:prstGeom>
          <a:noFill/>
        </p:spPr>
        <p:txBody>
          <a:bodyPr wrap="square" lIns="0" tIns="0" rIns="0" bIns="0" rtlCol="0">
            <a:spAutoFit/>
          </a:bodyPr>
          <a:lstStyle/>
          <a:p>
            <a:r>
              <a:rPr lang="en-US" sz="1400" b="1" dirty="0" smtClean="0"/>
              <a:t>a</a:t>
            </a:r>
            <a:endParaRPr lang="en-US" sz="1400" b="1" dirty="0"/>
          </a:p>
        </p:txBody>
      </p:sp>
      <p:sp>
        <p:nvSpPr>
          <p:cNvPr id="160" name="TextBox 159"/>
          <p:cNvSpPr txBox="1"/>
          <p:nvPr/>
        </p:nvSpPr>
        <p:spPr>
          <a:xfrm>
            <a:off x="3288475" y="4613856"/>
            <a:ext cx="152400" cy="215444"/>
          </a:xfrm>
          <a:prstGeom prst="rect">
            <a:avLst/>
          </a:prstGeom>
          <a:noFill/>
        </p:spPr>
        <p:txBody>
          <a:bodyPr wrap="square" lIns="0" tIns="0" rIns="0" bIns="0" rtlCol="0">
            <a:spAutoFit/>
          </a:bodyPr>
          <a:lstStyle/>
          <a:p>
            <a:r>
              <a:rPr lang="en-US" sz="1400" b="1" dirty="0" smtClean="0"/>
              <a:t>b</a:t>
            </a:r>
            <a:endParaRPr lang="en-US" sz="1400" b="1" dirty="0"/>
          </a:p>
        </p:txBody>
      </p:sp>
      <p:sp>
        <p:nvSpPr>
          <p:cNvPr id="62" name="Content Placeholder 2"/>
          <p:cNvSpPr txBox="1">
            <a:spLocks/>
          </p:cNvSpPr>
          <p:nvPr/>
        </p:nvSpPr>
        <p:spPr>
          <a:xfrm>
            <a:off x="381000" y="990600"/>
            <a:ext cx="8763000" cy="2819400"/>
          </a:xfrm>
          <a:prstGeom prst="rect">
            <a:avLst/>
          </a:prstGeom>
          <a:solidFill>
            <a:schemeClr val="bg1"/>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Step-</a:t>
            </a:r>
            <a:r>
              <a:rPr lang="en-US" sz="2400" dirty="0" smtClean="0">
                <a:solidFill>
                  <a:schemeClr val="tx1">
                    <a:lumMod val="75000"/>
                    <a:lumOff val="25000"/>
                  </a:schemeClr>
                </a:solidFill>
              </a:rPr>
              <a:t>2: (Run time – green lines) Users access/query and display data sources from a single access point (federator) over integrated data-views  (multi-layered map images). </a:t>
            </a:r>
          </a:p>
          <a:p>
            <a:pPr marL="800100" lvl="1" indent="-342900">
              <a:spcBef>
                <a:spcPct val="20000"/>
              </a:spcBef>
              <a:buFont typeface="Arial" pitchFamily="34" charset="0"/>
              <a:buChar char="•"/>
              <a:defRPr/>
            </a:pPr>
            <a:r>
              <a:rPr lang="en-US" dirty="0" smtClean="0">
                <a:solidFill>
                  <a:schemeClr val="tx1">
                    <a:lumMod val="75000"/>
                    <a:lumOff val="25000"/>
                  </a:schemeClr>
                </a:solidFill>
              </a:rPr>
              <a:t>Some layers are in map images (layers from WMS), and some are rendered from GML which is provided by WFS.</a:t>
            </a:r>
          </a:p>
          <a:p>
            <a:pPr marL="800100" lvl="1" indent="-342900">
              <a:spcBef>
                <a:spcPct val="20000"/>
              </a:spcBef>
              <a:buFont typeface="Arial" pitchFamily="34" charset="0"/>
              <a:buChar char="•"/>
              <a:defRPr/>
            </a:pPr>
            <a:r>
              <a:rPr lang="en-US" dirty="0" smtClean="0">
                <a:solidFill>
                  <a:schemeClr val="tx1">
                    <a:lumMod val="75000"/>
                    <a:lumOff val="25000"/>
                  </a:schemeClr>
                </a:solidFill>
              </a:rPr>
              <a:t>Enables users to query the map images based on their attributes and features</a:t>
            </a:r>
          </a:p>
          <a:p>
            <a:pPr marL="800100" lvl="1" indent="-342900">
              <a:spcBef>
                <a:spcPct val="20000"/>
              </a:spcBef>
              <a:buFont typeface="Arial" pitchFamily="34" charset="0"/>
              <a:buChar char="•"/>
              <a:defRPr/>
            </a:pPr>
            <a:r>
              <a:rPr lang="en-US" b="1" dirty="0" smtClean="0">
                <a:solidFill>
                  <a:schemeClr val="tx1">
                    <a:lumMod val="75000"/>
                    <a:lumOff val="25000"/>
                  </a:schemeClr>
                </a:solidFill>
              </a:rPr>
              <a:t>On Demand Data Access: </a:t>
            </a:r>
            <a:r>
              <a:rPr lang="en-US" dirty="0" smtClean="0">
                <a:solidFill>
                  <a:schemeClr val="tx1">
                    <a:lumMod val="75000"/>
                    <a:lumOff val="25000"/>
                  </a:schemeClr>
                </a:solidFill>
              </a:rPr>
              <a:t>There is no copying of the data at any intermediary places. Data are kept at their originating sources. Consistency and autonomy.</a:t>
            </a:r>
            <a:endParaRPr lang="en-US" b="1" dirty="0" smtClean="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ppt_x"/>
                                          </p:val>
                                        </p:tav>
                                        <p:tav tm="100000">
                                          <p:val>
                                            <p:strVal val="#ppt_x"/>
                                          </p:val>
                                        </p:tav>
                                      </p:tavLst>
                                    </p:anim>
                                    <p:anim calcmode="lin" valueType="num">
                                      <p:cBhvr additive="base">
                                        <p:cTn id="12" dur="500" fill="hold"/>
                                        <p:tgtEl>
                                          <p:spTgt spid="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ppt_x"/>
                                          </p:val>
                                        </p:tav>
                                        <p:tav tm="100000">
                                          <p:val>
                                            <p:strVal val="#ppt_x"/>
                                          </p:val>
                                        </p:tav>
                                      </p:tavLst>
                                    </p:anim>
                                    <p:anim calcmode="lin" valueType="num">
                                      <p:cBhvr additive="base">
                                        <p:cTn id="16" dur="500" fill="hold"/>
                                        <p:tgtEl>
                                          <p:spTgt spid="7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additive="base">
                                        <p:cTn id="19" dur="500" fill="hold"/>
                                        <p:tgtEl>
                                          <p:spTgt spid="68"/>
                                        </p:tgtEl>
                                        <p:attrNameLst>
                                          <p:attrName>ppt_x</p:attrName>
                                        </p:attrNameLst>
                                      </p:cBhvr>
                                      <p:tavLst>
                                        <p:tav tm="0">
                                          <p:val>
                                            <p:strVal val="#ppt_x"/>
                                          </p:val>
                                        </p:tav>
                                        <p:tav tm="100000">
                                          <p:val>
                                            <p:strVal val="#ppt_x"/>
                                          </p:val>
                                        </p:tav>
                                      </p:tavLst>
                                    </p:anim>
                                    <p:anim calcmode="lin" valueType="num">
                                      <p:cBhvr additive="base">
                                        <p:cTn id="20" dur="500" fill="hold"/>
                                        <p:tgtEl>
                                          <p:spTgt spid="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additive="base">
                                        <p:cTn id="23" dur="500" fill="hold"/>
                                        <p:tgtEl>
                                          <p:spTgt spid="69"/>
                                        </p:tgtEl>
                                        <p:attrNameLst>
                                          <p:attrName>ppt_x</p:attrName>
                                        </p:attrNameLst>
                                      </p:cBhvr>
                                      <p:tavLst>
                                        <p:tav tm="0">
                                          <p:val>
                                            <p:strVal val="#ppt_x"/>
                                          </p:val>
                                        </p:tav>
                                        <p:tav tm="100000">
                                          <p:val>
                                            <p:strVal val="#ppt_x"/>
                                          </p:val>
                                        </p:tav>
                                      </p:tavLst>
                                    </p:anim>
                                    <p:anim calcmode="lin" valueType="num">
                                      <p:cBhvr additive="base">
                                        <p:cTn id="24" dur="500" fill="hold"/>
                                        <p:tgtEl>
                                          <p:spTgt spid="6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ppt_x"/>
                                          </p:val>
                                        </p:tav>
                                        <p:tav tm="100000">
                                          <p:val>
                                            <p:strVal val="#ppt_x"/>
                                          </p:val>
                                        </p:tav>
                                      </p:tavLst>
                                    </p:anim>
                                    <p:anim calcmode="lin" valueType="num">
                                      <p:cBhvr additive="base">
                                        <p:cTn id="28" dur="500" fill="hold"/>
                                        <p:tgtEl>
                                          <p:spTgt spid="4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9"/>
                                        </p:tgtEl>
                                        <p:attrNameLst>
                                          <p:attrName>style.visibility</p:attrName>
                                        </p:attrNameLst>
                                      </p:cBhvr>
                                      <p:to>
                                        <p:strVal val="visible"/>
                                      </p:to>
                                    </p:set>
                                    <p:anim calcmode="lin" valueType="num">
                                      <p:cBhvr additive="base">
                                        <p:cTn id="35" dur="500" fill="hold"/>
                                        <p:tgtEl>
                                          <p:spTgt spid="109"/>
                                        </p:tgtEl>
                                        <p:attrNameLst>
                                          <p:attrName>ppt_x</p:attrName>
                                        </p:attrNameLst>
                                      </p:cBhvr>
                                      <p:tavLst>
                                        <p:tav tm="0">
                                          <p:val>
                                            <p:strVal val="#ppt_x"/>
                                          </p:val>
                                        </p:tav>
                                        <p:tav tm="100000">
                                          <p:val>
                                            <p:strVal val="#ppt_x"/>
                                          </p:val>
                                        </p:tav>
                                      </p:tavLst>
                                    </p:anim>
                                    <p:anim calcmode="lin" valueType="num">
                                      <p:cBhvr additive="base">
                                        <p:cTn id="36" dur="500" fill="hold"/>
                                        <p:tgtEl>
                                          <p:spTgt spid="10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7"/>
                                        </p:tgtEl>
                                        <p:attrNameLst>
                                          <p:attrName>style.visibility</p:attrName>
                                        </p:attrNameLst>
                                      </p:cBhvr>
                                      <p:to>
                                        <p:strVal val="visible"/>
                                      </p:to>
                                    </p:set>
                                    <p:anim calcmode="lin" valueType="num">
                                      <p:cBhvr additive="base">
                                        <p:cTn id="39" dur="500" fill="hold"/>
                                        <p:tgtEl>
                                          <p:spTgt spid="107"/>
                                        </p:tgtEl>
                                        <p:attrNameLst>
                                          <p:attrName>ppt_x</p:attrName>
                                        </p:attrNameLst>
                                      </p:cBhvr>
                                      <p:tavLst>
                                        <p:tav tm="0">
                                          <p:val>
                                            <p:strVal val="#ppt_x"/>
                                          </p:val>
                                        </p:tav>
                                        <p:tav tm="100000">
                                          <p:val>
                                            <p:strVal val="#ppt_x"/>
                                          </p:val>
                                        </p:tav>
                                      </p:tavLst>
                                    </p:anim>
                                    <p:anim calcmode="lin" valueType="num">
                                      <p:cBhvr additive="base">
                                        <p:cTn id="40" dur="500" fill="hold"/>
                                        <p:tgtEl>
                                          <p:spTgt spid="10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1"/>
                                        </p:tgtEl>
                                        <p:attrNameLst>
                                          <p:attrName>style.visibility</p:attrName>
                                        </p:attrNameLst>
                                      </p:cBhvr>
                                      <p:to>
                                        <p:strVal val="visible"/>
                                      </p:to>
                                    </p:set>
                                    <p:anim calcmode="lin" valueType="num">
                                      <p:cBhvr additive="base">
                                        <p:cTn id="43" dur="500" fill="hold"/>
                                        <p:tgtEl>
                                          <p:spTgt spid="71"/>
                                        </p:tgtEl>
                                        <p:attrNameLst>
                                          <p:attrName>ppt_x</p:attrName>
                                        </p:attrNameLst>
                                      </p:cBhvr>
                                      <p:tavLst>
                                        <p:tav tm="0">
                                          <p:val>
                                            <p:strVal val="#ppt_x"/>
                                          </p:val>
                                        </p:tav>
                                        <p:tav tm="100000">
                                          <p:val>
                                            <p:strVal val="#ppt_x"/>
                                          </p:val>
                                        </p:tav>
                                      </p:tavLst>
                                    </p:anim>
                                    <p:anim calcmode="lin" valueType="num">
                                      <p:cBhvr additive="base">
                                        <p:cTn id="44"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4" grpId="0" animBg="1"/>
      <p:bldP spid="67" grpId="0" animBg="1"/>
      <p:bldP spid="6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149897</TotalTime>
  <Words>7805</Words>
  <Application>Microsoft Office PowerPoint</Application>
  <PresentationFormat>On-screen Show (4:3)</PresentationFormat>
  <Paragraphs>1268</Paragraphs>
  <Slides>58</Slides>
  <Notes>52</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High-Performance Federated and  Service-Oriented  Geographic Information Systems</vt:lpstr>
      <vt:lpstr>Outline</vt:lpstr>
      <vt:lpstr>Introduction </vt:lpstr>
      <vt:lpstr>Motivations</vt:lpstr>
      <vt:lpstr>Research Issues</vt:lpstr>
      <vt:lpstr>Background: Geographic Information Systems (GIS)</vt:lpstr>
      <vt:lpstr>Background  (Cont’d) OGC’s GIS data services</vt:lpstr>
      <vt:lpstr>Service oriented GIS  -Built over Geographic Standards- </vt:lpstr>
      <vt:lpstr>Federation Framework</vt:lpstr>
      <vt:lpstr>Federation Through Capability Aggregation</vt:lpstr>
      <vt:lpstr>Why Capability Metadata</vt:lpstr>
      <vt:lpstr>Architecture Summary</vt:lpstr>
      <vt:lpstr>Federator-oriented  data access/query optimization for distributed map rendering</vt:lpstr>
      <vt:lpstr>Performance Investigation</vt:lpstr>
      <vt:lpstr>Geo-data Characteristics</vt:lpstr>
      <vt:lpstr>Enhancement Approaches</vt:lpstr>
      <vt:lpstr>1. Extension to Open Standards:  Streaming data transfer</vt:lpstr>
      <vt:lpstr>2. GML-tiling</vt:lpstr>
      <vt:lpstr>Tile-table (TT)</vt:lpstr>
      <vt:lpstr>How It is Created</vt:lpstr>
      <vt:lpstr>Storing Entries: Pairs of &lt;bbox, GML&gt;</vt:lpstr>
      <vt:lpstr>How It is Used (Run-time)</vt:lpstr>
      <vt:lpstr>Summary and Related Work</vt:lpstr>
      <vt:lpstr>3. Dynamic Load-balancing &amp; Parallel Processing</vt:lpstr>
      <vt:lpstr>Workload Table (WT)</vt:lpstr>
      <vt:lpstr>How It is Used</vt:lpstr>
      <vt:lpstr>GML-tiling vs. Workload Table (WT)</vt:lpstr>
      <vt:lpstr>Related Work -Parallel data access/query optimization-</vt:lpstr>
      <vt:lpstr>Test Setup</vt:lpstr>
      <vt:lpstr>Base-line System Tests</vt:lpstr>
      <vt:lpstr>1. Using GML-tiling</vt:lpstr>
      <vt:lpstr>2. Parallel Processing Through WT</vt:lpstr>
      <vt:lpstr>Parallel Processing Through WT (Cont’d) Performance effecting factors</vt:lpstr>
      <vt:lpstr>Summary &amp; Conclusions  -Federator-oriented data access/query optimizations-</vt:lpstr>
      <vt:lpstr>Contributions</vt:lpstr>
      <vt:lpstr>Contributions (Systems Software)</vt:lpstr>
      <vt:lpstr>Acknowledgement</vt:lpstr>
      <vt:lpstr>Thanks!....</vt:lpstr>
      <vt:lpstr>BACK-UP SLIDES</vt:lpstr>
      <vt:lpstr>Related Work -Federation Framework-</vt:lpstr>
      <vt:lpstr>Related Work -Federation Framework-</vt:lpstr>
      <vt:lpstr>Possible Future Research Directions</vt:lpstr>
      <vt:lpstr>Why OpenGIS</vt:lpstr>
      <vt:lpstr>Integrated data-view Multi-layered Map images</vt:lpstr>
      <vt:lpstr>Slide 45</vt:lpstr>
      <vt:lpstr>GetCapabilities Schema and Sample Request Instance</vt:lpstr>
      <vt:lpstr>GetMap Schema and Sample Request Instance</vt:lpstr>
      <vt:lpstr>Slide 48</vt:lpstr>
      <vt:lpstr>Event-based Interactive Map Tools </vt:lpstr>
      <vt:lpstr>Sample GML document</vt:lpstr>
      <vt:lpstr>Sample GetFeature Request Instance</vt:lpstr>
      <vt:lpstr>A Template simple capabilities file for a WMS</vt:lpstr>
      <vt:lpstr>Generalization of the Proposed Architecture</vt:lpstr>
      <vt:lpstr>Slide 54</vt:lpstr>
      <vt:lpstr>Map rendering from GML</vt:lpstr>
      <vt:lpstr>Interoperability Requirements on Geo-data</vt:lpstr>
      <vt:lpstr>Standard Query (GetFeature)</vt:lpstr>
      <vt:lpstr>Motivations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asayar</dc:creator>
  <cp:lastModifiedBy>asayar</cp:lastModifiedBy>
  <cp:revision>3779</cp:revision>
  <dcterms:created xsi:type="dcterms:W3CDTF">2007-09-28T08:12:14Z</dcterms:created>
  <dcterms:modified xsi:type="dcterms:W3CDTF">2008-05-22T02:08:30Z</dcterms:modified>
</cp:coreProperties>
</file>