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4"/>
  </p:notesMasterIdLst>
  <p:handoutMasterIdLst>
    <p:handoutMasterId r:id="rId65"/>
  </p:handoutMasterIdLst>
  <p:sldIdLst>
    <p:sldId id="256" r:id="rId2"/>
    <p:sldId id="399" r:id="rId3"/>
    <p:sldId id="535" r:id="rId4"/>
    <p:sldId id="401" r:id="rId5"/>
    <p:sldId id="402" r:id="rId6"/>
    <p:sldId id="400" r:id="rId7"/>
    <p:sldId id="532" r:id="rId8"/>
    <p:sldId id="549" r:id="rId9"/>
    <p:sldId id="533" r:id="rId10"/>
    <p:sldId id="551" r:id="rId11"/>
    <p:sldId id="435" r:id="rId12"/>
    <p:sldId id="534" r:id="rId13"/>
    <p:sldId id="376" r:id="rId14"/>
    <p:sldId id="521" r:id="rId15"/>
    <p:sldId id="510" r:id="rId16"/>
    <p:sldId id="504" r:id="rId17"/>
    <p:sldId id="491" r:id="rId18"/>
    <p:sldId id="542" r:id="rId19"/>
    <p:sldId id="499" r:id="rId20"/>
    <p:sldId id="500" r:id="rId21"/>
    <p:sldId id="502" r:id="rId22"/>
    <p:sldId id="567" r:id="rId23"/>
    <p:sldId id="569" r:id="rId24"/>
    <p:sldId id="493" r:id="rId25"/>
    <p:sldId id="570" r:id="rId26"/>
    <p:sldId id="505" r:id="rId27"/>
    <p:sldId id="554" r:id="rId28"/>
    <p:sldId id="563" r:id="rId29"/>
    <p:sldId id="568" r:id="rId30"/>
    <p:sldId id="541" r:id="rId31"/>
    <p:sldId id="513" r:id="rId32"/>
    <p:sldId id="520" r:id="rId33"/>
    <p:sldId id="495" r:id="rId34"/>
    <p:sldId id="496" r:id="rId35"/>
    <p:sldId id="528" r:id="rId36"/>
    <p:sldId id="486" r:id="rId37"/>
    <p:sldId id="489" r:id="rId38"/>
    <p:sldId id="487" r:id="rId39"/>
    <p:sldId id="346" r:id="rId40"/>
    <p:sldId id="329" r:id="rId41"/>
    <p:sldId id="529" r:id="rId42"/>
    <p:sldId id="432" r:id="rId43"/>
    <p:sldId id="434" r:id="rId44"/>
    <p:sldId id="406" r:id="rId45"/>
    <p:sldId id="379" r:id="rId46"/>
    <p:sldId id="387" r:id="rId47"/>
    <p:sldId id="380" r:id="rId48"/>
    <p:sldId id="381" r:id="rId49"/>
    <p:sldId id="382" r:id="rId50"/>
    <p:sldId id="383" r:id="rId51"/>
    <p:sldId id="384" r:id="rId52"/>
    <p:sldId id="389" r:id="rId53"/>
    <p:sldId id="447" r:id="rId54"/>
    <p:sldId id="524" r:id="rId55"/>
    <p:sldId id="525" r:id="rId56"/>
    <p:sldId id="526" r:id="rId57"/>
    <p:sldId id="544" r:id="rId58"/>
    <p:sldId id="545" r:id="rId59"/>
    <p:sldId id="546" r:id="rId60"/>
    <p:sldId id="550" r:id="rId61"/>
    <p:sldId id="552" r:id="rId62"/>
    <p:sldId id="55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120"/>
    <a:srgbClr val="3E17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33" autoAdjust="0"/>
    <p:restoredTop sz="68353" autoAdjust="0"/>
  </p:normalViewPr>
  <p:slideViewPr>
    <p:cSldViewPr>
      <p:cViewPr varScale="1">
        <p:scale>
          <a:sx n="72" d="100"/>
          <a:sy n="72" d="100"/>
        </p:scale>
        <p:origin x="-20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sayar\Desktop\Thesis%20Docs\WMS_performance\test_final_new.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sayar\Desktop\Thesis%20Docs\WMS_performance\test_final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b="1" i="0" baseline="0" dirty="0"/>
              <a:t>Map Image Creation </a:t>
            </a:r>
            <a:r>
              <a:rPr lang="en-US" sz="1400" b="1" i="0" baseline="0" dirty="0" smtClean="0"/>
              <a:t>steps/timings</a:t>
            </a:r>
          </a:p>
          <a:p>
            <a:pPr>
              <a:defRPr sz="1400">
                <a:solidFill>
                  <a:srgbClr val="C00000"/>
                </a:solidFill>
              </a:defRPr>
            </a:pPr>
            <a:r>
              <a:rPr lang="en-US" sz="1200" b="1" i="0" baseline="0" dirty="0" smtClean="0"/>
              <a:t>(for 400x400 pixel images)</a:t>
            </a:r>
            <a:endParaRPr lang="en-US" sz="1200" b="1" i="0" baseline="0" dirty="0"/>
          </a:p>
        </c:rich>
      </c:tx>
      <c:layout>
        <c:manualLayout>
          <c:xMode val="edge"/>
          <c:yMode val="edge"/>
          <c:x val="0.26324069785394488"/>
          <c:y val="3.7053419793114592E-2"/>
        </c:manualLayout>
      </c:layout>
      <c:spPr>
        <a:noFill/>
        <a:ln w="25400">
          <a:noFill/>
        </a:ln>
      </c:spPr>
    </c:title>
    <c:plotArea>
      <c:layout>
        <c:manualLayout>
          <c:layoutTarget val="inner"/>
          <c:xMode val="edge"/>
          <c:yMode val="edge"/>
          <c:x val="0.16385605252029053"/>
          <c:y val="0.16089129483814663"/>
          <c:w val="0.77572325656124175"/>
          <c:h val="0.66926655001459234"/>
        </c:manualLayout>
      </c:layout>
      <c:scatterChart>
        <c:scatterStyle val="lineMarker"/>
        <c:ser>
          <c:idx val="0"/>
          <c:order val="0"/>
          <c:tx>
            <c:v>data extraction</c:v>
          </c:tx>
          <c:marker>
            <c:symbol val="diamond"/>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itemized'!$B$15:$B$20</c:f>
              <c:numCache>
                <c:formatCode>#,##0.00</c:formatCode>
                <c:ptCount val="6"/>
                <c:pt idx="0">
                  <c:v>15.58823529411765</c:v>
                </c:pt>
                <c:pt idx="1">
                  <c:v>72.8125</c:v>
                </c:pt>
                <c:pt idx="2">
                  <c:v>183.0625</c:v>
                </c:pt>
                <c:pt idx="3">
                  <c:v>270.4736842105263</c:v>
                </c:pt>
                <c:pt idx="4">
                  <c:v>671.73684210526289</c:v>
                </c:pt>
                <c:pt idx="5">
                  <c:v>1025.6733333333073</c:v>
                </c:pt>
              </c:numCache>
            </c:numRef>
          </c:yVal>
        </c:ser>
        <c:ser>
          <c:idx val="1"/>
          <c:order val="1"/>
          <c:tx>
            <c:v>data plotting</c:v>
          </c:tx>
          <c:marker>
            <c:symbol val="square"/>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itemized'!$C$15:$C$20</c:f>
              <c:numCache>
                <c:formatCode>#,##0.00</c:formatCode>
                <c:ptCount val="6"/>
                <c:pt idx="0">
                  <c:v>0</c:v>
                </c:pt>
                <c:pt idx="1">
                  <c:v>3</c:v>
                </c:pt>
                <c:pt idx="2">
                  <c:v>15.33</c:v>
                </c:pt>
                <c:pt idx="3">
                  <c:v>83.11</c:v>
                </c:pt>
                <c:pt idx="4">
                  <c:v>153.66999999999999</c:v>
                </c:pt>
                <c:pt idx="5">
                  <c:v>828.5</c:v>
                </c:pt>
              </c:numCache>
            </c:numRef>
          </c:yVal>
        </c:ser>
        <c:ser>
          <c:idx val="2"/>
          <c:order val="2"/>
          <c:tx>
            <c:v>image conversion</c:v>
          </c:tx>
          <c:marker>
            <c:symbol val="triangle"/>
            <c:size val="4"/>
          </c:marker>
          <c:xVal>
            <c:numRef>
              <c:f>'WMS itemized'!$A$15:$A$20</c:f>
              <c:numCache>
                <c:formatCode>#,##0</c:formatCode>
                <c:ptCount val="6"/>
                <c:pt idx="0">
                  <c:v>1</c:v>
                </c:pt>
                <c:pt idx="1">
                  <c:v>10</c:v>
                </c:pt>
                <c:pt idx="2">
                  <c:v>100</c:v>
                </c:pt>
                <c:pt idx="3">
                  <c:v>1000</c:v>
                </c:pt>
                <c:pt idx="4">
                  <c:v>5000</c:v>
                </c:pt>
                <c:pt idx="5">
                  <c:v>10000</c:v>
                </c:pt>
              </c:numCache>
            </c:numRef>
          </c:xVal>
          <c:yVal>
            <c:numRef>
              <c:f>'WMS itemized'!$D$15:$D$20</c:f>
              <c:numCache>
                <c:formatCode>General</c:formatCode>
                <c:ptCount val="6"/>
                <c:pt idx="0">
                  <c:v>19.239999999999988</c:v>
                </c:pt>
                <c:pt idx="1">
                  <c:v>19.239999999999988</c:v>
                </c:pt>
                <c:pt idx="2">
                  <c:v>19.239999999999988</c:v>
                </c:pt>
                <c:pt idx="3">
                  <c:v>19.239999999999988</c:v>
                </c:pt>
                <c:pt idx="4">
                  <c:v>19.239999999999988</c:v>
                </c:pt>
                <c:pt idx="5">
                  <c:v>19.239999999999988</c:v>
                </c:pt>
              </c:numCache>
            </c:numRef>
          </c:yVal>
        </c:ser>
        <c:ser>
          <c:idx val="3"/>
          <c:order val="3"/>
          <c:tx>
            <c:v>total response time</c:v>
          </c:tx>
          <c:xVal>
            <c:numRef>
              <c:f>'WMS itemized'!$A$15:$A$20</c:f>
              <c:numCache>
                <c:formatCode>#,##0</c:formatCode>
                <c:ptCount val="6"/>
                <c:pt idx="0">
                  <c:v>1</c:v>
                </c:pt>
                <c:pt idx="1">
                  <c:v>10</c:v>
                </c:pt>
                <c:pt idx="2">
                  <c:v>100</c:v>
                </c:pt>
                <c:pt idx="3">
                  <c:v>1000</c:v>
                </c:pt>
                <c:pt idx="4">
                  <c:v>5000</c:v>
                </c:pt>
                <c:pt idx="5">
                  <c:v>10000</c:v>
                </c:pt>
              </c:numCache>
            </c:numRef>
          </c:xVal>
          <c:yVal>
            <c:numRef>
              <c:f>'WMS itemized'!$E$15:$E$20</c:f>
              <c:numCache>
                <c:formatCode>#,##0.00</c:formatCode>
                <c:ptCount val="6"/>
                <c:pt idx="0">
                  <c:v>34.828235294117661</c:v>
                </c:pt>
                <c:pt idx="1">
                  <c:v>95.052499999999981</c:v>
                </c:pt>
                <c:pt idx="2">
                  <c:v>217.63250000000002</c:v>
                </c:pt>
                <c:pt idx="3">
                  <c:v>372.82368421052632</c:v>
                </c:pt>
                <c:pt idx="4">
                  <c:v>844.64684210526298</c:v>
                </c:pt>
                <c:pt idx="5">
                  <c:v>1873.4133333333298</c:v>
                </c:pt>
              </c:numCache>
            </c:numRef>
          </c:yVal>
        </c:ser>
        <c:axId val="42318080"/>
        <c:axId val="42328448"/>
      </c:scatterChart>
      <c:valAx>
        <c:axId val="42318080"/>
        <c:scaling>
          <c:orientation val="minMax"/>
        </c:scaling>
        <c:axPos val="b"/>
        <c:title>
          <c:tx>
            <c:rich>
              <a:bodyPr/>
              <a:lstStyle/>
              <a:p>
                <a:pPr>
                  <a:defRPr sz="1200">
                    <a:solidFill>
                      <a:srgbClr val="002060"/>
                    </a:solidFill>
                  </a:defRPr>
                </a:pPr>
                <a:r>
                  <a:rPr lang="en-US" sz="1200">
                    <a:solidFill>
                      <a:srgbClr val="002060"/>
                    </a:solidFill>
                  </a:rPr>
                  <a:t>Data Size -KB</a:t>
                </a:r>
              </a:p>
            </c:rich>
          </c:tx>
          <c:layout/>
          <c:spPr>
            <a:noFill/>
            <a:ln w="25400">
              <a:noFill/>
            </a:ln>
          </c:spPr>
        </c:title>
        <c:numFmt formatCode="0" sourceLinked="0"/>
        <c:maj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42328448"/>
        <c:crosses val="autoZero"/>
        <c:crossBetween val="midCat"/>
      </c:valAx>
      <c:valAx>
        <c:axId val="42328448"/>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spPr>
            <a:noFill/>
            <a:ln w="25400">
              <a:noFill/>
            </a:ln>
          </c:spPr>
        </c:title>
        <c:numFmt formatCode="#,##0" sourceLinked="0"/>
        <c:majorTickMark val="none"/>
        <c:tickLblPos val="nextTo"/>
        <c:txPr>
          <a:bodyPr/>
          <a:lstStyle/>
          <a:p>
            <a:pPr>
              <a:defRPr sz="1200"/>
            </a:pPr>
            <a:endParaRPr lang="en-US"/>
          </a:p>
        </c:txPr>
        <c:crossAx val="42318080"/>
        <c:crosses val="autoZero"/>
        <c:crossBetween val="midCat"/>
      </c:valAx>
    </c:plotArea>
    <c:legend>
      <c:legendPos val="r"/>
      <c:layout>
        <c:manualLayout>
          <c:xMode val="edge"/>
          <c:yMode val="edge"/>
          <c:x val="0.17892412531002441"/>
          <c:y val="0.17256318484665137"/>
          <c:w val="0.42800211900117996"/>
          <c:h val="0.27815061578841138"/>
        </c:manualLayout>
      </c:layout>
      <c:txPr>
        <a:bodyPr/>
        <a:lstStyle/>
        <a:p>
          <a:pPr>
            <a:defRPr sz="1200"/>
          </a:pPr>
          <a:endParaRPr lang="en-US"/>
        </a:p>
      </c:txPr>
    </c:legend>
    <c:plotVisOnly val="1"/>
    <c:dispBlanksAs val="gap"/>
  </c:chart>
  <c:spPr>
    <a:solidFill>
      <a:schemeClr val="bg1"/>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400">
                <a:solidFill>
                  <a:srgbClr val="C00000"/>
                </a:solidFill>
              </a:defRPr>
            </a:pPr>
            <a:r>
              <a:rPr lang="en-US" sz="1400" dirty="0">
                <a:solidFill>
                  <a:srgbClr val="C00000"/>
                </a:solidFill>
              </a:rPr>
              <a:t>Image </a:t>
            </a:r>
            <a:r>
              <a:rPr lang="en-US" sz="1400" dirty="0" smtClean="0">
                <a:solidFill>
                  <a:srgbClr val="C00000"/>
                </a:solidFill>
              </a:rPr>
              <a:t>conversion time </a:t>
            </a:r>
          </a:p>
          <a:p>
            <a:pPr>
              <a:defRPr sz="1400">
                <a:solidFill>
                  <a:srgbClr val="C00000"/>
                </a:solidFill>
              </a:defRPr>
            </a:pPr>
            <a:r>
              <a:rPr lang="en-US" sz="1400" dirty="0" smtClean="0">
                <a:solidFill>
                  <a:srgbClr val="C00000"/>
                </a:solidFill>
              </a:rPr>
              <a:t>For different pixel resolutions</a:t>
            </a:r>
            <a:endParaRPr lang="en-US" sz="1400" dirty="0">
              <a:solidFill>
                <a:srgbClr val="C00000"/>
              </a:solidFill>
            </a:endParaRPr>
          </a:p>
        </c:rich>
      </c:tx>
      <c:layout>
        <c:manualLayout>
          <c:xMode val="edge"/>
          <c:yMode val="edge"/>
          <c:x val="0.27209090909090938"/>
          <c:y val="2.0408163265306142E-2"/>
        </c:manualLayout>
      </c:layout>
    </c:title>
    <c:plotArea>
      <c:layout>
        <c:manualLayout>
          <c:layoutTarget val="inner"/>
          <c:xMode val="edge"/>
          <c:yMode val="edge"/>
          <c:x val="0.16450268891213776"/>
          <c:y val="0.19480351414406533"/>
          <c:w val="0.81131310042555349"/>
          <c:h val="0.56957239720034958"/>
        </c:manualLayout>
      </c:layout>
      <c:barChart>
        <c:barDir val="col"/>
        <c:grouping val="clustered"/>
        <c:ser>
          <c:idx val="0"/>
          <c:order val="0"/>
          <c:tx>
            <c:v>conversion time</c:v>
          </c:tx>
          <c:cat>
            <c:strRef>
              <c:f>'WMS itemized'!$A$31:$A$34</c:f>
              <c:strCache>
                <c:ptCount val="4"/>
                <c:pt idx="0">
                  <c:v>200x200</c:v>
                </c:pt>
                <c:pt idx="1">
                  <c:v>400x400</c:v>
                </c:pt>
                <c:pt idx="2">
                  <c:v>600x600</c:v>
                </c:pt>
                <c:pt idx="3">
                  <c:v>800x800</c:v>
                </c:pt>
              </c:strCache>
            </c:strRef>
          </c:cat>
          <c:val>
            <c:numRef>
              <c:f>'WMS itemized'!$B$31:$B$34</c:f>
              <c:numCache>
                <c:formatCode>0.00</c:formatCode>
                <c:ptCount val="4"/>
                <c:pt idx="0">
                  <c:v>19.238095238095227</c:v>
                </c:pt>
                <c:pt idx="1">
                  <c:v>25.428571428571427</c:v>
                </c:pt>
                <c:pt idx="2">
                  <c:v>46.38095238095238</c:v>
                </c:pt>
                <c:pt idx="3">
                  <c:v>71.578947368419549</c:v>
                </c:pt>
              </c:numCache>
            </c:numRef>
          </c:val>
        </c:ser>
        <c:axId val="42271104"/>
        <c:axId val="42416768"/>
      </c:barChart>
      <c:catAx>
        <c:axId val="42271104"/>
        <c:scaling>
          <c:orientation val="minMax"/>
        </c:scaling>
        <c:axPos val="b"/>
        <c:title>
          <c:tx>
            <c:rich>
              <a:bodyPr/>
              <a:lstStyle/>
              <a:p>
                <a:pPr>
                  <a:defRPr sz="1200">
                    <a:solidFill>
                      <a:srgbClr val="002060"/>
                    </a:solidFill>
                  </a:defRPr>
                </a:pPr>
                <a:r>
                  <a:rPr lang="en-US" sz="1200">
                    <a:solidFill>
                      <a:srgbClr val="002060"/>
                    </a:solidFill>
                  </a:rPr>
                  <a:t>Resolution</a:t>
                </a:r>
                <a:r>
                  <a:rPr lang="en-US" sz="1200" baseline="0">
                    <a:solidFill>
                      <a:srgbClr val="002060"/>
                    </a:solidFill>
                  </a:rPr>
                  <a:t> in Pixels</a:t>
                </a:r>
                <a:endParaRPr lang="en-US" sz="1200">
                  <a:solidFill>
                    <a:srgbClr val="002060"/>
                  </a:solidFill>
                </a:endParaRPr>
              </a:p>
            </c:rich>
          </c:tx>
          <c:layout/>
        </c:title>
        <c:majorTickMark val="none"/>
        <c:tickLblPos val="nextTo"/>
        <c:txPr>
          <a:bodyPr/>
          <a:lstStyle/>
          <a:p>
            <a:pPr>
              <a:defRPr sz="1200"/>
            </a:pPr>
            <a:endParaRPr lang="en-US"/>
          </a:p>
        </c:txPr>
        <c:crossAx val="42416768"/>
        <c:crosses val="autoZero"/>
        <c:auto val="1"/>
        <c:lblAlgn val="ctr"/>
        <c:lblOffset val="100"/>
      </c:catAx>
      <c:valAx>
        <c:axId val="42416768"/>
        <c:scaling>
          <c:orientation val="minMax"/>
        </c:scaling>
        <c:axPos val="l"/>
        <c:majorGridlines/>
        <c:title>
          <c:tx>
            <c:rich>
              <a:bodyPr/>
              <a:lstStyle/>
              <a:p>
                <a:pPr>
                  <a:defRPr sz="1200">
                    <a:solidFill>
                      <a:srgbClr val="002060"/>
                    </a:solidFill>
                  </a:defRPr>
                </a:pPr>
                <a:r>
                  <a:rPr lang="en-US" sz="1200">
                    <a:solidFill>
                      <a:srgbClr val="002060"/>
                    </a:solidFill>
                  </a:rPr>
                  <a:t>Time msec</a:t>
                </a:r>
              </a:p>
            </c:rich>
          </c:tx>
          <c:layout/>
        </c:title>
        <c:numFmt formatCode="0" sourceLinked="0"/>
        <c:tickLblPos val="nextTo"/>
        <c:txPr>
          <a:bodyPr/>
          <a:lstStyle/>
          <a:p>
            <a:pPr>
              <a:defRPr sz="1200"/>
            </a:pPr>
            <a:endParaRPr lang="en-US"/>
          </a:p>
        </c:txPr>
        <c:crossAx val="42271104"/>
        <c:crosses val="autoZero"/>
        <c:crossBetween val="between"/>
      </c:valAx>
    </c:plotArea>
    <c:legend>
      <c:legendPos val="r"/>
      <c:layout>
        <c:manualLayout>
          <c:xMode val="edge"/>
          <c:yMode val="edge"/>
          <c:x val="0.19016113277102681"/>
          <c:y val="0.22409521726450857"/>
          <c:w val="0.45744175181986174"/>
          <c:h val="0.11759526409563772"/>
        </c:manualLayout>
      </c:layout>
      <c:txPr>
        <a:bodyPr/>
        <a:lstStyle/>
        <a:p>
          <a:pPr>
            <a:defRPr sz="1200"/>
          </a:pPr>
          <a:endParaRPr lang="en-US"/>
        </a:p>
      </c:txPr>
    </c:legend>
    <c:plotVisOnly val="1"/>
  </c:chart>
  <c:spPr>
    <a:solidFill>
      <a:schemeClr val="bg1"/>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0.76712</cdr:x>
      <cdr:y>0.76471</cdr:y>
    </cdr:from>
    <cdr:to>
      <cdr:x>0.87671</cdr:x>
      <cdr:y>0.84314</cdr:y>
    </cdr:to>
    <cdr:sp macro="" textlink="">
      <cdr:nvSpPr>
        <cdr:cNvPr id="2" name="TextBox 1"/>
        <cdr:cNvSpPr txBox="1"/>
      </cdr:nvSpPr>
      <cdr:spPr>
        <a:xfrm xmlns:a="http://schemas.openxmlformats.org/drawingml/2006/main">
          <a:off x="4267200" y="29718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0.39286</cdr:x>
      <cdr:y>0.51923</cdr:y>
    </cdr:from>
    <cdr:to>
      <cdr:x>0.53571</cdr:x>
      <cdr:y>0.59615</cdr:y>
    </cdr:to>
    <cdr:sp macro="" textlink="">
      <cdr:nvSpPr>
        <cdr:cNvPr id="3" name="TextBox 2"/>
        <cdr:cNvSpPr txBox="1"/>
      </cdr:nvSpPr>
      <cdr:spPr>
        <a:xfrm xmlns:a="http://schemas.openxmlformats.org/drawingml/2006/main">
          <a:off x="1676400" y="20574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dr:relSizeAnchor xmlns:cdr="http://schemas.openxmlformats.org/drawingml/2006/chartDrawing">
    <cdr:from>
      <cdr:x>0.35211</cdr:x>
      <cdr:y>0.53846</cdr:y>
    </cdr:from>
    <cdr:to>
      <cdr:x>0.54854</cdr:x>
      <cdr:y>0.59615</cdr:y>
    </cdr:to>
    <cdr:sp macro="" textlink="">
      <cdr:nvSpPr>
        <cdr:cNvPr id="5" name="Oval 4"/>
        <cdr:cNvSpPr/>
      </cdr:nvSpPr>
      <cdr:spPr>
        <a:xfrm xmlns:a="http://schemas.openxmlformats.org/drawingml/2006/main">
          <a:off x="1905000" y="2133600"/>
          <a:ext cx="1062718" cy="2286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6BE33-DDFD-4C53-A864-CDDD3EDD21A6}" type="datetimeFigureOut">
              <a:rPr lang="en-US" smtClean="0"/>
              <a:pPr/>
              <a:t>6/9/2008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8562D4-9ED0-486A-8810-1C86D44FE2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6/9/2008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a:t>
            </a:r>
            <a:r>
              <a:rPr lang="en-US" baseline="0" dirty="0" smtClean="0"/>
              <a:t> presentation is on my research topic – High …….</a:t>
            </a:r>
            <a:r>
              <a:rPr lang="en-US" baseline="0" smtClean="0"/>
              <a:t>systems.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458788" lvl="1" indent="-285750">
              <a:spcBef>
                <a:spcPct val="20000"/>
              </a:spcBef>
              <a:buFontTx/>
              <a:buNone/>
            </a:pPr>
            <a:r>
              <a:rPr lang="en-GB" sz="2800" dirty="0" smtClean="0"/>
              <a:t>Dublin core: An attempt to improve resource discovery on the Web</a:t>
            </a:r>
            <a:r>
              <a:rPr lang="en-GB" sz="2800" baseline="0" dirty="0" smtClean="0"/>
              <a:t> - </a:t>
            </a:r>
            <a:r>
              <a:rPr lang="en-GB" dirty="0" smtClean="0"/>
              <a:t>now adopted more broadly</a:t>
            </a:r>
          </a:p>
          <a:p>
            <a:pPr marL="458788" lvl="1" indent="-285750">
              <a:spcBef>
                <a:spcPct val="20000"/>
              </a:spcBef>
              <a:buFontTx/>
              <a:buNone/>
            </a:pPr>
            <a:endParaRPr lang="en-GB" dirty="0" smtClean="0"/>
          </a:p>
          <a:p>
            <a:pPr marL="458788" lvl="1" indent="-285750">
              <a:spcBef>
                <a:spcPct val="20000"/>
              </a:spcBef>
              <a:buFontTx/>
              <a:buNone/>
            </a:pPr>
            <a:r>
              <a:rPr lang="en-US" dirty="0" smtClean="0"/>
              <a:t>15 elements for descriptive metadata:</a:t>
            </a:r>
            <a:r>
              <a:rPr lang="en-US" baseline="0" dirty="0" smtClean="0"/>
              <a:t> Title, creator, subject, description, publisher, date, type, source, format etc. - looks like end node.</a:t>
            </a:r>
          </a:p>
          <a:p>
            <a:pPr marL="458788" lvl="1" indent="-285750">
              <a:spcBef>
                <a:spcPct val="20000"/>
              </a:spcBef>
              <a:buFontTx/>
              <a:buNone/>
            </a:pPr>
            <a:endParaRPr lang="en-US" baseline="0" dirty="0" smtClean="0"/>
          </a:p>
          <a:p>
            <a:pPr marL="458788" lvl="1" indent="-285750">
              <a:spcBef>
                <a:spcPct val="20000"/>
              </a:spcBef>
              <a:buFontTx/>
              <a:buNone/>
            </a:pPr>
            <a:r>
              <a:rPr lang="en-US" baseline="0" dirty="0" smtClean="0"/>
              <a:t>Dublin Core </a:t>
            </a:r>
            <a:r>
              <a:rPr lang="en-US" baseline="0" dirty="0" err="1" smtClean="0"/>
              <a:t>vs</a:t>
            </a:r>
            <a:r>
              <a:rPr lang="en-US" baseline="0" dirty="0" smtClean="0"/>
              <a:t> RDF (defined by W3C)    -    Capability </a:t>
            </a:r>
            <a:r>
              <a:rPr lang="en-US" baseline="0" dirty="0" err="1" smtClean="0"/>
              <a:t>vs</a:t>
            </a:r>
            <a:r>
              <a:rPr lang="en-US" baseline="0" dirty="0" smtClean="0"/>
              <a:t> GML</a:t>
            </a:r>
          </a:p>
          <a:p>
            <a:pPr marL="458788" lvl="1" indent="-285750">
              <a:spcBef>
                <a:spcPct val="20000"/>
              </a:spcBef>
              <a:buFontTx/>
              <a:buNone/>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RDF and GML </a:t>
            </a:r>
            <a:r>
              <a:rPr lang="en-US" dirty="0" smtClean="0"/>
              <a:t>Imposes structural constraints on the expression of application data models</a:t>
            </a:r>
            <a:r>
              <a:rPr lang="en-US" baseline="0" dirty="0" smtClean="0"/>
              <a:t> </a:t>
            </a:r>
            <a:r>
              <a:rPr lang="en-US" dirty="0" smtClean="0"/>
              <a:t>for consistent </a:t>
            </a:r>
            <a:r>
              <a:rPr lang="en-US" u="sng" dirty="0" smtClean="0"/>
              <a:t>encoding</a:t>
            </a:r>
            <a:r>
              <a:rPr lang="en-US" dirty="0" smtClean="0"/>
              <a:t>, </a:t>
            </a:r>
            <a:r>
              <a:rPr lang="en-US" u="sng" dirty="0" smtClean="0"/>
              <a:t>exchange</a:t>
            </a:r>
            <a:r>
              <a:rPr lang="en-US" dirty="0" smtClean="0"/>
              <a:t> and </a:t>
            </a:r>
            <a:r>
              <a:rPr lang="en-US" u="sng" dirty="0" smtClean="0"/>
              <a:t>processing</a:t>
            </a:r>
            <a:r>
              <a:rPr lang="en-US" dirty="0" smtClean="0"/>
              <a:t> of metadata</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dirty="0" smtClean="0"/>
              <a:t>Usage is different: dc elements</a:t>
            </a:r>
            <a:r>
              <a:rPr lang="en-US" baseline="0" dirty="0" smtClean="0"/>
              <a:t> for resource description is embedded in </a:t>
            </a:r>
            <a:r>
              <a:rPr lang="en-US" baseline="0" dirty="0" err="1" smtClean="0"/>
              <a:t>rdf</a:t>
            </a:r>
            <a:r>
              <a:rPr lang="en-US" baseline="0" dirty="0" smtClean="0"/>
              <a:t> documents. In GML-capability case: capability utilizes the semantics of GML elements.</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Dublin core is an application of RDF data model</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err="1" smtClean="0"/>
              <a:t>Dc:date</a:t>
            </a:r>
            <a:r>
              <a:rPr lang="en-US" baseline="0" dirty="0" smtClean="0"/>
              <a:t> -&gt; </a:t>
            </a:r>
            <a:r>
              <a:rPr lang="en-US" baseline="0" dirty="0" err="1" smtClean="0"/>
              <a:t>rdf:value</a:t>
            </a: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Over the GIS</a:t>
            </a:r>
            <a:r>
              <a:rPr lang="en-US" sz="1200" kern="1200" baseline="0" dirty="0" smtClean="0">
                <a:solidFill>
                  <a:schemeClr val="tx1"/>
                </a:solidFill>
                <a:latin typeface="+mn-lt"/>
                <a:ea typeface="+mn-ea"/>
                <a:cs typeface="+mn-cs"/>
              </a:rPr>
              <a:t> Web Service components we propose SOA based federated information system architecture </a:t>
            </a:r>
            <a:r>
              <a:rPr lang="en-US" sz="1200" kern="1200" dirty="0" smtClean="0">
                <a:solidFill>
                  <a:schemeClr val="tx1"/>
                </a:solidFill>
                <a:latin typeface="+mn-lt"/>
                <a:ea typeface="+mn-ea"/>
                <a:cs typeface="+mn-cs"/>
              </a:rPr>
              <a:t>for understanding and managing the production of knowledge from distributed observation, simulation and analysis through integrated data-views in the form of multi-layered map images. </a:t>
            </a:r>
          </a:p>
          <a:p>
            <a:r>
              <a:rPr lang="en-US" sz="1200" kern="1200" dirty="0" smtClean="0">
                <a:solidFill>
                  <a:schemeClr val="tx1"/>
                </a:solidFill>
                <a:latin typeface="+mn-lt"/>
                <a:ea typeface="+mn-ea"/>
                <a:cs typeface="+mn-cs"/>
              </a:rPr>
              <a:t>Infrastructure is based on common data model, OGC compatible standard GIS Web-Service components and a federator. </a:t>
            </a:r>
          </a:p>
          <a:p>
            <a:r>
              <a:rPr lang="en-US" sz="1200" kern="1200" dirty="0" smtClean="0">
                <a:solidFill>
                  <a:schemeClr val="tx1"/>
                </a:solidFill>
                <a:latin typeface="+mn-lt"/>
                <a:ea typeface="+mn-ea"/>
                <a:cs typeface="+mn-cs"/>
              </a:rPr>
              <a:t>Federator is actually</a:t>
            </a:r>
            <a:r>
              <a:rPr lang="en-US" sz="1200" kern="1200" baseline="0" dirty="0" smtClean="0">
                <a:solidFill>
                  <a:schemeClr val="tx1"/>
                </a:solidFill>
                <a:latin typeface="+mn-lt"/>
                <a:ea typeface="+mn-ea"/>
                <a:cs typeface="+mn-cs"/>
              </a:rPr>
              <a:t> an</a:t>
            </a:r>
            <a:r>
              <a:rPr lang="en-US" sz="1200" kern="1200" dirty="0" smtClean="0">
                <a:solidFill>
                  <a:schemeClr val="tx1"/>
                </a:solidFill>
                <a:latin typeface="+mn-lt"/>
                <a:ea typeface="+mn-ea"/>
                <a:cs typeface="+mn-cs"/>
              </a:rPr>
              <a:t> extended WMS provides one global view over several data sources that are processed as one source.</a:t>
            </a:r>
          </a:p>
          <a:p>
            <a:r>
              <a:rPr lang="en-US" sz="1200" kern="1200" dirty="0" smtClean="0">
                <a:solidFill>
                  <a:schemeClr val="tx1"/>
                </a:solidFill>
                <a:latin typeface="+mn-lt"/>
                <a:ea typeface="+mn-ea"/>
                <a:cs typeface="+mn-cs"/>
              </a:rPr>
              <a:t>aggregating capability metadata from distributed standard GIS services and orchestrating/synchronizing requests and responses over the composition of data services referenced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three general issues here. The first is the data modeling (how to integrate different source schemas); the second is their querying (how to answer to the queries posed on the global schema); and the third is the common presentation model of data sources, i.e. mapping of common data model to a display model enabling integration/overlaying with other data sets (integrated data-view). The first two groups of research issues are related to lower level (database and files) data format/query/access heterogeneities summarized as semantic heterogeneity. </a:t>
            </a:r>
          </a:p>
          <a:p>
            <a:r>
              <a:rPr lang="en-US" sz="1200" kern="1200" baseline="0" dirty="0" smtClean="0">
                <a:solidFill>
                  <a:schemeClr val="tx1"/>
                </a:solidFill>
                <a:latin typeface="+mn-lt"/>
                <a:ea typeface="+mn-ea"/>
                <a:cs typeface="+mn-cs"/>
              </a:rPr>
              <a:t>Local administrators maintain control over their systems and yet provide access to their data by the global users at the federation level.</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endParaRPr lang="en-US" sz="1000" baseline="0" dirty="0" smtClean="0">
              <a:solidFill>
                <a:schemeClr val="tx1">
                  <a:lumMod val="75000"/>
                  <a:lumOff val="25000"/>
                </a:schemeClr>
              </a:solidFill>
            </a:endParaRPr>
          </a:p>
          <a:p>
            <a:endParaRPr lang="en-US" sz="1000" baseline="0" dirty="0" smtClean="0">
              <a:solidFill>
                <a:schemeClr val="tx1">
                  <a:lumMod val="75000"/>
                  <a:lumOff val="25000"/>
                </a:schemeClr>
              </a:solidFill>
            </a:endParaRPr>
          </a:p>
          <a:p>
            <a:r>
              <a:rPr lang="en-US" sz="1000" baseline="0" dirty="0" smtClean="0">
                <a:solidFill>
                  <a:schemeClr val="tx1">
                    <a:lumMod val="75000"/>
                    <a:lumOff val="25000"/>
                  </a:schemeClr>
                </a:solidFill>
              </a:rPr>
              <a:t>Federator </a:t>
            </a:r>
            <a:r>
              <a:rPr lang="en-US" sz="1000" i="1" baseline="0" dirty="0" smtClean="0">
                <a:solidFill>
                  <a:schemeClr val="tx1">
                    <a:lumMod val="75000"/>
                    <a:lumOff val="25000"/>
                  </a:schemeClr>
                </a:solidFill>
                <a:latin typeface="Times New Roman" pitchFamily="18" charset="0"/>
                <a:cs typeface="Times New Roman" pitchFamily="18" charset="0"/>
              </a:rPr>
              <a:t>(investigated)</a:t>
            </a:r>
            <a:r>
              <a:rPr lang="en-US" sz="1000" baseline="0" dirty="0" smtClean="0">
                <a:solidFill>
                  <a:schemeClr val="tx1">
                    <a:lumMod val="75000"/>
                    <a:lumOff val="25000"/>
                  </a:schemeClr>
                </a:solidFill>
              </a:rPr>
              <a:t>:</a:t>
            </a:r>
          </a:p>
          <a:p>
            <a:pPr lvl="1"/>
            <a:r>
              <a:rPr lang="en-US" sz="1000" baseline="0" dirty="0" smtClean="0">
                <a:solidFill>
                  <a:schemeClr val="tx1">
                    <a:lumMod val="75000"/>
                    <a:lumOff val="25000"/>
                  </a:schemeClr>
                </a:solidFill>
              </a:rPr>
              <a:t>Inspired from OGC: Cascading WMS</a:t>
            </a:r>
          </a:p>
          <a:p>
            <a:pPr lvl="1"/>
            <a:r>
              <a:rPr lang="en-US" sz="1000" baseline="0" dirty="0" smtClean="0">
                <a:solidFill>
                  <a:schemeClr val="tx1">
                    <a:lumMod val="75000"/>
                    <a:lumOff val="25000"/>
                  </a:schemeClr>
                </a:solidFill>
              </a:rPr>
              <a:t>Federator: Extended WMS</a:t>
            </a:r>
          </a:p>
          <a:p>
            <a:r>
              <a:rPr lang="en-US" sz="1000" i="1" kern="1200" baseline="0" dirty="0" smtClean="0">
                <a:solidFill>
                  <a:schemeClr val="tx1"/>
                </a:solidFill>
                <a:latin typeface="+mn-lt"/>
                <a:ea typeface="+mn-ea"/>
                <a:cs typeface="+mn-cs"/>
              </a:rPr>
              <a:t>Map -&gt; Layer -&gt; Data {GML / binary images} -&gt;Raw data (any type).</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A map is application-based, human-recognizable, integrated data display and is composed of layers. A layer is a data rendering of a single homogeneous data source. Layers are created from the structured XML-encoded common data model (GML) or binary map images (raster data). Heterogeneous data sources (</a:t>
            </a:r>
            <a:r>
              <a:rPr lang="en-US" sz="1000" i="1" kern="1200" baseline="0" dirty="0" smtClean="0">
                <a:solidFill>
                  <a:schemeClr val="tx1"/>
                </a:solidFill>
                <a:latin typeface="+mn-lt"/>
                <a:ea typeface="+mn-ea"/>
                <a:cs typeface="+mn-cs"/>
              </a:rPr>
              <a:t>raw data</a:t>
            </a:r>
            <a:r>
              <a:rPr lang="en-US" sz="1000" kern="1200" baseline="0" dirty="0" smtClean="0">
                <a:solidFill>
                  <a:schemeClr val="tx1"/>
                </a:solidFill>
                <a:latin typeface="+mn-lt"/>
                <a:ea typeface="+mn-ea"/>
                <a:cs typeface="+mn-cs"/>
              </a:rPr>
              <a:t>) are integrated to the system as GML or binary map images through the resource specific mediators. The mediators have resource specific adaptors for request and response conversions and appropriate capability metadata describing the data and resources.</a:t>
            </a:r>
          </a:p>
          <a:p>
            <a:r>
              <a:rPr lang="en-US" sz="1000" kern="1200" dirty="0" smtClean="0">
                <a:solidFill>
                  <a:schemeClr val="tx1"/>
                </a:solidFill>
                <a:latin typeface="+mn-lt"/>
                <a:ea typeface="+mn-ea"/>
                <a:cs typeface="+mn-cs"/>
              </a:rPr>
              <a:t>The federator enables state-full service access over the stateless GIS Web Service components, and results in better performance for responsive GIS systems.</a:t>
            </a:r>
            <a:endParaRPr lang="en-US" sz="10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Lets discuss</a:t>
            </a:r>
            <a:r>
              <a:rPr lang="en-US" sz="1200" baseline="0" dirty="0" smtClean="0"/>
              <a:t> the performance…………..designs in such federated service oriented framework</a:t>
            </a:r>
          </a:p>
          <a:p>
            <a:endParaRPr lang="en-US" sz="1200" baseline="0" dirty="0" smtClean="0"/>
          </a:p>
          <a:p>
            <a:r>
              <a:rPr lang="en-US" sz="1200" baseline="0" dirty="0" smtClean="0"/>
              <a:t>Federated spatial database display</a:t>
            </a:r>
          </a:p>
          <a:p>
            <a:endParaRPr lang="en-US" sz="1200" baseline="0" dirty="0" smtClean="0"/>
          </a:p>
          <a:p>
            <a:r>
              <a:rPr lang="en-US" sz="1200" baseline="0" dirty="0" smtClean="0"/>
              <a:t>We propose federator-oriented data …optimization techniques for distributed map rendering</a:t>
            </a:r>
          </a:p>
          <a:p>
            <a:endParaRPr lang="en-US" sz="1200" baseline="0" dirty="0" smtClean="0"/>
          </a:p>
          <a:p>
            <a:r>
              <a:rPr lang="en-US" dirty="0" smtClean="0">
                <a:solidFill>
                  <a:schemeClr val="tx1">
                    <a:lumMod val="75000"/>
                    <a:lumOff val="25000"/>
                  </a:schemeClr>
                </a:solidFill>
              </a:rPr>
              <a:t>Federator enables Performance enhancements</a:t>
            </a:r>
            <a:r>
              <a:rPr lang="en-US" baseline="0" dirty="0" smtClean="0">
                <a:solidFill>
                  <a:schemeClr val="tx1">
                    <a:lumMod val="75000"/>
                    <a:lumOff val="25000"/>
                  </a:schemeClr>
                </a:solidFill>
              </a:rPr>
              <a:t> through:</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State-full access/query over stateless data services</a:t>
            </a:r>
          </a:p>
          <a:p>
            <a:pPr lvl="1"/>
            <a:r>
              <a:rPr lang="en-US" dirty="0" smtClean="0">
                <a:solidFill>
                  <a:schemeClr val="tx1">
                    <a:lumMod val="75000"/>
                    <a:lumOff val="25000"/>
                  </a:schemeClr>
                </a:solidFill>
              </a:rPr>
              <a:t>Enables load-balancing and parallel processing</a:t>
            </a:r>
          </a:p>
          <a:p>
            <a:pPr lvl="2"/>
            <a:r>
              <a:rPr lang="en-US" dirty="0" smtClean="0">
                <a:solidFill>
                  <a:schemeClr val="tx1">
                    <a:lumMod val="75000"/>
                    <a:lumOff val="25000"/>
                  </a:schemeClr>
                </a:solidFill>
              </a:rPr>
              <a:t>Each layer comes from different server</a:t>
            </a:r>
          </a:p>
          <a:p>
            <a:pPr lvl="2"/>
            <a:r>
              <a:rPr lang="en-US" dirty="0" smtClean="0">
                <a:solidFill>
                  <a:schemeClr val="tx1">
                    <a:lumMod val="75000"/>
                    <a:lumOff val="25000"/>
                  </a:schemeClr>
                </a:solidFill>
              </a:rPr>
              <a:t>Individual layers can also be created in parallel</a:t>
            </a:r>
          </a:p>
          <a:p>
            <a:endParaRPr lang="en-US" sz="1200"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GIS is mostly used in early warning systems, </a:t>
            </a:r>
            <a:r>
              <a:rPr lang="en-US" dirty="0" smtClean="0"/>
              <a:t>interactive real-time applications ,</a:t>
            </a:r>
            <a:r>
              <a:rPr lang="en-US" baseline="0" dirty="0" smtClean="0"/>
              <a:t> It </a:t>
            </a:r>
            <a:r>
              <a:rPr lang="en-US" dirty="0" smtClean="0">
                <a:solidFill>
                  <a:schemeClr val="tx1">
                    <a:lumMod val="75000"/>
                    <a:lumOff val="25000"/>
                  </a:schemeClr>
                </a:solidFill>
              </a:rPr>
              <a:t>requires quick response times.</a:t>
            </a: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0- distributed nature of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and the computational resources are naturally distributed</a:t>
            </a:r>
          </a:p>
          <a:p>
            <a:r>
              <a:rPr lang="en-US" sz="1200" kern="1200" dirty="0" smtClean="0">
                <a:solidFill>
                  <a:schemeClr val="tx1"/>
                </a:solidFill>
                <a:latin typeface="+mn-lt"/>
                <a:ea typeface="+mn-ea"/>
                <a:cs typeface="+mn-cs"/>
              </a:rPr>
              <a:t>Large data volumes make it impossible to put all geospatial data into one big data center.</a:t>
            </a:r>
          </a:p>
          <a:p>
            <a:r>
              <a:rPr lang="en-US" sz="1200" kern="1200" dirty="0" smtClean="0">
                <a:solidFill>
                  <a:schemeClr val="tx1"/>
                </a:solidFill>
                <a:latin typeface="+mn-lt"/>
                <a:ea typeface="+mn-ea"/>
                <a:cs typeface="+mn-cs"/>
              </a:rPr>
              <a:t>Decision making requires these distributed heterogeneous data sources to be shared, and represented/rendered to extract useful knowledge </a:t>
            </a:r>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1-using semi-structured data model:</a:t>
            </a:r>
          </a:p>
          <a:p>
            <a:r>
              <a:rPr lang="en-US" sz="1200" kern="1200" dirty="0" smtClean="0">
                <a:solidFill>
                  <a:schemeClr val="tx1"/>
                </a:solidFill>
                <a:latin typeface="+mn-lt"/>
                <a:ea typeface="+mn-ea"/>
                <a:cs typeface="+mn-cs"/>
              </a:rPr>
              <a:t>OGC recommends using GML data. GML carries content and the presentation tags together with the core data. </a:t>
            </a:r>
          </a:p>
          <a:p>
            <a:r>
              <a:rPr lang="en-US" sz="1200" kern="1200" dirty="0" smtClean="0">
                <a:solidFill>
                  <a:schemeClr val="tx1"/>
                </a:solidFill>
                <a:latin typeface="+mn-lt"/>
                <a:ea typeface="+mn-ea"/>
                <a:cs typeface="+mn-cs"/>
              </a:rPr>
              <a:t>That enables the data sources to be queried and displayed together</a:t>
            </a:r>
          </a:p>
          <a:p>
            <a:r>
              <a:rPr lang="en-US" sz="1200" kern="1200" dirty="0" smtClean="0">
                <a:solidFill>
                  <a:schemeClr val="tx1"/>
                </a:solidFill>
                <a:latin typeface="+mn-lt"/>
                <a:ea typeface="+mn-ea"/>
                <a:cs typeface="+mn-cs"/>
              </a:rPr>
              <a:t>Those resulting XML representations of data tend to be significantly larger than binary representations of the same data. </a:t>
            </a:r>
          </a:p>
          <a:p>
            <a:r>
              <a:rPr lang="en-US" sz="1200" kern="1200" dirty="0" smtClean="0">
                <a:solidFill>
                  <a:schemeClr val="tx1"/>
                </a:solidFill>
                <a:latin typeface="+mn-lt"/>
                <a:ea typeface="+mn-ea"/>
                <a:cs typeface="+mn-cs"/>
              </a:rPr>
              <a:t>The larger document size means that the greater bandwidth is required to transfer of data, as compared to the equivalent binary representations.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t>
            </a:r>
            <a:r>
              <a:rPr lang="en-US" baseline="0" dirty="0" smtClean="0">
                <a:solidFill>
                  <a:schemeClr val="tx1">
                    <a:lumMod val="75000"/>
                    <a:lumOff val="25000"/>
                  </a:schemeClr>
                </a:solidFill>
              </a:rPr>
              <a:t>There are some characteristics of geo-data that make it difficult to design distributed GIS with satisfactory performance.</a:t>
            </a:r>
            <a:endParaRPr lang="en-US" sz="1200" kern="1200" dirty="0" smtClean="0">
              <a:solidFill>
                <a:schemeClr val="tx1"/>
              </a:solidFill>
              <a:latin typeface="+mn-lt"/>
              <a:ea typeface="+mn-ea"/>
              <a:cs typeface="+mn-cs"/>
            </a:endParaRPr>
          </a:p>
          <a:p>
            <a:pPr>
              <a:buFontTx/>
              <a:buChar char="-"/>
            </a:pPr>
            <a:r>
              <a:rPr lang="en-US" baseline="0" dirty="0" smtClean="0">
                <a:solidFill>
                  <a:schemeClr val="tx1">
                    <a:lumMod val="75000"/>
                    <a:lumOff val="25000"/>
                  </a:schemeClr>
                </a:solidFill>
              </a:rPr>
              <a:t>Services provided by a GIS requires heavy CPU usage due to the complex computation involved in the underlying computational geometry.</a:t>
            </a:r>
          </a:p>
          <a:p>
            <a:pPr>
              <a:buFontTx/>
              <a:buChar char="-"/>
            </a:pPr>
            <a:r>
              <a:rPr lang="en-US" dirty="0" smtClean="0">
                <a:solidFill>
                  <a:schemeClr val="tx1">
                    <a:lumMod val="75000"/>
                    <a:lumOff val="25000"/>
                  </a:schemeClr>
                </a:solidFill>
              </a:rPr>
              <a:t>GIS</a:t>
            </a:r>
            <a:r>
              <a:rPr lang="en-US" baseline="0" dirty="0" smtClean="0">
                <a:solidFill>
                  <a:schemeClr val="tx1">
                    <a:lumMod val="75000"/>
                    <a:lumOff val="25000"/>
                  </a:schemeClr>
                </a:solidFill>
              </a:rPr>
              <a:t> services often transmit large resulting data sets such as images</a:t>
            </a:r>
            <a:endParaRPr lang="en-US" sz="1200" kern="1200" baseline="0" dirty="0" smtClean="0">
              <a:solidFill>
                <a:schemeClr val="tx1"/>
              </a:solidFill>
              <a:latin typeface="+mn-lt"/>
              <a:ea typeface="+mn-ea"/>
              <a:cs typeface="+mn-cs"/>
            </a:endParaRPr>
          </a:p>
          <a:p>
            <a:endParaRPr lang="en-US" baseline="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Change the name to estimation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standards</a:t>
            </a:r>
            <a:r>
              <a:rPr lang="en-US" sz="1200" kern="1200" baseline="0" dirty="0" smtClean="0">
                <a:solidFill>
                  <a:schemeClr val="tx1"/>
                </a:solidFill>
                <a:latin typeface="+mn-lt"/>
                <a:ea typeface="+mn-ea"/>
                <a:cs typeface="+mn-cs"/>
              </a:rPr>
              <a:t> themselves do not deliver working systems. Constructing successful working systems requires smart design.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address these performance</a:t>
            </a:r>
            <a:r>
              <a:rPr lang="en-US" sz="1200" kern="1200" baseline="0" dirty="0" smtClean="0">
                <a:solidFill>
                  <a:schemeClr val="tx1"/>
                </a:solidFill>
                <a:latin typeface="+mn-lt"/>
                <a:ea typeface="+mn-ea"/>
                <a:cs typeface="+mn-cs"/>
              </a:rPr>
              <a:t> issues from the federator’s point of view (which is upper level approach)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introduced/d</a:t>
            </a:r>
            <a:r>
              <a:rPr lang="en-US" sz="1200" kern="1200" baseline="0" dirty="0" smtClean="0">
                <a:solidFill>
                  <a:schemeClr val="tx1"/>
                </a:solidFill>
                <a:latin typeface="+mn-lt"/>
                <a:ea typeface="+mn-ea"/>
                <a:cs typeface="+mn-cs"/>
              </a:rPr>
              <a:t>eveloped federator-oriented data access/query optimization techniques (over the OGC standard data services)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aim is optimizing</a:t>
            </a:r>
            <a:r>
              <a:rPr lang="en-US" sz="1200" kern="1200" baseline="0" dirty="0" smtClean="0">
                <a:solidFill>
                  <a:schemeClr val="tx1"/>
                </a:solidFill>
                <a:latin typeface="+mn-lt"/>
                <a:ea typeface="+mn-ea"/>
                <a:cs typeface="+mn-cs"/>
              </a:rPr>
              <a:t> the response times for interactive GIS systems using standard GIS components.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solidFill>
                  <a:schemeClr val="tx1">
                    <a:lumMod val="75000"/>
                    <a:lumOff val="25000"/>
                  </a:schemeClr>
                </a:solidFill>
              </a:rPr>
              <a:t>Don’t spend time</a:t>
            </a:r>
          </a:p>
          <a:p>
            <a:r>
              <a:rPr lang="en-US" b="1" dirty="0" smtClean="0">
                <a:solidFill>
                  <a:schemeClr val="tx1">
                    <a:lumMod val="75000"/>
                    <a:lumOff val="25000"/>
                  </a:schemeClr>
                </a:solidFill>
              </a:rPr>
              <a:t>Strategies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Periodically fetching the whole data before it is needed (so called pre-fetching).</a:t>
            </a:r>
          </a:p>
          <a:p>
            <a:pPr lvl="1"/>
            <a:r>
              <a:rPr lang="en-US" dirty="0" smtClean="0">
                <a:solidFill>
                  <a:schemeClr val="tx1">
                    <a:lumMod val="75000"/>
                    <a:lumOff val="25000"/>
                  </a:schemeClr>
                </a:solidFill>
              </a:rPr>
              <a:t>Databases are mapped to chunks</a:t>
            </a:r>
            <a:r>
              <a:rPr lang="en-US" baseline="0" dirty="0" smtClean="0">
                <a:solidFill>
                  <a:schemeClr val="tx1">
                    <a:lumMod val="75000"/>
                    <a:lumOff val="25000"/>
                  </a:schemeClr>
                </a:solidFill>
              </a:rPr>
              <a:t> of </a:t>
            </a:r>
            <a:r>
              <a:rPr lang="en-US" dirty="0" smtClean="0">
                <a:solidFill>
                  <a:schemeClr val="tx1">
                    <a:lumMod val="75000"/>
                    <a:lumOff val="25000"/>
                  </a:schemeClr>
                </a:solidFill>
              </a:rPr>
              <a:t>GML files in a structure and stored locally in the federator </a:t>
            </a:r>
          </a:p>
          <a:p>
            <a:pPr lvl="1"/>
            <a:r>
              <a:rPr lang="en-US" dirty="0" smtClean="0">
                <a:solidFill>
                  <a:schemeClr val="tx1">
                    <a:lumMod val="75000"/>
                    <a:lumOff val="25000"/>
                  </a:schemeClr>
                </a:solidFill>
              </a:rPr>
              <a:t>Successive on-demand queries are served by using pre-fetched data </a:t>
            </a:r>
          </a:p>
          <a:p>
            <a:r>
              <a:rPr lang="en-US" dirty="0" smtClean="0">
                <a:solidFill>
                  <a:schemeClr val="tx1">
                    <a:lumMod val="75000"/>
                    <a:lumOff val="25000"/>
                  </a:schemeClr>
                </a:solidFill>
              </a:rPr>
              <a:t>Pros/Cons:</a:t>
            </a:r>
          </a:p>
          <a:p>
            <a:pPr lvl="1"/>
            <a:r>
              <a:rPr lang="en-US" dirty="0" smtClean="0">
                <a:solidFill>
                  <a:schemeClr val="tx1">
                    <a:lumMod val="75000"/>
                    <a:lumOff val="25000"/>
                  </a:schemeClr>
                </a:solidFill>
              </a:rPr>
              <a:t>Removes the repeated resource consuming query/data conversions at WFS and associated Databases.</a:t>
            </a:r>
          </a:p>
          <a:p>
            <a:pPr lvl="1"/>
            <a:r>
              <a:rPr lang="en-US" dirty="0" smtClean="0">
                <a:solidFill>
                  <a:schemeClr val="tx1">
                    <a:lumMod val="75000"/>
                    <a:lumOff val="25000"/>
                  </a:schemeClr>
                </a:solidFill>
              </a:rPr>
              <a:t>Gives the best performance outcomes for the archived data,</a:t>
            </a:r>
          </a:p>
          <a:p>
            <a:pPr lvl="1"/>
            <a:r>
              <a:rPr lang="en-US" dirty="0" smtClean="0">
                <a:solidFill>
                  <a:schemeClr val="tx1">
                    <a:lumMod val="75000"/>
                    <a:lumOff val="25000"/>
                  </a:schemeClr>
                </a:solidFill>
              </a:rPr>
              <a:t>But, might cause inconsistency</a:t>
            </a:r>
          </a:p>
          <a:p>
            <a:endParaRPr lang="en-US" dirty="0" smtClean="0"/>
          </a:p>
          <a:p>
            <a:r>
              <a:rPr lang="en-US" dirty="0" smtClean="0">
                <a:solidFill>
                  <a:schemeClr val="tx1">
                    <a:lumMod val="75000"/>
                    <a:lumOff val="25000"/>
                  </a:schemeClr>
                </a:solidFill>
              </a:rPr>
              <a:t>Faces time consuming request/response conversion </a:t>
            </a:r>
          </a:p>
          <a:p>
            <a:pPr lvl="1"/>
            <a:r>
              <a:rPr lang="en-US" sz="3100" dirty="0" smtClean="0">
                <a:solidFill>
                  <a:schemeClr val="tx1">
                    <a:lumMod val="75000"/>
                    <a:lumOff val="25000"/>
                  </a:schemeClr>
                </a:solidFill>
              </a:rPr>
              <a:t>(Request): </a:t>
            </a:r>
            <a:r>
              <a:rPr lang="en-US" sz="3100" i="1" dirty="0" err="1" smtClean="0">
                <a:solidFill>
                  <a:schemeClr val="tx1">
                    <a:lumMod val="75000"/>
                    <a:lumOff val="25000"/>
                  </a:schemeClr>
                </a:solidFill>
              </a:rPr>
              <a:t>GetFeature</a:t>
            </a:r>
            <a:r>
              <a:rPr lang="en-US" sz="3100" dirty="0" smtClean="0">
                <a:solidFill>
                  <a:schemeClr val="tx1">
                    <a:lumMod val="75000"/>
                    <a:lumOff val="25000"/>
                  </a:schemeClr>
                </a:solidFill>
              </a:rPr>
              <a:t> request to </a:t>
            </a:r>
            <a:r>
              <a:rPr lang="en-US" sz="3100" i="1" dirty="0" smtClean="0">
                <a:solidFill>
                  <a:schemeClr val="tx1">
                    <a:lumMod val="75000"/>
                    <a:lumOff val="25000"/>
                  </a:schemeClr>
                </a:solidFill>
              </a:rPr>
              <a:t>SQL</a:t>
            </a:r>
            <a:r>
              <a:rPr lang="en-US" sz="3100" dirty="0" smtClean="0">
                <a:solidFill>
                  <a:schemeClr val="tx1">
                    <a:lumMod val="75000"/>
                    <a:lumOff val="25000"/>
                  </a:schemeClr>
                </a:solidFill>
              </a:rPr>
              <a:t>, </a:t>
            </a:r>
          </a:p>
          <a:p>
            <a:pPr lvl="1"/>
            <a:r>
              <a:rPr lang="en-US" sz="3100" dirty="0" smtClean="0">
                <a:solidFill>
                  <a:schemeClr val="tx1">
                    <a:lumMod val="75000"/>
                    <a:lumOff val="25000"/>
                  </a:schemeClr>
                </a:solidFill>
              </a:rPr>
              <a:t>(Response): Relational tables to </a:t>
            </a:r>
            <a:r>
              <a:rPr lang="en-US" sz="3100" i="1" dirty="0" smtClean="0">
                <a:solidFill>
                  <a:schemeClr val="tx1">
                    <a:lumMod val="75000"/>
                    <a:lumOff val="25000"/>
                  </a:schemeClr>
                </a:solidFill>
              </a:rPr>
              <a:t>GML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focus on the issues at the upper level of data handling. We are not proposing enhancement over query and/or response conversions at the autonomous resources integrated through mediators (WFS). Our enhancement approaches are at the federator and view-level.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 first fetch</a:t>
            </a:r>
            <a:r>
              <a:rPr lang="en-US" baseline="0" dirty="0" smtClean="0"/>
              <a:t>, data size exceeds the allowed size, then cut into 2</a:t>
            </a:r>
          </a:p>
          <a:p>
            <a:endParaRPr lang="en-US" baseline="0" dirty="0" smtClean="0"/>
          </a:p>
          <a:p>
            <a:r>
              <a:rPr lang="en-US" baseline="0" dirty="0" smtClean="0"/>
              <a:t>Figures represent whole ranges in database for the selected data layer.</a:t>
            </a:r>
          </a:p>
          <a:p>
            <a:r>
              <a:rPr lang="en-US" baseline="0" dirty="0" smtClean="0"/>
              <a:t>	(0,0,1,1)</a:t>
            </a:r>
          </a:p>
          <a:p>
            <a:r>
              <a:rPr lang="en-US" baseline="0" dirty="0" smtClean="0"/>
              <a:t>(0,0,1/2,1)	               (1/2,0,1,1)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Entries are stored through Apache-</a:t>
            </a:r>
            <a:r>
              <a:rPr lang="en-US" dirty="0" err="1" smtClean="0">
                <a:solidFill>
                  <a:schemeClr val="tx1">
                    <a:lumMod val="75000"/>
                    <a:lumOff val="25000"/>
                  </a:schemeClr>
                </a:solidFill>
              </a:rPr>
              <a:t>Ehcache</a:t>
            </a:r>
            <a:r>
              <a:rPr lang="en-US" dirty="0" smtClean="0">
                <a:solidFill>
                  <a:schemeClr val="tx1">
                    <a:lumMod val="75000"/>
                    <a:lumOff val="25000"/>
                  </a:schemeClr>
                </a:solidFill>
              </a:rPr>
              <a:t> </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I</a:t>
            </a:r>
            <a:r>
              <a:rPr lang="en-US" baseline="0" dirty="0" smtClean="0"/>
              <a:t> will be addressing these factors in today's presentation ( wait sometime so they can read). </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a:t>
            </a:r>
            <a:r>
              <a:rPr lang="en-US" baseline="0" dirty="0" smtClean="0"/>
              <a:t> map like arch is not applicable to use with conventional computation resources – because of the size requirements</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Seems like a natural solution, but geo-data is variable sized and unevenly distributed.</a:t>
            </a:r>
            <a:endParaRPr lang="en-US" dirty="0" smtClean="0"/>
          </a:p>
          <a:p>
            <a:pPr lvl="0">
              <a:defRPr/>
            </a:pPr>
            <a:r>
              <a:rPr lang="en-US" dirty="0" smtClean="0"/>
              <a:t>It does not guarantee even-workload sharing.</a:t>
            </a:r>
          </a:p>
          <a:p>
            <a:pPr lvl="1">
              <a:defRPr/>
            </a:pPr>
            <a:r>
              <a:rPr lang="en-US" sz="2800" dirty="0" smtClean="0"/>
              <a:t>Un-evenly distribution of data based on location attribute</a:t>
            </a:r>
          </a:p>
          <a:p>
            <a:pPr lvl="1">
              <a:defRPr/>
            </a:pPr>
            <a:r>
              <a:rPr lang="en-US" dirty="0" smtClean="0"/>
              <a:t>D</a:t>
            </a:r>
            <a:r>
              <a:rPr lang="en-US" sz="3200" dirty="0" smtClean="0"/>
              <a:t>ata-dense/sparse regions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approximate answers to multi-dimensional range queries over real valued attributes has significant applications in data exploration and database query optimization</a:t>
            </a:r>
          </a:p>
          <a:p>
            <a:endParaRPr lang="en-US" dirty="0" smtClean="0"/>
          </a:p>
          <a:p>
            <a:r>
              <a:rPr lang="en-US" dirty="0" smtClean="0">
                <a:solidFill>
                  <a:schemeClr val="tx1">
                    <a:lumMod val="75000"/>
                    <a:lumOff val="25000"/>
                  </a:schemeClr>
                </a:solidFill>
              </a:rPr>
              <a:t>Partitioning the data involved in range query into approximately equal loads</a:t>
            </a:r>
          </a:p>
          <a:p>
            <a:endParaRPr lang="en-US" dirty="0" smtClean="0">
              <a:solidFill>
                <a:schemeClr val="tx1">
                  <a:lumMod val="75000"/>
                  <a:lumOff val="25000"/>
                </a:schemeClr>
              </a:solidFill>
            </a:endParaRPr>
          </a:p>
          <a:p>
            <a:endParaRPr lang="en-US" baseline="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Efficient workload sharing to workers</a:t>
            </a:r>
          </a:p>
          <a:p>
            <a:pPr lvl="1"/>
            <a:r>
              <a:rPr lang="en-US" dirty="0" smtClean="0">
                <a:solidFill>
                  <a:schemeClr val="tx1">
                    <a:lumMod val="75000"/>
                    <a:lumOff val="25000"/>
                  </a:schemeClr>
                </a:solidFill>
              </a:rPr>
              <a:t>Dynamic load-balancing and query approximation </a:t>
            </a:r>
          </a:p>
          <a:p>
            <a:pPr lvl="1"/>
            <a:r>
              <a:rPr lang="en-US" dirty="0" smtClean="0">
                <a:solidFill>
                  <a:schemeClr val="tx1">
                    <a:lumMod val="75000"/>
                    <a:lumOff val="25000"/>
                  </a:schemeClr>
                </a:solidFill>
              </a:rPr>
              <a:t>Adapted workload sharing to increase the efficiency of parallelization.</a:t>
            </a:r>
          </a:p>
          <a:p>
            <a:pPr lvl="1"/>
            <a:r>
              <a:rPr lang="en-US" dirty="0" smtClean="0">
                <a:solidFill>
                  <a:schemeClr val="tx1">
                    <a:lumMod val="75000"/>
                    <a:lumOff val="25000"/>
                  </a:schemeClr>
                </a:solidFill>
              </a:rPr>
              <a:t>Motivating domain: Geo-data, GIS</a:t>
            </a:r>
          </a:p>
          <a:p>
            <a:pPr lvl="1"/>
            <a:r>
              <a:rPr lang="en-US" dirty="0" smtClean="0">
                <a:solidFill>
                  <a:schemeClr val="tx1">
                    <a:lumMod val="75000"/>
                    <a:lumOff val="25000"/>
                  </a:schemeClr>
                </a:solidFill>
              </a:rPr>
              <a:t>Applications: Range </a:t>
            </a:r>
            <a:r>
              <a:rPr lang="en-US" dirty="0" smtClean="0">
                <a:solidFill>
                  <a:schemeClr val="tx1">
                    <a:lumMod val="75000"/>
                    <a:lumOff val="25000"/>
                  </a:schemeClr>
                </a:solidFill>
              </a:rPr>
              <a:t>queries</a:t>
            </a:r>
          </a:p>
          <a:p>
            <a:pPr lvl="1"/>
            <a:endParaRPr lang="en-US" dirty="0" smtClean="0">
              <a:solidFill>
                <a:schemeClr val="tx1">
                  <a:lumMod val="75000"/>
                  <a:lumOff val="25000"/>
                </a:schemeClr>
              </a:solidFill>
            </a:endParaRPr>
          </a:p>
          <a:p>
            <a:pPr lvl="0"/>
            <a:r>
              <a:rPr lang="en-US" dirty="0" smtClean="0">
                <a:solidFill>
                  <a:schemeClr val="tx1">
                    <a:lumMod val="75000"/>
                    <a:lumOff val="25000"/>
                  </a:schemeClr>
                </a:solidFill>
              </a:rPr>
              <a:t>FOR 2-dim range queries</a:t>
            </a: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solution to define threshold</a:t>
            </a:r>
            <a:r>
              <a:rPr lang="en-US" baseline="0" dirty="0" smtClean="0"/>
              <a:t> data size is making test runs before setting it up</a:t>
            </a:r>
          </a:p>
          <a:p>
            <a:endParaRPr lang="en-US" baseline="0" dirty="0" smtClean="0"/>
          </a:p>
          <a:p>
            <a:r>
              <a:rPr lang="en-US" baseline="0" dirty="0" smtClean="0"/>
              <a:t>Start with minimum and increase ‘</a:t>
            </a:r>
            <a:r>
              <a:rPr lang="en-US" baseline="0" dirty="0" err="1" smtClean="0"/>
              <a:t>thr</a:t>
            </a:r>
            <a:r>
              <a:rPr lang="en-US" baseline="0" dirty="0" smtClean="0"/>
              <a:t>’ until the un-tolerable response times.</a:t>
            </a:r>
          </a:p>
          <a:p>
            <a:endParaRPr lang="en-US" dirty="0" smtClean="0"/>
          </a:p>
          <a:p>
            <a:r>
              <a:rPr lang="en-US" dirty="0" smtClean="0"/>
              <a:t>Data is still un-evenly distributed in each partition, that explains</a:t>
            </a:r>
            <a:r>
              <a:rPr lang="en-US" baseline="0" dirty="0" smtClean="0"/>
              <a:t> why the figure does have elbows</a:t>
            </a:r>
          </a:p>
          <a:p>
            <a:endParaRPr lang="en-US" baseline="0" dirty="0" smtClean="0"/>
          </a:p>
          <a:p>
            <a:r>
              <a:rPr lang="en-US" baseline="0" dirty="0" smtClean="0"/>
              <a:t>Data fetching is already fast but large overhead because of</a:t>
            </a:r>
          </a:p>
          <a:p>
            <a:r>
              <a:rPr lang="en-US" baseline="0" dirty="0" smtClean="0"/>
              <a:t>XML-based query decomposition [internal -bottleneck-]</a:t>
            </a:r>
          </a:p>
          <a:p>
            <a:endParaRPr lang="en-US" baseline="0" dirty="0" smtClean="0"/>
          </a:p>
          <a:p>
            <a:r>
              <a:rPr lang="en-US" baseline="0" dirty="0" smtClean="0"/>
              <a:t>*Connection overhead and multiple queries to same server –thread switching overheads etc. are not displayed at 3.</a:t>
            </a:r>
          </a:p>
          <a:p>
            <a:r>
              <a:rPr lang="en-US" baseline="0" dirty="0" smtClean="0"/>
              <a:t>These are tried to be shown at items 1 and 2 by showing that performance does not increase at the same ratio in which thread number increases.</a:t>
            </a:r>
          </a:p>
          <a:p>
            <a:r>
              <a:rPr lang="en-US" baseline="0" dirty="0" smtClean="0"/>
              <a:t>*even if we partition all equal, the actual query will have partially overlapping regions and this causes uneven sharing again.</a:t>
            </a:r>
          </a:p>
          <a:p>
            <a:endParaRPr lang="en-US" baseline="0" dirty="0" smtClean="0"/>
          </a:p>
          <a:p>
            <a:r>
              <a:rPr lang="en-US" baseline="0" dirty="0" smtClean="0"/>
              <a:t>*Performance tests give different results for different systems. That is why we make speed-up tests to evaluate the enhancement approaches. T(multi-threaded/partitions)/T(</a:t>
            </a:r>
            <a:r>
              <a:rPr lang="en-US" baseline="0" dirty="0" err="1" smtClean="0"/>
              <a:t>singleprocessflow</a:t>
            </a:r>
            <a:r>
              <a:rPr lang="en-US" baseline="0" dirty="0" smtClean="0"/>
              <a:t>)</a:t>
            </a:r>
          </a:p>
          <a:p>
            <a:endParaRPr lang="en-US" baseline="0" dirty="0" smtClean="0"/>
          </a:p>
          <a:p>
            <a:r>
              <a:rPr lang="en-US" baseline="0" dirty="0" smtClean="0"/>
              <a:t>*Because of the base overhead times and good enough performance for small data sets, approach is applied to relatively large data sets.</a:t>
            </a:r>
          </a:p>
          <a:p>
            <a:r>
              <a:rPr lang="en-US" baseline="0" dirty="0" smtClean="0"/>
              <a:t>*In addition in order to avoid large overhead times we propose multi-WT based on zoom-levels (Future work)</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Sub-query</a:t>
            </a:r>
            <a:r>
              <a:rPr lang="en-US" baseline="0" dirty="0" smtClean="0"/>
              <a:t> creation: </a:t>
            </a:r>
            <a:r>
              <a:rPr lang="en-US" dirty="0" smtClean="0"/>
              <a:t>11.89 </a:t>
            </a:r>
            <a:r>
              <a:rPr lang="en-US" dirty="0" err="1" smtClean="0"/>
              <a:t>msec</a:t>
            </a:r>
            <a:r>
              <a:rPr lang="en-US" dirty="0" smtClean="0"/>
              <a:t>/query</a:t>
            </a:r>
          </a:p>
          <a:p>
            <a:endParaRPr lang="en-US" dirty="0" smtClean="0"/>
          </a:p>
          <a:p>
            <a:r>
              <a:rPr lang="en-US" dirty="0" err="1" smtClean="0"/>
              <a:t>Kirmizi’yi</a:t>
            </a:r>
            <a:r>
              <a:rPr lang="en-US" dirty="0" smtClean="0"/>
              <a:t> bul. </a:t>
            </a:r>
            <a:r>
              <a:rPr lang="en-US" dirty="0" err="1" smtClean="0"/>
              <a:t>Bence</a:t>
            </a:r>
            <a:r>
              <a:rPr lang="en-US" dirty="0" smtClean="0"/>
              <a:t> </a:t>
            </a:r>
            <a:r>
              <a:rPr lang="en-US" dirty="0" err="1" smtClean="0"/>
              <a:t>biraz</a:t>
            </a:r>
            <a:r>
              <a:rPr lang="en-US" baseline="0" dirty="0" smtClean="0"/>
              <a:t> </a:t>
            </a:r>
            <a:r>
              <a:rPr lang="en-US" baseline="0" dirty="0" err="1" smtClean="0"/>
              <a:t>daha</a:t>
            </a:r>
            <a:r>
              <a:rPr lang="en-US" baseline="0" dirty="0" smtClean="0"/>
              <a:t> </a:t>
            </a:r>
            <a:r>
              <a:rPr lang="en-US" baseline="0" dirty="0" err="1" smtClean="0"/>
              <a:t>yuksek</a:t>
            </a:r>
            <a:r>
              <a:rPr lang="en-US" baseline="0" dirty="0" smtClean="0"/>
              <a:t> </a:t>
            </a:r>
            <a:r>
              <a:rPr lang="en-US" baseline="0" dirty="0" err="1" smtClean="0"/>
              <a:t>cikmali</a:t>
            </a:r>
            <a:r>
              <a:rPr lang="en-US" baseline="0" dirty="0" smtClean="0"/>
              <a:t>?</a:t>
            </a:r>
          </a:p>
          <a:p>
            <a:endParaRPr lang="en-US" baseline="0" dirty="0" smtClean="0"/>
          </a:p>
          <a:p>
            <a:endParaRPr lang="en-US" baseline="0" dirty="0" smtClean="0"/>
          </a:p>
          <a:p>
            <a:r>
              <a:rPr lang="en-US" baseline="0" dirty="0" smtClean="0"/>
              <a:t>Remove merging!</a:t>
            </a:r>
          </a:p>
          <a:p>
            <a:r>
              <a:rPr lang="en-US" baseline="0" dirty="0" smtClean="0"/>
              <a:t>It is done in parallel and that does not effect performance – asynchronous run</a:t>
            </a:r>
          </a:p>
          <a:p>
            <a:r>
              <a:rPr lang="en-US" baseline="0" dirty="0" smtClean="0"/>
              <a:t>I/O and </a:t>
            </a:r>
            <a:r>
              <a:rPr lang="en-US" baseline="0" dirty="0" err="1" smtClean="0"/>
              <a:t>cpu</a:t>
            </a:r>
            <a:r>
              <a:rPr lang="en-US" baseline="0" dirty="0" smtClean="0"/>
              <a:t> jobs run together.</a:t>
            </a:r>
          </a:p>
          <a:p>
            <a:endParaRPr lang="en-US" baseline="0" dirty="0" smtClean="0"/>
          </a:p>
          <a:p>
            <a:r>
              <a:rPr lang="en-US" baseline="0" dirty="0" smtClean="0"/>
              <a:t>Getting overlapping partition </a:t>
            </a:r>
            <a:r>
              <a:rPr lang="en-US" baseline="0" dirty="0" err="1" smtClean="0"/>
              <a:t>bboxes</a:t>
            </a:r>
            <a:r>
              <a:rPr lang="en-US" baseline="0" dirty="0" smtClean="0"/>
              <a:t> from WT</a:t>
            </a:r>
          </a:p>
          <a:p>
            <a:r>
              <a:rPr lang="en-US" baseline="0" dirty="0" smtClean="0"/>
              <a:t>Creating sub-queries partitions returned from WT</a:t>
            </a:r>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Fluctuation in data uniformity</a:t>
            </a:r>
            <a:r>
              <a:rPr lang="en-US" baseline="0" dirty="0" smtClean="0"/>
              <a:t> in queried region is decreased as the </a:t>
            </a:r>
            <a:r>
              <a:rPr lang="en-US" baseline="0" dirty="0" err="1" smtClean="0"/>
              <a:t>paralllel</a:t>
            </a:r>
            <a:r>
              <a:rPr lang="en-US" baseline="0" dirty="0" smtClean="0"/>
              <a:t> processing increase</a:t>
            </a:r>
          </a:p>
          <a:p>
            <a:r>
              <a:rPr lang="en-US" baseline="0" dirty="0" smtClean="0"/>
              <a:t>But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Science.gov provide an information infrastructure that</a:t>
            </a:r>
            <a:r>
              <a:rPr lang="en-US" baseline="0" dirty="0" smtClean="0"/>
              <a:t> </a:t>
            </a:r>
            <a:r>
              <a:rPr lang="en-US" dirty="0" smtClean="0"/>
              <a:t>would span and transcend institutional boundaries</a:t>
            </a:r>
            <a:endParaRPr lang="en-GB" dirty="0" smtClean="0"/>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Throughout the performance slides, we will be working on two-layers for simplicity.</a:t>
            </a:r>
          </a:p>
          <a:p>
            <a:pPr>
              <a:spcBef>
                <a:spcPct val="0"/>
              </a:spcBef>
            </a:pPr>
            <a:r>
              <a:rPr lang="en-US" baseline="0" dirty="0" smtClean="0"/>
              <a:t>These are the layers actually used in real geo-science applications Pattern Informatics and Virtual California</a:t>
            </a:r>
          </a:p>
          <a:p>
            <a:pPr>
              <a:spcBef>
                <a:spcPct val="0"/>
              </a:spcBef>
            </a:pPr>
            <a:endParaRPr lang="en-US" baseline="0" dirty="0" smtClean="0"/>
          </a:p>
          <a:p>
            <a:pPr>
              <a:spcBef>
                <a:spcPct val="0"/>
              </a:spcBef>
            </a:pPr>
            <a:r>
              <a:rPr lang="en-US" baseline="0" dirty="0" smtClean="0"/>
              <a:t>Performance enhancing design techniques are mostly focusing on XML-encoded common data model (GML) handling (transfer/rendering/display) </a:t>
            </a:r>
          </a:p>
          <a:p>
            <a:pPr>
              <a:spcBef>
                <a:spcPct val="0"/>
              </a:spcBef>
            </a:pPr>
            <a:r>
              <a:rPr lang="en-US" baseline="0" dirty="0" smtClean="0"/>
              <a:t>In this sense, GML data is fetched, rendered and overlaid on NASA satellite map images which is shown as layer 2 in the figure.</a:t>
            </a:r>
          </a:p>
          <a:p>
            <a:pPr>
              <a:spcBef>
                <a:spcPct val="0"/>
              </a:spcBef>
            </a:pPr>
            <a:endParaRPr lang="en-US" baseline="0" dirty="0" smtClean="0"/>
          </a:p>
          <a:p>
            <a:pPr>
              <a:spcBef>
                <a:spcPct val="0"/>
              </a:spcBef>
            </a:pPr>
            <a:r>
              <a:rPr lang="en-US" baseline="0" dirty="0" smtClean="0"/>
              <a:t>Binary map images are fast enough to access and display. Because there is no need burdening query and data conversion as it is done for GML.</a:t>
            </a:r>
          </a:p>
          <a:p>
            <a:pPr>
              <a:spcBef>
                <a:spcPct val="0"/>
              </a:spcBef>
            </a:pPr>
            <a:r>
              <a:rPr lang="en-US" baseline="0" dirty="0" smtClean="0">
                <a:solidFill>
                  <a:schemeClr val="tx1">
                    <a:lumMod val="75000"/>
                    <a:lumOff val="25000"/>
                  </a:schemeClr>
                </a:solidFill>
              </a:rPr>
              <a:t>We also have integrated and used Google Map as base map layer to overlay GML data. But not shown here.</a:t>
            </a:r>
            <a:endParaRPr lang="en-US" baseline="0" dirty="0" smtClean="0"/>
          </a:p>
          <a:p>
            <a:pPr>
              <a:spcBef>
                <a:spcPct val="0"/>
              </a:spcBef>
            </a:pPr>
            <a:endParaRPr lang="en-US" baseline="0" dirty="0" smtClean="0"/>
          </a:p>
          <a:p>
            <a:pPr>
              <a:spcBef>
                <a:spcPct val="0"/>
              </a:spcBef>
            </a:pPr>
            <a:r>
              <a:rPr lang="en-US" sz="1200" dirty="0" smtClean="0">
                <a:solidFill>
                  <a:schemeClr val="tx1">
                    <a:lumMod val="75000"/>
                    <a:lumOff val="25000"/>
                  </a:schemeClr>
                </a:solidFill>
              </a:rPr>
              <a:t>Intel Xeon processors running at 2.33 GHz with 8 GB of memory and operating Red Hat Enterprise Linux ES release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E8489-E9FB-450E-A8EE-7FC9752C32CF}" type="slidenum">
              <a:rPr lang="en-US"/>
              <a:pPr fontAlgn="base">
                <a:spcBef>
                  <a:spcPct val="0"/>
                </a:spcBef>
                <a:spcAft>
                  <a:spcPct val="0"/>
                </a:spcAft>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Measurement</a:t>
            </a:r>
            <a:r>
              <a:rPr lang="en-US" baseline="0" dirty="0" smtClean="0"/>
              <a:t> of success and speedups are evaluated relatively. </a:t>
            </a:r>
            <a:endParaRPr lang="en-US" dirty="0" smtClean="0"/>
          </a:p>
          <a:p>
            <a:r>
              <a:rPr lang="en-US" dirty="0" smtClean="0"/>
              <a:t>WHY DID YOU CHOSE THESE BOXES</a:t>
            </a:r>
            <a:r>
              <a:rPr lang="en-US" baseline="0" dirty="0" smtClean="0"/>
              <a:t> AND DATA SIZES:</a:t>
            </a:r>
          </a:p>
          <a:p>
            <a:r>
              <a:rPr lang="en-US" baseline="0" dirty="0" smtClean="0"/>
              <a:t>Mention about your experiences with real science applications  -Virtual California etc., attributes etc</a:t>
            </a:r>
          </a:p>
          <a:p>
            <a:r>
              <a:rPr lang="en-US" baseline="0" dirty="0" smtClean="0"/>
              <a:t>Pattern Informatics – plotting </a:t>
            </a:r>
            <a:r>
              <a:rPr lang="en-US" baseline="0" dirty="0" err="1" smtClean="0"/>
              <a:t>geodata</a:t>
            </a:r>
            <a:endParaRPr lang="en-US" baseline="0" dirty="0" smtClean="0"/>
          </a:p>
          <a:p>
            <a:endParaRPr lang="en-US" baseline="0" dirty="0" smtClean="0"/>
          </a:p>
          <a:p>
            <a:r>
              <a:rPr lang="en-US" baseline="0" dirty="0" smtClean="0"/>
              <a:t>*X-Coordinates and selected ranges:*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assume that the requested queries are for 0.1 1 5 and 10 MB and above </a:t>
            </a:r>
            <a:r>
              <a:rPr lang="en-US" baseline="0" dirty="0" err="1" smtClean="0"/>
              <a:t>bboxes</a:t>
            </a:r>
            <a:r>
              <a:rPr lang="en-US" baseline="0" dirty="0" smtClean="0"/>
              <a:t> represents these data size and geo-data characteristics</a:t>
            </a:r>
          </a:p>
          <a:p>
            <a:r>
              <a:rPr lang="en-US" baseline="0" dirty="0" smtClean="0"/>
              <a:t>-To show the system’s behavior against the dramatically changing data size we picked these data sizes and corresponding possible ranges.</a:t>
            </a:r>
          </a:p>
          <a:p>
            <a:r>
              <a:rPr lang="en-US" baseline="0" dirty="0" smtClean="0"/>
              <a:t>We could pick any other ranges corresponding those data sizes and result would not change.</a:t>
            </a:r>
          </a:p>
          <a:p>
            <a:endParaRPr lang="en-US" baseline="0" dirty="0" smtClean="0"/>
          </a:p>
          <a:p>
            <a:r>
              <a:rPr lang="en-US" baseline="0" dirty="0" smtClean="0"/>
              <a:t>*Analysis:*</a:t>
            </a:r>
          </a:p>
          <a:p>
            <a:r>
              <a:rPr lang="en-US" baseline="0" dirty="0" smtClean="0"/>
              <a:t>The system does not scale with data sizes because of ‘(a)’. </a:t>
            </a:r>
          </a:p>
          <a:p>
            <a:r>
              <a:rPr lang="en-US" baseline="0" dirty="0" smtClean="0"/>
              <a:t>Response time is the linear function of data sizes.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seems all components of overall response time is scalable.</a:t>
            </a:r>
          </a:p>
          <a:p>
            <a:endParaRPr lang="en-US" baseline="0" dirty="0" smtClean="0"/>
          </a:p>
          <a:p>
            <a:r>
              <a:rPr lang="en-US" baseline="0" dirty="0" smtClean="0"/>
              <a:t>As the data size increases the performance gain ratio increases.</a:t>
            </a:r>
          </a:p>
          <a:p>
            <a:endParaRPr lang="en-US" baseline="0" dirty="0" smtClean="0"/>
          </a:p>
          <a:p>
            <a:r>
              <a:rPr lang="en-US" baseline="0" dirty="0" smtClean="0"/>
              <a:t>Show the results for high sizes</a:t>
            </a:r>
          </a:p>
          <a:p>
            <a:r>
              <a:rPr lang="en-US" baseline="0" dirty="0" smtClean="0"/>
              <a:t>Put a stress test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Map is rendered from originating data source- database.</a:t>
            </a:r>
          </a:p>
          <a:p>
            <a:endParaRPr lang="en-US" baseline="0" dirty="0" smtClean="0"/>
          </a:p>
          <a:p>
            <a:r>
              <a:rPr lang="en-US" baseline="0" dirty="0" smtClean="0"/>
              <a:t>Compared to GML-tiling:</a:t>
            </a:r>
          </a:p>
          <a:p>
            <a:r>
              <a:rPr lang="en-US" baseline="0" dirty="0" smtClean="0"/>
              <a:t>-&gt;finding out overlapped </a:t>
            </a:r>
            <a:r>
              <a:rPr lang="en-US" baseline="0" dirty="0" err="1" smtClean="0"/>
              <a:t>bboxes</a:t>
            </a:r>
            <a:r>
              <a:rPr lang="en-US" baseline="0" dirty="0" smtClean="0"/>
              <a:t> not need to get GML from cache/disk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feature-data fetching (GMLs will be caught from remote database)</a:t>
            </a:r>
          </a:p>
        </p:txBody>
      </p:sp>
      <p:sp>
        <p:nvSpPr>
          <p:cNvPr id="4" name="Slide Number Placeholder 3"/>
          <p:cNvSpPr>
            <a:spLocks noGrp="1"/>
          </p:cNvSpPr>
          <p:nvPr>
            <p:ph type="sldNum" sz="quarter" idx="10"/>
          </p:nvPr>
        </p:nvSpPr>
        <p:spPr/>
        <p:txBody>
          <a:bodyPr/>
          <a:lstStyle/>
          <a:p>
            <a:fld id="{97EE7DE9-532C-42C6-8C50-BF3204F0455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Queries are consisted of the limited number of ranges</a:t>
            </a:r>
          </a:p>
          <a:p>
            <a:pPr lvl="1"/>
            <a:r>
              <a:rPr lang="en-US" dirty="0" smtClean="0"/>
              <a:t>Bounding boxes defining locations of data</a:t>
            </a:r>
          </a:p>
          <a:p>
            <a:pPr lvl="1"/>
            <a:r>
              <a:rPr lang="en-US" dirty="0" smtClean="0"/>
              <a:t>Other ranges are handled with application specific X-Path queries.</a:t>
            </a:r>
          </a:p>
          <a:p>
            <a:pPr lvl="1"/>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By using conventional communication networks, storage and computation resources, we obtained high degree of responsiveness.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Stateless</a:t>
            </a:r>
            <a:r>
              <a:rPr lang="en-US" baseline="0" dirty="0" smtClean="0"/>
              <a:t> GIS components are interacted in a </a:t>
            </a:r>
            <a:r>
              <a:rPr lang="en-US" baseline="0" dirty="0" err="1" smtClean="0"/>
              <a:t>stateful</a:t>
            </a:r>
            <a:r>
              <a:rPr lang="en-US" baseline="0" dirty="0" smtClean="0"/>
              <a:t> way through federators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Investigated performance efficient designs and did detailed benchmarking </a:t>
            </a:r>
          </a:p>
          <a:p>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B4B0B71-0635-4BAB-A9D5-F1157BE62128}"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a:t>
            </a:r>
          </a:p>
          <a:p>
            <a:r>
              <a:rPr lang="en-US" dirty="0" smtClean="0"/>
              <a:t>The World Wide Web and its</a:t>
            </a:r>
            <a:r>
              <a:rPr lang="en-US" baseline="0" dirty="0" smtClean="0"/>
              <a:t> associated web programming models have revolutionized accessibility to data/information sources.</a:t>
            </a:r>
          </a:p>
          <a:p>
            <a:r>
              <a:rPr lang="en-US" baseline="0" dirty="0" smtClean="0"/>
              <a:t>In order to be able to integrate and share the data/information, data sources need to be interoperable and provide standard service interfaces interacting with standard message and transport protocols.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data is kept in different formats and stored in numerous incompatible storages and provided by heterogeneous systems and internet protocols.</a:t>
            </a:r>
          </a:p>
          <a:p>
            <a:endParaRPr lang="en-US" sz="1200" kern="1200" baseline="0" dirty="0" smtClean="0">
              <a:solidFill>
                <a:schemeClr val="tx1"/>
              </a:solidFill>
              <a:latin typeface="+mn-lt"/>
              <a:ea typeface="+mn-ea"/>
              <a:cs typeface="+mn-cs"/>
            </a:endParaRPr>
          </a:p>
          <a:p>
            <a:pPr marL="514350" indent="-514350">
              <a:buFont typeface="Courier New" pitchFamily="49" charset="0"/>
              <a:buNone/>
            </a:pPr>
            <a:r>
              <a:rPr lang="en-US" sz="2800" dirty="0" smtClean="0">
                <a:solidFill>
                  <a:schemeClr val="tx1">
                    <a:lumMod val="75000"/>
                    <a:lumOff val="25000"/>
                  </a:schemeClr>
                </a:solidFill>
              </a:rPr>
              <a:t>Integration of data from distributed heterogeneous sources</a:t>
            </a:r>
          </a:p>
          <a:p>
            <a:pPr marL="514350" indent="-514350">
              <a:buFont typeface="Courier New" pitchFamily="49" charset="0"/>
              <a:buNone/>
            </a:pPr>
            <a:r>
              <a:rPr lang="en-US" sz="2400" dirty="0" smtClean="0">
                <a:solidFill>
                  <a:schemeClr val="tx1">
                    <a:lumMod val="75000"/>
                    <a:lumOff val="25000"/>
                  </a:schemeClr>
                </a:solidFill>
              </a:rPr>
              <a:t>Comprehensible knowledge – Integrated data-views</a:t>
            </a:r>
          </a:p>
          <a:p>
            <a:pPr marL="914400" lvl="1" indent="-514350">
              <a:buFont typeface="Courier New" pitchFamily="49" charset="0"/>
              <a:buNone/>
            </a:pPr>
            <a:r>
              <a:rPr lang="en-US" sz="2000" dirty="0" smtClean="0">
                <a:solidFill>
                  <a:schemeClr val="tx1">
                    <a:lumMod val="75000"/>
                    <a:lumOff val="25000"/>
                  </a:schemeClr>
                </a:solidFill>
              </a:rPr>
              <a:t>Needs uniform access and query from single access point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a:t>
            </a:r>
          </a:p>
          <a:p>
            <a:r>
              <a:rPr lang="en-US" sz="2600" dirty="0" smtClean="0">
                <a:solidFill>
                  <a:schemeClr val="tx1">
                    <a:lumMod val="75000"/>
                    <a:lumOff val="25000"/>
                  </a:schemeClr>
                </a:solidFill>
              </a:rPr>
              <a:t>GIS applications require quick response</a:t>
            </a:r>
          </a:p>
          <a:p>
            <a:r>
              <a:rPr lang="en-US" dirty="0" smtClean="0">
                <a:solidFill>
                  <a:schemeClr val="tx1">
                    <a:lumMod val="75000"/>
                    <a:lumOff val="25000"/>
                  </a:schemeClr>
                </a:solidFill>
              </a:rPr>
              <a:t>    Emergency early warning systems</a:t>
            </a:r>
          </a:p>
          <a:p>
            <a:r>
              <a:rPr lang="en-US" dirty="0" smtClean="0">
                <a:solidFill>
                  <a:schemeClr val="tx1">
                    <a:lumMod val="75000"/>
                    <a:lumOff val="25000"/>
                  </a:schemeClr>
                </a:solidFill>
              </a:rPr>
              <a:t>    Home-land security and natural disasters.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43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common data model based on content and presentation</a:t>
            </a:r>
          </a:p>
          <a:p>
            <a:r>
              <a:rPr lang="en-US" baseline="0" dirty="0" smtClean="0"/>
              <a:t>We can also further query the data layers based on their attributes </a:t>
            </a:r>
          </a:p>
          <a:p>
            <a:r>
              <a:rPr lang="en-US" baseline="0" dirty="0" smtClean="0"/>
              <a:t>Presentation tags are used for displaying.</a:t>
            </a:r>
          </a:p>
          <a:p>
            <a:endParaRPr lang="en-US" baseline="0" dirty="0" smtClean="0"/>
          </a:p>
          <a:p>
            <a:r>
              <a:rPr lang="en-US" baseline="0" dirty="0" smtClean="0"/>
              <a:t>Interactive Information Visualization tools provide researcher with remarkable capabilities to support discovery. By combining powerful data mining methods with user-controlled interfaces, users are able to benefit distributed heterogeneous data sources (access/attribute-based-query/display) from a single access point. </a:t>
            </a:r>
          </a:p>
          <a:p>
            <a:endParaRPr lang="en-US" baseline="0" dirty="0" smtClean="0"/>
          </a:p>
          <a:p>
            <a:r>
              <a:rPr lang="en-US" baseline="0" dirty="0" smtClean="0"/>
              <a:t>Users can begin with an overview, zoom-in on areas of interests, filter-out un-wanted items/layers, and click for details-on-demand. </a:t>
            </a:r>
          </a:p>
          <a:p>
            <a:r>
              <a:rPr lang="en-US" baseline="0" dirty="0" smtClean="0"/>
              <a:t>With careful design and efficient algorithms, OGC provided data-layers can be enriched with some other data and/or processing resources.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 those motivations we will address these research issues throughout the presentation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a:t>
            </a:r>
            <a:r>
              <a:rPr lang="en-US" baseline="0" dirty="0" smtClean="0"/>
              <a:t>The interoperability issues have been studied by many public/private organizations last two decades at data and service levels. </a:t>
            </a:r>
            <a:r>
              <a:rPr lang="en-US" sz="1200" kern="1200" dirty="0" smtClean="0">
                <a:solidFill>
                  <a:schemeClr val="tx1"/>
                </a:solidFill>
                <a:latin typeface="+mn-lt"/>
                <a:ea typeface="+mn-ea"/>
                <a:cs typeface="+mn-cs"/>
              </a:rPr>
              <a:t>Among these are Web Service standards (WS-I) for cross-language, platform and operating systems, and OGC for defining domain specific data model and online service definitions in GIS.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sz="1200" kern="1200" dirty="0" smtClean="0">
                <a:solidFill>
                  <a:schemeClr val="tx1"/>
                </a:solidFill>
                <a:latin typeface="+mn-lt"/>
                <a:ea typeface="+mn-ea"/>
                <a:cs typeface="+mn-cs"/>
              </a:rPr>
              <a:t>There are three general issues here.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Capability metadata for each different group of components are </a:t>
            </a:r>
            <a:r>
              <a:rPr lang="en-US" sz="1200" kern="1200" baseline="0" dirty="0" smtClean="0">
                <a:solidFill>
                  <a:schemeClr val="tx1"/>
                </a:solidFill>
                <a:latin typeface="+mn-lt"/>
                <a:ea typeface="+mn-ea"/>
                <a:cs typeface="+mn-cs"/>
              </a:rPr>
              <a:t>defined by Standards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define aggregated capability enabling hierarchical data definition in multi-layer format.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how to integrate different source schemas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to answer to the queries posed on the global schema</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mapping of common data model to a display model enabling integration/overlaying with other data sets (integrated data-view)</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Investigate how to handle query/response over federated dispersed autonomous OGC data services referenced in aggregated capability metadata in metadata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3. federator-oriented data access/query optimization for distributed map rendering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lvl="1"/>
            <a:r>
              <a:rPr lang="en-US" dirty="0" smtClean="0">
                <a:solidFill>
                  <a:schemeClr val="tx1">
                    <a:lumMod val="75000"/>
                    <a:lumOff val="25000"/>
                  </a:schemeClr>
                </a:solidFill>
              </a:rPr>
              <a:t>Dynamic load balancing via attribute based query decomposition</a:t>
            </a:r>
          </a:p>
          <a:p>
            <a:pPr lvl="1"/>
            <a:r>
              <a:rPr lang="en-US" dirty="0" smtClean="0">
                <a:solidFill>
                  <a:schemeClr val="tx1">
                    <a:lumMod val="75000"/>
                    <a:lumOff val="25000"/>
                  </a:schemeClr>
                </a:solidFill>
              </a:rPr>
              <a:t>Unpredictable workload estimation over range queries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will need the domain-specific equivalent of the Web Feature Service. </a:t>
            </a:r>
            <a:endParaRPr lang="en-US" dirty="0" smtClean="0"/>
          </a:p>
          <a:p>
            <a:endParaRPr lang="en-US" baseline="0" dirty="0" smtClean="0"/>
          </a:p>
          <a:p>
            <a:endParaRPr lang="en-US" baseline="0" dirty="0" smtClean="0"/>
          </a:p>
          <a:p>
            <a:r>
              <a:rPr lang="en-US" baseline="0" dirty="0" smtClean="0"/>
              <a:t>Federator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It is actually an ASVS but with an extended capabilities for capability federation and interacting and integrating multiple servers providing data in hierarchical/integrated data views defined in capabilities metadata.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Image conversion time in Figure is for resolution 400x400 in pixel.</a:t>
            </a:r>
          </a:p>
          <a:p>
            <a:pPr lvl="1"/>
            <a:r>
              <a:rPr lang="en-US" dirty="0" smtClean="0">
                <a:solidFill>
                  <a:schemeClr val="tx1">
                    <a:lumMod val="75000"/>
                    <a:lumOff val="25000"/>
                  </a:schemeClr>
                </a:solidFill>
              </a:rPr>
              <a:t>Sample image conversion values are for JPEG creation</a:t>
            </a:r>
          </a:p>
          <a:p>
            <a:pPr lvl="1"/>
            <a:r>
              <a:rPr lang="en-US" dirty="0" smtClean="0">
                <a:solidFill>
                  <a:schemeClr val="tx1">
                    <a:lumMod val="75000"/>
                    <a:lumOff val="25000"/>
                  </a:schemeClr>
                </a:solidFill>
              </a:rPr>
              <a:t>Average conversion time:25.43msec</a:t>
            </a:r>
          </a:p>
          <a:p>
            <a:r>
              <a:rPr lang="en-US" dirty="0" smtClean="0">
                <a:solidFill>
                  <a:schemeClr val="tx1">
                    <a:lumMod val="75000"/>
                    <a:lumOff val="25000"/>
                  </a:schemeClr>
                </a:solidFill>
              </a:rPr>
              <a:t>Image conversion time changes based on </a:t>
            </a:r>
          </a:p>
          <a:p>
            <a:pPr lvl="1"/>
            <a:r>
              <a:rPr lang="en-US" dirty="0" smtClean="0">
                <a:solidFill>
                  <a:schemeClr val="tx1">
                    <a:lumMod val="75000"/>
                    <a:lumOff val="25000"/>
                  </a:schemeClr>
                </a:solidFill>
              </a:rPr>
              <a:t>map images’ user-defined resolution values </a:t>
            </a:r>
          </a:p>
          <a:p>
            <a:pPr lvl="1"/>
            <a:r>
              <a:rPr lang="en-US" dirty="0" smtClean="0">
                <a:solidFill>
                  <a:schemeClr val="tx1">
                    <a:lumMod val="75000"/>
                    <a:lumOff val="25000"/>
                  </a:schemeClr>
                </a:solidFill>
              </a:rPr>
              <a:t>Requested image format such as JPEG.</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The range queries are intersections of ranges defined on attributes.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queries are created from these attributes and their</a:t>
            </a:r>
            <a:r>
              <a:rPr lang="en-US" baseline="0" dirty="0" smtClean="0"/>
              <a:t> constraint range values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Geo-data characteristics illustrate</a:t>
            </a:r>
            <a:r>
              <a:rPr lang="en-US" baseline="0" dirty="0" smtClean="0"/>
              <a:t> efficient load balancing and un-expected workload sharing problems in distributed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4.bullet:</a:t>
            </a:r>
            <a:r>
              <a:rPr lang="en-US" baseline="0" dirty="0" smtClean="0"/>
              <a:t>  </a:t>
            </a:r>
            <a:r>
              <a:rPr lang="en-US" dirty="0" smtClean="0">
                <a:solidFill>
                  <a:schemeClr val="tx1">
                    <a:lumMod val="75000"/>
                    <a:lumOff val="25000"/>
                  </a:schemeClr>
                </a:solidFill>
              </a:rPr>
              <a:t>Dynamic upgrading user interfaces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             Ex. interactive map tools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tx1">
                    <a:lumMod val="75000"/>
                    <a:lumOff val="25000"/>
                  </a:schemeClr>
                </a:solidFill>
              </a:rPr>
              <a:t>Remove</a:t>
            </a:r>
          </a:p>
          <a:p>
            <a:endParaRPr lang="en-US" b="0" dirty="0" smtClean="0">
              <a:solidFill>
                <a:schemeClr val="tx1">
                  <a:lumMod val="75000"/>
                  <a:lumOff val="25000"/>
                </a:schemeClr>
              </a:solidFill>
            </a:endParaRP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Fine-grained dynamic information presentation through a federation framework enabled us heterogeneous data sources to be queried as a single resource over integrated data-view in multi-layered map images</a:t>
            </a:r>
          </a:p>
          <a:p>
            <a:pPr lvl="1"/>
            <a:r>
              <a:rPr lang="en-US" b="0" dirty="0" smtClean="0">
                <a:solidFill>
                  <a:schemeClr val="tx1">
                    <a:lumMod val="75000"/>
                    <a:lumOff val="25000"/>
                  </a:schemeClr>
                </a:solidFill>
              </a:rPr>
              <a:t>Autonomous local resources -controlling definition of data</a:t>
            </a:r>
            <a:endParaRPr lang="en-US" b="0" dirty="0" smtClean="0"/>
          </a:p>
          <a:p>
            <a:r>
              <a:rPr lang="en-US" b="0" baseline="0" dirty="0" smtClean="0">
                <a:solidFill>
                  <a:schemeClr val="tx1"/>
                </a:solidFill>
              </a:rPr>
              <a:t>          A</a:t>
            </a:r>
            <a:r>
              <a:rPr lang="en-US" b="0" dirty="0" smtClean="0">
                <a:solidFill>
                  <a:schemeClr val="tx1">
                    <a:lumMod val="75000"/>
                    <a:lumOff val="25000"/>
                  </a:schemeClr>
                </a:solidFill>
              </a:rPr>
              <a:t>ttribute-based querying and interaction over integrated data-views in multi-layered map images.</a:t>
            </a: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Integrated data views are multi-layered map images composed of distributed standard GIS Web Service components.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1.2.</a:t>
            </a:r>
            <a:r>
              <a:rPr lang="en-US" sz="1200" kern="1200" baseline="0" dirty="0" smtClean="0">
                <a:solidFill>
                  <a:schemeClr val="tx1"/>
                </a:solidFill>
                <a:latin typeface="+mn-lt"/>
                <a:ea typeface="+mn-ea"/>
                <a:cs typeface="+mn-cs"/>
              </a:rPr>
              <a:t> stateless: needs to complete whole response to transfer transaction. But it might causes memory exception to create whole GML response.</a:t>
            </a:r>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Initial problems regarding data transfer and rendering in GIS developed in accordance with Open Standards</a:t>
            </a:r>
            <a:endParaRPr lang="en-US" dirty="0" smtClean="0"/>
          </a:p>
          <a:p>
            <a:pPr rtl="0" eaLnBrk="1" latinLnBrk="0" hangingPunct="1"/>
            <a:r>
              <a:rPr lang="en-US" sz="1200" kern="1200" dirty="0" smtClean="0">
                <a:solidFill>
                  <a:schemeClr val="tx1"/>
                </a:solidFill>
                <a:latin typeface="+mn-lt"/>
                <a:ea typeface="+mn-ea"/>
                <a:cs typeface="+mn-cs"/>
              </a:rPr>
              <a:t>HTTP based query/response does not allow large scale data move</a:t>
            </a:r>
            <a:endParaRPr lang="en-US" dirty="0" smtClean="0"/>
          </a:p>
          <a:p>
            <a:r>
              <a:rPr lang="en-US" sz="1200" kern="1200" dirty="0" smtClean="0">
                <a:solidFill>
                  <a:schemeClr val="tx1"/>
                </a:solidFill>
                <a:latin typeface="+mn-lt"/>
                <a:ea typeface="+mn-ea"/>
                <a:cs typeface="+mn-cs"/>
              </a:rPr>
              <a:t>Rendering large scale XML data with common xml processors had some problems such as </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exception</a:t>
            </a:r>
          </a:p>
          <a:p>
            <a:endParaRPr lang="en-US" sz="1200" kern="1200" dirty="0" smtClean="0">
              <a:solidFill>
                <a:schemeClr val="tx1"/>
              </a:solidFill>
              <a:latin typeface="+mn-lt"/>
              <a:ea typeface="+mn-ea"/>
              <a:cs typeface="+mn-cs"/>
            </a:endParaRPr>
          </a:p>
          <a:p>
            <a:r>
              <a:rPr lang="en-US" dirty="0" smtClean="0"/>
              <a:t>The streaming</a:t>
            </a:r>
            <a:r>
              <a:rPr lang="en-US" baseline="0" dirty="0" smtClean="0"/>
              <a:t> technique is commonly used in transmitting multimedia contents. For web browsing images, streaming is not very crucial; the required number of pixels will be limited by the web browser’s screen size.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Borrows the</a:t>
            </a:r>
            <a:r>
              <a:rPr lang="en-GB" baseline="0" dirty="0" smtClean="0"/>
              <a:t> terms “map and reduce”</a:t>
            </a:r>
            <a:r>
              <a:rPr lang="en-GB" dirty="0" smtClean="0"/>
              <a:t> from functional programming</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map  (</a:t>
            </a:r>
            <a:r>
              <a:rPr lang="en-GB" sz="2000" b="1" dirty="0" err="1" smtClean="0">
                <a:latin typeface="Courier New" pitchFamily="49" charset="0"/>
              </a:rPr>
              <a:t>in_key</a:t>
            </a:r>
            <a:r>
              <a:rPr lang="en-GB" sz="2000" b="1" dirty="0" smtClean="0">
                <a:latin typeface="Courier New" pitchFamily="49" charset="0"/>
              </a:rPr>
              <a:t>, </a:t>
            </a:r>
            <a:r>
              <a:rPr lang="en-GB" sz="2000" b="1" dirty="0" err="1" smtClean="0">
                <a:latin typeface="Courier New" pitchFamily="49" charset="0"/>
              </a:rPr>
              <a:t>in_value</a:t>
            </a:r>
            <a:r>
              <a:rPr lang="en-GB" sz="2000" b="1" dirty="0" smtClean="0">
                <a:latin typeface="Courier New" pitchFamily="49" charset="0"/>
              </a:rPr>
              <a:t>) -&gt;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reduce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 -&gt; </a:t>
            </a:r>
            <a:r>
              <a:rPr lang="en-GB" sz="2000" b="1" dirty="0" err="1" smtClean="0">
                <a:latin typeface="Courier New" pitchFamily="49" charset="0"/>
              </a:rPr>
              <a:t>out_value</a:t>
            </a:r>
            <a:r>
              <a:rPr lang="en-GB" sz="2000" b="1" dirty="0" smtClean="0">
                <a:latin typeface="Courier New" pitchFamily="49" charset="0"/>
              </a:rPr>
              <a:t>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application is doing a word count, the </a:t>
            </a:r>
            <a:r>
              <a:rPr lang="en-US" sz="1200" b="1" kern="1200" dirty="0" smtClean="0">
                <a:solidFill>
                  <a:schemeClr val="tx1"/>
                </a:solidFill>
                <a:latin typeface="+mn-lt"/>
                <a:ea typeface="+mn-ea"/>
                <a:cs typeface="+mn-cs"/>
              </a:rPr>
              <a:t>map</a:t>
            </a:r>
            <a:r>
              <a:rPr lang="en-US" dirty="0" smtClean="0"/>
              <a:t> function would break the line into words and output the word as the key and 1 as the value</a:t>
            </a:r>
          </a:p>
          <a:p>
            <a:r>
              <a:rPr lang="en-US" dirty="0" smtClean="0"/>
              <a:t>Map:</a:t>
            </a:r>
          </a:p>
          <a:p>
            <a:r>
              <a:rPr lang="en-GB" dirty="0" smtClean="0"/>
              <a:t>Records from the data source (lines out of files, rows of a database, etc) are fed into the map function as key*value pairs: e.g., (filename, line)</a:t>
            </a:r>
          </a:p>
          <a:p>
            <a:r>
              <a:rPr lang="en-GB" dirty="0" smtClean="0"/>
              <a:t>map() produces one or more </a:t>
            </a:r>
            <a:r>
              <a:rPr lang="en-GB" i="1" dirty="0" smtClean="0"/>
              <a:t>intermediate</a:t>
            </a:r>
            <a:r>
              <a:rPr lang="en-GB" dirty="0" smtClean="0"/>
              <a:t> values along with an output key from the input</a:t>
            </a:r>
          </a:p>
          <a:p>
            <a:endParaRPr lang="en-GB" dirty="0" smtClean="0"/>
          </a:p>
          <a:p>
            <a:r>
              <a:rPr lang="en-GB" dirty="0" smtClean="0"/>
              <a:t>Reduce:</a:t>
            </a:r>
          </a:p>
          <a:p>
            <a:r>
              <a:rPr lang="en-GB" dirty="0" smtClean="0"/>
              <a:t>After the map phase is over, all the intermediate values for a given output key are combined together into a list</a:t>
            </a:r>
          </a:p>
          <a:p>
            <a:r>
              <a:rPr lang="en-GB" dirty="0" smtClean="0"/>
              <a:t>reduce() combines those intermediate values into one or more </a:t>
            </a:r>
            <a:r>
              <a:rPr lang="en-GB" i="1" dirty="0" smtClean="0"/>
              <a:t>final values</a:t>
            </a:r>
            <a:r>
              <a:rPr lang="en-GB" dirty="0" smtClean="0"/>
              <a:t> for that same output key</a:t>
            </a:r>
          </a:p>
          <a:p>
            <a:r>
              <a:rPr lang="en-GB" dirty="0" smtClean="0"/>
              <a:t>(in practice, usually only one final value per key)</a:t>
            </a:r>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2. Over the past two decades, GIS has evolved from traditional centralized mainframe and desktop systems to collaborative distributed systems.</a:t>
            </a:r>
          </a:p>
          <a:p>
            <a:r>
              <a:rPr lang="en-US" sz="1200" kern="1200" dirty="0" smtClean="0">
                <a:solidFill>
                  <a:schemeClr val="tx1"/>
                </a:solidFill>
                <a:latin typeface="+mn-lt"/>
                <a:ea typeface="+mn-ea"/>
                <a:cs typeface="+mn-cs"/>
              </a:rPr>
              <a:t>2.The nature of the geographical applications requires seamless integration and sharing of spatial data from a variety of providers.</a:t>
            </a:r>
          </a:p>
          <a:p>
            <a:r>
              <a:rPr lang="en-US" sz="1200" kern="1200" dirty="0" smtClean="0">
                <a:solidFill>
                  <a:schemeClr val="tx1"/>
                </a:solidFill>
                <a:latin typeface="+mn-lt"/>
                <a:ea typeface="+mn-ea"/>
                <a:cs typeface="+mn-cs"/>
              </a:rPr>
              <a:t>3</a:t>
            </a:r>
            <a:r>
              <a:rPr lang="en-US" sz="1200" kern="1200" smtClean="0">
                <a:solidFill>
                  <a:schemeClr val="tx1"/>
                </a:solidFill>
                <a:latin typeface="+mn-lt"/>
                <a:ea typeface="+mn-ea"/>
                <a:cs typeface="+mn-cs"/>
              </a:rPr>
              <a:t>. </a:t>
            </a:r>
            <a:r>
              <a:rPr lang="en-US" dirty="0" smtClean="0">
                <a:solidFill>
                  <a:schemeClr val="tx1">
                    <a:lumMod val="75000"/>
                    <a:lumOff val="25000"/>
                  </a:schemeClr>
                </a:solidFill>
              </a:rPr>
              <a:t>Decision making in Geographic Information Systems (GIS) increasingly…</a:t>
            </a:r>
            <a:endParaRPr lang="en-US" sz="1200" kern="1200" dirty="0" smtClean="0">
              <a:solidFill>
                <a:schemeClr val="tx1"/>
              </a:solidFill>
              <a:latin typeface="+mn-lt"/>
              <a:ea typeface="+mn-ea"/>
              <a:cs typeface="+mn-cs"/>
            </a:endParaRPr>
          </a:p>
          <a:p>
            <a:r>
              <a:rPr lang="en-US" dirty="0" smtClean="0">
                <a:solidFill>
                  <a:schemeClr val="tx1">
                    <a:lumMod val="75000"/>
                    <a:lumOff val="25000"/>
                  </a:schemeClr>
                </a:solidFill>
              </a:rPr>
              <a:t>Maps are complex structures composed of layers created from distributed heterogeneous data sources.</a:t>
            </a:r>
            <a:endParaRPr lang="en-US" sz="2800" dirty="0" smtClean="0">
              <a:solidFill>
                <a:schemeClr val="tx1">
                  <a:lumMod val="75000"/>
                  <a:lumOff val="25000"/>
                </a:schemeClr>
              </a:solidFill>
            </a:endParaRPr>
          </a:p>
          <a:p>
            <a:pPr marL="342860" indent="-342860" defTabSz="914293" fontAlgn="auto">
              <a:lnSpc>
                <a:spcPct val="90000"/>
              </a:lnSpc>
              <a:spcAft>
                <a:spcPts val="0"/>
              </a:spcAft>
              <a:defRPr/>
            </a:pPr>
            <a:r>
              <a:rPr lang="en-US" sz="2800" dirty="0" smtClean="0">
                <a:solidFill>
                  <a:schemeClr val="tx1">
                    <a:lumMod val="75000"/>
                    <a:lumOff val="25000"/>
                  </a:schemeClr>
                </a:solidFill>
              </a:rPr>
              <a:t>FROM DIFFERENT DISCIPLINES AND SKILL/EXPERT Areas.</a:t>
            </a:r>
          </a:p>
          <a:p>
            <a:endParaRPr lang="en-US" dirty="0" smtClean="0">
              <a:solidFill>
                <a:schemeClr val="tx1">
                  <a:lumMod val="75000"/>
                  <a:lumOff val="25000"/>
                </a:schemeClr>
              </a:solidFill>
            </a:endParaRPr>
          </a:p>
          <a:p>
            <a:r>
              <a:rPr lang="en-US" sz="1200" kern="1200" dirty="0" smtClean="0">
                <a:solidFill>
                  <a:schemeClr val="tx1"/>
                </a:solidFill>
                <a:latin typeface="+mn-lt"/>
                <a:ea typeface="+mn-ea"/>
                <a:cs typeface="+mn-cs"/>
              </a:rPr>
              <a:t>GIS requires data and computation resources from distributed virtual organizations to be composed based on application requirements, and accessed and queried from a single uniform access point over the refined data with interactive display tools. This requires seamless integration and interaction of data and computation resources. The resources span organizational disciplinary and technical boundaries and use different client-server models, data archiving systems and heterogeneous message transfer protocols.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62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provide interoperable</a:t>
            </a:r>
            <a:r>
              <a:rPr lang="en-US" baseline="0" dirty="0" smtClean="0"/>
              <a:t> and extensible GIS framework, we adopted domain-specific standard specifications for data model and online-services from OGC.</a:t>
            </a:r>
          </a:p>
          <a:p>
            <a:endParaRPr lang="en-US" baseline="0" dirty="0" smtClean="0"/>
          </a:p>
          <a:p>
            <a:r>
              <a:rPr lang="en-US" b="1" dirty="0" smtClean="0">
                <a:solidFill>
                  <a:schemeClr val="tx1">
                    <a:lumMod val="75000"/>
                    <a:lumOff val="25000"/>
                  </a:schemeClr>
                </a:solidFill>
              </a:rPr>
              <a:t>Open geographic standards:</a:t>
            </a:r>
          </a:p>
          <a:p>
            <a:pPr>
              <a:lnSpc>
                <a:spcPct val="90000"/>
              </a:lnSpc>
            </a:pPr>
            <a:r>
              <a:rPr lang="en-US" sz="2400" dirty="0" smtClean="0">
                <a:solidFill>
                  <a:schemeClr val="tx1">
                    <a:lumMod val="75000"/>
                    <a:lumOff val="25000"/>
                  </a:schemeClr>
                </a:solidFill>
              </a:rPr>
              <a:t>Aim is to make geographic information and services neutral and available across any network, application, or platform. </a:t>
            </a:r>
          </a:p>
          <a:p>
            <a:pPr>
              <a:lnSpc>
                <a:spcPct val="90000"/>
              </a:lnSpc>
            </a:pPr>
            <a:r>
              <a:rPr lang="en-US" sz="2400" dirty="0" smtClean="0">
                <a:solidFill>
                  <a:schemeClr val="tx1">
                    <a:lumMod val="75000"/>
                    <a:lumOff val="25000"/>
                  </a:schemeClr>
                </a:solidFill>
              </a:rPr>
              <a:t>Two major well-known standard bodies: Open Geospatial Standards (OGC) and ISO/TC211.</a:t>
            </a:r>
          </a:p>
          <a:p>
            <a:pPr>
              <a:lnSpc>
                <a:spcPct val="90000"/>
              </a:lnSpc>
            </a:pPr>
            <a:r>
              <a:rPr lang="en-US" sz="2400" dirty="0" smtClean="0">
                <a:solidFill>
                  <a:schemeClr val="tx1">
                    <a:lumMod val="75000"/>
                    <a:lumOff val="25000"/>
                  </a:schemeClr>
                </a:solidFill>
              </a:rPr>
              <a:t>OGC Specifications defines online services and data models:</a:t>
            </a:r>
          </a:p>
          <a:p>
            <a:pPr lvl="1">
              <a:lnSpc>
                <a:spcPct val="90000"/>
              </a:lnSpc>
            </a:pPr>
            <a:r>
              <a:rPr lang="en-US" sz="2200" dirty="0" smtClean="0">
                <a:solidFill>
                  <a:schemeClr val="tx1">
                    <a:lumMod val="75000"/>
                    <a:lumOff val="25000"/>
                  </a:schemeClr>
                </a:solidFill>
              </a:rPr>
              <a:t>Data Format Specs: Geographic Markup Language (GML)</a:t>
            </a:r>
          </a:p>
          <a:p>
            <a:pPr lvl="1">
              <a:lnSpc>
                <a:spcPct val="90000"/>
              </a:lnSpc>
            </a:pPr>
            <a:r>
              <a:rPr lang="en-US" sz="2200" dirty="0" smtClean="0">
                <a:solidFill>
                  <a:schemeClr val="tx1">
                    <a:lumMod val="75000"/>
                    <a:lumOff val="25000"/>
                  </a:schemeClr>
                </a:solidFill>
              </a:rPr>
              <a:t>Service Specs: Web Feature Service (WFS), Web Map Service (WMS)</a:t>
            </a:r>
          </a:p>
          <a:p>
            <a:endParaRPr lang="en-US" dirty="0" smtClean="0"/>
          </a:p>
          <a:p>
            <a:r>
              <a:rPr lang="en-US" dirty="0" smtClean="0"/>
              <a:t>WMS and WFS are two major services defined by OGC for creating a basic GIS framework enabling information rendering of heterogeneous data sources as map images.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 is a request/response standard between a client and a server. A client is the end-user, the server is the web 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Typically, an HTTP client initiates a request. It establishes a Transmission</a:t>
            </a:r>
            <a:r>
              <a:rPr lang="en-US" baseline="0" dirty="0" smtClean="0"/>
              <a:t> Control Protocol (TCP)</a:t>
            </a:r>
            <a:r>
              <a:rPr lang="en-US" dirty="0" smtClean="0"/>
              <a:t> connection to a particular port on a host (port 80 by default. An HTTP server listening on that port waits for the client to send a request message. Upon receiving the request, the server sends back a status line, such as "HTTP/1.1 200 OK", and a message of its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reason that HTTP uses TCP and not UDP is because much data must be sent for a webpage, and TCP provides transmission control, presents the data in order, and provides error correction</a:t>
            </a:r>
          </a:p>
          <a:p>
            <a:endParaRPr lang="en-US" dirty="0" smtClean="0"/>
          </a:p>
          <a:p>
            <a:pPr>
              <a:lnSpc>
                <a:spcPct val="90000"/>
              </a:lnSpc>
            </a:pPr>
            <a:r>
              <a:rPr lang="en-US" dirty="0" smtClean="0">
                <a:solidFill>
                  <a:schemeClr val="tx1">
                    <a:lumMod val="75000"/>
                    <a:lumOff val="25000"/>
                  </a:schemeClr>
                </a:solidFill>
              </a:rPr>
              <a:t>How to </a:t>
            </a:r>
          </a:p>
          <a:p>
            <a:pPr lvl="1">
              <a:lnSpc>
                <a:spcPct val="90000"/>
              </a:lnSpc>
            </a:pPr>
            <a:r>
              <a:rPr lang="en-US" dirty="0" smtClean="0">
                <a:solidFill>
                  <a:schemeClr val="tx1">
                    <a:lumMod val="75000"/>
                    <a:lumOff val="25000"/>
                  </a:schemeClr>
                </a:solidFill>
              </a:rPr>
              <a:t>Integrate geo-data with Geo-science Grid applications</a:t>
            </a:r>
          </a:p>
          <a:p>
            <a:pPr lvl="1">
              <a:lnSpc>
                <a:spcPct val="90000"/>
              </a:lnSpc>
            </a:pPr>
            <a:r>
              <a:rPr lang="en-US" dirty="0" smtClean="0">
                <a:solidFill>
                  <a:schemeClr val="tx1">
                    <a:lumMod val="75000"/>
                    <a:lumOff val="25000"/>
                  </a:schemeClr>
                </a:solidFill>
              </a:rPr>
              <a:t>link /cascade services to create more complex info/knowledge</a:t>
            </a:r>
          </a:p>
          <a:p>
            <a:pPr lvl="1">
              <a:lnSpc>
                <a:spcPct val="90000"/>
              </a:lnSpc>
            </a:pPr>
            <a:r>
              <a:rPr lang="en-US" dirty="0" smtClean="0">
                <a:solidFill>
                  <a:schemeClr val="tx1">
                    <a:lumMod val="75000"/>
                    <a:lumOff val="25000"/>
                  </a:schemeClr>
                </a:solidFill>
              </a:rPr>
              <a:t>Make them scalable with large scale applications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In</a:t>
            </a:r>
            <a:r>
              <a:rPr lang="en-US" baseline="0" dirty="0" smtClean="0">
                <a:solidFill>
                  <a:schemeClr val="tx1">
                    <a:lumMod val="75000"/>
                    <a:lumOff val="25000"/>
                  </a:schemeClr>
                </a:solidFill>
              </a:rPr>
              <a:t> this slide I explain what we did:</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Web Service:</a:t>
            </a:r>
            <a:r>
              <a:rPr lang="en-US" baseline="0" dirty="0" smtClean="0">
                <a:solidFill>
                  <a:schemeClr val="tx1">
                    <a:lumMod val="75000"/>
                    <a:lumOff val="25000"/>
                  </a:schemeClr>
                </a:solidFill>
              </a:rPr>
              <a:t> </a:t>
            </a:r>
            <a:r>
              <a:rPr lang="en-US" dirty="0" smtClean="0"/>
              <a:t>"a software system designed to support interoperable machine to machine interaction over a network.</a:t>
            </a:r>
            <a:endParaRPr lang="en-US" dirty="0" smtClean="0">
              <a:solidFill>
                <a:schemeClr val="tx1">
                  <a:lumMod val="75000"/>
                  <a:lumOff val="25000"/>
                </a:schemeClr>
              </a:solidFill>
            </a:endParaRPr>
          </a:p>
          <a:p>
            <a:r>
              <a:rPr lang="en-US" dirty="0" smtClean="0">
                <a:solidFill>
                  <a:schemeClr val="tx1">
                    <a:lumMod val="75000"/>
                    <a:lumOff val="25000"/>
                  </a:schemeClr>
                </a:solidFill>
              </a:rPr>
              <a:t>By web services, we mean the self-contained, web-enabled</a:t>
            </a:r>
            <a:r>
              <a:rPr lang="en-US" baseline="0" dirty="0" smtClean="0">
                <a:solidFill>
                  <a:schemeClr val="tx1">
                    <a:lumMod val="75000"/>
                    <a:lumOff val="25000"/>
                  </a:schemeClr>
                </a:solidFill>
              </a:rPr>
              <a:t> applications capable not only of performing business activities on their own but also processing the ability to engage other web services in order to complete higher-order transactions.</a:t>
            </a:r>
          </a:p>
          <a:p>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2.</a:t>
            </a:r>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a:p>
            <a:endParaRPr lang="en-US" dirty="0" smtClean="0"/>
          </a:p>
          <a:p>
            <a:r>
              <a:rPr lang="en-US" dirty="0" smtClean="0"/>
              <a:t>A key difference between CORBA and the Web service technologies (UDDI/WSDL/SOAP) is that CORBA provides a true object-oriented component architecture unlike the Web services, which are primarily message based (SOAP, despite its name, does not really deal with objects). Moreover, CORBA also comes with a standard set of services (Events, Naming, Trading) that allow application writers to focus on the business logic rather than on the details of the communication infrastructure. Comparing this with the ongoing work on Web service technologies, we are forced to ask the question: </a:t>
            </a:r>
            <a:r>
              <a:rPr lang="en-US" i="1" dirty="0" smtClean="0"/>
              <a:t>are we reinventing the wheel?</a:t>
            </a:r>
          </a:p>
          <a:p>
            <a:endParaRPr lang="en-US" i="1" dirty="0" smtClean="0"/>
          </a:p>
          <a:p>
            <a:r>
              <a:rPr lang="en-US" dirty="0" smtClean="0"/>
              <a:t>For Web services, the preferred transport protocol is SOAP over HTTP. Because HTTP is the ubiquitous Web protocol with a well-defined port, firewalls are usually configured to allow inbound and outbound HTTP traffic, thus enabling SOAP messages to cross firewall boundaries easily. The presence of Web service does not require any change in the firewall configuration. SOAP over secure HTTP (using SSL) is handled in the same way</a:t>
            </a:r>
          </a:p>
        </p:txBody>
      </p:sp>
      <p:sp>
        <p:nvSpPr>
          <p:cNvPr id="4" name="Slide Number Placeholder 3"/>
          <p:cNvSpPr>
            <a:spLocks noGrp="1"/>
          </p:cNvSpPr>
          <p:nvPr>
            <p:ph type="sldNum" sz="quarter" idx="10"/>
          </p:nvPr>
        </p:nvSpPr>
        <p:spPr/>
        <p:txBody>
          <a:bodyPr/>
          <a:lstStyle/>
          <a:p>
            <a:fld id="{97EE7DE9-532C-42C6-8C50-BF3204F045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14F8B-ED98-4380-8354-B0CEAEEE3884}" type="datetime1">
              <a:rPr lang="en-US" smtClean="0"/>
              <a:pPr/>
              <a:t>6/9/2008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15F5-A49C-4589-8456-356426C6F9BF}" type="datetime1">
              <a:rPr lang="en-US" smtClean="0"/>
              <a:pPr/>
              <a:t>6/9/2008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6ED2D-82EC-4E2A-B73B-906C5B253A37}" type="datetime1">
              <a:rPr lang="en-US" smtClean="0"/>
              <a:pPr/>
              <a:t>6/9/2008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5A5C7-6361-43A4-BFC9-88CEE6C2D26C}" type="datetime1">
              <a:rPr lang="en-US" smtClean="0"/>
              <a:pPr/>
              <a:t>6/9/2008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BE344-D78B-4FBD-BF7F-AA32CBBEC294}" type="datetime1">
              <a:rPr lang="en-US" smtClean="0"/>
              <a:pPr/>
              <a:t>6/9/2008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F9B3D-0C08-43E3-A27E-BC3ADA5465BA}" type="datetime1">
              <a:rPr lang="en-US" smtClean="0"/>
              <a:pPr/>
              <a:t>6/9/2008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547F-6C86-4F73-878E-CF13F718E271}" type="datetime1">
              <a:rPr lang="en-US" smtClean="0"/>
              <a:pPr/>
              <a:t>6/9/2008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99602-8457-49B2-8B4C-7B9549492220}" type="datetime1">
              <a:rPr lang="en-US" smtClean="0"/>
              <a:pPr/>
              <a:t>6/9/2008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990F-C528-47FD-A96B-F5D345300B86}" type="datetime1">
              <a:rPr lang="en-US" smtClean="0"/>
              <a:pPr/>
              <a:t>6/9/2008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62EB1-74CC-459B-AD66-69D3FFEC926E}" type="datetime1">
              <a:rPr lang="en-US" smtClean="0"/>
              <a:pPr/>
              <a:t>6/9/2008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9E714-EC1A-40D5-ACD0-9F37461880F5}" type="datetime1">
              <a:rPr lang="en-US" smtClean="0"/>
              <a:pPr/>
              <a:t>6/9/2008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7380-9CC2-482A-9620-174813680FB6}" type="datetime1">
              <a:rPr lang="en-US" smtClean="0"/>
              <a:pPr/>
              <a:t>6/9/2008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yar@cs.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High-Performance Federated and </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Service-Oriented</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 Geographic Information Systems</a:t>
            </a:r>
            <a:endParaRPr lang="en-US" sz="32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4" name="Text Box 3"/>
          <p:cNvSpPr txBox="1">
            <a:spLocks noGrp="1" noChangeArrowheads="1"/>
          </p:cNvSpPr>
          <p:nvPr>
            <p:ph type="subTitle" idx="1"/>
          </p:nvPr>
        </p:nvSpPr>
        <p:spPr bwMode="auto">
          <a:xfrm>
            <a:off x="1371600" y="3886200"/>
            <a:ext cx="6400800" cy="3330142"/>
          </a:xfrm>
          <a:prstGeom prst="rect">
            <a:avLst/>
          </a:prstGeom>
          <a:noFill/>
          <a:ln w="9525">
            <a:noFill/>
            <a:miter lim="800000"/>
            <a:headEnd/>
            <a:tailEnd/>
          </a:ln>
        </p:spPr>
        <p:txBody>
          <a:bodyPr>
            <a:spAutoFit/>
          </a:bodyPr>
          <a:lstStyle/>
          <a:p>
            <a:pPr algn="ctr" eaLnBrk="0" hangingPunct="0"/>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Ahmet Sayar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a:p>
            <a:pPr algn="ctr" eaLnBrk="0" hangingPunct="0"/>
            <a:r>
              <a:rPr lang="en-US" sz="2400" dirty="0" smtClean="0">
                <a:solidFill>
                  <a:schemeClr val="tx1">
                    <a:lumMod val="75000"/>
                    <a:lumOff val="25000"/>
                  </a:schemeClr>
                </a:solidFill>
                <a:latin typeface="Garamond" pitchFamily="18" charset="0"/>
              </a:rPr>
              <a:t>(</a:t>
            </a:r>
            <a:r>
              <a:rPr lang="en-US" sz="2400" dirty="0" smtClean="0">
                <a:solidFill>
                  <a:schemeClr val="tx1">
                    <a:lumMod val="75000"/>
                    <a:lumOff val="25000"/>
                  </a:schemeClr>
                </a:solidFill>
                <a:latin typeface="Garamond" pitchFamily="18" charset="0"/>
                <a:hlinkClick r:id="rId3"/>
              </a:rPr>
              <a:t>asayar@cs.indiana.edu</a:t>
            </a:r>
            <a:r>
              <a:rPr lang="en-US" sz="2400" dirty="0" smtClean="0">
                <a:solidFill>
                  <a:schemeClr val="tx1">
                    <a:lumMod val="75000"/>
                    <a:lumOff val="25000"/>
                  </a:schemeClr>
                </a:solidFill>
                <a:latin typeface="Garamond" pitchFamily="18" charset="0"/>
              </a:rPr>
              <a:t>)</a:t>
            </a:r>
          </a:p>
          <a:p>
            <a:pPr algn="ctr" eaLnBrk="0" hangingPunct="0"/>
            <a:endParaRPr lang="en-US" sz="2800" dirty="0">
              <a:solidFill>
                <a:schemeClr val="tx1">
                  <a:lumMod val="75000"/>
                  <a:lumOff val="25000"/>
                </a:schemeClr>
              </a:solidFill>
              <a:latin typeface="Garamond" pitchFamily="18" charset="0"/>
            </a:endParaRPr>
          </a:p>
          <a:p>
            <a:pPr algn="ctr" eaLnBrk="0" hangingPunct="0"/>
            <a:r>
              <a:rPr lang="en-US"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Garamond" pitchFamily="18" charset="0"/>
              </a:rPr>
              <a:t>Advisor: Prof. Geoffrey C. Fox</a:t>
            </a:r>
          </a:p>
          <a:p>
            <a:pPr algn="ctr" eaLnBrk="0" hangingPunct="0"/>
            <a:endParaRPr lang="en-US" sz="2800" b="1" dirty="0">
              <a:solidFill>
                <a:schemeClr val="tx2"/>
              </a:solidFill>
              <a:latin typeface="Garamond" pitchFamily="18" charset="0"/>
            </a:endParaRPr>
          </a:p>
          <a:p>
            <a:pPr eaLnBrk="0" hangingPunct="0">
              <a:spcBef>
                <a:spcPct val="50000"/>
              </a:spcBef>
            </a:pPr>
            <a:endParaRPr lang="en-US" dirty="0"/>
          </a:p>
        </p:txBody>
      </p:sp>
      <p:sp>
        <p:nvSpPr>
          <p:cNvPr id="5" name="Slide Number Placeholder 4"/>
          <p:cNvSpPr>
            <a:spLocks noGrp="1"/>
          </p:cNvSpPr>
          <p:nvPr>
            <p:ph type="sldNum" sz="quarter" idx="12"/>
          </p:nvPr>
        </p:nvSpPr>
        <p:spPr/>
        <p:txBody>
          <a:bodyPr/>
          <a:lstStyle/>
          <a:p>
            <a:fld id="{052F8F49-F254-4492-A20D-AEE6D2E281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smtClean="0">
                <a:solidFill>
                  <a:schemeClr val="tx1">
                    <a:lumMod val="75000"/>
                    <a:lumOff val="25000"/>
                  </a:schemeClr>
                </a:solidFill>
                <a:effectLst>
                  <a:outerShdw blurRad="38100" dist="38100" dir="2700000" algn="tl">
                    <a:srgbClr val="000000">
                      <a:alpha val="43137"/>
                    </a:srgbClr>
                  </a:outerShdw>
                </a:effectLst>
              </a:rPr>
              <a:t>Capability aggregation/chaining</a:t>
            </a:r>
            <a:r>
              <a:rPr lang="en-US" sz="4000" dirty="0" smtClean="0">
                <a:solidFill>
                  <a:schemeClr val="tx1">
                    <a:lumMod val="75000"/>
                    <a:lumOff val="25000"/>
                  </a:schemeClr>
                </a:solidFill>
                <a:effectLst>
                  <a:outerShdw blurRad="38100" dist="38100" dir="2700000" algn="tl">
                    <a:srgbClr val="000000">
                      <a:alpha val="43137"/>
                    </a:srgbClr>
                  </a:outerShdw>
                </a:effectLst>
              </a:rPr>
              <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for Service/data federation</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solidFill>
                  <a:schemeClr val="tx1">
                    <a:lumMod val="75000"/>
                    <a:lumOff val="25000"/>
                  </a:schemeClr>
                </a:solidFill>
              </a:rPr>
              <a:t>Capability = metadata (OGC defined)</a:t>
            </a:r>
          </a:p>
          <a:p>
            <a:r>
              <a:rPr lang="en-US" dirty="0" smtClean="0">
                <a:solidFill>
                  <a:schemeClr val="tx1">
                    <a:lumMod val="75000"/>
                    <a:lumOff val="25000"/>
                  </a:schemeClr>
                </a:solidFill>
              </a:rPr>
              <a:t>Since the standard GIS Web Service have standard service API and capability metadata, they can be composed, or chained, by capability exchange and aggregation through their common service method called “</a:t>
            </a:r>
            <a:r>
              <a:rPr lang="en-US" i="1" dirty="0" err="1" smtClean="0">
                <a:solidFill>
                  <a:schemeClr val="tx1">
                    <a:lumMod val="75000"/>
                    <a:lumOff val="25000"/>
                  </a:schemeClr>
                </a:solidFill>
              </a:rPr>
              <a:t>getCapability</a:t>
            </a:r>
            <a:r>
              <a:rPr lang="en-US" i="1" dirty="0" smtClean="0">
                <a:solidFill>
                  <a:schemeClr val="tx1">
                    <a:lumMod val="75000"/>
                    <a:lumOff val="25000"/>
                  </a:schemeClr>
                </a:solidFill>
              </a:rPr>
              <a:t>”</a:t>
            </a:r>
            <a:r>
              <a:rPr lang="en-US" dirty="0" smtClean="0">
                <a:solidFill>
                  <a:schemeClr val="tx1">
                    <a:lumMod val="75000"/>
                    <a:lumOff val="25000"/>
                  </a:schemeClr>
                </a:solidFill>
              </a:rPr>
              <a:t>.</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Metadata is </a:t>
            </a:r>
            <a:r>
              <a:rPr lang="en-US" u="sng" dirty="0" smtClean="0">
                <a:solidFill>
                  <a:schemeClr val="tx1">
                    <a:lumMod val="75000"/>
                    <a:lumOff val="25000"/>
                  </a:schemeClr>
                </a:solidFill>
              </a:rPr>
              <a:t>pulled</a:t>
            </a:r>
            <a:r>
              <a:rPr lang="en-US" dirty="0" smtClean="0">
                <a:solidFill>
                  <a:schemeClr val="tx1">
                    <a:lumMod val="75000"/>
                    <a:lumOff val="25000"/>
                  </a:schemeClr>
                </a:solidFill>
              </a:rPr>
              <a:t> from many places into a single location</a:t>
            </a:r>
          </a:p>
          <a:p>
            <a:r>
              <a:rPr lang="en-US" dirty="0" smtClean="0">
                <a:solidFill>
                  <a:schemeClr val="tx1">
                    <a:lumMod val="75000"/>
                    <a:lumOff val="25000"/>
                  </a:schemeClr>
                </a:solidFill>
              </a:rPr>
              <a:t>Ex: Dublin Core and OAI-PMH (Open Archives Initiative Protocol for Metadata Harvesting) in digital libraries domain</a:t>
            </a:r>
          </a:p>
          <a:p>
            <a:pPr lvl="1"/>
            <a:r>
              <a:rPr lang="en-US" dirty="0" smtClean="0">
                <a:solidFill>
                  <a:schemeClr val="tx1">
                    <a:lumMod val="75000"/>
                    <a:lumOff val="25000"/>
                  </a:schemeClr>
                </a:solidFill>
              </a:rPr>
              <a:t>(Dublin Core - RDF)  - (Capability - GML) [relation mappings]</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Federator collects/harvest domain specific standard capabilities</a:t>
            </a:r>
          </a:p>
          <a:p>
            <a:pPr lvl="1"/>
            <a:r>
              <a:rPr lang="en-US" dirty="0" smtClean="0">
                <a:solidFill>
                  <a:schemeClr val="tx1">
                    <a:lumMod val="75000"/>
                    <a:lumOff val="25000"/>
                  </a:schemeClr>
                </a:solidFill>
              </a:rPr>
              <a:t>Provides global view over distributed data resources </a:t>
            </a:r>
          </a:p>
          <a:p>
            <a:pPr lvl="1"/>
            <a:r>
              <a:rPr lang="en-US" dirty="0" smtClean="0">
                <a:solidFill>
                  <a:schemeClr val="tx1">
                    <a:lumMod val="75000"/>
                    <a:lumOff val="25000"/>
                  </a:schemeClr>
                </a:solidFill>
              </a:rPr>
              <a:t>Inspired from “cascading WMS”</a:t>
            </a:r>
          </a:p>
          <a:p>
            <a:pPr lvl="1"/>
            <a:r>
              <a:rPr lang="en-US" dirty="0" smtClean="0">
                <a:solidFill>
                  <a:schemeClr val="tx1">
                    <a:lumMod val="75000"/>
                    <a:lumOff val="25000"/>
                  </a:schemeClr>
                </a:solidFill>
              </a:rPr>
              <a:t>Data provided are in layer tags: defining data-service mappings</a:t>
            </a:r>
            <a:endParaRPr lang="en-US" sz="1400" dirty="0" smtClean="0">
              <a:solidFill>
                <a:schemeClr val="tx1">
                  <a:lumMod val="75000"/>
                  <a:lumOff val="25000"/>
                </a:schemeClr>
              </a:solidFill>
            </a:endParaRPr>
          </a:p>
          <a:p>
            <a:pPr lvl="1"/>
            <a:r>
              <a:rPr lang="en-US" dirty="0" smtClean="0">
                <a:solidFill>
                  <a:schemeClr val="tx1">
                    <a:lumMod val="75000"/>
                    <a:lumOff val="25000"/>
                  </a:schemeClr>
                </a:solidFill>
              </a:rPr>
              <a:t>Behaves as a client to federated services</a:t>
            </a:r>
          </a:p>
          <a:p>
            <a:pPr lvl="1"/>
            <a:r>
              <a:rPr lang="en-US" dirty="0" smtClean="0">
                <a:solidFill>
                  <a:schemeClr val="tx1">
                    <a:lumMod val="75000"/>
                    <a:lumOff val="25000"/>
                  </a:schemeClr>
                </a:solidFill>
              </a:rPr>
              <a:t>Handling queries/responses for federated services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334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Framework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2209800"/>
          </a:xfrm>
        </p:spPr>
        <p:txBody>
          <a:bodyPr>
            <a:normAutofit fontScale="70000" lnSpcReduction="20000"/>
          </a:bodyPr>
          <a:lstStyle/>
          <a:p>
            <a:r>
              <a:rPr lang="en-US" dirty="0" smtClean="0">
                <a:solidFill>
                  <a:schemeClr val="tx1">
                    <a:lumMod val="75000"/>
                    <a:lumOff val="25000"/>
                  </a:schemeClr>
                </a:solidFill>
              </a:rPr>
              <a:t>Step-1: (Setup) Federator search for the components providing required data layers and organize them in one aggregated capability. </a:t>
            </a:r>
          </a:p>
          <a:p>
            <a:pPr lvl="1"/>
            <a:r>
              <a:rPr lang="en-US" dirty="0" smtClean="0">
                <a:solidFill>
                  <a:schemeClr val="tx1">
                    <a:lumMod val="75000"/>
                    <a:lumOff val="25000"/>
                  </a:schemeClr>
                </a:solidFill>
              </a:rPr>
              <a:t>Aggregated capability is actually a WMS capability representing application-based hierarchical layer composition.</a:t>
            </a:r>
          </a:p>
          <a:p>
            <a:pPr lvl="1"/>
            <a:r>
              <a:rPr lang="en-US" dirty="0" smtClean="0">
                <a:solidFill>
                  <a:schemeClr val="tx1">
                    <a:lumMod val="75000"/>
                    <a:lumOff val="25000"/>
                  </a:schemeClr>
                </a:solidFill>
              </a:rPr>
              <a:t>Capabilities are collected via standard service interface</a:t>
            </a:r>
          </a:p>
          <a:p>
            <a:pPr lvl="1"/>
            <a:r>
              <a:rPr lang="en-US" dirty="0" smtClean="0">
                <a:solidFill>
                  <a:schemeClr val="tx1">
                    <a:lumMod val="75000"/>
                    <a:lumOff val="25000"/>
                  </a:schemeClr>
                </a:solidFill>
              </a:rPr>
              <a:t>Federator provides single view of federated sources</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11</a:t>
            </a:fld>
            <a:endParaRPr lang="en-US" dirty="0"/>
          </a:p>
        </p:txBody>
      </p:sp>
      <p:sp>
        <p:nvSpPr>
          <p:cNvPr id="7" name="Oval 6"/>
          <p:cNvSpPr/>
          <p:nvPr/>
        </p:nvSpPr>
        <p:spPr>
          <a:xfrm>
            <a:off x="3287233" y="569373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97866" y="621649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97866" y="595246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3"/>
          <p:cNvSpPr>
            <a:spLocks noChangeAspect="1" noChangeArrowheads="1"/>
          </p:cNvSpPr>
          <p:nvPr/>
        </p:nvSpPr>
        <p:spPr bwMode="auto">
          <a:xfrm>
            <a:off x="914791" y="3581400"/>
            <a:ext cx="6629009" cy="2677548"/>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5867866" y="5040121"/>
            <a:ext cx="760720" cy="632140"/>
            <a:chOff x="8736" y="8996"/>
            <a:chExt cx="1242" cy="1093"/>
          </a:xfrm>
        </p:grpSpPr>
        <p:sp>
          <p:nvSpPr>
            <p:cNvPr id="60" name="Oval 8"/>
            <p:cNvSpPr>
              <a:spLocks noChangeArrowheads="1"/>
            </p:cNvSpPr>
            <p:nvPr/>
          </p:nvSpPr>
          <p:spPr bwMode="auto">
            <a:xfrm>
              <a:off x="8736" y="8996"/>
              <a:ext cx="1106"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AutoShape 9"/>
            <p:cNvSpPr>
              <a:spLocks noChangeArrowheads="1"/>
            </p:cNvSpPr>
            <p:nvPr/>
          </p:nvSpPr>
          <p:spPr bwMode="auto">
            <a:xfrm>
              <a:off x="9523" y="9661"/>
              <a:ext cx="455" cy="42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6" name="Oval 16"/>
          <p:cNvSpPr>
            <a:spLocks noChangeArrowheads="1"/>
          </p:cNvSpPr>
          <p:nvPr/>
        </p:nvSpPr>
        <p:spPr bwMode="auto">
          <a:xfrm>
            <a:off x="4079419" y="4213540"/>
            <a:ext cx="1031086" cy="1054689"/>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C00000"/>
                </a:solidFill>
                <a:latin typeface="Calibri" pitchFamily="34" charset="0"/>
                <a:cs typeface="Arial" pitchFamily="34" charset="0"/>
              </a:rPr>
              <a:t>Federator</a:t>
            </a:r>
            <a:endParaRPr kumimoji="0" lang="en-US" sz="1400" b="1" i="0" u="none" strike="noStrike" cap="none" normalizeH="0" baseline="0" dirty="0" smtClean="0">
              <a:ln>
                <a:noFill/>
              </a:ln>
              <a:solidFill>
                <a:srgbClr val="C00000"/>
              </a:solidFill>
              <a:effectLst/>
              <a:latin typeface="Calibri" pitchFamily="34" charset="0"/>
              <a:cs typeface="Arial" pitchFamily="34" charset="0"/>
            </a:endParaRPr>
          </a:p>
        </p:txBody>
      </p:sp>
      <p:sp>
        <p:nvSpPr>
          <p:cNvPr id="17" name="AutoShape 17"/>
          <p:cNvSpPr>
            <a:spLocks noChangeArrowheads="1"/>
          </p:cNvSpPr>
          <p:nvPr/>
        </p:nvSpPr>
        <p:spPr bwMode="auto">
          <a:xfrm>
            <a:off x="4364059" y="5086416"/>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AutoShape 18"/>
          <p:cNvSpPr>
            <a:spLocks noChangeArrowheads="1"/>
          </p:cNvSpPr>
          <p:nvPr/>
        </p:nvSpPr>
        <p:spPr bwMode="auto">
          <a:xfrm>
            <a:off x="4364059" y="4954264"/>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9"/>
          <p:cNvSpPr txBox="1">
            <a:spLocks noChangeArrowheads="1"/>
          </p:cNvSpPr>
          <p:nvPr/>
        </p:nvSpPr>
        <p:spPr bwMode="auto">
          <a:xfrm>
            <a:off x="4242310" y="5050221"/>
            <a:ext cx="253573" cy="21800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20"/>
          <p:cNvSpPr txBox="1">
            <a:spLocks noChangeArrowheads="1"/>
          </p:cNvSpPr>
          <p:nvPr/>
        </p:nvSpPr>
        <p:spPr bwMode="auto">
          <a:xfrm>
            <a:off x="4260782" y="4857465"/>
            <a:ext cx="254413" cy="258412"/>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24"/>
          <p:cNvGrpSpPr>
            <a:grpSpLocks/>
          </p:cNvGrpSpPr>
          <p:nvPr/>
        </p:nvGrpSpPr>
        <p:grpSpPr bwMode="auto">
          <a:xfrm>
            <a:off x="5944273" y="3904625"/>
            <a:ext cx="661641" cy="436859"/>
            <a:chOff x="8489" y="6399"/>
            <a:chExt cx="1439" cy="845"/>
          </a:xfrm>
        </p:grpSpPr>
        <p:sp>
          <p:nvSpPr>
            <p:cNvPr id="54" name="Oval 25"/>
            <p:cNvSpPr>
              <a:spLocks noChangeArrowheads="1"/>
            </p:cNvSpPr>
            <p:nvPr/>
          </p:nvSpPr>
          <p:spPr bwMode="auto">
            <a:xfrm>
              <a:off x="8489" y="6399"/>
              <a:ext cx="1439"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WMS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AutoShape 26"/>
            <p:cNvSpPr>
              <a:spLocks noChangeArrowheads="1"/>
            </p:cNvSpPr>
            <p:nvPr/>
          </p:nvSpPr>
          <p:spPr bwMode="auto">
            <a:xfrm>
              <a:off x="9033" y="7031"/>
              <a:ext cx="615" cy="132"/>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 name="Group 27"/>
          <p:cNvGrpSpPr>
            <a:grpSpLocks/>
          </p:cNvGrpSpPr>
          <p:nvPr/>
        </p:nvGrpSpPr>
        <p:grpSpPr bwMode="auto">
          <a:xfrm>
            <a:off x="6709191" y="4328016"/>
            <a:ext cx="760720" cy="578269"/>
            <a:chOff x="8892" y="8348"/>
            <a:chExt cx="1242" cy="1002"/>
          </a:xfrm>
        </p:grpSpPr>
        <p:sp>
          <p:nvSpPr>
            <p:cNvPr id="51" name="Oval 28"/>
            <p:cNvSpPr>
              <a:spLocks noChangeArrowheads="1"/>
            </p:cNvSpPr>
            <p:nvPr/>
          </p:nvSpPr>
          <p:spPr bwMode="auto">
            <a:xfrm>
              <a:off x="8892" y="8348"/>
              <a:ext cx="956" cy="94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AutoShape 30"/>
            <p:cNvSpPr>
              <a:spLocks noChangeArrowheads="1"/>
            </p:cNvSpPr>
            <p:nvPr/>
          </p:nvSpPr>
          <p:spPr bwMode="auto">
            <a:xfrm>
              <a:off x="9776" y="8954"/>
              <a:ext cx="358" cy="3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1" name="Picture 43"/>
          <p:cNvPicPr>
            <a:picLocks noChangeAspect="1" noChangeArrowheads="1"/>
          </p:cNvPicPr>
          <p:nvPr/>
        </p:nvPicPr>
        <p:blipFill>
          <a:blip r:embed="rId3"/>
          <a:srcRect/>
          <a:stretch>
            <a:fillRect/>
          </a:stretch>
        </p:blipFill>
        <p:spPr bwMode="auto">
          <a:xfrm>
            <a:off x="4647859" y="3941661"/>
            <a:ext cx="297235" cy="488204"/>
          </a:xfrm>
          <a:prstGeom prst="rect">
            <a:avLst/>
          </a:prstGeom>
          <a:noFill/>
        </p:spPr>
      </p:pic>
      <p:pic>
        <p:nvPicPr>
          <p:cNvPr id="35" name="Picture 47"/>
          <p:cNvPicPr>
            <a:picLocks noChangeAspect="1" noChangeArrowheads="1"/>
          </p:cNvPicPr>
          <p:nvPr/>
        </p:nvPicPr>
        <p:blipFill>
          <a:blip r:embed="rId3"/>
          <a:srcRect/>
          <a:stretch>
            <a:fillRect/>
          </a:stretch>
        </p:blipFill>
        <p:spPr bwMode="auto">
          <a:xfrm>
            <a:off x="6424551" y="5036754"/>
            <a:ext cx="220827" cy="187706"/>
          </a:xfrm>
          <a:prstGeom prst="rect">
            <a:avLst/>
          </a:prstGeom>
          <a:noFill/>
        </p:spPr>
      </p:pic>
      <p:sp>
        <p:nvSpPr>
          <p:cNvPr id="38" name="Text Box 50"/>
          <p:cNvSpPr txBox="1">
            <a:spLocks noChangeArrowheads="1"/>
          </p:cNvSpPr>
          <p:nvPr/>
        </p:nvSpPr>
        <p:spPr bwMode="auto">
          <a:xfrm>
            <a:off x="3882102" y="3733800"/>
            <a:ext cx="1451749" cy="303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Aggregated  Capability</a:t>
            </a:r>
          </a:p>
        </p:txBody>
      </p:sp>
      <p:sp>
        <p:nvSpPr>
          <p:cNvPr id="40" name="Oval 52"/>
          <p:cNvSpPr>
            <a:spLocks noChangeArrowheads="1"/>
          </p:cNvSpPr>
          <p:nvPr/>
        </p:nvSpPr>
        <p:spPr bwMode="auto">
          <a:xfrm>
            <a:off x="3919046" y="4291821"/>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1</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1" name="Oval 53"/>
          <p:cNvSpPr>
            <a:spLocks noChangeArrowheads="1"/>
          </p:cNvSpPr>
          <p:nvPr/>
        </p:nvSpPr>
        <p:spPr bwMode="auto">
          <a:xfrm>
            <a:off x="3793939" y="4664708"/>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2" name="Oval 54"/>
          <p:cNvSpPr>
            <a:spLocks noChangeArrowheads="1"/>
          </p:cNvSpPr>
          <p:nvPr/>
        </p:nvSpPr>
        <p:spPr bwMode="auto">
          <a:xfrm>
            <a:off x="3916527" y="5009818"/>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3</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43" name="Text Box 55"/>
          <p:cNvSpPr txBox="1">
            <a:spLocks noChangeArrowheads="1"/>
          </p:cNvSpPr>
          <p:nvPr/>
        </p:nvSpPr>
        <p:spPr bwMode="auto">
          <a:xfrm>
            <a:off x="2993652" y="5670577"/>
            <a:ext cx="3504684" cy="806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1.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GetCapability</a:t>
            </a:r>
            <a:r>
              <a:rPr kumimoji="0" lang="en-US" sz="1200" b="1" i="0" u="none" strike="noStrike" cap="none" normalizeH="0" baseline="0" dirty="0" smtClean="0">
                <a:ln>
                  <a:noFill/>
                </a:ln>
                <a:solidFill>
                  <a:schemeClr val="tx1"/>
                </a:solidFill>
                <a:effectLst/>
                <a:latin typeface="Calibri" pitchFamily="34" charset="0"/>
                <a:cs typeface="Arial" pitchFamily="34" charset="0"/>
              </a:rPr>
              <a:t> (metadata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data+service</a:t>
            </a:r>
            <a:r>
              <a:rPr kumimoji="0" lang="en-US" sz="1200" b="1" i="0" u="none" strike="noStrike" cap="none" normalizeH="0" baseline="0" dirty="0" smtClean="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2.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GetMap</a:t>
            </a:r>
            <a:r>
              <a:rPr kumimoji="0" lang="en-US" sz="1200" b="1" i="0" u="none" strike="noStrike" cap="none" normalizeH="0" baseline="0" dirty="0" smtClean="0">
                <a:ln>
                  <a:noFill/>
                </a:ln>
                <a:solidFill>
                  <a:schemeClr val="tx1"/>
                </a:solidFill>
                <a:effectLst/>
                <a:latin typeface="Calibri" pitchFamily="34" charset="0"/>
                <a:cs typeface="Arial" pitchFamily="34" charset="0"/>
              </a:rPr>
              <a:t> (get map data in set of layer(s))</a:t>
            </a: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3.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GetFeatureInfo</a:t>
            </a:r>
            <a:r>
              <a:rPr kumimoji="0" lang="en-US" sz="1200" b="1" i="0" u="none" strike="noStrike" cap="none" normalizeH="0" baseline="0" dirty="0" smtClean="0">
                <a:ln>
                  <a:noFill/>
                </a:ln>
                <a:solidFill>
                  <a:schemeClr val="tx1"/>
                </a:solidFill>
                <a:effectLst/>
                <a:latin typeface="Calibri" pitchFamily="34" charset="0"/>
                <a:cs typeface="Arial" pitchFamily="34" charset="0"/>
              </a:rPr>
              <a:t> (query the attributes of data)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3" name="Picture 45"/>
          <p:cNvPicPr>
            <a:picLocks noChangeAspect="1" noChangeArrowheads="1"/>
          </p:cNvPicPr>
          <p:nvPr/>
        </p:nvPicPr>
        <p:blipFill>
          <a:blip r:embed="rId3"/>
          <a:srcRect/>
          <a:stretch>
            <a:fillRect/>
          </a:stretch>
        </p:blipFill>
        <p:spPr bwMode="auto">
          <a:xfrm>
            <a:off x="6408598" y="3886107"/>
            <a:ext cx="220827" cy="187706"/>
          </a:xfrm>
          <a:prstGeom prst="rect">
            <a:avLst/>
          </a:prstGeom>
          <a:noFill/>
        </p:spPr>
      </p:pic>
      <p:cxnSp>
        <p:nvCxnSpPr>
          <p:cNvPr id="63" name="Shape 68"/>
          <p:cNvCxnSpPr>
            <a:endCxn id="90" idx="3"/>
          </p:cNvCxnSpPr>
          <p:nvPr/>
        </p:nvCxnSpPr>
        <p:spPr>
          <a:xfrm rot="10800000" flipV="1">
            <a:off x="4910468" y="3886200"/>
            <a:ext cx="1566532" cy="188276"/>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hape 70"/>
          <p:cNvCxnSpPr>
            <a:endCxn id="91" idx="3"/>
          </p:cNvCxnSpPr>
          <p:nvPr/>
        </p:nvCxnSpPr>
        <p:spPr>
          <a:xfrm rot="10800000">
            <a:off x="4911560" y="4292444"/>
            <a:ext cx="1599023" cy="823971"/>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381045" y="3810000"/>
            <a:ext cx="1772355" cy="307777"/>
          </a:xfrm>
          <a:prstGeom prst="rect">
            <a:avLst/>
          </a:prstGeom>
          <a:noFill/>
        </p:spPr>
        <p:txBody>
          <a:bodyPr wrap="square" rtlCol="0">
            <a:spAutoFit/>
          </a:bodyPr>
          <a:lstStyle/>
          <a:p>
            <a:pPr marL="342900" indent="-342900"/>
            <a:r>
              <a:rPr lang="en-US" sz="1400" b="1" dirty="0" smtClean="0">
                <a:solidFill>
                  <a:srgbClr val="C00000"/>
                </a:solidFill>
              </a:rPr>
              <a:t>a.</a:t>
            </a:r>
            <a:r>
              <a:rPr lang="en-US" sz="1400" dirty="0" smtClean="0">
                <a:solidFill>
                  <a:srgbClr val="C00000"/>
                </a:solidFill>
              </a:rPr>
              <a:t> NASA satellite layer</a:t>
            </a:r>
          </a:p>
        </p:txBody>
      </p:sp>
      <p:sp>
        <p:nvSpPr>
          <p:cNvPr id="5" name="TextBox 4"/>
          <p:cNvSpPr txBox="1"/>
          <p:nvPr/>
        </p:nvSpPr>
        <p:spPr>
          <a:xfrm>
            <a:off x="6400800" y="4985263"/>
            <a:ext cx="2133600" cy="307777"/>
          </a:xfrm>
          <a:prstGeom prst="rect">
            <a:avLst/>
          </a:prstGeom>
          <a:noFill/>
        </p:spPr>
        <p:txBody>
          <a:bodyPr wrap="square" rtlCol="0">
            <a:spAutoFit/>
          </a:bodyPr>
          <a:lstStyle/>
          <a:p>
            <a:pPr marL="342900" indent="-342900"/>
            <a:r>
              <a:rPr lang="en-US" sz="1400" b="1" dirty="0" smtClean="0">
                <a:solidFill>
                  <a:srgbClr val="C00000"/>
                </a:solidFill>
              </a:rPr>
              <a:t>b.</a:t>
            </a:r>
            <a:r>
              <a:rPr lang="en-US" sz="1400" dirty="0" smtClean="0">
                <a:solidFill>
                  <a:srgbClr val="C00000"/>
                </a:solidFill>
              </a:rPr>
              <a:t> Earthquake-seismic data</a:t>
            </a:r>
          </a:p>
        </p:txBody>
      </p:sp>
      <p:pic>
        <p:nvPicPr>
          <p:cNvPr id="90" name="Picture 45"/>
          <p:cNvPicPr>
            <a:picLocks noChangeAspect="1" noChangeArrowheads="1"/>
          </p:cNvPicPr>
          <p:nvPr/>
        </p:nvPicPr>
        <p:blipFill>
          <a:blip r:embed="rId3"/>
          <a:srcRect/>
          <a:stretch>
            <a:fillRect/>
          </a:stretch>
        </p:blipFill>
        <p:spPr bwMode="auto">
          <a:xfrm>
            <a:off x="4689641" y="3980623"/>
            <a:ext cx="220827" cy="187706"/>
          </a:xfrm>
          <a:prstGeom prst="rect">
            <a:avLst/>
          </a:prstGeom>
          <a:noFill/>
        </p:spPr>
      </p:pic>
      <p:pic>
        <p:nvPicPr>
          <p:cNvPr id="91" name="Picture 45"/>
          <p:cNvPicPr>
            <a:picLocks noChangeAspect="1" noChangeArrowheads="1"/>
          </p:cNvPicPr>
          <p:nvPr/>
        </p:nvPicPr>
        <p:blipFill>
          <a:blip r:embed="rId3"/>
          <a:srcRect/>
          <a:stretch>
            <a:fillRect/>
          </a:stretch>
        </p:blipFill>
        <p:spPr bwMode="auto">
          <a:xfrm>
            <a:off x="4690732" y="4198590"/>
            <a:ext cx="220827" cy="187706"/>
          </a:xfrm>
          <a:prstGeom prst="rect">
            <a:avLst/>
          </a:prstGeom>
          <a:noFill/>
        </p:spPr>
      </p:pic>
      <p:sp>
        <p:nvSpPr>
          <p:cNvPr id="104" name="TextBox 103"/>
          <p:cNvSpPr txBox="1"/>
          <p:nvPr/>
        </p:nvSpPr>
        <p:spPr>
          <a:xfrm>
            <a:off x="6629400" y="5486400"/>
            <a:ext cx="1524000" cy="307777"/>
          </a:xfrm>
          <a:prstGeom prst="rect">
            <a:avLst/>
          </a:prstGeom>
          <a:noFill/>
        </p:spPr>
        <p:txBody>
          <a:bodyPr wrap="square" rtlCol="0">
            <a:spAutoFit/>
          </a:bodyPr>
          <a:lstStyle/>
          <a:p>
            <a:r>
              <a:rPr lang="en-US" sz="1400" i="1" dirty="0" smtClean="0"/>
              <a:t>CGL at Indiana</a:t>
            </a:r>
            <a:endParaRPr lang="en-US" sz="1400" i="1" dirty="0"/>
          </a:p>
        </p:txBody>
      </p:sp>
      <p:sp>
        <p:nvSpPr>
          <p:cNvPr id="105" name="TextBox 104"/>
          <p:cNvSpPr txBox="1"/>
          <p:nvPr/>
        </p:nvSpPr>
        <p:spPr>
          <a:xfrm>
            <a:off x="7467600" y="3962400"/>
            <a:ext cx="1447800" cy="307777"/>
          </a:xfrm>
          <a:prstGeom prst="rect">
            <a:avLst/>
          </a:prstGeom>
          <a:noFill/>
        </p:spPr>
        <p:txBody>
          <a:bodyPr wrap="square" rtlCol="0">
            <a:spAutoFit/>
          </a:bodyPr>
          <a:lstStyle/>
          <a:p>
            <a:r>
              <a:rPr lang="en-US" sz="1400" i="1" dirty="0" smtClean="0"/>
              <a:t>JPL at California</a:t>
            </a:r>
            <a:endParaRPr lang="en-US" sz="1400" i="1" dirty="0"/>
          </a:p>
        </p:txBody>
      </p:sp>
      <p:cxnSp>
        <p:nvCxnSpPr>
          <p:cNvPr id="66" name="Shape 65"/>
          <p:cNvCxnSpPr>
            <a:endCxn id="40" idx="6"/>
          </p:cNvCxnSpPr>
          <p:nvPr/>
        </p:nvCxnSpPr>
        <p:spPr>
          <a:xfrm rot="10800000" flipV="1">
            <a:off x="4220480" y="4267200"/>
            <a:ext cx="427721" cy="156352"/>
          </a:xfrm>
          <a:prstGeom prst="curved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4760025" y="3933700"/>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58" name="TextBox 157"/>
          <p:cNvSpPr txBox="1"/>
          <p:nvPr/>
        </p:nvSpPr>
        <p:spPr>
          <a:xfrm>
            <a:off x="4771900" y="4190101"/>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nvGrpSpPr>
          <p:cNvPr id="73" name="Group 72"/>
          <p:cNvGrpSpPr/>
          <p:nvPr/>
        </p:nvGrpSpPr>
        <p:grpSpPr>
          <a:xfrm>
            <a:off x="228600" y="3581400"/>
            <a:ext cx="6553200" cy="2971800"/>
            <a:chOff x="152400" y="3810000"/>
            <a:chExt cx="6553200" cy="2971800"/>
          </a:xfrm>
        </p:grpSpPr>
        <p:sp>
          <p:nvSpPr>
            <p:cNvPr id="77" name="TextBox 76"/>
            <p:cNvSpPr txBox="1"/>
            <p:nvPr/>
          </p:nvSpPr>
          <p:spPr>
            <a:xfrm>
              <a:off x="152400" y="5366028"/>
              <a:ext cx="2133600" cy="1415772"/>
            </a:xfrm>
            <a:prstGeom prst="rect">
              <a:avLst/>
            </a:prstGeom>
            <a:noFill/>
          </p:spPr>
          <p:txBody>
            <a:bodyPr wrap="square" rtlCol="0">
              <a:spAutoFit/>
            </a:bodyPr>
            <a:lstStyle/>
            <a:p>
              <a:r>
                <a:rPr lang="en-US" sz="1400" b="1" dirty="0" smtClean="0">
                  <a:latin typeface="Book Antiqua" pitchFamily="18" charset="0"/>
                </a:rPr>
                <a:t>Events: </a:t>
              </a:r>
            </a:p>
            <a:p>
              <a:r>
                <a:rPr lang="en-US" sz="1200" dirty="0" smtClean="0">
                  <a:latin typeface="Book Antiqua" pitchFamily="18" charset="0"/>
                </a:rPr>
                <a:t>         - Move, </a:t>
              </a:r>
            </a:p>
            <a:p>
              <a:r>
                <a:rPr lang="en-US" sz="1200" dirty="0" smtClean="0">
                  <a:latin typeface="Book Antiqua" pitchFamily="18" charset="0"/>
                </a:rPr>
                <a:t>         - Zooming in/out</a:t>
              </a:r>
            </a:p>
            <a:p>
              <a:r>
                <a:rPr lang="en-US" sz="1200" dirty="0" smtClean="0">
                  <a:latin typeface="Book Antiqua" pitchFamily="18" charset="0"/>
                </a:rPr>
                <a:t>         - Panning (drag-drop)</a:t>
              </a:r>
            </a:p>
            <a:p>
              <a:r>
                <a:rPr lang="en-US" sz="1200" dirty="0" smtClean="0">
                  <a:latin typeface="Book Antiqua" pitchFamily="18" charset="0"/>
                </a:rPr>
                <a:t>         - Rectangular region</a:t>
              </a:r>
            </a:p>
            <a:p>
              <a:r>
                <a:rPr lang="en-US" sz="1200" dirty="0" smtClean="0">
                  <a:latin typeface="Book Antiqua" pitchFamily="18" charset="0"/>
                </a:rPr>
                <a:t>         - Distance calc.</a:t>
              </a:r>
            </a:p>
            <a:p>
              <a:r>
                <a:rPr lang="en-US" sz="1200" dirty="0" smtClean="0">
                  <a:latin typeface="Book Antiqua" pitchFamily="18" charset="0"/>
                </a:rPr>
                <a:t>         - Attribute querying</a:t>
              </a:r>
            </a:p>
          </p:txBody>
        </p:sp>
        <p:sp>
          <p:nvSpPr>
            <p:cNvPr id="12" name="AutoShape 4"/>
            <p:cNvSpPr>
              <a:spLocks noChangeArrowheads="1"/>
            </p:cNvSpPr>
            <p:nvPr/>
          </p:nvSpPr>
          <p:spPr bwMode="auto">
            <a:xfrm>
              <a:off x="2328964" y="4517896"/>
              <a:ext cx="957197" cy="1021862"/>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Event-based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Interactive Map-Tools</a:t>
              </a:r>
              <a:endParaRPr kumimoji="0" lang="en-US" sz="12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9" name="Picture 51"/>
            <p:cNvPicPr>
              <a:picLocks noChangeAspect="1" noChangeArrowheads="1"/>
            </p:cNvPicPr>
            <p:nvPr/>
          </p:nvPicPr>
          <p:blipFill>
            <a:blip r:embed="rId3"/>
            <a:srcRect/>
            <a:stretch>
              <a:fillRect/>
            </a:stretch>
          </p:blipFill>
          <p:spPr bwMode="auto">
            <a:xfrm>
              <a:off x="3182884" y="4365543"/>
              <a:ext cx="297235" cy="488204"/>
            </a:xfrm>
            <a:prstGeom prst="rect">
              <a:avLst/>
            </a:prstGeom>
            <a:noFill/>
          </p:spPr>
        </p:pic>
        <p:sp>
          <p:nvSpPr>
            <p:cNvPr id="46" name="Text Box 62"/>
            <p:cNvSpPr txBox="1">
              <a:spLocks noChangeArrowheads="1"/>
            </p:cNvSpPr>
            <p:nvPr/>
          </p:nvSpPr>
          <p:spPr bwMode="auto">
            <a:xfrm>
              <a:off x="914159" y="4887416"/>
              <a:ext cx="895063" cy="436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Browser</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95" name="Shape 94"/>
            <p:cNvCxnSpPr/>
            <p:nvPr/>
          </p:nvCxnSpPr>
          <p:spPr>
            <a:xfrm rot="16200000" flipH="1" flipV="1">
              <a:off x="3658234" y="4380886"/>
              <a:ext cx="50641" cy="406871"/>
            </a:xfrm>
            <a:prstGeom prst="curvedConnector4">
              <a:avLst>
                <a:gd name="adj1" fmla="val -451413"/>
                <a:gd name="adj2" fmla="val 55425"/>
              </a:avLst>
            </a:prstGeom>
            <a:ln>
              <a:prstDash val="dash"/>
              <a:tailEnd type="arrow"/>
            </a:ln>
          </p:spPr>
          <p:style>
            <a:lnRef idx="1">
              <a:schemeClr val="accent1"/>
            </a:lnRef>
            <a:fillRef idx="0">
              <a:schemeClr val="accent1"/>
            </a:fillRef>
            <a:effectRef idx="0">
              <a:schemeClr val="accent1"/>
            </a:effectRef>
            <a:fontRef idx="minor">
              <a:schemeClr val="tx1"/>
            </a:fontRef>
          </p:style>
        </p:cxnSp>
        <p:pic>
          <p:nvPicPr>
            <p:cNvPr id="96" name="Picture 45"/>
            <p:cNvPicPr>
              <a:picLocks noChangeAspect="1" noChangeArrowheads="1"/>
            </p:cNvPicPr>
            <p:nvPr/>
          </p:nvPicPr>
          <p:blipFill>
            <a:blip r:embed="rId3"/>
            <a:srcRect/>
            <a:stretch>
              <a:fillRect/>
            </a:stretch>
          </p:blipFill>
          <p:spPr bwMode="auto">
            <a:xfrm>
              <a:off x="3221666" y="4414788"/>
              <a:ext cx="220827" cy="187706"/>
            </a:xfrm>
            <a:prstGeom prst="rect">
              <a:avLst/>
            </a:prstGeom>
            <a:noFill/>
          </p:spPr>
        </p:pic>
        <p:pic>
          <p:nvPicPr>
            <p:cNvPr id="97" name="Picture 45"/>
            <p:cNvPicPr>
              <a:picLocks noChangeAspect="1" noChangeArrowheads="1"/>
            </p:cNvPicPr>
            <p:nvPr/>
          </p:nvPicPr>
          <p:blipFill>
            <a:blip r:embed="rId3"/>
            <a:srcRect/>
            <a:stretch>
              <a:fillRect/>
            </a:stretch>
          </p:blipFill>
          <p:spPr bwMode="auto">
            <a:xfrm>
              <a:off x="3222757" y="4632755"/>
              <a:ext cx="220827" cy="187706"/>
            </a:xfrm>
            <a:prstGeom prst="rect">
              <a:avLst/>
            </a:prstGeom>
            <a:noFill/>
          </p:spPr>
        </p:pic>
        <p:sp>
          <p:nvSpPr>
            <p:cNvPr id="25" name="AutoShape 36"/>
            <p:cNvSpPr>
              <a:spLocks noChangeArrowheads="1"/>
            </p:cNvSpPr>
            <p:nvPr/>
          </p:nvSpPr>
          <p:spPr bwMode="auto">
            <a:xfrm>
              <a:off x="2627878" y="5427808"/>
              <a:ext cx="483636" cy="91749"/>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AutoShape 37"/>
            <p:cNvSpPr>
              <a:spLocks noChangeArrowheads="1"/>
            </p:cNvSpPr>
            <p:nvPr/>
          </p:nvSpPr>
          <p:spPr bwMode="auto">
            <a:xfrm>
              <a:off x="2627878" y="5303231"/>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Text Box 39"/>
            <p:cNvSpPr txBox="1">
              <a:spLocks noChangeArrowheads="1"/>
            </p:cNvSpPr>
            <p:nvPr/>
          </p:nvSpPr>
          <p:spPr bwMode="auto">
            <a:xfrm>
              <a:off x="2422164" y="5325958"/>
              <a:ext cx="254413" cy="279455"/>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40"/>
            <p:cNvSpPr txBox="1">
              <a:spLocks noChangeArrowheads="1"/>
            </p:cNvSpPr>
            <p:nvPr/>
          </p:nvSpPr>
          <p:spPr bwMode="auto">
            <a:xfrm>
              <a:off x="2449033" y="5182022"/>
              <a:ext cx="238460" cy="21295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AutoShape 6"/>
            <p:cNvCxnSpPr>
              <a:cxnSpLocks noChangeShapeType="1"/>
              <a:stCxn id="12" idx="3"/>
              <a:endCxn id="41" idx="2"/>
            </p:cNvCxnSpPr>
            <p:nvPr/>
          </p:nvCxnSpPr>
          <p:spPr bwMode="auto">
            <a:xfrm flipV="1">
              <a:off x="3286161" y="5025039"/>
              <a:ext cx="431578" cy="3788"/>
            </a:xfrm>
            <a:prstGeom prst="straightConnector1">
              <a:avLst/>
            </a:prstGeom>
            <a:noFill/>
            <a:ln w="38100">
              <a:solidFill>
                <a:srgbClr val="938953"/>
              </a:solidFill>
              <a:round/>
              <a:headEnd type="triangle" w="med" len="med"/>
              <a:tailEnd type="triangle" w="med" len="med"/>
            </a:ln>
          </p:spPr>
        </p:cxnSp>
        <p:cxnSp>
          <p:nvCxnSpPr>
            <p:cNvPr id="45" name="AutoShape 60"/>
            <p:cNvCxnSpPr>
              <a:cxnSpLocks noChangeShapeType="1"/>
              <a:endCxn id="12" idx="1"/>
            </p:cNvCxnSpPr>
            <p:nvPr/>
          </p:nvCxnSpPr>
          <p:spPr bwMode="auto">
            <a:xfrm flipV="1">
              <a:off x="1904942" y="5028827"/>
              <a:ext cx="424021" cy="4209"/>
            </a:xfrm>
            <a:prstGeom prst="straightConnector1">
              <a:avLst/>
            </a:prstGeom>
            <a:noFill/>
            <a:ln w="38100">
              <a:solidFill>
                <a:srgbClr val="938953"/>
              </a:solidFill>
              <a:round/>
              <a:headEnd type="triangle" w="med" len="med"/>
              <a:tailEnd type="triangle" w="med" len="med"/>
            </a:ln>
          </p:spPr>
        </p:cxnSp>
        <p:sp>
          <p:nvSpPr>
            <p:cNvPr id="72" name="TextBox 71"/>
            <p:cNvSpPr txBox="1"/>
            <p:nvPr/>
          </p:nvSpPr>
          <p:spPr>
            <a:xfrm>
              <a:off x="381000" y="3810000"/>
              <a:ext cx="2133600" cy="276999"/>
            </a:xfrm>
            <a:prstGeom prst="rect">
              <a:avLst/>
            </a:prstGeom>
            <a:noFill/>
          </p:spPr>
          <p:txBody>
            <a:bodyPr wrap="square" rtlCol="0">
              <a:spAutoFit/>
            </a:bodyPr>
            <a:lstStyle/>
            <a:p>
              <a:r>
                <a:rPr lang="en-US" sz="1200" dirty="0" smtClean="0">
                  <a:solidFill>
                    <a:srgbClr val="C00000"/>
                  </a:solidFill>
                </a:rPr>
                <a:t>Integrated data-view: </a:t>
              </a:r>
              <a:r>
                <a:rPr lang="en-US" sz="1200" b="1" dirty="0" smtClean="0">
                  <a:solidFill>
                    <a:srgbClr val="C00000"/>
                  </a:solidFill>
                </a:rPr>
                <a:t>b</a:t>
              </a:r>
              <a:r>
                <a:rPr lang="en-US" sz="1200" dirty="0" smtClean="0">
                  <a:solidFill>
                    <a:srgbClr val="C00000"/>
                  </a:solidFill>
                </a:rPr>
                <a:t> over </a:t>
              </a:r>
              <a:r>
                <a:rPr lang="en-US" sz="1200" b="1" dirty="0" smtClean="0">
                  <a:solidFill>
                    <a:srgbClr val="C00000"/>
                  </a:solidFill>
                </a:rPr>
                <a:t>a</a:t>
              </a:r>
              <a:endParaRPr lang="en-US" sz="1200" b="1" dirty="0">
                <a:solidFill>
                  <a:srgbClr val="C00000"/>
                </a:solidFill>
              </a:endParaRPr>
            </a:p>
          </p:txBody>
        </p:sp>
        <p:sp>
          <p:nvSpPr>
            <p:cNvPr id="102" name="TextBox 101"/>
            <p:cNvSpPr txBox="1"/>
            <p:nvPr/>
          </p:nvSpPr>
          <p:spPr>
            <a:xfrm>
              <a:off x="925033" y="4909063"/>
              <a:ext cx="9906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07" name="Shape 106"/>
            <p:cNvCxnSpPr/>
            <p:nvPr/>
          </p:nvCxnSpPr>
          <p:spPr>
            <a:xfrm flipV="1">
              <a:off x="5034305" y="4570084"/>
              <a:ext cx="1164589" cy="399401"/>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p:nvPr/>
          </p:nvCxnSpPr>
          <p:spPr>
            <a:xfrm>
              <a:off x="5034305" y="4969485"/>
              <a:ext cx="1096072" cy="299236"/>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248400" y="4953000"/>
              <a:ext cx="457200" cy="1588"/>
            </a:xfrm>
            <a:prstGeom prst="straightConnector1">
              <a:avLst/>
            </a:prstGeom>
            <a:ln w="19050">
              <a:solidFill>
                <a:schemeClr val="bg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65" name="Picture 59"/>
            <p:cNvPicPr>
              <a:picLocks noChangeAspect="1" noChangeArrowheads="1"/>
            </p:cNvPicPr>
            <p:nvPr/>
          </p:nvPicPr>
          <p:blipFill>
            <a:blip r:embed="rId4"/>
            <a:srcRect/>
            <a:stretch>
              <a:fillRect/>
            </a:stretch>
          </p:blipFill>
          <p:spPr bwMode="auto">
            <a:xfrm>
              <a:off x="990600" y="4650979"/>
              <a:ext cx="914401" cy="825332"/>
            </a:xfrm>
            <a:prstGeom prst="rect">
              <a:avLst/>
            </a:prstGeom>
            <a:noFill/>
          </p:spPr>
        </p:pic>
        <p:sp>
          <p:nvSpPr>
            <p:cNvPr id="70" name="TextBox 69"/>
            <p:cNvSpPr txBox="1"/>
            <p:nvPr/>
          </p:nvSpPr>
          <p:spPr>
            <a:xfrm>
              <a:off x="990600" y="4876800"/>
              <a:ext cx="9144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54" name="Straight Arrow Connector 153"/>
            <p:cNvCxnSpPr/>
            <p:nvPr/>
          </p:nvCxnSpPr>
          <p:spPr>
            <a:xfrm rot="5400000" flipH="1" flipV="1">
              <a:off x="1224139" y="5634478"/>
              <a:ext cx="295716" cy="794"/>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3766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flipH="1" flipV="1">
              <a:off x="15290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3288475" y="4381205"/>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60" name="TextBox 159"/>
            <p:cNvSpPr txBox="1"/>
            <p:nvPr/>
          </p:nvSpPr>
          <p:spPr>
            <a:xfrm>
              <a:off x="3288475" y="4613856"/>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sp>
        <p:nvSpPr>
          <p:cNvPr id="62" name="Content Placeholder 2"/>
          <p:cNvSpPr txBox="1">
            <a:spLocks/>
          </p:cNvSpPr>
          <p:nvPr/>
        </p:nvSpPr>
        <p:spPr>
          <a:xfrm>
            <a:off x="381000" y="914400"/>
            <a:ext cx="8534400" cy="22860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Step-</a:t>
            </a:r>
            <a:r>
              <a:rPr lang="en-US" sz="2400" dirty="0" smtClean="0">
                <a:solidFill>
                  <a:schemeClr val="tx1">
                    <a:lumMod val="75000"/>
                    <a:lumOff val="25000"/>
                  </a:schemeClr>
                </a:solidFill>
              </a:rPr>
              <a:t>2: (Run time) Users access/query and display data sources through federator over integrated data-views. </a:t>
            </a:r>
          </a:p>
          <a:p>
            <a:pPr marL="800100" lvl="1" indent="-342900">
              <a:spcBef>
                <a:spcPct val="20000"/>
              </a:spcBef>
              <a:buFont typeface="Arial" pitchFamily="34" charset="0"/>
              <a:buChar char="•"/>
              <a:defRPr/>
            </a:pPr>
            <a:r>
              <a:rPr lang="en-US" dirty="0" smtClean="0">
                <a:solidFill>
                  <a:schemeClr val="tx1">
                    <a:lumMod val="75000"/>
                    <a:lumOff val="25000"/>
                  </a:schemeClr>
                </a:solidFill>
              </a:rPr>
              <a:t>Some layers are in map images (layers from WMS), and some are rendered from GML which is provided by WFS.</a:t>
            </a:r>
          </a:p>
          <a:p>
            <a:pPr marL="800100" lvl="1" indent="-342900">
              <a:spcBef>
                <a:spcPct val="20000"/>
              </a:spcBef>
              <a:buFont typeface="Arial" pitchFamily="34" charset="0"/>
              <a:buChar char="•"/>
              <a:defRPr/>
            </a:pPr>
            <a:r>
              <a:rPr lang="en-US" dirty="0" smtClean="0">
                <a:solidFill>
                  <a:schemeClr val="tx1">
                    <a:lumMod val="75000"/>
                    <a:lumOff val="25000"/>
                  </a:schemeClr>
                </a:solidFill>
              </a:rPr>
              <a:t>Enables users to query the map images based on their attributes and features</a:t>
            </a:r>
          </a:p>
          <a:p>
            <a:pPr marL="800100" lvl="1" indent="-342900">
              <a:spcBef>
                <a:spcPct val="20000"/>
              </a:spcBef>
              <a:buFont typeface="Arial" pitchFamily="34" charset="0"/>
              <a:buChar char="•"/>
              <a:defRPr/>
            </a:pPr>
            <a:r>
              <a:rPr lang="en-US" dirty="0" smtClean="0">
                <a:solidFill>
                  <a:schemeClr val="tx1">
                    <a:lumMod val="75000"/>
                    <a:lumOff val="25000"/>
                  </a:schemeClr>
                </a:solidFill>
              </a:rPr>
              <a:t>On Demand Data Access: There is no intermediary storage of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Through Capability Aggregation</a:t>
            </a:r>
            <a:endParaRPr lang="en-US" sz="3600" dirty="0">
              <a:solidFill>
                <a:schemeClr val="tx1">
                  <a:lumMod val="75000"/>
                  <a:lumOff val="25000"/>
                </a:schemeClr>
              </a:solidFill>
            </a:endParaRPr>
          </a:p>
        </p:txBody>
      </p:sp>
      <p:sp>
        <p:nvSpPr>
          <p:cNvPr id="3" name="Content Placeholder 2"/>
          <p:cNvSpPr>
            <a:spLocks noGrp="1"/>
          </p:cNvSpPr>
          <p:nvPr>
            <p:ph idx="1"/>
          </p:nvPr>
        </p:nvSpPr>
        <p:spPr>
          <a:xfrm>
            <a:off x="457200" y="1524000"/>
            <a:ext cx="8229600" cy="5105400"/>
          </a:xfrm>
        </p:spPr>
        <p:txBody>
          <a:bodyPr>
            <a:normAutofit fontScale="70000" lnSpcReduction="20000"/>
          </a:bodyPr>
          <a:lstStyle/>
          <a:p>
            <a:r>
              <a:rPr lang="en-US" dirty="0" smtClean="0">
                <a:solidFill>
                  <a:schemeClr val="tx1">
                    <a:lumMod val="75000"/>
                    <a:lumOff val="25000"/>
                  </a:schemeClr>
                </a:solidFill>
              </a:rPr>
              <a:t>Capability: Machine and human readable information: easy integration</a:t>
            </a:r>
          </a:p>
          <a:p>
            <a:r>
              <a:rPr lang="en-US" dirty="0" smtClean="0">
                <a:solidFill>
                  <a:schemeClr val="tx1">
                    <a:lumMod val="75000"/>
                    <a:lumOff val="25000"/>
                  </a:schemeClr>
                </a:solidFill>
              </a:rPr>
              <a:t>Web Services provide key low level capability,  Information/data architecture are defined in domain specific capabilities metadata and associated data description language (GML).</a:t>
            </a:r>
          </a:p>
          <a:p>
            <a:endParaRPr lang="en-US" sz="1700" dirty="0" smtClean="0">
              <a:solidFill>
                <a:schemeClr val="tx1">
                  <a:lumMod val="75000"/>
                  <a:lumOff val="25000"/>
                </a:schemeClr>
              </a:solidFill>
            </a:endParaRPr>
          </a:p>
          <a:p>
            <a:r>
              <a:rPr lang="en-US" dirty="0" smtClean="0">
                <a:solidFill>
                  <a:schemeClr val="tx1">
                    <a:lumMod val="75000"/>
                    <a:lumOff val="25000"/>
                  </a:schemeClr>
                </a:solidFill>
              </a:rPr>
              <a:t>Quality of services</a:t>
            </a:r>
          </a:p>
          <a:p>
            <a:pPr lvl="1"/>
            <a:r>
              <a:rPr lang="en-US" dirty="0" smtClean="0">
                <a:solidFill>
                  <a:schemeClr val="tx1">
                    <a:lumMod val="75000"/>
                    <a:lumOff val="25000"/>
                  </a:schemeClr>
                </a:solidFill>
              </a:rPr>
              <a:t>More complex information/knowledge creation by leveraging multiple data sources</a:t>
            </a:r>
          </a:p>
          <a:p>
            <a:pPr lvl="1"/>
            <a:r>
              <a:rPr lang="en-US" dirty="0" smtClean="0">
                <a:solidFill>
                  <a:schemeClr val="tx1">
                    <a:lumMod val="75000"/>
                    <a:lumOff val="25000"/>
                  </a:schemeClr>
                </a:solidFill>
              </a:rPr>
              <a:t>No need for ad-hoc client tools and burden of multiple connections</a:t>
            </a:r>
          </a:p>
          <a:p>
            <a:pPr lvl="1"/>
            <a:r>
              <a:rPr lang="en-US" dirty="0" smtClean="0">
                <a:solidFill>
                  <a:schemeClr val="tx1">
                    <a:lumMod val="75000"/>
                    <a:lumOff val="25000"/>
                  </a:schemeClr>
                </a:solidFill>
              </a:rPr>
              <a:t>Mediates communication heterogeneity (Web service, HTTP)</a:t>
            </a:r>
          </a:p>
          <a:p>
            <a:pPr lvl="1"/>
            <a:r>
              <a:rPr lang="en-US" dirty="0" err="1" smtClean="0">
                <a:solidFill>
                  <a:schemeClr val="tx1">
                    <a:lumMod val="75000"/>
                    <a:lumOff val="25000"/>
                  </a:schemeClr>
                </a:solidFill>
              </a:rPr>
              <a:t>Stateful</a:t>
            </a:r>
            <a:r>
              <a:rPr lang="en-US" dirty="0" smtClean="0">
                <a:solidFill>
                  <a:schemeClr val="tx1">
                    <a:lumMod val="75000"/>
                    <a:lumOff val="25000"/>
                  </a:schemeClr>
                </a:solidFill>
              </a:rPr>
              <a:t> access/query over stateless data services</a:t>
            </a:r>
          </a:p>
          <a:p>
            <a:pPr lvl="1"/>
            <a:r>
              <a:rPr lang="en-US" dirty="0" smtClean="0">
                <a:solidFill>
                  <a:schemeClr val="tx1">
                    <a:lumMod val="75000"/>
                    <a:lumOff val="25000"/>
                  </a:schemeClr>
                </a:solidFill>
              </a:rPr>
              <a:t>Fine-grained dynamic information presentation </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Federator-oriented </a:t>
            </a:r>
            <a:b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br>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data access/query optimization for distributed map rendering</a:t>
            </a:r>
            <a:endParaRPr lang="en-US" dirty="0">
              <a:ln w="10160">
                <a:solidFill>
                  <a:schemeClr val="accent1"/>
                </a:solidFill>
                <a:prstDash val="solid"/>
              </a:ln>
              <a:solidFill>
                <a:schemeClr val="tx2">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13</a:t>
            </a:fld>
            <a:endParaRPr lang="en-US"/>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Performance Investigation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382000" cy="4114800"/>
          </a:xfrm>
        </p:spPr>
        <p:txBody>
          <a:bodyPr>
            <a:normAutofit fontScale="77500" lnSpcReduction="20000"/>
          </a:bodyPr>
          <a:lstStyle/>
          <a:p>
            <a:pPr marL="514350" indent="-514350">
              <a:buFont typeface="+mj-lt"/>
              <a:buAutoNum type="arabicPeriod"/>
            </a:pPr>
            <a:r>
              <a:rPr lang="en-US" dirty="0" smtClean="0">
                <a:solidFill>
                  <a:schemeClr val="tx1">
                    <a:lumMod val="75000"/>
                    <a:lumOff val="25000"/>
                  </a:schemeClr>
                </a:solidFill>
              </a:rPr>
              <a:t>Interoperability requirements’ compliance costs</a:t>
            </a:r>
          </a:p>
          <a:p>
            <a:pPr lvl="1"/>
            <a:r>
              <a:rPr lang="en-US" dirty="0" smtClean="0">
                <a:solidFill>
                  <a:schemeClr val="tx1">
                    <a:lumMod val="75000"/>
                    <a:lumOff val="25000"/>
                  </a:schemeClr>
                </a:solidFill>
              </a:rPr>
              <a:t>XML-encoded common data model (GML)</a:t>
            </a:r>
          </a:p>
          <a:p>
            <a:pPr lvl="1"/>
            <a:r>
              <a:rPr lang="en-US" dirty="0" smtClean="0">
                <a:solidFill>
                  <a:schemeClr val="tx1">
                    <a:lumMod val="75000"/>
                    <a:lumOff val="25000"/>
                  </a:schemeClr>
                </a:solidFill>
              </a:rPr>
              <a:t>Standard Web Service interfaces accepting XML-based queries</a:t>
            </a:r>
          </a:p>
          <a:p>
            <a:pPr lvl="1"/>
            <a:r>
              <a:rPr lang="en-US" dirty="0" smtClean="0">
                <a:solidFill>
                  <a:schemeClr val="tx1">
                    <a:lumMod val="75000"/>
                    <a:lumOff val="25000"/>
                  </a:schemeClr>
                </a:solidFill>
              </a:rPr>
              <a:t>Costly query/response conversions at WFS</a:t>
            </a:r>
          </a:p>
          <a:p>
            <a:pPr lvl="2"/>
            <a:r>
              <a:rPr lang="en-US" sz="2500" dirty="0" smtClean="0">
                <a:solidFill>
                  <a:schemeClr val="tx1">
                    <a:lumMod val="75000"/>
                    <a:lumOff val="25000"/>
                  </a:schemeClr>
                </a:solidFill>
              </a:rPr>
              <a:t>XML-queries to SQL</a:t>
            </a:r>
          </a:p>
          <a:p>
            <a:pPr lvl="2"/>
            <a:r>
              <a:rPr lang="en-US" sz="2500" dirty="0" smtClean="0">
                <a:solidFill>
                  <a:schemeClr val="tx1">
                    <a:lumMod val="75000"/>
                    <a:lumOff val="25000"/>
                  </a:schemeClr>
                </a:solidFill>
              </a:rPr>
              <a:t>Relational objects to GML</a:t>
            </a:r>
          </a:p>
          <a:p>
            <a:pPr lvl="1"/>
            <a:r>
              <a:rPr lang="en-US" sz="2900" dirty="0" smtClean="0">
                <a:solidFill>
                  <a:schemeClr val="tx1">
                    <a:lumMod val="75000"/>
                    <a:lumOff val="25000"/>
                  </a:schemeClr>
                </a:solidFill>
              </a:rPr>
              <a:t>Query processing does not scale with data size</a:t>
            </a:r>
          </a:p>
          <a:p>
            <a:pPr lvl="1"/>
            <a:endParaRPr lang="en-US" sz="1800" dirty="0" smtClean="0">
              <a:solidFill>
                <a:schemeClr val="tx1">
                  <a:lumMod val="75000"/>
                  <a:lumOff val="25000"/>
                </a:schemeClr>
              </a:solidFill>
            </a:endParaRPr>
          </a:p>
          <a:p>
            <a:pPr marL="514350" indent="-514350">
              <a:buFont typeface="+mj-lt"/>
              <a:buAutoNum type="arabicPeriod"/>
            </a:pPr>
            <a:r>
              <a:rPr lang="en-US" dirty="0" smtClean="0">
                <a:solidFill>
                  <a:schemeClr val="tx1">
                    <a:lumMod val="75000"/>
                    <a:lumOff val="25000"/>
                  </a:schemeClr>
                </a:solidFill>
              </a:rPr>
              <a:t>Variable sized and unevenly distributed nature of geo-data </a:t>
            </a:r>
          </a:p>
          <a:p>
            <a:pPr lvl="2"/>
            <a:r>
              <a:rPr lang="en-US" dirty="0" smtClean="0">
                <a:solidFill>
                  <a:schemeClr val="tx1">
                    <a:lumMod val="75000"/>
                    <a:lumOff val="25000"/>
                  </a:schemeClr>
                </a:solidFill>
              </a:rPr>
              <a:t>Example: Human population and earthquake-seismicity data</a:t>
            </a:r>
          </a:p>
          <a:p>
            <a:pPr lvl="2"/>
            <a:r>
              <a:rPr lang="en-US" dirty="0" smtClean="0">
                <a:solidFill>
                  <a:schemeClr val="tx1">
                    <a:lumMod val="75000"/>
                    <a:lumOff val="25000"/>
                  </a:schemeClr>
                </a:solidFill>
              </a:rPr>
              <a:t>NOT easy to apply load-balancing and parallel processing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14</a:t>
            </a:fld>
            <a:endParaRPr lang="en-US"/>
          </a:p>
        </p:txBody>
      </p:sp>
      <p:grpSp>
        <p:nvGrpSpPr>
          <p:cNvPr id="5" name="Group 4"/>
          <p:cNvGrpSpPr/>
          <p:nvPr/>
        </p:nvGrpSpPr>
        <p:grpSpPr>
          <a:xfrm>
            <a:off x="498084" y="4800600"/>
            <a:ext cx="2778516" cy="1828800"/>
            <a:chOff x="1336284" y="2667000"/>
            <a:chExt cx="2778516" cy="1828800"/>
          </a:xfrm>
        </p:grpSpPr>
        <p:sp>
          <p:nvSpPr>
            <p:cNvPr id="6" name="Rectangle 4"/>
            <p:cNvSpPr>
              <a:spLocks noChangeArrowheads="1"/>
            </p:cNvSpPr>
            <p:nvPr/>
          </p:nvSpPr>
          <p:spPr bwMode="auto">
            <a:xfrm>
              <a:off x="1739405" y="2889798"/>
              <a:ext cx="1285189"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 name="AutoShape 5"/>
            <p:cNvSpPr>
              <a:spLocks noChangeArrowheads="1"/>
            </p:cNvSpPr>
            <p:nvPr/>
          </p:nvSpPr>
          <p:spPr bwMode="auto">
            <a:xfrm>
              <a:off x="1972302" y="291610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 name="AutoShape 6"/>
            <p:cNvSpPr>
              <a:spLocks noChangeArrowheads="1"/>
            </p:cNvSpPr>
            <p:nvPr/>
          </p:nvSpPr>
          <p:spPr bwMode="auto">
            <a:xfrm>
              <a:off x="2791697"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AutoShape 7"/>
            <p:cNvSpPr>
              <a:spLocks noChangeArrowheads="1"/>
            </p:cNvSpPr>
            <p:nvPr/>
          </p:nvSpPr>
          <p:spPr bwMode="auto">
            <a:xfrm>
              <a:off x="2691884" y="3055350"/>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AutoShape 8"/>
            <p:cNvSpPr>
              <a:spLocks noChangeArrowheads="1"/>
            </p:cNvSpPr>
            <p:nvPr/>
          </p:nvSpPr>
          <p:spPr bwMode="auto">
            <a:xfrm>
              <a:off x="2274836" y="3444472"/>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AutoShape 9"/>
            <p:cNvSpPr>
              <a:spLocks noChangeArrowheads="1"/>
            </p:cNvSpPr>
            <p:nvPr/>
          </p:nvSpPr>
          <p:spPr bwMode="auto">
            <a:xfrm>
              <a:off x="2791697" y="35140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AutoShape 10"/>
            <p:cNvSpPr>
              <a:spLocks noChangeArrowheads="1"/>
            </p:cNvSpPr>
            <p:nvPr/>
          </p:nvSpPr>
          <p:spPr bwMode="auto">
            <a:xfrm>
              <a:off x="2862108" y="3360923"/>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AutoShape 11"/>
            <p:cNvSpPr>
              <a:spLocks noChangeArrowheads="1"/>
            </p:cNvSpPr>
            <p:nvPr/>
          </p:nvSpPr>
          <p:spPr bwMode="auto">
            <a:xfrm>
              <a:off x="2889189"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AutoShape 12"/>
            <p:cNvSpPr>
              <a:spLocks noChangeArrowheads="1"/>
            </p:cNvSpPr>
            <p:nvPr/>
          </p:nvSpPr>
          <p:spPr bwMode="auto">
            <a:xfrm>
              <a:off x="2174249" y="359764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AutoShape 13"/>
            <p:cNvSpPr>
              <a:spLocks noChangeArrowheads="1"/>
            </p:cNvSpPr>
            <p:nvPr/>
          </p:nvSpPr>
          <p:spPr bwMode="auto">
            <a:xfrm>
              <a:off x="2749141"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AutoShape 14"/>
            <p:cNvSpPr>
              <a:spLocks noChangeArrowheads="1"/>
            </p:cNvSpPr>
            <p:nvPr/>
          </p:nvSpPr>
          <p:spPr bwMode="auto">
            <a:xfrm>
              <a:off x="2490711" y="3055350"/>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AutoShape 15"/>
            <p:cNvSpPr>
              <a:spLocks noChangeArrowheads="1"/>
            </p:cNvSpPr>
            <p:nvPr/>
          </p:nvSpPr>
          <p:spPr bwMode="auto">
            <a:xfrm>
              <a:off x="2072115"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AutoShape 16"/>
            <p:cNvSpPr>
              <a:spLocks noChangeArrowheads="1"/>
            </p:cNvSpPr>
            <p:nvPr/>
          </p:nvSpPr>
          <p:spPr bwMode="auto">
            <a:xfrm>
              <a:off x="2761521"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AutoShape 17"/>
            <p:cNvSpPr>
              <a:spLocks noChangeArrowheads="1"/>
            </p:cNvSpPr>
            <p:nvPr/>
          </p:nvSpPr>
          <p:spPr bwMode="auto">
            <a:xfrm>
              <a:off x="2849728" y="287664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AutoShape 18"/>
            <p:cNvSpPr>
              <a:spLocks noChangeArrowheads="1"/>
            </p:cNvSpPr>
            <p:nvPr/>
          </p:nvSpPr>
          <p:spPr bwMode="auto">
            <a:xfrm>
              <a:off x="2907759"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AutoShape 19"/>
            <p:cNvSpPr>
              <a:spLocks noChangeArrowheads="1"/>
            </p:cNvSpPr>
            <p:nvPr/>
          </p:nvSpPr>
          <p:spPr bwMode="auto">
            <a:xfrm>
              <a:off x="1871715"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2" name="AutoShape 22"/>
            <p:cNvCxnSpPr>
              <a:cxnSpLocks noChangeShapeType="1"/>
            </p:cNvCxnSpPr>
            <p:nvPr/>
          </p:nvCxnSpPr>
          <p:spPr bwMode="auto">
            <a:xfrm>
              <a:off x="2374649" y="2737398"/>
              <a:ext cx="0" cy="1442772"/>
            </a:xfrm>
            <a:prstGeom prst="straightConnector1">
              <a:avLst/>
            </a:prstGeom>
            <a:noFill/>
            <a:ln w="9525">
              <a:solidFill>
                <a:srgbClr val="000000"/>
              </a:solidFill>
              <a:prstDash val="dash"/>
              <a:round/>
              <a:headEnd/>
              <a:tailEnd/>
            </a:ln>
          </p:spPr>
        </p:cxnSp>
        <p:cxnSp>
          <p:nvCxnSpPr>
            <p:cNvPr id="23" name="AutoShape 24"/>
            <p:cNvCxnSpPr>
              <a:cxnSpLocks noChangeShapeType="1"/>
            </p:cNvCxnSpPr>
            <p:nvPr/>
          </p:nvCxnSpPr>
          <p:spPr bwMode="auto">
            <a:xfrm>
              <a:off x="1652746" y="3459171"/>
              <a:ext cx="1500290" cy="774"/>
            </a:xfrm>
            <a:prstGeom prst="straightConnector1">
              <a:avLst/>
            </a:prstGeom>
            <a:noFill/>
            <a:ln w="9525">
              <a:solidFill>
                <a:srgbClr val="000000"/>
              </a:solidFill>
              <a:prstDash val="dash"/>
              <a:round/>
              <a:headEnd/>
              <a:tailEnd/>
            </a:ln>
          </p:spPr>
        </p:cxnSp>
        <p:sp>
          <p:nvSpPr>
            <p:cNvPr id="24" name="AutoShape 25"/>
            <p:cNvSpPr>
              <a:spLocks noChangeArrowheads="1"/>
            </p:cNvSpPr>
            <p:nvPr/>
          </p:nvSpPr>
          <p:spPr bwMode="auto">
            <a:xfrm>
              <a:off x="2561122" y="32920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5" name="AutoShape 26"/>
            <p:cNvSpPr>
              <a:spLocks noChangeArrowheads="1"/>
            </p:cNvSpPr>
            <p:nvPr/>
          </p:nvSpPr>
          <p:spPr bwMode="auto">
            <a:xfrm>
              <a:off x="2561122" y="333616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AutoShape 27"/>
            <p:cNvSpPr>
              <a:spLocks noChangeArrowheads="1"/>
            </p:cNvSpPr>
            <p:nvPr/>
          </p:nvSpPr>
          <p:spPr bwMode="auto">
            <a:xfrm>
              <a:off x="1871715" y="3888521"/>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7" name="Text Box 35"/>
            <p:cNvSpPr txBox="1">
              <a:spLocks noChangeArrowheads="1"/>
            </p:cNvSpPr>
            <p:nvPr/>
          </p:nvSpPr>
          <p:spPr bwMode="auto">
            <a:xfrm>
              <a:off x="1336284" y="4041695"/>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36"/>
            <p:cNvSpPr txBox="1">
              <a:spLocks noChangeArrowheads="1"/>
            </p:cNvSpPr>
            <p:nvPr/>
          </p:nvSpPr>
          <p:spPr bwMode="auto">
            <a:xfrm>
              <a:off x="3024594" y="2667000"/>
              <a:ext cx="535431" cy="318725"/>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(c,d)</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9" name="AutoShape 40"/>
            <p:cNvSpPr>
              <a:spLocks noChangeArrowheads="1"/>
            </p:cNvSpPr>
            <p:nvPr/>
          </p:nvSpPr>
          <p:spPr bwMode="auto">
            <a:xfrm>
              <a:off x="2790150"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AutoShape 41"/>
            <p:cNvSpPr>
              <a:spLocks noChangeArrowheads="1"/>
            </p:cNvSpPr>
            <p:nvPr/>
          </p:nvSpPr>
          <p:spPr bwMode="auto">
            <a:xfrm>
              <a:off x="2691884" y="294472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1" name="AutoShape 42"/>
            <p:cNvSpPr>
              <a:spLocks noChangeArrowheads="1"/>
            </p:cNvSpPr>
            <p:nvPr/>
          </p:nvSpPr>
          <p:spPr bwMode="auto">
            <a:xfrm>
              <a:off x="2803304" y="3001197"/>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2" name="AutoShape 43"/>
            <p:cNvSpPr>
              <a:spLocks noChangeArrowheads="1"/>
            </p:cNvSpPr>
            <p:nvPr/>
          </p:nvSpPr>
          <p:spPr bwMode="auto">
            <a:xfrm>
              <a:off x="2876035" y="311337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3" name="AutoShape 44"/>
            <p:cNvSpPr>
              <a:spLocks noChangeArrowheads="1"/>
            </p:cNvSpPr>
            <p:nvPr/>
          </p:nvSpPr>
          <p:spPr bwMode="auto">
            <a:xfrm>
              <a:off x="2591298" y="31272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4" name="AutoShape 45"/>
            <p:cNvSpPr>
              <a:spLocks noChangeArrowheads="1"/>
            </p:cNvSpPr>
            <p:nvPr/>
          </p:nvSpPr>
          <p:spPr bwMode="auto">
            <a:xfrm>
              <a:off x="2547194" y="305767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5" name="AutoShape 46"/>
            <p:cNvSpPr>
              <a:spLocks noChangeArrowheads="1"/>
            </p:cNvSpPr>
            <p:nvPr/>
          </p:nvSpPr>
          <p:spPr bwMode="auto">
            <a:xfrm>
              <a:off x="2605225" y="300274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6" name="AutoShape 47"/>
            <p:cNvSpPr>
              <a:spLocks noChangeArrowheads="1"/>
            </p:cNvSpPr>
            <p:nvPr/>
          </p:nvSpPr>
          <p:spPr bwMode="auto">
            <a:xfrm>
              <a:off x="1972302" y="3764745"/>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7" name="AutoShape 48"/>
            <p:cNvSpPr>
              <a:spLocks noChangeArrowheads="1"/>
            </p:cNvSpPr>
            <p:nvPr/>
          </p:nvSpPr>
          <p:spPr bwMode="auto">
            <a:xfrm>
              <a:off x="2818005"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AutoShape 49"/>
            <p:cNvSpPr>
              <a:spLocks noChangeArrowheads="1"/>
            </p:cNvSpPr>
            <p:nvPr/>
          </p:nvSpPr>
          <p:spPr bwMode="auto">
            <a:xfrm>
              <a:off x="2918591" y="329516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9" name="AutoShape 50"/>
            <p:cNvSpPr>
              <a:spLocks noChangeArrowheads="1"/>
            </p:cNvSpPr>
            <p:nvPr/>
          </p:nvSpPr>
          <p:spPr bwMode="auto">
            <a:xfrm>
              <a:off x="2374649"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0" name="AutoShape 51"/>
            <p:cNvSpPr>
              <a:spLocks noChangeArrowheads="1"/>
            </p:cNvSpPr>
            <p:nvPr/>
          </p:nvSpPr>
          <p:spPr bwMode="auto">
            <a:xfrm>
              <a:off x="2460535" y="337716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1" name="AutoShape 52"/>
            <p:cNvSpPr>
              <a:spLocks noChangeArrowheads="1"/>
            </p:cNvSpPr>
            <p:nvPr/>
          </p:nvSpPr>
          <p:spPr bwMode="auto">
            <a:xfrm>
              <a:off x="2475236" y="32912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2" name="AutoShape 53"/>
            <p:cNvSpPr>
              <a:spLocks noChangeArrowheads="1"/>
            </p:cNvSpPr>
            <p:nvPr/>
          </p:nvSpPr>
          <p:spPr bwMode="auto">
            <a:xfrm>
              <a:off x="2503091"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3" name="AutoShape 54"/>
            <p:cNvSpPr>
              <a:spLocks noChangeArrowheads="1"/>
            </p:cNvSpPr>
            <p:nvPr/>
          </p:nvSpPr>
          <p:spPr bwMode="auto">
            <a:xfrm>
              <a:off x="2661708" y="329516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AutoShape 55"/>
            <p:cNvSpPr>
              <a:spLocks noChangeArrowheads="1"/>
            </p:cNvSpPr>
            <p:nvPr/>
          </p:nvSpPr>
          <p:spPr bwMode="auto">
            <a:xfrm>
              <a:off x="2605225"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AutoShape 56"/>
            <p:cNvSpPr>
              <a:spLocks noChangeArrowheads="1"/>
            </p:cNvSpPr>
            <p:nvPr/>
          </p:nvSpPr>
          <p:spPr bwMode="auto">
            <a:xfrm>
              <a:off x="2517792" y="297180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Text Box 57"/>
            <p:cNvSpPr txBox="1">
              <a:spLocks noChangeArrowheads="1"/>
            </p:cNvSpPr>
            <p:nvPr/>
          </p:nvSpPr>
          <p:spPr bwMode="auto">
            <a:xfrm>
              <a:off x="3074888" y="3278921"/>
              <a:ext cx="1039912"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(c, (</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b+d</a:t>
              </a:r>
              <a:r>
                <a:rPr kumimoji="0" lang="en-US"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Text Box 58"/>
            <p:cNvSpPr txBox="1">
              <a:spLocks noChangeArrowheads="1"/>
            </p:cNvSpPr>
            <p:nvPr/>
          </p:nvSpPr>
          <p:spPr bwMode="auto">
            <a:xfrm>
              <a:off x="2062830" y="4108998"/>
              <a:ext cx="1012057"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((a+c)/2, 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sp>
        <p:nvSpPr>
          <p:cNvPr id="48" name="Content Placeholder 2"/>
          <p:cNvSpPr txBox="1">
            <a:spLocks/>
          </p:cNvSpPr>
          <p:nvPr/>
        </p:nvSpPr>
        <p:spPr>
          <a:xfrm>
            <a:off x="3352800" y="5181600"/>
            <a:ext cx="5105400" cy="10668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Unexpected workload distribution: The work is decomposed into independent work pieces, and the work pieces are of highly variable sized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Enhancement Approaches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382000" cy="4876800"/>
          </a:xfrm>
        </p:spPr>
        <p:txBody>
          <a:bodyPr>
            <a:noAutofit/>
          </a:bodyPr>
          <a:lstStyle/>
          <a:p>
            <a:pPr marL="0" indent="1588" algn="ctr">
              <a:buNone/>
            </a:pPr>
            <a:r>
              <a:rPr lang="en-US" sz="2400" b="1" dirty="0" smtClean="0">
                <a:solidFill>
                  <a:schemeClr val="tx1">
                    <a:lumMod val="75000"/>
                    <a:lumOff val="25000"/>
                  </a:schemeClr>
                </a:solidFill>
              </a:rPr>
              <a:t>Aim</a:t>
            </a:r>
            <a:r>
              <a:rPr lang="en-US" sz="2400" dirty="0" smtClean="0">
                <a:solidFill>
                  <a:schemeClr val="tx1">
                    <a:lumMod val="75000"/>
                    <a:lumOff val="25000"/>
                  </a:schemeClr>
                </a:solidFill>
              </a:rPr>
              <a:t>: Turning compliance requirements into competitiveness by optimizing federated query responses</a:t>
            </a:r>
            <a:endParaRPr lang="en-US" sz="2400" i="1"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marL="911225" indent="-514350">
              <a:buFont typeface="+mj-lt"/>
              <a:buAutoNum type="arabicPeriod"/>
            </a:pPr>
            <a:r>
              <a:rPr lang="en-US" sz="2400" dirty="0" smtClean="0">
                <a:solidFill>
                  <a:schemeClr val="tx1">
                    <a:lumMod val="75000"/>
                    <a:lumOff val="25000"/>
                  </a:schemeClr>
                </a:solidFill>
              </a:rPr>
              <a:t>Pre-fetching (centralized)</a:t>
            </a:r>
          </a:p>
          <a:p>
            <a:pPr marL="968375" lvl="1"/>
            <a:r>
              <a:rPr lang="en-US" sz="2000" dirty="0" smtClean="0">
                <a:solidFill>
                  <a:schemeClr val="tx1">
                    <a:lumMod val="75000"/>
                    <a:lumOff val="25000"/>
                  </a:schemeClr>
                </a:solidFill>
              </a:rPr>
              <a:t>GML-tiling</a:t>
            </a:r>
          </a:p>
          <a:p>
            <a:pPr marL="911225" indent="-514350">
              <a:buFont typeface="+mj-lt"/>
              <a:buAutoNum type="arabicPeriod"/>
            </a:pPr>
            <a:r>
              <a:rPr lang="en-US" sz="2400" dirty="0" smtClean="0">
                <a:solidFill>
                  <a:schemeClr val="tx1">
                    <a:lumMod val="75000"/>
                    <a:lumOff val="25000"/>
                  </a:schemeClr>
                </a:solidFill>
              </a:rPr>
              <a:t>Dynamic load balancing and parallel query (decentralized)</a:t>
            </a:r>
          </a:p>
          <a:p>
            <a:pPr marL="915988" lvl="1"/>
            <a:r>
              <a:rPr lang="en-US" sz="2000" dirty="0" smtClean="0">
                <a:solidFill>
                  <a:schemeClr val="tx1">
                    <a:lumMod val="75000"/>
                    <a:lumOff val="25000"/>
                  </a:schemeClr>
                </a:solidFill>
              </a:rPr>
              <a:t>Range query partitioning through workload estimation table (WT)</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1. GML-tiling</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16</a:t>
            </a:fld>
            <a:endParaRPr lang="en-US" dirty="0"/>
          </a:p>
        </p:txBody>
      </p:sp>
      <p:grpSp>
        <p:nvGrpSpPr>
          <p:cNvPr id="61" name="Group 60"/>
          <p:cNvGrpSpPr/>
          <p:nvPr/>
        </p:nvGrpSpPr>
        <p:grpSpPr>
          <a:xfrm>
            <a:off x="57090" y="1229380"/>
            <a:ext cx="5581710" cy="5552420"/>
            <a:chOff x="0" y="924580"/>
            <a:chExt cx="5581710" cy="4714220"/>
          </a:xfrm>
        </p:grpSpPr>
        <p:sp>
          <p:nvSpPr>
            <p:cNvPr id="6" name="Oval 5"/>
            <p:cNvSpPr>
              <a:spLocks noChangeArrowheads="1"/>
            </p:cNvSpPr>
            <p:nvPr/>
          </p:nvSpPr>
          <p:spPr bwMode="auto">
            <a:xfrm>
              <a:off x="641751"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a:stCxn id="11" idx="4"/>
              <a:endCxn id="6" idx="0"/>
            </p:cNvCxnSpPr>
            <p:nvPr/>
          </p:nvCxnSpPr>
          <p:spPr>
            <a:xfrm rot="5400000">
              <a:off x="256228" y="3448426"/>
              <a:ext cx="1543718" cy="1227"/>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AutoShape 4"/>
            <p:cNvSpPr>
              <a:spLocks noChangeArrowheads="1"/>
            </p:cNvSpPr>
            <p:nvPr/>
          </p:nvSpPr>
          <p:spPr bwMode="auto">
            <a:xfrm>
              <a:off x="796040"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1" name="Oval 10"/>
            <p:cNvSpPr>
              <a:spLocks noChangeArrowheads="1"/>
            </p:cNvSpPr>
            <p:nvPr/>
          </p:nvSpPr>
          <p:spPr bwMode="auto">
            <a:xfrm>
              <a:off x="304800" y="2102132"/>
              <a:ext cx="1447800" cy="575048"/>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sp>
          <p:nvSpPr>
            <p:cNvPr id="12" name="TextBox 11"/>
            <p:cNvSpPr txBox="1"/>
            <p:nvPr/>
          </p:nvSpPr>
          <p:spPr>
            <a:xfrm>
              <a:off x="0" y="1508484"/>
              <a:ext cx="400110" cy="2758716"/>
            </a:xfrm>
            <a:prstGeom prst="rect">
              <a:avLst/>
            </a:prstGeom>
            <a:noFill/>
          </p:spPr>
          <p:txBody>
            <a:bodyPr vert="vert270" wrap="square" rtlCol="0">
              <a:spAutoFit/>
            </a:bodyPr>
            <a:lstStyle/>
            <a:p>
              <a:r>
                <a:rPr lang="en-US" sz="1400" b="1" dirty="0" smtClean="0">
                  <a:solidFill>
                    <a:srgbClr val="002060"/>
                  </a:solidFill>
                </a:rPr>
                <a:t>On-demand access/rendering</a:t>
              </a:r>
              <a:endParaRPr lang="en-US" sz="1400" b="1" dirty="0">
                <a:solidFill>
                  <a:srgbClr val="002060"/>
                </a:solidFill>
              </a:endParaRPr>
            </a:p>
          </p:txBody>
        </p:sp>
        <p:sp>
          <p:nvSpPr>
            <p:cNvPr id="31" name="TextBox 30"/>
            <p:cNvSpPr txBox="1"/>
            <p:nvPr/>
          </p:nvSpPr>
          <p:spPr>
            <a:xfrm>
              <a:off x="2036196" y="5115580"/>
              <a:ext cx="3545514" cy="523220"/>
            </a:xfrm>
            <a:prstGeom prst="rect">
              <a:avLst/>
            </a:prstGeom>
            <a:noFill/>
          </p:spPr>
          <p:txBody>
            <a:bodyPr wrap="square" rtlCol="0">
              <a:spAutoFit/>
            </a:bodyPr>
            <a:lstStyle/>
            <a:p>
              <a:r>
                <a:rPr lang="en-US" sz="1400" b="1" dirty="0" smtClean="0">
                  <a:solidFill>
                    <a:srgbClr val="002060"/>
                  </a:solidFill>
                </a:rPr>
                <a:t>On-demand queries are served from TT</a:t>
              </a:r>
            </a:p>
            <a:p>
              <a:r>
                <a:rPr lang="en-US" sz="1400" b="1" dirty="0" smtClean="0">
                  <a:solidFill>
                    <a:srgbClr val="002060"/>
                  </a:solidFill>
                </a:rPr>
                <a:t>TT is synchronized with database routinely.</a:t>
              </a:r>
              <a:endParaRPr lang="en-US" sz="1400" b="1" dirty="0">
                <a:solidFill>
                  <a:srgbClr val="002060"/>
                </a:solidFill>
              </a:endParaRPr>
            </a:p>
          </p:txBody>
        </p:sp>
        <p:cxnSp>
          <p:nvCxnSpPr>
            <p:cNvPr id="44" name="Straight Arrow Connector 43"/>
            <p:cNvCxnSpPr>
              <a:stCxn id="53" idx="4"/>
              <a:endCxn id="74" idx="0"/>
            </p:cNvCxnSpPr>
            <p:nvPr/>
          </p:nvCxnSpPr>
          <p:spPr>
            <a:xfrm rot="5400000">
              <a:off x="2885056" y="3448354"/>
              <a:ext cx="1543718" cy="137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Oval 52"/>
            <p:cNvSpPr>
              <a:spLocks noChangeArrowheads="1"/>
            </p:cNvSpPr>
            <p:nvPr/>
          </p:nvSpPr>
          <p:spPr bwMode="auto">
            <a:xfrm>
              <a:off x="2971800" y="2136115"/>
              <a:ext cx="1371600" cy="54106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cxnSp>
          <p:nvCxnSpPr>
            <p:cNvPr id="57" name="Straight Arrow Connector 56"/>
            <p:cNvCxnSpPr>
              <a:stCxn id="6" idx="2"/>
            </p:cNvCxnSpPr>
            <p:nvPr/>
          </p:nvCxnSpPr>
          <p:spPr>
            <a:xfrm rot="10800000" flipV="1">
              <a:off x="641751"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0155" y="4554469"/>
              <a:ext cx="617155"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SQL</a:t>
              </a:r>
              <a:endParaRPr lang="en-US" sz="1400" i="1" dirty="0">
                <a:latin typeface="Times New Roman" pitchFamily="18" charset="0"/>
                <a:cs typeface="Times New Roman" pitchFamily="18" charset="0"/>
              </a:endParaRPr>
            </a:p>
          </p:txBody>
        </p:sp>
        <p:cxnSp>
          <p:nvCxnSpPr>
            <p:cNvPr id="60" name="Straight Arrow Connector 59"/>
            <p:cNvCxnSpPr/>
            <p:nvPr/>
          </p:nvCxnSpPr>
          <p:spPr>
            <a:xfrm rot="5400000" flipH="1" flipV="1">
              <a:off x="1159907"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1000267"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950329" y="3610698"/>
              <a:ext cx="617155" cy="307777"/>
            </a:xfrm>
            <a:prstGeom prst="rect">
              <a:avLst/>
            </a:prstGeom>
            <a:noFill/>
          </p:spPr>
          <p:txBody>
            <a:bodyPr wrap="square" rtlCol="0">
              <a:spAutoFit/>
            </a:bodyPr>
            <a:lstStyle/>
            <a:p>
              <a:r>
                <a:rPr lang="en-US" sz="1400" dirty="0" smtClean="0"/>
                <a:t>GML</a:t>
              </a:r>
              <a:endParaRPr lang="en-US" sz="1400" dirty="0"/>
            </a:p>
          </p:txBody>
        </p:sp>
        <p:cxnSp>
          <p:nvCxnSpPr>
            <p:cNvPr id="65" name="Straight Arrow Connector 64"/>
            <p:cNvCxnSpPr/>
            <p:nvPr/>
          </p:nvCxnSpPr>
          <p:spPr>
            <a:xfrm rot="5400000">
              <a:off x="706142"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34489" y="3730823"/>
              <a:ext cx="1080021" cy="307777"/>
            </a:xfrm>
            <a:prstGeom prst="rect">
              <a:avLst/>
            </a:prstGeom>
            <a:noFill/>
          </p:spPr>
          <p:txBody>
            <a:bodyPr wrap="square" rtlCol="0">
              <a:spAutoFit/>
            </a:bodyPr>
            <a:lstStyle/>
            <a:p>
              <a:r>
                <a:rPr lang="en-US" sz="1400" dirty="0" err="1" smtClean="0"/>
                <a:t>GetFeature</a:t>
              </a:r>
              <a:endParaRPr lang="en-US" sz="1400" dirty="0"/>
            </a:p>
          </p:txBody>
        </p:sp>
        <p:sp>
          <p:nvSpPr>
            <p:cNvPr id="72" name="TextBox 71"/>
            <p:cNvSpPr txBox="1"/>
            <p:nvPr/>
          </p:nvSpPr>
          <p:spPr>
            <a:xfrm>
              <a:off x="1490339" y="4554469"/>
              <a:ext cx="1157166" cy="523220"/>
            </a:xfrm>
            <a:prstGeom prst="rect">
              <a:avLst/>
            </a:prstGeom>
            <a:noFill/>
          </p:spPr>
          <p:txBody>
            <a:bodyPr wrap="square" rtlCol="0">
              <a:spAutoFit/>
            </a:bodyPr>
            <a:lstStyle/>
            <a:p>
              <a:r>
                <a:rPr lang="en-US" sz="1400" dirty="0" smtClean="0"/>
                <a:t>Relational objects</a:t>
              </a:r>
              <a:endParaRPr lang="en-US" sz="1400" dirty="0"/>
            </a:p>
          </p:txBody>
        </p:sp>
        <p:sp>
          <p:nvSpPr>
            <p:cNvPr id="74" name="Oval 73"/>
            <p:cNvSpPr>
              <a:spLocks noChangeArrowheads="1"/>
            </p:cNvSpPr>
            <p:nvPr/>
          </p:nvSpPr>
          <p:spPr bwMode="auto">
            <a:xfrm>
              <a:off x="3270507"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75" name="AutoShape 4"/>
            <p:cNvSpPr>
              <a:spLocks noChangeArrowheads="1"/>
            </p:cNvSpPr>
            <p:nvPr/>
          </p:nvSpPr>
          <p:spPr bwMode="auto">
            <a:xfrm>
              <a:off x="3424796"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76" name="Straight Arrow Connector 75"/>
            <p:cNvCxnSpPr>
              <a:stCxn id="74" idx="2"/>
            </p:cNvCxnSpPr>
            <p:nvPr/>
          </p:nvCxnSpPr>
          <p:spPr>
            <a:xfrm rot="10800000" flipV="1">
              <a:off x="3270507"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30496" y="4554469"/>
              <a:ext cx="617155" cy="322549"/>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SQL</a:t>
              </a:r>
              <a:endParaRPr lang="en-US" sz="1600" i="1" dirty="0">
                <a:latin typeface="Times New Roman" pitchFamily="18" charset="0"/>
                <a:cs typeface="Times New Roman" pitchFamily="18" charset="0"/>
              </a:endParaRPr>
            </a:p>
          </p:txBody>
        </p:sp>
        <p:cxnSp>
          <p:nvCxnSpPr>
            <p:cNvPr id="78" name="Straight Arrow Connector 77"/>
            <p:cNvCxnSpPr/>
            <p:nvPr/>
          </p:nvCxnSpPr>
          <p:spPr>
            <a:xfrm rot="5400000" flipH="1" flipV="1">
              <a:off x="3788662"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3629023"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79084" y="3610698"/>
              <a:ext cx="617155" cy="322549"/>
            </a:xfrm>
            <a:prstGeom prst="rect">
              <a:avLst/>
            </a:prstGeom>
            <a:noFill/>
          </p:spPr>
          <p:txBody>
            <a:bodyPr wrap="square" rtlCol="0">
              <a:spAutoFit/>
            </a:bodyPr>
            <a:lstStyle/>
            <a:p>
              <a:r>
                <a:rPr lang="en-US" sz="1600" dirty="0" smtClean="0"/>
                <a:t>GML</a:t>
              </a:r>
              <a:endParaRPr lang="en-US" sz="1600" dirty="0"/>
            </a:p>
          </p:txBody>
        </p:sp>
        <p:cxnSp>
          <p:nvCxnSpPr>
            <p:cNvPr id="81" name="Straight Arrow Connector 80"/>
            <p:cNvCxnSpPr/>
            <p:nvPr/>
          </p:nvCxnSpPr>
          <p:spPr>
            <a:xfrm rot="5400000">
              <a:off x="3334897"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670385" y="3622012"/>
              <a:ext cx="1080021" cy="293227"/>
            </a:xfrm>
            <a:prstGeom prst="rect">
              <a:avLst/>
            </a:prstGeom>
            <a:noFill/>
          </p:spPr>
          <p:txBody>
            <a:bodyPr wrap="square" rtlCol="0">
              <a:spAutoFit/>
            </a:bodyPr>
            <a:lstStyle/>
            <a:p>
              <a:r>
                <a:rPr lang="en-US" sz="1400" dirty="0" err="1" smtClean="0"/>
                <a:t>GetFeature</a:t>
              </a:r>
              <a:endParaRPr lang="en-US" sz="1400" dirty="0"/>
            </a:p>
          </p:txBody>
        </p:sp>
        <p:sp>
          <p:nvSpPr>
            <p:cNvPr id="85" name="Smiley Face 84"/>
            <p:cNvSpPr/>
            <p:nvPr/>
          </p:nvSpPr>
          <p:spPr>
            <a:xfrm>
              <a:off x="784018"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Smiley Face 86"/>
            <p:cNvSpPr/>
            <p:nvPr/>
          </p:nvSpPr>
          <p:spPr>
            <a:xfrm>
              <a:off x="3417785"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AutoShape 7"/>
            <p:cNvSpPr>
              <a:spLocks noChangeArrowheads="1"/>
            </p:cNvSpPr>
            <p:nvPr/>
          </p:nvSpPr>
          <p:spPr bwMode="auto">
            <a:xfrm>
              <a:off x="612997"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TextBox 89"/>
            <p:cNvSpPr txBox="1"/>
            <p:nvPr/>
          </p:nvSpPr>
          <p:spPr>
            <a:xfrm>
              <a:off x="1751663" y="1433511"/>
              <a:ext cx="1080021" cy="705549"/>
            </a:xfrm>
            <a:prstGeom prst="rect">
              <a:avLst/>
            </a:prstGeom>
            <a:noFill/>
          </p:spPr>
          <p:txBody>
            <a:bodyPr wrap="square" rtlCol="0">
              <a:spAutoFit/>
            </a:bodyPr>
            <a:lstStyle/>
            <a:p>
              <a:pPr algn="ctr"/>
              <a:r>
                <a:rPr lang="en-US" sz="1600" dirty="0" smtClean="0"/>
                <a:t>Interactive </a:t>
              </a:r>
            </a:p>
            <a:p>
              <a:pPr algn="ctr"/>
              <a:r>
                <a:rPr lang="en-US" sz="1600" dirty="0" smtClean="0"/>
                <a:t>Client Tools</a:t>
              </a:r>
              <a:endParaRPr lang="en-US" sz="1600" dirty="0"/>
            </a:p>
          </p:txBody>
        </p:sp>
        <p:cxnSp>
          <p:nvCxnSpPr>
            <p:cNvPr id="94" name="Straight Arrow Connector 93"/>
            <p:cNvCxnSpPr>
              <a:stCxn id="90" idx="3"/>
              <a:endCxn id="112" idx="5"/>
            </p:cNvCxnSpPr>
            <p:nvPr/>
          </p:nvCxnSpPr>
          <p:spPr>
            <a:xfrm>
              <a:off x="2831684" y="1786286"/>
              <a:ext cx="530413"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0" idx="1"/>
              <a:endCxn id="88" idx="2"/>
            </p:cNvCxnSpPr>
            <p:nvPr/>
          </p:nvCxnSpPr>
          <p:spPr>
            <a:xfrm rot="10800000" flipV="1">
              <a:off x="1304873" y="1786285"/>
              <a:ext cx="446790"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sp>
          <p:nvSpPr>
            <p:cNvPr id="98" name="Left Brace 97"/>
            <p:cNvSpPr/>
            <p:nvPr/>
          </p:nvSpPr>
          <p:spPr>
            <a:xfrm>
              <a:off x="167732" y="1069776"/>
              <a:ext cx="308578" cy="3920280"/>
            </a:xfrm>
            <a:prstGeom prst="leftBrace">
              <a:avLst>
                <a:gd name="adj1" fmla="val 6132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4667310" y="2666926"/>
              <a:ext cx="615553" cy="2296253"/>
            </a:xfrm>
            <a:prstGeom prst="rect">
              <a:avLst/>
            </a:prstGeom>
            <a:noFill/>
          </p:spPr>
          <p:txBody>
            <a:bodyPr vert="vert" wrap="square" rtlCol="0">
              <a:spAutoFit/>
            </a:bodyPr>
            <a:lstStyle/>
            <a:p>
              <a:pPr algn="ctr"/>
              <a:r>
                <a:rPr lang="en-US" sz="1400" b="1" dirty="0" smtClean="0">
                  <a:solidFill>
                    <a:srgbClr val="002060"/>
                  </a:solidFill>
                </a:rPr>
                <a:t>Pre-fetching (batch job) running routinely</a:t>
              </a:r>
              <a:endParaRPr lang="en-US" sz="1400" b="1" dirty="0">
                <a:solidFill>
                  <a:srgbClr val="002060"/>
                </a:solidFill>
              </a:endParaRPr>
            </a:p>
          </p:txBody>
        </p:sp>
        <p:sp>
          <p:nvSpPr>
            <p:cNvPr id="101" name="Right Brace 100"/>
            <p:cNvSpPr/>
            <p:nvPr/>
          </p:nvSpPr>
          <p:spPr>
            <a:xfrm>
              <a:off x="4514910" y="2521731"/>
              <a:ext cx="231433" cy="2540922"/>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a:off x="4514910" y="997178"/>
              <a:ext cx="154289" cy="1524553"/>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Rounded Rectangle 102"/>
            <p:cNvSpPr/>
            <p:nvPr/>
          </p:nvSpPr>
          <p:spPr>
            <a:xfrm>
              <a:off x="2653352" y="2727445"/>
              <a:ext cx="1861558" cy="2480403"/>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61851" y="5320887"/>
              <a:ext cx="1758062" cy="307777"/>
            </a:xfrm>
            <a:prstGeom prst="rect">
              <a:avLst/>
            </a:prstGeom>
            <a:noFill/>
          </p:spPr>
          <p:txBody>
            <a:bodyPr wrap="square" rtlCol="0">
              <a:spAutoFit/>
            </a:bodyPr>
            <a:lstStyle/>
            <a:p>
              <a:r>
                <a:rPr lang="en-US" sz="1400" b="1" dirty="0" smtClean="0">
                  <a:solidFill>
                    <a:srgbClr val="002060"/>
                  </a:solidFill>
                </a:rPr>
                <a:t>Straight-forward</a:t>
              </a:r>
              <a:endParaRPr lang="en-US" sz="1400" b="1" dirty="0">
                <a:solidFill>
                  <a:srgbClr val="002060"/>
                </a:solidFill>
              </a:endParaRPr>
            </a:p>
          </p:txBody>
        </p:sp>
        <p:cxnSp>
          <p:nvCxnSpPr>
            <p:cNvPr id="106" name="Straight Arrow Connector 105"/>
            <p:cNvCxnSpPr/>
            <p:nvPr/>
          </p:nvCxnSpPr>
          <p:spPr>
            <a:xfrm rot="5400000">
              <a:off x="830122" y="1613082"/>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7" name="Straight Arrow Connector 106"/>
            <p:cNvCxnSpPr>
              <a:stCxn id="88" idx="4"/>
            </p:cNvCxnSpPr>
            <p:nvPr/>
          </p:nvCxnSpPr>
          <p:spPr>
            <a:xfrm rot="5400000">
              <a:off x="862811" y="2008456"/>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2" name="AutoShape 7"/>
            <p:cNvSpPr>
              <a:spLocks noChangeArrowheads="1"/>
            </p:cNvSpPr>
            <p:nvPr/>
          </p:nvSpPr>
          <p:spPr bwMode="auto">
            <a:xfrm>
              <a:off x="3253775"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3" name="Straight Arrow Connector 112"/>
            <p:cNvCxnSpPr>
              <a:stCxn id="87" idx="4"/>
            </p:cNvCxnSpPr>
            <p:nvPr/>
          </p:nvCxnSpPr>
          <p:spPr>
            <a:xfrm rot="5400000">
              <a:off x="3462712" y="1609248"/>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4" name="Straight Arrow Connector 113"/>
            <p:cNvCxnSpPr>
              <a:stCxn id="112" idx="4"/>
              <a:endCxn id="53" idx="0"/>
            </p:cNvCxnSpPr>
            <p:nvPr/>
          </p:nvCxnSpPr>
          <p:spPr>
            <a:xfrm rot="16200000" flipH="1">
              <a:off x="3518093" y="1996608"/>
              <a:ext cx="275287" cy="37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30" name="Group 129"/>
            <p:cNvGrpSpPr/>
            <p:nvPr/>
          </p:nvGrpSpPr>
          <p:grpSpPr>
            <a:xfrm>
              <a:off x="3918357" y="2455505"/>
              <a:ext cx="308578" cy="290391"/>
              <a:chOff x="7543800" y="4038600"/>
              <a:chExt cx="304800" cy="304800"/>
            </a:xfrm>
          </p:grpSpPr>
          <p:sp>
            <p:nvSpPr>
              <p:cNvPr id="117" name="Rectangle 116"/>
              <p:cNvSpPr/>
              <p:nvPr/>
            </p:nvSpPr>
            <p:spPr>
              <a:xfrm>
                <a:off x="7543800" y="40386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5400000">
                <a:off x="74565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544594"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76089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543800" y="4102925"/>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543800" y="41910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43800" y="42672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676710" y="2658070"/>
              <a:ext cx="1295400" cy="338554"/>
            </a:xfrm>
            <a:prstGeom prst="rect">
              <a:avLst/>
            </a:prstGeom>
            <a:noFill/>
          </p:spPr>
          <p:txBody>
            <a:bodyPr wrap="square" rtlCol="0">
              <a:spAutoFit/>
            </a:bodyPr>
            <a:lstStyle/>
            <a:p>
              <a:r>
                <a:rPr lang="en-US" sz="1600" b="1" dirty="0" smtClean="0">
                  <a:solidFill>
                    <a:schemeClr val="tx1">
                      <a:lumMod val="75000"/>
                      <a:lumOff val="25000"/>
                    </a:schemeClr>
                  </a:solidFill>
                </a:rPr>
                <a:t>Tile-table</a:t>
              </a:r>
              <a:endParaRPr lang="en-US" sz="1600" b="1" dirty="0">
                <a:solidFill>
                  <a:schemeClr val="tx1">
                    <a:lumMod val="75000"/>
                    <a:lumOff val="25000"/>
                  </a:schemeClr>
                </a:solidFill>
              </a:endParaRPr>
            </a:p>
          </p:txBody>
        </p:sp>
        <p:sp>
          <p:nvSpPr>
            <p:cNvPr id="133" name="TextBox 132"/>
            <p:cNvSpPr txBox="1"/>
            <p:nvPr/>
          </p:nvSpPr>
          <p:spPr>
            <a:xfrm>
              <a:off x="4591111" y="924580"/>
              <a:ext cx="830997" cy="1905000"/>
            </a:xfrm>
            <a:prstGeom prst="rect">
              <a:avLst/>
            </a:prstGeom>
            <a:noFill/>
          </p:spPr>
          <p:txBody>
            <a:bodyPr vert="vert" wrap="square" rtlCol="0">
              <a:spAutoFit/>
            </a:bodyPr>
            <a:lstStyle/>
            <a:p>
              <a:pPr algn="ctr"/>
              <a:r>
                <a:rPr lang="en-US" sz="1400" b="1" dirty="0" smtClean="0">
                  <a:solidFill>
                    <a:srgbClr val="002060"/>
                  </a:solidFill>
                </a:rPr>
                <a:t>On-demand access/rendering </a:t>
              </a:r>
            </a:p>
            <a:p>
              <a:pPr algn="ctr"/>
              <a:r>
                <a:rPr lang="en-US" sz="1400" b="1" dirty="0" smtClean="0">
                  <a:solidFill>
                    <a:srgbClr val="002060"/>
                  </a:solidFill>
                </a:rPr>
                <a:t>over TT</a:t>
              </a:r>
              <a:endParaRPr lang="en-US" sz="1400" b="1" dirty="0">
                <a:solidFill>
                  <a:srgbClr val="002060"/>
                </a:solidFill>
              </a:endParaRPr>
            </a:p>
          </p:txBody>
        </p:sp>
      </p:grpSp>
      <p:sp>
        <p:nvSpPr>
          <p:cNvPr id="59" name="Content Placeholder 58"/>
          <p:cNvSpPr>
            <a:spLocks noGrp="1"/>
          </p:cNvSpPr>
          <p:nvPr>
            <p:ph idx="1"/>
          </p:nvPr>
        </p:nvSpPr>
        <p:spPr>
          <a:xfrm>
            <a:off x="5638800" y="1295400"/>
            <a:ext cx="3505200" cy="3581400"/>
          </a:xfrm>
        </p:spPr>
        <p:txBody>
          <a:bodyPr>
            <a:normAutofit fontScale="70000" lnSpcReduction="20000"/>
          </a:bodyPr>
          <a:lstStyle/>
          <a:p>
            <a:r>
              <a:rPr lang="en-US" dirty="0" smtClean="0">
                <a:solidFill>
                  <a:schemeClr val="tx1">
                    <a:lumMod val="75000"/>
                    <a:lumOff val="25000"/>
                  </a:schemeClr>
                </a:solidFill>
              </a:rPr>
              <a:t>Pre-fetching the data before it is actually needed</a:t>
            </a:r>
          </a:p>
          <a:p>
            <a:r>
              <a:rPr lang="en-US" dirty="0" smtClean="0">
                <a:solidFill>
                  <a:schemeClr val="tx1">
                    <a:lumMod val="75000"/>
                    <a:lumOff val="25000"/>
                  </a:schemeClr>
                </a:solidFill>
              </a:rPr>
              <a:t>Database is mapped to a data structure (Tile-table) in federator</a:t>
            </a:r>
          </a:p>
          <a:p>
            <a:pPr lvl="1"/>
            <a:r>
              <a:rPr lang="en-US" dirty="0" smtClean="0">
                <a:solidFill>
                  <a:schemeClr val="tx1">
                    <a:lumMod val="75000"/>
                    <a:lumOff val="25000"/>
                  </a:schemeClr>
                </a:solidFill>
              </a:rPr>
              <a:t>And periodically synchronized</a:t>
            </a:r>
          </a:p>
          <a:p>
            <a:r>
              <a:rPr lang="en-US" dirty="0" smtClean="0">
                <a:solidFill>
                  <a:schemeClr val="tx1">
                    <a:lumMod val="75000"/>
                    <a:lumOff val="25000"/>
                  </a:schemeClr>
                </a:solidFill>
              </a:rPr>
              <a:t>Successive on-demand queries are served from federator’s local disk</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Tile-table (TT)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534400" cy="3581400"/>
          </a:xfrm>
        </p:spPr>
        <p:txBody>
          <a:bodyPr>
            <a:normAutofit fontScale="70000" lnSpcReduction="20000"/>
          </a:bodyPr>
          <a:lstStyle/>
          <a:p>
            <a:r>
              <a:rPr lang="en-US" dirty="0" smtClean="0">
                <a:solidFill>
                  <a:schemeClr val="tx1">
                    <a:lumMod val="75000"/>
                    <a:lumOff val="25000"/>
                  </a:schemeClr>
                </a:solidFill>
              </a:rPr>
              <a:t>Created and updated by a module independent of run-time</a:t>
            </a:r>
          </a:p>
          <a:p>
            <a:pPr lvl="1"/>
            <a:r>
              <a:rPr lang="en-US" dirty="0" smtClean="0">
                <a:solidFill>
                  <a:schemeClr val="tx1">
                    <a:lumMod val="75000"/>
                    <a:lumOff val="25000"/>
                  </a:schemeClr>
                </a:solidFill>
              </a:rPr>
              <a:t>Synchronized with the database routinely</a:t>
            </a:r>
          </a:p>
          <a:p>
            <a:r>
              <a:rPr lang="en-US" dirty="0" smtClean="0">
                <a:solidFill>
                  <a:schemeClr val="tx1">
                    <a:lumMod val="75000"/>
                    <a:lumOff val="25000"/>
                  </a:schemeClr>
                </a:solidFill>
              </a:rPr>
              <a:t>TT is consisted of &lt;key, value&gt; : &lt;</a:t>
            </a:r>
            <a:r>
              <a:rPr lang="en-US" dirty="0" err="1" smtClean="0">
                <a:solidFill>
                  <a:schemeClr val="tx1">
                    <a:lumMod val="75000"/>
                    <a:lumOff val="25000"/>
                  </a:schemeClr>
                </a:solidFill>
              </a:rPr>
              <a:t>bbox</a:t>
            </a:r>
            <a:r>
              <a:rPr lang="en-US" dirty="0" smtClean="0">
                <a:solidFill>
                  <a:schemeClr val="tx1">
                    <a:lumMod val="75000"/>
                    <a:lumOff val="25000"/>
                  </a:schemeClr>
                </a:solidFill>
              </a:rPr>
              <a:t>, GML&gt; pairs. </a:t>
            </a:r>
          </a:p>
          <a:p>
            <a:pPr lvl="1"/>
            <a:r>
              <a:rPr lang="en-US" dirty="0" smtClean="0">
                <a:solidFill>
                  <a:schemeClr val="tx1">
                    <a:lumMod val="75000"/>
                    <a:lumOff val="25000"/>
                  </a:schemeClr>
                </a:solidFill>
              </a:rPr>
              <a:t>Each partitioned rectangle below is represented by  &lt;</a:t>
            </a:r>
            <a:r>
              <a:rPr lang="en-US" dirty="0" err="1" smtClean="0">
                <a:solidFill>
                  <a:schemeClr val="tx1">
                    <a:lumMod val="75000"/>
                    <a:lumOff val="25000"/>
                  </a:schemeClr>
                </a:solidFill>
              </a:rPr>
              <a:t>bbox</a:t>
            </a:r>
            <a:r>
              <a:rPr lang="en-US" dirty="0" smtClean="0">
                <a:solidFill>
                  <a:schemeClr val="tx1">
                    <a:lumMod val="75000"/>
                    <a:lumOff val="25000"/>
                  </a:schemeClr>
                </a:solidFill>
              </a:rPr>
              <a:t>, GML&gt;</a:t>
            </a:r>
          </a:p>
          <a:p>
            <a:r>
              <a:rPr lang="en-US" dirty="0" smtClean="0">
                <a:solidFill>
                  <a:schemeClr val="tx1">
                    <a:lumMod val="75000"/>
                    <a:lumOff val="25000"/>
                  </a:schemeClr>
                </a:solidFill>
              </a:rPr>
              <a:t>Recursive binary cut (half/half)</a:t>
            </a:r>
          </a:p>
          <a:p>
            <a:pPr lvl="1"/>
            <a:r>
              <a:rPr lang="en-US" dirty="0" smtClean="0">
                <a:solidFill>
                  <a:schemeClr val="tx1">
                    <a:lumMod val="75000"/>
                    <a:lumOff val="25000"/>
                  </a:schemeClr>
                </a:solidFill>
              </a:rPr>
              <a:t>Until each box has less than threshold GML size</a:t>
            </a:r>
          </a:p>
          <a:p>
            <a:r>
              <a:rPr lang="en-US" dirty="0" smtClean="0">
                <a:solidFill>
                  <a:schemeClr val="tx1">
                    <a:lumMod val="75000"/>
                    <a:lumOff val="25000"/>
                  </a:schemeClr>
                </a:solidFill>
              </a:rPr>
              <a:t>Lets illustrate the table with sample scenario </a:t>
            </a:r>
          </a:p>
          <a:p>
            <a:pPr lvl="1"/>
            <a:r>
              <a:rPr lang="en-US" dirty="0" smtClean="0">
                <a:solidFill>
                  <a:schemeClr val="tx1">
                    <a:lumMod val="75000"/>
                    <a:lumOff val="25000"/>
                  </a:schemeClr>
                </a:solidFill>
              </a:rPr>
              <a:t>Whole data range in database (0,0,1,1) -&gt; (</a:t>
            </a:r>
            <a:r>
              <a:rPr lang="en-US" dirty="0" err="1" smtClean="0">
                <a:solidFill>
                  <a:schemeClr val="tx1">
                    <a:lumMod val="75000"/>
                    <a:lumOff val="25000"/>
                  </a:schemeClr>
                </a:solidFill>
              </a:rPr>
              <a:t>minx,miny,maxx,maxy</a:t>
            </a:r>
            <a:r>
              <a:rPr lang="en-US" dirty="0" smtClean="0">
                <a:solidFill>
                  <a:schemeClr val="tx1">
                    <a:lumMod val="75000"/>
                    <a:lumOff val="25000"/>
                  </a:schemeClr>
                </a:solidFill>
              </a:rPr>
              <a:t>) </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Threshold data size falling in a partition is 5MB</a:t>
            </a:r>
          </a:p>
          <a:p>
            <a:pPr lvl="2"/>
            <a:r>
              <a:rPr lang="en-US" i="1" dirty="0" smtClean="0">
                <a:solidFill>
                  <a:schemeClr val="tx1">
                    <a:lumMod val="75000"/>
                    <a:lumOff val="25000"/>
                  </a:schemeClr>
                </a:solidFill>
                <a:cs typeface="Arial" pitchFamily="34" charset="0"/>
              </a:rPr>
              <a:t>Means each </a:t>
            </a:r>
            <a:r>
              <a:rPr lang="en-US" i="1" dirty="0" smtClean="0">
                <a:solidFill>
                  <a:schemeClr val="tx1">
                    <a:lumMod val="75000"/>
                    <a:lumOff val="25000"/>
                  </a:schemeClr>
                </a:solidFill>
                <a:cs typeface="Arial" pitchFamily="34" charset="0"/>
              </a:rPr>
              <a:t>box covers 5 ‘    ‘ at most</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17</a:t>
            </a:fld>
            <a:endParaRPr lang="en-US"/>
          </a:p>
        </p:txBody>
      </p:sp>
      <p:sp>
        <p:nvSpPr>
          <p:cNvPr id="75" name="Rectangle 4"/>
          <p:cNvSpPr>
            <a:spLocks noChangeArrowheads="1"/>
          </p:cNvSpPr>
          <p:nvPr/>
        </p:nvSpPr>
        <p:spPr bwMode="auto">
          <a:xfrm>
            <a:off x="1293851" y="46331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5"/>
          <p:cNvSpPr>
            <a:spLocks noChangeArrowheads="1"/>
          </p:cNvSpPr>
          <p:nvPr/>
        </p:nvSpPr>
        <p:spPr bwMode="auto">
          <a:xfrm>
            <a:off x="1645144" y="467156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6"/>
          <p:cNvSpPr>
            <a:spLocks noChangeArrowheads="1"/>
          </p:cNvSpPr>
          <p:nvPr/>
        </p:nvSpPr>
        <p:spPr bwMode="auto">
          <a:xfrm>
            <a:off x="2881085" y="49966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7"/>
          <p:cNvSpPr>
            <a:spLocks noChangeArrowheads="1"/>
          </p:cNvSpPr>
          <p:nvPr/>
        </p:nvSpPr>
        <p:spPr bwMode="auto">
          <a:xfrm>
            <a:off x="2730532" y="48747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8"/>
          <p:cNvSpPr>
            <a:spLocks noChangeArrowheads="1"/>
          </p:cNvSpPr>
          <p:nvPr/>
        </p:nvSpPr>
        <p:spPr bwMode="auto">
          <a:xfrm>
            <a:off x="2101473" y="54424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9"/>
          <p:cNvSpPr>
            <a:spLocks noChangeArrowheads="1"/>
          </p:cNvSpPr>
          <p:nvPr/>
        </p:nvSpPr>
        <p:spPr bwMode="auto">
          <a:xfrm>
            <a:off x="2881085" y="55439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10"/>
          <p:cNvSpPr>
            <a:spLocks noChangeArrowheads="1"/>
          </p:cNvSpPr>
          <p:nvPr/>
        </p:nvSpPr>
        <p:spPr bwMode="auto">
          <a:xfrm>
            <a:off x="2987291" y="53205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11"/>
          <p:cNvSpPr>
            <a:spLocks noChangeArrowheads="1"/>
          </p:cNvSpPr>
          <p:nvPr/>
        </p:nvSpPr>
        <p:spPr bwMode="auto">
          <a:xfrm>
            <a:off x="3028138"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12"/>
          <p:cNvSpPr>
            <a:spLocks noChangeArrowheads="1"/>
          </p:cNvSpPr>
          <p:nvPr/>
        </p:nvSpPr>
        <p:spPr bwMode="auto">
          <a:xfrm>
            <a:off x="1949752" y="56658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AutoShape 13"/>
          <p:cNvSpPr>
            <a:spLocks noChangeArrowheads="1"/>
          </p:cNvSpPr>
          <p:nvPr/>
        </p:nvSpPr>
        <p:spPr bwMode="auto">
          <a:xfrm>
            <a:off x="2816896"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5" name="AutoShape 14"/>
          <p:cNvSpPr>
            <a:spLocks noChangeArrowheads="1"/>
          </p:cNvSpPr>
          <p:nvPr/>
        </p:nvSpPr>
        <p:spPr bwMode="auto">
          <a:xfrm>
            <a:off x="2427091" y="48747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6" name="AutoShape 15"/>
          <p:cNvSpPr>
            <a:spLocks noChangeArrowheads="1"/>
          </p:cNvSpPr>
          <p:nvPr/>
        </p:nvSpPr>
        <p:spPr bwMode="auto">
          <a:xfrm>
            <a:off x="1795697"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16"/>
          <p:cNvSpPr>
            <a:spLocks noChangeArrowheads="1"/>
          </p:cNvSpPr>
          <p:nvPr/>
        </p:nvSpPr>
        <p:spPr bwMode="auto">
          <a:xfrm>
            <a:off x="2835569"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17"/>
          <p:cNvSpPr>
            <a:spLocks noChangeArrowheads="1"/>
          </p:cNvSpPr>
          <p:nvPr/>
        </p:nvSpPr>
        <p:spPr bwMode="auto">
          <a:xfrm>
            <a:off x="2968617" y="46140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18"/>
          <p:cNvSpPr>
            <a:spLocks noChangeArrowheads="1"/>
          </p:cNvSpPr>
          <p:nvPr/>
        </p:nvSpPr>
        <p:spPr bwMode="auto">
          <a:xfrm>
            <a:off x="3056149"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0" name="AutoShape 19"/>
          <p:cNvSpPr>
            <a:spLocks noChangeArrowheads="1"/>
          </p:cNvSpPr>
          <p:nvPr/>
        </p:nvSpPr>
        <p:spPr bwMode="auto">
          <a:xfrm>
            <a:off x="1493422" y="49966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93" name="AutoShape 22"/>
          <p:cNvCxnSpPr>
            <a:cxnSpLocks noChangeShapeType="1"/>
          </p:cNvCxnSpPr>
          <p:nvPr/>
        </p:nvCxnSpPr>
        <p:spPr bwMode="auto">
          <a:xfrm>
            <a:off x="2252027" y="4410856"/>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95" name="AutoShape 24"/>
          <p:cNvCxnSpPr>
            <a:cxnSpLocks noChangeShapeType="1"/>
          </p:cNvCxnSpPr>
          <p:nvPr/>
        </p:nvCxnSpPr>
        <p:spPr bwMode="auto">
          <a:xfrm>
            <a:off x="1163138" y="5463855"/>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96" name="AutoShape 25"/>
          <p:cNvSpPr>
            <a:spLocks noChangeArrowheads="1"/>
          </p:cNvSpPr>
          <p:nvPr/>
        </p:nvSpPr>
        <p:spPr bwMode="auto">
          <a:xfrm>
            <a:off x="2533296" y="52200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26"/>
          <p:cNvSpPr>
            <a:spLocks noChangeArrowheads="1"/>
          </p:cNvSpPr>
          <p:nvPr/>
        </p:nvSpPr>
        <p:spPr bwMode="auto">
          <a:xfrm>
            <a:off x="2533296" y="52844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27"/>
          <p:cNvSpPr>
            <a:spLocks noChangeArrowheads="1"/>
          </p:cNvSpPr>
          <p:nvPr/>
        </p:nvSpPr>
        <p:spPr bwMode="auto">
          <a:xfrm>
            <a:off x="1493422" y="60902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Text Box 35"/>
          <p:cNvSpPr txBox="1">
            <a:spLocks noChangeArrowheads="1"/>
          </p:cNvSpPr>
          <p:nvPr/>
        </p:nvSpPr>
        <p:spPr bwMode="auto">
          <a:xfrm>
            <a:off x="838200" y="63899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Text Box 36"/>
          <p:cNvSpPr txBox="1">
            <a:spLocks noChangeArrowheads="1"/>
          </p:cNvSpPr>
          <p:nvPr/>
        </p:nvSpPr>
        <p:spPr bwMode="auto">
          <a:xfrm>
            <a:off x="3232378" y="45851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AutoShape 40"/>
          <p:cNvSpPr>
            <a:spLocks noChangeArrowheads="1"/>
          </p:cNvSpPr>
          <p:nvPr/>
        </p:nvSpPr>
        <p:spPr bwMode="auto">
          <a:xfrm>
            <a:off x="2878752"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41"/>
          <p:cNvSpPr>
            <a:spLocks noChangeArrowheads="1"/>
          </p:cNvSpPr>
          <p:nvPr/>
        </p:nvSpPr>
        <p:spPr bwMode="auto">
          <a:xfrm>
            <a:off x="2730532" y="47133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42"/>
          <p:cNvSpPr>
            <a:spLocks noChangeArrowheads="1"/>
          </p:cNvSpPr>
          <p:nvPr/>
        </p:nvSpPr>
        <p:spPr bwMode="auto">
          <a:xfrm>
            <a:off x="2898593" y="47957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43"/>
          <p:cNvSpPr>
            <a:spLocks noChangeArrowheads="1"/>
          </p:cNvSpPr>
          <p:nvPr/>
        </p:nvSpPr>
        <p:spPr bwMode="auto">
          <a:xfrm>
            <a:off x="3008297" y="49593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44"/>
          <p:cNvSpPr>
            <a:spLocks noChangeArrowheads="1"/>
          </p:cNvSpPr>
          <p:nvPr/>
        </p:nvSpPr>
        <p:spPr bwMode="auto">
          <a:xfrm>
            <a:off x="2578812" y="49796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AutoShape 45"/>
          <p:cNvSpPr>
            <a:spLocks noChangeArrowheads="1"/>
          </p:cNvSpPr>
          <p:nvPr/>
        </p:nvSpPr>
        <p:spPr bwMode="auto">
          <a:xfrm>
            <a:off x="2512287" y="48781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AutoShape 46"/>
          <p:cNvSpPr>
            <a:spLocks noChangeArrowheads="1"/>
          </p:cNvSpPr>
          <p:nvPr/>
        </p:nvSpPr>
        <p:spPr bwMode="auto">
          <a:xfrm>
            <a:off x="2599819" y="47979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AutoShape 47"/>
          <p:cNvSpPr>
            <a:spLocks noChangeArrowheads="1"/>
          </p:cNvSpPr>
          <p:nvPr/>
        </p:nvSpPr>
        <p:spPr bwMode="auto">
          <a:xfrm>
            <a:off x="1645144" y="59096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9" name="AutoShape 48"/>
          <p:cNvSpPr>
            <a:spLocks noChangeArrowheads="1"/>
          </p:cNvSpPr>
          <p:nvPr/>
        </p:nvSpPr>
        <p:spPr bwMode="auto">
          <a:xfrm>
            <a:off x="292076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0" name="AutoShape 49"/>
          <p:cNvSpPr>
            <a:spLocks noChangeArrowheads="1"/>
          </p:cNvSpPr>
          <p:nvPr/>
        </p:nvSpPr>
        <p:spPr bwMode="auto">
          <a:xfrm>
            <a:off x="3072487" y="52245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1" name="AutoShape 50"/>
          <p:cNvSpPr>
            <a:spLocks noChangeArrowheads="1"/>
          </p:cNvSpPr>
          <p:nvPr/>
        </p:nvSpPr>
        <p:spPr bwMode="auto">
          <a:xfrm>
            <a:off x="225202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2" name="AutoShape 51"/>
          <p:cNvSpPr>
            <a:spLocks noChangeArrowheads="1"/>
          </p:cNvSpPr>
          <p:nvPr/>
        </p:nvSpPr>
        <p:spPr bwMode="auto">
          <a:xfrm>
            <a:off x="2381574" y="53442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3" name="AutoShape 52"/>
          <p:cNvSpPr>
            <a:spLocks noChangeArrowheads="1"/>
          </p:cNvSpPr>
          <p:nvPr/>
        </p:nvSpPr>
        <p:spPr bwMode="auto">
          <a:xfrm>
            <a:off x="2403749" y="52189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4" name="AutoShape 53"/>
          <p:cNvSpPr>
            <a:spLocks noChangeArrowheads="1"/>
          </p:cNvSpPr>
          <p:nvPr/>
        </p:nvSpPr>
        <p:spPr bwMode="auto">
          <a:xfrm>
            <a:off x="2445764"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5" name="AutoShape 54"/>
          <p:cNvSpPr>
            <a:spLocks noChangeArrowheads="1"/>
          </p:cNvSpPr>
          <p:nvPr/>
        </p:nvSpPr>
        <p:spPr bwMode="auto">
          <a:xfrm>
            <a:off x="2685015" y="52245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6" name="AutoShape 55"/>
          <p:cNvSpPr>
            <a:spLocks noChangeArrowheads="1"/>
          </p:cNvSpPr>
          <p:nvPr/>
        </p:nvSpPr>
        <p:spPr bwMode="auto">
          <a:xfrm>
            <a:off x="2599819"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7" name="AutoShape 56"/>
          <p:cNvSpPr>
            <a:spLocks noChangeArrowheads="1"/>
          </p:cNvSpPr>
          <p:nvPr/>
        </p:nvSpPr>
        <p:spPr bwMode="auto">
          <a:xfrm>
            <a:off x="2467938" y="47528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32" name="Straight Connector 131"/>
          <p:cNvCxnSpPr/>
          <p:nvPr/>
        </p:nvCxnSpPr>
        <p:spPr>
          <a:xfrm rot="5400000">
            <a:off x="2171700" y="50189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6" name="Straight Connector 135"/>
          <p:cNvCxnSpPr/>
          <p:nvPr/>
        </p:nvCxnSpPr>
        <p:spPr>
          <a:xfrm>
            <a:off x="2197925" y="50570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9" name="Straight Connector 138"/>
          <p:cNvCxnSpPr/>
          <p:nvPr/>
        </p:nvCxnSpPr>
        <p:spPr>
          <a:xfrm rot="5400000">
            <a:off x="2219994" y="5246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1" name="Straight Connector 140"/>
          <p:cNvCxnSpPr/>
          <p:nvPr/>
        </p:nvCxnSpPr>
        <p:spPr>
          <a:xfrm>
            <a:off x="2438400" y="5261851"/>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2" name="Straight Connector 141"/>
          <p:cNvCxnSpPr/>
          <p:nvPr/>
        </p:nvCxnSpPr>
        <p:spPr>
          <a:xfrm rot="5400000">
            <a:off x="2704306" y="4865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5" name="Straight Connector 144"/>
          <p:cNvCxnSpPr/>
          <p:nvPr/>
        </p:nvCxnSpPr>
        <p:spPr>
          <a:xfrm>
            <a:off x="2667000" y="4838688"/>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7" name="Straight Connector 146"/>
          <p:cNvCxnSpPr/>
          <p:nvPr/>
        </p:nvCxnSpPr>
        <p:spPr>
          <a:xfrm rot="5400000">
            <a:off x="2451069" y="5367932"/>
            <a:ext cx="304800" cy="1588"/>
          </a:xfrm>
          <a:prstGeom prst="line">
            <a:avLst/>
          </a:prstGeom>
        </p:spPr>
        <p:style>
          <a:lnRef idx="2">
            <a:schemeClr val="accent2"/>
          </a:lnRef>
          <a:fillRef idx="0">
            <a:schemeClr val="accent2"/>
          </a:fillRef>
          <a:effectRef idx="1">
            <a:schemeClr val="accent2"/>
          </a:effectRef>
          <a:fontRef idx="minor">
            <a:schemeClr val="tx1"/>
          </a:fontRef>
        </p:style>
      </p:cxnSp>
      <p:grpSp>
        <p:nvGrpSpPr>
          <p:cNvPr id="99" name="Group 98"/>
          <p:cNvGrpSpPr/>
          <p:nvPr/>
        </p:nvGrpSpPr>
        <p:grpSpPr>
          <a:xfrm>
            <a:off x="5049338" y="4413873"/>
            <a:ext cx="2262976" cy="2104869"/>
            <a:chOff x="5049338" y="4413873"/>
            <a:chExt cx="2262976" cy="2104869"/>
          </a:xfrm>
        </p:grpSpPr>
        <p:sp>
          <p:nvSpPr>
            <p:cNvPr id="149" name="Rectangle 4"/>
            <p:cNvSpPr>
              <a:spLocks noChangeArrowheads="1"/>
            </p:cNvSpPr>
            <p:nvPr/>
          </p:nvSpPr>
          <p:spPr bwMode="auto">
            <a:xfrm>
              <a:off x="5180051" y="46331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50"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51" name="Straight Connector 150"/>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2" name="Straight Connector 151"/>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3" name="Straight Connector 152"/>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4" name="Straight Connector 153"/>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5" name="Straight Connector 154"/>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6" name="Straight Connector 155"/>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7" name="Straight Connector 156"/>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8"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9" name="TextBox 158"/>
            <p:cNvSpPr txBox="1"/>
            <p:nvPr/>
          </p:nvSpPr>
          <p:spPr>
            <a:xfrm>
              <a:off x="5410200" y="4904601"/>
              <a:ext cx="457200" cy="381000"/>
            </a:xfrm>
            <a:prstGeom prst="rect">
              <a:avLst/>
            </a:prstGeom>
            <a:noFill/>
          </p:spPr>
          <p:txBody>
            <a:bodyPr wrap="square" rtlCol="0">
              <a:spAutoFit/>
            </a:bodyPr>
            <a:lstStyle/>
            <a:p>
              <a:r>
                <a:rPr lang="en-US" dirty="0" smtClean="0"/>
                <a:t>2</a:t>
              </a:r>
              <a:endParaRPr lang="en-US" dirty="0"/>
            </a:p>
          </p:txBody>
        </p:sp>
        <p:sp>
          <p:nvSpPr>
            <p:cNvPr id="160" name="TextBox 159"/>
            <p:cNvSpPr txBox="1"/>
            <p:nvPr/>
          </p:nvSpPr>
          <p:spPr>
            <a:xfrm>
              <a:off x="5410200" y="5666601"/>
              <a:ext cx="457200" cy="381000"/>
            </a:xfrm>
            <a:prstGeom prst="rect">
              <a:avLst/>
            </a:prstGeom>
            <a:noFill/>
          </p:spPr>
          <p:txBody>
            <a:bodyPr wrap="square" rtlCol="0">
              <a:spAutoFit/>
            </a:bodyPr>
            <a:lstStyle/>
            <a:p>
              <a:r>
                <a:rPr lang="en-US" dirty="0" smtClean="0"/>
                <a:t>5</a:t>
              </a:r>
              <a:endParaRPr lang="en-US" dirty="0"/>
            </a:p>
          </p:txBody>
        </p:sp>
        <p:sp>
          <p:nvSpPr>
            <p:cNvPr id="161" name="TextBox 160"/>
            <p:cNvSpPr txBox="1"/>
            <p:nvPr/>
          </p:nvSpPr>
          <p:spPr>
            <a:xfrm>
              <a:off x="6477000" y="5666601"/>
              <a:ext cx="457200" cy="381000"/>
            </a:xfrm>
            <a:prstGeom prst="rect">
              <a:avLst/>
            </a:prstGeom>
            <a:noFill/>
          </p:spPr>
          <p:txBody>
            <a:bodyPr wrap="square" rtlCol="0">
              <a:spAutoFit/>
            </a:bodyPr>
            <a:lstStyle/>
            <a:p>
              <a:r>
                <a:rPr lang="en-US" dirty="0" smtClean="0"/>
                <a:t>4</a:t>
              </a:r>
              <a:endParaRPr lang="en-US" dirty="0"/>
            </a:p>
          </p:txBody>
        </p:sp>
        <p:sp>
          <p:nvSpPr>
            <p:cNvPr id="162" name="TextBox 161"/>
            <p:cNvSpPr txBox="1"/>
            <p:nvPr/>
          </p:nvSpPr>
          <p:spPr>
            <a:xfrm>
              <a:off x="6248400" y="4676001"/>
              <a:ext cx="457200" cy="381000"/>
            </a:xfrm>
            <a:prstGeom prst="rect">
              <a:avLst/>
            </a:prstGeom>
            <a:noFill/>
          </p:spPr>
          <p:txBody>
            <a:bodyPr wrap="square" rtlCol="0">
              <a:spAutoFit/>
            </a:bodyPr>
            <a:lstStyle/>
            <a:p>
              <a:r>
                <a:rPr lang="en-US" dirty="0" smtClean="0"/>
                <a:t>3</a:t>
              </a:r>
              <a:endParaRPr lang="en-US" dirty="0"/>
            </a:p>
          </p:txBody>
        </p:sp>
        <p:sp>
          <p:nvSpPr>
            <p:cNvPr id="164" name="TextBox 163"/>
            <p:cNvSpPr txBox="1"/>
            <p:nvPr/>
          </p:nvSpPr>
          <p:spPr>
            <a:xfrm>
              <a:off x="6781800" y="5130224"/>
              <a:ext cx="304800" cy="307777"/>
            </a:xfrm>
            <a:prstGeom prst="rect">
              <a:avLst/>
            </a:prstGeom>
            <a:noFill/>
          </p:spPr>
          <p:txBody>
            <a:bodyPr wrap="square" rtlCol="0">
              <a:spAutoFit/>
            </a:bodyPr>
            <a:lstStyle/>
            <a:p>
              <a:r>
                <a:rPr lang="en-US" sz="1400" dirty="0" smtClean="0"/>
                <a:t>4</a:t>
              </a:r>
              <a:endParaRPr lang="en-US" sz="1400" dirty="0"/>
            </a:p>
          </p:txBody>
        </p:sp>
        <p:sp>
          <p:nvSpPr>
            <p:cNvPr id="166" name="TextBox 165"/>
            <p:cNvSpPr txBox="1"/>
            <p:nvPr/>
          </p:nvSpPr>
          <p:spPr>
            <a:xfrm>
              <a:off x="6858000" y="4676001"/>
              <a:ext cx="304800" cy="307777"/>
            </a:xfrm>
            <a:prstGeom prst="rect">
              <a:avLst/>
            </a:prstGeom>
            <a:noFill/>
          </p:spPr>
          <p:txBody>
            <a:bodyPr wrap="square" rtlCol="0">
              <a:spAutoFit/>
            </a:bodyPr>
            <a:lstStyle/>
            <a:p>
              <a:r>
                <a:rPr lang="en-US" sz="1400" dirty="0" smtClean="0"/>
                <a:t>4</a:t>
              </a:r>
              <a:endParaRPr lang="en-US" sz="1400" dirty="0"/>
            </a:p>
          </p:txBody>
        </p:sp>
        <p:sp>
          <p:nvSpPr>
            <p:cNvPr id="167" name="TextBox 166"/>
            <p:cNvSpPr txBox="1"/>
            <p:nvPr/>
          </p:nvSpPr>
          <p:spPr>
            <a:xfrm>
              <a:off x="6617208" y="4801040"/>
              <a:ext cx="304800" cy="307777"/>
            </a:xfrm>
            <a:prstGeom prst="rect">
              <a:avLst/>
            </a:prstGeom>
            <a:noFill/>
          </p:spPr>
          <p:txBody>
            <a:bodyPr wrap="square" rtlCol="0">
              <a:spAutoFit/>
            </a:bodyPr>
            <a:lstStyle/>
            <a:p>
              <a:r>
                <a:rPr lang="en-US" sz="1400" dirty="0" smtClean="0"/>
                <a:t>5</a:t>
              </a:r>
              <a:endParaRPr lang="en-US" sz="1400" dirty="0"/>
            </a:p>
          </p:txBody>
        </p:sp>
        <p:sp>
          <p:nvSpPr>
            <p:cNvPr id="168" name="TextBox 167"/>
            <p:cNvSpPr txBox="1"/>
            <p:nvPr/>
          </p:nvSpPr>
          <p:spPr>
            <a:xfrm>
              <a:off x="6617208" y="4575417"/>
              <a:ext cx="304800" cy="307777"/>
            </a:xfrm>
            <a:prstGeom prst="rect">
              <a:avLst/>
            </a:prstGeom>
            <a:noFill/>
          </p:spPr>
          <p:txBody>
            <a:bodyPr wrap="square" rtlCol="0">
              <a:spAutoFit/>
            </a:bodyPr>
            <a:lstStyle/>
            <a:p>
              <a:r>
                <a:rPr lang="en-US" sz="1400" dirty="0" smtClean="0"/>
                <a:t>1</a:t>
              </a:r>
              <a:endParaRPr lang="en-US" sz="1400" dirty="0"/>
            </a:p>
          </p:txBody>
        </p:sp>
        <p:sp>
          <p:nvSpPr>
            <p:cNvPr id="169" name="TextBox 168"/>
            <p:cNvSpPr txBox="1"/>
            <p:nvPr/>
          </p:nvSpPr>
          <p:spPr>
            <a:xfrm>
              <a:off x="6120384" y="5093577"/>
              <a:ext cx="304800" cy="307777"/>
            </a:xfrm>
            <a:prstGeom prst="rect">
              <a:avLst/>
            </a:prstGeom>
            <a:noFill/>
          </p:spPr>
          <p:txBody>
            <a:bodyPr wrap="square" rtlCol="0">
              <a:spAutoFit/>
            </a:bodyPr>
            <a:lstStyle/>
            <a:p>
              <a:r>
                <a:rPr lang="en-US" sz="1400" dirty="0" smtClean="0"/>
                <a:t>1</a:t>
              </a:r>
              <a:endParaRPr lang="en-US" sz="1400" dirty="0"/>
            </a:p>
          </p:txBody>
        </p:sp>
        <p:sp>
          <p:nvSpPr>
            <p:cNvPr id="170" name="TextBox 169"/>
            <p:cNvSpPr txBox="1"/>
            <p:nvPr/>
          </p:nvSpPr>
          <p:spPr>
            <a:xfrm>
              <a:off x="6376416" y="5008233"/>
              <a:ext cx="304800" cy="307777"/>
            </a:xfrm>
            <a:prstGeom prst="rect">
              <a:avLst/>
            </a:prstGeom>
            <a:noFill/>
          </p:spPr>
          <p:txBody>
            <a:bodyPr wrap="square" rtlCol="0">
              <a:spAutoFit/>
            </a:bodyPr>
            <a:lstStyle/>
            <a:p>
              <a:r>
                <a:rPr lang="en-US" sz="1400" dirty="0" smtClean="0"/>
                <a:t>3</a:t>
              </a:r>
              <a:endParaRPr lang="en-US" sz="1400" dirty="0"/>
            </a:p>
          </p:txBody>
        </p:sp>
        <p:sp>
          <p:nvSpPr>
            <p:cNvPr id="171" name="TextBox 170"/>
            <p:cNvSpPr txBox="1"/>
            <p:nvPr/>
          </p:nvSpPr>
          <p:spPr>
            <a:xfrm>
              <a:off x="6300216" y="5209401"/>
              <a:ext cx="304800" cy="307777"/>
            </a:xfrm>
            <a:prstGeom prst="rect">
              <a:avLst/>
            </a:prstGeom>
            <a:noFill/>
          </p:spPr>
          <p:txBody>
            <a:bodyPr wrap="square" rtlCol="0">
              <a:spAutoFit/>
            </a:bodyPr>
            <a:lstStyle/>
            <a:p>
              <a:r>
                <a:rPr lang="en-US" sz="1400" dirty="0" smtClean="0"/>
                <a:t>4</a:t>
              </a:r>
              <a:endParaRPr lang="en-US" sz="1400" dirty="0"/>
            </a:p>
          </p:txBody>
        </p:sp>
        <p:sp>
          <p:nvSpPr>
            <p:cNvPr id="172" name="TextBox 171"/>
            <p:cNvSpPr txBox="1"/>
            <p:nvPr/>
          </p:nvSpPr>
          <p:spPr>
            <a:xfrm>
              <a:off x="6425184" y="5209401"/>
              <a:ext cx="304800" cy="307777"/>
            </a:xfrm>
            <a:prstGeom prst="rect">
              <a:avLst/>
            </a:prstGeom>
            <a:noFill/>
          </p:spPr>
          <p:txBody>
            <a:bodyPr wrap="square" rtlCol="0">
              <a:spAutoFit/>
            </a:bodyPr>
            <a:lstStyle/>
            <a:p>
              <a:r>
                <a:rPr lang="en-US" sz="1400" dirty="0" smtClean="0"/>
                <a:t>3</a:t>
              </a:r>
              <a:endParaRPr lang="en-US" sz="1400" dirty="0"/>
            </a:p>
          </p:txBody>
        </p:sp>
      </p:grpSp>
      <p:sp>
        <p:nvSpPr>
          <p:cNvPr id="173" name="TextBox 172"/>
          <p:cNvSpPr txBox="1"/>
          <p:nvPr/>
        </p:nvSpPr>
        <p:spPr>
          <a:xfrm>
            <a:off x="7315200" y="5285602"/>
            <a:ext cx="685800" cy="276999"/>
          </a:xfrm>
          <a:prstGeom prst="rect">
            <a:avLst/>
          </a:prstGeom>
          <a:noFill/>
        </p:spPr>
        <p:txBody>
          <a:bodyPr wrap="square" rtlCol="0">
            <a:spAutoFit/>
          </a:bodyPr>
          <a:lstStyle/>
          <a:p>
            <a:r>
              <a:rPr lang="en-US" sz="1200" dirty="0" smtClean="0"/>
              <a:t>(1, 1/2)</a:t>
            </a:r>
            <a:endParaRPr lang="en-US" sz="1200" dirty="0"/>
          </a:p>
        </p:txBody>
      </p:sp>
      <p:sp>
        <p:nvSpPr>
          <p:cNvPr id="174" name="TextBox 173"/>
          <p:cNvSpPr txBox="1"/>
          <p:nvPr/>
        </p:nvSpPr>
        <p:spPr>
          <a:xfrm>
            <a:off x="5791200" y="6504801"/>
            <a:ext cx="685800" cy="276999"/>
          </a:xfrm>
          <a:prstGeom prst="rect">
            <a:avLst/>
          </a:prstGeom>
          <a:noFill/>
        </p:spPr>
        <p:txBody>
          <a:bodyPr wrap="square" rtlCol="0">
            <a:spAutoFit/>
          </a:bodyPr>
          <a:lstStyle/>
          <a:p>
            <a:r>
              <a:rPr lang="en-US" sz="1200" dirty="0" smtClean="0"/>
              <a:t>(1/2, 0)</a:t>
            </a:r>
            <a:endParaRPr lang="en-US" sz="1200" dirty="0"/>
          </a:p>
        </p:txBody>
      </p:sp>
      <p:sp>
        <p:nvSpPr>
          <p:cNvPr id="175" name="TextBox 174"/>
          <p:cNvSpPr txBox="1"/>
          <p:nvPr/>
        </p:nvSpPr>
        <p:spPr>
          <a:xfrm>
            <a:off x="7315200" y="4904601"/>
            <a:ext cx="762000" cy="276999"/>
          </a:xfrm>
          <a:prstGeom prst="rect">
            <a:avLst/>
          </a:prstGeom>
          <a:noFill/>
        </p:spPr>
        <p:txBody>
          <a:bodyPr wrap="square" rtlCol="0">
            <a:spAutoFit/>
          </a:bodyPr>
          <a:lstStyle/>
          <a:p>
            <a:r>
              <a:rPr lang="en-US" sz="1200" dirty="0" smtClean="0"/>
              <a:t>(1, 3/4)</a:t>
            </a:r>
            <a:endParaRPr lang="en-US" sz="1200" dirty="0"/>
          </a:p>
        </p:txBody>
      </p:sp>
      <p:sp>
        <p:nvSpPr>
          <p:cNvPr id="176" name="Text Box 35"/>
          <p:cNvSpPr txBox="1">
            <a:spLocks noChangeArrowheads="1"/>
          </p:cNvSpPr>
          <p:nvPr/>
        </p:nvSpPr>
        <p:spPr bwMode="auto">
          <a:xfrm>
            <a:off x="4724400" y="63137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Text Box 36"/>
          <p:cNvSpPr txBox="1">
            <a:spLocks noChangeArrowheads="1"/>
          </p:cNvSpPr>
          <p:nvPr/>
        </p:nvSpPr>
        <p:spPr bwMode="auto">
          <a:xfrm>
            <a:off x="7118578" y="45089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4" name="Straight Arrow Connector 93"/>
          <p:cNvCxnSpPr/>
          <p:nvPr/>
        </p:nvCxnSpPr>
        <p:spPr>
          <a:xfrm>
            <a:off x="3886200" y="5486400"/>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91" name="AutoShape 5"/>
          <p:cNvSpPr>
            <a:spLocks noChangeArrowheads="1"/>
          </p:cNvSpPr>
          <p:nvPr/>
        </p:nvSpPr>
        <p:spPr bwMode="auto">
          <a:xfrm>
            <a:off x="1940859" y="355898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5"/>
          <p:cNvSpPr>
            <a:spLocks noChangeArrowheads="1"/>
          </p:cNvSpPr>
          <p:nvPr/>
        </p:nvSpPr>
        <p:spPr bwMode="auto">
          <a:xfrm>
            <a:off x="4000690" y="414130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Utilizing Locality of Reference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85000" lnSpcReduction="20000"/>
          </a:bodyPr>
          <a:lstStyle/>
          <a:p>
            <a:r>
              <a:rPr lang="en-US" dirty="0" smtClean="0">
                <a:solidFill>
                  <a:schemeClr val="tx1">
                    <a:lumMod val="75000"/>
                    <a:lumOff val="25000"/>
                  </a:schemeClr>
                </a:solidFill>
              </a:rPr>
              <a:t>Data that is near other data or has just been used is more likely to be used again</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Storage hierarchy (</a:t>
            </a:r>
            <a:r>
              <a:rPr lang="en-US" dirty="0" err="1" smtClean="0">
                <a:solidFill>
                  <a:schemeClr val="tx1">
                    <a:lumMod val="75000"/>
                    <a:lumOff val="25000"/>
                  </a:schemeClr>
                </a:solidFill>
              </a:rPr>
              <a:t>Ehcache</a:t>
            </a:r>
            <a:r>
              <a:rPr lang="en-US" dirty="0" smtClean="0">
                <a:solidFill>
                  <a:schemeClr val="tx1">
                    <a:lumMod val="75000"/>
                    <a:lumOff val="25000"/>
                  </a:schemeClr>
                </a:solidFill>
              </a:rPr>
              <a:t> libraries):</a:t>
            </a:r>
          </a:p>
          <a:p>
            <a:pPr marL="971550" lvl="1" indent="-514350">
              <a:buFont typeface="+mj-lt"/>
              <a:buAutoNum type="arabicPeriod"/>
            </a:pPr>
            <a:r>
              <a:rPr lang="en-US" dirty="0" smtClean="0">
                <a:solidFill>
                  <a:schemeClr val="tx1">
                    <a:lumMod val="75000"/>
                    <a:lumOff val="25000"/>
                  </a:schemeClr>
                </a:solidFill>
              </a:rPr>
              <a:t>Federator’s Memory Store</a:t>
            </a:r>
          </a:p>
          <a:p>
            <a:pPr marL="971550" lvl="1" indent="-514350">
              <a:buFont typeface="+mj-lt"/>
              <a:buAutoNum type="arabicPeriod"/>
            </a:pPr>
            <a:r>
              <a:rPr lang="en-US" dirty="0" smtClean="0">
                <a:solidFill>
                  <a:schemeClr val="tx1">
                    <a:lumMod val="75000"/>
                    <a:lumOff val="25000"/>
                  </a:schemeClr>
                </a:solidFill>
              </a:rPr>
              <a:t>Federator’s Disk Store</a:t>
            </a:r>
          </a:p>
          <a:p>
            <a:pPr marL="971550" lvl="1" indent="-514350"/>
            <a:r>
              <a:rPr lang="en-US" dirty="0" smtClean="0">
                <a:solidFill>
                  <a:schemeClr val="tx1">
                    <a:lumMod val="75000"/>
                    <a:lumOff val="25000"/>
                  </a:schemeClr>
                </a:solidFill>
              </a:rPr>
              <a:t>Allowable memory and disk capacity </a:t>
            </a:r>
          </a:p>
          <a:p>
            <a:pPr marL="971550" lvl="1" indent="-514350"/>
            <a:r>
              <a:rPr lang="en-US" dirty="0" smtClean="0">
                <a:solidFill>
                  <a:schemeClr val="tx1">
                    <a:lumMod val="75000"/>
                    <a:lumOff val="25000"/>
                  </a:schemeClr>
                </a:solidFill>
              </a:rPr>
              <a:t>If memory overflows, entries are dumped into disk</a:t>
            </a:r>
          </a:p>
          <a:p>
            <a:pPr marL="971550" lvl="1" indent="-514350"/>
            <a:r>
              <a:rPr lang="en-US" dirty="0" smtClean="0">
                <a:solidFill>
                  <a:schemeClr val="tx1">
                    <a:lumMod val="75000"/>
                    <a:lumOff val="25000"/>
                  </a:schemeClr>
                </a:solidFill>
              </a:rPr>
              <a:t>If disk overflows, evicted according to the policy (LRU or LFU)</a:t>
            </a:r>
          </a:p>
          <a:p>
            <a:pPr marL="571500" indent="-514350"/>
            <a:r>
              <a:rPr lang="en-US" dirty="0" smtClean="0">
                <a:solidFill>
                  <a:schemeClr val="tx1">
                    <a:lumMod val="75000"/>
                    <a:lumOff val="25000"/>
                  </a:schemeClr>
                </a:solidFill>
              </a:rPr>
              <a:t>Entries move between memory and disk space</a:t>
            </a:r>
          </a:p>
          <a:p>
            <a:pPr marL="971550" lvl="1" indent="-514350"/>
            <a:r>
              <a:rPr lang="en-US" dirty="0" smtClean="0">
                <a:solidFill>
                  <a:schemeClr val="tx1">
                    <a:lumMod val="75000"/>
                    <a:lumOff val="25000"/>
                  </a:schemeClr>
                </a:solidFill>
              </a:rPr>
              <a:t>Policy  is defined in configuration (LFU, LIFO etc.)</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11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How It is Used (Run-time)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762000"/>
          </a:xfrm>
        </p:spPr>
        <p:txBody>
          <a:bodyPr>
            <a:normAutofit fontScale="70000" lnSpcReduction="20000"/>
          </a:bodyPr>
          <a:lstStyle/>
          <a:p>
            <a:r>
              <a:rPr lang="en-US" dirty="0" smtClean="0">
                <a:solidFill>
                  <a:schemeClr val="tx1">
                    <a:lumMod val="75000"/>
                    <a:lumOff val="25000"/>
                  </a:schemeClr>
                </a:solidFill>
              </a:rPr>
              <a:t>On-demand data access and rendering responded over TT</a:t>
            </a:r>
          </a:p>
          <a:p>
            <a:r>
              <a:rPr lang="en-US" dirty="0" smtClean="0">
                <a:solidFill>
                  <a:schemeClr val="tx1">
                    <a:lumMod val="75000"/>
                    <a:lumOff val="25000"/>
                  </a:schemeClr>
                </a:solidFill>
              </a:rPr>
              <a:t>Lets say federator gets a queries positioned to TT as below</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19</a:t>
            </a:fld>
            <a:endParaRPr lang="en-US" dirty="0"/>
          </a:p>
        </p:txBody>
      </p:sp>
      <p:grpSp>
        <p:nvGrpSpPr>
          <p:cNvPr id="54" name="Group 53"/>
          <p:cNvGrpSpPr/>
          <p:nvPr/>
        </p:nvGrpSpPr>
        <p:grpSpPr>
          <a:xfrm>
            <a:off x="838200" y="2057400"/>
            <a:ext cx="3200400" cy="2819400"/>
            <a:chOff x="914400" y="2971800"/>
            <a:chExt cx="2961477" cy="2724481"/>
          </a:xfrm>
        </p:grpSpPr>
        <p:grpSp>
          <p:nvGrpSpPr>
            <p:cNvPr id="46"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62250"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65227"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8" name="Rectangle 47"/>
            <p:cNvSpPr/>
            <p:nvPr/>
          </p:nvSpPr>
          <p:spPr>
            <a:xfrm>
              <a:off x="1066800" y="3352800"/>
              <a:ext cx="5334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1</a:t>
              </a:r>
              <a:endParaRPr lang="en-US" dirty="0">
                <a:solidFill>
                  <a:srgbClr val="0070C0"/>
                </a:solidFill>
              </a:endParaRPr>
            </a:p>
          </p:txBody>
        </p:sp>
        <p:sp>
          <p:nvSpPr>
            <p:cNvPr id="49" name="Rectangle 48"/>
            <p:cNvSpPr/>
            <p:nvPr/>
          </p:nvSpPr>
          <p:spPr>
            <a:xfrm>
              <a:off x="1828800" y="3581400"/>
              <a:ext cx="685800" cy="762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2</a:t>
              </a:r>
              <a:endParaRPr lang="en-US" dirty="0">
                <a:solidFill>
                  <a:srgbClr val="0070C0"/>
                </a:solidFill>
              </a:endParaRPr>
            </a:p>
          </p:txBody>
        </p:sp>
        <p:sp>
          <p:nvSpPr>
            <p:cNvPr id="50" name="Rectangle 49"/>
            <p:cNvSpPr/>
            <p:nvPr/>
          </p:nvSpPr>
          <p:spPr>
            <a:xfrm>
              <a:off x="1524000" y="4648200"/>
              <a:ext cx="1143000" cy="8382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3</a:t>
              </a:r>
              <a:endParaRPr lang="en-US" dirty="0">
                <a:solidFill>
                  <a:srgbClr val="0070C0"/>
                </a:solidFill>
              </a:endParaRPr>
            </a:p>
          </p:txBody>
        </p:sp>
        <p:sp>
          <p:nvSpPr>
            <p:cNvPr id="51" name="Rectangle 50"/>
            <p:cNvSpPr/>
            <p:nvPr/>
          </p:nvSpPr>
          <p:spPr>
            <a:xfrm>
              <a:off x="2743200" y="3657600"/>
              <a:ext cx="533400" cy="381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4</a:t>
              </a:r>
              <a:endParaRPr lang="en-US" dirty="0">
                <a:solidFill>
                  <a:srgbClr val="0070C0"/>
                </a:solidFill>
              </a:endParaRPr>
            </a:p>
          </p:txBody>
        </p:sp>
      </p:grpSp>
      <p:sp>
        <p:nvSpPr>
          <p:cNvPr id="53" name="Content Placeholder 2"/>
          <p:cNvSpPr txBox="1">
            <a:spLocks/>
          </p:cNvSpPr>
          <p:nvPr/>
        </p:nvSpPr>
        <p:spPr>
          <a:xfrm>
            <a:off x="4267200" y="2667000"/>
            <a:ext cx="4495800" cy="2286000"/>
          </a:xfrm>
          <a:prstGeom prst="rect">
            <a:avLst/>
          </a:prstGeom>
        </p:spPr>
        <p:txBody>
          <a:bodyPr vert="horz" lIns="91440" tIns="45720" rIns="91440" bIns="45720" rtlCol="0">
            <a:normAutofit fontScale="70000" lnSpcReduction="20000"/>
          </a:bodyPr>
          <a:lstStyle/>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On-demand query in </a:t>
            </a:r>
            <a:r>
              <a:rPr lang="en-US" sz="3200" dirty="0" err="1" smtClean="0">
                <a:solidFill>
                  <a:schemeClr val="tx1">
                    <a:lumMod val="75000"/>
                    <a:lumOff val="25000"/>
                  </a:schemeClr>
                </a:solidFill>
              </a:rPr>
              <a:t>bbox</a:t>
            </a:r>
            <a:endParaRPr lang="en-US" sz="3200" dirty="0" smtClean="0">
              <a:solidFill>
                <a:schemeClr val="tx1">
                  <a:lumMod val="75000"/>
                  <a:lumOff val="25000"/>
                </a:schemeClr>
              </a:solidFill>
            </a:endParaRPr>
          </a:p>
          <a:p>
            <a:pPr marL="342900" lvl="0" indent="-342900">
              <a:spcBef>
                <a:spcPct val="20000"/>
              </a:spcBef>
              <a:buFont typeface="Arial" pitchFamily="34" charset="0"/>
              <a:buChar char="•"/>
            </a:pP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WT entries in GML</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11</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10</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4</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9</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endPar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endParaRPr>
          </a:p>
        </p:txBody>
      </p:sp>
      <p:sp>
        <p:nvSpPr>
          <p:cNvPr id="55" name="Content Placeholder 2"/>
          <p:cNvSpPr txBox="1">
            <a:spLocks/>
          </p:cNvSpPr>
          <p:nvPr/>
        </p:nvSpPr>
        <p:spPr>
          <a:xfrm>
            <a:off x="457200" y="5105400"/>
            <a:ext cx="8382000" cy="1371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Find  all</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partitions that overlap with the query </a:t>
            </a:r>
            <a:r>
              <a:rPr kumimoji="0" lang="en-US"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r</a:t>
            </a:r>
            <a:r>
              <a:rPr kumimoji="0" lang="en-US" sz="3200" b="0" i="0" u="none" strike="noStrike" kern="1200" cap="none" spc="0" normalizeH="0" baseline="-25000" noProof="0" dirty="0" err="1"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i.e.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values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Obtain</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GML values from TT using corresponding </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values.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lvl="1" indent="-285750">
              <a:spcBef>
                <a:spcPct val="20000"/>
              </a:spcBef>
              <a:buFont typeface="Arial" pitchFamily="34" charset="0"/>
              <a:buChar cha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 </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TT.get</a:t>
            </a:r>
            <a:r>
              <a:rPr lang="en-US" sz="2800" dirty="0" smtClean="0">
                <a:solidFill>
                  <a:schemeClr val="tx1">
                    <a:lumMod val="75000"/>
                    <a:lumOff val="25000"/>
                  </a:schemeClr>
                </a:solidFill>
              </a:rPr>
              <a:t>(p</a:t>
            </a:r>
            <a:r>
              <a:rPr lang="en-US" sz="2800" baseline="-25000" dirty="0" smtClean="0">
                <a:solidFill>
                  <a:schemeClr val="tx1">
                    <a:lumMod val="75000"/>
                    <a:lumOff val="25000"/>
                  </a:schemeClr>
                </a:solidFill>
              </a:rPr>
              <a:t>i</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Extract the geometry elements </a:t>
            </a:r>
            <a:r>
              <a:rPr lang="en-US" sz="3200" dirty="0" smtClean="0">
                <a:solidFill>
                  <a:schemeClr val="tx1">
                    <a:lumMod val="75000"/>
                    <a:lumOff val="25000"/>
                  </a:schemeClr>
                </a:solidFill>
              </a:rPr>
              <a:t>in GML, and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render the layer.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Outline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solidFill>
                  <a:schemeClr val="tx1">
                    <a:lumMod val="75000"/>
                    <a:lumOff val="25000"/>
                  </a:schemeClr>
                </a:solidFill>
              </a:rPr>
              <a:t>Motivations </a:t>
            </a:r>
          </a:p>
          <a:p>
            <a:r>
              <a:rPr lang="en-US" dirty="0" smtClean="0">
                <a:solidFill>
                  <a:schemeClr val="tx1">
                    <a:lumMod val="75000"/>
                    <a:lumOff val="25000"/>
                  </a:schemeClr>
                </a:solidFill>
              </a:rPr>
              <a:t>Research Issues</a:t>
            </a:r>
          </a:p>
          <a:p>
            <a:r>
              <a:rPr lang="en-US" dirty="0" smtClean="0">
                <a:solidFill>
                  <a:schemeClr val="tx1">
                    <a:lumMod val="75000"/>
                    <a:lumOff val="25000"/>
                  </a:schemeClr>
                </a:solidFill>
              </a:rPr>
              <a:t>Architecture: Federated Service-Oriented Geographic Information System</a:t>
            </a:r>
          </a:p>
          <a:p>
            <a:r>
              <a:rPr lang="en-US" dirty="0" smtClean="0">
                <a:solidFill>
                  <a:schemeClr val="tx1">
                    <a:lumMod val="75000"/>
                    <a:lumOff val="25000"/>
                  </a:schemeClr>
                </a:solidFill>
              </a:rPr>
              <a:t>Performance enhancing designs - measurements and analysis</a:t>
            </a:r>
          </a:p>
          <a:p>
            <a:r>
              <a:rPr lang="en-US" dirty="0" smtClean="0">
                <a:solidFill>
                  <a:schemeClr val="tx1">
                    <a:lumMod val="75000"/>
                    <a:lumOff val="25000"/>
                  </a:schemeClr>
                </a:solidFill>
              </a:rPr>
              <a:t>Conclusions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Summary and Related 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267200"/>
          </a:xfrm>
        </p:spPr>
        <p:txBody>
          <a:bodyPr>
            <a:normAutofit fontScale="85000" lnSpcReduction="10000"/>
          </a:bodyPr>
          <a:lstStyle/>
          <a:p>
            <a:r>
              <a:rPr lang="en-US" dirty="0" smtClean="0">
                <a:solidFill>
                  <a:schemeClr val="tx1">
                    <a:lumMod val="75000"/>
                    <a:lumOff val="25000"/>
                  </a:schemeClr>
                </a:solidFill>
              </a:rPr>
              <a:t>Google Maps tiling:</a:t>
            </a:r>
          </a:p>
          <a:p>
            <a:pPr marL="971550" lvl="1" indent="-514350">
              <a:buFont typeface="+mj-lt"/>
              <a:buAutoNum type="arabicPeriod"/>
            </a:pPr>
            <a:r>
              <a:rPr lang="en-US" dirty="0" smtClean="0">
                <a:solidFill>
                  <a:schemeClr val="tx1">
                    <a:lumMod val="75000"/>
                    <a:lumOff val="25000"/>
                  </a:schemeClr>
                </a:solidFill>
              </a:rPr>
              <a:t>Map image tiles, replacing computation with storage</a:t>
            </a:r>
          </a:p>
          <a:p>
            <a:pPr marL="971550" lvl="1" indent="-514350">
              <a:buFont typeface="+mj-lt"/>
              <a:buAutoNum type="arabicPeriod"/>
            </a:pPr>
            <a:r>
              <a:rPr lang="en-US" dirty="0" smtClean="0">
                <a:solidFill>
                  <a:schemeClr val="tx1">
                    <a:lumMod val="75000"/>
                    <a:lumOff val="25000"/>
                  </a:schemeClr>
                </a:solidFill>
              </a:rPr>
              <a:t>No rendering – uses premade image tiles.</a:t>
            </a:r>
          </a:p>
          <a:p>
            <a:pPr marL="971550" lvl="1" indent="-514350">
              <a:buFont typeface="+mj-lt"/>
              <a:buAutoNum type="arabicPeriod"/>
            </a:pPr>
            <a:r>
              <a:rPr lang="en-US" dirty="0" smtClean="0">
                <a:solidFill>
                  <a:schemeClr val="tx1">
                    <a:lumMod val="75000"/>
                    <a:lumOff val="25000"/>
                  </a:schemeClr>
                </a:solidFill>
              </a:rPr>
              <a:t>Static, not extendable</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GML-tiling enables creation of distributed map rendering</a:t>
            </a:r>
          </a:p>
          <a:p>
            <a:pPr marL="971550" lvl="1" indent="-514350">
              <a:buFont typeface="+mj-lt"/>
              <a:buAutoNum type="arabicPeriod"/>
            </a:pPr>
            <a:r>
              <a:rPr lang="en-US" dirty="0" smtClean="0">
                <a:solidFill>
                  <a:schemeClr val="tx1">
                    <a:lumMod val="75000"/>
                    <a:lumOff val="25000"/>
                  </a:schemeClr>
                </a:solidFill>
              </a:rPr>
              <a:t>Tiles are consisted of structured data model –GML </a:t>
            </a:r>
          </a:p>
          <a:p>
            <a:pPr marL="1371600" lvl="2" indent="-457200"/>
            <a:r>
              <a:rPr lang="en-US" dirty="0" smtClean="0">
                <a:solidFill>
                  <a:schemeClr val="tx1">
                    <a:lumMod val="75000"/>
                    <a:lumOff val="25000"/>
                  </a:schemeClr>
                </a:solidFill>
              </a:rPr>
              <a:t>Enables attribute based querying of map data besides displaying</a:t>
            </a:r>
          </a:p>
          <a:p>
            <a:pPr marL="971550" lvl="1" indent="-514350">
              <a:buFont typeface="+mj-lt"/>
              <a:buAutoNum type="arabicPeriod"/>
            </a:pPr>
            <a:r>
              <a:rPr lang="en-US" dirty="0" smtClean="0">
                <a:solidFill>
                  <a:schemeClr val="tx1">
                    <a:lumMod val="75000"/>
                    <a:lumOff val="25000"/>
                  </a:schemeClr>
                </a:solidFill>
              </a:rPr>
              <a:t>Rendering of GML</a:t>
            </a:r>
          </a:p>
          <a:p>
            <a:pPr marL="971550" lvl="1" indent="-514350">
              <a:buFont typeface="+mj-lt"/>
              <a:buAutoNum type="arabicPeriod"/>
            </a:pPr>
            <a:r>
              <a:rPr lang="en-US" dirty="0" smtClean="0">
                <a:solidFill>
                  <a:schemeClr val="tx1">
                    <a:lumMod val="75000"/>
                    <a:lumOff val="25000"/>
                  </a:schemeClr>
                </a:solidFill>
              </a:rPr>
              <a:t>Standards – easy to extend with new data sources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534400" cy="8683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2. Dynamic Load-balancing &amp; Parallel Query</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21</a:t>
            </a:fld>
            <a:endParaRPr lang="en-US"/>
          </a:p>
        </p:txBody>
      </p:sp>
      <p:sp>
        <p:nvSpPr>
          <p:cNvPr id="6" name="TextBox 5"/>
          <p:cNvSpPr txBox="1"/>
          <p:nvPr/>
        </p:nvSpPr>
        <p:spPr>
          <a:xfrm>
            <a:off x="6324600" y="3505200"/>
            <a:ext cx="2362200" cy="584775"/>
          </a:xfrm>
          <a:prstGeom prst="rect">
            <a:avLst/>
          </a:prstGeom>
          <a:noFill/>
        </p:spPr>
        <p:txBody>
          <a:bodyPr wrap="square" rtlCol="0">
            <a:spAutoFit/>
          </a:bodyPr>
          <a:lstStyle/>
          <a:p>
            <a:r>
              <a:rPr lang="en-US" sz="1600" dirty="0" smtClean="0"/>
              <a:t>Main query range: Range</a:t>
            </a:r>
          </a:p>
          <a:p>
            <a:r>
              <a:rPr lang="en-US" sz="1600" b="1" dirty="0" smtClean="0">
                <a:solidFill>
                  <a:srgbClr val="002060"/>
                </a:solidFill>
              </a:rPr>
              <a:t>Range = R1+R2+R3+R4</a:t>
            </a:r>
            <a:endParaRPr lang="en-US" sz="1600" b="1" dirty="0">
              <a:solidFill>
                <a:srgbClr val="002060"/>
              </a:solidFill>
            </a:endParaRPr>
          </a:p>
        </p:txBody>
      </p:sp>
      <p:grpSp>
        <p:nvGrpSpPr>
          <p:cNvPr id="3" name="Group 6"/>
          <p:cNvGrpSpPr/>
          <p:nvPr/>
        </p:nvGrpSpPr>
        <p:grpSpPr>
          <a:xfrm>
            <a:off x="76200" y="2235465"/>
            <a:ext cx="1752600" cy="4546335"/>
            <a:chOff x="1447800" y="2438400"/>
            <a:chExt cx="1752600" cy="4331631"/>
          </a:xfrm>
        </p:grpSpPr>
        <p:sp>
          <p:nvSpPr>
            <p:cNvPr id="8" name="Oval 7"/>
            <p:cNvSpPr>
              <a:spLocks noChangeArrowheads="1"/>
            </p:cNvSpPr>
            <p:nvPr/>
          </p:nvSpPr>
          <p:spPr bwMode="auto">
            <a:xfrm>
              <a:off x="1905000" y="5428488"/>
              <a:ext cx="7620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9" name="Straight Arrow Connector 8"/>
            <p:cNvCxnSpPr>
              <a:stCxn id="13" idx="4"/>
            </p:cNvCxnSpPr>
            <p:nvPr/>
          </p:nvCxnSpPr>
          <p:spPr>
            <a:xfrm rot="5400000">
              <a:off x="1080570" y="4223851"/>
              <a:ext cx="2410070" cy="79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4232624"/>
              <a:ext cx="1219200" cy="381215"/>
            </a:xfrm>
            <a:prstGeom prst="rect">
              <a:avLst/>
            </a:prstGeom>
            <a:solidFill>
              <a:schemeClr val="bg1"/>
            </a:solidFill>
          </p:spPr>
          <p:txBody>
            <a:bodyPr wrap="square" lIns="0" tIns="0" rIns="0" bIns="0" rtlCol="0">
              <a:spAutoFit/>
            </a:bodyPr>
            <a:lstStyle/>
            <a:p>
              <a:r>
                <a:rPr lang="en-US" sz="1300" dirty="0" smtClean="0"/>
                <a:t>Single Query Range:</a:t>
              </a:r>
              <a:r>
                <a:rPr lang="en-US" sz="1300" b="1" dirty="0" smtClean="0"/>
                <a:t>[</a:t>
              </a:r>
              <a:r>
                <a:rPr lang="en-US" sz="1300" b="1" dirty="0" smtClean="0">
                  <a:solidFill>
                    <a:srgbClr val="002060"/>
                  </a:solidFill>
                </a:rPr>
                <a:t>Range</a:t>
              </a:r>
              <a:r>
                <a:rPr lang="en-US" sz="1300" b="1" dirty="0" smtClean="0"/>
                <a:t>]</a:t>
              </a:r>
              <a:endParaRPr lang="en-US" sz="1300" b="1" dirty="0"/>
            </a:p>
          </p:txBody>
        </p:sp>
        <p:sp>
          <p:nvSpPr>
            <p:cNvPr id="11" name="AutoShape 4"/>
            <p:cNvSpPr>
              <a:spLocks noChangeArrowheads="1"/>
            </p:cNvSpPr>
            <p:nvPr/>
          </p:nvSpPr>
          <p:spPr bwMode="auto">
            <a:xfrm>
              <a:off x="2057400" y="5961888"/>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2" name="TextBox 11"/>
            <p:cNvSpPr txBox="1"/>
            <p:nvPr/>
          </p:nvSpPr>
          <p:spPr>
            <a:xfrm>
              <a:off x="2209800" y="4861334"/>
              <a:ext cx="304800" cy="351890"/>
            </a:xfrm>
            <a:prstGeom prst="rect">
              <a:avLst/>
            </a:prstGeom>
            <a:noFill/>
          </p:spPr>
          <p:txBody>
            <a:bodyPr wrap="square" rtlCol="0">
              <a:spAutoFit/>
            </a:bodyPr>
            <a:lstStyle/>
            <a:p>
              <a:r>
                <a:rPr lang="en-US" dirty="0" smtClean="0">
                  <a:solidFill>
                    <a:srgbClr val="C00000"/>
                  </a:solidFill>
                </a:rPr>
                <a:t>Q</a:t>
              </a:r>
              <a:endParaRPr lang="en-US" dirty="0">
                <a:solidFill>
                  <a:srgbClr val="C00000"/>
                </a:solidFill>
              </a:endParaRPr>
            </a:p>
          </p:txBody>
        </p:sp>
        <p:sp>
          <p:nvSpPr>
            <p:cNvPr id="13" name="Oval 12"/>
            <p:cNvSpPr>
              <a:spLocks noChangeArrowheads="1"/>
            </p:cNvSpPr>
            <p:nvPr/>
          </p:nvSpPr>
          <p:spPr bwMode="auto">
            <a:xfrm>
              <a:off x="1676400" y="2438400"/>
              <a:ext cx="1219200" cy="580811"/>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14" name="TextBox 13"/>
            <p:cNvSpPr txBox="1"/>
            <p:nvPr/>
          </p:nvSpPr>
          <p:spPr>
            <a:xfrm>
              <a:off x="1447800" y="6431477"/>
              <a:ext cx="1752600" cy="338554"/>
            </a:xfrm>
            <a:prstGeom prst="rect">
              <a:avLst/>
            </a:prstGeom>
            <a:noFill/>
          </p:spPr>
          <p:txBody>
            <a:bodyPr wrap="square" rtlCol="0">
              <a:spAutoFit/>
            </a:bodyPr>
            <a:lstStyle/>
            <a:p>
              <a:r>
                <a:rPr lang="en-US" sz="1600" b="1" dirty="0" smtClean="0">
                  <a:solidFill>
                    <a:srgbClr val="002060"/>
                  </a:solidFill>
                </a:rPr>
                <a:t>Straight-forward</a:t>
              </a:r>
              <a:endParaRPr lang="en-US" sz="1600" b="1" dirty="0">
                <a:solidFill>
                  <a:srgbClr val="002060"/>
                </a:solidFill>
              </a:endParaRPr>
            </a:p>
          </p:txBody>
        </p:sp>
        <p:sp>
          <p:nvSpPr>
            <p:cNvPr id="15" name="TextBox 14"/>
            <p:cNvSpPr txBox="1"/>
            <p:nvPr/>
          </p:nvSpPr>
          <p:spPr>
            <a:xfrm>
              <a:off x="1447800" y="2946610"/>
              <a:ext cx="1066800" cy="293242"/>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grpSp>
      <p:cxnSp>
        <p:nvCxnSpPr>
          <p:cNvPr id="17" name="Straight Arrow Connector 16"/>
          <p:cNvCxnSpPr/>
          <p:nvPr/>
        </p:nvCxnSpPr>
        <p:spPr>
          <a:xfrm rot="5400000">
            <a:off x="2172494" y="382469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53494" y="3843777"/>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34494" y="3832891"/>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59038" y="382200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33600" y="2514600"/>
            <a:ext cx="3124200" cy="24384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3130851"/>
            <a:ext cx="2057400" cy="523220"/>
          </a:xfrm>
          <a:prstGeom prst="rect">
            <a:avLst/>
          </a:prstGeom>
          <a:noFill/>
        </p:spPr>
        <p:txBody>
          <a:bodyPr wrap="square" rtlCol="0">
            <a:spAutoFit/>
          </a:bodyPr>
          <a:lstStyle/>
          <a:p>
            <a:r>
              <a:rPr lang="en-US" sz="1400" b="1" dirty="0" smtClean="0">
                <a:solidFill>
                  <a:schemeClr val="accent6">
                    <a:lumMod val="50000"/>
                  </a:schemeClr>
                </a:solidFill>
              </a:rPr>
              <a:t>1. Partitioning into 4</a:t>
            </a:r>
            <a:r>
              <a:rPr lang="en-US" sz="1400" b="1" dirty="0" smtClean="0"/>
              <a:t> </a:t>
            </a:r>
          </a:p>
          <a:p>
            <a:r>
              <a:rPr lang="en-US" sz="1400" dirty="0" smtClean="0">
                <a:solidFill>
                  <a:srgbClr val="002060"/>
                </a:solidFill>
              </a:rPr>
              <a:t>(</a:t>
            </a:r>
            <a:r>
              <a:rPr lang="en-US" sz="1400" b="1" dirty="0" smtClean="0">
                <a:solidFill>
                  <a:srgbClr val="002060"/>
                </a:solidFill>
              </a:rPr>
              <a:t>R1</a:t>
            </a:r>
            <a:r>
              <a:rPr lang="en-US" sz="1400" dirty="0" smtClean="0">
                <a:solidFill>
                  <a:srgbClr val="002060"/>
                </a:solidFill>
              </a:rPr>
              <a:t>),</a:t>
            </a:r>
            <a:r>
              <a:rPr lang="en-US" sz="1400" dirty="0" smtClean="0"/>
              <a:t> (</a:t>
            </a:r>
            <a:r>
              <a:rPr lang="en-US" sz="1400" b="1" dirty="0" smtClean="0">
                <a:solidFill>
                  <a:srgbClr val="002060"/>
                </a:solidFill>
              </a:rPr>
              <a:t>R2</a:t>
            </a:r>
            <a:r>
              <a:rPr lang="en-US" sz="1400" dirty="0" smtClean="0">
                <a:solidFill>
                  <a:srgbClr val="002060"/>
                </a:solidFill>
              </a:rPr>
              <a:t>)</a:t>
            </a:r>
            <a:r>
              <a:rPr lang="en-US" sz="1400" dirty="0" smtClean="0"/>
              <a:t>, (</a:t>
            </a:r>
            <a:r>
              <a:rPr lang="en-US" sz="1400" b="1" dirty="0" smtClean="0">
                <a:solidFill>
                  <a:srgbClr val="002060"/>
                </a:solidFill>
              </a:rPr>
              <a:t>R3</a:t>
            </a:r>
            <a:r>
              <a:rPr lang="en-US" sz="1400" dirty="0" smtClean="0">
                <a:solidFill>
                  <a:srgbClr val="002060"/>
                </a:solidFill>
              </a:rPr>
              <a:t>)</a:t>
            </a:r>
            <a:r>
              <a:rPr lang="en-US" sz="1400" dirty="0" smtClean="0"/>
              <a:t>, (</a:t>
            </a:r>
            <a:r>
              <a:rPr lang="en-US" sz="1400" b="1" dirty="0" smtClean="0">
                <a:solidFill>
                  <a:srgbClr val="002060"/>
                </a:solidFill>
              </a:rPr>
              <a:t>R4</a:t>
            </a:r>
            <a:r>
              <a:rPr lang="en-US" sz="1400" dirty="0" smtClean="0">
                <a:solidFill>
                  <a:srgbClr val="002060"/>
                </a:solidFill>
              </a:rPr>
              <a:t>)</a:t>
            </a:r>
            <a:endParaRPr lang="en-US" sz="1400" dirty="0">
              <a:solidFill>
                <a:srgbClr val="002060"/>
              </a:solidFill>
            </a:endParaRPr>
          </a:p>
        </p:txBody>
      </p:sp>
      <p:sp>
        <p:nvSpPr>
          <p:cNvPr id="24" name="TextBox 23"/>
          <p:cNvSpPr txBox="1"/>
          <p:nvPr/>
        </p:nvSpPr>
        <p:spPr>
          <a:xfrm>
            <a:off x="2133600" y="3999474"/>
            <a:ext cx="1905000" cy="523220"/>
          </a:xfrm>
          <a:prstGeom prst="rect">
            <a:avLst/>
          </a:prstGeom>
          <a:noFill/>
        </p:spPr>
        <p:txBody>
          <a:bodyPr wrap="square" rtlCol="0">
            <a:spAutoFit/>
          </a:bodyPr>
          <a:lstStyle/>
          <a:p>
            <a:r>
              <a:rPr lang="en-US" sz="1400" b="1" dirty="0" smtClean="0">
                <a:solidFill>
                  <a:schemeClr val="accent6">
                    <a:lumMod val="50000"/>
                  </a:schemeClr>
                </a:solidFill>
              </a:rPr>
              <a:t>2. Query Creations </a:t>
            </a:r>
            <a:r>
              <a:rPr lang="en-US" sz="1400" b="1" dirty="0" smtClean="0"/>
              <a:t> </a:t>
            </a:r>
          </a:p>
          <a:p>
            <a:r>
              <a:rPr lang="en-US" sz="1400" dirty="0" smtClean="0"/>
              <a:t>  </a:t>
            </a:r>
            <a:r>
              <a:rPr lang="en-US" sz="1400" dirty="0" smtClean="0">
                <a:solidFill>
                  <a:srgbClr val="C00000"/>
                </a:solidFill>
              </a:rPr>
              <a:t>Q1</a:t>
            </a:r>
            <a:r>
              <a:rPr lang="en-US" sz="1400" dirty="0" smtClean="0"/>
              <a:t>,    </a:t>
            </a:r>
            <a:r>
              <a:rPr lang="en-US" sz="1400" dirty="0" smtClean="0">
                <a:solidFill>
                  <a:srgbClr val="C00000"/>
                </a:solidFill>
              </a:rPr>
              <a:t>Q2</a:t>
            </a:r>
            <a:r>
              <a:rPr lang="en-US" sz="1400" dirty="0" smtClean="0"/>
              <a:t>,   </a:t>
            </a:r>
            <a:r>
              <a:rPr lang="en-US" sz="1400" dirty="0" smtClean="0">
                <a:solidFill>
                  <a:srgbClr val="C00000"/>
                </a:solidFill>
              </a:rPr>
              <a:t>Q3</a:t>
            </a:r>
            <a:r>
              <a:rPr lang="en-US" sz="1400" dirty="0" smtClean="0"/>
              <a:t>,     </a:t>
            </a:r>
            <a:r>
              <a:rPr lang="en-US" sz="1400" dirty="0" smtClean="0">
                <a:solidFill>
                  <a:srgbClr val="C00000"/>
                </a:solidFill>
              </a:rPr>
              <a:t>Q4</a:t>
            </a:r>
            <a:endParaRPr lang="en-US" sz="1400" dirty="0">
              <a:solidFill>
                <a:srgbClr val="C00000"/>
              </a:solidFill>
            </a:endParaRPr>
          </a:p>
        </p:txBody>
      </p:sp>
      <p:sp>
        <p:nvSpPr>
          <p:cNvPr id="25" name="Oval 24"/>
          <p:cNvSpPr>
            <a:spLocks noChangeArrowheads="1"/>
          </p:cNvSpPr>
          <p:nvPr/>
        </p:nvSpPr>
        <p:spPr bwMode="auto">
          <a:xfrm>
            <a:off x="2797628"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26" name="Oval 25"/>
          <p:cNvSpPr>
            <a:spLocks noChangeArrowheads="1"/>
          </p:cNvSpPr>
          <p:nvPr/>
        </p:nvSpPr>
        <p:spPr bwMode="auto">
          <a:xfrm>
            <a:off x="2057400"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27" name="Straight Arrow Connector 26"/>
          <p:cNvCxnSpPr/>
          <p:nvPr/>
        </p:nvCxnSpPr>
        <p:spPr>
          <a:xfrm rot="5400000">
            <a:off x="2096294"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95947"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909783"/>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296047" y="4910577"/>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552702" y="2930172"/>
            <a:ext cx="380998" cy="1"/>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55027" y="5245387"/>
            <a:ext cx="609600" cy="215444"/>
          </a:xfrm>
          <a:prstGeom prst="rect">
            <a:avLst/>
          </a:prstGeom>
          <a:solidFill>
            <a:schemeClr val="bg1"/>
          </a:solidFill>
        </p:spPr>
        <p:txBody>
          <a:bodyPr wrap="square" lIns="0" tIns="0" rIns="0" bIns="0" rtlCol="0">
            <a:spAutoFit/>
          </a:bodyPr>
          <a:lstStyle/>
          <a:p>
            <a:r>
              <a:rPr lang="en-US" sz="1400" dirty="0" smtClean="0"/>
              <a:t>Queries</a:t>
            </a:r>
            <a:endParaRPr lang="en-US" sz="1400" dirty="0"/>
          </a:p>
        </p:txBody>
      </p:sp>
      <p:sp>
        <p:nvSpPr>
          <p:cNvPr id="34" name="AutoShape 4"/>
          <p:cNvSpPr>
            <a:spLocks noChangeArrowheads="1"/>
          </p:cNvSpPr>
          <p:nvPr/>
        </p:nvSpPr>
        <p:spPr bwMode="auto">
          <a:xfrm>
            <a:off x="3026230" y="5940071"/>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35" name="Shape 78"/>
          <p:cNvCxnSpPr/>
          <p:nvPr/>
        </p:nvCxnSpPr>
        <p:spPr>
          <a:xfrm flipV="1">
            <a:off x="2558142" y="2663473"/>
            <a:ext cx="2133600" cy="1828798"/>
          </a:xfrm>
          <a:prstGeom prst="bentConnector3">
            <a:avLst>
              <a:gd name="adj1" fmla="val 10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19400" y="6414052"/>
            <a:ext cx="1752600" cy="338554"/>
          </a:xfrm>
          <a:prstGeom prst="rect">
            <a:avLst/>
          </a:prstGeom>
          <a:noFill/>
        </p:spPr>
        <p:txBody>
          <a:bodyPr wrap="square" rtlCol="0">
            <a:spAutoFit/>
          </a:bodyPr>
          <a:lstStyle/>
          <a:p>
            <a:r>
              <a:rPr lang="en-US" sz="1600" b="1" dirty="0" smtClean="0">
                <a:solidFill>
                  <a:srgbClr val="002060"/>
                </a:solidFill>
              </a:rPr>
              <a:t>Parallel fetching</a:t>
            </a:r>
            <a:endParaRPr lang="en-US" sz="1600" b="1" dirty="0">
              <a:solidFill>
                <a:srgbClr val="002060"/>
              </a:solidFill>
            </a:endParaRPr>
          </a:p>
        </p:txBody>
      </p:sp>
      <p:sp>
        <p:nvSpPr>
          <p:cNvPr id="37" name="Oval 36"/>
          <p:cNvSpPr>
            <a:spLocks noChangeArrowheads="1"/>
          </p:cNvSpPr>
          <p:nvPr/>
        </p:nvSpPr>
        <p:spPr bwMode="auto">
          <a:xfrm>
            <a:off x="2362200" y="2223796"/>
            <a:ext cx="2667000" cy="58510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38" name="TextBox 37"/>
          <p:cNvSpPr txBox="1"/>
          <p:nvPr/>
        </p:nvSpPr>
        <p:spPr>
          <a:xfrm>
            <a:off x="2209800" y="2601075"/>
            <a:ext cx="914400" cy="307777"/>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cxnSp>
        <p:nvCxnSpPr>
          <p:cNvPr id="39" name="Straight Arrow Connector 38"/>
          <p:cNvCxnSpPr/>
          <p:nvPr/>
        </p:nvCxnSpPr>
        <p:spPr>
          <a:xfrm rot="5400000">
            <a:off x="2128553"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3112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3706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933699" y="4910974"/>
            <a:ext cx="838200" cy="794"/>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19601" y="5354243"/>
            <a:ext cx="380206"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419601" y="5659043"/>
            <a:ext cx="381000"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a:spLocks noChangeArrowheads="1"/>
          </p:cNvSpPr>
          <p:nvPr/>
        </p:nvSpPr>
        <p:spPr bwMode="auto">
          <a:xfrm>
            <a:off x="3526972" y="5406671"/>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Box 46"/>
          <p:cNvSpPr txBox="1"/>
          <p:nvPr/>
        </p:nvSpPr>
        <p:spPr>
          <a:xfrm>
            <a:off x="4158342" y="3574894"/>
            <a:ext cx="990600" cy="307777"/>
          </a:xfrm>
          <a:prstGeom prst="rect">
            <a:avLst/>
          </a:prstGeom>
          <a:solidFill>
            <a:schemeClr val="accent1">
              <a:lumMod val="20000"/>
              <a:lumOff val="80000"/>
            </a:schemeClr>
          </a:solidFill>
        </p:spPr>
        <p:txBody>
          <a:bodyPr wrap="square" rtlCol="0">
            <a:spAutoFit/>
          </a:bodyPr>
          <a:lstStyle/>
          <a:p>
            <a:pPr lvl="0"/>
            <a:r>
              <a:rPr lang="en-US" sz="1400" b="1" dirty="0" smtClean="0">
                <a:solidFill>
                  <a:srgbClr val="F79646">
                    <a:lumMod val="50000"/>
                  </a:srgbClr>
                </a:solidFill>
              </a:rPr>
              <a:t>3. Merging</a:t>
            </a:r>
            <a:endParaRPr lang="en-US" b="1" dirty="0"/>
          </a:p>
        </p:txBody>
      </p:sp>
      <p:sp>
        <p:nvSpPr>
          <p:cNvPr id="48" name="TextBox 47"/>
          <p:cNvSpPr txBox="1"/>
          <p:nvPr/>
        </p:nvSpPr>
        <p:spPr>
          <a:xfrm>
            <a:off x="4855028" y="5519799"/>
            <a:ext cx="838200" cy="215444"/>
          </a:xfrm>
          <a:prstGeom prst="rect">
            <a:avLst/>
          </a:prstGeom>
          <a:solidFill>
            <a:schemeClr val="bg1"/>
          </a:solidFill>
        </p:spPr>
        <p:txBody>
          <a:bodyPr wrap="square" lIns="0" tIns="0" rIns="0" bIns="0" rtlCol="0">
            <a:spAutoFit/>
          </a:bodyPr>
          <a:lstStyle/>
          <a:p>
            <a:r>
              <a:rPr lang="en-US" sz="1400" dirty="0" smtClean="0"/>
              <a:t>Responses</a:t>
            </a:r>
            <a:endParaRPr lang="en-US" sz="1400" dirty="0"/>
          </a:p>
        </p:txBody>
      </p:sp>
      <p:sp>
        <p:nvSpPr>
          <p:cNvPr id="106" name="Rectangle 20"/>
          <p:cNvSpPr>
            <a:spLocks noChangeArrowheads="1"/>
          </p:cNvSpPr>
          <p:nvPr/>
        </p:nvSpPr>
        <p:spPr bwMode="auto">
          <a:xfrm>
            <a:off x="6695223" y="1781087"/>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07" name="AutoShape 21"/>
          <p:cNvCxnSpPr>
            <a:cxnSpLocks noChangeShapeType="1"/>
          </p:cNvCxnSpPr>
          <p:nvPr/>
        </p:nvCxnSpPr>
        <p:spPr bwMode="auto">
          <a:xfrm>
            <a:off x="7325051" y="1586274"/>
            <a:ext cx="774" cy="1443545"/>
          </a:xfrm>
          <a:prstGeom prst="straightConnector1">
            <a:avLst/>
          </a:prstGeom>
          <a:noFill/>
          <a:ln w="9525">
            <a:solidFill>
              <a:srgbClr val="000000"/>
            </a:solidFill>
            <a:prstDash val="dash"/>
            <a:round/>
            <a:headEnd/>
            <a:tailEnd/>
          </a:ln>
        </p:spPr>
      </p:cxnSp>
      <p:cxnSp>
        <p:nvCxnSpPr>
          <p:cNvPr id="108" name="AutoShape 23"/>
          <p:cNvCxnSpPr>
            <a:cxnSpLocks noChangeShapeType="1"/>
          </p:cNvCxnSpPr>
          <p:nvPr/>
        </p:nvCxnSpPr>
        <p:spPr bwMode="auto">
          <a:xfrm>
            <a:off x="6580709" y="2363746"/>
            <a:ext cx="1501064" cy="774"/>
          </a:xfrm>
          <a:prstGeom prst="straightConnector1">
            <a:avLst/>
          </a:prstGeom>
          <a:noFill/>
          <a:ln w="9525">
            <a:solidFill>
              <a:srgbClr val="000000"/>
            </a:solidFill>
            <a:prstDash val="dash"/>
            <a:round/>
            <a:headEnd/>
            <a:tailEnd/>
          </a:ln>
        </p:spPr>
      </p:cxnSp>
      <p:sp>
        <p:nvSpPr>
          <p:cNvPr id="109" name="Text Box 28"/>
          <p:cNvSpPr txBox="1">
            <a:spLocks noChangeArrowheads="1"/>
          </p:cNvSpPr>
          <p:nvPr/>
        </p:nvSpPr>
        <p:spPr bwMode="auto">
          <a:xfrm>
            <a:off x="6802000" y="2544770"/>
            <a:ext cx="403894" cy="27617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R3</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0" name="Text Box 29"/>
          <p:cNvSpPr txBox="1">
            <a:spLocks noChangeArrowheads="1"/>
          </p:cNvSpPr>
          <p:nvPr/>
        </p:nvSpPr>
        <p:spPr bwMode="auto">
          <a:xfrm>
            <a:off x="7422543" y="1933623"/>
            <a:ext cx="403894" cy="277724"/>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02060"/>
                </a:solidFill>
                <a:effectLst/>
                <a:latin typeface="Calibri" pitchFamily="34" charset="0"/>
                <a:cs typeface="Arial" pitchFamily="34" charset="0"/>
              </a:rPr>
              <a:t>R2</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1" name="Text Box 30"/>
          <p:cNvSpPr txBox="1">
            <a:spLocks noChangeArrowheads="1"/>
          </p:cNvSpPr>
          <p:nvPr/>
        </p:nvSpPr>
        <p:spPr bwMode="auto">
          <a:xfrm>
            <a:off x="6802000" y="1933623"/>
            <a:ext cx="512992"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R1</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2" name="Text Box 31"/>
          <p:cNvSpPr txBox="1">
            <a:spLocks noChangeArrowheads="1"/>
          </p:cNvSpPr>
          <p:nvPr/>
        </p:nvSpPr>
        <p:spPr bwMode="auto">
          <a:xfrm>
            <a:off x="7422543" y="2559468"/>
            <a:ext cx="403894" cy="276950"/>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R4</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3" name="Text Box 32"/>
          <p:cNvSpPr txBox="1">
            <a:spLocks noChangeArrowheads="1"/>
          </p:cNvSpPr>
          <p:nvPr/>
        </p:nvSpPr>
        <p:spPr bwMode="auto">
          <a:xfrm>
            <a:off x="7882921" y="1546047"/>
            <a:ext cx="575279"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Text Box 33"/>
          <p:cNvSpPr txBox="1">
            <a:spLocks noChangeArrowheads="1"/>
          </p:cNvSpPr>
          <p:nvPr/>
        </p:nvSpPr>
        <p:spPr bwMode="auto">
          <a:xfrm>
            <a:off x="6324600" y="2882449"/>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Text Box 34"/>
          <p:cNvSpPr txBox="1">
            <a:spLocks noChangeArrowheads="1"/>
          </p:cNvSpPr>
          <p:nvPr/>
        </p:nvSpPr>
        <p:spPr bwMode="auto">
          <a:xfrm>
            <a:off x="7095995" y="3041424"/>
            <a:ext cx="447805"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Text Box 39"/>
          <p:cNvSpPr txBox="1">
            <a:spLocks noChangeArrowheads="1"/>
          </p:cNvSpPr>
          <p:nvPr/>
        </p:nvSpPr>
        <p:spPr bwMode="auto">
          <a:xfrm>
            <a:off x="7998209" y="2199742"/>
            <a:ext cx="536191"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Smiley Face 90"/>
          <p:cNvSpPr/>
          <p:nvPr/>
        </p:nvSpPr>
        <p:spPr>
          <a:xfrm>
            <a:off x="704421" y="1168665"/>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Smiley Face 91"/>
          <p:cNvSpPr/>
          <p:nvPr/>
        </p:nvSpPr>
        <p:spPr>
          <a:xfrm>
            <a:off x="3402412" y="1156252"/>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AutoShape 7"/>
          <p:cNvSpPr>
            <a:spLocks noChangeArrowheads="1"/>
          </p:cNvSpPr>
          <p:nvPr/>
        </p:nvSpPr>
        <p:spPr bwMode="auto">
          <a:xfrm>
            <a:off x="533400" y="1822045"/>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TextBox 93"/>
          <p:cNvSpPr txBox="1"/>
          <p:nvPr/>
        </p:nvSpPr>
        <p:spPr>
          <a:xfrm>
            <a:off x="1586979" y="1625779"/>
            <a:ext cx="1080021" cy="523220"/>
          </a:xfrm>
          <a:prstGeom prst="rect">
            <a:avLst/>
          </a:prstGeom>
          <a:noFill/>
        </p:spPr>
        <p:txBody>
          <a:bodyPr wrap="square" rtlCol="0">
            <a:spAutoFit/>
          </a:bodyPr>
          <a:lstStyle/>
          <a:p>
            <a:pPr algn="ctr"/>
            <a:r>
              <a:rPr lang="en-US" sz="1400" dirty="0" smtClean="0"/>
              <a:t>Interactive </a:t>
            </a:r>
          </a:p>
          <a:p>
            <a:pPr algn="ctr"/>
            <a:r>
              <a:rPr lang="en-US" sz="1400" dirty="0" smtClean="0"/>
              <a:t>Client Tools</a:t>
            </a:r>
            <a:endParaRPr lang="en-US" sz="1400" dirty="0"/>
          </a:p>
        </p:txBody>
      </p:sp>
      <p:cxnSp>
        <p:nvCxnSpPr>
          <p:cNvPr id="95" name="Straight Arrow Connector 94"/>
          <p:cNvCxnSpPr>
            <a:stCxn id="94" idx="3"/>
            <a:endCxn id="99" idx="5"/>
          </p:cNvCxnSpPr>
          <p:nvPr/>
        </p:nvCxnSpPr>
        <p:spPr>
          <a:xfrm flipV="1">
            <a:off x="2667000" y="1878468"/>
            <a:ext cx="663372" cy="8921"/>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4" idx="1"/>
            <a:endCxn id="93" idx="2"/>
          </p:cNvCxnSpPr>
          <p:nvPr/>
        </p:nvCxnSpPr>
        <p:spPr>
          <a:xfrm rot="10800000" flipV="1">
            <a:off x="1241629" y="1887389"/>
            <a:ext cx="345351" cy="3492"/>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7" name="Straight Arrow Connector 96"/>
          <p:cNvCxnSpPr/>
          <p:nvPr/>
        </p:nvCxnSpPr>
        <p:spPr>
          <a:xfrm rot="5400000">
            <a:off x="750525" y="1711971"/>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93" idx="4"/>
          </p:cNvCxnSpPr>
          <p:nvPr/>
        </p:nvCxnSpPr>
        <p:spPr>
          <a:xfrm rot="5400000">
            <a:off x="783214" y="2107345"/>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9" name="AutoShape 7"/>
          <p:cNvSpPr>
            <a:spLocks noChangeArrowheads="1"/>
          </p:cNvSpPr>
          <p:nvPr/>
        </p:nvSpPr>
        <p:spPr bwMode="auto">
          <a:xfrm>
            <a:off x="3238402" y="1809632"/>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0" name="Straight Arrow Connector 99"/>
          <p:cNvCxnSpPr>
            <a:stCxn id="92" idx="4"/>
          </p:cNvCxnSpPr>
          <p:nvPr/>
        </p:nvCxnSpPr>
        <p:spPr>
          <a:xfrm rot="5400000">
            <a:off x="3447339" y="1695724"/>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1" name="Straight Arrow Connector 100"/>
          <p:cNvCxnSpPr>
            <a:stCxn id="99" idx="4"/>
          </p:cNvCxnSpPr>
          <p:nvPr/>
        </p:nvCxnSpPr>
        <p:spPr>
          <a:xfrm rot="5400000">
            <a:off x="3498530" y="2082619"/>
            <a:ext cx="275288" cy="4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28" name="Group 127"/>
          <p:cNvGrpSpPr/>
          <p:nvPr/>
        </p:nvGrpSpPr>
        <p:grpSpPr>
          <a:xfrm>
            <a:off x="7027225" y="1774647"/>
            <a:ext cx="946289" cy="1067574"/>
            <a:chOff x="7408225" y="1663751"/>
            <a:chExt cx="946289" cy="1067574"/>
          </a:xfrm>
        </p:grpSpPr>
        <p:sp>
          <p:nvSpPr>
            <p:cNvPr id="102" name="AutoShape 8"/>
            <p:cNvSpPr>
              <a:spLocks noChangeArrowheads="1"/>
            </p:cNvSpPr>
            <p:nvPr/>
          </p:nvSpPr>
          <p:spPr bwMode="auto">
            <a:xfrm>
              <a:off x="7543800" y="238397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8"/>
            <p:cNvSpPr>
              <a:spLocks noChangeArrowheads="1"/>
            </p:cNvSpPr>
            <p:nvPr/>
          </p:nvSpPr>
          <p:spPr bwMode="auto">
            <a:xfrm>
              <a:off x="7620000" y="190422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5" name="Group 171"/>
            <p:cNvGrpSpPr/>
            <p:nvPr/>
          </p:nvGrpSpPr>
          <p:grpSpPr>
            <a:xfrm>
              <a:off x="7408225" y="1663751"/>
              <a:ext cx="946289" cy="1067574"/>
              <a:chOff x="7101315" y="2002474"/>
              <a:chExt cx="946289" cy="1067574"/>
            </a:xfrm>
          </p:grpSpPr>
          <p:sp>
            <p:nvSpPr>
              <p:cNvPr id="138" name="AutoShape 6"/>
              <p:cNvSpPr>
                <a:spLocks noChangeArrowheads="1"/>
              </p:cNvSpPr>
              <p:nvPr/>
            </p:nvSpPr>
            <p:spPr bwMode="auto">
              <a:xfrm>
                <a:off x="7820897" y="22647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AutoShape 7"/>
              <p:cNvSpPr>
                <a:spLocks noChangeArrowheads="1"/>
              </p:cNvSpPr>
              <p:nvPr/>
            </p:nvSpPr>
            <p:spPr bwMode="auto">
              <a:xfrm>
                <a:off x="7721084" y="218117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8"/>
              <p:cNvSpPr>
                <a:spLocks noChangeArrowheads="1"/>
              </p:cNvSpPr>
              <p:nvPr/>
            </p:nvSpPr>
            <p:spPr bwMode="auto">
              <a:xfrm>
                <a:off x="7304036" y="2570299"/>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AutoShape 10"/>
              <p:cNvSpPr>
                <a:spLocks noChangeArrowheads="1"/>
              </p:cNvSpPr>
              <p:nvPr/>
            </p:nvSpPr>
            <p:spPr bwMode="auto">
              <a:xfrm>
                <a:off x="7891308" y="248675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11"/>
              <p:cNvSpPr>
                <a:spLocks noChangeArrowheads="1"/>
              </p:cNvSpPr>
              <p:nvPr/>
            </p:nvSpPr>
            <p:spPr bwMode="auto">
              <a:xfrm>
                <a:off x="7918389"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5" name="AutoShape 13"/>
              <p:cNvSpPr>
                <a:spLocks noChangeArrowheads="1"/>
              </p:cNvSpPr>
              <p:nvPr/>
            </p:nvSpPr>
            <p:spPr bwMode="auto">
              <a:xfrm>
                <a:off x="7778341"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14"/>
              <p:cNvSpPr>
                <a:spLocks noChangeArrowheads="1"/>
              </p:cNvSpPr>
              <p:nvPr/>
            </p:nvSpPr>
            <p:spPr bwMode="auto">
              <a:xfrm>
                <a:off x="7519911" y="218117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AutoShape 15"/>
              <p:cNvSpPr>
                <a:spLocks noChangeArrowheads="1"/>
              </p:cNvSpPr>
              <p:nvPr/>
            </p:nvSpPr>
            <p:spPr bwMode="auto">
              <a:xfrm>
                <a:off x="7101315" y="291764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AutoShape 17"/>
              <p:cNvSpPr>
                <a:spLocks noChangeArrowheads="1"/>
              </p:cNvSpPr>
              <p:nvPr/>
            </p:nvSpPr>
            <p:spPr bwMode="auto">
              <a:xfrm>
                <a:off x="7878928" y="2002474"/>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AutoShape 18"/>
              <p:cNvSpPr>
                <a:spLocks noChangeArrowheads="1"/>
              </p:cNvSpPr>
              <p:nvPr/>
            </p:nvSpPr>
            <p:spPr bwMode="auto">
              <a:xfrm>
                <a:off x="7936959"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AutoShape 25"/>
              <p:cNvSpPr>
                <a:spLocks noChangeArrowheads="1"/>
              </p:cNvSpPr>
              <p:nvPr/>
            </p:nvSpPr>
            <p:spPr bwMode="auto">
              <a:xfrm>
                <a:off x="7590322" y="2417899"/>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AutoShape 26"/>
              <p:cNvSpPr>
                <a:spLocks noChangeArrowheads="1"/>
              </p:cNvSpPr>
              <p:nvPr/>
            </p:nvSpPr>
            <p:spPr bwMode="auto">
              <a:xfrm>
                <a:off x="7590322" y="246199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AutoShape 40"/>
              <p:cNvSpPr>
                <a:spLocks noChangeArrowheads="1"/>
              </p:cNvSpPr>
              <p:nvPr/>
            </p:nvSpPr>
            <p:spPr bwMode="auto">
              <a:xfrm>
                <a:off x="7819350"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AutoShape 41"/>
              <p:cNvSpPr>
                <a:spLocks noChangeArrowheads="1"/>
              </p:cNvSpPr>
              <p:nvPr/>
            </p:nvSpPr>
            <p:spPr bwMode="auto">
              <a:xfrm>
                <a:off x="7721084" y="207055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AutoShape 42"/>
              <p:cNvSpPr>
                <a:spLocks noChangeArrowheads="1"/>
              </p:cNvSpPr>
              <p:nvPr/>
            </p:nvSpPr>
            <p:spPr bwMode="auto">
              <a:xfrm>
                <a:off x="7832504" y="2127024"/>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8" name="AutoShape 43"/>
              <p:cNvSpPr>
                <a:spLocks noChangeArrowheads="1"/>
              </p:cNvSpPr>
              <p:nvPr/>
            </p:nvSpPr>
            <p:spPr bwMode="auto">
              <a:xfrm>
                <a:off x="7905235" y="22391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9" name="AutoShape 44"/>
              <p:cNvSpPr>
                <a:spLocks noChangeArrowheads="1"/>
              </p:cNvSpPr>
              <p:nvPr/>
            </p:nvSpPr>
            <p:spPr bwMode="auto">
              <a:xfrm>
                <a:off x="7620498" y="22531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AutoShape 45"/>
              <p:cNvSpPr>
                <a:spLocks noChangeArrowheads="1"/>
              </p:cNvSpPr>
              <p:nvPr/>
            </p:nvSpPr>
            <p:spPr bwMode="auto">
              <a:xfrm>
                <a:off x="7576394" y="218349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AutoShape 46"/>
              <p:cNvSpPr>
                <a:spLocks noChangeArrowheads="1"/>
              </p:cNvSpPr>
              <p:nvPr/>
            </p:nvSpPr>
            <p:spPr bwMode="auto">
              <a:xfrm>
                <a:off x="7634425" y="21285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8"/>
              <p:cNvSpPr>
                <a:spLocks noChangeArrowheads="1"/>
              </p:cNvSpPr>
              <p:nvPr/>
            </p:nvSpPr>
            <p:spPr bwMode="auto">
              <a:xfrm>
                <a:off x="7847205"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AutoShape 49"/>
              <p:cNvSpPr>
                <a:spLocks noChangeArrowheads="1"/>
              </p:cNvSpPr>
              <p:nvPr/>
            </p:nvSpPr>
            <p:spPr bwMode="auto">
              <a:xfrm>
                <a:off x="7947791" y="242099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50"/>
              <p:cNvSpPr>
                <a:spLocks noChangeArrowheads="1"/>
              </p:cNvSpPr>
              <p:nvPr/>
            </p:nvSpPr>
            <p:spPr bwMode="auto">
              <a:xfrm>
                <a:off x="7403849"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AutoShape 51"/>
              <p:cNvSpPr>
                <a:spLocks noChangeArrowheads="1"/>
              </p:cNvSpPr>
              <p:nvPr/>
            </p:nvSpPr>
            <p:spPr bwMode="auto">
              <a:xfrm>
                <a:off x="7489735" y="250299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AutoShape 52"/>
              <p:cNvSpPr>
                <a:spLocks noChangeArrowheads="1"/>
              </p:cNvSpPr>
              <p:nvPr/>
            </p:nvSpPr>
            <p:spPr bwMode="auto">
              <a:xfrm>
                <a:off x="7504436" y="24171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AutoShape 53"/>
              <p:cNvSpPr>
                <a:spLocks noChangeArrowheads="1"/>
              </p:cNvSpPr>
              <p:nvPr/>
            </p:nvSpPr>
            <p:spPr bwMode="auto">
              <a:xfrm>
                <a:off x="7532291"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AutoShape 54"/>
              <p:cNvSpPr>
                <a:spLocks noChangeArrowheads="1"/>
              </p:cNvSpPr>
              <p:nvPr/>
            </p:nvSpPr>
            <p:spPr bwMode="auto">
              <a:xfrm>
                <a:off x="7690908" y="2420994"/>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AutoShape 55"/>
              <p:cNvSpPr>
                <a:spLocks noChangeArrowheads="1"/>
              </p:cNvSpPr>
              <p:nvPr/>
            </p:nvSpPr>
            <p:spPr bwMode="auto">
              <a:xfrm>
                <a:off x="7634425"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1" name="AutoShape 56"/>
              <p:cNvSpPr>
                <a:spLocks noChangeArrowheads="1"/>
              </p:cNvSpPr>
              <p:nvPr/>
            </p:nvSpPr>
            <p:spPr bwMode="auto">
              <a:xfrm>
                <a:off x="7546992" y="209762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sp>
        <p:nvSpPr>
          <p:cNvPr id="104" name="Rectangle 103"/>
          <p:cNvSpPr/>
          <p:nvPr/>
        </p:nvSpPr>
        <p:spPr>
          <a:xfrm>
            <a:off x="3975447" y="3032507"/>
            <a:ext cx="308578" cy="34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3975447" y="3104688"/>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75447" y="3203519"/>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962400" y="3290047"/>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9004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9766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051252"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Adaptive </a:t>
            </a:r>
            <a:r>
              <a:rPr lang="en-US" sz="3600" dirty="0" smtClean="0">
                <a:solidFill>
                  <a:schemeClr val="tx1">
                    <a:lumMod val="75000"/>
                    <a:lumOff val="25000"/>
                  </a:schemeClr>
                </a:solidFill>
                <a:effectLst>
                  <a:outerShdw blurRad="38100" dist="38100" dir="2700000" algn="tl">
                    <a:srgbClr val="000000">
                      <a:alpha val="43137"/>
                    </a:srgbClr>
                  </a:outerShdw>
                </a:effectLst>
              </a:rPr>
              <a:t>Range Query Optimization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267200"/>
          </a:xfrm>
        </p:spPr>
        <p:txBody>
          <a:bodyPr>
            <a:normAutofit fontScale="92500" lnSpcReduction="20000"/>
          </a:bodyPr>
          <a:lstStyle/>
          <a:p>
            <a:r>
              <a:rPr lang="en-US" dirty="0" smtClean="0">
                <a:solidFill>
                  <a:schemeClr val="tx1">
                    <a:lumMod val="75000"/>
                    <a:lumOff val="25000"/>
                  </a:schemeClr>
                </a:solidFill>
              </a:rPr>
              <a:t>Dynamic </a:t>
            </a:r>
            <a:r>
              <a:rPr lang="en-US" dirty="0" smtClean="0">
                <a:solidFill>
                  <a:schemeClr val="tx1">
                    <a:lumMod val="75000"/>
                    <a:lumOff val="25000"/>
                  </a:schemeClr>
                </a:solidFill>
              </a:rPr>
              <a:t>nature of </a:t>
            </a:r>
            <a:r>
              <a:rPr lang="en-US" dirty="0" smtClean="0">
                <a:solidFill>
                  <a:schemeClr val="tx1">
                    <a:lumMod val="75000"/>
                    <a:lumOff val="25000"/>
                  </a:schemeClr>
                </a:solidFill>
              </a:rPr>
              <a:t>data</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Query approximation problem</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Optimal partitioning of data </a:t>
            </a:r>
            <a:r>
              <a:rPr lang="en-US" dirty="0" smtClean="0">
                <a:solidFill>
                  <a:schemeClr val="tx1">
                    <a:lumMod val="75000"/>
                    <a:lumOff val="25000"/>
                  </a:schemeClr>
                </a:solidFill>
              </a:rPr>
              <a:t>is difficult to achieve because polygons are neither distributed uniformly nor of similar size. </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T</a:t>
            </a:r>
            <a:r>
              <a:rPr lang="en-US" dirty="0" smtClean="0">
                <a:solidFill>
                  <a:schemeClr val="tx1">
                    <a:lumMod val="75000"/>
                    <a:lumOff val="25000"/>
                  </a:schemeClr>
                </a:solidFill>
              </a:rPr>
              <a:t>he </a:t>
            </a:r>
            <a:r>
              <a:rPr lang="en-US" dirty="0" smtClean="0">
                <a:solidFill>
                  <a:schemeClr val="tx1">
                    <a:lumMod val="75000"/>
                    <a:lumOff val="25000"/>
                  </a:schemeClr>
                </a:solidFill>
              </a:rPr>
              <a:t>load they impose varies, depending on </a:t>
            </a:r>
            <a:r>
              <a:rPr lang="en-US" dirty="0" smtClean="0">
                <a:solidFill>
                  <a:schemeClr val="tx1">
                    <a:lumMod val="75000"/>
                    <a:lumOff val="25000"/>
                  </a:schemeClr>
                </a:solidFill>
              </a:rPr>
              <a:t>query range attributes (location </a:t>
            </a:r>
            <a:r>
              <a:rPr lang="en-US" dirty="0" smtClean="0">
                <a:solidFill>
                  <a:schemeClr val="tx1">
                    <a:lumMod val="75000"/>
                    <a:lumOff val="25000"/>
                  </a:schemeClr>
                </a:solidFill>
              </a:rPr>
              <a:t>of the </a:t>
            </a:r>
            <a:r>
              <a:rPr lang="en-US" dirty="0" smtClean="0">
                <a:solidFill>
                  <a:schemeClr val="tx1">
                    <a:lumMod val="75000"/>
                    <a:lumOff val="25000"/>
                  </a:schemeClr>
                </a:solidFill>
              </a:rPr>
              <a:t>query). </a:t>
            </a:r>
          </a:p>
          <a:p>
            <a:pPr lvl="1"/>
            <a:r>
              <a:rPr lang="en-US" dirty="0" smtClean="0">
                <a:solidFill>
                  <a:schemeClr val="tx1">
                    <a:lumMod val="75000"/>
                    <a:lumOff val="25000"/>
                  </a:schemeClr>
                </a:solidFill>
              </a:rPr>
              <a:t>It </a:t>
            </a:r>
            <a:r>
              <a:rPr lang="en-US" dirty="0" smtClean="0">
                <a:solidFill>
                  <a:schemeClr val="tx1">
                    <a:lumMod val="75000"/>
                    <a:lumOff val="25000"/>
                  </a:schemeClr>
                </a:solidFill>
              </a:rPr>
              <a:t>is difficult to develop a </a:t>
            </a:r>
            <a:r>
              <a:rPr lang="en-US" dirty="0" smtClean="0">
                <a:solidFill>
                  <a:schemeClr val="tx1">
                    <a:lumMod val="75000"/>
                    <a:lumOff val="25000"/>
                  </a:schemeClr>
                </a:solidFill>
              </a:rPr>
              <a:t>fair partitioning strategy </a:t>
            </a:r>
            <a:r>
              <a:rPr lang="en-US" dirty="0" smtClean="0">
                <a:solidFill>
                  <a:schemeClr val="tx1">
                    <a:lumMod val="75000"/>
                    <a:lumOff val="25000"/>
                  </a:schemeClr>
                </a:solidFill>
              </a:rPr>
              <a:t>that is optimal for all range </a:t>
            </a:r>
            <a:r>
              <a:rPr lang="en-US" dirty="0" smtClean="0">
                <a:solidFill>
                  <a:schemeClr val="tx1">
                    <a:lumMod val="75000"/>
                    <a:lumOff val="25000"/>
                  </a:schemeClr>
                </a:solidFill>
              </a:rPr>
              <a:t>queries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8382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Load balancing via </a:t>
            </a:r>
            <a:r>
              <a:rPr lang="en-US" sz="3600" dirty="0" smtClean="0">
                <a:solidFill>
                  <a:schemeClr val="tx1">
                    <a:lumMod val="75000"/>
                    <a:lumOff val="25000"/>
                  </a:schemeClr>
                </a:solidFill>
                <a:effectLst>
                  <a:outerShdw blurRad="38100" dist="38100" dir="2700000" algn="tl">
                    <a:srgbClr val="000000">
                      <a:alpha val="43137"/>
                    </a:srgbClr>
                  </a:outerShdw>
                </a:effectLst>
              </a:rPr>
              <a:t>Range Query Partitioning</a:t>
            </a:r>
            <a:endParaRPr lang="en-US" sz="3600"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534400" cy="4953000"/>
          </a:xfrm>
        </p:spPr>
        <p:txBody>
          <a:bodyPr>
            <a:normAutofit fontScale="70000" lnSpcReduction="20000"/>
          </a:bodyPr>
          <a:lstStyle/>
          <a:p>
            <a:r>
              <a:rPr lang="en-US" dirty="0" smtClean="0">
                <a:solidFill>
                  <a:schemeClr val="tx1">
                    <a:lumMod val="75000"/>
                    <a:lumOff val="25000"/>
                  </a:schemeClr>
                </a:solidFill>
              </a:rPr>
              <a:t>Estimating the </a:t>
            </a:r>
            <a:r>
              <a:rPr lang="en-US" dirty="0" smtClean="0">
                <a:solidFill>
                  <a:schemeClr val="tx1">
                    <a:lumMod val="75000"/>
                    <a:lumOff val="25000"/>
                  </a:schemeClr>
                </a:solidFill>
              </a:rPr>
              <a:t>workload of </a:t>
            </a:r>
            <a:r>
              <a:rPr lang="en-US" dirty="0" smtClean="0">
                <a:solidFill>
                  <a:schemeClr val="tx1">
                    <a:lumMod val="75000"/>
                    <a:lumOff val="25000"/>
                  </a:schemeClr>
                </a:solidFill>
              </a:rPr>
              <a:t>2</a:t>
            </a:r>
            <a:r>
              <a:rPr lang="en-US" dirty="0" smtClean="0">
                <a:solidFill>
                  <a:schemeClr val="tx1">
                    <a:lumMod val="75000"/>
                    <a:lumOff val="25000"/>
                  </a:schemeClr>
                </a:solidFill>
              </a:rPr>
              <a:t>-dimensional range </a:t>
            </a:r>
            <a:r>
              <a:rPr lang="en-US" dirty="0" smtClean="0">
                <a:solidFill>
                  <a:schemeClr val="tx1">
                    <a:lumMod val="75000"/>
                    <a:lumOff val="25000"/>
                  </a:schemeClr>
                </a:solidFill>
              </a:rPr>
              <a:t>queries when the data sets have numerical attributes with real values. </a:t>
            </a:r>
          </a:p>
          <a:p>
            <a:r>
              <a:rPr lang="en-US" dirty="0" smtClean="0">
                <a:solidFill>
                  <a:schemeClr val="tx1">
                    <a:lumMod val="75000"/>
                    <a:lumOff val="25000"/>
                  </a:schemeClr>
                </a:solidFill>
              </a:rPr>
              <a:t>The range queries </a:t>
            </a:r>
            <a:r>
              <a:rPr lang="en-US" dirty="0" smtClean="0">
                <a:solidFill>
                  <a:schemeClr val="tx1">
                    <a:lumMod val="75000"/>
                    <a:lumOff val="25000"/>
                  </a:schemeClr>
                </a:solidFill>
              </a:rPr>
              <a:t>are </a:t>
            </a:r>
            <a:r>
              <a:rPr lang="en-US" dirty="0" smtClean="0">
                <a:solidFill>
                  <a:schemeClr val="tx1">
                    <a:lumMod val="75000"/>
                    <a:lumOff val="25000"/>
                  </a:schemeClr>
                </a:solidFill>
              </a:rPr>
              <a:t>intersections of ranges, each range being defined on a single attribute</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Lets say A is the set of attributes A={A</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A</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a:t>
            </a:r>
            <a:r>
              <a:rPr lang="en-US" baseline="-25000" dirty="0" smtClean="0">
                <a:solidFill>
                  <a:schemeClr val="tx1">
                    <a:lumMod val="75000"/>
                    <a:lumOff val="25000"/>
                  </a:schemeClr>
                </a:solidFill>
              </a:rPr>
              <a:t>n</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Attribute gets values between some intervals: </a:t>
            </a:r>
            <a:r>
              <a:rPr lang="en-US" dirty="0" err="1" smtClean="0">
                <a:solidFill>
                  <a:schemeClr val="tx1">
                    <a:lumMod val="75000"/>
                    <a:lumOff val="25000"/>
                  </a:schemeClr>
                </a:solidFill>
              </a:rPr>
              <a:t>α</a:t>
            </a:r>
            <a:r>
              <a:rPr lang="en-US" baseline="-25000" dirty="0" err="1" smtClean="0">
                <a:solidFill>
                  <a:schemeClr val="tx1">
                    <a:lumMod val="75000"/>
                    <a:lumOff val="25000"/>
                  </a:schemeClr>
                </a:solidFill>
              </a:rPr>
              <a:t>i</a:t>
            </a:r>
            <a:r>
              <a:rPr lang="en-US" dirty="0" smtClean="0">
                <a:solidFill>
                  <a:schemeClr val="tx1">
                    <a:lumMod val="75000"/>
                    <a:lumOff val="25000"/>
                  </a:schemeClr>
                </a:solidFill>
              </a:rPr>
              <a:t> </a:t>
            </a:r>
            <a:r>
              <a:rPr lang="en-US" dirty="0" smtClean="0">
                <a:solidFill>
                  <a:schemeClr val="tx1">
                    <a:lumMod val="75000"/>
                    <a:lumOff val="25000"/>
                  </a:schemeClr>
                </a:solidFill>
              </a:rPr>
              <a:t>&lt; </a:t>
            </a:r>
            <a:r>
              <a:rPr lang="en-US" dirty="0" smtClean="0">
                <a:solidFill>
                  <a:schemeClr val="tx1">
                    <a:lumMod val="75000"/>
                    <a:lumOff val="25000"/>
                  </a:schemeClr>
                </a:solidFill>
              </a:rPr>
              <a:t>A</a:t>
            </a:r>
            <a:r>
              <a:rPr lang="en-US" baseline="-25000" dirty="0" smtClean="0">
                <a:solidFill>
                  <a:schemeClr val="tx1">
                    <a:lumMod val="75000"/>
                    <a:lumOff val="25000"/>
                  </a:schemeClr>
                </a:solidFill>
              </a:rPr>
              <a:t>i</a:t>
            </a:r>
            <a:r>
              <a:rPr lang="en-US" dirty="0" smtClean="0">
                <a:solidFill>
                  <a:schemeClr val="tx1">
                    <a:lumMod val="75000"/>
                    <a:lumOff val="25000"/>
                  </a:schemeClr>
                </a:solidFill>
              </a:rPr>
              <a:t> </a:t>
            </a:r>
            <a:r>
              <a:rPr lang="en-US" dirty="0" smtClean="0">
                <a:solidFill>
                  <a:schemeClr val="tx1">
                    <a:lumMod val="75000"/>
                    <a:lumOff val="25000"/>
                  </a:schemeClr>
                </a:solidFill>
              </a:rPr>
              <a:t>&lt; </a:t>
            </a:r>
            <a:r>
              <a:rPr lang="el-GR" dirty="0" smtClean="0">
                <a:solidFill>
                  <a:schemeClr val="tx1">
                    <a:lumMod val="75000"/>
                    <a:lumOff val="25000"/>
                  </a:schemeClr>
                </a:solidFill>
              </a:rPr>
              <a:t>β</a:t>
            </a:r>
            <a:r>
              <a:rPr lang="en-US" baseline="-25000" dirty="0" err="1" smtClean="0">
                <a:solidFill>
                  <a:schemeClr val="tx1">
                    <a:lumMod val="75000"/>
                    <a:lumOff val="25000"/>
                  </a:schemeClr>
                </a:solidFill>
              </a:rPr>
              <a:t>i</a:t>
            </a:r>
            <a:endParaRPr lang="en-US" baseline="-25000" dirty="0" smtClean="0">
              <a:solidFill>
                <a:schemeClr val="tx1">
                  <a:lumMod val="75000"/>
                  <a:lumOff val="25000"/>
                </a:schemeClr>
              </a:solidFill>
            </a:endParaRPr>
          </a:p>
          <a:p>
            <a:pPr lvl="1"/>
            <a:r>
              <a:rPr lang="en-US" dirty="0" smtClean="0">
                <a:solidFill>
                  <a:schemeClr val="tx1">
                    <a:lumMod val="75000"/>
                    <a:lumOff val="25000"/>
                  </a:schemeClr>
                </a:solidFill>
              </a:rPr>
              <a:t>Range queries are of the form</a:t>
            </a:r>
          </a:p>
          <a:p>
            <a:pPr lvl="2"/>
            <a:r>
              <a:rPr lang="en-US" sz="2800" dirty="0" smtClean="0">
                <a:solidFill>
                  <a:schemeClr val="tx1">
                    <a:lumMod val="75000"/>
                    <a:lumOff val="25000"/>
                  </a:schemeClr>
                </a:solidFill>
              </a:rPr>
              <a:t>(α</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&amp; (α</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&amp; .. (</a:t>
            </a:r>
            <a:r>
              <a:rPr lang="en-US" sz="2800" dirty="0" err="1" smtClean="0">
                <a:solidFill>
                  <a:schemeClr val="tx1">
                    <a:lumMod val="75000"/>
                    <a:lumOff val="25000"/>
                  </a:schemeClr>
                </a:solidFill>
              </a:rPr>
              <a:t>α</a:t>
            </a:r>
            <a:r>
              <a:rPr lang="en-US" sz="2800" baseline="-25000" dirty="0" err="1" smtClean="0">
                <a:solidFill>
                  <a:schemeClr val="tx1">
                    <a:lumMod val="75000"/>
                    <a:lumOff val="25000"/>
                  </a:schemeClr>
                </a:solidFill>
              </a:rPr>
              <a:t>n</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a:t>
            </a:r>
          </a:p>
          <a:p>
            <a:endParaRPr lang="en-US" sz="1700" dirty="0" smtClean="0">
              <a:solidFill>
                <a:schemeClr val="tx1">
                  <a:lumMod val="75000"/>
                  <a:lumOff val="25000"/>
                </a:schemeClr>
              </a:solidFill>
            </a:endParaRPr>
          </a:p>
          <a:p>
            <a:r>
              <a:rPr lang="en-US" dirty="0" smtClean="0">
                <a:solidFill>
                  <a:schemeClr val="tx1">
                    <a:lumMod val="75000"/>
                    <a:lumOff val="25000"/>
                  </a:schemeClr>
                </a:solidFill>
              </a:rPr>
              <a:t>Ex data </a:t>
            </a:r>
            <a:r>
              <a:rPr lang="en-US" dirty="0" smtClean="0">
                <a:solidFill>
                  <a:schemeClr val="tx1">
                    <a:lumMod val="75000"/>
                    <a:lumOff val="25000"/>
                  </a:schemeClr>
                </a:solidFill>
              </a:rPr>
              <a:t>attributes </a:t>
            </a:r>
            <a:r>
              <a:rPr lang="en-US" dirty="0" smtClean="0">
                <a:solidFill>
                  <a:schemeClr val="tx1">
                    <a:lumMod val="75000"/>
                    <a:lumOff val="25000"/>
                  </a:schemeClr>
                </a:solidFill>
              </a:rPr>
              <a:t>and their ranges: Earthquake seismic </a:t>
            </a:r>
            <a:r>
              <a:rPr lang="en-US" dirty="0" smtClean="0">
                <a:solidFill>
                  <a:schemeClr val="tx1">
                    <a:lumMod val="75000"/>
                    <a:lumOff val="25000"/>
                  </a:schemeClr>
                </a:solidFill>
              </a:rPr>
              <a:t>data</a:t>
            </a:r>
          </a:p>
          <a:p>
            <a:pPr lvl="1"/>
            <a:r>
              <a:rPr lang="en-US" dirty="0" smtClean="0">
                <a:solidFill>
                  <a:schemeClr val="tx1">
                    <a:lumMod val="75000"/>
                    <a:lumOff val="25000"/>
                  </a:schemeClr>
                </a:solidFill>
              </a:rPr>
              <a:t>A1</a:t>
            </a:r>
            <a:r>
              <a:rPr lang="en-US" dirty="0" smtClean="0">
                <a:solidFill>
                  <a:schemeClr val="tx1">
                    <a:lumMod val="75000"/>
                    <a:lumOff val="25000"/>
                  </a:schemeClr>
                </a:solidFill>
              </a:rPr>
              <a:t>: Date seismic event happened : </a:t>
            </a:r>
            <a:r>
              <a:rPr lang="en-US" dirty="0" smtClean="0">
                <a:solidFill>
                  <a:schemeClr val="tx1">
                    <a:lumMod val="75000"/>
                    <a:lumOff val="25000"/>
                  </a:schemeClr>
                </a:solidFill>
              </a:rPr>
              <a:t>01/01/1900&lt;A1&lt;12/31/2006</a:t>
            </a:r>
          </a:p>
          <a:p>
            <a:pPr lvl="1"/>
            <a:r>
              <a:rPr lang="en-US" dirty="0" smtClean="0">
                <a:solidFill>
                  <a:schemeClr val="tx1">
                    <a:lumMod val="75000"/>
                    <a:lumOff val="25000"/>
                  </a:schemeClr>
                </a:solidFill>
              </a:rPr>
              <a:t>A2</a:t>
            </a:r>
            <a:r>
              <a:rPr lang="en-US" dirty="0" smtClean="0">
                <a:solidFill>
                  <a:schemeClr val="tx1">
                    <a:lumMod val="75000"/>
                    <a:lumOff val="25000"/>
                  </a:schemeClr>
                </a:solidFill>
              </a:rPr>
              <a:t>: Magnitude of the seismicity : </a:t>
            </a:r>
            <a:r>
              <a:rPr lang="en-US" dirty="0" smtClean="0">
                <a:solidFill>
                  <a:schemeClr val="tx1">
                    <a:lumMod val="75000"/>
                    <a:lumOff val="25000"/>
                  </a:schemeClr>
                </a:solidFill>
              </a:rPr>
              <a:t>0&lt;A2&lt;10</a:t>
            </a:r>
          </a:p>
          <a:p>
            <a:pPr lvl="1"/>
            <a:r>
              <a:rPr lang="en-US" dirty="0" smtClean="0">
                <a:solidFill>
                  <a:schemeClr val="tx1">
                    <a:lumMod val="75000"/>
                    <a:lumOff val="25000"/>
                  </a:schemeClr>
                </a:solidFill>
              </a:rPr>
              <a:t>A3</a:t>
            </a:r>
            <a:r>
              <a:rPr lang="en-US" dirty="0" smtClean="0">
                <a:solidFill>
                  <a:schemeClr val="tx1">
                    <a:lumMod val="75000"/>
                    <a:lumOff val="25000"/>
                  </a:schemeClr>
                </a:solidFill>
              </a:rPr>
              <a:t>: Location </a:t>
            </a:r>
            <a:r>
              <a:rPr lang="en-US" dirty="0" smtClean="0">
                <a:solidFill>
                  <a:schemeClr val="tx1">
                    <a:lumMod val="75000"/>
                    <a:lumOff val="25000"/>
                  </a:schemeClr>
                </a:solidFill>
              </a:rPr>
              <a:t>it happened  </a:t>
            </a:r>
            <a:r>
              <a:rPr lang="en-US" dirty="0" smtClean="0">
                <a:solidFill>
                  <a:schemeClr val="tx1">
                    <a:lumMod val="75000"/>
                    <a:lumOff val="25000"/>
                  </a:schemeClr>
                </a:solidFill>
              </a:rPr>
              <a:t>(2-dim </a:t>
            </a:r>
            <a:r>
              <a:rPr lang="en-US" dirty="0" smtClean="0">
                <a:solidFill>
                  <a:schemeClr val="tx1">
                    <a:lumMod val="75000"/>
                    <a:lumOff val="25000"/>
                  </a:schemeClr>
                </a:solidFill>
              </a:rPr>
              <a:t>coordinate) : </a:t>
            </a:r>
            <a:r>
              <a:rPr lang="en-US" dirty="0" smtClean="0">
                <a:solidFill>
                  <a:schemeClr val="tx1">
                    <a:lumMod val="75000"/>
                    <a:lumOff val="25000"/>
                  </a:schemeClr>
                </a:solidFill>
              </a:rPr>
              <a:t>(-180,-90)&lt;A3&lt;(180,90)</a:t>
            </a:r>
          </a:p>
          <a:p>
            <a:endParaRPr lang="en-US" sz="1700" dirty="0" smtClean="0">
              <a:solidFill>
                <a:schemeClr val="tx1">
                  <a:lumMod val="75000"/>
                  <a:lumOff val="25000"/>
                </a:schemeClr>
              </a:solidFill>
            </a:endParaRPr>
          </a:p>
          <a:p>
            <a:r>
              <a:rPr lang="en-US" dirty="0" smtClean="0">
                <a:solidFill>
                  <a:schemeClr val="tx1">
                    <a:lumMod val="75000"/>
                    <a:lumOff val="25000"/>
                  </a:schemeClr>
                </a:solidFill>
              </a:rPr>
              <a:t>Aim: Cutting the ranges into smaller pieces in queries corresponding to the approximately equal loads.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Workload Estimation Table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305800" cy="4876800"/>
          </a:xfrm>
        </p:spPr>
        <p:txBody>
          <a:bodyPr>
            <a:normAutofit fontScale="92500" lnSpcReduction="20000"/>
          </a:bodyPr>
          <a:lstStyle/>
          <a:p>
            <a:r>
              <a:rPr lang="en-US" dirty="0" smtClean="0">
                <a:solidFill>
                  <a:schemeClr val="tx1">
                    <a:lumMod val="75000"/>
                    <a:lumOff val="25000"/>
                  </a:schemeClr>
                </a:solidFill>
              </a:rPr>
              <a:t>Similar to Tile Table in creation:</a:t>
            </a:r>
          </a:p>
          <a:p>
            <a:pPr lvl="1"/>
            <a:r>
              <a:rPr lang="en-US" dirty="0" smtClean="0">
                <a:solidFill>
                  <a:schemeClr val="tx1">
                    <a:lumMod val="75000"/>
                    <a:lumOff val="25000"/>
                  </a:schemeClr>
                </a:solidFill>
              </a:rPr>
              <a:t>But, entries show expected workload in size </a:t>
            </a:r>
            <a:r>
              <a:rPr lang="en-US" u="sng" dirty="0" smtClean="0">
                <a:solidFill>
                  <a:schemeClr val="tx1">
                    <a:lumMod val="75000"/>
                    <a:lumOff val="25000"/>
                  </a:schemeClr>
                </a:solidFill>
              </a:rPr>
              <a:t>not</a:t>
            </a:r>
            <a:r>
              <a:rPr lang="en-US" dirty="0" smtClean="0">
                <a:solidFill>
                  <a:schemeClr val="tx1">
                    <a:lumMod val="75000"/>
                    <a:lumOff val="25000"/>
                  </a:schemeClr>
                </a:solidFill>
              </a:rPr>
              <a:t> actual data</a:t>
            </a:r>
          </a:p>
          <a:p>
            <a:pPr lvl="1"/>
            <a:r>
              <a:rPr lang="en-US" dirty="0" smtClean="0">
                <a:solidFill>
                  <a:schemeClr val="tx1">
                    <a:lumMod val="75000"/>
                    <a:lumOff val="25000"/>
                  </a:schemeClr>
                </a:solidFill>
              </a:rPr>
              <a:t>&lt;key, size&gt;:&lt;</a:t>
            </a:r>
            <a:r>
              <a:rPr lang="en-US" dirty="0" err="1" smtClean="0">
                <a:solidFill>
                  <a:schemeClr val="tx1">
                    <a:lumMod val="75000"/>
                    <a:lumOff val="25000"/>
                  </a:schemeClr>
                </a:solidFill>
              </a:rPr>
              <a:t>bbox</a:t>
            </a:r>
            <a:r>
              <a:rPr lang="en-US" dirty="0" smtClean="0">
                <a:solidFill>
                  <a:schemeClr val="tx1">
                    <a:lumMod val="75000"/>
                    <a:lumOff val="25000"/>
                  </a:schemeClr>
                </a:solidFill>
              </a:rPr>
              <a:t>, size&gt; </a:t>
            </a:r>
            <a:endParaRPr lang="en-US" dirty="0" smtClean="0">
              <a:solidFill>
                <a:schemeClr val="tx1">
                  <a:lumMod val="75000"/>
                  <a:lumOff val="25000"/>
                </a:schemeClr>
              </a:solidFill>
            </a:endParaRPr>
          </a:p>
          <a:p>
            <a:r>
              <a:rPr lang="en-US" dirty="0" smtClean="0">
                <a:solidFill>
                  <a:schemeClr val="tx1">
                    <a:lumMod val="75000"/>
                    <a:lumOff val="25000"/>
                  </a:schemeClr>
                </a:solidFill>
              </a:rPr>
              <a:t>Periodically </a:t>
            </a:r>
            <a:r>
              <a:rPr lang="en-US" dirty="0" smtClean="0">
                <a:solidFill>
                  <a:schemeClr val="tx1">
                    <a:lumMod val="75000"/>
                    <a:lumOff val="25000"/>
                  </a:schemeClr>
                </a:solidFill>
              </a:rPr>
              <a:t>updated</a:t>
            </a:r>
          </a:p>
          <a:p>
            <a:pPr lvl="1"/>
            <a:r>
              <a:rPr lang="en-US" dirty="0" smtClean="0">
                <a:solidFill>
                  <a:schemeClr val="tx1">
                    <a:lumMod val="75000"/>
                    <a:lumOff val="25000"/>
                  </a:schemeClr>
                </a:solidFill>
              </a:rPr>
              <a:t>Considerations of data dense/sparse regions</a:t>
            </a:r>
          </a:p>
          <a:p>
            <a:pPr lvl="1"/>
            <a:r>
              <a:rPr lang="en-US" dirty="0" smtClean="0">
                <a:solidFill>
                  <a:schemeClr val="tx1">
                    <a:lumMod val="75000"/>
                    <a:lumOff val="25000"/>
                  </a:schemeClr>
                </a:solidFill>
              </a:rPr>
              <a:t>Each layer-data has its own WT</a:t>
            </a:r>
          </a:p>
          <a:p>
            <a:r>
              <a:rPr lang="en-US" dirty="0" smtClean="0">
                <a:solidFill>
                  <a:schemeClr val="tx1">
                    <a:lumMod val="75000"/>
                    <a:lumOff val="25000"/>
                  </a:schemeClr>
                </a:solidFill>
              </a:rPr>
              <a:t>Helps </a:t>
            </a:r>
            <a:r>
              <a:rPr lang="en-US" dirty="0" smtClean="0">
                <a:solidFill>
                  <a:schemeClr val="tx1">
                    <a:lumMod val="75000"/>
                    <a:lumOff val="25000"/>
                  </a:schemeClr>
                </a:solidFill>
              </a:rPr>
              <a:t>with fair workload sharing to worker nodes.</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Keeps up-to-date ranges in bounding boxes </a:t>
            </a:r>
          </a:p>
          <a:p>
            <a:pPr lvl="1"/>
            <a:r>
              <a:rPr lang="en-US" dirty="0" smtClean="0">
                <a:solidFill>
                  <a:schemeClr val="tx1">
                    <a:lumMod val="75000"/>
                    <a:lumOff val="25000"/>
                  </a:schemeClr>
                </a:solidFill>
              </a:rPr>
              <a:t>In which data sizes </a:t>
            </a:r>
            <a:r>
              <a:rPr lang="en-US" dirty="0" smtClean="0">
                <a:solidFill>
                  <a:schemeClr val="tx1">
                    <a:lumMod val="75000"/>
                    <a:lumOff val="25000"/>
                  </a:schemeClr>
                </a:solidFill>
              </a:rPr>
              <a:t>≤</a:t>
            </a:r>
            <a:r>
              <a:rPr lang="en-US" dirty="0" smtClean="0">
                <a:solidFill>
                  <a:schemeClr val="tx1">
                    <a:lumMod val="75000"/>
                    <a:lumOff val="25000"/>
                  </a:schemeClr>
                </a:solidFill>
              </a:rPr>
              <a:t> </a:t>
            </a:r>
            <a:r>
              <a:rPr lang="en-US" dirty="0" smtClean="0">
                <a:solidFill>
                  <a:schemeClr val="tx1">
                    <a:lumMod val="75000"/>
                    <a:lumOff val="25000"/>
                  </a:schemeClr>
                </a:solidFill>
              </a:rPr>
              <a:t>pre-defined threshold size.</a:t>
            </a:r>
          </a:p>
          <a:p>
            <a:pPr lvl="1"/>
            <a:r>
              <a:rPr lang="en-US" dirty="0" smtClean="0">
                <a:solidFill>
                  <a:schemeClr val="tx1">
                    <a:lumMod val="75000"/>
                    <a:lumOff val="25000"/>
                  </a:schemeClr>
                </a:solidFill>
              </a:rPr>
              <a:t>Routinely synchronized with the </a:t>
            </a:r>
            <a:r>
              <a:rPr lang="en-US" dirty="0" smtClean="0">
                <a:solidFill>
                  <a:schemeClr val="tx1">
                    <a:lumMod val="75000"/>
                    <a:lumOff val="25000"/>
                  </a:schemeClr>
                </a:solidFill>
              </a:rPr>
              <a:t>databases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WT</a:t>
            </a:r>
            <a:r>
              <a:rPr lang="en-US" sz="3600" dirty="0" smtClean="0">
                <a:solidFill>
                  <a:schemeClr val="tx1">
                    <a:lumMod val="75000"/>
                    <a:lumOff val="25000"/>
                  </a:schemeClr>
                </a:solidFill>
                <a:effectLst>
                  <a:outerShdw blurRad="38100" dist="38100" dir="2700000" algn="tl">
                    <a:srgbClr val="000000">
                      <a:alpha val="43137"/>
                    </a:srgbClr>
                  </a:outerShdw>
                </a:effectLst>
              </a:rPr>
              <a:t> Creation/Refinement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lumMod val="75000"/>
                    <a:lumOff val="25000"/>
                  </a:schemeClr>
                </a:solidFill>
              </a:rPr>
              <a:t>Recursive binary cut 2 dimensional ranges:</a:t>
            </a:r>
          </a:p>
          <a:p>
            <a:pPr lvl="1"/>
            <a:r>
              <a:rPr lang="en-US" dirty="0" smtClean="0">
                <a:solidFill>
                  <a:schemeClr val="tx1">
                    <a:lumMod val="75000"/>
                    <a:lumOff val="25000"/>
                  </a:schemeClr>
                </a:solidFill>
              </a:rPr>
              <a:t>R: Full range for the data in bounding-box</a:t>
            </a:r>
          </a:p>
          <a:p>
            <a:pPr lvl="1"/>
            <a:r>
              <a:rPr lang="en-US" dirty="0" smtClean="0">
                <a:solidFill>
                  <a:schemeClr val="tx1">
                    <a:lumMod val="75000"/>
                    <a:lumOff val="25000"/>
                  </a:schemeClr>
                </a:solidFill>
              </a:rPr>
              <a:t>t: Threshold data size </a:t>
            </a:r>
          </a:p>
          <a:p>
            <a:pPr lvl="1"/>
            <a:r>
              <a:rPr lang="en-US" dirty="0" smtClean="0">
                <a:solidFill>
                  <a:schemeClr val="tx1">
                    <a:lumMod val="75000"/>
                    <a:lumOff val="25000"/>
                  </a:schemeClr>
                </a:solidFill>
              </a:rPr>
              <a:t>PT(R, t) = PT(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t)+PT(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t)</a:t>
            </a:r>
          </a:p>
          <a:p>
            <a:pPr lvl="2"/>
            <a:r>
              <a:rPr lang="en-US" dirty="0" err="1" smtClean="0">
                <a:solidFill>
                  <a:schemeClr val="tx1">
                    <a:lumMod val="75000"/>
                    <a:lumOff val="25000"/>
                  </a:schemeClr>
                </a:solidFill>
              </a:rPr>
              <a:t>Gml</a:t>
            </a:r>
            <a:r>
              <a:rPr lang="en-US" dirty="0" smtClean="0">
                <a:solidFill>
                  <a:schemeClr val="tx1">
                    <a:lumMod val="75000"/>
                    <a:lumOff val="25000"/>
                  </a:schemeClr>
                </a:solidFill>
              </a:rPr>
              <a:t> = </a:t>
            </a:r>
            <a:r>
              <a:rPr lang="en-US" dirty="0" err="1" smtClean="0">
                <a:solidFill>
                  <a:schemeClr val="tx1">
                    <a:lumMod val="75000"/>
                    <a:lumOff val="25000"/>
                  </a:schemeClr>
                </a:solidFill>
              </a:rPr>
              <a:t>getFeature</a:t>
            </a:r>
            <a:r>
              <a:rPr lang="en-US" dirty="0" smtClean="0">
                <a:solidFill>
                  <a:schemeClr val="tx1">
                    <a:lumMod val="75000"/>
                    <a:lumOff val="25000"/>
                  </a:schemeClr>
                </a:solidFill>
              </a:rPr>
              <a:t> (</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If (size(</a:t>
            </a:r>
            <a:r>
              <a:rPr lang="en-US" dirty="0" err="1" smtClean="0">
                <a:solidFill>
                  <a:schemeClr val="tx1">
                    <a:lumMod val="75000"/>
                    <a:lumOff val="25000"/>
                  </a:schemeClr>
                </a:solidFill>
              </a:rPr>
              <a:t>Gml</a:t>
            </a:r>
            <a:r>
              <a:rPr lang="en-US" dirty="0" smtClean="0">
                <a:solidFill>
                  <a:schemeClr val="tx1">
                    <a:lumMod val="75000"/>
                    <a:lumOff val="25000"/>
                  </a:schemeClr>
                </a:solidFill>
              </a:rPr>
              <a:t>)&lt;= t)</a:t>
            </a:r>
          </a:p>
          <a:p>
            <a:pPr lvl="3"/>
            <a:r>
              <a:rPr lang="en-US" dirty="0" smtClean="0">
                <a:solidFill>
                  <a:schemeClr val="tx1">
                    <a:lumMod val="75000"/>
                    <a:lumOff val="25000"/>
                  </a:schemeClr>
                </a:solidFill>
              </a:rPr>
              <a:t>Put it into </a:t>
            </a:r>
            <a:r>
              <a:rPr lang="en-US" dirty="0" smtClean="0">
                <a:solidFill>
                  <a:schemeClr val="tx1">
                    <a:lumMod val="75000"/>
                    <a:lumOff val="25000"/>
                  </a:schemeClr>
                </a:solidFill>
              </a:rPr>
              <a:t>memory/disk as </a:t>
            </a:r>
            <a:r>
              <a:rPr lang="en-US" dirty="0" smtClean="0">
                <a:solidFill>
                  <a:schemeClr val="tx1">
                    <a:lumMod val="75000"/>
                    <a:lumOff val="25000"/>
                  </a:schemeClr>
                </a:solidFill>
              </a:rPr>
              <a:t>pair &lt;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a:t>
            </a:r>
            <a:r>
              <a:rPr lang="en-US" dirty="0" smtClean="0">
                <a:solidFill>
                  <a:schemeClr val="tx1">
                    <a:lumMod val="75000"/>
                    <a:lumOff val="25000"/>
                  </a:schemeClr>
                </a:solidFill>
              </a:rPr>
              <a:t>size(</a:t>
            </a:r>
            <a:r>
              <a:rPr lang="en-US" dirty="0" err="1" smtClean="0">
                <a:solidFill>
                  <a:schemeClr val="tx1">
                    <a:lumMod val="75000"/>
                    <a:lumOff val="25000"/>
                  </a:schemeClr>
                </a:solidFill>
              </a:rPr>
              <a:t>Gml</a:t>
            </a:r>
            <a:r>
              <a:rPr lang="en-US" dirty="0" smtClean="0">
                <a:solidFill>
                  <a:schemeClr val="tx1">
                    <a:lumMod val="75000"/>
                    <a:lumOff val="25000"/>
                  </a:schemeClr>
                </a:solidFill>
              </a:rPr>
              <a:t>)&gt;</a:t>
            </a:r>
            <a:endParaRPr lang="en-US" dirty="0" smtClean="0">
              <a:solidFill>
                <a:schemeClr val="tx1">
                  <a:lumMod val="75000"/>
                  <a:lumOff val="25000"/>
                </a:schemeClr>
              </a:solidFill>
            </a:endParaRPr>
          </a:p>
          <a:p>
            <a:pPr lvl="3"/>
            <a:r>
              <a:rPr lang="en-US" dirty="0" smtClean="0">
                <a:solidFill>
                  <a:schemeClr val="tx1">
                    <a:lumMod val="75000"/>
                    <a:lumOff val="25000"/>
                  </a:schemeClr>
                </a:solidFill>
              </a:rPr>
              <a:t>And return;</a:t>
            </a:r>
          </a:p>
          <a:p>
            <a:pPr lvl="2"/>
            <a:r>
              <a:rPr lang="en-US" dirty="0" smtClean="0">
                <a:solidFill>
                  <a:schemeClr val="tx1">
                    <a:lumMod val="75000"/>
                    <a:lumOff val="25000"/>
                  </a:schemeClr>
                </a:solidFill>
              </a:rPr>
              <a:t>Else</a:t>
            </a:r>
          </a:p>
          <a:p>
            <a:pPr lvl="3"/>
            <a:r>
              <a:rPr lang="en-US" dirty="0" smtClean="0">
                <a:solidFill>
                  <a:schemeClr val="tx1">
                    <a:lumMod val="75000"/>
                    <a:lumOff val="25000"/>
                  </a:schemeClr>
                </a:solidFill>
              </a:rPr>
              <a:t>Call PT(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err="1" smtClean="0">
                <a:solidFill>
                  <a:schemeClr val="tx1">
                    <a:lumMod val="75000"/>
                    <a:lumOff val="25000"/>
                  </a:schemeClr>
                </a:solidFill>
              </a:rPr>
              <a:t>,t</a:t>
            </a:r>
            <a:r>
              <a:rPr lang="en-US" dirty="0" smtClean="0">
                <a:solidFill>
                  <a:schemeClr val="tx1">
                    <a:lumMod val="75000"/>
                    <a:lumOff val="25000"/>
                  </a:schemeClr>
                </a:solidFill>
              </a:rPr>
              <a:t>)</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25</a:t>
            </a:fld>
            <a:endParaRPr lang="en-US"/>
          </a:p>
        </p:txBody>
      </p:sp>
      <p:cxnSp>
        <p:nvCxnSpPr>
          <p:cNvPr id="6" name="Elbow Connector 5"/>
          <p:cNvCxnSpPr/>
          <p:nvPr/>
        </p:nvCxnSpPr>
        <p:spPr>
          <a:xfrm rot="16200000" flipV="1">
            <a:off x="266700" y="4229100"/>
            <a:ext cx="2133600" cy="533400"/>
          </a:xfrm>
          <a:prstGeom prst="bentConnector3">
            <a:avLst>
              <a:gd name="adj1" fmla="val -9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 y="6019800"/>
            <a:ext cx="7315200" cy="369332"/>
          </a:xfrm>
          <a:prstGeom prst="rect">
            <a:avLst/>
          </a:prstGeom>
          <a:noFill/>
        </p:spPr>
        <p:txBody>
          <a:bodyPr wrap="square" rtlCol="0">
            <a:spAutoFit/>
          </a:bodyPr>
          <a:lstStyle/>
          <a:p>
            <a:r>
              <a:rPr lang="en-US" i="1" dirty="0" smtClean="0"/>
              <a:t>Threshold data size changes depending on the data and network-bandwidth. </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WT Utilization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1"/>
            <a:ext cx="8458200" cy="457199"/>
          </a:xfrm>
        </p:spPr>
        <p:txBody>
          <a:bodyPr>
            <a:normAutofit fontScale="85000" lnSpcReduction="20000"/>
          </a:bodyPr>
          <a:lstStyle/>
          <a:p>
            <a:r>
              <a:rPr lang="en-US" dirty="0" smtClean="0">
                <a:solidFill>
                  <a:schemeClr val="tx1">
                    <a:lumMod val="75000"/>
                    <a:lumOff val="25000"/>
                  </a:schemeClr>
                </a:solidFill>
              </a:rPr>
              <a:t>Lets say federator gets a query whose range is R</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26</a:t>
            </a:fld>
            <a:endParaRPr lang="en-US" dirty="0"/>
          </a:p>
        </p:txBody>
      </p:sp>
      <p:grpSp>
        <p:nvGrpSpPr>
          <p:cNvPr id="16"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97875"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43250"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9" name="Rectangle 48"/>
          <p:cNvSpPr/>
          <p:nvPr/>
        </p:nvSpPr>
        <p:spPr>
          <a:xfrm>
            <a:off x="1828800" y="3429000"/>
            <a:ext cx="685800" cy="762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endParaRPr lang="en-US" sz="2000" b="1" dirty="0">
              <a:solidFill>
                <a:srgbClr val="0070C0"/>
              </a:solidFill>
            </a:endParaRPr>
          </a:p>
        </p:txBody>
      </p:sp>
      <p:sp>
        <p:nvSpPr>
          <p:cNvPr id="52" name="TextBox 51"/>
          <p:cNvSpPr txBox="1"/>
          <p:nvPr/>
        </p:nvSpPr>
        <p:spPr>
          <a:xfrm>
            <a:off x="1905000" y="6172200"/>
            <a:ext cx="609600" cy="400110"/>
          </a:xfrm>
          <a:prstGeom prst="rect">
            <a:avLst/>
          </a:prstGeom>
          <a:noFill/>
        </p:spPr>
        <p:txBody>
          <a:bodyPr wrap="square" rtlCol="0">
            <a:spAutoFit/>
          </a:bodyPr>
          <a:lstStyle/>
          <a:p>
            <a:r>
              <a:rPr lang="en-US" sz="2000" dirty="0" smtClean="0"/>
              <a:t>WT</a:t>
            </a:r>
            <a:endParaRPr lang="en-US" sz="2000" dirty="0"/>
          </a:p>
        </p:txBody>
      </p:sp>
      <p:sp>
        <p:nvSpPr>
          <p:cNvPr id="53" name="Content Placeholder 2"/>
          <p:cNvSpPr txBox="1">
            <a:spLocks/>
          </p:cNvSpPr>
          <p:nvPr/>
        </p:nvSpPr>
        <p:spPr>
          <a:xfrm>
            <a:off x="4343400" y="2667000"/>
            <a:ext cx="4495800" cy="3810000"/>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pitchFamily="34" charset="0"/>
              <a:buChar char="•"/>
            </a:pPr>
            <a:r>
              <a:rPr lang="en-US" sz="3200" noProof="0" dirty="0" smtClean="0">
                <a:solidFill>
                  <a:schemeClr val="tx1">
                    <a:lumMod val="75000"/>
                    <a:lumOff val="25000"/>
                  </a:schemeClr>
                </a:solidFill>
              </a:rPr>
              <a:t>R overlaps with: p</a:t>
            </a:r>
            <a:r>
              <a:rPr lang="en-US" sz="3200" baseline="-25000" dirty="0" smtClean="0">
                <a:solidFill>
                  <a:schemeClr val="tx1">
                    <a:lumMod val="75000"/>
                    <a:lumOff val="25000"/>
                  </a:schemeClr>
                </a:solidFill>
              </a:rPr>
              <a:t>12</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and p</a:t>
            </a:r>
            <a:r>
              <a:rPr lang="en-US" sz="3200" baseline="-25000" dirty="0" smtClean="0">
                <a:solidFill>
                  <a:schemeClr val="tx1">
                    <a:lumMod val="75000"/>
                    <a:lumOff val="25000"/>
                  </a:schemeClr>
                </a:solidFill>
              </a:rPr>
              <a:t>5</a:t>
            </a:r>
          </a:p>
          <a:p>
            <a:pPr marL="342900" indent="-342900">
              <a:spcBef>
                <a:spcPct val="20000"/>
              </a:spcBef>
              <a:buFont typeface="Arial" pitchFamily="34" charset="0"/>
              <a:buChar char="•"/>
            </a:pPr>
            <a:r>
              <a:rPr lang="en-US" sz="3200" noProof="0" dirty="0" smtClean="0">
                <a:solidFill>
                  <a:schemeClr val="tx1">
                    <a:lumMod val="75000"/>
                    <a:lumOff val="25000"/>
                  </a:schemeClr>
                </a:solidFill>
              </a:rPr>
              <a:t>Overlapped regions in </a:t>
            </a:r>
            <a:r>
              <a:rPr lang="en-US" sz="3200" noProof="0" dirty="0" err="1" smtClean="0">
                <a:solidFill>
                  <a:schemeClr val="tx1">
                    <a:lumMod val="75000"/>
                    <a:lumOff val="25000"/>
                  </a:schemeClr>
                </a:solidFill>
              </a:rPr>
              <a:t>bbox</a:t>
            </a:r>
            <a:r>
              <a:rPr lang="en-US" sz="3200" noProof="0" dirty="0" smtClean="0">
                <a:solidFill>
                  <a:schemeClr val="tx1">
                    <a:lumMod val="75000"/>
                    <a:lumOff val="25000"/>
                  </a:schemeClr>
                </a:solidFill>
              </a:rPr>
              <a:t> are: </a:t>
            </a: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and r</a:t>
            </a:r>
            <a:r>
              <a:rPr lang="en-US" sz="3200" baseline="-25000" dirty="0" smtClean="0">
                <a:solidFill>
                  <a:schemeClr val="tx1">
                    <a:lumMod val="75000"/>
                    <a:lumOff val="25000"/>
                  </a:schemeClr>
                </a:solidFill>
              </a:rPr>
              <a:t>3</a:t>
            </a:r>
            <a:endParaRPr lang="en-US" sz="3200" dirty="0" smtClean="0">
              <a:solidFill>
                <a:schemeClr val="tx1">
                  <a:lumMod val="75000"/>
                  <a:lumOff val="25000"/>
                </a:schemeClr>
              </a:solidFill>
            </a:endParaRPr>
          </a:p>
          <a:p>
            <a:pPr marL="342900" indent="-342900">
              <a:spcBef>
                <a:spcPct val="20000"/>
              </a:spcBef>
              <a:buFont typeface="Arial" pitchFamily="34" charset="0"/>
              <a:buChar char="•"/>
            </a:pPr>
            <a:r>
              <a:rPr lang="en-US" sz="3200" dirty="0" smtClean="0">
                <a:solidFill>
                  <a:schemeClr val="tx1">
                    <a:lumMod val="75000"/>
                    <a:lumOff val="25000"/>
                  </a:schemeClr>
                </a:solidFill>
              </a:rPr>
              <a:t>Instead of making one query to database through WFS with range R;</a:t>
            </a:r>
          </a:p>
          <a:p>
            <a:pPr marL="800100" lvl="1" indent="-342900">
              <a:spcBef>
                <a:spcPct val="20000"/>
              </a:spcBef>
              <a:buFont typeface="Arial" pitchFamily="34" charset="0"/>
              <a:buChar char="•"/>
            </a:pPr>
            <a:r>
              <a:rPr lang="en-US" sz="3200" dirty="0" smtClean="0">
                <a:solidFill>
                  <a:schemeClr val="tx1">
                    <a:lumMod val="75000"/>
                    <a:lumOff val="25000"/>
                  </a:schemeClr>
                </a:solidFill>
              </a:rPr>
              <a:t>Make 3 parallel queries whose all attributes are same except for range attributes.</a:t>
            </a:r>
          </a:p>
          <a:p>
            <a:pPr marL="1257300" lvl="2"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and r</a:t>
            </a:r>
            <a:r>
              <a:rPr lang="en-US" sz="3200" baseline="-25000" dirty="0" smtClean="0">
                <a:solidFill>
                  <a:schemeClr val="tx1">
                    <a:lumMod val="75000"/>
                    <a:lumOff val="25000"/>
                  </a:schemeClr>
                </a:solidFill>
              </a:rPr>
              <a:t>3</a:t>
            </a:r>
            <a:endParaRPr lang="en-US" sz="3200" noProof="0" dirty="0" smtClean="0">
              <a:solidFill>
                <a:schemeClr val="tx1">
                  <a:lumMod val="75000"/>
                  <a:lumOff val="25000"/>
                </a:schemeClr>
              </a:solidFill>
            </a:endParaRPr>
          </a:p>
          <a:p>
            <a:pPr marL="800100" lvl="1" indent="-342900">
              <a:spcBef>
                <a:spcPct val="20000"/>
              </a:spcBef>
              <a:buFont typeface="Arial" pitchFamily="34" charset="0"/>
              <a:buChar char="•"/>
            </a:pPr>
            <a:endPar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sp>
        <p:nvSpPr>
          <p:cNvPr id="34" name="Rectangle 33"/>
          <p:cNvSpPr/>
          <p:nvPr/>
        </p:nvSpPr>
        <p:spPr>
          <a:xfrm>
            <a:off x="1752600" y="38100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1</a:t>
            </a:r>
            <a:endParaRPr lang="en-US" sz="2000" b="1" dirty="0">
              <a:solidFill>
                <a:srgbClr val="0070C0"/>
              </a:solidFill>
            </a:endParaRPr>
          </a:p>
        </p:txBody>
      </p:sp>
      <p:sp>
        <p:nvSpPr>
          <p:cNvPr id="35" name="Rectangle 34"/>
          <p:cNvSpPr/>
          <p:nvPr/>
        </p:nvSpPr>
        <p:spPr>
          <a:xfrm>
            <a:off x="2209800" y="35052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2</a:t>
            </a:r>
            <a:endParaRPr lang="en-US" sz="2000" b="1" dirty="0">
              <a:solidFill>
                <a:srgbClr val="0070C0"/>
              </a:solidFill>
            </a:endParaRPr>
          </a:p>
        </p:txBody>
      </p:sp>
      <p:sp>
        <p:nvSpPr>
          <p:cNvPr id="36" name="Rectangle 35"/>
          <p:cNvSpPr/>
          <p:nvPr/>
        </p:nvSpPr>
        <p:spPr>
          <a:xfrm>
            <a:off x="2209800" y="38100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3</a:t>
            </a:r>
            <a:endParaRPr lang="en-US" sz="2000" b="1" dirty="0">
              <a:solidFill>
                <a:srgbClr val="0070C0"/>
              </a:solidFill>
            </a:endParaRPr>
          </a:p>
        </p:txBody>
      </p:sp>
      <p:sp>
        <p:nvSpPr>
          <p:cNvPr id="46" name="TextBox 45"/>
          <p:cNvSpPr txBox="1"/>
          <p:nvPr/>
        </p:nvSpPr>
        <p:spPr>
          <a:xfrm>
            <a:off x="3657600" y="5742801"/>
            <a:ext cx="685800" cy="276999"/>
          </a:xfrm>
          <a:prstGeom prst="rect">
            <a:avLst/>
          </a:prstGeom>
          <a:noFill/>
        </p:spPr>
        <p:txBody>
          <a:bodyPr wrap="square" rtlCol="0">
            <a:spAutoFit/>
          </a:bodyPr>
          <a:lstStyle/>
          <a:p>
            <a:r>
              <a:rPr lang="en-US" sz="1200" dirty="0" smtClean="0"/>
              <a:t>(1, 1/2)</a:t>
            </a:r>
            <a:endParaRPr lang="en-US" sz="1200" dirty="0"/>
          </a:p>
        </p:txBody>
      </p:sp>
      <p:sp>
        <p:nvSpPr>
          <p:cNvPr id="48" name="TextBox 47"/>
          <p:cNvSpPr txBox="1"/>
          <p:nvPr/>
        </p:nvSpPr>
        <p:spPr>
          <a:xfrm>
            <a:off x="1981200" y="5819001"/>
            <a:ext cx="685800" cy="276999"/>
          </a:xfrm>
          <a:prstGeom prst="rect">
            <a:avLst/>
          </a:prstGeom>
          <a:noFill/>
        </p:spPr>
        <p:txBody>
          <a:bodyPr wrap="square" rtlCol="0">
            <a:spAutoFit/>
          </a:bodyPr>
          <a:lstStyle/>
          <a:p>
            <a:r>
              <a:rPr lang="en-US" sz="1200" dirty="0" smtClean="0"/>
              <a:t>(1/2, 0)</a:t>
            </a:r>
            <a:endParaRPr lang="en-US" sz="1200" dirty="0"/>
          </a:p>
        </p:txBody>
      </p:sp>
      <p:sp>
        <p:nvSpPr>
          <p:cNvPr id="50" name="TextBox 49"/>
          <p:cNvSpPr txBox="1"/>
          <p:nvPr/>
        </p:nvSpPr>
        <p:spPr>
          <a:xfrm>
            <a:off x="3733800" y="3810000"/>
            <a:ext cx="762000" cy="276999"/>
          </a:xfrm>
          <a:prstGeom prst="rect">
            <a:avLst/>
          </a:prstGeom>
          <a:noFill/>
        </p:spPr>
        <p:txBody>
          <a:bodyPr wrap="square" rtlCol="0">
            <a:spAutoFit/>
          </a:bodyPr>
          <a:lstStyle/>
          <a:p>
            <a:r>
              <a:rPr lang="en-US" sz="1200" dirty="0" smtClean="0"/>
              <a:t>(1, 3/4)</a:t>
            </a:r>
            <a:endParaRPr lang="en-US" sz="1200" dirty="0"/>
          </a:p>
        </p:txBody>
      </p:sp>
      <p:sp>
        <p:nvSpPr>
          <p:cNvPr id="51" name="Text Box 35"/>
          <p:cNvSpPr txBox="1">
            <a:spLocks noChangeArrowheads="1"/>
          </p:cNvSpPr>
          <p:nvPr/>
        </p:nvSpPr>
        <p:spPr bwMode="auto">
          <a:xfrm>
            <a:off x="381000" y="57150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 Box 36"/>
          <p:cNvSpPr txBox="1">
            <a:spLocks noChangeArrowheads="1"/>
          </p:cNvSpPr>
          <p:nvPr/>
        </p:nvSpPr>
        <p:spPr bwMode="auto">
          <a:xfrm>
            <a:off x="3657600" y="28956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9906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Performance effecting factors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3124200"/>
            <a:ext cx="8229600" cy="762000"/>
          </a:xfrm>
        </p:spPr>
        <p:txBody>
          <a:bodyPr>
            <a:normAutofit fontScale="77500" lnSpcReduction="20000"/>
          </a:bodyPr>
          <a:lstStyle/>
          <a:p>
            <a:pPr marL="514350" indent="-514350">
              <a:buFont typeface="+mj-lt"/>
              <a:buAutoNum type="arabicPeriod" startAt="2"/>
            </a:pPr>
            <a:r>
              <a:rPr lang="en-US" dirty="0" smtClean="0">
                <a:solidFill>
                  <a:schemeClr val="tx1">
                    <a:lumMod val="75000"/>
                    <a:lumOff val="25000"/>
                  </a:schemeClr>
                </a:solidFill>
              </a:rPr>
              <a:t>#of WFS worker nodes</a:t>
            </a:r>
          </a:p>
          <a:p>
            <a:pPr lvl="1"/>
            <a:r>
              <a:rPr lang="en-US" dirty="0" smtClean="0">
                <a:solidFill>
                  <a:schemeClr val="tx1">
                    <a:lumMod val="75000"/>
                    <a:lumOff val="25000"/>
                  </a:schemeClr>
                </a:solidFill>
              </a:rPr>
              <a:t>As the number increases, the performance increases</a:t>
            </a:r>
          </a:p>
        </p:txBody>
      </p:sp>
      <p:sp>
        <p:nvSpPr>
          <p:cNvPr id="25" name="Content Placeholder 2"/>
          <p:cNvSpPr txBox="1">
            <a:spLocks/>
          </p:cNvSpPr>
          <p:nvPr/>
        </p:nvSpPr>
        <p:spPr>
          <a:xfrm>
            <a:off x="533400" y="1371600"/>
            <a:ext cx="8229600" cy="1752600"/>
          </a:xfrm>
          <a:prstGeom prst="rect">
            <a:avLst/>
          </a:prstGeom>
        </p:spPr>
        <p:txBody>
          <a:bodyPr vert="horz" lIns="91440" tIns="45720" rIns="91440" bIns="45720" rtlCol="0">
            <a:normAutofit fontScale="775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#of parallel queries to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 single</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worker node</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0" lvl="1" indent="-514350">
              <a:spcBef>
                <a:spcPct val="20000"/>
              </a:spcBef>
              <a:buFont typeface="Arial" pitchFamily="34" charset="0"/>
              <a:buChar char="–"/>
              <a:defRPr/>
            </a:pPr>
            <a:r>
              <a:rPr lang="en-US" sz="2800" dirty="0" smtClean="0">
                <a:solidFill>
                  <a:schemeClr val="tx1">
                    <a:lumMod val="75000"/>
                    <a:lumOff val="25000"/>
                  </a:schemeClr>
                </a:solidFill>
              </a:rPr>
              <a:t>Changes according to threshold partition size and </a:t>
            </a:r>
            <a:r>
              <a:rPr lang="en-US" sz="2800" dirty="0" smtClean="0">
                <a:solidFill>
                  <a:schemeClr val="tx1">
                    <a:lumMod val="75000"/>
                    <a:lumOff val="25000"/>
                  </a:schemeClr>
                </a:solidFill>
              </a:rPr>
              <a:t>number of worker </a:t>
            </a:r>
            <a:r>
              <a:rPr lang="en-US" sz="2800" dirty="0" smtClean="0">
                <a:solidFill>
                  <a:schemeClr val="tx1">
                    <a:lumMod val="75000"/>
                    <a:lumOff val="25000"/>
                  </a:schemeClr>
                </a:solidFill>
              </a:rPr>
              <a:t>nodes </a:t>
            </a:r>
          </a:p>
          <a:p>
            <a:pPr marL="914400" lvl="1" indent="-514350">
              <a:spcBef>
                <a:spcPct val="20000"/>
              </a:spcBef>
              <a:buFont typeface="Arial" pitchFamily="34" charset="0"/>
              <a:buChar char="–"/>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As</a:t>
            </a:r>
            <a:r>
              <a:rPr kumimoji="0" lang="en-US" sz="2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the number increase, performance increase </a:t>
            </a:r>
          </a:p>
          <a:p>
            <a:pPr marL="1371600" lvl="2" indent="-514350">
              <a:spcBef>
                <a:spcPct val="20000"/>
              </a:spcBef>
              <a:buFont typeface="Arial" pitchFamily="34" charset="0"/>
              <a:buChar char="–"/>
              <a:defRPr/>
            </a:pPr>
            <a:r>
              <a:rPr kumimoji="0" lang="en-US" sz="2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but after some number increase rate decreases</a:t>
            </a:r>
            <a:endParaRPr lang="en-US" sz="2800" dirty="0" smtClean="0">
              <a:solidFill>
                <a:schemeClr val="tx1">
                  <a:lumMod val="75000"/>
                  <a:lumOff val="25000"/>
                </a:schemeClr>
              </a:solidFill>
            </a:endParaRPr>
          </a:p>
        </p:txBody>
      </p:sp>
      <p:grpSp>
        <p:nvGrpSpPr>
          <p:cNvPr id="88" name="Group 87"/>
          <p:cNvGrpSpPr/>
          <p:nvPr/>
        </p:nvGrpSpPr>
        <p:grpSpPr>
          <a:xfrm>
            <a:off x="1524000" y="5257800"/>
            <a:ext cx="4953000" cy="1066801"/>
            <a:chOff x="1524000" y="3124200"/>
            <a:chExt cx="4953000" cy="1066801"/>
          </a:xfrm>
        </p:grpSpPr>
        <p:sp>
          <p:nvSpPr>
            <p:cNvPr id="89" name="AutoShape 4"/>
            <p:cNvSpPr>
              <a:spLocks noChangeArrowheads="1"/>
            </p:cNvSpPr>
            <p:nvPr/>
          </p:nvSpPr>
          <p:spPr bwMode="auto">
            <a:xfrm>
              <a:off x="6019800" y="34115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90" name="Oval 6"/>
            <p:cNvSpPr>
              <a:spLocks noChangeArrowheads="1"/>
            </p:cNvSpPr>
            <p:nvPr/>
          </p:nvSpPr>
          <p:spPr bwMode="auto">
            <a:xfrm>
              <a:off x="4714875" y="3343275"/>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91" name="Straight Arrow Connector 90"/>
            <p:cNvCxnSpPr>
              <a:stCxn id="90" idx="2"/>
            </p:cNvCxnSpPr>
            <p:nvPr/>
          </p:nvCxnSpPr>
          <p:spPr>
            <a:xfrm rot="10800000" flipV="1">
              <a:off x="3978275" y="3676650"/>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2" name="Straight Arrow Connector 91"/>
            <p:cNvCxnSpPr>
              <a:stCxn id="89" idx="2"/>
              <a:endCxn id="90" idx="6"/>
            </p:cNvCxnSpPr>
            <p:nvPr/>
          </p:nvCxnSpPr>
          <p:spPr>
            <a:xfrm rot="10800000" flipV="1">
              <a:off x="5673726" y="3675856"/>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3" name="Straight Arrow Connector 92"/>
            <p:cNvCxnSpPr/>
            <p:nvPr/>
          </p:nvCxnSpPr>
          <p:spPr>
            <a:xfrm rot="10800000" flipV="1">
              <a:off x="3975848" y="3774141"/>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4" name="Straight Arrow Connector 93"/>
            <p:cNvCxnSpPr/>
            <p:nvPr/>
          </p:nvCxnSpPr>
          <p:spPr>
            <a:xfrm rot="10800000" flipV="1">
              <a:off x="3975848" y="3579812"/>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grpSp>
          <p:nvGrpSpPr>
            <p:cNvPr id="95" name="Group 20"/>
            <p:cNvGrpSpPr/>
            <p:nvPr/>
          </p:nvGrpSpPr>
          <p:grpSpPr>
            <a:xfrm>
              <a:off x="2667000" y="3124200"/>
              <a:ext cx="1219200" cy="1066801"/>
              <a:chOff x="5049338" y="4413873"/>
              <a:chExt cx="2262976" cy="2104869"/>
            </a:xfrm>
          </p:grpSpPr>
          <p:sp>
            <p:nvSpPr>
              <p:cNvPr id="97" name="Rectangle 4"/>
              <p:cNvSpPr>
                <a:spLocks noChangeArrowheads="1"/>
              </p:cNvSpPr>
              <p:nvPr/>
            </p:nvSpPr>
            <p:spPr bwMode="auto">
              <a:xfrm>
                <a:off x="5180051" y="46331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cxnSp>
            <p:nvCxnSpPr>
              <p:cNvPr id="98"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99" name="Straight Connector 98"/>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0" name="Straight Connector 99"/>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1" name="Straight Connector 100"/>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2" name="Straight Connector 101"/>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3" name="Straight Connector 102"/>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4" name="Straight Connector 103"/>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5" name="Straight Connector 104"/>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6"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07" name="TextBox 106"/>
              <p:cNvSpPr txBox="1"/>
              <p:nvPr/>
            </p:nvSpPr>
            <p:spPr>
              <a:xfrm>
                <a:off x="6617208" y="4575417"/>
                <a:ext cx="304801" cy="425084"/>
              </a:xfrm>
              <a:prstGeom prst="rect">
                <a:avLst/>
              </a:prstGeom>
              <a:noFill/>
            </p:spPr>
            <p:txBody>
              <a:bodyPr wrap="square" rtlCol="0">
                <a:spAutoFit/>
              </a:bodyPr>
              <a:lstStyle/>
              <a:p>
                <a:endParaRPr lang="en-US" sz="1100" dirty="0"/>
              </a:p>
            </p:txBody>
          </p:sp>
        </p:grpSp>
        <p:sp>
          <p:nvSpPr>
            <p:cNvPr id="96" name="TextBox 95"/>
            <p:cNvSpPr txBox="1"/>
            <p:nvPr/>
          </p:nvSpPr>
          <p:spPr>
            <a:xfrm>
              <a:off x="1524000" y="3352800"/>
              <a:ext cx="1066800" cy="523220"/>
            </a:xfrm>
            <a:prstGeom prst="rect">
              <a:avLst/>
            </a:prstGeom>
            <a:noFill/>
          </p:spPr>
          <p:txBody>
            <a:bodyPr wrap="square" rtlCol="0">
              <a:spAutoFit/>
            </a:bodyPr>
            <a:lstStyle/>
            <a:p>
              <a:r>
                <a:rPr lang="en-US" sz="1400" dirty="0" smtClean="0"/>
                <a:t>Main query at federator</a:t>
              </a:r>
              <a:endParaRPr lang="en-US" sz="1400" dirty="0"/>
            </a:p>
          </p:txBody>
        </p:sp>
      </p:grpSp>
      <p:sp>
        <p:nvSpPr>
          <p:cNvPr id="108" name="TextBox 107"/>
          <p:cNvSpPr txBox="1"/>
          <p:nvPr/>
        </p:nvSpPr>
        <p:spPr>
          <a:xfrm>
            <a:off x="304800" y="6367046"/>
            <a:ext cx="8686800" cy="338554"/>
          </a:xfrm>
          <a:prstGeom prst="rect">
            <a:avLst/>
          </a:prstGeom>
          <a:noFill/>
        </p:spPr>
        <p:txBody>
          <a:bodyPr wrap="square" rtlCol="0">
            <a:spAutoFit/>
          </a:bodyPr>
          <a:lstStyle/>
          <a:p>
            <a:r>
              <a:rPr lang="en-US" sz="1600" b="1" dirty="0" smtClean="0">
                <a:solidFill>
                  <a:schemeClr val="tx1">
                    <a:lumMod val="75000"/>
                    <a:lumOff val="25000"/>
                  </a:schemeClr>
                </a:solidFill>
              </a:rPr>
              <a:t>Performance evaluations will be performed on earthquake seismic data kept in </a:t>
            </a:r>
            <a:r>
              <a:rPr lang="en-US" sz="1600" b="1" dirty="0" err="1" smtClean="0">
                <a:solidFill>
                  <a:schemeClr val="tx1">
                    <a:lumMod val="75000"/>
                    <a:lumOff val="25000"/>
                  </a:schemeClr>
                </a:solidFill>
              </a:rPr>
              <a:t>MySQL</a:t>
            </a:r>
            <a:r>
              <a:rPr lang="en-US" sz="1600" b="1" dirty="0" smtClean="0">
                <a:solidFill>
                  <a:schemeClr val="tx1">
                    <a:lumMod val="75000"/>
                    <a:lumOff val="25000"/>
                  </a:schemeClr>
                </a:solidFill>
              </a:rPr>
              <a:t> database</a:t>
            </a:r>
            <a:endParaRPr lang="en-US" sz="1600" b="1" dirty="0">
              <a:solidFill>
                <a:schemeClr val="tx1">
                  <a:lumMod val="75000"/>
                  <a:lumOff val="25000"/>
                </a:schemeClr>
              </a:solidFill>
            </a:endParaRPr>
          </a:p>
        </p:txBody>
      </p:sp>
      <p:sp>
        <p:nvSpPr>
          <p:cNvPr id="109" name="Content Placeholder 2"/>
          <p:cNvSpPr txBox="1">
            <a:spLocks/>
          </p:cNvSpPr>
          <p:nvPr/>
        </p:nvSpPr>
        <p:spPr>
          <a:xfrm>
            <a:off x="533400" y="4038600"/>
            <a:ext cx="8229600" cy="762000"/>
          </a:xfrm>
          <a:prstGeom prst="rect">
            <a:avLst/>
          </a:prstGeom>
        </p:spPr>
        <p:txBody>
          <a:bodyPr vert="horz" lIns="91440" tIns="45720" rIns="91440" bIns="45720" rtlCol="0">
            <a:normAutofit fontScale="775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Partitioning and merging</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overheads </a:t>
            </a:r>
            <a:r>
              <a:rPr kumimoji="0" lang="en-US" sz="3200" b="0" i="0" u="sng" strike="noStrike" kern="1200" cap="none" spc="0" normalizeH="0" noProof="0" dirty="0" smtClean="0">
                <a:ln>
                  <a:noFill/>
                </a:ln>
                <a:solidFill>
                  <a:schemeClr val="tx1">
                    <a:lumMod val="75000"/>
                    <a:lumOff val="25000"/>
                  </a:schemeClr>
                </a:solidFill>
                <a:effectLst/>
                <a:uLnTx/>
                <a:uFillTx/>
                <a:latin typeface="+mn-lt"/>
                <a:ea typeface="+mn-ea"/>
                <a:cs typeface="+mn-cs"/>
              </a:rPr>
              <a:t>at federator</a:t>
            </a:r>
            <a:endParaRPr kumimoji="0" lang="en-US" sz="3200" b="0" i="0" u="sng"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As the partition number increases, the overhead increases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28</a:t>
            </a:fld>
            <a:endParaRPr lang="en-US"/>
          </a:p>
        </p:txBody>
      </p:sp>
      <p:pic>
        <p:nvPicPr>
          <p:cNvPr id="1029" name="Picture 5"/>
          <p:cNvPicPr>
            <a:picLocks noChangeAspect="1" noChangeArrowheads="1"/>
          </p:cNvPicPr>
          <p:nvPr/>
        </p:nvPicPr>
        <p:blipFill>
          <a:blip r:embed="rId3"/>
          <a:srcRect/>
          <a:stretch>
            <a:fillRect/>
          </a:stretch>
        </p:blipFill>
        <p:spPr bwMode="auto">
          <a:xfrm>
            <a:off x="838200" y="335097"/>
            <a:ext cx="7239000" cy="5379903"/>
          </a:xfrm>
          <a:prstGeom prst="rect">
            <a:avLst/>
          </a:prstGeom>
          <a:noFill/>
          <a:ln w="9525">
            <a:noFill/>
            <a:miter lim="800000"/>
            <a:headEnd/>
            <a:tailEnd/>
          </a:ln>
          <a:effectLst/>
        </p:spPr>
      </p:pic>
      <p:sp>
        <p:nvSpPr>
          <p:cNvPr id="7" name="Content Placeholder 5"/>
          <p:cNvSpPr>
            <a:spLocks noGrp="1"/>
          </p:cNvSpPr>
          <p:nvPr>
            <p:ph idx="1"/>
          </p:nvPr>
        </p:nvSpPr>
        <p:spPr>
          <a:xfrm>
            <a:off x="1371600" y="5791200"/>
            <a:ext cx="6934200" cy="762000"/>
          </a:xfrm>
        </p:spPr>
        <p:txBody>
          <a:bodyPr>
            <a:normAutofit fontScale="70000" lnSpcReduction="20000"/>
          </a:bodyPr>
          <a:lstStyle/>
          <a:p>
            <a:r>
              <a:rPr lang="en-US" dirty="0" smtClean="0"/>
              <a:t>8-core WFS worker nodes</a:t>
            </a:r>
          </a:p>
          <a:p>
            <a:r>
              <a:rPr lang="en-US" dirty="0" smtClean="0"/>
              <a:t>Each partition is assigned to separate threads</a:t>
            </a:r>
          </a:p>
        </p:txBody>
      </p:sp>
      <p:pic>
        <p:nvPicPr>
          <p:cNvPr id="8" name="Picture 3"/>
          <p:cNvPicPr>
            <a:picLocks noChangeAspect="1" noChangeArrowheads="1"/>
          </p:cNvPicPr>
          <p:nvPr/>
        </p:nvPicPr>
        <p:blipFill>
          <a:blip r:embed="rId4"/>
          <a:srcRect/>
          <a:stretch>
            <a:fillRect/>
          </a:stretch>
        </p:blipFill>
        <p:spPr bwMode="auto">
          <a:xfrm>
            <a:off x="1981200" y="1371600"/>
            <a:ext cx="7010400"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r>
              <a:rPr lang="en-US" dirty="0" smtClean="0">
                <a:solidFill>
                  <a:schemeClr val="tx1">
                    <a:lumMod val="75000"/>
                    <a:lumOff val="25000"/>
                  </a:schemeClr>
                </a:solidFill>
              </a:rPr>
              <a:t>We parallelized range query using data partitioning (to reduce synchronization) and dynamic load balancing (to improve speedup)</a:t>
            </a:r>
          </a:p>
          <a:p>
            <a:pPr lvl="1"/>
            <a:r>
              <a:rPr lang="en-US" dirty="0" smtClean="0">
                <a:solidFill>
                  <a:schemeClr val="tx1">
                    <a:lumMod val="75000"/>
                    <a:lumOff val="25000"/>
                  </a:schemeClr>
                </a:solidFill>
              </a:rPr>
              <a:t>Overlapping </a:t>
            </a:r>
            <a:r>
              <a:rPr lang="en-US" dirty="0" smtClean="0">
                <a:solidFill>
                  <a:schemeClr val="tx1">
                    <a:lumMod val="75000"/>
                    <a:lumOff val="25000"/>
                  </a:schemeClr>
                </a:solidFill>
              </a:rPr>
              <a:t>I/O </a:t>
            </a:r>
            <a:r>
              <a:rPr lang="en-US" dirty="0" smtClean="0">
                <a:solidFill>
                  <a:schemeClr val="tx1">
                    <a:lumMod val="75000"/>
                    <a:lumOff val="25000"/>
                  </a:schemeClr>
                </a:solidFill>
              </a:rPr>
              <a:t>and CPU bound processes</a:t>
            </a:r>
          </a:p>
          <a:p>
            <a:pPr lvl="2"/>
            <a:r>
              <a:rPr lang="en-US" dirty="0" smtClean="0">
                <a:solidFill>
                  <a:schemeClr val="tx1">
                    <a:lumMod val="75000"/>
                    <a:lumOff val="25000"/>
                  </a:schemeClr>
                </a:solidFill>
              </a:rPr>
              <a:t>While fetching the data for a </a:t>
            </a:r>
            <a:r>
              <a:rPr lang="en-US" dirty="0" smtClean="0">
                <a:solidFill>
                  <a:schemeClr val="tx1">
                    <a:lumMod val="75000"/>
                    <a:lumOff val="25000"/>
                  </a:schemeClr>
                </a:solidFill>
              </a:rPr>
              <a:t>partition, rendering the </a:t>
            </a:r>
            <a:r>
              <a:rPr lang="en-US" dirty="0" smtClean="0">
                <a:solidFill>
                  <a:schemeClr val="tx1">
                    <a:lumMod val="75000"/>
                    <a:lumOff val="25000"/>
                  </a:schemeClr>
                </a:solidFill>
              </a:rPr>
              <a:t>GML </a:t>
            </a:r>
            <a:r>
              <a:rPr lang="en-US" dirty="0" smtClean="0">
                <a:solidFill>
                  <a:schemeClr val="tx1">
                    <a:lumMod val="75000"/>
                    <a:lumOff val="25000"/>
                  </a:schemeClr>
                </a:solidFill>
              </a:rPr>
              <a:t>response to </a:t>
            </a:r>
            <a:r>
              <a:rPr lang="en-US" dirty="0" smtClean="0">
                <a:solidFill>
                  <a:schemeClr val="tx1">
                    <a:lumMod val="75000"/>
                    <a:lumOff val="25000"/>
                  </a:schemeClr>
                </a:solidFill>
              </a:rPr>
              <a:t>another partition </a:t>
            </a:r>
            <a:endParaRPr lang="en-US" dirty="0" smtClean="0">
              <a:solidFill>
                <a:schemeClr val="tx1">
                  <a:lumMod val="75000"/>
                  <a:lumOff val="25000"/>
                </a:schemeClr>
              </a:solidFill>
            </a:endParaRP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Speed up increases as the partition number increases and then increase rate decreases.</a:t>
            </a:r>
          </a:p>
          <a:p>
            <a:pPr lvl="1"/>
            <a:r>
              <a:rPr lang="en-US" dirty="0" smtClean="0">
                <a:solidFill>
                  <a:schemeClr val="tx1">
                    <a:lumMod val="75000"/>
                    <a:lumOff val="25000"/>
                  </a:schemeClr>
                </a:solidFill>
              </a:rPr>
              <a:t>The initial </a:t>
            </a:r>
            <a:r>
              <a:rPr lang="en-US" dirty="0" smtClean="0">
                <a:solidFill>
                  <a:schemeClr val="tx1">
                    <a:lumMod val="75000"/>
                    <a:lumOff val="25000"/>
                  </a:schemeClr>
                </a:solidFill>
              </a:rPr>
              <a:t>increase is due to </a:t>
            </a:r>
            <a:r>
              <a:rPr lang="en-US" dirty="0" smtClean="0">
                <a:solidFill>
                  <a:schemeClr val="tx1">
                    <a:lumMod val="75000"/>
                    <a:lumOff val="25000"/>
                  </a:schemeClr>
                </a:solidFill>
              </a:rPr>
              <a:t>improved load </a:t>
            </a:r>
            <a:r>
              <a:rPr lang="en-US" dirty="0" smtClean="0">
                <a:solidFill>
                  <a:schemeClr val="tx1">
                    <a:lumMod val="75000"/>
                    <a:lumOff val="25000"/>
                  </a:schemeClr>
                </a:solidFill>
              </a:rPr>
              <a:t>balance by reducing the effect of fluctuation in partitions’ loads,</a:t>
            </a:r>
          </a:p>
          <a:p>
            <a:pPr lvl="1"/>
            <a:r>
              <a:rPr lang="en-US" dirty="0" smtClean="0">
                <a:solidFill>
                  <a:schemeClr val="tx1">
                    <a:lumMod val="75000"/>
                    <a:lumOff val="25000"/>
                  </a:schemeClr>
                </a:solidFill>
              </a:rPr>
              <a:t>and </a:t>
            </a:r>
            <a:r>
              <a:rPr lang="en-US" dirty="0" smtClean="0">
                <a:solidFill>
                  <a:schemeClr val="tx1">
                    <a:lumMod val="75000"/>
                    <a:lumOff val="25000"/>
                  </a:schemeClr>
                </a:solidFill>
              </a:rPr>
              <a:t>the </a:t>
            </a:r>
            <a:r>
              <a:rPr lang="en-US" dirty="0" smtClean="0">
                <a:solidFill>
                  <a:schemeClr val="tx1">
                    <a:lumMod val="75000"/>
                    <a:lumOff val="25000"/>
                  </a:schemeClr>
                </a:solidFill>
              </a:rPr>
              <a:t>decrease is </a:t>
            </a:r>
            <a:r>
              <a:rPr lang="en-US" dirty="0" smtClean="0">
                <a:solidFill>
                  <a:schemeClr val="tx1">
                    <a:lumMod val="75000"/>
                    <a:lumOff val="25000"/>
                  </a:schemeClr>
                </a:solidFill>
              </a:rPr>
              <a:t>due to the non-parallelizable </a:t>
            </a:r>
            <a:r>
              <a:rPr lang="en-US" dirty="0" smtClean="0">
                <a:solidFill>
                  <a:schemeClr val="tx1">
                    <a:lumMod val="75000"/>
                    <a:lumOff val="25000"/>
                  </a:schemeClr>
                </a:solidFill>
              </a:rPr>
              <a:t>overheads and limited number of clusters.</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Success of parallel access/query is based on how well we share the workload with worker nodes</a:t>
            </a:r>
            <a:r>
              <a:rPr lang="en-US" dirty="0" smtClean="0">
                <a:solidFill>
                  <a:schemeClr val="tx1">
                    <a:lumMod val="75000"/>
                    <a:lumOff val="25000"/>
                  </a:schemeClr>
                </a:solidFill>
              </a:rPr>
              <a:t>.</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Introduction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5867400" cy="5257800"/>
          </a:xfrm>
        </p:spPr>
        <p:txBody>
          <a:bodyPr>
            <a:normAutofit fontScale="70000" lnSpcReduction="20000"/>
          </a:bodyPr>
          <a:lstStyle/>
          <a:p>
            <a:r>
              <a:rPr lang="en-US" dirty="0" smtClean="0">
                <a:solidFill>
                  <a:schemeClr val="tx1">
                    <a:lumMod val="75000"/>
                    <a:lumOff val="25000"/>
                  </a:schemeClr>
                </a:solidFill>
              </a:rPr>
              <a:t>Distributed service arch for managing the production of knowledge from distributed collections of data via integrated data-views.</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Integrated data-views are defined by a “federator” located on top of the standard data components</a:t>
            </a:r>
          </a:p>
          <a:p>
            <a:pPr lvl="1"/>
            <a:r>
              <a:rPr lang="en-US" dirty="0" smtClean="0">
                <a:solidFill>
                  <a:schemeClr val="tx1">
                    <a:lumMod val="75000"/>
                    <a:lumOff val="25000"/>
                  </a:schemeClr>
                </a:solidFill>
              </a:rPr>
              <a:t>Components</a:t>
            </a:r>
          </a:p>
          <a:p>
            <a:pPr lvl="2"/>
            <a:r>
              <a:rPr lang="en-US" dirty="0" smtClean="0">
                <a:solidFill>
                  <a:schemeClr val="tx1">
                    <a:lumMod val="75000"/>
                    <a:lumOff val="25000"/>
                  </a:schemeClr>
                </a:solidFill>
              </a:rPr>
              <a:t>Web Services</a:t>
            </a:r>
          </a:p>
          <a:p>
            <a:pPr lvl="2"/>
            <a:r>
              <a:rPr lang="en-US" dirty="0" smtClean="0">
                <a:solidFill>
                  <a:schemeClr val="tx1">
                    <a:lumMod val="75000"/>
                    <a:lumOff val="25000"/>
                  </a:schemeClr>
                </a:solidFill>
              </a:rPr>
              <a:t>Translate information into a common data model</a:t>
            </a:r>
          </a:p>
          <a:p>
            <a:pPr lvl="1"/>
            <a:r>
              <a:rPr lang="en-US" dirty="0" smtClean="0">
                <a:solidFill>
                  <a:schemeClr val="tx1">
                    <a:lumMod val="75000"/>
                    <a:lumOff val="25000"/>
                  </a:schemeClr>
                </a:solidFill>
              </a:rPr>
              <a:t>Federator</a:t>
            </a:r>
          </a:p>
          <a:p>
            <a:pPr lvl="2"/>
            <a:r>
              <a:rPr lang="en-US" dirty="0" smtClean="0">
                <a:solidFill>
                  <a:schemeClr val="tx1">
                    <a:lumMod val="75000"/>
                    <a:lumOff val="25000"/>
                  </a:schemeClr>
                </a:solidFill>
              </a:rPr>
              <a:t>Combine information from several resources (components)</a:t>
            </a:r>
          </a:p>
          <a:p>
            <a:pPr lvl="2"/>
            <a:r>
              <a:rPr lang="en-US" sz="2500" dirty="0" smtClean="0">
                <a:solidFill>
                  <a:schemeClr val="tx1">
                    <a:lumMod val="75000"/>
                    <a:lumOff val="25000"/>
                  </a:schemeClr>
                </a:solidFill>
              </a:rPr>
              <a:t>Allows browsing of information</a:t>
            </a:r>
          </a:p>
          <a:p>
            <a:pPr lvl="2"/>
            <a:r>
              <a:rPr lang="en-US" sz="2500" dirty="0" smtClean="0">
                <a:solidFill>
                  <a:schemeClr val="tx1">
                    <a:lumMod val="75000"/>
                    <a:lumOff val="25000"/>
                  </a:schemeClr>
                </a:solidFill>
              </a:rPr>
              <a:t>Manage constraints across heterogeneous sites</a:t>
            </a:r>
          </a:p>
          <a:p>
            <a:pPr lvl="1"/>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Federator-oriented distributed data access/query optimization for responsive Information Systems</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a:t>
            </a:fld>
            <a:endParaRPr lang="en-US"/>
          </a:p>
        </p:txBody>
      </p:sp>
      <p:pic>
        <p:nvPicPr>
          <p:cNvPr id="1026" name="Picture 2"/>
          <p:cNvPicPr>
            <a:picLocks noChangeAspect="1" noChangeArrowheads="1"/>
          </p:cNvPicPr>
          <p:nvPr/>
        </p:nvPicPr>
        <p:blipFill>
          <a:blip r:embed="rId3"/>
          <a:srcRect/>
          <a:stretch>
            <a:fillRect/>
          </a:stretch>
        </p:blipFill>
        <p:spPr bwMode="auto">
          <a:xfrm>
            <a:off x="5715000" y="1371600"/>
            <a:ext cx="34290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Related </a:t>
            </a:r>
            <a:r>
              <a:rPr lang="en-US" sz="4000" dirty="0" smtClean="0">
                <a:solidFill>
                  <a:schemeClr val="tx1">
                    <a:lumMod val="75000"/>
                    <a:lumOff val="25000"/>
                  </a:schemeClr>
                </a:solidFill>
                <a:effectLst>
                  <a:outerShdw blurRad="38100" dist="38100" dir="2700000" algn="tl">
                    <a:srgbClr val="000000">
                      <a:alpha val="43137"/>
                    </a:srgbClr>
                  </a:outerShdw>
                </a:effectLst>
              </a:rPr>
              <a:t>Work</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495800"/>
          </a:xfrm>
        </p:spPr>
        <p:txBody>
          <a:bodyPr>
            <a:normAutofit fontScale="77500" lnSpcReduction="20000"/>
          </a:bodyPr>
          <a:lstStyle/>
          <a:p>
            <a:r>
              <a:rPr lang="en-GB" dirty="0" err="1" smtClean="0">
                <a:solidFill>
                  <a:schemeClr val="tx1">
                    <a:lumMod val="75000"/>
                    <a:lumOff val="25000"/>
                  </a:schemeClr>
                </a:solidFill>
              </a:rPr>
              <a:t>Science.gov</a:t>
            </a:r>
            <a:r>
              <a:rPr lang="en-GB" dirty="0" smtClean="0">
                <a:solidFill>
                  <a:schemeClr val="tx1">
                    <a:lumMod val="75000"/>
                    <a:lumOff val="25000"/>
                  </a:schemeClr>
                </a:solidFill>
              </a:rPr>
              <a:t> (government science portal)</a:t>
            </a:r>
          </a:p>
          <a:p>
            <a:pPr lvl="1"/>
            <a:r>
              <a:rPr lang="en-US" dirty="0" smtClean="0">
                <a:solidFill>
                  <a:schemeClr val="tx1">
                    <a:lumMod val="75000"/>
                    <a:lumOff val="25000"/>
                  </a:schemeClr>
                </a:solidFill>
              </a:rPr>
              <a:t>Federated search technology—simultaneously executing a query against an array of databases, then aggregating the results</a:t>
            </a:r>
          </a:p>
          <a:p>
            <a:pPr lvl="1"/>
            <a:r>
              <a:rPr lang="en-US" dirty="0" smtClean="0">
                <a:solidFill>
                  <a:schemeClr val="tx1">
                    <a:lumMod val="75000"/>
                    <a:lumOff val="25000"/>
                  </a:schemeClr>
                </a:solidFill>
              </a:rPr>
              <a:t>Gives users a single entry point for searching </a:t>
            </a:r>
            <a:r>
              <a:rPr lang="en-US" dirty="0" smtClean="0">
                <a:solidFill>
                  <a:schemeClr val="tx1">
                    <a:lumMod val="75000"/>
                    <a:lumOff val="25000"/>
                  </a:schemeClr>
                </a:solidFill>
              </a:rPr>
              <a:t>science </a:t>
            </a:r>
            <a:r>
              <a:rPr lang="en-US" dirty="0" smtClean="0">
                <a:solidFill>
                  <a:schemeClr val="tx1">
                    <a:lumMod val="75000"/>
                    <a:lumOff val="25000"/>
                  </a:schemeClr>
                </a:solidFill>
              </a:rPr>
              <a:t>portals in parallel with only one query</a:t>
            </a:r>
            <a:endParaRPr lang="en-GB" dirty="0" smtClean="0">
              <a:solidFill>
                <a:schemeClr val="tx1">
                  <a:lumMod val="75000"/>
                  <a:lumOff val="25000"/>
                </a:schemeClr>
              </a:solidFill>
            </a:endParaRPr>
          </a:p>
          <a:p>
            <a:r>
              <a:rPr lang="en-GB" dirty="0" err="1" smtClean="0">
                <a:solidFill>
                  <a:schemeClr val="tx1">
                    <a:lumMod val="75000"/>
                    <a:lumOff val="25000"/>
                  </a:schemeClr>
                </a:solidFill>
              </a:rPr>
              <a:t>Hadoop</a:t>
            </a:r>
            <a:r>
              <a:rPr lang="en-GB" dirty="0" smtClean="0">
                <a:solidFill>
                  <a:schemeClr val="tx1">
                    <a:lumMod val="75000"/>
                    <a:lumOff val="25000"/>
                  </a:schemeClr>
                </a:solidFill>
              </a:rPr>
              <a:t> :</a:t>
            </a:r>
          </a:p>
          <a:p>
            <a:pPr lvl="1"/>
            <a:r>
              <a:rPr lang="en-GB" dirty="0" smtClean="0">
                <a:solidFill>
                  <a:schemeClr val="tx1">
                    <a:lumMod val="75000"/>
                    <a:lumOff val="25000"/>
                  </a:schemeClr>
                </a:solidFill>
              </a:rPr>
              <a:t>Putting the files in distributed nodes and making search of words in parallel</a:t>
            </a:r>
            <a:endParaRPr lang="en-US" dirty="0" smtClean="0">
              <a:solidFill>
                <a:schemeClr val="tx1">
                  <a:lumMod val="75000"/>
                  <a:lumOff val="25000"/>
                </a:schemeClr>
              </a:solidFill>
            </a:endParaRP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WT not only partitions the work to workers but also takes the un-evenly shared workloads into consideration.</a:t>
            </a:r>
          </a:p>
          <a:p>
            <a:r>
              <a:rPr lang="en-US" dirty="0" smtClean="0">
                <a:solidFill>
                  <a:schemeClr val="tx1">
                    <a:lumMod val="75000"/>
                    <a:lumOff val="25000"/>
                  </a:schemeClr>
                </a:solidFill>
              </a:rPr>
              <a:t>WT enables adapted computing</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487362"/>
          </a:xfrm>
        </p:spPr>
        <p:txBody>
          <a:bodyPr rtlCol="0">
            <a:noAutofit/>
          </a:bodyPr>
          <a:lstStyle/>
          <a:p>
            <a:pPr fontAlgn="auto">
              <a:spcAft>
                <a:spcPts val="0"/>
              </a:spcAft>
              <a:defRPr/>
            </a:pPr>
            <a:r>
              <a:rPr lang="en-US" sz="3600" dirty="0" smtClean="0">
                <a:solidFill>
                  <a:schemeClr val="tx1">
                    <a:lumMod val="75000"/>
                    <a:lumOff val="25000"/>
                  </a:schemeClr>
                </a:solidFill>
                <a:effectLst>
                  <a:outerShdw blurRad="38100" dist="38100" dir="2700000" algn="tl">
                    <a:srgbClr val="000000">
                      <a:alpha val="43137"/>
                    </a:srgbClr>
                  </a:outerShdw>
                </a:effectLst>
              </a:rPr>
              <a:t>Test Setup: Overall performance evaluation</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762000"/>
            <a:ext cx="8534400" cy="3352800"/>
          </a:xfrm>
        </p:spPr>
        <p:txBody>
          <a:bodyPr rtlCol="0">
            <a:normAutofit fontScale="92500" lnSpcReduction="10000"/>
          </a:bodyPr>
          <a:lstStyle/>
          <a:p>
            <a:pPr lvl="0">
              <a:defRPr/>
            </a:pPr>
            <a:r>
              <a:rPr lang="en-US" sz="2400" dirty="0" smtClean="0">
                <a:solidFill>
                  <a:schemeClr val="tx1">
                    <a:lumMod val="75000"/>
                    <a:lumOff val="25000"/>
                  </a:schemeClr>
                </a:solidFill>
              </a:rPr>
              <a:t>Test Data</a:t>
            </a:r>
          </a:p>
          <a:p>
            <a:pPr lvl="1">
              <a:defRPr/>
            </a:pPr>
            <a:r>
              <a:rPr lang="en-US" sz="2000" dirty="0" smtClean="0">
                <a:solidFill>
                  <a:schemeClr val="tx1">
                    <a:lumMod val="75000"/>
                    <a:lumOff val="25000"/>
                  </a:schemeClr>
                </a:solidFill>
              </a:rPr>
              <a:t>NASA Satellite maps  image from WMS (at California NASA JPL)</a:t>
            </a:r>
          </a:p>
          <a:p>
            <a:pPr lvl="1">
              <a:defRPr/>
            </a:pPr>
            <a:r>
              <a:rPr lang="en-US" sz="2000" dirty="0" smtClean="0">
                <a:solidFill>
                  <a:schemeClr val="tx1">
                    <a:lumMod val="75000"/>
                    <a:lumOff val="25000"/>
                  </a:schemeClr>
                </a:solidFill>
              </a:rPr>
              <a:t>Earthquake Seismic data from WFSs (at Indiana Univ. CGL Labs)</a:t>
            </a:r>
          </a:p>
          <a:p>
            <a:pPr lvl="0">
              <a:defRPr/>
            </a:pPr>
            <a:r>
              <a:rPr lang="en-US" sz="2400" dirty="0" smtClean="0">
                <a:solidFill>
                  <a:schemeClr val="tx1">
                    <a:lumMod val="75000"/>
                    <a:lumOff val="25000"/>
                  </a:schemeClr>
                </a:solidFill>
              </a:rPr>
              <a:t>Setup is in LAN</a:t>
            </a:r>
          </a:p>
          <a:p>
            <a:pPr lvl="1">
              <a:defRPr/>
            </a:pPr>
            <a:r>
              <a:rPr lang="en-US" sz="2000" dirty="0" smtClean="0">
                <a:solidFill>
                  <a:schemeClr val="tx1">
                    <a:lumMod val="75000"/>
                    <a:lumOff val="25000"/>
                  </a:schemeClr>
                </a:solidFill>
              </a:rPr>
              <a:t>gf12,15,17,18,19.ucs.indiana.edu</a:t>
            </a:r>
            <a:r>
              <a:rPr lang="en-US" sz="2000" dirty="0" smtClean="0">
                <a:solidFill>
                  <a:schemeClr val="tx1">
                    <a:lumMod val="75000"/>
                    <a:lumOff val="25000"/>
                  </a:schemeClr>
                </a:solidFill>
              </a:rPr>
              <a:t>.  </a:t>
            </a:r>
          </a:p>
          <a:p>
            <a:pPr lvl="1">
              <a:defRPr/>
            </a:pPr>
            <a:r>
              <a:rPr lang="en-US" sz="2000" dirty="0" smtClean="0">
                <a:solidFill>
                  <a:schemeClr val="tx1">
                    <a:lumMod val="75000"/>
                    <a:lumOff val="25000"/>
                  </a:schemeClr>
                </a:solidFill>
              </a:rPr>
              <a:t>2 Quad-core processors running at 2.33 GHz with 8 GB of RAM.</a:t>
            </a:r>
          </a:p>
          <a:p>
            <a:pPr>
              <a:defRPr/>
            </a:pPr>
            <a:r>
              <a:rPr lang="en-US" sz="2400" dirty="0" smtClean="0">
                <a:solidFill>
                  <a:schemeClr val="tx1">
                    <a:lumMod val="75000"/>
                    <a:lumOff val="25000"/>
                  </a:schemeClr>
                </a:solidFill>
              </a:rPr>
              <a:t>Evaluations of :</a:t>
            </a:r>
          </a:p>
          <a:p>
            <a:pPr marL="914400" lvl="1" indent="-457200">
              <a:buFont typeface="+mj-lt"/>
              <a:buAutoNum type="arabicPeriod"/>
              <a:defRPr/>
            </a:pPr>
            <a:r>
              <a:rPr lang="en-US" sz="2000" dirty="0" smtClean="0">
                <a:solidFill>
                  <a:schemeClr val="tx1">
                    <a:lumMod val="75000"/>
                    <a:lumOff val="25000"/>
                  </a:schemeClr>
                </a:solidFill>
              </a:rPr>
              <a:t>Pre-fetching (central) model  [GML-tiling] </a:t>
            </a:r>
          </a:p>
          <a:p>
            <a:pPr marL="914400" lvl="1" indent="-457200">
              <a:buFont typeface="+mj-lt"/>
              <a:buAutoNum type="arabicPeriod"/>
              <a:defRPr/>
            </a:pPr>
            <a:r>
              <a:rPr lang="en-US" sz="2000" dirty="0" smtClean="0">
                <a:solidFill>
                  <a:schemeClr val="tx1">
                    <a:lumMod val="75000"/>
                    <a:lumOff val="25000"/>
                  </a:schemeClr>
                </a:solidFill>
              </a:rPr>
              <a:t>Dynamic load-balancing and parallel-processing through query partitioning [Workload estimation table]</a:t>
            </a:r>
          </a:p>
        </p:txBody>
      </p:sp>
      <p:grpSp>
        <p:nvGrpSpPr>
          <p:cNvPr id="45" name="Group 44"/>
          <p:cNvGrpSpPr/>
          <p:nvPr/>
        </p:nvGrpSpPr>
        <p:grpSpPr>
          <a:xfrm>
            <a:off x="685800" y="3879850"/>
            <a:ext cx="7966075" cy="2825750"/>
            <a:chOff x="762000" y="3879850"/>
            <a:chExt cx="7966075" cy="2825750"/>
          </a:xfrm>
        </p:grpSpPr>
        <p:sp>
          <p:nvSpPr>
            <p:cNvPr id="9" name="AutoShape 4"/>
            <p:cNvSpPr>
              <a:spLocks noChangeArrowheads="1"/>
            </p:cNvSpPr>
            <p:nvPr/>
          </p:nvSpPr>
          <p:spPr bwMode="auto">
            <a:xfrm>
              <a:off x="6858000" y="4806950"/>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DB1</a:t>
              </a:r>
              <a:endParaRPr lang="en-US" sz="1400" b="1" dirty="0">
                <a:solidFill>
                  <a:schemeClr val="bg1"/>
                </a:solidFill>
                <a:latin typeface="+mn-lt"/>
                <a:cs typeface="+mn-cs"/>
              </a:endParaRPr>
            </a:p>
          </p:txBody>
        </p:sp>
        <p:sp>
          <p:nvSpPr>
            <p:cNvPr id="10" name="Oval 9"/>
            <p:cNvSpPr>
              <a:spLocks noChangeArrowheads="1"/>
            </p:cNvSpPr>
            <p:nvPr/>
          </p:nvSpPr>
          <p:spPr bwMode="auto">
            <a:xfrm>
              <a:off x="3489325" y="4637088"/>
              <a:ext cx="1327150" cy="87312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a:latin typeface="Calibri" pitchFamily="34" charset="0"/>
                </a:rPr>
                <a:t>Federator</a:t>
              </a:r>
              <a:endParaRPr lang="en-US" sz="1600" dirty="0"/>
            </a:p>
          </p:txBody>
        </p:sp>
        <p:sp>
          <p:nvSpPr>
            <p:cNvPr id="11" name="Oval 6"/>
            <p:cNvSpPr>
              <a:spLocks noChangeArrowheads="1"/>
            </p:cNvSpPr>
            <p:nvPr/>
          </p:nvSpPr>
          <p:spPr bwMode="auto">
            <a:xfrm>
              <a:off x="5553075" y="4738688"/>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WFS-1</a:t>
              </a:r>
              <a:endParaRPr lang="en-US" sz="1200" dirty="0"/>
            </a:p>
          </p:txBody>
        </p:sp>
        <p:cxnSp>
          <p:nvCxnSpPr>
            <p:cNvPr id="12" name="Straight Arrow Connector 11"/>
            <p:cNvCxnSpPr>
              <a:stCxn id="11" idx="2"/>
              <a:endCxn id="10" idx="6"/>
            </p:cNvCxnSpPr>
            <p:nvPr/>
          </p:nvCxnSpPr>
          <p:spPr>
            <a:xfrm rot="10800000" flipV="1">
              <a:off x="4816475" y="5072063"/>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0" idx="2"/>
              <a:endCxn id="17" idx="3"/>
            </p:cNvCxnSpPr>
            <p:nvPr/>
          </p:nvCxnSpPr>
          <p:spPr>
            <a:xfrm rot="10800000">
              <a:off x="2825750" y="5068888"/>
              <a:ext cx="66357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9" idx="2"/>
              <a:endCxn id="11" idx="6"/>
            </p:cNvCxnSpPr>
            <p:nvPr/>
          </p:nvCxnSpPr>
          <p:spPr>
            <a:xfrm rot="10800000" flipV="1">
              <a:off x="6511926" y="5071269"/>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9947" name="TextBox 14"/>
            <p:cNvSpPr txBox="1">
              <a:spLocks noChangeArrowheads="1"/>
            </p:cNvSpPr>
            <p:nvPr/>
          </p:nvSpPr>
          <p:spPr bwMode="auto">
            <a:xfrm>
              <a:off x="4903788" y="4778375"/>
              <a:ext cx="811212" cy="346075"/>
            </a:xfrm>
            <a:prstGeom prst="rect">
              <a:avLst/>
            </a:prstGeom>
            <a:noFill/>
            <a:ln w="9525">
              <a:noFill/>
              <a:miter lim="800000"/>
              <a:headEnd/>
              <a:tailEnd/>
            </a:ln>
          </p:spPr>
          <p:txBody>
            <a:bodyPr>
              <a:spAutoFit/>
            </a:bodyPr>
            <a:lstStyle/>
            <a:p>
              <a:r>
                <a:rPr lang="en-US" sz="1300">
                  <a:solidFill>
                    <a:srgbClr val="5A2120"/>
                  </a:solidFill>
                  <a:latin typeface="Times New Roman" pitchFamily="18" charset="0"/>
                  <a:cs typeface="Times New Roman" pitchFamily="18" charset="0"/>
                </a:rPr>
                <a:t>GML</a:t>
              </a:r>
            </a:p>
          </p:txBody>
        </p:sp>
        <p:sp>
          <p:nvSpPr>
            <p:cNvPr id="39948" name="TextBox 15"/>
            <p:cNvSpPr txBox="1">
              <a:spLocks noChangeArrowheads="1"/>
            </p:cNvSpPr>
            <p:nvPr/>
          </p:nvSpPr>
          <p:spPr bwMode="auto">
            <a:xfrm>
              <a:off x="2973388" y="4794250"/>
              <a:ext cx="663575" cy="692150"/>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Binary map image</a:t>
              </a:r>
            </a:p>
          </p:txBody>
        </p:sp>
        <p:sp>
          <p:nvSpPr>
            <p:cNvPr id="17" name="Rounded Rectangle 16"/>
            <p:cNvSpPr/>
            <p:nvPr/>
          </p:nvSpPr>
          <p:spPr>
            <a:xfrm>
              <a:off x="1941513" y="4513263"/>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39950" name="Picture 17"/>
            <p:cNvPicPr>
              <a:picLocks noChangeAspect="1" noChangeArrowheads="1"/>
            </p:cNvPicPr>
            <p:nvPr/>
          </p:nvPicPr>
          <p:blipFill>
            <a:blip r:embed="rId3"/>
            <a:srcRect/>
            <a:stretch>
              <a:fillRect/>
            </a:stretch>
          </p:blipFill>
          <p:spPr bwMode="auto">
            <a:xfrm>
              <a:off x="762000" y="4625975"/>
              <a:ext cx="1092200" cy="917575"/>
            </a:xfrm>
            <a:prstGeom prst="rect">
              <a:avLst/>
            </a:prstGeom>
            <a:noFill/>
            <a:ln w="9525">
              <a:noFill/>
              <a:miter lim="800000"/>
              <a:headEnd/>
              <a:tailEnd/>
            </a:ln>
          </p:spPr>
        </p:pic>
        <p:sp>
          <p:nvSpPr>
            <p:cNvPr id="39951" name="TextBox 18"/>
            <p:cNvSpPr txBox="1">
              <a:spLocks noChangeArrowheads="1"/>
            </p:cNvSpPr>
            <p:nvPr/>
          </p:nvSpPr>
          <p:spPr bwMode="auto">
            <a:xfrm>
              <a:off x="838200" y="5124450"/>
              <a:ext cx="914400" cy="33813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Browser</a:t>
              </a:r>
            </a:p>
          </p:txBody>
        </p:sp>
        <p:sp>
          <p:nvSpPr>
            <p:cNvPr id="20" name="Oval 6"/>
            <p:cNvSpPr>
              <a:spLocks noChangeArrowheads="1"/>
            </p:cNvSpPr>
            <p:nvPr/>
          </p:nvSpPr>
          <p:spPr bwMode="auto">
            <a:xfrm>
              <a:off x="5553075" y="3956050"/>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22" name="Oval 6"/>
            <p:cNvSpPr>
              <a:spLocks noChangeArrowheads="1"/>
            </p:cNvSpPr>
            <p:nvPr/>
          </p:nvSpPr>
          <p:spPr bwMode="auto">
            <a:xfrm>
              <a:off x="5553075" y="6038850"/>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WFS-5</a:t>
              </a:r>
              <a:endParaRPr lang="en-US" sz="1200" dirty="0"/>
            </a:p>
          </p:txBody>
        </p:sp>
        <p:sp>
          <p:nvSpPr>
            <p:cNvPr id="39955" name="TextBox 22"/>
            <p:cNvSpPr txBox="1">
              <a:spLocks noChangeArrowheads="1"/>
            </p:cNvSpPr>
            <p:nvPr/>
          </p:nvSpPr>
          <p:spPr bwMode="auto">
            <a:xfrm>
              <a:off x="5930271" y="5452285"/>
              <a:ext cx="220663" cy="671512"/>
            </a:xfrm>
            <a:prstGeom prst="rect">
              <a:avLst/>
            </a:prstGeom>
            <a:noFill/>
            <a:ln w="9525">
              <a:noFill/>
              <a:miter lim="800000"/>
              <a:headEnd/>
              <a:tailEnd/>
            </a:ln>
          </p:spPr>
          <p:txBody>
            <a:bodyPr>
              <a:spAutoFit/>
            </a:bodyPr>
            <a:lstStyle/>
            <a:p>
              <a:r>
                <a:rPr lang="en-US" dirty="0">
                  <a:latin typeface="Calibri" pitchFamily="34" charset="0"/>
                </a:rPr>
                <a:t>..</a:t>
              </a:r>
            </a:p>
          </p:txBody>
        </p:sp>
        <p:sp>
          <p:nvSpPr>
            <p:cNvPr id="26" name="AutoShape 4"/>
            <p:cNvSpPr>
              <a:spLocks noChangeArrowheads="1"/>
            </p:cNvSpPr>
            <p:nvPr/>
          </p:nvSpPr>
          <p:spPr bwMode="auto">
            <a:xfrm>
              <a:off x="6861538" y="6108221"/>
              <a:ext cx="442912" cy="52863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DB5</a:t>
              </a:r>
              <a:endParaRPr lang="en-US" sz="1400" b="1" dirty="0">
                <a:solidFill>
                  <a:schemeClr val="bg1"/>
                </a:solidFill>
                <a:latin typeface="+mn-lt"/>
                <a:cs typeface="+mn-cs"/>
              </a:endParaRPr>
            </a:p>
          </p:txBody>
        </p:sp>
        <p:cxnSp>
          <p:nvCxnSpPr>
            <p:cNvPr id="27" name="Straight Arrow Connector 26"/>
            <p:cNvCxnSpPr>
              <a:stCxn id="26" idx="2"/>
              <a:endCxn id="22" idx="6"/>
            </p:cNvCxnSpPr>
            <p:nvPr/>
          </p:nvCxnSpPr>
          <p:spPr>
            <a:xfrm rot="10800000">
              <a:off x="6511926" y="6372226"/>
              <a:ext cx="349613" cy="315"/>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9" name="Elbow Connector 28"/>
            <p:cNvCxnSpPr>
              <a:stCxn id="22" idx="2"/>
              <a:endCxn id="10" idx="6"/>
            </p:cNvCxnSpPr>
            <p:nvPr/>
          </p:nvCxnSpPr>
          <p:spPr>
            <a:xfrm rot="10800000">
              <a:off x="4816475" y="5073651"/>
              <a:ext cx="736600" cy="1298574"/>
            </a:xfrm>
            <a:prstGeom prst="bentConnector3">
              <a:avLst>
                <a:gd name="adj1" fmla="val 50000"/>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2"/>
              <a:endCxn id="10" idx="7"/>
            </p:cNvCxnSpPr>
            <p:nvPr/>
          </p:nvCxnSpPr>
          <p:spPr>
            <a:xfrm rot="10800000" flipV="1">
              <a:off x="4622119" y="4273550"/>
              <a:ext cx="930957" cy="491404"/>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963" name="TextBox 30"/>
            <p:cNvSpPr txBox="1">
              <a:spLocks noChangeArrowheads="1"/>
            </p:cNvSpPr>
            <p:nvPr/>
          </p:nvSpPr>
          <p:spPr bwMode="auto">
            <a:xfrm>
              <a:off x="6511925" y="3879850"/>
              <a:ext cx="1184275" cy="461963"/>
            </a:xfrm>
            <a:prstGeom prst="rect">
              <a:avLst/>
            </a:prstGeom>
            <a:noFill/>
            <a:ln w="9525">
              <a:noFill/>
              <a:miter lim="800000"/>
              <a:headEnd/>
              <a:tailEnd/>
            </a:ln>
          </p:spPr>
          <p:txBody>
            <a:bodyPr>
              <a:spAutoFit/>
            </a:bodyPr>
            <a:lstStyle/>
            <a:p>
              <a:r>
                <a:rPr lang="en-US" sz="1200">
                  <a:solidFill>
                    <a:srgbClr val="5A2120"/>
                  </a:solidFill>
                  <a:latin typeface="Times New Roman" pitchFamily="18" charset="0"/>
                  <a:cs typeface="Times New Roman" pitchFamily="18" charset="0"/>
                </a:rPr>
                <a:t>NASA Satellite Map Images</a:t>
              </a:r>
            </a:p>
          </p:txBody>
        </p:sp>
        <p:sp>
          <p:nvSpPr>
            <p:cNvPr id="39964" name="TextBox 31"/>
            <p:cNvSpPr txBox="1">
              <a:spLocks noChangeArrowheads="1"/>
            </p:cNvSpPr>
            <p:nvPr/>
          </p:nvSpPr>
          <p:spPr bwMode="auto">
            <a:xfrm>
              <a:off x="6324600" y="5581650"/>
              <a:ext cx="1219200" cy="492125"/>
            </a:xfrm>
            <a:prstGeom prst="rect">
              <a:avLst/>
            </a:prstGeom>
            <a:noFill/>
            <a:ln w="9525">
              <a:noFill/>
              <a:miter lim="800000"/>
              <a:headEnd/>
              <a:tailEnd/>
            </a:ln>
          </p:spPr>
          <p:txBody>
            <a:bodyPr>
              <a:spAutoFit/>
            </a:bodyPr>
            <a:lstStyle/>
            <a:p>
              <a:r>
                <a:rPr lang="en-US" sz="1300" i="1" dirty="0">
                  <a:solidFill>
                    <a:srgbClr val="5A2120"/>
                  </a:solidFill>
                  <a:latin typeface="Times New Roman" pitchFamily="18" charset="0"/>
                  <a:cs typeface="Times New Roman" pitchFamily="18" charset="0"/>
                </a:rPr>
                <a:t>Earthquake Seismic records</a:t>
              </a:r>
            </a:p>
          </p:txBody>
        </p:sp>
        <p:sp>
          <p:nvSpPr>
            <p:cNvPr id="39965" name="TextBox 32"/>
            <p:cNvSpPr txBox="1">
              <a:spLocks noChangeArrowheads="1"/>
            </p:cNvSpPr>
            <p:nvPr/>
          </p:nvSpPr>
          <p:spPr bwMode="auto">
            <a:xfrm>
              <a:off x="4419600" y="4035425"/>
              <a:ext cx="1133475" cy="523875"/>
            </a:xfrm>
            <a:prstGeom prst="rect">
              <a:avLst/>
            </a:prstGeom>
            <a:noFill/>
            <a:ln w="9525">
              <a:noFill/>
              <a:miter lim="800000"/>
              <a:headEnd/>
              <a:tailEnd/>
            </a:ln>
          </p:spPr>
          <p:txBody>
            <a:bodyPr>
              <a:spAutoFit/>
            </a:bodyPr>
            <a:lstStyle/>
            <a:p>
              <a:r>
                <a:rPr lang="en-US" sz="1400">
                  <a:solidFill>
                    <a:srgbClr val="5A2120"/>
                  </a:solidFill>
                  <a:latin typeface="Times New Roman" pitchFamily="18" charset="0"/>
                  <a:cs typeface="Times New Roman" pitchFamily="18" charset="0"/>
                </a:rPr>
                <a:t>Binary map image</a:t>
              </a:r>
            </a:p>
          </p:txBody>
        </p:sp>
        <p:sp>
          <p:nvSpPr>
            <p:cNvPr id="34" name="AutoShape 17"/>
            <p:cNvSpPr>
              <a:spLocks noChangeArrowheads="1"/>
            </p:cNvSpPr>
            <p:nvPr/>
          </p:nvSpPr>
          <p:spPr bwMode="auto">
            <a:xfrm>
              <a:off x="3935413" y="533558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35" name="AutoShape 18"/>
            <p:cNvSpPr>
              <a:spLocks noChangeArrowheads="1"/>
            </p:cNvSpPr>
            <p:nvPr/>
          </p:nvSpPr>
          <p:spPr bwMode="auto">
            <a:xfrm>
              <a:off x="3935413" y="520065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36" name="Text Box 19"/>
            <p:cNvSpPr txBox="1">
              <a:spLocks noChangeArrowheads="1"/>
            </p:cNvSpPr>
            <p:nvPr/>
          </p:nvSpPr>
          <p:spPr bwMode="auto">
            <a:xfrm>
              <a:off x="3719033" y="5232549"/>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37" name="Text Box 20"/>
            <p:cNvSpPr txBox="1">
              <a:spLocks noChangeArrowheads="1"/>
            </p:cNvSpPr>
            <p:nvPr/>
          </p:nvSpPr>
          <p:spPr bwMode="auto">
            <a:xfrm>
              <a:off x="3805866" y="505175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38" name="TextBox 37"/>
            <p:cNvSpPr txBox="1"/>
            <p:nvPr/>
          </p:nvSpPr>
          <p:spPr>
            <a:xfrm>
              <a:off x="2514600" y="5756275"/>
              <a:ext cx="1828800" cy="892552"/>
            </a:xfrm>
            <a:prstGeom prst="rect">
              <a:avLst/>
            </a:prstGeom>
            <a:noFill/>
          </p:spPr>
          <p:txBody>
            <a:bodyPr wrap="square">
              <a:spAutoFit/>
            </a:bodyPr>
            <a:lstStyle/>
            <a:p>
              <a:pPr fontAlgn="auto">
                <a:spcBef>
                  <a:spcPts val="0"/>
                </a:spcBef>
                <a:spcAft>
                  <a:spcPts val="0"/>
                </a:spcAft>
                <a:defRPr/>
              </a:pPr>
              <a:r>
                <a:rPr lang="en-US" sz="1300" b="1" i="1" dirty="0">
                  <a:solidFill>
                    <a:schemeClr val="accent6"/>
                  </a:solidFill>
                  <a:latin typeface="Times" pitchFamily="18" charset="0"/>
                  <a:cs typeface="+mn-cs"/>
                </a:rPr>
                <a:t>1</a:t>
              </a:r>
              <a:r>
                <a:rPr lang="en-US" sz="1300" i="1" dirty="0">
                  <a:solidFill>
                    <a:srgbClr val="002060"/>
                  </a:solidFill>
                  <a:latin typeface="Times" pitchFamily="18" charset="0"/>
                  <a:cs typeface="+mn-cs"/>
                </a:rPr>
                <a:t>: NASA satellite   </a:t>
              </a:r>
            </a:p>
            <a:p>
              <a:pPr fontAlgn="auto">
                <a:spcBef>
                  <a:spcPts val="0"/>
                </a:spcBef>
                <a:spcAft>
                  <a:spcPts val="0"/>
                </a:spcAft>
                <a:defRPr/>
              </a:pPr>
              <a:r>
                <a:rPr lang="en-US" sz="1300" i="1" dirty="0">
                  <a:solidFill>
                    <a:srgbClr val="002060"/>
                  </a:solidFill>
                  <a:latin typeface="Times" pitchFamily="18" charset="0"/>
                  <a:cs typeface="+mn-cs"/>
                </a:rPr>
                <a:t>    map images</a:t>
              </a:r>
            </a:p>
            <a:p>
              <a:pPr fontAlgn="auto">
                <a:spcBef>
                  <a:spcPts val="0"/>
                </a:spcBef>
                <a:spcAft>
                  <a:spcPts val="0"/>
                </a:spcAft>
                <a:defRPr/>
              </a:pPr>
              <a:r>
                <a:rPr lang="en-US" sz="1300" b="1" i="1" dirty="0">
                  <a:solidFill>
                    <a:schemeClr val="accent6"/>
                  </a:solidFill>
                  <a:latin typeface="Times" pitchFamily="18" charset="0"/>
                  <a:cs typeface="+mn-cs"/>
                </a:rPr>
                <a:t>2</a:t>
              </a:r>
              <a:r>
                <a:rPr lang="en-US" sz="1300" i="1" dirty="0">
                  <a:solidFill>
                    <a:srgbClr val="002060"/>
                  </a:solidFill>
                  <a:latin typeface="Times" pitchFamily="18" charset="0"/>
                  <a:cs typeface="+mn-cs"/>
                </a:rPr>
                <a:t>: Earthquake-</a:t>
              </a:r>
            </a:p>
            <a:p>
              <a:pPr fontAlgn="auto">
                <a:spcBef>
                  <a:spcPts val="0"/>
                </a:spcBef>
                <a:spcAft>
                  <a:spcPts val="0"/>
                </a:spcAft>
                <a:defRPr/>
              </a:pPr>
              <a:r>
                <a:rPr lang="en-US" sz="1300" i="1" dirty="0">
                  <a:solidFill>
                    <a:srgbClr val="002060"/>
                  </a:solidFill>
                  <a:latin typeface="Times" pitchFamily="18" charset="0"/>
                  <a:cs typeface="+mn-cs"/>
                </a:rPr>
                <a:t>    seismic records</a:t>
              </a:r>
            </a:p>
          </p:txBody>
        </p:sp>
        <p:sp>
          <p:nvSpPr>
            <p:cNvPr id="39971" name="TextBox 38"/>
            <p:cNvSpPr txBox="1">
              <a:spLocks noChangeArrowheads="1"/>
            </p:cNvSpPr>
            <p:nvPr/>
          </p:nvSpPr>
          <p:spPr bwMode="auto">
            <a:xfrm>
              <a:off x="7696200" y="3905250"/>
              <a:ext cx="1031875" cy="461963"/>
            </a:xfrm>
            <a:prstGeom prst="rect">
              <a:avLst/>
            </a:prstGeom>
            <a:noFill/>
            <a:ln w="9525">
              <a:noFill/>
              <a:miter lim="800000"/>
              <a:headEnd/>
              <a:tailEnd/>
            </a:ln>
          </p:spPr>
          <p:txBody>
            <a:bodyPr>
              <a:spAutoFit/>
            </a:bodyPr>
            <a:lstStyle/>
            <a:p>
              <a:r>
                <a:rPr lang="en-US" sz="1200" dirty="0">
                  <a:solidFill>
                    <a:srgbClr val="5A2120"/>
                  </a:solidFill>
                  <a:latin typeface="Times New Roman" pitchFamily="18" charset="0"/>
                  <a:cs typeface="Times New Roman" pitchFamily="18" charset="0"/>
                </a:rPr>
                <a:t>JPL California</a:t>
              </a:r>
            </a:p>
          </p:txBody>
        </p:sp>
        <p:sp>
          <p:nvSpPr>
            <p:cNvPr id="39972" name="TextBox 39"/>
            <p:cNvSpPr txBox="1">
              <a:spLocks noChangeArrowheads="1"/>
            </p:cNvSpPr>
            <p:nvPr/>
          </p:nvSpPr>
          <p:spPr bwMode="auto">
            <a:xfrm>
              <a:off x="7696200" y="5867400"/>
              <a:ext cx="762000" cy="461962"/>
            </a:xfrm>
            <a:prstGeom prst="rect">
              <a:avLst/>
            </a:prstGeom>
            <a:noFill/>
            <a:ln w="9525">
              <a:noFill/>
              <a:miter lim="800000"/>
              <a:headEnd/>
              <a:tailEnd/>
            </a:ln>
          </p:spPr>
          <p:txBody>
            <a:bodyPr wrap="square">
              <a:spAutoFit/>
            </a:bodyPr>
            <a:lstStyle/>
            <a:p>
              <a:r>
                <a:rPr lang="en-US" sz="1200" dirty="0">
                  <a:solidFill>
                    <a:srgbClr val="5A2120"/>
                  </a:solidFill>
                  <a:latin typeface="Times New Roman" pitchFamily="18" charset="0"/>
                  <a:cs typeface="Times New Roman" pitchFamily="18" charset="0"/>
                </a:rPr>
                <a:t>CGL</a:t>
              </a:r>
            </a:p>
            <a:p>
              <a:r>
                <a:rPr lang="en-US" sz="1200" dirty="0">
                  <a:solidFill>
                    <a:srgbClr val="5A2120"/>
                  </a:solidFill>
                  <a:latin typeface="Times New Roman" pitchFamily="18" charset="0"/>
                  <a:cs typeface="Times New Roman" pitchFamily="18" charset="0"/>
                </a:rPr>
                <a:t>Indiana</a:t>
              </a:r>
            </a:p>
          </p:txBody>
        </p:sp>
        <p:sp>
          <p:nvSpPr>
            <p:cNvPr id="39" name="TextBox 38"/>
            <p:cNvSpPr txBox="1"/>
            <p:nvPr/>
          </p:nvSpPr>
          <p:spPr>
            <a:xfrm>
              <a:off x="4800600" y="5486400"/>
              <a:ext cx="430887" cy="1055132"/>
            </a:xfrm>
            <a:prstGeom prst="rect">
              <a:avLst/>
            </a:prstGeom>
            <a:noFill/>
          </p:spPr>
          <p:txBody>
            <a:bodyPr vert="vert270" wrap="square" rtlCol="0">
              <a:spAutoFit/>
            </a:bodyPr>
            <a:lstStyle/>
            <a:p>
              <a:r>
                <a:rPr lang="en-US" sz="1600" dirty="0" err="1" smtClean="0">
                  <a:solidFill>
                    <a:srgbClr val="002060"/>
                  </a:solidFill>
                  <a:effectLst>
                    <a:outerShdw blurRad="38100" dist="38100" dir="2700000" algn="tl">
                      <a:srgbClr val="000000">
                        <a:alpha val="43137"/>
                      </a:srgbClr>
                    </a:outerShdw>
                  </a:effectLst>
                </a:rPr>
                <a:t>GetFeature</a:t>
              </a:r>
              <a:endParaRPr lang="en-US" sz="1600" dirty="0">
                <a:solidFill>
                  <a:srgbClr val="002060"/>
                </a:solidFill>
                <a:effectLst>
                  <a:outerShdw blurRad="38100" dist="38100" dir="2700000" algn="tl">
                    <a:srgbClr val="000000">
                      <a:alpha val="43137"/>
                    </a:srgbClr>
                  </a:outerShdw>
                </a:effectLst>
              </a:endParaRPr>
            </a:p>
          </p:txBody>
        </p:sp>
        <p:sp>
          <p:nvSpPr>
            <p:cNvPr id="40" name="TextBox 39"/>
            <p:cNvSpPr txBox="1"/>
            <p:nvPr/>
          </p:nvSpPr>
          <p:spPr>
            <a:xfrm>
              <a:off x="2895600" y="4419600"/>
              <a:ext cx="990600" cy="338554"/>
            </a:xfrm>
            <a:prstGeom prst="rect">
              <a:avLst/>
            </a:prstGeom>
            <a:noFill/>
          </p:spPr>
          <p:txBody>
            <a:bodyPr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cxnSp>
          <p:nvCxnSpPr>
            <p:cNvPr id="42" name="Straight Arrow Connector 41"/>
            <p:cNvCxnSpPr/>
            <p:nvPr/>
          </p:nvCxnSpPr>
          <p:spPr>
            <a:xfrm>
              <a:off x="2895600" y="4724400"/>
              <a:ext cx="8382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AutoShape 18"/>
            <p:cNvSpPr>
              <a:spLocks noChangeArrowheads="1"/>
            </p:cNvSpPr>
            <p:nvPr/>
          </p:nvSpPr>
          <p:spPr bwMode="auto">
            <a:xfrm>
              <a:off x="5840413" y="4382302"/>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43" name="Text Box 20"/>
            <p:cNvSpPr txBox="1">
              <a:spLocks noChangeArrowheads="1"/>
            </p:cNvSpPr>
            <p:nvPr/>
          </p:nvSpPr>
          <p:spPr bwMode="auto">
            <a:xfrm>
              <a:off x="5710866" y="4287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44" name="Text Box 20"/>
            <p:cNvSpPr txBox="1">
              <a:spLocks noChangeArrowheads="1"/>
            </p:cNvSpPr>
            <p:nvPr/>
          </p:nvSpPr>
          <p:spPr bwMode="auto">
            <a:xfrm>
              <a:off x="5638800" y="510540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46" name="Text Box 20"/>
            <p:cNvSpPr txBox="1">
              <a:spLocks noChangeArrowheads="1"/>
            </p:cNvSpPr>
            <p:nvPr/>
          </p:nvSpPr>
          <p:spPr bwMode="auto">
            <a:xfrm>
              <a:off x="5715000" y="6446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sp>
        <p:nvSpPr>
          <p:cNvPr id="47" name="Rounded Rectangle 46"/>
          <p:cNvSpPr/>
          <p:nvPr/>
        </p:nvSpPr>
        <p:spPr>
          <a:xfrm>
            <a:off x="5334000" y="5486400"/>
            <a:ext cx="2209800" cy="1266700"/>
          </a:xfrm>
          <a:prstGeom prst="roundRect">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620000" y="4800600"/>
            <a:ext cx="1371600" cy="584775"/>
          </a:xfrm>
          <a:prstGeom prst="rect">
            <a:avLst/>
          </a:prstGeom>
          <a:noFill/>
        </p:spPr>
        <p:txBody>
          <a:bodyPr wrap="square" rtlCol="0">
            <a:spAutoFit/>
          </a:bodyPr>
          <a:lstStyle/>
          <a:p>
            <a:r>
              <a:rPr lang="en-US" sz="1600" dirty="0" smtClean="0">
                <a:solidFill>
                  <a:schemeClr val="accent6">
                    <a:lumMod val="75000"/>
                  </a:schemeClr>
                </a:solidFill>
              </a:rPr>
              <a:t>Replicated WFS and DBs</a:t>
            </a:r>
            <a:endParaRPr lang="en-US" sz="1600" dirty="0">
              <a:solidFill>
                <a:schemeClr val="accent6">
                  <a:lumMod val="75000"/>
                </a:schemeClr>
              </a:solidFill>
            </a:endParaRPr>
          </a:p>
        </p:txBody>
      </p:sp>
      <p:cxnSp>
        <p:nvCxnSpPr>
          <p:cNvPr id="50" name="Shape 49"/>
          <p:cNvCxnSpPr>
            <a:endCxn id="48" idx="1"/>
          </p:cNvCxnSpPr>
          <p:nvPr/>
        </p:nvCxnSpPr>
        <p:spPr>
          <a:xfrm rot="5400000" flipH="1" flipV="1">
            <a:off x="7270894" y="5213494"/>
            <a:ext cx="469612" cy="228600"/>
          </a:xfrm>
          <a:prstGeom prst="curvedConnector2">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12"/>
          </p:nvPr>
        </p:nvSpPr>
        <p:spPr>
          <a:xfrm>
            <a:off x="6705600" y="6400800"/>
            <a:ext cx="2133600" cy="365125"/>
          </a:xfrm>
        </p:spPr>
        <p:txBody>
          <a:bodyPr/>
          <a:lstStyle/>
          <a:p>
            <a:fld id="{052F8F49-F254-4492-A20D-AEE6D2E281C5}" type="slidenum">
              <a:rPr lang="en-US" smtClean="0"/>
              <a:pPr/>
              <a:t>31</a:t>
            </a:fld>
            <a:endParaRPr lang="en-US" dirty="0"/>
          </a:p>
        </p:txBody>
      </p:sp>
      <p:sp>
        <p:nvSpPr>
          <p:cNvPr id="49" name="TextBox 48"/>
          <p:cNvSpPr txBox="1"/>
          <p:nvPr/>
        </p:nvSpPr>
        <p:spPr>
          <a:xfrm>
            <a:off x="5207913" y="3733800"/>
            <a:ext cx="430887" cy="838200"/>
          </a:xfrm>
          <a:prstGeom prst="rect">
            <a:avLst/>
          </a:prstGeom>
          <a:noFill/>
        </p:spPr>
        <p:txBody>
          <a:bodyPr vert="vert270"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3" cstate="print"/>
          <a:srcRect/>
          <a:stretch>
            <a:fillRect/>
          </a:stretch>
        </p:blipFill>
        <p:spPr bwMode="auto">
          <a:xfrm>
            <a:off x="7239000" y="4419600"/>
            <a:ext cx="1371600" cy="137506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4" cstate="print"/>
          <a:srcRect/>
          <a:stretch>
            <a:fillRect/>
          </a:stretch>
        </p:blipFill>
        <p:spPr bwMode="auto">
          <a:xfrm>
            <a:off x="7239000" y="2971800"/>
            <a:ext cx="1375038" cy="1371600"/>
          </a:xfrm>
          <a:prstGeom prst="rect">
            <a:avLst/>
          </a:prstGeom>
          <a:noFill/>
          <a:ln w="9525">
            <a:noFill/>
            <a:miter lim="800000"/>
            <a:headEnd/>
            <a:tailEnd/>
          </a:ln>
          <a:effectLst/>
        </p:spPr>
      </p:pic>
      <p:sp>
        <p:nvSpPr>
          <p:cNvPr id="2" name="Title 1"/>
          <p:cNvSpPr>
            <a:spLocks noGrp="1"/>
          </p:cNvSpPr>
          <p:nvPr>
            <p:ph type="title"/>
          </p:nvPr>
        </p:nvSpPr>
        <p:spPr>
          <a:xfrm>
            <a:off x="76200" y="76200"/>
            <a:ext cx="8382000" cy="381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Baseline System Tests</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12" name="TextBox 11"/>
          <p:cNvSpPr txBox="1"/>
          <p:nvPr/>
        </p:nvSpPr>
        <p:spPr>
          <a:xfrm>
            <a:off x="3581400" y="1981200"/>
            <a:ext cx="2292849" cy="276999"/>
          </a:xfrm>
          <a:prstGeom prst="rect">
            <a:avLst/>
          </a:prstGeom>
          <a:noFill/>
        </p:spPr>
        <p:txBody>
          <a:bodyPr wrap="square" rtlCol="0">
            <a:spAutoFit/>
          </a:bodyPr>
          <a:lstStyle/>
          <a:p>
            <a:r>
              <a:rPr lang="en-US" sz="1200" b="1" dirty="0" smtClean="0"/>
              <a:t>(b)</a:t>
            </a:r>
            <a:r>
              <a:rPr lang="en-US" sz="1200" dirty="0" smtClean="0"/>
              <a:t>. Map rendering time</a:t>
            </a:r>
            <a:endParaRPr lang="en-US" sz="1200" dirty="0"/>
          </a:p>
        </p:txBody>
      </p:sp>
      <p:cxnSp>
        <p:nvCxnSpPr>
          <p:cNvPr id="22" name="Straight Arrow Connector 21"/>
          <p:cNvCxnSpPr/>
          <p:nvPr/>
        </p:nvCxnSpPr>
        <p:spPr>
          <a:xfrm rot="16200000" flipH="1">
            <a:off x="3970280" y="1716212"/>
            <a:ext cx="638110" cy="442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76400" y="1932801"/>
            <a:ext cx="2645596" cy="276999"/>
          </a:xfrm>
          <a:prstGeom prst="rect">
            <a:avLst/>
          </a:prstGeom>
          <a:noFill/>
        </p:spPr>
        <p:txBody>
          <a:bodyPr wrap="square" rtlCol="0">
            <a:spAutoFit/>
          </a:bodyPr>
          <a:lstStyle/>
          <a:p>
            <a:r>
              <a:rPr lang="en-US" sz="1200" b="1" dirty="0" smtClean="0"/>
              <a:t>(d)</a:t>
            </a:r>
            <a:r>
              <a:rPr lang="en-US" sz="1200" dirty="0" smtClean="0"/>
              <a:t>. Average response time</a:t>
            </a:r>
            <a:endParaRPr lang="en-US" sz="1200" dirty="0"/>
          </a:p>
        </p:txBody>
      </p:sp>
      <p:cxnSp>
        <p:nvCxnSpPr>
          <p:cNvPr id="27" name="Straight Arrow Connector 26"/>
          <p:cNvCxnSpPr/>
          <p:nvPr/>
        </p:nvCxnSpPr>
        <p:spPr>
          <a:xfrm rot="5400000">
            <a:off x="1923557" y="1773030"/>
            <a:ext cx="49964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162301" y="1943099"/>
            <a:ext cx="533400"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a:xfrm>
            <a:off x="6781800" y="6356350"/>
            <a:ext cx="2133600" cy="365125"/>
          </a:xfrm>
        </p:spPr>
        <p:txBody>
          <a:bodyPr/>
          <a:lstStyle/>
          <a:p>
            <a:fld id="{052F8F49-F254-4492-A20D-AEE6D2E281C5}" type="slidenum">
              <a:rPr lang="en-US" smtClean="0"/>
              <a:pPr/>
              <a:t>32</a:t>
            </a:fld>
            <a:endParaRPr lang="en-US" dirty="0"/>
          </a:p>
        </p:txBody>
      </p:sp>
      <p:sp>
        <p:nvSpPr>
          <p:cNvPr id="36" name="TextBox 35"/>
          <p:cNvSpPr txBox="1"/>
          <p:nvPr/>
        </p:nvSpPr>
        <p:spPr>
          <a:xfrm>
            <a:off x="7772400" y="3505200"/>
            <a:ext cx="533400" cy="461665"/>
          </a:xfrm>
          <a:prstGeom prst="rect">
            <a:avLst/>
          </a:prstGeom>
          <a:noFill/>
        </p:spPr>
        <p:txBody>
          <a:bodyPr wrap="square" rtlCol="0">
            <a:spAutoFit/>
          </a:bodyPr>
          <a:lstStyle/>
          <a:p>
            <a:r>
              <a:rPr lang="en-US" sz="2400" b="1" dirty="0" smtClean="0">
                <a:solidFill>
                  <a:schemeClr val="bg1"/>
                </a:solidFill>
              </a:rPr>
              <a:t>1   </a:t>
            </a:r>
            <a:endParaRPr lang="en-US" sz="2400" b="1" dirty="0">
              <a:solidFill>
                <a:schemeClr val="bg1"/>
              </a:solidFill>
            </a:endParaRPr>
          </a:p>
        </p:txBody>
      </p:sp>
      <p:sp>
        <p:nvSpPr>
          <p:cNvPr id="42" name="TextBox 41"/>
          <p:cNvSpPr txBox="1"/>
          <p:nvPr/>
        </p:nvSpPr>
        <p:spPr>
          <a:xfrm>
            <a:off x="7696200" y="4876800"/>
            <a:ext cx="533400"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
        <p:nvSpPr>
          <p:cNvPr id="33" name="Right Brace 32"/>
          <p:cNvSpPr/>
          <p:nvPr/>
        </p:nvSpPr>
        <p:spPr>
          <a:xfrm rot="5400000">
            <a:off x="5905500" y="571500"/>
            <a:ext cx="381000" cy="2438400"/>
          </a:xfrm>
          <a:prstGeom prst="rightBrace">
            <a:avLst>
              <a:gd name="adj1" fmla="val 139242"/>
              <a:gd name="adj2" fmla="val 50000"/>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70" name="Group 69"/>
          <p:cNvGrpSpPr/>
          <p:nvPr/>
        </p:nvGrpSpPr>
        <p:grpSpPr>
          <a:xfrm>
            <a:off x="1066800" y="517161"/>
            <a:ext cx="6858000" cy="1349130"/>
            <a:chOff x="685800" y="466725"/>
            <a:chExt cx="7256721" cy="1714519"/>
          </a:xfrm>
        </p:grpSpPr>
        <p:sp>
          <p:nvSpPr>
            <p:cNvPr id="71" name="AutoShape 4"/>
            <p:cNvSpPr>
              <a:spLocks noChangeArrowheads="1"/>
            </p:cNvSpPr>
            <p:nvPr/>
          </p:nvSpPr>
          <p:spPr bwMode="auto">
            <a:xfrm>
              <a:off x="6781800" y="1317625"/>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2" name="Oval 71"/>
            <p:cNvSpPr>
              <a:spLocks noChangeArrowheads="1"/>
            </p:cNvSpPr>
            <p:nvPr/>
          </p:nvSpPr>
          <p:spPr bwMode="auto">
            <a:xfrm>
              <a:off x="3413125" y="1147762"/>
              <a:ext cx="1304187" cy="87312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0" tIns="37202" rIns="0" bIns="37202"/>
            <a:lstStyle/>
            <a:p>
              <a:pPr algn="ctr">
                <a:spcAft>
                  <a:spcPts val="0"/>
                </a:spcAft>
                <a:defRPr/>
              </a:pPr>
              <a:r>
                <a:rPr lang="en-US" sz="1600" b="1" dirty="0">
                  <a:latin typeface="Calibri" pitchFamily="34" charset="0"/>
                </a:rPr>
                <a:t>Federator</a:t>
              </a:r>
              <a:endParaRPr lang="en-US" sz="1600" dirty="0"/>
            </a:p>
          </p:txBody>
        </p:sp>
        <p:sp>
          <p:nvSpPr>
            <p:cNvPr id="73" name="Oval 6"/>
            <p:cNvSpPr>
              <a:spLocks noChangeArrowheads="1"/>
            </p:cNvSpPr>
            <p:nvPr/>
          </p:nvSpPr>
          <p:spPr bwMode="auto">
            <a:xfrm>
              <a:off x="5476875" y="1249363"/>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74" name="Straight Arrow Connector 73"/>
            <p:cNvCxnSpPr>
              <a:stCxn id="73" idx="2"/>
              <a:endCxn id="72" idx="6"/>
            </p:cNvCxnSpPr>
            <p:nvPr/>
          </p:nvCxnSpPr>
          <p:spPr>
            <a:xfrm rot="10800000" flipV="1">
              <a:off x="4717313" y="1582736"/>
              <a:ext cx="759563" cy="1587"/>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72" idx="2"/>
              <a:endCxn id="79" idx="3"/>
            </p:cNvCxnSpPr>
            <p:nvPr/>
          </p:nvCxnSpPr>
          <p:spPr>
            <a:xfrm rot="10800000">
              <a:off x="2749551" y="1578769"/>
              <a:ext cx="663574" cy="5556"/>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71" idx="2"/>
              <a:endCxn id="73" idx="6"/>
            </p:cNvCxnSpPr>
            <p:nvPr/>
          </p:nvCxnSpPr>
          <p:spPr>
            <a:xfrm rot="10800000" flipV="1">
              <a:off x="6435726" y="1581944"/>
              <a:ext cx="346075" cy="794"/>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7" name="TextBox 14"/>
            <p:cNvSpPr txBox="1">
              <a:spLocks noChangeArrowheads="1"/>
            </p:cNvSpPr>
            <p:nvPr/>
          </p:nvSpPr>
          <p:spPr bwMode="auto">
            <a:xfrm>
              <a:off x="4827588" y="1262062"/>
              <a:ext cx="811212" cy="346074"/>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78" name="TextBox 15"/>
            <p:cNvSpPr txBox="1">
              <a:spLocks noChangeArrowheads="1"/>
            </p:cNvSpPr>
            <p:nvPr/>
          </p:nvSpPr>
          <p:spPr bwMode="auto">
            <a:xfrm>
              <a:off x="2782187" y="1262062"/>
              <a:ext cx="778577" cy="880048"/>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sp>
          <p:nvSpPr>
            <p:cNvPr id="79" name="Rounded Rectangle 78"/>
            <p:cNvSpPr/>
            <p:nvPr/>
          </p:nvSpPr>
          <p:spPr>
            <a:xfrm>
              <a:off x="1865313" y="1023938"/>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80" name="Picture 17"/>
            <p:cNvPicPr>
              <a:picLocks noChangeAspect="1" noChangeArrowheads="1"/>
            </p:cNvPicPr>
            <p:nvPr/>
          </p:nvPicPr>
          <p:blipFill>
            <a:blip r:embed="rId5"/>
            <a:srcRect/>
            <a:stretch>
              <a:fillRect/>
            </a:stretch>
          </p:blipFill>
          <p:spPr bwMode="auto">
            <a:xfrm>
              <a:off x="685800" y="1001732"/>
              <a:ext cx="1092200" cy="1179512"/>
            </a:xfrm>
            <a:prstGeom prst="rect">
              <a:avLst/>
            </a:prstGeom>
            <a:noFill/>
            <a:ln w="9525">
              <a:noFill/>
              <a:miter lim="800000"/>
              <a:headEnd/>
              <a:tailEnd/>
            </a:ln>
          </p:spPr>
        </p:pic>
        <p:sp>
          <p:nvSpPr>
            <p:cNvPr id="81" name="TextBox 18"/>
            <p:cNvSpPr txBox="1">
              <a:spLocks noChangeArrowheads="1"/>
            </p:cNvSpPr>
            <p:nvPr/>
          </p:nvSpPr>
          <p:spPr bwMode="auto">
            <a:xfrm>
              <a:off x="766430" y="1358900"/>
              <a:ext cx="1071230" cy="430246"/>
            </a:xfrm>
            <a:prstGeom prst="rect">
              <a:avLst/>
            </a:prstGeom>
            <a:noFill/>
            <a:ln w="9525">
              <a:noFill/>
              <a:miter lim="800000"/>
              <a:headEnd/>
              <a:tailEnd/>
            </a:ln>
          </p:spPr>
          <p:txBody>
            <a:bodyPr wrap="square">
              <a:spAutoFit/>
            </a:bodyPr>
            <a:lstStyle/>
            <a:p>
              <a:r>
                <a:rPr lang="en-US" sz="1600" b="1" dirty="0">
                  <a:solidFill>
                    <a:schemeClr val="bg1"/>
                  </a:solidFill>
                  <a:latin typeface="Calibri" pitchFamily="34" charset="0"/>
                </a:rPr>
                <a:t>Browser</a:t>
              </a:r>
            </a:p>
          </p:txBody>
        </p:sp>
        <p:sp>
          <p:nvSpPr>
            <p:cNvPr id="82" name="Oval 6"/>
            <p:cNvSpPr>
              <a:spLocks noChangeArrowheads="1"/>
            </p:cNvSpPr>
            <p:nvPr/>
          </p:nvSpPr>
          <p:spPr bwMode="auto">
            <a:xfrm>
              <a:off x="5476875" y="466725"/>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83" name="TextBox 30"/>
            <p:cNvSpPr txBox="1">
              <a:spLocks noChangeArrowheads="1"/>
            </p:cNvSpPr>
            <p:nvPr/>
          </p:nvSpPr>
          <p:spPr bwMode="auto">
            <a:xfrm>
              <a:off x="6516355" y="578525"/>
              <a:ext cx="1426166" cy="586699"/>
            </a:xfrm>
            <a:prstGeom prst="rect">
              <a:avLst/>
            </a:prstGeom>
            <a:noFill/>
            <a:ln w="9525">
              <a:noFill/>
              <a:miter lim="800000"/>
              <a:headEnd/>
              <a:tailEnd/>
            </a:ln>
          </p:spPr>
          <p:txBody>
            <a:bodyPr wrap="square">
              <a:spAutoFit/>
            </a:bodyPr>
            <a:lstStyle/>
            <a:p>
              <a:r>
                <a:rPr lang="en-US" sz="1200" b="1" dirty="0" smtClean="0">
                  <a:solidFill>
                    <a:schemeClr val="accent6">
                      <a:lumMod val="75000"/>
                    </a:schemeClr>
                  </a:solidFill>
                  <a:latin typeface="Times New Roman" pitchFamily="18" charset="0"/>
                  <a:cs typeface="Times New Roman" pitchFamily="18" charset="0"/>
                </a:rPr>
                <a:t>1</a:t>
              </a:r>
              <a:r>
                <a:rPr lang="en-US" sz="1200" dirty="0" smtClean="0">
                  <a:solidFill>
                    <a:srgbClr val="5A2120"/>
                  </a:solidFill>
                  <a:latin typeface="Times New Roman" pitchFamily="18" charset="0"/>
                  <a:cs typeface="Times New Roman" pitchFamily="18" charset="0"/>
                </a:rPr>
                <a:t>.NASA </a:t>
              </a:r>
              <a:r>
                <a:rPr lang="en-US" sz="1200" dirty="0">
                  <a:solidFill>
                    <a:srgbClr val="5A2120"/>
                  </a:solidFill>
                  <a:latin typeface="Times New Roman" pitchFamily="18" charset="0"/>
                  <a:cs typeface="Times New Roman" pitchFamily="18" charset="0"/>
                </a:rPr>
                <a:t>Satellite Map Images</a:t>
              </a:r>
            </a:p>
          </p:txBody>
        </p:sp>
        <p:sp>
          <p:nvSpPr>
            <p:cNvPr id="84" name="AutoShape 17"/>
            <p:cNvSpPr>
              <a:spLocks noChangeArrowheads="1"/>
            </p:cNvSpPr>
            <p:nvPr/>
          </p:nvSpPr>
          <p:spPr bwMode="auto">
            <a:xfrm>
              <a:off x="3859213" y="1846263"/>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85" name="AutoShape 18"/>
            <p:cNvSpPr>
              <a:spLocks noChangeArrowheads="1"/>
            </p:cNvSpPr>
            <p:nvPr/>
          </p:nvSpPr>
          <p:spPr bwMode="auto">
            <a:xfrm>
              <a:off x="3859213" y="1711325"/>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86" name="Text Box 19"/>
            <p:cNvSpPr txBox="1">
              <a:spLocks noChangeArrowheads="1"/>
            </p:cNvSpPr>
            <p:nvPr/>
          </p:nvSpPr>
          <p:spPr bwMode="auto">
            <a:xfrm>
              <a:off x="3642833" y="1743224"/>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87" name="Text Box 20"/>
            <p:cNvSpPr txBox="1">
              <a:spLocks noChangeArrowheads="1"/>
            </p:cNvSpPr>
            <p:nvPr/>
          </p:nvSpPr>
          <p:spPr bwMode="auto">
            <a:xfrm>
              <a:off x="3729666" y="156243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90" name="AutoShape 18"/>
            <p:cNvSpPr>
              <a:spLocks noChangeArrowheads="1"/>
            </p:cNvSpPr>
            <p:nvPr/>
          </p:nvSpPr>
          <p:spPr bwMode="auto">
            <a:xfrm>
              <a:off x="5764213" y="892977"/>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91" name="Text Box 20"/>
            <p:cNvSpPr txBox="1">
              <a:spLocks noChangeArrowheads="1"/>
            </p:cNvSpPr>
            <p:nvPr/>
          </p:nvSpPr>
          <p:spPr bwMode="auto">
            <a:xfrm>
              <a:off x="5634666" y="798512"/>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92" name="Text Box 20"/>
            <p:cNvSpPr txBox="1">
              <a:spLocks noChangeArrowheads="1"/>
            </p:cNvSpPr>
            <p:nvPr/>
          </p:nvSpPr>
          <p:spPr bwMode="auto">
            <a:xfrm>
              <a:off x="5562600" y="161607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cxnSp>
        <p:nvCxnSpPr>
          <p:cNvPr id="104" name="Shape 103"/>
          <p:cNvCxnSpPr>
            <a:stCxn id="82" idx="2"/>
            <a:endCxn id="72" idx="0"/>
          </p:cNvCxnSpPr>
          <p:nvPr/>
        </p:nvCxnSpPr>
        <p:spPr>
          <a:xfrm rot="10800000" flipV="1">
            <a:off x="4260537" y="766997"/>
            <a:ext cx="1334093" cy="286062"/>
          </a:xfrm>
          <a:prstGeom prst="bentConnector2">
            <a:avLst/>
          </a:prstGeom>
          <a:ln w="28575">
            <a:headEnd type="arrow"/>
            <a:tailEnd type="arrow"/>
          </a:ln>
        </p:spPr>
        <p:style>
          <a:lnRef idx="2">
            <a:schemeClr val="accent2"/>
          </a:lnRef>
          <a:fillRef idx="0">
            <a:schemeClr val="accent2"/>
          </a:fillRef>
          <a:effectRef idx="1">
            <a:schemeClr val="accent2"/>
          </a:effectRef>
          <a:fontRef idx="minor">
            <a:schemeClr val="tx1"/>
          </a:fontRef>
        </p:style>
      </p:cxnSp>
      <p:sp>
        <p:nvSpPr>
          <p:cNvPr id="105" name="TextBox 15"/>
          <p:cNvSpPr txBox="1">
            <a:spLocks noChangeArrowheads="1"/>
          </p:cNvSpPr>
          <p:nvPr/>
        </p:nvSpPr>
        <p:spPr bwMode="auto">
          <a:xfrm>
            <a:off x="4495800" y="538578"/>
            <a:ext cx="990600" cy="492443"/>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grpSp>
        <p:nvGrpSpPr>
          <p:cNvPr id="108" name="Group 107"/>
          <p:cNvGrpSpPr/>
          <p:nvPr/>
        </p:nvGrpSpPr>
        <p:grpSpPr>
          <a:xfrm>
            <a:off x="0" y="2209800"/>
            <a:ext cx="6172200" cy="4631375"/>
            <a:chOff x="0" y="2209800"/>
            <a:chExt cx="6172200" cy="4631375"/>
          </a:xfrm>
        </p:grpSpPr>
        <p:pic>
          <p:nvPicPr>
            <p:cNvPr id="106" name="Picture 3"/>
            <p:cNvPicPr>
              <a:picLocks noChangeAspect="1" noChangeArrowheads="1"/>
            </p:cNvPicPr>
            <p:nvPr/>
          </p:nvPicPr>
          <p:blipFill>
            <a:blip r:embed="rId6"/>
            <a:srcRect/>
            <a:stretch>
              <a:fillRect/>
            </a:stretch>
          </p:blipFill>
          <p:spPr bwMode="auto">
            <a:xfrm>
              <a:off x="0" y="2209800"/>
              <a:ext cx="6172200" cy="4631375"/>
            </a:xfrm>
            <a:prstGeom prst="rect">
              <a:avLst/>
            </a:prstGeom>
            <a:noFill/>
            <a:ln w="9525">
              <a:noFill/>
              <a:miter lim="800000"/>
              <a:headEnd/>
              <a:tailEnd/>
            </a:ln>
            <a:effectLst/>
          </p:spPr>
        </p:pic>
        <p:sp>
          <p:nvSpPr>
            <p:cNvPr id="52" name="Right Brace 51"/>
            <p:cNvSpPr/>
            <p:nvPr/>
          </p:nvSpPr>
          <p:spPr>
            <a:xfrm>
              <a:off x="4976750" y="2971800"/>
              <a:ext cx="197925" cy="3276600"/>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5105400" y="4529450"/>
              <a:ext cx="457200" cy="369332"/>
            </a:xfrm>
            <a:prstGeom prst="rect">
              <a:avLst/>
            </a:prstGeom>
            <a:noFill/>
          </p:spPr>
          <p:txBody>
            <a:bodyPr wrap="square" rtlCol="0">
              <a:spAutoFit/>
            </a:bodyPr>
            <a:lstStyle/>
            <a:p>
              <a:r>
                <a:rPr lang="en-US" b="1" dirty="0" smtClean="0">
                  <a:solidFill>
                    <a:srgbClr val="C00000"/>
                  </a:solidFill>
                  <a:latin typeface="Times New Roman" pitchFamily="18" charset="0"/>
                  <a:cs typeface="Times New Roman" pitchFamily="18" charset="0"/>
                </a:rPr>
                <a:t>(a)</a:t>
              </a:r>
              <a:endParaRPr lang="en-US" b="1" dirty="0">
                <a:solidFill>
                  <a:srgbClr val="C00000"/>
                </a:solidFill>
                <a:latin typeface="Times New Roman" pitchFamily="18" charset="0"/>
                <a:cs typeface="Times New Roman" pitchFamily="18" charset="0"/>
              </a:endParaRPr>
            </a:p>
          </p:txBody>
        </p:sp>
        <p:sp>
          <p:nvSpPr>
            <p:cNvPr id="54" name="TextBox 53"/>
            <p:cNvSpPr txBox="1"/>
            <p:nvPr/>
          </p:nvSpPr>
          <p:spPr>
            <a:xfrm>
              <a:off x="5074725" y="2743200"/>
              <a:ext cx="304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55" name="Right Brace 54"/>
            <p:cNvSpPr/>
            <p:nvPr/>
          </p:nvSpPr>
          <p:spPr>
            <a:xfrm>
              <a:off x="5022275" y="2859975"/>
              <a:ext cx="76200" cy="152400"/>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55"/>
            <p:cNvSpPr/>
            <p:nvPr/>
          </p:nvSpPr>
          <p:spPr>
            <a:xfrm>
              <a:off x="4593775" y="2871850"/>
              <a:ext cx="183075" cy="3429000"/>
            </a:xfrm>
            <a:prstGeom prst="leftBrace">
              <a:avLst>
                <a:gd name="adj1" fmla="val 1964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4307775" y="4419600"/>
              <a:ext cx="304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grpSp>
      <p:sp>
        <p:nvSpPr>
          <p:cNvPr id="31" name="TextBox 30"/>
          <p:cNvSpPr txBox="1"/>
          <p:nvPr/>
        </p:nvSpPr>
        <p:spPr>
          <a:xfrm>
            <a:off x="2286000" y="2169225"/>
            <a:ext cx="2743200" cy="276999"/>
          </a:xfrm>
          <a:prstGeom prst="rect">
            <a:avLst/>
          </a:prstGeom>
          <a:noFill/>
        </p:spPr>
        <p:txBody>
          <a:bodyPr wrap="square" rtlCol="0">
            <a:spAutoFit/>
          </a:bodyPr>
          <a:lstStyle/>
          <a:p>
            <a:r>
              <a:rPr lang="en-US" sz="1200" b="1" dirty="0" smtClean="0"/>
              <a:t>(c)</a:t>
            </a:r>
            <a:r>
              <a:rPr lang="en-US" sz="1200" dirty="0" smtClean="0"/>
              <a:t>. Map images transfer time</a:t>
            </a:r>
            <a:endParaRPr lang="en-US" sz="1200" dirty="0"/>
          </a:p>
        </p:txBody>
      </p:sp>
      <p:sp>
        <p:nvSpPr>
          <p:cNvPr id="13" name="TextBox 12"/>
          <p:cNvSpPr txBox="1"/>
          <p:nvPr/>
        </p:nvSpPr>
        <p:spPr>
          <a:xfrm>
            <a:off x="5181600" y="1932801"/>
            <a:ext cx="3657600" cy="276999"/>
          </a:xfrm>
          <a:prstGeom prst="rect">
            <a:avLst/>
          </a:prstGeom>
          <a:noFill/>
          <a:ln>
            <a:noFill/>
          </a:ln>
        </p:spPr>
        <p:txBody>
          <a:bodyPr wrap="square" rtlCol="0">
            <a:spAutoFit/>
          </a:bodyPr>
          <a:lstStyle/>
          <a:p>
            <a:r>
              <a:rPr lang="en-US" sz="1200" b="1" dirty="0" smtClean="0">
                <a:solidFill>
                  <a:srgbClr val="C00000"/>
                </a:solidFill>
                <a:latin typeface="Times New Roman" pitchFamily="18" charset="0"/>
                <a:cs typeface="Times New Roman" pitchFamily="18" charset="0"/>
              </a:rPr>
              <a:t>(a). Query/response conversions &amp; data transfer</a:t>
            </a:r>
            <a:endParaRPr lang="en-US" sz="1200" b="1" dirty="0">
              <a:solidFill>
                <a:srgbClr val="C00000"/>
              </a:solidFill>
              <a:latin typeface="Times New Roman" pitchFamily="18" charset="0"/>
              <a:cs typeface="Times New Roman" pitchFamily="18" charset="0"/>
            </a:endParaRPr>
          </a:p>
        </p:txBody>
      </p:sp>
      <p:sp>
        <p:nvSpPr>
          <p:cNvPr id="28" name="TextBox 27"/>
          <p:cNvSpPr txBox="1"/>
          <p:nvPr/>
        </p:nvSpPr>
        <p:spPr>
          <a:xfrm>
            <a:off x="5638800" y="5848290"/>
            <a:ext cx="3276600" cy="400110"/>
          </a:xfrm>
          <a:prstGeom prst="rect">
            <a:avLst/>
          </a:prstGeom>
          <a:noFill/>
        </p:spPr>
        <p:txBody>
          <a:bodyPr wrap="square" rtlCol="0">
            <a:spAutoFit/>
          </a:bodyPr>
          <a:lstStyle/>
          <a:p>
            <a:r>
              <a:rPr lang="en-US" sz="2000" b="1" dirty="0" smtClean="0">
                <a:solidFill>
                  <a:schemeClr val="tx1">
                    <a:lumMod val="75000"/>
                    <a:lumOff val="25000"/>
                  </a:schemeClr>
                </a:solidFill>
              </a:rPr>
              <a:t>Response times =  a + b + c</a:t>
            </a:r>
            <a:endParaRPr lang="en-US" sz="2000" b="1" dirty="0">
              <a:solidFill>
                <a:schemeClr val="tx1">
                  <a:lumMod val="75000"/>
                  <a:lumOff val="25000"/>
                </a:schemeClr>
              </a:solidFill>
            </a:endParaRPr>
          </a:p>
        </p:txBody>
      </p:sp>
      <p:sp>
        <p:nvSpPr>
          <p:cNvPr id="32" name="TextBox 31"/>
          <p:cNvSpPr txBox="1"/>
          <p:nvPr/>
        </p:nvSpPr>
        <p:spPr>
          <a:xfrm>
            <a:off x="5638800" y="6096000"/>
            <a:ext cx="3276600" cy="400110"/>
          </a:xfrm>
          <a:prstGeom prst="rect">
            <a:avLst/>
          </a:prstGeom>
          <a:noFill/>
        </p:spPr>
        <p:txBody>
          <a:bodyPr wrap="square" rtlCol="0">
            <a:spAutoFit/>
          </a:bodyPr>
          <a:lstStyle/>
          <a:p>
            <a:r>
              <a:rPr lang="en-US" sz="2000" b="1" dirty="0" smtClean="0">
                <a:solidFill>
                  <a:schemeClr val="tx1">
                    <a:lumMod val="75000"/>
                    <a:lumOff val="25000"/>
                  </a:schemeClr>
                </a:solidFill>
              </a:rPr>
              <a:t>a is dominating factor</a:t>
            </a:r>
            <a:endParaRPr lang="en-US" sz="2000" b="1" dirty="0">
              <a:solidFill>
                <a:schemeClr val="tx1">
                  <a:lumMod val="75000"/>
                  <a:lumOff val="25000"/>
                </a:schemeClr>
              </a:solidFill>
            </a:endParaRPr>
          </a:p>
        </p:txBody>
      </p:sp>
      <p:pic>
        <p:nvPicPr>
          <p:cNvPr id="1035" name="Picture 11"/>
          <p:cNvPicPr>
            <a:picLocks noChangeAspect="1" noChangeArrowheads="1"/>
          </p:cNvPicPr>
          <p:nvPr/>
        </p:nvPicPr>
        <p:blipFill>
          <a:blip r:embed="rId7" cstate="print"/>
          <a:srcRect/>
          <a:stretch>
            <a:fillRect/>
          </a:stretch>
        </p:blipFill>
        <p:spPr bwMode="auto">
          <a:xfrm>
            <a:off x="5791200" y="4419600"/>
            <a:ext cx="1371600" cy="13716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a:srcRect/>
          <a:stretch>
            <a:fillRect/>
          </a:stretch>
        </p:blipFill>
        <p:spPr bwMode="auto">
          <a:xfrm>
            <a:off x="5792152" y="2971800"/>
            <a:ext cx="1368172" cy="1371600"/>
          </a:xfrm>
          <a:prstGeom prst="rect">
            <a:avLst/>
          </a:prstGeom>
          <a:noFill/>
          <a:ln w="9525">
            <a:noFill/>
            <a:miter lim="800000"/>
            <a:headEnd/>
            <a:tailEnd/>
          </a:ln>
          <a:effectLst/>
        </p:spPr>
      </p:pic>
      <p:sp>
        <p:nvSpPr>
          <p:cNvPr id="35" name="TextBox 34"/>
          <p:cNvSpPr txBox="1"/>
          <p:nvPr/>
        </p:nvSpPr>
        <p:spPr>
          <a:xfrm>
            <a:off x="6248400" y="3505200"/>
            <a:ext cx="685800" cy="461665"/>
          </a:xfrm>
          <a:prstGeom prst="rect">
            <a:avLst/>
          </a:prstGeom>
          <a:noFill/>
        </p:spPr>
        <p:txBody>
          <a:bodyPr wrap="square" rtlCol="0">
            <a:spAutoFit/>
          </a:bodyPr>
          <a:lstStyle/>
          <a:p>
            <a:r>
              <a:rPr lang="en-US" sz="2400" b="1" dirty="0" smtClean="0">
                <a:solidFill>
                  <a:schemeClr val="bg1"/>
                </a:solidFill>
              </a:rPr>
              <a:t>0.1</a:t>
            </a:r>
            <a:endParaRPr lang="en-US" sz="2400" b="1" dirty="0">
              <a:solidFill>
                <a:schemeClr val="bg1"/>
              </a:solidFill>
            </a:endParaRPr>
          </a:p>
        </p:txBody>
      </p:sp>
      <p:sp>
        <p:nvSpPr>
          <p:cNvPr id="39" name="TextBox 38"/>
          <p:cNvSpPr txBox="1"/>
          <p:nvPr/>
        </p:nvSpPr>
        <p:spPr>
          <a:xfrm>
            <a:off x="6284025" y="4893625"/>
            <a:ext cx="5334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107" name="TextBox 30"/>
          <p:cNvSpPr txBox="1">
            <a:spLocks noChangeArrowheads="1"/>
          </p:cNvSpPr>
          <p:nvPr/>
        </p:nvSpPr>
        <p:spPr bwMode="auto">
          <a:xfrm>
            <a:off x="7467600" y="1143000"/>
            <a:ext cx="1119205" cy="461665"/>
          </a:xfrm>
          <a:prstGeom prst="rect">
            <a:avLst/>
          </a:prstGeom>
          <a:noFill/>
          <a:ln w="9525">
            <a:noFill/>
            <a:miter lim="800000"/>
            <a:headEnd/>
            <a:tailEnd/>
          </a:ln>
        </p:spPr>
        <p:txBody>
          <a:bodyPr>
            <a:spAutoFit/>
          </a:bodyPr>
          <a:lstStyle/>
          <a:p>
            <a:r>
              <a:rPr lang="en-US" sz="1200" b="1" dirty="0" smtClean="0">
                <a:solidFill>
                  <a:srgbClr val="0070C0"/>
                </a:solidFill>
                <a:latin typeface="Times New Roman" pitchFamily="18" charset="0"/>
                <a:cs typeface="Times New Roman" pitchFamily="18" charset="0"/>
              </a:rPr>
              <a:t>2</a:t>
            </a:r>
            <a:r>
              <a:rPr lang="en-US" sz="1200" dirty="0" smtClean="0">
                <a:solidFill>
                  <a:srgbClr val="5A2120"/>
                </a:solidFill>
                <a:latin typeface="Times New Roman" pitchFamily="18" charset="0"/>
                <a:cs typeface="Times New Roman" pitchFamily="18" charset="0"/>
              </a:rPr>
              <a:t>.Earthquake  seismic data</a:t>
            </a:r>
            <a:endParaRPr lang="en-US" sz="1200" dirty="0">
              <a:solidFill>
                <a:srgbClr val="5A2120"/>
              </a:solidFill>
              <a:latin typeface="Times New Roman" pitchFamily="18" charset="0"/>
              <a:cs typeface="Times New Roman" pitchFamily="18" charset="0"/>
            </a:endParaRPr>
          </a:p>
        </p:txBody>
      </p:sp>
      <p:sp>
        <p:nvSpPr>
          <p:cNvPr id="58" name="TextBox 57"/>
          <p:cNvSpPr txBox="1"/>
          <p:nvPr/>
        </p:nvSpPr>
        <p:spPr>
          <a:xfrm>
            <a:off x="6019800" y="2514600"/>
            <a:ext cx="2590800" cy="369332"/>
          </a:xfrm>
          <a:prstGeom prst="rect">
            <a:avLst/>
          </a:prstGeom>
          <a:noFill/>
        </p:spPr>
        <p:txBody>
          <a:bodyPr wrap="square" rtlCol="0">
            <a:spAutoFit/>
          </a:bodyPr>
          <a:lstStyle/>
          <a:p>
            <a:r>
              <a:rPr lang="en-US" b="1" dirty="0" smtClean="0">
                <a:solidFill>
                  <a:schemeClr val="tx1">
                    <a:lumMod val="75000"/>
                    <a:lumOff val="25000"/>
                  </a:schemeClr>
                </a:solidFill>
              </a:rPr>
              <a:t>Selected query ranges:</a:t>
            </a:r>
            <a:endParaRPr lang="en-US"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a:srcRect/>
          <a:stretch>
            <a:fillRect/>
          </a:stretch>
        </p:blipFill>
        <p:spPr bwMode="auto">
          <a:xfrm>
            <a:off x="-1" y="2209800"/>
            <a:ext cx="6172201" cy="46482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8683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1. Using GML-tiling</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838200"/>
            <a:ext cx="8991600" cy="1524000"/>
          </a:xfrm>
        </p:spPr>
        <p:txBody>
          <a:bodyPr>
            <a:normAutofit fontScale="62500" lnSpcReduction="20000"/>
          </a:bodyPr>
          <a:lstStyle/>
          <a:p>
            <a:r>
              <a:rPr lang="en-US" dirty="0" smtClean="0">
                <a:solidFill>
                  <a:schemeClr val="tx1">
                    <a:lumMod val="75000"/>
                    <a:lumOff val="25000"/>
                  </a:schemeClr>
                </a:solidFill>
              </a:rPr>
              <a:t>The system bottleneck -</a:t>
            </a:r>
            <a:r>
              <a:rPr lang="en-US" b="1" dirty="0" smtClean="0">
                <a:solidFill>
                  <a:srgbClr val="C00000"/>
                </a:solidFill>
                <a:latin typeface="Times New Roman" pitchFamily="18" charset="0"/>
                <a:cs typeface="Times New Roman" pitchFamily="18" charset="0"/>
              </a:rPr>
              <a:t>(a)</a:t>
            </a:r>
            <a:r>
              <a:rPr lang="en-US" dirty="0" smtClean="0">
                <a:solidFill>
                  <a:schemeClr val="tx1">
                    <a:lumMod val="75000"/>
                    <a:lumOff val="25000"/>
                  </a:schemeClr>
                </a:solidFill>
              </a:rPr>
              <a:t>- is removed with the cost of </a:t>
            </a:r>
          </a:p>
          <a:p>
            <a:pPr lvl="1"/>
            <a:r>
              <a:rPr lang="en-US" dirty="0" smtClean="0">
                <a:solidFill>
                  <a:schemeClr val="tx1">
                    <a:lumMod val="75000"/>
                    <a:lumOff val="25000"/>
                  </a:schemeClr>
                </a:solidFill>
              </a:rPr>
              <a:t>Calculating overlapped entries and accessing tile table to get corresponding GML sets</a:t>
            </a:r>
          </a:p>
          <a:p>
            <a:r>
              <a:rPr lang="en-US" dirty="0" smtClean="0">
                <a:solidFill>
                  <a:schemeClr val="tx1">
                    <a:lumMod val="75000"/>
                    <a:lumOff val="25000"/>
                  </a:schemeClr>
                </a:solidFill>
              </a:rPr>
              <a:t>Client’s requests/queries are served from GML tiles at federator.</a:t>
            </a:r>
          </a:p>
          <a:p>
            <a:r>
              <a:rPr lang="en-US" dirty="0" smtClean="0">
                <a:solidFill>
                  <a:schemeClr val="tx1">
                    <a:lumMod val="75000"/>
                    <a:lumOff val="25000"/>
                  </a:schemeClr>
                </a:solidFill>
              </a:rPr>
              <a:t>Setup: Predefined threshold tile size for seismic data is 2MB</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33</a:t>
            </a:fld>
            <a:endParaRPr lang="en-US"/>
          </a:p>
        </p:txBody>
      </p:sp>
      <p:pic>
        <p:nvPicPr>
          <p:cNvPr id="5" name="Picture 14"/>
          <p:cNvPicPr>
            <a:picLocks noChangeAspect="1" noChangeArrowheads="1"/>
          </p:cNvPicPr>
          <p:nvPr/>
        </p:nvPicPr>
        <p:blipFill>
          <a:blip r:embed="rId4"/>
          <a:srcRect/>
          <a:stretch>
            <a:fillRect/>
          </a:stretch>
        </p:blipFill>
        <p:spPr bwMode="auto">
          <a:xfrm>
            <a:off x="7162800" y="4648200"/>
            <a:ext cx="1371600" cy="1375063"/>
          </a:xfrm>
          <a:prstGeom prst="rect">
            <a:avLst/>
          </a:prstGeom>
          <a:noFill/>
          <a:ln w="9525">
            <a:noFill/>
            <a:miter lim="800000"/>
            <a:headEnd/>
            <a:tailEnd/>
          </a:ln>
          <a:effectLst/>
        </p:spPr>
      </p:pic>
      <p:pic>
        <p:nvPicPr>
          <p:cNvPr id="6" name="Picture 11"/>
          <p:cNvPicPr>
            <a:picLocks noChangeAspect="1" noChangeArrowheads="1"/>
          </p:cNvPicPr>
          <p:nvPr/>
        </p:nvPicPr>
        <p:blipFill>
          <a:blip r:embed="rId5" cstate="print"/>
          <a:srcRect/>
          <a:stretch>
            <a:fillRect/>
          </a:stretch>
        </p:blipFill>
        <p:spPr bwMode="auto">
          <a:xfrm>
            <a:off x="5715000" y="4648200"/>
            <a:ext cx="1371600" cy="1371600"/>
          </a:xfrm>
          <a:prstGeom prst="rect">
            <a:avLst/>
          </a:prstGeom>
          <a:noFill/>
          <a:ln w="9525">
            <a:noFill/>
            <a:miter lim="800000"/>
            <a:headEnd/>
            <a:tailEnd/>
          </a:ln>
          <a:effectLst/>
        </p:spPr>
      </p:pic>
      <p:pic>
        <p:nvPicPr>
          <p:cNvPr id="7" name="Picture 10"/>
          <p:cNvPicPr>
            <a:picLocks noChangeAspect="1" noChangeArrowheads="1"/>
          </p:cNvPicPr>
          <p:nvPr/>
        </p:nvPicPr>
        <p:blipFill>
          <a:blip r:embed="rId6" cstate="print"/>
          <a:srcRect/>
          <a:stretch>
            <a:fillRect/>
          </a:stretch>
        </p:blipFill>
        <p:spPr bwMode="auto">
          <a:xfrm>
            <a:off x="7162800" y="3200400"/>
            <a:ext cx="1375038" cy="1371600"/>
          </a:xfrm>
          <a:prstGeom prst="rect">
            <a:avLst/>
          </a:prstGeom>
          <a:noFill/>
          <a:ln w="9525">
            <a:noFill/>
            <a:miter lim="800000"/>
            <a:headEnd/>
            <a:tailEnd/>
          </a:ln>
          <a:effectLst/>
        </p:spPr>
      </p:pic>
      <p:pic>
        <p:nvPicPr>
          <p:cNvPr id="8" name="Picture 9"/>
          <p:cNvPicPr>
            <a:picLocks noChangeAspect="1" noChangeArrowheads="1"/>
          </p:cNvPicPr>
          <p:nvPr/>
        </p:nvPicPr>
        <p:blipFill>
          <a:blip r:embed="rId7"/>
          <a:srcRect/>
          <a:stretch>
            <a:fillRect/>
          </a:stretch>
        </p:blipFill>
        <p:spPr bwMode="auto">
          <a:xfrm>
            <a:off x="5715952" y="3200400"/>
            <a:ext cx="1368172" cy="1371600"/>
          </a:xfrm>
          <a:prstGeom prst="rect">
            <a:avLst/>
          </a:prstGeom>
          <a:noFill/>
          <a:ln w="9525">
            <a:noFill/>
            <a:miter lim="800000"/>
            <a:headEnd/>
            <a:tailEnd/>
          </a:ln>
          <a:effectLst/>
        </p:spPr>
      </p:pic>
      <p:cxnSp>
        <p:nvCxnSpPr>
          <p:cNvPr id="18" name="Straight Connector 17"/>
          <p:cNvCxnSpPr>
            <a:stCxn id="7" idx="0"/>
            <a:endCxn id="7" idx="2"/>
          </p:cNvCxnSpPr>
          <p:nvPr/>
        </p:nvCxnSpPr>
        <p:spPr>
          <a:xfrm rot="16200000" flipH="1">
            <a:off x="7164519" y="38862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stCxn id="5" idx="0"/>
            <a:endCxn id="5" idx="2"/>
          </p:cNvCxnSpPr>
          <p:nvPr/>
        </p:nvCxnSpPr>
        <p:spPr>
          <a:xfrm rot="16200000" flipH="1">
            <a:off x="7161068" y="5335731"/>
            <a:ext cx="1375063"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a:stCxn id="6" idx="0"/>
            <a:endCxn id="6" idx="2"/>
          </p:cNvCxnSpPr>
          <p:nvPr/>
        </p:nvCxnSpPr>
        <p:spPr>
          <a:xfrm rot="16200000" flipH="1">
            <a:off x="5715000" y="53340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a:stCxn id="6" idx="1"/>
            <a:endCxn id="6" idx="3"/>
          </p:cNvCxnSpPr>
          <p:nvPr/>
        </p:nvCxnSpPr>
        <p:spPr>
          <a:xfrm rot="10800000" flipH="1">
            <a:off x="5715000" y="5334000"/>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769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00800" y="56388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362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1"/>
            <a:endCxn id="5" idx="3"/>
          </p:cNvCxnSpPr>
          <p:nvPr/>
        </p:nvCxnSpPr>
        <p:spPr>
          <a:xfrm rot="10800000" flipH="1">
            <a:off x="7162800" y="5335732"/>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2800" y="50005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822375"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8105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124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153400" y="4981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189025"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67600" y="56388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277100" y="4838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15200" y="4824350"/>
            <a:ext cx="152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13619" y="480920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7315200"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72200" y="3733800"/>
            <a:ext cx="685800" cy="461665"/>
          </a:xfrm>
          <a:prstGeom prst="rect">
            <a:avLst/>
          </a:prstGeom>
          <a:noFill/>
        </p:spPr>
        <p:txBody>
          <a:bodyPr wrap="square" rtlCol="0">
            <a:spAutoFit/>
          </a:bodyPr>
          <a:lstStyle/>
          <a:p>
            <a:r>
              <a:rPr lang="en-US" sz="2400" b="1" dirty="0" smtClean="0">
                <a:solidFill>
                  <a:schemeClr val="bg1"/>
                </a:solidFill>
              </a:rPr>
              <a:t>0.1</a:t>
            </a:r>
            <a:endParaRPr lang="en-US" sz="2400" b="1" dirty="0">
              <a:solidFill>
                <a:schemeClr val="bg1"/>
              </a:solidFill>
            </a:endParaRPr>
          </a:p>
        </p:txBody>
      </p:sp>
      <p:sp>
        <p:nvSpPr>
          <p:cNvPr id="69" name="TextBox 68"/>
          <p:cNvSpPr txBox="1"/>
          <p:nvPr/>
        </p:nvSpPr>
        <p:spPr>
          <a:xfrm>
            <a:off x="7696200" y="3733800"/>
            <a:ext cx="533400" cy="461665"/>
          </a:xfrm>
          <a:prstGeom prst="rect">
            <a:avLst/>
          </a:prstGeom>
          <a:noFill/>
        </p:spPr>
        <p:txBody>
          <a:bodyPr wrap="square" rtlCol="0">
            <a:spAutoFit/>
          </a:bodyPr>
          <a:lstStyle/>
          <a:p>
            <a:r>
              <a:rPr lang="en-US" sz="2400" b="1" dirty="0" smtClean="0">
                <a:solidFill>
                  <a:schemeClr val="bg1"/>
                </a:solidFill>
              </a:rPr>
              <a:t>1   </a:t>
            </a:r>
            <a:endParaRPr lang="en-US" sz="2400" b="1" dirty="0">
              <a:solidFill>
                <a:schemeClr val="bg1"/>
              </a:solidFill>
            </a:endParaRPr>
          </a:p>
        </p:txBody>
      </p:sp>
      <p:sp>
        <p:nvSpPr>
          <p:cNvPr id="70" name="TextBox 69"/>
          <p:cNvSpPr txBox="1"/>
          <p:nvPr/>
        </p:nvSpPr>
        <p:spPr>
          <a:xfrm>
            <a:off x="6172200" y="5181600"/>
            <a:ext cx="5334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71" name="TextBox 70"/>
          <p:cNvSpPr txBox="1"/>
          <p:nvPr/>
        </p:nvSpPr>
        <p:spPr>
          <a:xfrm>
            <a:off x="7620000" y="5105400"/>
            <a:ext cx="533400"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
        <p:nvSpPr>
          <p:cNvPr id="73" name="TextBox 72"/>
          <p:cNvSpPr txBox="1"/>
          <p:nvPr/>
        </p:nvSpPr>
        <p:spPr>
          <a:xfrm>
            <a:off x="5791200" y="2401669"/>
            <a:ext cx="3352800" cy="646331"/>
          </a:xfrm>
          <a:prstGeom prst="rect">
            <a:avLst/>
          </a:prstGeom>
          <a:noFill/>
        </p:spPr>
        <p:txBody>
          <a:bodyPr wrap="square" rtlCol="0">
            <a:spAutoFit/>
          </a:bodyPr>
          <a:lstStyle/>
          <a:p>
            <a:r>
              <a:rPr lang="en-US" dirty="0" smtClean="0"/>
              <a:t>Tiles: &lt;</a:t>
            </a:r>
            <a:r>
              <a:rPr lang="en-US" dirty="0" err="1" smtClean="0"/>
              <a:t>bbox</a:t>
            </a:r>
            <a:r>
              <a:rPr lang="en-US" dirty="0" smtClean="0"/>
              <a:t>, </a:t>
            </a:r>
            <a:r>
              <a:rPr lang="en-US" dirty="0" err="1" smtClean="0"/>
              <a:t>gml</a:t>
            </a:r>
            <a:r>
              <a:rPr lang="en-US" dirty="0" smtClean="0"/>
              <a:t>&gt; – locally stored in memory/disk</a:t>
            </a:r>
            <a:endParaRPr lang="en-US" dirty="0"/>
          </a:p>
        </p:txBody>
      </p:sp>
      <p:grpSp>
        <p:nvGrpSpPr>
          <p:cNvPr id="45" name="Group 44"/>
          <p:cNvGrpSpPr/>
          <p:nvPr/>
        </p:nvGrpSpPr>
        <p:grpSpPr>
          <a:xfrm>
            <a:off x="1697770" y="2286000"/>
            <a:ext cx="5846030" cy="4571999"/>
            <a:chOff x="1697770" y="2286000"/>
            <a:chExt cx="5846030" cy="4571999"/>
          </a:xfrm>
        </p:grpSpPr>
        <p:pic>
          <p:nvPicPr>
            <p:cNvPr id="2051" name="Picture 3"/>
            <p:cNvPicPr>
              <a:picLocks noChangeAspect="1" noChangeArrowheads="1"/>
            </p:cNvPicPr>
            <p:nvPr/>
          </p:nvPicPr>
          <p:blipFill>
            <a:blip r:embed="rId8"/>
            <a:srcRect/>
            <a:stretch>
              <a:fillRect/>
            </a:stretch>
          </p:blipFill>
          <p:spPr bwMode="auto">
            <a:xfrm>
              <a:off x="1697770" y="2286000"/>
              <a:ext cx="5846030" cy="4571999"/>
            </a:xfrm>
            <a:prstGeom prst="rect">
              <a:avLst/>
            </a:prstGeom>
            <a:noFill/>
            <a:ln w="9525">
              <a:noFill/>
              <a:miter lim="800000"/>
              <a:headEnd/>
              <a:tailEnd/>
            </a:ln>
            <a:effectLst/>
          </p:spPr>
        </p:pic>
        <p:sp>
          <p:nvSpPr>
            <p:cNvPr id="37" name="TextBox 36"/>
            <p:cNvSpPr txBox="1"/>
            <p:nvPr/>
          </p:nvSpPr>
          <p:spPr>
            <a:xfrm>
              <a:off x="2743200" y="5943600"/>
              <a:ext cx="533400" cy="276999"/>
            </a:xfrm>
            <a:prstGeom prst="rect">
              <a:avLst/>
            </a:prstGeom>
            <a:noFill/>
          </p:spPr>
          <p:txBody>
            <a:bodyPr wrap="square" rtlCol="0">
              <a:spAutoFit/>
            </a:bodyPr>
            <a:lstStyle/>
            <a:p>
              <a:r>
                <a:rPr lang="en-US" sz="1200" dirty="0" smtClean="0"/>
                <a:t>2.29</a:t>
              </a:r>
              <a:endParaRPr lang="en-US" sz="1200" dirty="0"/>
            </a:p>
          </p:txBody>
        </p:sp>
        <p:sp>
          <p:nvSpPr>
            <p:cNvPr id="39" name="TextBox 38"/>
            <p:cNvSpPr txBox="1"/>
            <p:nvPr/>
          </p:nvSpPr>
          <p:spPr>
            <a:xfrm>
              <a:off x="3352800" y="5638800"/>
              <a:ext cx="457200" cy="276999"/>
            </a:xfrm>
            <a:prstGeom prst="rect">
              <a:avLst/>
            </a:prstGeom>
            <a:noFill/>
          </p:spPr>
          <p:txBody>
            <a:bodyPr wrap="square" rtlCol="0">
              <a:spAutoFit/>
            </a:bodyPr>
            <a:lstStyle/>
            <a:p>
              <a:r>
                <a:rPr lang="en-US" sz="1200" dirty="0" smtClean="0"/>
                <a:t>6.16</a:t>
              </a:r>
              <a:endParaRPr lang="en-US" sz="1200" dirty="0"/>
            </a:p>
          </p:txBody>
        </p:sp>
        <p:sp>
          <p:nvSpPr>
            <p:cNvPr id="41" name="TextBox 40"/>
            <p:cNvSpPr txBox="1"/>
            <p:nvPr/>
          </p:nvSpPr>
          <p:spPr>
            <a:xfrm>
              <a:off x="4572000" y="4371201"/>
              <a:ext cx="533400" cy="276999"/>
            </a:xfrm>
            <a:prstGeom prst="rect">
              <a:avLst/>
            </a:prstGeom>
            <a:noFill/>
          </p:spPr>
          <p:txBody>
            <a:bodyPr wrap="square" rtlCol="0">
              <a:spAutoFit/>
            </a:bodyPr>
            <a:lstStyle/>
            <a:p>
              <a:r>
                <a:rPr lang="en-US" sz="1200" dirty="0" smtClean="0"/>
                <a:t>15.61</a:t>
              </a:r>
              <a:endParaRPr lang="en-US" sz="1200" dirty="0"/>
            </a:p>
          </p:txBody>
        </p:sp>
        <p:sp>
          <p:nvSpPr>
            <p:cNvPr id="43" name="TextBox 42"/>
            <p:cNvSpPr txBox="1"/>
            <p:nvPr/>
          </p:nvSpPr>
          <p:spPr>
            <a:xfrm>
              <a:off x="5715000" y="2667000"/>
              <a:ext cx="1143000" cy="276999"/>
            </a:xfrm>
            <a:prstGeom prst="rect">
              <a:avLst/>
            </a:prstGeom>
            <a:noFill/>
          </p:spPr>
          <p:txBody>
            <a:bodyPr wrap="square" rtlCol="0">
              <a:spAutoFit/>
            </a:bodyPr>
            <a:lstStyle/>
            <a:p>
              <a:r>
                <a:rPr lang="en-US" sz="1200" dirty="0" smtClean="0"/>
                <a:t>Speedup:20.95</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2057400"/>
            <a:ext cx="5715000" cy="4800600"/>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762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2. Parallel Processing Through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34</a:t>
            </a:fld>
            <a:endParaRPr lang="en-US"/>
          </a:p>
        </p:txBody>
      </p:sp>
      <p:sp>
        <p:nvSpPr>
          <p:cNvPr id="5" name="Rectangle 4"/>
          <p:cNvSpPr/>
          <p:nvPr/>
        </p:nvSpPr>
        <p:spPr>
          <a:xfrm>
            <a:off x="5715000" y="32004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62800" y="32004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46482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62800" y="46482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7164519" y="38862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rot="16200000" flipH="1">
            <a:off x="7161068" y="5335731"/>
            <a:ext cx="1375063"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rot="16200000" flipH="1">
            <a:off x="5715000" y="53340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rot="10800000" flipH="1">
            <a:off x="5715000" y="5334000"/>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0065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00800" y="566255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38645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a:off x="7162800" y="5335732"/>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50005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822375"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822375"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124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53400" y="4981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193975" y="5157850"/>
            <a:ext cx="305594" cy="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67600" y="56388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277100" y="4838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15200" y="4824350"/>
            <a:ext cx="152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113619" y="480920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315200"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34000" y="2362200"/>
            <a:ext cx="3810000" cy="646331"/>
          </a:xfrm>
          <a:prstGeom prst="rect">
            <a:avLst/>
          </a:prstGeom>
          <a:noFill/>
        </p:spPr>
        <p:txBody>
          <a:bodyPr wrap="square" rtlCol="0">
            <a:spAutoFit/>
          </a:bodyPr>
          <a:lstStyle/>
          <a:p>
            <a:r>
              <a:rPr lang="en-US" dirty="0" smtClean="0"/>
              <a:t>Entries in Workload table (partitions) for selected main query ranges</a:t>
            </a:r>
            <a:endParaRPr lang="en-US" dirty="0"/>
          </a:p>
        </p:txBody>
      </p:sp>
      <p:sp>
        <p:nvSpPr>
          <p:cNvPr id="34" name="TextBox 33"/>
          <p:cNvSpPr txBox="1"/>
          <p:nvPr/>
        </p:nvSpPr>
        <p:spPr>
          <a:xfrm>
            <a:off x="6172200" y="3745468"/>
            <a:ext cx="609600" cy="369332"/>
          </a:xfrm>
          <a:prstGeom prst="rect">
            <a:avLst/>
          </a:prstGeom>
          <a:noFill/>
        </p:spPr>
        <p:txBody>
          <a:bodyPr wrap="square" rtlCol="0">
            <a:spAutoFit/>
          </a:bodyPr>
          <a:lstStyle/>
          <a:p>
            <a:r>
              <a:rPr lang="en-US" b="1" dirty="0" smtClean="0">
                <a:solidFill>
                  <a:schemeClr val="tx1">
                    <a:lumMod val="75000"/>
                    <a:lumOff val="25000"/>
                  </a:schemeClr>
                </a:solidFill>
              </a:rPr>
              <a:t>0.1</a:t>
            </a:r>
            <a:endParaRPr lang="en-US" b="1" dirty="0">
              <a:solidFill>
                <a:schemeClr val="tx1">
                  <a:lumMod val="75000"/>
                  <a:lumOff val="25000"/>
                </a:schemeClr>
              </a:solidFill>
            </a:endParaRPr>
          </a:p>
        </p:txBody>
      </p:sp>
      <p:sp>
        <p:nvSpPr>
          <p:cNvPr id="35" name="TextBox 34"/>
          <p:cNvSpPr txBox="1"/>
          <p:nvPr/>
        </p:nvSpPr>
        <p:spPr>
          <a:xfrm>
            <a:off x="7655625" y="3733800"/>
            <a:ext cx="381000" cy="369332"/>
          </a:xfrm>
          <a:prstGeom prst="rect">
            <a:avLst/>
          </a:prstGeom>
          <a:noFill/>
        </p:spPr>
        <p:txBody>
          <a:bodyPr wrap="square" rtlCol="0">
            <a:spAutoFit/>
          </a:bodyPr>
          <a:lstStyle/>
          <a:p>
            <a:r>
              <a:rPr lang="en-US" b="1" dirty="0" smtClean="0">
                <a:solidFill>
                  <a:schemeClr val="tx1">
                    <a:lumMod val="75000"/>
                    <a:lumOff val="25000"/>
                  </a:schemeClr>
                </a:solidFill>
              </a:rPr>
              <a:t>1</a:t>
            </a:r>
            <a:endParaRPr lang="en-US" b="1" dirty="0">
              <a:solidFill>
                <a:schemeClr val="tx1">
                  <a:lumMod val="75000"/>
                  <a:lumOff val="25000"/>
                </a:schemeClr>
              </a:solidFill>
            </a:endParaRPr>
          </a:p>
        </p:txBody>
      </p:sp>
      <p:sp>
        <p:nvSpPr>
          <p:cNvPr id="36" name="TextBox 35"/>
          <p:cNvSpPr txBox="1"/>
          <p:nvPr/>
        </p:nvSpPr>
        <p:spPr>
          <a:xfrm>
            <a:off x="6248399" y="5169518"/>
            <a:ext cx="381001" cy="369332"/>
          </a:xfrm>
          <a:prstGeom prst="rect">
            <a:avLst/>
          </a:prstGeom>
          <a:noFill/>
        </p:spPr>
        <p:txBody>
          <a:bodyPr wrap="square" rtlCol="0">
            <a:spAutoFit/>
          </a:bodyPr>
          <a:lstStyle/>
          <a:p>
            <a:r>
              <a:rPr lang="en-US" b="1" dirty="0" smtClean="0">
                <a:solidFill>
                  <a:schemeClr val="tx1">
                    <a:lumMod val="75000"/>
                    <a:lumOff val="25000"/>
                  </a:schemeClr>
                </a:solidFill>
              </a:rPr>
              <a:t>5</a:t>
            </a:r>
            <a:endParaRPr lang="en-US" b="1" dirty="0">
              <a:solidFill>
                <a:schemeClr val="tx1">
                  <a:lumMod val="75000"/>
                  <a:lumOff val="25000"/>
                </a:schemeClr>
              </a:solidFill>
            </a:endParaRPr>
          </a:p>
        </p:txBody>
      </p:sp>
      <p:sp>
        <p:nvSpPr>
          <p:cNvPr id="37" name="TextBox 36"/>
          <p:cNvSpPr txBox="1"/>
          <p:nvPr/>
        </p:nvSpPr>
        <p:spPr>
          <a:xfrm>
            <a:off x="7643750" y="5169518"/>
            <a:ext cx="457201" cy="369332"/>
          </a:xfrm>
          <a:prstGeom prst="rect">
            <a:avLst/>
          </a:prstGeom>
          <a:noFill/>
        </p:spPr>
        <p:txBody>
          <a:bodyPr wrap="square" rtlCol="0">
            <a:spAutoFit/>
          </a:bodyPr>
          <a:lstStyle/>
          <a:p>
            <a:r>
              <a:rPr lang="en-US" b="1" dirty="0" smtClean="0">
                <a:solidFill>
                  <a:schemeClr val="tx1">
                    <a:lumMod val="75000"/>
                    <a:lumOff val="25000"/>
                  </a:schemeClr>
                </a:solidFill>
              </a:rPr>
              <a:t>10</a:t>
            </a:r>
            <a:endParaRPr lang="en-US" b="1" dirty="0">
              <a:solidFill>
                <a:schemeClr val="tx1">
                  <a:lumMod val="75000"/>
                  <a:lumOff val="25000"/>
                </a:schemeClr>
              </a:solidFill>
            </a:endParaRPr>
          </a:p>
        </p:txBody>
      </p:sp>
      <p:pic>
        <p:nvPicPr>
          <p:cNvPr id="33" name="Picture 2"/>
          <p:cNvPicPr>
            <a:picLocks noChangeAspect="1" noChangeArrowheads="1"/>
          </p:cNvPicPr>
          <p:nvPr/>
        </p:nvPicPr>
        <p:blipFill>
          <a:blip r:embed="rId4"/>
          <a:srcRect/>
          <a:stretch>
            <a:fillRect/>
          </a:stretch>
        </p:blipFill>
        <p:spPr bwMode="auto">
          <a:xfrm>
            <a:off x="1337204" y="2009956"/>
            <a:ext cx="6130396" cy="4695644"/>
          </a:xfrm>
          <a:prstGeom prst="rect">
            <a:avLst/>
          </a:prstGeom>
          <a:noFill/>
          <a:ln w="9525">
            <a:noFill/>
            <a:miter lim="800000"/>
            <a:headEnd/>
            <a:tailEnd/>
          </a:ln>
          <a:effectLst/>
        </p:spPr>
      </p:pic>
      <p:sp>
        <p:nvSpPr>
          <p:cNvPr id="3" name="Content Placeholder 2"/>
          <p:cNvSpPr>
            <a:spLocks noGrp="1"/>
          </p:cNvSpPr>
          <p:nvPr>
            <p:ph idx="1"/>
          </p:nvPr>
        </p:nvSpPr>
        <p:spPr>
          <a:xfrm>
            <a:off x="457200" y="1066800"/>
            <a:ext cx="8458200" cy="1066800"/>
          </a:xfrm>
        </p:spPr>
        <p:txBody>
          <a:bodyPr>
            <a:normAutofit fontScale="70000" lnSpcReduction="20000"/>
          </a:bodyPr>
          <a:lstStyle/>
          <a:p>
            <a:r>
              <a:rPr lang="en-US" dirty="0" smtClean="0">
                <a:solidFill>
                  <a:schemeClr val="tx1">
                    <a:lumMod val="75000"/>
                    <a:lumOff val="25000"/>
                  </a:schemeClr>
                </a:solidFill>
              </a:rPr>
              <a:t>-</a:t>
            </a:r>
            <a:r>
              <a:rPr lang="en-US" b="1" dirty="0" smtClean="0">
                <a:solidFill>
                  <a:srgbClr val="C00000"/>
                </a:solidFill>
                <a:latin typeface="Times New Roman" pitchFamily="18" charset="0"/>
                <a:cs typeface="Times New Roman" pitchFamily="18" charset="0"/>
              </a:rPr>
              <a:t>(a)</a:t>
            </a:r>
            <a:r>
              <a:rPr lang="en-US" dirty="0" smtClean="0">
                <a:solidFill>
                  <a:schemeClr val="tx1">
                    <a:lumMod val="75000"/>
                    <a:lumOff val="25000"/>
                  </a:schemeClr>
                </a:solidFill>
              </a:rPr>
              <a:t>-  still exists </a:t>
            </a:r>
            <a:r>
              <a:rPr lang="en-US" dirty="0" smtClean="0">
                <a:solidFill>
                  <a:schemeClr val="tx1">
                    <a:lumMod val="75000"/>
                    <a:lumOff val="25000"/>
                  </a:schemeClr>
                </a:solidFill>
              </a:rPr>
              <a:t>but</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reduced </a:t>
            </a:r>
            <a:r>
              <a:rPr lang="en-US" dirty="0" smtClean="0">
                <a:solidFill>
                  <a:schemeClr val="tx1">
                    <a:lumMod val="75000"/>
                    <a:lumOff val="25000"/>
                  </a:schemeClr>
                </a:solidFill>
              </a:rPr>
              <a:t>by </a:t>
            </a:r>
            <a:r>
              <a:rPr lang="en-US" dirty="0" smtClean="0">
                <a:solidFill>
                  <a:schemeClr val="tx1">
                    <a:lumMod val="75000"/>
                    <a:lumOff val="25000"/>
                  </a:schemeClr>
                </a:solidFill>
              </a:rPr>
              <a:t>parallel </a:t>
            </a:r>
            <a:r>
              <a:rPr lang="en-US" dirty="0" smtClean="0">
                <a:solidFill>
                  <a:schemeClr val="tx1">
                    <a:lumMod val="75000"/>
                    <a:lumOff val="25000"/>
                  </a:schemeClr>
                </a:solidFill>
              </a:rPr>
              <a:t>data access through </a:t>
            </a:r>
            <a:r>
              <a:rPr lang="en-US" dirty="0" smtClean="0">
                <a:solidFill>
                  <a:schemeClr val="tx1">
                    <a:lumMod val="75000"/>
                    <a:lumOff val="25000"/>
                  </a:schemeClr>
                </a:solidFill>
              </a:rPr>
              <a:t>Workload estimation table</a:t>
            </a:r>
            <a:r>
              <a:rPr lang="en-US" dirty="0" smtClean="0">
                <a:solidFill>
                  <a:schemeClr val="tx1">
                    <a:lumMod val="75000"/>
                    <a:lumOff val="25000"/>
                  </a:schemeClr>
                </a:solidFill>
              </a:rPr>
              <a:t>.</a:t>
            </a:r>
          </a:p>
          <a:p>
            <a:r>
              <a:rPr lang="en-US" dirty="0" smtClean="0">
                <a:solidFill>
                  <a:schemeClr val="tx1">
                    <a:lumMod val="75000"/>
                    <a:lumOff val="25000"/>
                  </a:schemeClr>
                </a:solidFill>
              </a:rPr>
              <a:t>Setup: Predefined threshold tile size for seismic data is 2MB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Conclusions </a:t>
            </a:r>
            <a:endParaRPr lang="en-US" dirty="0"/>
          </a:p>
        </p:txBody>
      </p:sp>
      <p:sp>
        <p:nvSpPr>
          <p:cNvPr id="3" name="Content Placeholder 2"/>
          <p:cNvSpPr>
            <a:spLocks noGrp="1"/>
          </p:cNvSpPr>
          <p:nvPr>
            <p:ph idx="1"/>
          </p:nvPr>
        </p:nvSpPr>
        <p:spPr>
          <a:xfrm>
            <a:off x="457200" y="1752600"/>
            <a:ext cx="8458200" cy="4724400"/>
          </a:xfrm>
        </p:spPr>
        <p:txBody>
          <a:bodyPr>
            <a:normAutofit fontScale="70000" lnSpcReduction="20000"/>
          </a:bodyPr>
          <a:lstStyle/>
          <a:p>
            <a:r>
              <a:rPr lang="en-US" dirty="0" smtClean="0">
                <a:solidFill>
                  <a:schemeClr val="tx1">
                    <a:lumMod val="75000"/>
                    <a:lumOff val="25000"/>
                  </a:schemeClr>
                </a:solidFill>
              </a:rPr>
              <a:t>Modular: Extensible with any third-party OGC compliant data </a:t>
            </a:r>
            <a:r>
              <a:rPr lang="en-US" dirty="0" smtClean="0">
                <a:solidFill>
                  <a:schemeClr val="tx1">
                    <a:lumMod val="75000"/>
                    <a:lumOff val="25000"/>
                  </a:schemeClr>
                </a:solidFill>
              </a:rPr>
              <a:t>services.</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Enables use of large data in Geo-science Grid applications in responsive manner</a:t>
            </a:r>
            <a:r>
              <a:rPr lang="en-US" dirty="0" smtClean="0">
                <a:solidFill>
                  <a:schemeClr val="tx1">
                    <a:lumMod val="75000"/>
                    <a:lumOff val="25000"/>
                  </a:schemeClr>
                </a:solidFill>
              </a:rPr>
              <a:t>.</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Data layers can be handled with different techniques</a:t>
            </a:r>
          </a:p>
          <a:p>
            <a:pPr lvl="1"/>
            <a:r>
              <a:rPr lang="en-US" dirty="0" smtClean="0">
                <a:solidFill>
                  <a:schemeClr val="tx1">
                    <a:lumMod val="75000"/>
                    <a:lumOff val="25000"/>
                  </a:schemeClr>
                </a:solidFill>
              </a:rPr>
              <a:t>Tiling </a:t>
            </a:r>
            <a:r>
              <a:rPr lang="en-US" dirty="0" smtClean="0">
                <a:solidFill>
                  <a:schemeClr val="tx1">
                    <a:lumMod val="75000"/>
                    <a:lumOff val="25000"/>
                  </a:schemeClr>
                </a:solidFill>
              </a:rPr>
              <a:t>or parallel queries </a:t>
            </a:r>
            <a:r>
              <a:rPr lang="en-US" dirty="0" smtClean="0">
                <a:solidFill>
                  <a:schemeClr val="tx1">
                    <a:lumMod val="75000"/>
                    <a:lumOff val="25000"/>
                  </a:schemeClr>
                </a:solidFill>
              </a:rPr>
              <a:t>via </a:t>
            </a:r>
            <a:r>
              <a:rPr lang="en-US" dirty="0" smtClean="0">
                <a:solidFill>
                  <a:schemeClr val="tx1">
                    <a:lumMod val="75000"/>
                    <a:lumOff val="25000"/>
                  </a:schemeClr>
                </a:solidFill>
              </a:rPr>
              <a:t>workload </a:t>
            </a:r>
            <a:r>
              <a:rPr lang="en-US" dirty="0" smtClean="0">
                <a:solidFill>
                  <a:schemeClr val="tx1">
                    <a:lumMod val="75000"/>
                    <a:lumOff val="25000"/>
                  </a:schemeClr>
                </a:solidFill>
              </a:rPr>
              <a:t>estimation table</a:t>
            </a:r>
            <a:r>
              <a:rPr lang="en-US" dirty="0" smtClean="0">
                <a:solidFill>
                  <a:schemeClr val="tx1">
                    <a:lumMod val="75000"/>
                    <a:lumOff val="25000"/>
                  </a:schemeClr>
                </a:solidFill>
              </a:rPr>
              <a:t>.</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Streaming </a:t>
            </a:r>
            <a:r>
              <a:rPr lang="en-US" dirty="0" smtClean="0">
                <a:solidFill>
                  <a:schemeClr val="tx1">
                    <a:lumMod val="75000"/>
                    <a:lumOff val="25000"/>
                  </a:schemeClr>
                </a:solidFill>
              </a:rPr>
              <a:t>data transfer technique allows data rendering even on partially returned data</a:t>
            </a:r>
            <a:r>
              <a:rPr lang="en-US" dirty="0" smtClean="0">
                <a:solidFill>
                  <a:schemeClr val="tx1">
                    <a:lumMod val="75000"/>
                    <a:lumOff val="25000"/>
                  </a:schemeClr>
                </a:solidFill>
              </a:rPr>
              <a:t>.</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Federator’s natural characteristic allows </a:t>
            </a:r>
            <a:r>
              <a:rPr lang="en-US" dirty="0" smtClean="0">
                <a:solidFill>
                  <a:schemeClr val="tx1">
                    <a:lumMod val="75000"/>
                    <a:lumOff val="25000"/>
                  </a:schemeClr>
                </a:solidFill>
              </a:rPr>
              <a:t>advanced </a:t>
            </a:r>
            <a:r>
              <a:rPr lang="en-US" dirty="0" smtClean="0">
                <a:solidFill>
                  <a:schemeClr val="tx1">
                    <a:lumMod val="75000"/>
                    <a:lumOff val="25000"/>
                  </a:schemeClr>
                </a:solidFill>
              </a:rPr>
              <a:t>caching and parallel processing designs.</a:t>
            </a:r>
          </a:p>
          <a:p>
            <a:pPr lvl="1"/>
            <a:r>
              <a:rPr lang="en-US" dirty="0" smtClean="0">
                <a:solidFill>
                  <a:schemeClr val="tx1">
                    <a:lumMod val="75000"/>
                    <a:lumOff val="25000"/>
                  </a:schemeClr>
                </a:solidFill>
              </a:rPr>
              <a:t>Inherently layers from separate data sources</a:t>
            </a:r>
          </a:p>
          <a:p>
            <a:pPr lvl="1"/>
            <a:r>
              <a:rPr lang="en-US" dirty="0" smtClean="0">
                <a:solidFill>
                  <a:schemeClr val="tx1">
                    <a:lumMod val="75000"/>
                    <a:lumOff val="25000"/>
                  </a:schemeClr>
                </a:solidFill>
              </a:rPr>
              <a:t>Individual layer decomposition and parallel processing</a:t>
            </a:r>
            <a:endParaRPr lang="en-US" sz="19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8458200" cy="5486400"/>
          </a:xfrm>
        </p:spPr>
        <p:txBody>
          <a:bodyPr>
            <a:normAutofit fontScale="70000" lnSpcReduction="20000"/>
          </a:bodyPr>
          <a:lstStyle/>
          <a:p>
            <a:r>
              <a:rPr lang="en-US" dirty="0" smtClean="0">
                <a:solidFill>
                  <a:schemeClr val="tx1">
                    <a:lumMod val="75000"/>
                    <a:lumOff val="25000"/>
                  </a:schemeClr>
                </a:solidFill>
              </a:rPr>
              <a:t>Proposed and implemented a SOA architecture to provide a common platform to integrate Geo-data sources to Geo-science Grids applications seamlessly.</a:t>
            </a:r>
          </a:p>
          <a:p>
            <a:pPr lvl="1"/>
            <a:r>
              <a:rPr lang="en-US" dirty="0" smtClean="0">
                <a:solidFill>
                  <a:schemeClr val="tx1">
                    <a:lumMod val="75000"/>
                    <a:lumOff val="25000"/>
                  </a:schemeClr>
                </a:solidFill>
              </a:rPr>
              <a:t>Integrating Web Services with Open Geographic Standards to support interoperability at both data and service levels</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Federated Service-oriented GIS framework</a:t>
            </a:r>
          </a:p>
          <a:p>
            <a:pPr lvl="1"/>
            <a:r>
              <a:rPr lang="en-US" dirty="0" smtClean="0">
                <a:solidFill>
                  <a:schemeClr val="tx1">
                    <a:lumMod val="75000"/>
                    <a:lumOff val="25000"/>
                  </a:schemeClr>
                </a:solidFill>
              </a:rPr>
              <a:t>Distributed service arch to manage production of knowledge as integrated data-views in the form of multi-layer map images</a:t>
            </a:r>
          </a:p>
          <a:p>
            <a:pPr lvl="2"/>
            <a:r>
              <a:rPr lang="en-US" dirty="0" smtClean="0">
                <a:solidFill>
                  <a:schemeClr val="tx1">
                    <a:lumMod val="75000"/>
                    <a:lumOff val="25000"/>
                  </a:schemeClr>
                </a:solidFill>
              </a:rPr>
              <a:t>Hierarchical data definitions through capability metadata federations</a:t>
            </a:r>
          </a:p>
          <a:p>
            <a:pPr lvl="2"/>
            <a:r>
              <a:rPr lang="en-US" dirty="0" smtClean="0">
                <a:solidFill>
                  <a:schemeClr val="tx1">
                    <a:lumMod val="75000"/>
                    <a:lumOff val="25000"/>
                  </a:schemeClr>
                </a:solidFill>
              </a:rPr>
              <a:t>Unified interactive data access/query and display from a single access point.</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Federator-oriented data access/query optimization and applications to distributed map rendering</a:t>
            </a:r>
          </a:p>
          <a:p>
            <a:pPr lvl="1"/>
            <a:r>
              <a:rPr lang="en-US" dirty="0" smtClean="0">
                <a:solidFill>
                  <a:schemeClr val="tx1">
                    <a:lumMod val="75000"/>
                    <a:lumOff val="25000"/>
                  </a:schemeClr>
                </a:solidFill>
              </a:rPr>
              <a:t>XML-encoded data tiling to optimize the range queries</a:t>
            </a:r>
          </a:p>
          <a:p>
            <a:pPr lvl="1"/>
            <a:r>
              <a:rPr lang="en-US" dirty="0" smtClean="0">
                <a:solidFill>
                  <a:schemeClr val="tx1">
                    <a:lumMod val="75000"/>
                    <a:lumOff val="25000"/>
                  </a:schemeClr>
                </a:solidFill>
              </a:rPr>
              <a:t>Dynamic load balancing for un-predictable workload sharing</a:t>
            </a:r>
          </a:p>
          <a:p>
            <a:pPr lvl="1"/>
            <a:r>
              <a:rPr lang="en-US" dirty="0" smtClean="0">
                <a:solidFill>
                  <a:schemeClr val="tx1">
                    <a:lumMod val="75000"/>
                    <a:lumOff val="25000"/>
                  </a:schemeClr>
                </a:solidFill>
              </a:rPr>
              <a:t>Parallel optimized range queries through partitioning</a:t>
            </a:r>
          </a:p>
          <a:p>
            <a:pPr lvl="1"/>
            <a:r>
              <a:rPr lang="en-US" dirty="0" smtClean="0">
                <a:solidFill>
                  <a:schemeClr val="tx1">
                    <a:lumMod val="75000"/>
                    <a:lumOff val="25000"/>
                  </a:schemeClr>
                </a:solidFill>
              </a:rPr>
              <a:t>Utilized publish/subscribe messaging system for high performance data transfer</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393987"/>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 (Systems Software)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534400" cy="5105400"/>
          </a:xfrm>
        </p:spPr>
        <p:txBody>
          <a:bodyPr>
            <a:normAutofit fontScale="77500" lnSpcReduction="20000"/>
          </a:bodyPr>
          <a:lstStyle/>
          <a:p>
            <a:r>
              <a:rPr lang="en-US" dirty="0" smtClean="0">
                <a:solidFill>
                  <a:schemeClr val="tx1">
                    <a:lumMod val="75000"/>
                    <a:lumOff val="25000"/>
                  </a:schemeClr>
                </a:solidFill>
              </a:rPr>
              <a:t>Web Map Server (WMS) in Open Geographic Standards</a:t>
            </a:r>
          </a:p>
          <a:p>
            <a:pPr lvl="1"/>
            <a:r>
              <a:rPr lang="en-US" dirty="0" smtClean="0">
                <a:solidFill>
                  <a:schemeClr val="tx1">
                    <a:lumMod val="75000"/>
                    <a:lumOff val="25000"/>
                  </a:schemeClr>
                </a:solidFill>
              </a:rPr>
              <a:t>Extended with Web Service Standards and</a:t>
            </a:r>
          </a:p>
          <a:p>
            <a:pPr lvl="1"/>
            <a:r>
              <a:rPr lang="en-US" dirty="0" smtClean="0">
                <a:solidFill>
                  <a:schemeClr val="tx1">
                    <a:lumMod val="75000"/>
                    <a:lumOff val="25000"/>
                  </a:schemeClr>
                </a:solidFill>
              </a:rPr>
              <a:t>Streaming map creation capabilities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GIS Federator</a:t>
            </a:r>
          </a:p>
          <a:p>
            <a:pPr lvl="1"/>
            <a:r>
              <a:rPr lang="en-US" dirty="0" smtClean="0">
                <a:solidFill>
                  <a:schemeClr val="tx1">
                    <a:lumMod val="75000"/>
                    <a:lumOff val="25000"/>
                  </a:schemeClr>
                </a:solidFill>
              </a:rPr>
              <a:t>Extended from WMS</a:t>
            </a:r>
          </a:p>
          <a:p>
            <a:pPr lvl="1"/>
            <a:r>
              <a:rPr lang="en-US" dirty="0" smtClean="0">
                <a:solidFill>
                  <a:schemeClr val="tx1">
                    <a:lumMod val="75000"/>
                    <a:lumOff val="25000"/>
                  </a:schemeClr>
                </a:solidFill>
              </a:rPr>
              <a:t>Provides application-specific and layer-structured hierarchical data as a composition of distributed standard GIS Web Service components</a:t>
            </a:r>
          </a:p>
          <a:p>
            <a:pPr lvl="1"/>
            <a:r>
              <a:rPr lang="en-US" dirty="0" smtClean="0">
                <a:solidFill>
                  <a:schemeClr val="tx1">
                    <a:lumMod val="75000"/>
                    <a:lumOff val="25000"/>
                  </a:schemeClr>
                </a:solidFill>
              </a:rPr>
              <a:t>Enables uniform data access and query from a single access point.</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Interactive map tools for data display, query and analysis.</a:t>
            </a:r>
          </a:p>
          <a:p>
            <a:pPr lvl="1"/>
            <a:r>
              <a:rPr lang="en-US" dirty="0" smtClean="0">
                <a:solidFill>
                  <a:schemeClr val="tx1">
                    <a:lumMod val="75000"/>
                    <a:lumOff val="25000"/>
                  </a:schemeClr>
                </a:solidFill>
              </a:rPr>
              <a:t>Browser and event-based.</a:t>
            </a:r>
          </a:p>
          <a:p>
            <a:pPr lvl="1"/>
            <a:r>
              <a:rPr lang="en-US" dirty="0" smtClean="0">
                <a:solidFill>
                  <a:schemeClr val="tx1">
                    <a:lumMod val="75000"/>
                    <a:lumOff val="25000"/>
                  </a:schemeClr>
                </a:solidFill>
              </a:rPr>
              <a:t>Extended with AJAX (Asynchronous Java and XML)</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Acknowledgement</a:t>
            </a:r>
          </a:p>
        </p:txBody>
      </p:sp>
      <p:sp>
        <p:nvSpPr>
          <p:cNvPr id="3" name="Content Placeholder 2"/>
          <p:cNvSpPr>
            <a:spLocks noGrp="1"/>
          </p:cNvSpPr>
          <p:nvPr>
            <p:ph idx="1"/>
          </p:nvPr>
        </p:nvSpPr>
        <p:spPr>
          <a:xfrm>
            <a:off x="457200" y="2133601"/>
            <a:ext cx="8229600" cy="2362199"/>
          </a:xfrm>
        </p:spPr>
        <p:txBody>
          <a:bodyPr rtlCol="0">
            <a:normAutofit fontScale="85000" lnSpcReduction="10000"/>
          </a:bodyPr>
          <a:lstStyle/>
          <a:p>
            <a:pPr marL="342860" indent="-342860" defTabSz="914293" fontAlgn="auto">
              <a:spcAft>
                <a:spcPts val="0"/>
              </a:spcAft>
              <a:defRPr/>
            </a:pPr>
            <a:r>
              <a:rPr lang="en-US" dirty="0" smtClean="0">
                <a:solidFill>
                  <a:schemeClr val="tx1">
                    <a:lumMod val="75000"/>
                    <a:lumOff val="25000"/>
                  </a:schemeClr>
                </a:solidFill>
              </a:rPr>
              <a:t>The work described in this presentation is part of the QuakeSim project which is supported by the Advanced Information Systems Technology Program of NASA's Earth-Sun System Technology Office.</a:t>
            </a:r>
          </a:p>
          <a:p>
            <a:pPr marL="342860" indent="-342860" defTabSz="914293">
              <a:defRPr/>
            </a:pPr>
            <a:r>
              <a:rPr lang="en-US" dirty="0" err="1" smtClean="0">
                <a:solidFill>
                  <a:schemeClr val="tx1">
                    <a:lumMod val="75000"/>
                    <a:lumOff val="25000"/>
                  </a:schemeClr>
                </a:solidFill>
              </a:rPr>
              <a:t>Galip</a:t>
            </a:r>
            <a:r>
              <a:rPr lang="en-US" dirty="0" smtClean="0">
                <a:solidFill>
                  <a:schemeClr val="tx1">
                    <a:lumMod val="75000"/>
                    <a:lumOff val="25000"/>
                  </a:schemeClr>
                </a:solidFill>
              </a:rPr>
              <a:t> </a:t>
            </a:r>
            <a:r>
              <a:rPr lang="en-US" dirty="0" err="1" smtClean="0">
                <a:solidFill>
                  <a:schemeClr val="tx1">
                    <a:lumMod val="75000"/>
                    <a:lumOff val="25000"/>
                  </a:schemeClr>
                </a:solidFill>
              </a:rPr>
              <a:t>Aydin</a:t>
            </a:r>
            <a:r>
              <a:rPr lang="en-US" dirty="0" smtClean="0">
                <a:solidFill>
                  <a:schemeClr val="tx1">
                    <a:lumMod val="75000"/>
                    <a:lumOff val="25000"/>
                  </a:schemeClr>
                </a:solidFill>
              </a:rPr>
              <a:t>: Web Feature Server (WFS)</a:t>
            </a:r>
          </a:p>
        </p:txBody>
      </p:sp>
      <p:sp>
        <p:nvSpPr>
          <p:cNvPr id="4" name="Slide Number Placeholder 3"/>
          <p:cNvSpPr>
            <a:spLocks noGrp="1"/>
          </p:cNvSpPr>
          <p:nvPr>
            <p:ph type="sldNum" sz="quarter" idx="12"/>
          </p:nvPr>
        </p:nvSpPr>
        <p:spPr/>
        <p:txBody>
          <a:bodyPr/>
          <a:lstStyle/>
          <a:p>
            <a:pPr>
              <a:defRPr/>
            </a:pPr>
            <a:fld id="{10C74C35-073E-44EA-94A6-9A7A35A234E0}" type="slidenum">
              <a:rPr lang="en-US"/>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chemeClr val="accent2"/>
          </a:solidFill>
        </p:spPr>
        <p:txBody>
          <a:bodyPr/>
          <a:lstStyle/>
          <a:p>
            <a:r>
              <a:rPr lang="en-US" dirty="0" smtClean="0">
                <a:solidFill>
                  <a:schemeClr val="bg1"/>
                </a:solidFill>
                <a:effectLst>
                  <a:outerShdw blurRad="38100" dist="38100" dir="2700000" algn="tl">
                    <a:srgbClr val="000000">
                      <a:alpha val="43137"/>
                    </a:srgbClr>
                  </a:outerShdw>
                </a:effectLst>
              </a:rPr>
              <a:t>Thanks!....</a:t>
            </a:r>
            <a:endParaRPr lang="en-US" dirty="0">
              <a:solidFill>
                <a:schemeClr val="bg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Motivations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953000"/>
          </a:xfrm>
        </p:spPr>
        <p:txBody>
          <a:bodyPr>
            <a:noAutofit/>
          </a:bodyPr>
          <a:lstStyle/>
          <a:p>
            <a:pPr marL="514350" indent="-514350">
              <a:buFont typeface="Courier New" pitchFamily="49" charset="0"/>
              <a:buChar char="o"/>
            </a:pPr>
            <a:r>
              <a:rPr lang="en-US" sz="2400" dirty="0" smtClean="0">
                <a:solidFill>
                  <a:schemeClr val="tx1">
                    <a:lumMod val="75000"/>
                    <a:lumOff val="25000"/>
                  </a:schemeClr>
                </a:solidFill>
              </a:rPr>
              <a:t>Necessity for sharing and integrating heterogeneous data resources to produce knowledge</a:t>
            </a:r>
          </a:p>
          <a:p>
            <a:pPr marL="914400" lvl="1" indent="-514350">
              <a:buFont typeface="Courier New" pitchFamily="49" charset="0"/>
              <a:buChar char="o"/>
            </a:pPr>
            <a:r>
              <a:rPr lang="en-US" sz="2000" dirty="0" smtClean="0">
                <a:solidFill>
                  <a:schemeClr val="tx1">
                    <a:lumMod val="75000"/>
                    <a:lumOff val="25000"/>
                  </a:schemeClr>
                </a:solidFill>
              </a:rPr>
              <a:t>Data, storage, platform and protocols heterogeneities</a:t>
            </a:r>
          </a:p>
          <a:p>
            <a:pPr marL="914400" lvl="1" indent="-514350">
              <a:buFont typeface="Courier New" pitchFamily="49" charset="0"/>
              <a:buChar char="o"/>
            </a:pPr>
            <a:r>
              <a:rPr lang="en-US" sz="2000" dirty="0" smtClean="0">
                <a:solidFill>
                  <a:schemeClr val="tx1">
                    <a:lumMod val="75000"/>
                    <a:lumOff val="25000"/>
                  </a:schemeClr>
                </a:solidFill>
              </a:rPr>
              <a:t>Burden of individually accessing each data source</a:t>
            </a:r>
          </a:p>
          <a:p>
            <a:pPr marL="514350" indent="-514350">
              <a:buFont typeface="Courier New" pitchFamily="49" charset="0"/>
              <a:buChar char="o"/>
            </a:pPr>
            <a:endParaRPr lang="en-US" sz="1200" dirty="0" smtClean="0">
              <a:solidFill>
                <a:schemeClr val="tx1">
                  <a:lumMod val="75000"/>
                  <a:lumOff val="25000"/>
                </a:schemeClr>
              </a:solidFill>
            </a:endParaRPr>
          </a:p>
          <a:p>
            <a:pPr marL="514350" indent="-514350">
              <a:buFont typeface="Courier New" pitchFamily="49" charset="0"/>
              <a:buChar char="o"/>
            </a:pPr>
            <a:r>
              <a:rPr lang="en-US" sz="2400" dirty="0" smtClean="0">
                <a:solidFill>
                  <a:schemeClr val="tx1">
                    <a:lumMod val="75000"/>
                    <a:lumOff val="25000"/>
                  </a:schemeClr>
                </a:solidFill>
              </a:rPr>
              <a:t>Unable to access/query and render the information in a timely fashion</a:t>
            </a:r>
          </a:p>
          <a:p>
            <a:pPr marL="914400" lvl="1" indent="-514350">
              <a:buFont typeface="Courier New" pitchFamily="49" charset="0"/>
              <a:buChar char="o"/>
            </a:pPr>
            <a:r>
              <a:rPr lang="en-US" sz="2000" dirty="0" smtClean="0">
                <a:solidFill>
                  <a:schemeClr val="tx1">
                    <a:lumMod val="75000"/>
                    <a:lumOff val="25000"/>
                  </a:schemeClr>
                </a:solidFill>
              </a:rPr>
              <a:t>Interactive queries require large data movement, transformation and rendering</a:t>
            </a:r>
          </a:p>
          <a:p>
            <a:pPr marL="914400" lvl="1" indent="-514350">
              <a:buFont typeface="Courier New" pitchFamily="49" charset="0"/>
              <a:buChar char="o"/>
            </a:pPr>
            <a:r>
              <a:rPr lang="en-US" sz="2000" dirty="0" smtClean="0">
                <a:solidFill>
                  <a:schemeClr val="tx1">
                    <a:lumMod val="75000"/>
                    <a:lumOff val="25000"/>
                  </a:schemeClr>
                </a:solidFill>
              </a:rPr>
              <a:t>Data access/query does not scale with size</a:t>
            </a:r>
          </a:p>
          <a:p>
            <a:pPr marL="914400" lvl="1" indent="-514350">
              <a:buFont typeface="Courier New" pitchFamily="49" charset="0"/>
              <a:buChar char="o"/>
            </a:pPr>
            <a:r>
              <a:rPr lang="en-US" sz="2000" dirty="0" smtClean="0">
                <a:solidFill>
                  <a:schemeClr val="tx1">
                    <a:lumMod val="75000"/>
                    <a:lumOff val="25000"/>
                  </a:schemeClr>
                </a:solidFill>
              </a:rPr>
              <a:t>Accessing the heterogeneous/autonomous databases</a:t>
            </a:r>
          </a:p>
          <a:p>
            <a:pPr marL="1314450" lvl="2" indent="-514350">
              <a:buFont typeface="Courier New" pitchFamily="49" charset="0"/>
              <a:buChar char="o"/>
            </a:pPr>
            <a:r>
              <a:rPr lang="en-US" sz="2000" dirty="0" smtClean="0">
                <a:solidFill>
                  <a:schemeClr val="tx1">
                    <a:lumMod val="75000"/>
                    <a:lumOff val="25000"/>
                  </a:schemeClr>
                </a:solidFill>
              </a:rPr>
              <a:t>Query/response conversions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Possible Future Research Directions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lumMod val="75000"/>
                    <a:lumOff val="25000"/>
                  </a:schemeClr>
                </a:solidFill>
              </a:rPr>
              <a:t>Integrating dynamic/adaptable resources discovery and capability aggregation service to federator.</a:t>
            </a:r>
          </a:p>
          <a:p>
            <a:r>
              <a:rPr lang="en-US" dirty="0" smtClean="0">
                <a:solidFill>
                  <a:schemeClr val="tx1">
                    <a:lumMod val="75000"/>
                    <a:lumOff val="25000"/>
                  </a:schemeClr>
                </a:solidFill>
              </a:rPr>
              <a:t>Applying distributed hard-disk approach (ex. </a:t>
            </a:r>
            <a:r>
              <a:rPr lang="en-US" dirty="0" err="1" smtClean="0">
                <a:solidFill>
                  <a:schemeClr val="tx1">
                    <a:lumMod val="75000"/>
                    <a:lumOff val="25000"/>
                  </a:schemeClr>
                </a:solidFill>
              </a:rPr>
              <a:t>Hadoop</a:t>
            </a:r>
            <a:r>
              <a:rPr lang="en-US" dirty="0" smtClean="0">
                <a:solidFill>
                  <a:schemeClr val="tx1">
                    <a:lumMod val="75000"/>
                    <a:lumOff val="25000"/>
                  </a:schemeClr>
                </a:solidFill>
              </a:rPr>
              <a:t>) to handle large scale of GML-tiling and/or Workload tables</a:t>
            </a:r>
          </a:p>
          <a:p>
            <a:r>
              <a:rPr lang="en-US" dirty="0" smtClean="0">
                <a:solidFill>
                  <a:schemeClr val="tx1">
                    <a:lumMod val="75000"/>
                    <a:lumOff val="25000"/>
                  </a:schemeClr>
                </a:solidFill>
              </a:rPr>
              <a:t>Finding out the best threshold partition size on the fly.</a:t>
            </a:r>
          </a:p>
          <a:p>
            <a:pPr lvl="1"/>
            <a:r>
              <a:rPr lang="en-US" dirty="0" smtClean="0">
                <a:solidFill>
                  <a:schemeClr val="tx1">
                    <a:lumMod val="75000"/>
                    <a:lumOff val="25000"/>
                  </a:schemeClr>
                </a:solidFill>
              </a:rPr>
              <a:t>Currently pre-defined by test runs</a:t>
            </a:r>
          </a:p>
          <a:p>
            <a:r>
              <a:rPr lang="en-US" dirty="0" smtClean="0">
                <a:solidFill>
                  <a:schemeClr val="tx1">
                    <a:lumMod val="75000"/>
                    <a:lumOff val="25000"/>
                  </a:schemeClr>
                </a:solidFill>
              </a:rPr>
              <a:t>Extending the system with Web2.0 standards</a:t>
            </a:r>
          </a:p>
          <a:p>
            <a:r>
              <a:rPr lang="en-US" dirty="0" smtClean="0">
                <a:solidFill>
                  <a:schemeClr val="tx1">
                    <a:lumMod val="75000"/>
                    <a:lumOff val="25000"/>
                  </a:schemeClr>
                </a:solidFill>
              </a:rPr>
              <a:t>Handling/optimizing multiple range-queries</a:t>
            </a:r>
          </a:p>
          <a:p>
            <a:pPr lvl="1"/>
            <a:r>
              <a:rPr lang="en-US" dirty="0" smtClean="0">
                <a:solidFill>
                  <a:schemeClr val="tx1">
                    <a:lumMod val="75000"/>
                    <a:lumOff val="25000"/>
                  </a:schemeClr>
                </a:solidFill>
              </a:rPr>
              <a:t>Currently we handle only </a:t>
            </a:r>
            <a:r>
              <a:rPr lang="en-US" dirty="0" err="1" smtClean="0">
                <a:solidFill>
                  <a:schemeClr val="tx1">
                    <a:lumMod val="75000"/>
                    <a:lumOff val="25000"/>
                  </a:schemeClr>
                </a:solidFill>
              </a:rPr>
              <a:t>bbox</a:t>
            </a:r>
            <a:r>
              <a:rPr lang="en-US" dirty="0" smtClean="0">
                <a:solidFill>
                  <a:schemeClr val="tx1">
                    <a:lumMod val="75000"/>
                    <a:lumOff val="25000"/>
                  </a:schemeClr>
                </a:solidFill>
              </a:rPr>
              <a:t> ranges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Why </a:t>
            </a:r>
            <a:r>
              <a:rPr lang="en-US" dirty="0" err="1" smtClean="0">
                <a:solidFill>
                  <a:schemeClr val="tx1">
                    <a:lumMod val="75000"/>
                    <a:lumOff val="25000"/>
                  </a:schemeClr>
                </a:solidFill>
                <a:effectLst>
                  <a:outerShdw blurRad="38100" dist="38100" dir="2700000" algn="tl">
                    <a:srgbClr val="000000">
                      <a:alpha val="43137"/>
                    </a:srgbClr>
                  </a:outerShdw>
                </a:effectLst>
              </a:rPr>
              <a:t>OpenGIS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029200"/>
          </a:xfrm>
        </p:spPr>
        <p:txBody>
          <a:bodyPr>
            <a:normAutofit fontScale="70000" lnSpcReduction="20000"/>
          </a:bodyPr>
          <a:lstStyle/>
          <a:p>
            <a:pPr fontAlgn="base"/>
            <a:r>
              <a:rPr lang="en-US" dirty="0" smtClean="0">
                <a:solidFill>
                  <a:schemeClr val="tx1">
                    <a:lumMod val="75000"/>
                    <a:lumOff val="25000"/>
                  </a:schemeClr>
                </a:solidFill>
              </a:rPr>
              <a:t>Published OGC specifications.</a:t>
            </a:r>
          </a:p>
          <a:p>
            <a:pPr fontAlgn="base"/>
            <a:r>
              <a:rPr lang="en-US" dirty="0" smtClean="0">
                <a:solidFill>
                  <a:schemeClr val="tx1">
                    <a:lumMod val="75000"/>
                    <a:lumOff val="25000"/>
                  </a:schemeClr>
                </a:solidFill>
              </a:rPr>
              <a:t>Vendor compliance.</a:t>
            </a:r>
          </a:p>
          <a:p>
            <a:pPr fontAlgn="base"/>
            <a:r>
              <a:rPr lang="en-US" dirty="0" smtClean="0">
                <a:solidFill>
                  <a:schemeClr val="tx1">
                    <a:lumMod val="75000"/>
                    <a:lumOff val="25000"/>
                  </a:schemeClr>
                </a:solidFill>
              </a:rPr>
              <a:t>Vendor independence.</a:t>
            </a:r>
          </a:p>
          <a:p>
            <a:pPr fontAlgn="base"/>
            <a:r>
              <a:rPr lang="en-US" dirty="0" smtClean="0">
                <a:solidFill>
                  <a:schemeClr val="tx1">
                    <a:lumMod val="75000"/>
                    <a:lumOff val="25000"/>
                  </a:schemeClr>
                </a:solidFill>
              </a:rPr>
              <a:t>Open source options.</a:t>
            </a:r>
          </a:p>
          <a:p>
            <a:pPr fontAlgn="base"/>
            <a:r>
              <a:rPr lang="en-US" dirty="0" smtClean="0">
                <a:solidFill>
                  <a:schemeClr val="tx1">
                    <a:lumMod val="75000"/>
                    <a:lumOff val="25000"/>
                  </a:schemeClr>
                </a:solidFill>
              </a:rPr>
              <a:t>Interoperability, collaboration.</a:t>
            </a:r>
          </a:p>
          <a:p>
            <a:pPr fontAlgn="base"/>
            <a:r>
              <a:rPr lang="en-US" dirty="0" smtClean="0">
                <a:solidFill>
                  <a:schemeClr val="tx1">
                    <a:lumMod val="75000"/>
                    <a:lumOff val="25000"/>
                  </a:schemeClr>
                </a:solidFill>
              </a:rPr>
              <a:t>Public data availability.</a:t>
            </a:r>
          </a:p>
          <a:p>
            <a:pPr fontAlgn="base"/>
            <a:r>
              <a:rPr lang="en-US" dirty="0" smtClean="0">
                <a:solidFill>
                  <a:schemeClr val="tx1">
                    <a:lumMod val="75000"/>
                    <a:lumOff val="25000"/>
                  </a:schemeClr>
                </a:solidFill>
              </a:rPr>
              <a:t>Custodian managed data sources.</a:t>
            </a:r>
          </a:p>
          <a:p>
            <a:pPr fontAlgn="base"/>
            <a:r>
              <a:rPr lang="en-US" dirty="0" smtClean="0">
                <a:solidFill>
                  <a:schemeClr val="tx1">
                    <a:lumMod val="75000"/>
                    <a:lumOff val="25000"/>
                  </a:schemeClr>
                </a:solidFill>
              </a:rPr>
              <a:t>OGC compliant GIS works</a:t>
            </a:r>
          </a:p>
          <a:p>
            <a:pPr lvl="1" fontAlgn="base"/>
            <a:r>
              <a:rPr lang="en-US" dirty="0" err="1" smtClean="0">
                <a:solidFill>
                  <a:schemeClr val="tx1">
                    <a:lumMod val="75000"/>
                    <a:lumOff val="25000"/>
                  </a:schemeClr>
                </a:solidFill>
              </a:rPr>
              <a:t>Cubewerx</a:t>
            </a:r>
            <a:endParaRPr lang="en-US" dirty="0" smtClean="0">
              <a:solidFill>
                <a:schemeClr val="tx1">
                  <a:lumMod val="75000"/>
                  <a:lumOff val="25000"/>
                </a:schemeClr>
              </a:solidFill>
            </a:endParaRPr>
          </a:p>
          <a:p>
            <a:pPr lvl="1" fontAlgn="base"/>
            <a:r>
              <a:rPr lang="en-US" dirty="0" err="1" smtClean="0">
                <a:solidFill>
                  <a:schemeClr val="tx1">
                    <a:lumMod val="75000"/>
                    <a:lumOff val="25000"/>
                  </a:schemeClr>
                </a:solidFill>
              </a:rPr>
              <a:t>ArcIMS</a:t>
            </a:r>
            <a:r>
              <a:rPr lang="en-US" dirty="0" smtClean="0">
                <a:solidFill>
                  <a:schemeClr val="tx1">
                    <a:lumMod val="75000"/>
                    <a:lumOff val="25000"/>
                  </a:schemeClr>
                </a:solidFill>
              </a:rPr>
              <a:t> WMS connector</a:t>
            </a:r>
          </a:p>
          <a:p>
            <a:pPr lvl="1" fontAlgn="base"/>
            <a:r>
              <a:rPr lang="en-US" dirty="0" smtClean="0">
                <a:solidFill>
                  <a:schemeClr val="tx1">
                    <a:lumMod val="75000"/>
                    <a:lumOff val="25000"/>
                  </a:schemeClr>
                </a:solidFill>
              </a:rPr>
              <a:t>Intergraph </a:t>
            </a:r>
            <a:r>
              <a:rPr lang="en-US" dirty="0" err="1" smtClean="0">
                <a:solidFill>
                  <a:schemeClr val="tx1">
                    <a:lumMod val="75000"/>
                    <a:lumOff val="25000"/>
                  </a:schemeClr>
                </a:solidFill>
              </a:rPr>
              <a:t>GeoMedia</a:t>
            </a:r>
            <a:endParaRPr lang="en-US" dirty="0" smtClean="0">
              <a:solidFill>
                <a:schemeClr val="tx1">
                  <a:lumMod val="75000"/>
                  <a:lumOff val="25000"/>
                </a:schemeClr>
              </a:solidFill>
            </a:endParaRPr>
          </a:p>
          <a:p>
            <a:pPr lvl="1" fontAlgn="base"/>
            <a:r>
              <a:rPr lang="en-US" dirty="0" smtClean="0">
                <a:solidFill>
                  <a:schemeClr val="tx1">
                    <a:lumMod val="75000"/>
                    <a:lumOff val="25000"/>
                  </a:schemeClr>
                </a:solidFill>
              </a:rPr>
              <a:t>UMN </a:t>
            </a:r>
            <a:r>
              <a:rPr lang="en-US" dirty="0" err="1" smtClean="0">
                <a:solidFill>
                  <a:schemeClr val="tx1">
                    <a:lumMod val="75000"/>
                    <a:lumOff val="25000"/>
                  </a:schemeClr>
                </a:solidFill>
              </a:rPr>
              <a:t>MapServer</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MapInfo </a:t>
            </a:r>
            <a:r>
              <a:rPr lang="en-US" dirty="0" err="1" smtClean="0">
                <a:solidFill>
                  <a:schemeClr val="tx1">
                    <a:lumMod val="75000"/>
                    <a:lumOff val="25000"/>
                  </a:schemeClr>
                </a:solidFill>
              </a:rPr>
              <a:t>MapXtreme</a:t>
            </a:r>
            <a:endParaRPr lang="en-US" dirty="0" smtClean="0">
              <a:solidFill>
                <a:schemeClr val="tx1">
                  <a:lumMod val="75000"/>
                  <a:lumOff val="25000"/>
                </a:schemeClr>
              </a:solidFill>
            </a:endParaRPr>
          </a:p>
          <a:p>
            <a:pPr lvl="1"/>
            <a:r>
              <a:rPr lang="en-US" dirty="0" err="1" smtClean="0">
                <a:solidFill>
                  <a:schemeClr val="tx1">
                    <a:lumMod val="75000"/>
                    <a:lumOff val="25000"/>
                  </a:schemeClr>
                </a:solidFill>
              </a:rPr>
              <a:t>PennState</a:t>
            </a:r>
            <a:r>
              <a:rPr lang="en-US" dirty="0" smtClean="0">
                <a:solidFill>
                  <a:schemeClr val="tx1">
                    <a:lumMod val="75000"/>
                    <a:lumOff val="25000"/>
                  </a:schemeClr>
                </a:solidFill>
              </a:rPr>
              <a:t> </a:t>
            </a:r>
            <a:r>
              <a:rPr lang="en-US" dirty="0" err="1" smtClean="0">
                <a:solidFill>
                  <a:schemeClr val="tx1">
                    <a:lumMod val="75000"/>
                    <a:lumOff val="25000"/>
                  </a:schemeClr>
                </a:solidFill>
              </a:rPr>
              <a:t>GeoVista</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Wisconsin </a:t>
            </a:r>
            <a:r>
              <a:rPr lang="en-US" dirty="0" err="1" smtClean="0">
                <a:solidFill>
                  <a:schemeClr val="tx1">
                    <a:lumMod val="75000"/>
                    <a:lumOff val="25000"/>
                  </a:schemeClr>
                </a:solidFill>
              </a:rPr>
              <a:t>VisAD</a:t>
            </a:r>
            <a:r>
              <a:rPr lang="en-US" dirty="0" smtClean="0">
                <a:solidFill>
                  <a:schemeClr val="tx1">
                    <a:lumMod val="75000"/>
                    <a:lumOff val="25000"/>
                  </a:schemeClr>
                </a:solidFill>
              </a:rPr>
              <a:t>, and many more…</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Multi-layered Map images</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4648200" y="1524000"/>
            <a:ext cx="4191000" cy="4876800"/>
          </a:xfrm>
        </p:spPr>
        <p:txBody>
          <a:bodyPr>
            <a:normAutofit fontScale="700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r>
              <a:rPr lang="en-US" dirty="0" smtClean="0">
                <a:solidFill>
                  <a:schemeClr val="tx1">
                    <a:lumMod val="75000"/>
                    <a:lumOff val="25000"/>
                  </a:schemeClr>
                </a:solidFill>
              </a:rPr>
              <a:t>Easy extension with new data and service resources</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a:p>
            <a:r>
              <a:rPr lang="en-US" dirty="0" smtClean="0">
                <a:solidFill>
                  <a:schemeClr val="tx1">
                    <a:lumMod val="75000"/>
                    <a:lumOff val="25000"/>
                  </a:schemeClr>
                </a:solidFill>
              </a:rPr>
              <a:t>Seamless interaction with the system</a:t>
            </a:r>
          </a:p>
          <a:p>
            <a:pPr lvl="1"/>
            <a:r>
              <a:rPr lang="en-US" dirty="0" smtClean="0">
                <a:solidFill>
                  <a:schemeClr val="tx1">
                    <a:lumMod val="75000"/>
                    <a:lumOff val="25000"/>
                  </a:schemeClr>
                </a:solidFill>
              </a:rPr>
              <a:t>Collaborative decision makings</a:t>
            </a:r>
          </a:p>
          <a:p>
            <a:endParaRPr lang="en-US" dirty="0"/>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grpSp>
        <p:nvGrpSpPr>
          <p:cNvPr id="2" name="Group 1038"/>
          <p:cNvGrpSpPr>
            <a:grpSpLocks/>
          </p:cNvGrpSpPr>
          <p:nvPr/>
        </p:nvGrpSpPr>
        <p:grpSpPr bwMode="auto">
          <a:xfrm>
            <a:off x="1816100" y="5450701"/>
            <a:ext cx="698500" cy="596900"/>
            <a:chOff x="2544" y="3168"/>
            <a:chExt cx="480" cy="480"/>
          </a:xfrm>
          <a:solidFill>
            <a:schemeClr val="accent2"/>
          </a:solidFill>
        </p:grpSpPr>
        <p:sp>
          <p:nvSpPr>
            <p:cNvPr id="38927" name="AutoShape 1039"/>
            <p:cNvSpPr>
              <a:spLocks noChangeArrowheads="1"/>
            </p:cNvSpPr>
            <p:nvPr/>
          </p:nvSpPr>
          <p:spPr bwMode="auto">
            <a:xfrm>
              <a:off x="2640" y="3168"/>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8" name="AutoShape 1040"/>
            <p:cNvSpPr>
              <a:spLocks noChangeArrowheads="1"/>
            </p:cNvSpPr>
            <p:nvPr/>
          </p:nvSpPr>
          <p:spPr bwMode="auto">
            <a:xfrm>
              <a:off x="2592" y="3216"/>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9" name="AutoShape 1041"/>
            <p:cNvSpPr>
              <a:spLocks noChangeArrowheads="1"/>
            </p:cNvSpPr>
            <p:nvPr/>
          </p:nvSpPr>
          <p:spPr bwMode="auto">
            <a:xfrm>
              <a:off x="2544" y="3264"/>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grpSp>
      <p:sp>
        <p:nvSpPr>
          <p:cNvPr id="38930" name="Text Box 1042"/>
          <p:cNvSpPr txBox="1">
            <a:spLocks noChangeArrowheads="1"/>
          </p:cNvSpPr>
          <p:nvPr/>
        </p:nvSpPr>
        <p:spPr bwMode="auto">
          <a:xfrm>
            <a:off x="1719588" y="5612979"/>
            <a:ext cx="711200" cy="304800"/>
          </a:xfrm>
          <a:prstGeom prst="rect">
            <a:avLst/>
          </a:prstGeom>
          <a:noFill/>
          <a:ln w="12700">
            <a:noFill/>
            <a:miter lim="800000"/>
            <a:headEnd/>
            <a:tailEnd/>
          </a:ln>
          <a:effectLst/>
        </p:spPr>
        <p:txBody>
          <a:bodyPr>
            <a:spAutoFit/>
          </a:bodyPr>
          <a:lstStyle/>
          <a:p>
            <a:pPr algn="l"/>
            <a:r>
              <a:rPr lang="en-US" sz="1400" dirty="0">
                <a:solidFill>
                  <a:srgbClr val="002060"/>
                </a:solidFill>
                <a:latin typeface="Helvetica" pitchFamily="34" charset="0"/>
              </a:rPr>
              <a:t>  </a:t>
            </a:r>
            <a:r>
              <a:rPr lang="en-US" sz="1400" b="1" dirty="0">
                <a:solidFill>
                  <a:srgbClr val="002060"/>
                </a:solidFill>
                <a:latin typeface="Helvetica" pitchFamily="34" charset="0"/>
              </a:rPr>
              <a:t>Files</a:t>
            </a:r>
            <a:endParaRPr lang="en-US" sz="1400" dirty="0">
              <a:solidFill>
                <a:srgbClr val="002060"/>
              </a:solidFill>
              <a:latin typeface="Helvetica" pitchFamily="34" charset="0"/>
            </a:endParaRPr>
          </a:p>
        </p:txBody>
      </p:sp>
      <p:grpSp>
        <p:nvGrpSpPr>
          <p:cNvPr id="3" name="Group 1043"/>
          <p:cNvGrpSpPr>
            <a:grpSpLocks/>
          </p:cNvGrpSpPr>
          <p:nvPr/>
        </p:nvGrpSpPr>
        <p:grpSpPr bwMode="auto">
          <a:xfrm>
            <a:off x="3429000" y="5438001"/>
            <a:ext cx="685800" cy="685800"/>
            <a:chOff x="3456" y="2688"/>
            <a:chExt cx="528" cy="381"/>
          </a:xfrm>
          <a:solidFill>
            <a:schemeClr val="accent2"/>
          </a:solidFill>
        </p:grpSpPr>
        <p:sp>
          <p:nvSpPr>
            <p:cNvPr id="38932" name="AutoShape 1044"/>
            <p:cNvSpPr>
              <a:spLocks noChangeArrowheads="1"/>
            </p:cNvSpPr>
            <p:nvPr/>
          </p:nvSpPr>
          <p:spPr bwMode="auto">
            <a:xfrm>
              <a:off x="3456" y="2688"/>
              <a:ext cx="528" cy="381"/>
            </a:xfrm>
            <a:prstGeom prst="flowChartMultidocumen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33" name="Text Box 1045"/>
            <p:cNvSpPr txBox="1">
              <a:spLocks noChangeArrowheads="1"/>
            </p:cNvSpPr>
            <p:nvPr/>
          </p:nvSpPr>
          <p:spPr bwMode="auto">
            <a:xfrm>
              <a:off x="3513" y="2784"/>
              <a:ext cx="337" cy="1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rIns="0">
              <a:spAutoFit/>
            </a:bodyPr>
            <a:lstStyle/>
            <a:p>
              <a:pPr algn="l"/>
              <a:r>
                <a:rPr lang="en-US" sz="1200" b="1" dirty="0">
                  <a:solidFill>
                    <a:srgbClr val="002060"/>
                  </a:solidFill>
                  <a:latin typeface="Helvetica" pitchFamily="34" charset="0"/>
                </a:rPr>
                <a:t>WWW</a:t>
              </a:r>
              <a:endParaRPr lang="en-US" sz="1200" dirty="0">
                <a:solidFill>
                  <a:srgbClr val="002060"/>
                </a:solidFill>
                <a:latin typeface="Helvetica" pitchFamily="34" charset="0"/>
              </a:endParaRPr>
            </a:p>
          </p:txBody>
        </p:sp>
      </p:grpSp>
      <p:sp>
        <p:nvSpPr>
          <p:cNvPr id="38937" name="Text Box 1049"/>
          <p:cNvSpPr txBox="1">
            <a:spLocks noChangeArrowheads="1"/>
          </p:cNvSpPr>
          <p:nvPr/>
        </p:nvSpPr>
        <p:spPr bwMode="auto">
          <a:xfrm>
            <a:off x="380394" y="4826814"/>
            <a:ext cx="686406"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pPr algn="l"/>
            <a:r>
              <a:rPr lang="en-US" sz="1600" dirty="0" smtClean="0">
                <a:solidFill>
                  <a:srgbClr val="000000"/>
                </a:solidFill>
                <a:latin typeface="Helvetica" pitchFamily="34" charset="0"/>
              </a:rPr>
              <a:t>WMS</a:t>
            </a:r>
            <a:endParaRPr lang="en-US" sz="1600" dirty="0">
              <a:solidFill>
                <a:srgbClr val="000000"/>
              </a:solidFill>
              <a:latin typeface="Helvetica" pitchFamily="34" charset="0"/>
            </a:endParaRPr>
          </a:p>
        </p:txBody>
      </p:sp>
      <p:sp>
        <p:nvSpPr>
          <p:cNvPr id="38938" name="Text Box 1050"/>
          <p:cNvSpPr txBox="1">
            <a:spLocks noChangeArrowheads="1"/>
          </p:cNvSpPr>
          <p:nvPr/>
        </p:nvSpPr>
        <p:spPr bwMode="auto">
          <a:xfrm>
            <a:off x="188597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39" name="Text Box 1051"/>
          <p:cNvSpPr txBox="1">
            <a:spLocks noChangeArrowheads="1"/>
          </p:cNvSpPr>
          <p:nvPr/>
        </p:nvSpPr>
        <p:spPr bwMode="auto">
          <a:xfrm>
            <a:off x="335280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211669"/>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8937" idx="0"/>
          </p:cNvCxnSpPr>
          <p:nvPr/>
        </p:nvCxnSpPr>
        <p:spPr>
          <a:xfrm rot="5400000" flipH="1" flipV="1">
            <a:off x="743592" y="3970207"/>
            <a:ext cx="836613" cy="876603"/>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8938" idx="0"/>
            <a:endCxn id="38915" idx="2"/>
          </p:cNvCxnSpPr>
          <p:nvPr/>
        </p:nvCxnSpPr>
        <p:spPr>
          <a:xfrm rot="5400000" flipH="1" flipV="1">
            <a:off x="1789559" y="4406573"/>
            <a:ext cx="836613" cy="387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8939" idx="0"/>
          </p:cNvCxnSpPr>
          <p:nvPr/>
        </p:nvCxnSpPr>
        <p:spPr>
          <a:xfrm rot="16200000" flipV="1">
            <a:off x="2827777" y="3981831"/>
            <a:ext cx="836612" cy="85335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43</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pic>
        <p:nvPicPr>
          <p:cNvPr id="35" name="Picture 43"/>
          <p:cNvPicPr>
            <a:picLocks noChangeAspect="1" noChangeArrowheads="1"/>
          </p:cNvPicPr>
          <p:nvPr/>
        </p:nvPicPr>
        <p:blipFill>
          <a:blip r:embed="rId4"/>
          <a:srcRect/>
          <a:stretch>
            <a:fillRect/>
          </a:stretch>
        </p:blipFill>
        <p:spPr bwMode="auto">
          <a:xfrm>
            <a:off x="2286000" y="4187961"/>
            <a:ext cx="297235" cy="488040"/>
          </a:xfrm>
          <a:prstGeom prst="rect">
            <a:avLst/>
          </a:prstGeom>
          <a:noFill/>
        </p:spPr>
      </p:pic>
      <p:pic>
        <p:nvPicPr>
          <p:cNvPr id="38" name="Picture 43"/>
          <p:cNvPicPr>
            <a:picLocks noChangeAspect="1" noChangeArrowheads="1"/>
          </p:cNvPicPr>
          <p:nvPr/>
        </p:nvPicPr>
        <p:blipFill>
          <a:blip r:embed="rId4"/>
          <a:srcRect/>
          <a:stretch>
            <a:fillRect/>
          </a:stretch>
        </p:blipFill>
        <p:spPr bwMode="auto">
          <a:xfrm>
            <a:off x="3581400" y="4187961"/>
            <a:ext cx="297235" cy="488040"/>
          </a:xfrm>
          <a:prstGeom prst="rect">
            <a:avLst/>
          </a:prstGeom>
          <a:noFill/>
        </p:spPr>
      </p:pic>
      <p:sp>
        <p:nvSpPr>
          <p:cNvPr id="39" name="AutoShape 38"/>
          <p:cNvSpPr>
            <a:spLocks noChangeArrowheads="1"/>
          </p:cNvSpPr>
          <p:nvPr/>
        </p:nvSpPr>
        <p:spPr bwMode="auto">
          <a:xfrm>
            <a:off x="533400" y="4295001"/>
            <a:ext cx="609600" cy="152401"/>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198511"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sp>
        <p:nvSpPr>
          <p:cNvPr id="46" name="TextBox 45"/>
          <p:cNvSpPr txBox="1"/>
          <p:nvPr/>
        </p:nvSpPr>
        <p:spPr>
          <a:xfrm>
            <a:off x="3485445"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44</a:t>
            </a:fld>
            <a:endParaRPr lang="en-US" dirty="0"/>
          </a:p>
        </p:txBody>
      </p:sp>
      <p:pic>
        <p:nvPicPr>
          <p:cNvPr id="6" name="Picture 3" descr="C:\Users\asayar\Desktop\pi.JPG"/>
          <p:cNvPicPr>
            <a:picLocks noChangeAspect="1" noChangeArrowheads="1"/>
          </p:cNvPicPr>
          <p:nvPr/>
        </p:nvPicPr>
        <p:blipFill>
          <a:blip r:embed="rId3"/>
          <a:srcRect/>
          <a:stretch>
            <a:fillRect/>
          </a:stretch>
        </p:blipFill>
        <p:spPr bwMode="auto">
          <a:xfrm>
            <a:off x="152400" y="44068"/>
            <a:ext cx="6162676" cy="6731704"/>
          </a:xfrm>
          <a:prstGeom prst="rect">
            <a:avLst/>
          </a:prstGeom>
          <a:noFill/>
        </p:spPr>
      </p:pic>
      <p:sp>
        <p:nvSpPr>
          <p:cNvPr id="8" name="AutoShape 7"/>
          <p:cNvSpPr>
            <a:spLocks noChangeArrowheads="1"/>
          </p:cNvSpPr>
          <p:nvPr/>
        </p:nvSpPr>
        <p:spPr bwMode="auto">
          <a:xfrm>
            <a:off x="6629400" y="45720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7"/>
          <p:cNvSpPr>
            <a:spLocks noChangeArrowheads="1"/>
          </p:cNvSpPr>
          <p:nvPr/>
        </p:nvSpPr>
        <p:spPr bwMode="auto">
          <a:xfrm>
            <a:off x="6629400" y="44196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7"/>
          <p:cNvSpPr>
            <a:spLocks noChangeArrowheads="1"/>
          </p:cNvSpPr>
          <p:nvPr/>
        </p:nvSpPr>
        <p:spPr bwMode="auto">
          <a:xfrm>
            <a:off x="6629400" y="42672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629400" y="3581400"/>
            <a:ext cx="1981200" cy="584775"/>
          </a:xfrm>
          <a:prstGeom prst="rect">
            <a:avLst/>
          </a:prstGeom>
          <a:noFill/>
        </p:spPr>
        <p:txBody>
          <a:bodyPr wrap="square" rtlCol="0">
            <a:spAutoFit/>
          </a:bodyPr>
          <a:lstStyle/>
          <a:p>
            <a:r>
              <a:rPr lang="en-US" sz="1600" b="1" dirty="0" smtClean="0">
                <a:solidFill>
                  <a:srgbClr val="002060"/>
                </a:solidFill>
              </a:rPr>
              <a:t>Hierarchical data</a:t>
            </a:r>
          </a:p>
          <a:p>
            <a:r>
              <a:rPr lang="en-US" sz="1600" b="1" dirty="0" smtClean="0">
                <a:solidFill>
                  <a:srgbClr val="002060"/>
                </a:solidFill>
              </a:rPr>
              <a:t>Integrated data-view</a:t>
            </a:r>
            <a:endParaRPr lang="en-US" sz="1600" b="1" dirty="0">
              <a:solidFill>
                <a:srgbClr val="002060"/>
              </a:solidFill>
            </a:endParaRPr>
          </a:p>
        </p:txBody>
      </p:sp>
      <p:grpSp>
        <p:nvGrpSpPr>
          <p:cNvPr id="2" name="Group 18"/>
          <p:cNvGrpSpPr/>
          <p:nvPr/>
        </p:nvGrpSpPr>
        <p:grpSpPr>
          <a:xfrm>
            <a:off x="4038600" y="94488"/>
            <a:ext cx="4953000" cy="3258312"/>
            <a:chOff x="4038600" y="94488"/>
            <a:chExt cx="4953000" cy="3258312"/>
          </a:xfrm>
        </p:grpSpPr>
        <p:pic>
          <p:nvPicPr>
            <p:cNvPr id="7" name="Picture 6"/>
            <p:cNvPicPr/>
            <p:nvPr/>
          </p:nvPicPr>
          <p:blipFill>
            <a:blip r:embed="rId4"/>
            <a:srcRect/>
            <a:stretch>
              <a:fillRect/>
            </a:stretch>
          </p:blipFill>
          <p:spPr bwMode="auto">
            <a:xfrm>
              <a:off x="5249798" y="94488"/>
              <a:ext cx="3741802" cy="3258312"/>
            </a:xfrm>
            <a:prstGeom prst="rect">
              <a:avLst/>
            </a:prstGeom>
            <a:noFill/>
            <a:ln w="9525">
              <a:noFill/>
              <a:miter lim="800000"/>
              <a:headEnd/>
              <a:tailEnd/>
            </a:ln>
          </p:spPr>
        </p:pic>
        <p:sp>
          <p:nvSpPr>
            <p:cNvPr id="12" name="Notched Right Arrow 11"/>
            <p:cNvSpPr/>
            <p:nvPr/>
          </p:nvSpPr>
          <p:spPr>
            <a:xfrm>
              <a:off x="4038600" y="990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p:nvPr/>
          </p:nvCxnSpPr>
          <p:spPr>
            <a:xfrm>
              <a:off x="4572000" y="1143000"/>
              <a:ext cx="685800" cy="4572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305800" y="4038600"/>
            <a:ext cx="228600" cy="338554"/>
          </a:xfrm>
          <a:prstGeom prst="rect">
            <a:avLst/>
          </a:prstGeom>
          <a:noFill/>
        </p:spPr>
        <p:txBody>
          <a:bodyPr wrap="square" rtlCol="0">
            <a:spAutoFit/>
          </a:bodyPr>
          <a:lstStyle/>
          <a:p>
            <a:r>
              <a:rPr lang="en-US" sz="1600" dirty="0" smtClean="0"/>
              <a:t>1</a:t>
            </a:r>
            <a:endParaRPr lang="en-US" sz="1600" dirty="0"/>
          </a:p>
        </p:txBody>
      </p:sp>
      <p:sp>
        <p:nvSpPr>
          <p:cNvPr id="16" name="TextBox 15"/>
          <p:cNvSpPr txBox="1"/>
          <p:nvPr/>
        </p:nvSpPr>
        <p:spPr>
          <a:xfrm>
            <a:off x="8229600" y="4267200"/>
            <a:ext cx="228600" cy="338554"/>
          </a:xfrm>
          <a:prstGeom prst="rect">
            <a:avLst/>
          </a:prstGeom>
          <a:noFill/>
        </p:spPr>
        <p:txBody>
          <a:bodyPr wrap="square" rtlCol="0">
            <a:spAutoFit/>
          </a:bodyPr>
          <a:lstStyle/>
          <a:p>
            <a:r>
              <a:rPr lang="en-US" sz="1600" dirty="0" smtClean="0"/>
              <a:t>2</a:t>
            </a:r>
            <a:endParaRPr lang="en-US" sz="1600" dirty="0"/>
          </a:p>
        </p:txBody>
      </p:sp>
      <p:sp>
        <p:nvSpPr>
          <p:cNvPr id="17" name="TextBox 16"/>
          <p:cNvSpPr txBox="1"/>
          <p:nvPr/>
        </p:nvSpPr>
        <p:spPr>
          <a:xfrm>
            <a:off x="8153400" y="4572000"/>
            <a:ext cx="228600" cy="338554"/>
          </a:xfrm>
          <a:prstGeom prst="rect">
            <a:avLst/>
          </a:prstGeom>
          <a:noFill/>
        </p:spPr>
        <p:txBody>
          <a:bodyPr wrap="square" rtlCol="0">
            <a:spAutoFit/>
          </a:bodyPr>
          <a:lstStyle/>
          <a:p>
            <a:r>
              <a:rPr lang="en-US" sz="1600" dirty="0" smtClean="0"/>
              <a:t>3</a:t>
            </a:r>
            <a:endParaRPr lang="en-US" sz="1600" dirty="0"/>
          </a:p>
        </p:txBody>
      </p:sp>
      <p:sp>
        <p:nvSpPr>
          <p:cNvPr id="18" name="TextBox 17"/>
          <p:cNvSpPr txBox="1"/>
          <p:nvPr/>
        </p:nvSpPr>
        <p:spPr>
          <a:xfrm>
            <a:off x="6629400" y="5029200"/>
            <a:ext cx="1905000" cy="1077218"/>
          </a:xfrm>
          <a:prstGeom prst="rect">
            <a:avLst/>
          </a:prstGeom>
          <a:noFill/>
        </p:spPr>
        <p:txBody>
          <a:bodyPr wrap="square" rtlCol="0">
            <a:spAutoFit/>
          </a:bodyPr>
          <a:lstStyle/>
          <a:p>
            <a:r>
              <a:rPr lang="en-US" sz="1600" dirty="0" smtClean="0"/>
              <a:t>1:</a:t>
            </a:r>
            <a:r>
              <a:rPr lang="en-US" sz="1600" dirty="0" smtClean="0">
                <a:solidFill>
                  <a:schemeClr val="tx1">
                    <a:lumMod val="75000"/>
                    <a:lumOff val="25000"/>
                  </a:schemeClr>
                </a:solidFill>
              </a:rPr>
              <a:t> Google map layer</a:t>
            </a:r>
          </a:p>
          <a:p>
            <a:r>
              <a:rPr lang="en-US" sz="1600" dirty="0" smtClean="0"/>
              <a:t>2: </a:t>
            </a:r>
            <a:r>
              <a:rPr lang="en-US" sz="1600" dirty="0" smtClean="0">
                <a:solidFill>
                  <a:schemeClr val="tx1">
                    <a:lumMod val="75000"/>
                    <a:lumOff val="25000"/>
                  </a:schemeClr>
                </a:solidFill>
              </a:rPr>
              <a:t>States boundary lines layer</a:t>
            </a:r>
          </a:p>
          <a:p>
            <a:r>
              <a:rPr lang="en-US" sz="1600" dirty="0" smtClean="0"/>
              <a:t>3:</a:t>
            </a:r>
            <a:r>
              <a:rPr lang="en-US" sz="1600" dirty="0" smtClean="0">
                <a:solidFill>
                  <a:schemeClr val="tx1">
                    <a:lumMod val="75000"/>
                    <a:lumOff val="25000"/>
                  </a:schemeClr>
                </a:solidFill>
              </a:rPr>
              <a:t> seismic data layer</a:t>
            </a:r>
          </a:p>
        </p:txBody>
      </p:sp>
      <p:sp>
        <p:nvSpPr>
          <p:cNvPr id="20" name="TextBox 19"/>
          <p:cNvSpPr txBox="1"/>
          <p:nvPr/>
        </p:nvSpPr>
        <p:spPr>
          <a:xfrm>
            <a:off x="2819400" y="6043136"/>
            <a:ext cx="5257800" cy="738664"/>
          </a:xfrm>
          <a:prstGeom prst="rect">
            <a:avLst/>
          </a:prstGeom>
          <a:noFill/>
        </p:spPr>
        <p:txBody>
          <a:bodyPr wrap="square" rtlCol="0">
            <a:spAutoFit/>
          </a:bodyPr>
          <a:lstStyle/>
          <a:p>
            <a:r>
              <a:rPr lang="en-US" sz="2400" dirty="0" smtClean="0">
                <a:solidFill>
                  <a:schemeClr val="tx1">
                    <a:lumMod val="75000"/>
                    <a:lumOff val="25000"/>
                  </a:schemeClr>
                </a:solidFill>
                <a:effectLst>
                  <a:outerShdw blurRad="38100" dist="38100" dir="2700000" algn="tl">
                    <a:srgbClr val="000000">
                      <a:alpha val="43137"/>
                    </a:srgbClr>
                  </a:outerShdw>
                </a:effectLst>
              </a:rPr>
              <a:t>Event-based Interactive Tools :</a:t>
            </a:r>
          </a:p>
          <a:p>
            <a:r>
              <a:rPr lang="en-US" dirty="0" smtClean="0">
                <a:solidFill>
                  <a:schemeClr val="tx1">
                    <a:lumMod val="75000"/>
                    <a:lumOff val="25000"/>
                  </a:schemeClr>
                </a:solidFill>
              </a:rPr>
              <a:t>Query and data analysis over integrated data views</a:t>
            </a:r>
            <a:endParaRPr lang="en-US" dirty="0">
              <a:solidFill>
                <a:schemeClr val="tx1">
                  <a:lumMod val="75000"/>
                  <a:lumOff val="25000"/>
                </a:schemeClr>
              </a:solidFill>
            </a:endParaRPr>
          </a:p>
        </p:txBody>
      </p:sp>
      <p:sp>
        <p:nvSpPr>
          <p:cNvPr id="21" name="Right Brace 20"/>
          <p:cNvSpPr/>
          <p:nvPr/>
        </p:nvSpPr>
        <p:spPr>
          <a:xfrm>
            <a:off x="1524000" y="381000"/>
            <a:ext cx="228600" cy="914400"/>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urved Connector 22"/>
          <p:cNvCxnSpPr>
            <a:stCxn id="21" idx="1"/>
          </p:cNvCxnSpPr>
          <p:nvPr/>
        </p:nvCxnSpPr>
        <p:spPr>
          <a:xfrm rot="10800000" flipH="1" flipV="1">
            <a:off x="1752600" y="838200"/>
            <a:ext cx="4876800" cy="3505200"/>
          </a:xfrm>
          <a:prstGeom prst="curvedConnector3">
            <a:avLst>
              <a:gd name="adj1" fmla="val 34230"/>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4638"/>
            <a:ext cx="8686800" cy="715962"/>
          </a:xfrm>
        </p:spPr>
        <p:txBody>
          <a:bodyPr>
            <a:noAutofit/>
          </a:bodyPr>
          <a:lstStyle/>
          <a:p>
            <a:r>
              <a:rPr lang="en-US" sz="2800" dirty="0" err="1" smtClean="0">
                <a:solidFill>
                  <a:schemeClr val="tx1">
                    <a:lumMod val="75000"/>
                    <a:lumOff val="25000"/>
                  </a:schemeClr>
                </a:solidFill>
                <a:effectLst>
                  <a:outerShdw blurRad="38100" dist="38100" dir="2700000" algn="tl">
                    <a:srgbClr val="000000">
                      <a:alpha val="43137"/>
                    </a:srgbClr>
                  </a:outerShdw>
                </a:effectLst>
              </a:rPr>
              <a:t>GetCapabilities</a:t>
            </a:r>
            <a:r>
              <a:rPr lang="en-US" sz="28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45</a:t>
            </a:fld>
            <a:endParaRPr lang="en-US"/>
          </a:p>
        </p:txBody>
      </p:sp>
      <p:pic>
        <p:nvPicPr>
          <p:cNvPr id="5" name="Picture 4" descr="à͂è͂x"/>
          <p:cNvPicPr/>
          <p:nvPr/>
        </p:nvPicPr>
        <p:blipFill>
          <a:blip r:embed="rId3"/>
          <a:srcRect/>
          <a:stretch>
            <a:fillRect/>
          </a:stretch>
        </p:blipFill>
        <p:spPr bwMode="auto">
          <a:xfrm>
            <a:off x="304800" y="1600200"/>
            <a:ext cx="4267199" cy="3886200"/>
          </a:xfrm>
          <a:prstGeom prst="rect">
            <a:avLst/>
          </a:prstGeom>
          <a:noFill/>
          <a:ln w="9525">
            <a:noFill/>
            <a:miter lim="800000"/>
            <a:headEnd/>
            <a:tailEnd/>
          </a:ln>
        </p:spPr>
      </p:pic>
      <p:pic>
        <p:nvPicPr>
          <p:cNvPr id="7" name="Picture 6" descr="C:\Documents and Settings\Ahmet Sayar\Desktop\FAQ_Blog\getcapasnapshot.bmp"/>
          <p:cNvPicPr/>
          <p:nvPr/>
        </p:nvPicPr>
        <p:blipFill>
          <a:blip r:embed="rId4"/>
          <a:srcRect/>
          <a:stretch>
            <a:fillRect/>
          </a:stretch>
        </p:blipFill>
        <p:spPr bwMode="auto">
          <a:xfrm>
            <a:off x="3975513" y="1295400"/>
            <a:ext cx="50160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487362"/>
          </a:xfrm>
        </p:spPr>
        <p:txBody>
          <a:bodyPr>
            <a:normAutofit fontScale="90000"/>
          </a:bodyPr>
          <a:lstStyle/>
          <a:p>
            <a:r>
              <a:rPr lang="en-US" sz="3200" dirty="0" err="1" smtClean="0">
                <a:solidFill>
                  <a:schemeClr val="tx1">
                    <a:lumMod val="75000"/>
                    <a:lumOff val="25000"/>
                  </a:schemeClr>
                </a:solidFill>
                <a:effectLst>
                  <a:outerShdw blurRad="38100" dist="38100" dir="2700000" algn="tl">
                    <a:srgbClr val="000000">
                      <a:alpha val="43137"/>
                    </a:srgbClr>
                  </a:outerShdw>
                </a:effectLst>
              </a:rPr>
              <a:t>GetMap</a:t>
            </a:r>
            <a:r>
              <a:rPr lang="en-US" sz="32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46</a:t>
            </a:fld>
            <a:endParaRPr lang="en-US"/>
          </a:p>
        </p:txBody>
      </p:sp>
      <p:pic>
        <p:nvPicPr>
          <p:cNvPr id="6" name="Picture 5" descr="䉈͏䉐͏x"/>
          <p:cNvPicPr/>
          <p:nvPr/>
        </p:nvPicPr>
        <p:blipFill>
          <a:blip r:embed="rId3"/>
          <a:srcRect/>
          <a:stretch>
            <a:fillRect/>
          </a:stretch>
        </p:blipFill>
        <p:spPr bwMode="auto">
          <a:xfrm>
            <a:off x="152400" y="733567"/>
            <a:ext cx="4800600" cy="5895833"/>
          </a:xfrm>
          <a:prstGeom prst="rect">
            <a:avLst/>
          </a:prstGeom>
          <a:noFill/>
          <a:ln w="9525">
            <a:noFill/>
            <a:miter lim="800000"/>
            <a:headEnd/>
            <a:tailEnd/>
          </a:ln>
        </p:spPr>
      </p:pic>
      <p:pic>
        <p:nvPicPr>
          <p:cNvPr id="8" name="Picture 7" descr="C:\Documents and Settings\Ahmet Sayar\Desktop\FAQ_Blog\getmapsnapshot.bmp"/>
          <p:cNvPicPr/>
          <p:nvPr/>
        </p:nvPicPr>
        <p:blipFill>
          <a:blip r:embed="rId4"/>
          <a:srcRect/>
          <a:stretch>
            <a:fillRect/>
          </a:stretch>
        </p:blipFill>
        <p:spPr bwMode="auto">
          <a:xfrm>
            <a:off x="4572000" y="703612"/>
            <a:ext cx="4518312" cy="57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47</a:t>
            </a:fld>
            <a:endParaRPr lang="en-US"/>
          </a:p>
        </p:txBody>
      </p:sp>
      <p:pic>
        <p:nvPicPr>
          <p:cNvPr id="5" name="Picture 4" descr="getfeatureinf"/>
          <p:cNvPicPr/>
          <p:nvPr/>
        </p:nvPicPr>
        <p:blipFill>
          <a:blip r:embed="rId3"/>
          <a:srcRect/>
          <a:stretch>
            <a:fillRect/>
          </a:stretch>
        </p:blipFill>
        <p:spPr bwMode="auto">
          <a:xfrm>
            <a:off x="76200" y="152400"/>
            <a:ext cx="4800600" cy="6629400"/>
          </a:xfrm>
          <a:prstGeom prst="rect">
            <a:avLst/>
          </a:prstGeom>
          <a:noFill/>
          <a:ln w="9525">
            <a:noFill/>
            <a:miter lim="800000"/>
            <a:headEnd/>
            <a:tailEnd/>
          </a:ln>
        </p:spPr>
      </p:pic>
      <p:pic>
        <p:nvPicPr>
          <p:cNvPr id="6" name="Picture 5" descr="C:\Documents and Settings\Ahmet Sayar\Desktop\FAQ_Blog\getFeatureInfosnapshot.bmp"/>
          <p:cNvPicPr/>
          <p:nvPr/>
        </p:nvPicPr>
        <p:blipFill>
          <a:blip r:embed="rId4"/>
          <a:srcRect/>
          <a:stretch>
            <a:fillRect/>
          </a:stretch>
        </p:blipFill>
        <p:spPr bwMode="auto">
          <a:xfrm>
            <a:off x="4978223" y="1219200"/>
            <a:ext cx="4165777" cy="4429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Event-based Interactive Map Tools </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400" dirty="0" smtClean="0"/>
              <a:t>&lt;</a:t>
            </a:r>
            <a:r>
              <a:rPr lang="en-US" sz="2400" dirty="0" err="1" smtClean="0"/>
              <a:t>event_controller</a:t>
            </a:r>
            <a:r>
              <a:rPr lang="en-US" sz="2400" dirty="0" smtClean="0"/>
              <a:t>&gt;</a:t>
            </a:r>
          </a:p>
          <a:p>
            <a:pPr lvl="1"/>
            <a:r>
              <a:rPr lang="en-US" sz="2000" dirty="0" smtClean="0"/>
              <a:t>&lt;event name="init" class="</a:t>
            </a:r>
            <a:r>
              <a:rPr lang="en-US" sz="2000" dirty="0" err="1" smtClean="0"/>
              <a:t>Path.InitListener</a:t>
            </a:r>
            <a:r>
              <a:rPr lang="en-US" sz="2000" dirty="0" smtClean="0"/>
              <a:t>" next="map.jsp"/&gt;</a:t>
            </a:r>
          </a:p>
          <a:p>
            <a:pPr lvl="1"/>
            <a:r>
              <a:rPr lang="en-US" sz="2000" dirty="0" smtClean="0"/>
              <a:t>&lt;event name="REFRESH" class=" </a:t>
            </a:r>
            <a:r>
              <a:rPr lang="en-US" sz="2000" dirty="0" err="1" smtClean="0"/>
              <a:t>Path.InitListener</a:t>
            </a:r>
            <a:r>
              <a:rPr lang="en-US" sz="2000" dirty="0" smtClean="0"/>
              <a:t> " next="map.jsp"/&gt;</a:t>
            </a:r>
          </a:p>
          <a:p>
            <a:pPr lvl="1"/>
            <a:r>
              <a:rPr lang="en-US" sz="2000" dirty="0" smtClean="0"/>
              <a:t>&lt;event name="ZOOMIN" class=" </a:t>
            </a:r>
            <a:r>
              <a:rPr lang="en-US" sz="2000" dirty="0" err="1" smtClean="0"/>
              <a:t>Path.InitListener</a:t>
            </a:r>
            <a:r>
              <a:rPr lang="en-US" sz="2000" dirty="0" smtClean="0"/>
              <a:t> " next="map.jsp"/&gt;</a:t>
            </a:r>
          </a:p>
          <a:p>
            <a:pPr lvl="1"/>
            <a:r>
              <a:rPr lang="en-US" sz="2000" dirty="0" smtClean="0"/>
              <a:t>&lt;event name="ZOOMOUT" class="</a:t>
            </a:r>
            <a:r>
              <a:rPr lang="en-US" sz="2000" dirty="0" err="1" smtClean="0"/>
              <a:t>Path.InitListener</a:t>
            </a:r>
            <a:r>
              <a:rPr lang="en-US" sz="2000" dirty="0" smtClean="0"/>
              <a:t>" next="map.jsp"/&gt;</a:t>
            </a:r>
          </a:p>
          <a:p>
            <a:pPr lvl="1"/>
            <a:r>
              <a:rPr lang="en-US" sz="2000" dirty="0" smtClean="0"/>
              <a:t>&lt;event name="RECENTER" class="</a:t>
            </a:r>
            <a:r>
              <a:rPr lang="en-US" sz="2000" dirty="0" err="1" smtClean="0"/>
              <a:t>Path.InitListener“next</a:t>
            </a:r>
            <a:r>
              <a:rPr lang="en-US" sz="2000" dirty="0" smtClean="0"/>
              <a:t>="map.jsp"/&gt;</a:t>
            </a:r>
          </a:p>
          <a:p>
            <a:pPr lvl="1"/>
            <a:r>
              <a:rPr lang="en-US" sz="2000" dirty="0" smtClean="0"/>
              <a:t>&lt;event name="RESET" class=" </a:t>
            </a:r>
            <a:r>
              <a:rPr lang="en-US" sz="2000" dirty="0" err="1" smtClean="0"/>
              <a:t>Path.InitListener</a:t>
            </a:r>
            <a:r>
              <a:rPr lang="en-US" sz="2000" dirty="0" smtClean="0"/>
              <a:t> " next="map.jsp"/&gt;</a:t>
            </a:r>
          </a:p>
          <a:p>
            <a:pPr lvl="1"/>
            <a:r>
              <a:rPr lang="en-US" sz="2000" dirty="0" smtClean="0"/>
              <a:t>&lt;event name="PAN" class=" </a:t>
            </a:r>
            <a:r>
              <a:rPr lang="en-US" sz="2000" dirty="0" err="1" smtClean="0"/>
              <a:t>Path.InitListener</a:t>
            </a:r>
            <a:r>
              <a:rPr lang="en-US" sz="2000" dirty="0" smtClean="0"/>
              <a:t> " next="map.jsp"/&gt;</a:t>
            </a:r>
          </a:p>
          <a:p>
            <a:pPr lvl="1"/>
            <a:r>
              <a:rPr lang="en-US" sz="2000" dirty="0" smtClean="0"/>
              <a:t>&lt;event name="INFO" class=" </a:t>
            </a:r>
            <a:r>
              <a:rPr lang="en-US" sz="2000" dirty="0" err="1" smtClean="0"/>
              <a:t>Path.InitListener</a:t>
            </a:r>
            <a:r>
              <a:rPr lang="en-US" sz="2000" dirty="0" smtClean="0"/>
              <a:t> " next="map.jsp"/&gt;</a:t>
            </a:r>
          </a:p>
          <a:p>
            <a:r>
              <a:rPr lang="en-US" sz="2400" dirty="0" smtClean="0"/>
              <a:t>&lt;/</a:t>
            </a:r>
            <a:r>
              <a:rPr lang="en-US" sz="2400" dirty="0" err="1" smtClean="0"/>
              <a:t>event_controller</a:t>
            </a:r>
            <a:r>
              <a:rPr lang="en-US" sz="2400" dirty="0" smtClean="0"/>
              <a:t>&gt;</a:t>
            </a:r>
          </a:p>
          <a:p>
            <a:endParaRPr lang="en-US" sz="2400"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48</a:t>
            </a:fld>
            <a:endParaRPr lang="en-US"/>
          </a:p>
        </p:txBody>
      </p:sp>
      <p:pic>
        <p:nvPicPr>
          <p:cNvPr id="6" name="Picture 5" descr="C:\Documents and Settings\Ahmet Sayar\Desktop\FAQ_Blog\gui.bmp"/>
          <p:cNvPicPr/>
          <p:nvPr/>
        </p:nvPicPr>
        <p:blipFill>
          <a:blip r:embed="rId3"/>
          <a:srcRect/>
          <a:stretch>
            <a:fillRect/>
          </a:stretch>
        </p:blipFill>
        <p:spPr bwMode="auto">
          <a:xfrm>
            <a:off x="1752600" y="54934"/>
            <a:ext cx="5633559"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GML document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49</a:t>
            </a:fld>
            <a:endParaRPr lang="en-US"/>
          </a:p>
        </p:txBody>
      </p:sp>
      <p:pic>
        <p:nvPicPr>
          <p:cNvPr id="5" name="Picture 4"/>
          <p:cNvPicPr/>
          <p:nvPr/>
        </p:nvPicPr>
        <p:blipFill>
          <a:blip r:embed="rId3"/>
          <a:srcRect/>
          <a:stretch>
            <a:fillRect/>
          </a:stretch>
        </p:blipFill>
        <p:spPr bwMode="auto">
          <a:xfrm>
            <a:off x="1828800" y="712519"/>
            <a:ext cx="5365763" cy="6069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Research</a:t>
            </a:r>
            <a:r>
              <a:rPr lang="en-US" sz="4000" dirty="0" smtClean="0">
                <a:solidFill>
                  <a:schemeClr val="tx1">
                    <a:lumMod val="75000"/>
                    <a:lumOff val="25000"/>
                  </a:schemeClr>
                </a:solidFill>
              </a:rPr>
              <a:t> </a:t>
            </a:r>
            <a:r>
              <a:rPr lang="en-US" sz="4000" dirty="0" smtClean="0">
                <a:solidFill>
                  <a:schemeClr val="tx1">
                    <a:lumMod val="75000"/>
                    <a:lumOff val="25000"/>
                  </a:schemeClr>
                </a:solidFill>
                <a:effectLst>
                  <a:outerShdw blurRad="38100" dist="38100" dir="2700000" algn="tl">
                    <a:srgbClr val="000000">
                      <a:alpha val="43137"/>
                    </a:srgbClr>
                  </a:outerShdw>
                </a:effectLst>
              </a:rPr>
              <a:t>Issues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181600"/>
          </a:xfrm>
        </p:spPr>
        <p:txBody>
          <a:bodyPr>
            <a:normAutofit fontScale="70000" lnSpcReduction="20000"/>
          </a:bodyPr>
          <a:lstStyle/>
          <a:p>
            <a:r>
              <a:rPr lang="en-US" dirty="0" smtClean="0">
                <a:solidFill>
                  <a:schemeClr val="tx1">
                    <a:lumMod val="75000"/>
                    <a:lumOff val="25000"/>
                  </a:schemeClr>
                </a:solidFill>
              </a:rPr>
              <a:t>Interoperability</a:t>
            </a:r>
          </a:p>
          <a:p>
            <a:pPr lvl="1"/>
            <a:r>
              <a:rPr lang="en-US" dirty="0" smtClean="0">
                <a:solidFill>
                  <a:schemeClr val="tx1">
                    <a:lumMod val="75000"/>
                    <a:lumOff val="25000"/>
                  </a:schemeClr>
                </a:solidFill>
              </a:rPr>
              <a:t>Adoption of domain-specific Open Standards  -data model and services</a:t>
            </a:r>
          </a:p>
          <a:p>
            <a:pPr lvl="1"/>
            <a:r>
              <a:rPr lang="en-US" dirty="0" smtClean="0">
                <a:solidFill>
                  <a:schemeClr val="tx1">
                    <a:lumMod val="75000"/>
                    <a:lumOff val="25000"/>
                  </a:schemeClr>
                </a:solidFill>
              </a:rPr>
              <a:t>Integrating Web Service and Open Standards</a:t>
            </a:r>
          </a:p>
          <a:p>
            <a:pPr lvl="2"/>
            <a:r>
              <a:rPr lang="en-US" sz="2600" dirty="0" smtClean="0">
                <a:solidFill>
                  <a:schemeClr val="tx1">
                    <a:lumMod val="75000"/>
                    <a:lumOff val="25000"/>
                  </a:schemeClr>
                </a:solidFill>
              </a:rPr>
              <a:t>SOA arch for data grid and enable it to be integrated to Science Grids</a:t>
            </a:r>
          </a:p>
          <a:p>
            <a:pPr lvl="1">
              <a:buNone/>
            </a:pPr>
            <a:endParaRPr lang="en-US" sz="2000" dirty="0" smtClean="0">
              <a:solidFill>
                <a:schemeClr val="tx1">
                  <a:lumMod val="75000"/>
                  <a:lumOff val="25000"/>
                </a:schemeClr>
              </a:solidFill>
            </a:endParaRPr>
          </a:p>
          <a:p>
            <a:r>
              <a:rPr lang="en-US" dirty="0" smtClean="0">
                <a:solidFill>
                  <a:schemeClr val="tx1">
                    <a:lumMod val="75000"/>
                    <a:lumOff val="25000"/>
                  </a:schemeClr>
                </a:solidFill>
              </a:rPr>
              <a:t>Federation </a:t>
            </a:r>
          </a:p>
          <a:p>
            <a:pPr lvl="1"/>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Capability-based federation of standard Web Service components</a:t>
            </a:r>
          </a:p>
          <a:p>
            <a:pPr lvl="1"/>
            <a:r>
              <a:rPr lang="en-US" dirty="0" smtClean="0">
                <a:solidFill>
                  <a:schemeClr val="tx1">
                    <a:lumMod val="75000"/>
                    <a:lumOff val="25000"/>
                  </a:schemeClr>
                </a:solidFill>
              </a:rPr>
              <a:t>Unified data access/query and display from a single access point through integrated data-views</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Performance</a:t>
            </a:r>
          </a:p>
          <a:p>
            <a:pPr>
              <a:buNone/>
            </a:pPr>
            <a:r>
              <a:rPr lang="en-US" dirty="0" smtClean="0">
                <a:solidFill>
                  <a:schemeClr val="tx1">
                    <a:lumMod val="75000"/>
                    <a:lumOff val="25000"/>
                  </a:schemeClr>
                </a:solidFill>
              </a:rPr>
              <a:t>      Federator-oriented data access/query optimizations</a:t>
            </a:r>
          </a:p>
          <a:p>
            <a:pPr lvl="1"/>
            <a:r>
              <a:rPr lang="en-US" dirty="0" smtClean="0">
                <a:solidFill>
                  <a:schemeClr val="tx1">
                    <a:lumMod val="75000"/>
                    <a:lumOff val="25000"/>
                  </a:schemeClr>
                </a:solidFill>
              </a:rPr>
              <a:t>Pre-fetching technique</a:t>
            </a:r>
          </a:p>
          <a:p>
            <a:pPr lvl="1"/>
            <a:r>
              <a:rPr lang="en-US" dirty="0" smtClean="0">
                <a:solidFill>
                  <a:schemeClr val="tx1">
                    <a:lumMod val="75000"/>
                    <a:lumOff val="25000"/>
                  </a:schemeClr>
                </a:solidFill>
              </a:rPr>
              <a:t>Dynamic load balancing and unpredictable workload estimation over range queries</a:t>
            </a:r>
          </a:p>
          <a:p>
            <a:pPr lvl="1"/>
            <a:r>
              <a:rPr lang="en-US" dirty="0" smtClean="0">
                <a:solidFill>
                  <a:schemeClr val="tx1">
                    <a:lumMod val="75000"/>
                    <a:lumOff val="25000"/>
                  </a:schemeClr>
                </a:solidFill>
              </a:rPr>
              <a:t>Parallel data access/query via attribute based query decomposition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GetFeature Request Instance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50</a:t>
            </a:fld>
            <a:endParaRPr lang="en-US"/>
          </a:p>
        </p:txBody>
      </p:sp>
      <p:pic>
        <p:nvPicPr>
          <p:cNvPr id="5" name="Picture 4"/>
          <p:cNvPicPr/>
          <p:nvPr/>
        </p:nvPicPr>
        <p:blipFill>
          <a:blip r:embed="rId3"/>
          <a:srcRect/>
          <a:stretch>
            <a:fillRect/>
          </a:stretch>
        </p:blipFill>
        <p:spPr bwMode="auto">
          <a:xfrm>
            <a:off x="1999817" y="1505197"/>
            <a:ext cx="5144365" cy="384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2000" dirty="0" smtClean="0">
                <a:solidFill>
                  <a:schemeClr val="tx1">
                    <a:lumMod val="75000"/>
                    <a:lumOff val="25000"/>
                  </a:schemeClr>
                </a:solidFill>
                <a:effectLst>
                  <a:outerShdw blurRad="38100" dist="38100" dir="2700000" algn="tl">
                    <a:srgbClr val="000000">
                      <a:alpha val="43137"/>
                    </a:srgbClr>
                  </a:outerShdw>
                </a:effectLst>
              </a:rPr>
              <a:t>A Template simple capabilities file for a WMS</a:t>
            </a:r>
            <a:endParaRPr lang="en-US" sz="20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51</a:t>
            </a:fld>
            <a:endParaRPr lang="en-US"/>
          </a:p>
        </p:txBody>
      </p:sp>
      <p:pic>
        <p:nvPicPr>
          <p:cNvPr id="5" name="Picture 4" descr="C:\Documents and Settings\Ahmet Sayar\Desktop\FAQ_Blog\capasnapshot.bmp"/>
          <p:cNvPicPr/>
          <p:nvPr/>
        </p:nvPicPr>
        <p:blipFill>
          <a:blip r:embed="rId3"/>
          <a:srcRect/>
          <a:stretch>
            <a:fillRect/>
          </a:stretch>
        </p:blipFill>
        <p:spPr bwMode="auto">
          <a:xfrm>
            <a:off x="1828801" y="457200"/>
            <a:ext cx="5562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Generalization of the Proposed Architecture</a:t>
            </a:r>
            <a:endParaRPr lang="en-US" sz="3200"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3276600"/>
          </a:xfrm>
        </p:spPr>
        <p:txBody>
          <a:bodyPr>
            <a:normAutofit fontScale="70000" lnSpcReduction="20000"/>
          </a:bodyPr>
          <a:lstStyle/>
          <a:p>
            <a:pPr lvl="0">
              <a:defRPr/>
            </a:pPr>
            <a:r>
              <a:rPr lang="en-US" dirty="0" smtClean="0">
                <a:solidFill>
                  <a:schemeClr val="tx1">
                    <a:lumMod val="75000"/>
                    <a:lumOff val="25000"/>
                  </a:schemeClr>
                </a:solidFill>
              </a:rPr>
              <a:t>GIS-style information model can be redefined in any application areas such as Chemistry and Astronomy</a:t>
            </a:r>
          </a:p>
          <a:p>
            <a:pPr lvl="1">
              <a:defRPr/>
            </a:pPr>
            <a:r>
              <a:rPr lang="en-US" dirty="0" smtClean="0">
                <a:solidFill>
                  <a:schemeClr val="tx1">
                    <a:lumMod val="75000"/>
                    <a:lumOff val="25000"/>
                  </a:schemeClr>
                </a:solidFill>
              </a:rPr>
              <a:t>Application Specific Information Systems (</a:t>
            </a:r>
            <a:r>
              <a:rPr lang="en-US" b="1" dirty="0" smtClean="0">
                <a:solidFill>
                  <a:srgbClr val="002060"/>
                </a:solidFill>
              </a:rPr>
              <a:t>ASIS</a:t>
            </a:r>
            <a:r>
              <a:rPr lang="en-US" dirty="0" smtClean="0">
                <a:solidFill>
                  <a:schemeClr val="tx1">
                    <a:lumMod val="75000"/>
                    <a:lumOff val="25000"/>
                  </a:schemeClr>
                </a:solidFill>
              </a:rPr>
              <a:t>).</a:t>
            </a:r>
          </a:p>
          <a:p>
            <a:pPr lvl="0">
              <a:defRPr/>
            </a:pPr>
            <a:r>
              <a:rPr lang="en-US" dirty="0" smtClean="0">
                <a:solidFill>
                  <a:schemeClr val="tx1">
                    <a:lumMod val="75000"/>
                    <a:lumOff val="25000"/>
                  </a:schemeClr>
                </a:solidFill>
              </a:rPr>
              <a:t>We need to define Application Specific</a:t>
            </a:r>
          </a:p>
          <a:p>
            <a:pPr lvl="1">
              <a:defRPr/>
            </a:pPr>
            <a:r>
              <a:rPr lang="en-US" dirty="0" smtClean="0">
                <a:solidFill>
                  <a:schemeClr val="tx1">
                    <a:lumMod val="75000"/>
                    <a:lumOff val="25000"/>
                  </a:schemeClr>
                </a:solidFill>
              </a:rPr>
              <a:t>Language (</a:t>
            </a:r>
            <a:r>
              <a:rPr lang="en-US" dirty="0" smtClean="0">
                <a:solidFill>
                  <a:srgbClr val="C00000"/>
                </a:solidFill>
              </a:rPr>
              <a:t>ASL</a:t>
            </a:r>
            <a:r>
              <a:rPr lang="en-US" dirty="0" smtClean="0">
                <a:solidFill>
                  <a:schemeClr val="tx1">
                    <a:lumMod val="75000"/>
                    <a:lumOff val="25000"/>
                  </a:schemeClr>
                </a:solidFill>
              </a:rPr>
              <a:t>) -&gt; GML :expressing domain specific features, semantic of data</a:t>
            </a:r>
          </a:p>
          <a:p>
            <a:pPr lvl="1">
              <a:defRPr/>
            </a:pPr>
            <a:r>
              <a:rPr lang="en-US" dirty="0" smtClean="0">
                <a:solidFill>
                  <a:schemeClr val="tx1">
                    <a:lumMod val="75000"/>
                    <a:lumOff val="25000"/>
                  </a:schemeClr>
                </a:solidFill>
              </a:rPr>
              <a:t>Feature Service (</a:t>
            </a:r>
            <a:r>
              <a:rPr lang="en-US" dirty="0" smtClean="0">
                <a:solidFill>
                  <a:srgbClr val="C00000"/>
                </a:solidFill>
              </a:rPr>
              <a:t>ASFS</a:t>
            </a:r>
            <a:r>
              <a:rPr lang="en-US" dirty="0" smtClean="0">
                <a:solidFill>
                  <a:schemeClr val="tx1">
                    <a:lumMod val="75000"/>
                    <a:lumOff val="25000"/>
                  </a:schemeClr>
                </a:solidFill>
              </a:rPr>
              <a:t>) -&gt; WFS :Serving data in common language (ASL)</a:t>
            </a:r>
          </a:p>
          <a:p>
            <a:pPr lvl="1">
              <a:defRPr/>
            </a:pPr>
            <a:r>
              <a:rPr lang="en-US" dirty="0" smtClean="0">
                <a:solidFill>
                  <a:schemeClr val="tx1">
                    <a:lumMod val="75000"/>
                    <a:lumOff val="25000"/>
                  </a:schemeClr>
                </a:solidFill>
              </a:rPr>
              <a:t>Visualization Services (</a:t>
            </a:r>
            <a:r>
              <a:rPr lang="en-US" dirty="0" smtClean="0">
                <a:solidFill>
                  <a:srgbClr val="C00000"/>
                </a:solidFill>
              </a:rPr>
              <a:t>ASVS</a:t>
            </a:r>
            <a:r>
              <a:rPr lang="en-US" dirty="0" smtClean="0">
                <a:solidFill>
                  <a:schemeClr val="tx1">
                    <a:lumMod val="75000"/>
                    <a:lumOff val="25000"/>
                  </a:schemeClr>
                </a:solidFill>
              </a:rPr>
              <a:t>) -&gt; WMS : Visualizes information and provide a way of navigating ASFS compatible/mediated data resources</a:t>
            </a:r>
          </a:p>
          <a:p>
            <a:pPr lvl="1">
              <a:defRPr/>
            </a:pPr>
            <a:r>
              <a:rPr lang="en-US" dirty="0" smtClean="0">
                <a:solidFill>
                  <a:schemeClr val="tx1">
                    <a:lumMod val="75000"/>
                    <a:lumOff val="25000"/>
                  </a:schemeClr>
                </a:solidFill>
              </a:rPr>
              <a:t>Capabilities metadata for ASVS and ASFS.</a:t>
            </a: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 name="Slide Number Placeholder 44"/>
          <p:cNvSpPr>
            <a:spLocks noGrp="1"/>
          </p:cNvSpPr>
          <p:nvPr>
            <p:ph type="sldNum" sz="quarter" idx="12"/>
          </p:nvPr>
        </p:nvSpPr>
        <p:spPr>
          <a:xfrm>
            <a:off x="6858000" y="6416675"/>
            <a:ext cx="2133600" cy="365125"/>
          </a:xfrm>
        </p:spPr>
        <p:txBody>
          <a:bodyPr/>
          <a:lstStyle/>
          <a:p>
            <a:fld id="{052F8F49-F254-4492-A20D-AEE6D2E281C5}" type="slidenum">
              <a:rPr lang="en-US" smtClean="0"/>
              <a:pPr/>
              <a:t>52</a:t>
            </a:fld>
            <a:endParaRPr lang="en-US" dirty="0"/>
          </a:p>
        </p:txBody>
      </p:sp>
      <p:sp>
        <p:nvSpPr>
          <p:cNvPr id="39" name="AutoShape 35"/>
          <p:cNvSpPr>
            <a:spLocks noChangeArrowheads="1"/>
          </p:cNvSpPr>
          <p:nvPr/>
        </p:nvSpPr>
        <p:spPr bwMode="auto">
          <a:xfrm rot="16200000">
            <a:off x="3537423" y="1567976"/>
            <a:ext cx="3352800" cy="7227245"/>
          </a:xfrm>
          <a:prstGeom prst="triangle">
            <a:avLst>
              <a:gd name="adj" fmla="val 50438"/>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Content Placeholder 2"/>
          <p:cNvSpPr txBox="1">
            <a:spLocks/>
          </p:cNvSpPr>
          <p:nvPr/>
        </p:nvSpPr>
        <p:spPr>
          <a:xfrm>
            <a:off x="457200" y="914400"/>
            <a:ext cx="8382000" cy="2971800"/>
          </a:xfrm>
          <a:prstGeom prst="rect">
            <a:avLst/>
          </a:prstGeom>
          <a:solidFill>
            <a:schemeClr val="bg1"/>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We need to define Application Specific:</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Federator federating the capabilities of distributed ASVS and ASFS to create application-based hierarchy of distributed data and service resources.</a:t>
            </a:r>
          </a:p>
          <a:p>
            <a:pPr marL="342900" indent="-342900">
              <a:spcBef>
                <a:spcPct val="20000"/>
              </a:spcBef>
              <a:buFont typeface="Arial" pitchFamily="34" charset="0"/>
              <a:buChar char="•"/>
              <a:defRPr/>
            </a:pPr>
            <a:r>
              <a:rPr lang="en-US" sz="3200" dirty="0" smtClean="0">
                <a:solidFill>
                  <a:schemeClr val="tx1">
                    <a:lumMod val="75000"/>
                    <a:lumOff val="25000"/>
                  </a:schemeClr>
                </a:solidFill>
              </a:rPr>
              <a:t>Mediators: Query and data format conversions</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Data sources maintain their internal structure </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Large degree of autonomy</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No actual physical data integration</a:t>
            </a:r>
          </a:p>
        </p:txBody>
      </p:sp>
      <p:grpSp>
        <p:nvGrpSpPr>
          <p:cNvPr id="62" name="Group 61"/>
          <p:cNvGrpSpPr/>
          <p:nvPr/>
        </p:nvGrpSpPr>
        <p:grpSpPr>
          <a:xfrm>
            <a:off x="133733" y="4038604"/>
            <a:ext cx="8789781" cy="2666996"/>
            <a:chOff x="133733" y="4038604"/>
            <a:chExt cx="8789781" cy="2666996"/>
          </a:xfrm>
        </p:grpSpPr>
        <p:grpSp>
          <p:nvGrpSpPr>
            <p:cNvPr id="4" name="Group 3"/>
            <p:cNvGrpSpPr>
              <a:grpSpLocks noChangeAspect="1"/>
            </p:cNvGrpSpPr>
            <p:nvPr/>
          </p:nvGrpSpPr>
          <p:grpSpPr bwMode="auto">
            <a:xfrm>
              <a:off x="152400" y="4038604"/>
              <a:ext cx="8771114" cy="2666996"/>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a:t>
                </a: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Sensor</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4358"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Such as filter, transformation, reasoning, data-mining, analysis</a:t>
                </a:r>
                <a:endParaRPr kumimoji="0" lang="en-US"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Messages using </a:t>
                </a:r>
                <a:r>
                  <a:rPr lang="en-US" sz="1600" b="1" dirty="0" smtClean="0">
                    <a:solidFill>
                      <a:srgbClr val="FF0000"/>
                    </a:solidFill>
                    <a:latin typeface="Calibri" pitchFamily="34" charset="0"/>
                    <a:ea typeface="Calibri" pitchFamily="34" charset="0"/>
                    <a:cs typeface="Times New Roman" pitchFamily="18" charset="0"/>
                  </a:rPr>
                  <a:t>ASL</a:t>
                </a:r>
              </a:p>
            </p:txBody>
          </p:sp>
          <p:sp>
            <p:nvSpPr>
              <p:cNvPr id="2054" name="AutoShape 6"/>
              <p:cNvSpPr>
                <a:spLocks noChangeShapeType="1"/>
              </p:cNvSpPr>
              <p:nvPr/>
            </p:nvSpPr>
            <p:spPr bwMode="auto">
              <a:xfrm flipV="1">
                <a:off x="5909" y="11238"/>
                <a:ext cx="1548"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099" y="11238"/>
                <a:ext cx="810"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1696111"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4953000"/>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67400" y="49640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200400" y="4950355"/>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1784732" y="4964017"/>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a:stCxn id="2064" idx="7"/>
              <a:endCxn id="2064" idx="5"/>
            </p:cNvCxnSpPr>
            <p:nvPr/>
          </p:nvCxnSpPr>
          <p:spPr>
            <a:xfrm rot="16200000" flipH="1">
              <a:off x="2874909"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062" idx="1"/>
              <a:endCxn id="2062" idx="3"/>
            </p:cNvCxnSpPr>
            <p:nvPr/>
          </p:nvCxnSpPr>
          <p:spPr>
            <a:xfrm rot="16200000" flipH="1">
              <a:off x="5781473"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62" idx="7"/>
              <a:endCxn id="2062" idx="5"/>
            </p:cNvCxnSpPr>
            <p:nvPr/>
          </p:nvCxnSpPr>
          <p:spPr>
            <a:xfrm rot="16200000" flipH="1">
              <a:off x="6929128"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626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2" name="TextBox 31"/>
            <p:cNvSpPr txBox="1"/>
            <p:nvPr/>
          </p:nvSpPr>
          <p:spPr>
            <a:xfrm>
              <a:off x="7239000" y="51816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37" name="TextBox 36"/>
            <p:cNvSpPr txBox="1"/>
            <p:nvPr/>
          </p:nvSpPr>
          <p:spPr>
            <a:xfrm>
              <a:off x="16002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8" name="TextBox 37"/>
            <p:cNvSpPr txBox="1"/>
            <p:nvPr/>
          </p:nvSpPr>
          <p:spPr>
            <a:xfrm>
              <a:off x="3124200" y="52578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49" name="Oval 16"/>
            <p:cNvSpPr>
              <a:spLocks noChangeArrowheads="1"/>
            </p:cNvSpPr>
            <p:nvPr/>
          </p:nvSpPr>
          <p:spPr bwMode="auto">
            <a:xfrm>
              <a:off x="416714" y="4648200"/>
              <a:ext cx="1031086" cy="1054335"/>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cs typeface="Arial" pitchFamily="34" charset="0"/>
                </a:rPr>
                <a:t>Federator </a:t>
              </a: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lvl="0" fontAlgn="base">
                <a:spcBef>
                  <a:spcPct val="0"/>
                </a:spcBef>
                <a:spcAft>
                  <a:spcPct val="0"/>
                </a:spcAft>
              </a:pPr>
              <a:r>
                <a:rPr lang="en-US" sz="1200" b="1" dirty="0" smtClean="0">
                  <a:latin typeface="Calibri" pitchFamily="34" charset="0"/>
                  <a:cs typeface="Arial" pitchFamily="34" charset="0"/>
                </a:rPr>
                <a:t>ASVS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Text Box 50"/>
            <p:cNvSpPr txBox="1">
              <a:spLocks noChangeArrowheads="1"/>
            </p:cNvSpPr>
            <p:nvPr/>
          </p:nvSpPr>
          <p:spPr bwMode="auto">
            <a:xfrm>
              <a:off x="240770" y="5843155"/>
              <a:ext cx="1588030" cy="5576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Capability Federation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ASL-Rendering</a:t>
              </a:r>
              <a:endParaRPr lang="en-US" sz="12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Standard</a:t>
              </a:r>
              <a:r>
                <a:rPr kumimoji="0" lang="en-US" sz="1200" b="1" i="0" u="none" strike="noStrike" cap="none" normalizeH="0" dirty="0" smtClean="0">
                  <a:ln>
                    <a:noFill/>
                  </a:ln>
                  <a:solidFill>
                    <a:schemeClr val="tx1"/>
                  </a:solidFill>
                  <a:effectLst/>
                  <a:latin typeface="Calibri" pitchFamily="34" charset="0"/>
                  <a:cs typeface="Arial" pitchFamily="34" charset="0"/>
                </a:rPr>
                <a:t> service API</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p:txBody>
        </p:sp>
        <p:sp>
          <p:nvSpPr>
            <p:cNvPr id="51" name="Oval 52"/>
            <p:cNvSpPr>
              <a:spLocks noChangeArrowheads="1"/>
            </p:cNvSpPr>
            <p:nvPr/>
          </p:nvSpPr>
          <p:spPr bwMode="auto">
            <a:xfrm>
              <a:off x="201307" y="4726455"/>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2" name="Oval 53"/>
            <p:cNvSpPr>
              <a:spLocks noChangeArrowheads="1"/>
            </p:cNvSpPr>
            <p:nvPr/>
          </p:nvSpPr>
          <p:spPr bwMode="auto">
            <a:xfrm>
              <a:off x="133733" y="5099217"/>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3" name="Oval 54"/>
            <p:cNvSpPr>
              <a:spLocks noChangeArrowheads="1"/>
            </p:cNvSpPr>
            <p:nvPr/>
          </p:nvSpPr>
          <p:spPr bwMode="auto">
            <a:xfrm>
              <a:off x="253082" y="5429593"/>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4" name="AutoShape 36"/>
            <p:cNvSpPr>
              <a:spLocks noChangeArrowheads="1"/>
            </p:cNvSpPr>
            <p:nvPr/>
          </p:nvSpPr>
          <p:spPr bwMode="auto">
            <a:xfrm>
              <a:off x="767696" y="5536984"/>
              <a:ext cx="483636" cy="91718"/>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5" name="AutoShape 37"/>
            <p:cNvSpPr>
              <a:spLocks noChangeArrowheads="1"/>
            </p:cNvSpPr>
            <p:nvPr/>
          </p:nvSpPr>
          <p:spPr bwMode="auto">
            <a:xfrm>
              <a:off x="767696" y="5445501"/>
              <a:ext cx="483636" cy="9340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6" name="AutoShape 38"/>
            <p:cNvSpPr>
              <a:spLocks noChangeArrowheads="1"/>
            </p:cNvSpPr>
            <p:nvPr/>
          </p:nvSpPr>
          <p:spPr bwMode="auto">
            <a:xfrm>
              <a:off x="767696" y="5338030"/>
              <a:ext cx="483636" cy="92559"/>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Text Box 50"/>
            <p:cNvSpPr txBox="1">
              <a:spLocks noChangeArrowheads="1"/>
            </p:cNvSpPr>
            <p:nvPr/>
          </p:nvSpPr>
          <p:spPr bwMode="auto">
            <a:xfrm>
              <a:off x="304800" y="4242955"/>
              <a:ext cx="1435630" cy="405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Unified data query/access/display</a:t>
              </a:r>
            </a:p>
          </p:txBody>
        </p:sp>
        <p:pic>
          <p:nvPicPr>
            <p:cNvPr id="59" name="Picture 43"/>
            <p:cNvPicPr>
              <a:picLocks noChangeAspect="1" noChangeArrowheads="1"/>
            </p:cNvPicPr>
            <p:nvPr/>
          </p:nvPicPr>
          <p:blipFill>
            <a:blip r:embed="rId3"/>
            <a:srcRect/>
            <a:stretch>
              <a:fillRect/>
            </a:stretch>
          </p:blipFill>
          <p:spPr bwMode="auto">
            <a:xfrm>
              <a:off x="6073966" y="4495800"/>
              <a:ext cx="297235" cy="488040"/>
            </a:xfrm>
            <a:prstGeom prst="rect">
              <a:avLst/>
            </a:prstGeom>
            <a:noFill/>
          </p:spPr>
        </p:pic>
        <p:pic>
          <p:nvPicPr>
            <p:cNvPr id="61" name="Picture 43"/>
            <p:cNvPicPr>
              <a:picLocks noChangeAspect="1" noChangeArrowheads="1"/>
            </p:cNvPicPr>
            <p:nvPr/>
          </p:nvPicPr>
          <p:blipFill>
            <a:blip r:embed="rId3"/>
            <a:srcRect/>
            <a:stretch>
              <a:fillRect/>
            </a:stretch>
          </p:blipFill>
          <p:spPr bwMode="auto">
            <a:xfrm>
              <a:off x="1219200" y="4648200"/>
              <a:ext cx="297235" cy="488040"/>
            </a:xfrm>
            <a:prstGeom prst="rect">
              <a:avLst/>
            </a:prstGeom>
            <a:noFill/>
          </p:spPr>
        </p:pic>
        <p:pic>
          <p:nvPicPr>
            <p:cNvPr id="48" name="Picture 43"/>
            <p:cNvPicPr>
              <a:picLocks noChangeAspect="1" noChangeArrowheads="1"/>
            </p:cNvPicPr>
            <p:nvPr/>
          </p:nvPicPr>
          <p:blipFill>
            <a:blip r:embed="rId3"/>
            <a:srcRect/>
            <a:stretch>
              <a:fillRect/>
            </a:stretch>
          </p:blipFill>
          <p:spPr bwMode="auto">
            <a:xfrm>
              <a:off x="1993075" y="4476835"/>
              <a:ext cx="297235" cy="48804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56350"/>
            <a:ext cx="2133600" cy="365125"/>
          </a:xfrm>
        </p:spPr>
        <p:txBody>
          <a:bodyPr/>
          <a:lstStyle/>
          <a:p>
            <a:pPr>
              <a:defRPr/>
            </a:pPr>
            <a:fld id="{AB4CF679-D7BE-42A3-91E0-0A7203F69A2C}" type="slidenum">
              <a:rPr lang="en-US"/>
              <a:pPr>
                <a:defRPr/>
              </a:pPr>
              <a:t>53</a:t>
            </a:fld>
            <a:endParaRPr lang="en-US" dirty="0"/>
          </a:p>
        </p:txBody>
      </p:sp>
      <p:grpSp>
        <p:nvGrpSpPr>
          <p:cNvPr id="2" name="Group 21"/>
          <p:cNvGrpSpPr>
            <a:grpSpLocks/>
          </p:cNvGrpSpPr>
          <p:nvPr/>
        </p:nvGrpSpPr>
        <p:grpSpPr bwMode="auto">
          <a:xfrm>
            <a:off x="1981200" y="119063"/>
            <a:ext cx="6477000" cy="6575425"/>
            <a:chOff x="1860932" y="1838"/>
            <a:chExt cx="6477000" cy="6575234"/>
          </a:xfrm>
        </p:grpSpPr>
        <p:pic>
          <p:nvPicPr>
            <p:cNvPr id="23" name="Picture 22"/>
            <p:cNvPicPr/>
            <p:nvPr/>
          </p:nvPicPr>
          <p:blipFill>
            <a:blip r:embed="rId2"/>
            <a:srcRect/>
            <a:stretch>
              <a:fillRect/>
            </a:stretch>
          </p:blipFill>
          <p:spPr bwMode="auto">
            <a:xfrm>
              <a:off x="1860932" y="1838"/>
              <a:ext cx="6477000" cy="6575234"/>
            </a:xfrm>
            <a:prstGeom prst="rect">
              <a:avLst/>
            </a:prstGeom>
            <a:ln>
              <a:noFill/>
            </a:ln>
            <a:effectLst>
              <a:outerShdw blurRad="292100" dist="139700" dir="2700000" algn="tl" rotWithShape="0">
                <a:srgbClr val="333333">
                  <a:alpha val="65000"/>
                </a:srgbClr>
              </a:outerShdw>
            </a:effectLst>
          </p:spPr>
        </p:pic>
        <p:sp>
          <p:nvSpPr>
            <p:cNvPr id="27656" name="TextBox 23"/>
            <p:cNvSpPr txBox="1">
              <a:spLocks noChangeArrowheads="1"/>
            </p:cNvSpPr>
            <p:nvPr/>
          </p:nvSpPr>
          <p:spPr bwMode="auto">
            <a:xfrm>
              <a:off x="5029200" y="3048000"/>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110,35</a:t>
              </a:r>
              <a:r>
                <a:rPr lang="en-US" sz="1200">
                  <a:solidFill>
                    <a:srgbClr val="C00000"/>
                  </a:solidFill>
                  <a:latin typeface="Calibri" pitchFamily="34" charset="0"/>
                </a:rPr>
                <a:t>,-</a:t>
              </a:r>
              <a:r>
                <a:rPr lang="en-US" sz="1200" b="1">
                  <a:solidFill>
                    <a:srgbClr val="C00000"/>
                  </a:solidFill>
                  <a:latin typeface="Calibri" pitchFamily="34" charset="0"/>
                </a:rPr>
                <a:t>100,36</a:t>
              </a:r>
            </a:p>
          </p:txBody>
        </p:sp>
        <p:cxnSp>
          <p:nvCxnSpPr>
            <p:cNvPr id="25" name="Straight Arrow Connector 24"/>
            <p:cNvCxnSpPr/>
            <p:nvPr/>
          </p:nvCxnSpPr>
          <p:spPr>
            <a:xfrm>
              <a:off x="6297995" y="3230719"/>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TextBox 25"/>
            <p:cNvSpPr txBox="1">
              <a:spLocks noChangeArrowheads="1"/>
            </p:cNvSpPr>
            <p:nvPr/>
          </p:nvSpPr>
          <p:spPr bwMode="auto">
            <a:xfrm>
              <a:off x="6841209" y="3048000"/>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GFeature-1</a:t>
              </a:r>
            </a:p>
          </p:txBody>
        </p:sp>
        <p:sp>
          <p:nvSpPr>
            <p:cNvPr id="27659" name="TextBox 26"/>
            <p:cNvSpPr txBox="1">
              <a:spLocks noChangeArrowheads="1"/>
            </p:cNvSpPr>
            <p:nvPr/>
          </p:nvSpPr>
          <p:spPr bwMode="auto">
            <a:xfrm>
              <a:off x="5029200" y="3308118"/>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110,36</a:t>
              </a:r>
              <a:r>
                <a:rPr lang="en-US" sz="1200">
                  <a:solidFill>
                    <a:srgbClr val="C00000"/>
                  </a:solidFill>
                  <a:latin typeface="Calibri" pitchFamily="34" charset="0"/>
                </a:rPr>
                <a:t>,-</a:t>
              </a:r>
              <a:r>
                <a:rPr lang="en-US" sz="1200" b="1">
                  <a:solidFill>
                    <a:srgbClr val="C00000"/>
                  </a:solidFill>
                  <a:latin typeface="Calibri" pitchFamily="34" charset="0"/>
                </a:rPr>
                <a:t>100,37</a:t>
              </a:r>
            </a:p>
          </p:txBody>
        </p:sp>
        <p:cxnSp>
          <p:nvCxnSpPr>
            <p:cNvPr id="28" name="Straight Arrow Connector 27"/>
            <p:cNvCxnSpPr/>
            <p:nvPr/>
          </p:nvCxnSpPr>
          <p:spPr>
            <a:xfrm>
              <a:off x="6297995" y="3491062"/>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1" name="TextBox 28"/>
            <p:cNvSpPr txBox="1">
              <a:spLocks noChangeArrowheads="1"/>
            </p:cNvSpPr>
            <p:nvPr/>
          </p:nvSpPr>
          <p:spPr bwMode="auto">
            <a:xfrm>
              <a:off x="6841209" y="3308118"/>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GFeature-2</a:t>
              </a:r>
            </a:p>
          </p:txBody>
        </p:sp>
        <p:sp>
          <p:nvSpPr>
            <p:cNvPr id="27662" name="TextBox 29"/>
            <p:cNvSpPr txBox="1">
              <a:spLocks noChangeArrowheads="1"/>
            </p:cNvSpPr>
            <p:nvPr/>
          </p:nvSpPr>
          <p:spPr bwMode="auto">
            <a:xfrm>
              <a:off x="5029200" y="3581406"/>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110,37</a:t>
              </a:r>
              <a:r>
                <a:rPr lang="en-US" sz="1200">
                  <a:solidFill>
                    <a:srgbClr val="C00000"/>
                  </a:solidFill>
                  <a:latin typeface="Calibri" pitchFamily="34" charset="0"/>
                </a:rPr>
                <a:t>,-</a:t>
              </a:r>
              <a:r>
                <a:rPr lang="en-US" sz="1200" b="1">
                  <a:solidFill>
                    <a:srgbClr val="C00000"/>
                  </a:solidFill>
                  <a:latin typeface="Calibri" pitchFamily="34" charset="0"/>
                </a:rPr>
                <a:t>100,38</a:t>
              </a:r>
            </a:p>
          </p:txBody>
        </p:sp>
        <p:cxnSp>
          <p:nvCxnSpPr>
            <p:cNvPr id="31" name="Straight Arrow Connector 30"/>
            <p:cNvCxnSpPr/>
            <p:nvPr/>
          </p:nvCxnSpPr>
          <p:spPr>
            <a:xfrm>
              <a:off x="6297995" y="3764104"/>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6841209" y="3581406"/>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GFeature-3</a:t>
              </a:r>
            </a:p>
          </p:txBody>
        </p:sp>
        <p:sp>
          <p:nvSpPr>
            <p:cNvPr id="27665" name="TextBox 32"/>
            <p:cNvSpPr txBox="1">
              <a:spLocks noChangeArrowheads="1"/>
            </p:cNvSpPr>
            <p:nvPr/>
          </p:nvSpPr>
          <p:spPr bwMode="auto">
            <a:xfrm>
              <a:off x="5029200" y="3867865"/>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110,38</a:t>
              </a:r>
              <a:r>
                <a:rPr lang="en-US" sz="1200">
                  <a:solidFill>
                    <a:srgbClr val="C00000"/>
                  </a:solidFill>
                  <a:latin typeface="Calibri" pitchFamily="34" charset="0"/>
                </a:rPr>
                <a:t>,-</a:t>
              </a:r>
              <a:r>
                <a:rPr lang="en-US" sz="1200" b="1">
                  <a:solidFill>
                    <a:srgbClr val="C00000"/>
                  </a:solidFill>
                  <a:latin typeface="Calibri" pitchFamily="34" charset="0"/>
                </a:rPr>
                <a:t>100,39</a:t>
              </a:r>
            </a:p>
          </p:txBody>
        </p:sp>
        <p:cxnSp>
          <p:nvCxnSpPr>
            <p:cNvPr id="34" name="Straight Arrow Connector 33"/>
            <p:cNvCxnSpPr/>
            <p:nvPr/>
          </p:nvCxnSpPr>
          <p:spPr>
            <a:xfrm>
              <a:off x="6297995" y="4049845"/>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7" name="TextBox 34"/>
            <p:cNvSpPr txBox="1">
              <a:spLocks noChangeArrowheads="1"/>
            </p:cNvSpPr>
            <p:nvPr/>
          </p:nvSpPr>
          <p:spPr bwMode="auto">
            <a:xfrm>
              <a:off x="6841209" y="3867865"/>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GFeature-4</a:t>
              </a:r>
            </a:p>
          </p:txBody>
        </p:sp>
        <p:sp>
          <p:nvSpPr>
            <p:cNvPr id="27668" name="TextBox 35"/>
            <p:cNvSpPr txBox="1">
              <a:spLocks noChangeArrowheads="1"/>
            </p:cNvSpPr>
            <p:nvPr/>
          </p:nvSpPr>
          <p:spPr bwMode="auto">
            <a:xfrm>
              <a:off x="5029200" y="4141153"/>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110,39</a:t>
              </a:r>
              <a:r>
                <a:rPr lang="en-US" sz="1200">
                  <a:solidFill>
                    <a:srgbClr val="C00000"/>
                  </a:solidFill>
                  <a:latin typeface="Calibri" pitchFamily="34" charset="0"/>
                </a:rPr>
                <a:t>,-</a:t>
              </a:r>
              <a:r>
                <a:rPr lang="en-US" sz="1200" b="1">
                  <a:solidFill>
                    <a:srgbClr val="C00000"/>
                  </a:solidFill>
                  <a:latin typeface="Calibri" pitchFamily="34" charset="0"/>
                </a:rPr>
                <a:t>100,40</a:t>
              </a:r>
            </a:p>
          </p:txBody>
        </p:sp>
        <p:cxnSp>
          <p:nvCxnSpPr>
            <p:cNvPr id="37" name="Straight Arrow Connector 36"/>
            <p:cNvCxnSpPr/>
            <p:nvPr/>
          </p:nvCxnSpPr>
          <p:spPr>
            <a:xfrm>
              <a:off x="6297995" y="4322887"/>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70" name="TextBox 37"/>
            <p:cNvSpPr txBox="1">
              <a:spLocks noChangeArrowheads="1"/>
            </p:cNvSpPr>
            <p:nvPr/>
          </p:nvSpPr>
          <p:spPr bwMode="auto">
            <a:xfrm>
              <a:off x="6841209" y="4141153"/>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GFeature-5</a:t>
              </a:r>
            </a:p>
          </p:txBody>
        </p:sp>
      </p:grpSp>
      <p:sp>
        <p:nvSpPr>
          <p:cNvPr id="27652" name="TextBox 38"/>
          <p:cNvSpPr txBox="1">
            <a:spLocks noChangeArrowheads="1"/>
          </p:cNvSpPr>
          <p:nvPr/>
        </p:nvSpPr>
        <p:spPr bwMode="auto">
          <a:xfrm>
            <a:off x="5334000" y="4923472"/>
            <a:ext cx="3124200" cy="1477328"/>
          </a:xfrm>
          <a:prstGeom prst="rect">
            <a:avLst/>
          </a:prstGeom>
          <a:noFill/>
          <a:ln w="9525">
            <a:noFill/>
            <a:miter lim="800000"/>
            <a:headEnd/>
            <a:tailEnd/>
          </a:ln>
        </p:spPr>
        <p:txBody>
          <a:bodyPr wrap="square">
            <a:spAutoFit/>
          </a:bodyPr>
          <a:lstStyle/>
          <a:p>
            <a:r>
              <a:rPr lang="en-US" dirty="0" smtClean="0">
                <a:solidFill>
                  <a:srgbClr val="0070C0"/>
                </a:solidFill>
                <a:latin typeface="Calibri" pitchFamily="34" charset="0"/>
              </a:rPr>
              <a:t>Partition list as </a:t>
            </a:r>
            <a:r>
              <a:rPr lang="en-US" dirty="0" err="1" smtClean="0">
                <a:solidFill>
                  <a:srgbClr val="0070C0"/>
                </a:solidFill>
                <a:latin typeface="Calibri" pitchFamily="34" charset="0"/>
              </a:rPr>
              <a:t>bbox</a:t>
            </a:r>
            <a:r>
              <a:rPr lang="en-US" dirty="0" smtClean="0">
                <a:solidFill>
                  <a:srgbClr val="0070C0"/>
                </a:solidFill>
                <a:latin typeface="Calibri" pitchFamily="34" charset="0"/>
              </a:rPr>
              <a:t> values for sample case : </a:t>
            </a:r>
          </a:p>
          <a:p>
            <a:r>
              <a:rPr lang="en-US" dirty="0" smtClean="0">
                <a:solidFill>
                  <a:srgbClr val="0070C0"/>
                </a:solidFill>
                <a:latin typeface="Calibri" pitchFamily="34" charset="0"/>
              </a:rPr>
              <a:t>      - </a:t>
            </a:r>
            <a:r>
              <a:rPr lang="en-US" dirty="0" err="1" smtClean="0">
                <a:solidFill>
                  <a:srgbClr val="0070C0"/>
                </a:solidFill>
                <a:latin typeface="Calibri" pitchFamily="34" charset="0"/>
              </a:rPr>
              <a:t>Pn</a:t>
            </a:r>
            <a:r>
              <a:rPr lang="en-US" dirty="0" smtClean="0">
                <a:solidFill>
                  <a:srgbClr val="0070C0"/>
                </a:solidFill>
                <a:latin typeface="Calibri" pitchFamily="34" charset="0"/>
              </a:rPr>
              <a:t>=5</a:t>
            </a:r>
          </a:p>
          <a:p>
            <a:r>
              <a:rPr lang="en-US" dirty="0" smtClean="0">
                <a:solidFill>
                  <a:srgbClr val="0070C0"/>
                </a:solidFill>
                <a:latin typeface="Calibri" pitchFamily="34" charset="0"/>
              </a:rPr>
              <a:t>      - Main query </a:t>
            </a:r>
            <a:r>
              <a:rPr lang="en-US" dirty="0" err="1" smtClean="0">
                <a:solidFill>
                  <a:srgbClr val="0070C0"/>
                </a:solidFill>
                <a:latin typeface="Calibri" pitchFamily="34" charset="0"/>
              </a:rPr>
              <a:t>getMap</a:t>
            </a:r>
            <a:r>
              <a:rPr lang="en-US" dirty="0" smtClean="0">
                <a:solidFill>
                  <a:srgbClr val="0070C0"/>
                </a:solidFill>
                <a:latin typeface="Calibri" pitchFamily="34" charset="0"/>
              </a:rPr>
              <a:t> </a:t>
            </a:r>
            <a:r>
              <a:rPr lang="en-US" dirty="0" err="1" smtClean="0">
                <a:solidFill>
                  <a:srgbClr val="0070C0"/>
                </a:solidFill>
                <a:latin typeface="Calibri" pitchFamily="34" charset="0"/>
              </a:rPr>
              <a:t>bbox</a:t>
            </a:r>
            <a:r>
              <a:rPr lang="en-US" dirty="0" smtClean="0">
                <a:solidFill>
                  <a:srgbClr val="0070C0"/>
                </a:solidFill>
                <a:latin typeface="Calibri" pitchFamily="34" charset="0"/>
              </a:rPr>
              <a:t>      	</a:t>
            </a:r>
            <a:r>
              <a:rPr lang="en-US" dirty="0" smtClean="0">
                <a:solidFill>
                  <a:srgbClr val="FF0000"/>
                </a:solidFill>
                <a:latin typeface="Calibri" pitchFamily="34" charset="0"/>
              </a:rPr>
              <a:t>110,35 -100,40</a:t>
            </a:r>
            <a:endParaRPr lang="en-US" dirty="0">
              <a:solidFill>
                <a:srgbClr val="FF0000"/>
              </a:solidFill>
              <a:latin typeface="Calibri" pitchFamily="34" charset="0"/>
            </a:endParaRPr>
          </a:p>
        </p:txBody>
      </p:sp>
      <p:sp>
        <p:nvSpPr>
          <p:cNvPr id="40" name="Rounded Rectangle 39"/>
          <p:cNvSpPr/>
          <p:nvPr/>
        </p:nvSpPr>
        <p:spPr>
          <a:xfrm>
            <a:off x="2863701" y="22860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2916866" y="32766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32"/>
          <p:cNvSpPr txBox="1"/>
          <p:nvPr/>
        </p:nvSpPr>
        <p:spPr>
          <a:xfrm>
            <a:off x="0" y="1143000"/>
            <a:ext cx="1981200" cy="1200329"/>
          </a:xfrm>
          <a:prstGeom prst="rect">
            <a:avLst/>
          </a:prstGeom>
          <a:noFill/>
        </p:spPr>
        <p:txBody>
          <a:bodyPr wrap="square" rtlCol="0">
            <a:spAutoFit/>
          </a:bodyPr>
          <a:lstStyle/>
          <a:p>
            <a:r>
              <a:rPr lang="en-US" dirty="0" smtClean="0">
                <a:solidFill>
                  <a:srgbClr val="002060"/>
                </a:solidFill>
              </a:rPr>
              <a:t>Sample </a:t>
            </a:r>
            <a:r>
              <a:rPr lang="en-US" b="1" dirty="0" smtClean="0">
                <a:solidFill>
                  <a:srgbClr val="002060"/>
                </a:solidFill>
              </a:rPr>
              <a:t>GetFeature</a:t>
            </a:r>
            <a:r>
              <a:rPr lang="en-US" dirty="0" smtClean="0">
                <a:solidFill>
                  <a:srgbClr val="002060"/>
                </a:solidFill>
              </a:rPr>
              <a:t> request to get feature data (GML) from WFS.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54</a:t>
            </a:fld>
            <a:endParaRPr lang="en-US"/>
          </a:p>
        </p:txBody>
      </p:sp>
      <p:sp>
        <p:nvSpPr>
          <p:cNvPr id="9" name="Title 1"/>
          <p:cNvSpPr>
            <a:spLocks noGrp="1"/>
          </p:cNvSpPr>
          <p:nvPr>
            <p:ph type="title"/>
          </p:nvPr>
        </p:nvSpPr>
        <p:spPr>
          <a:xfrm>
            <a:off x="457200" y="152400"/>
            <a:ext cx="8229600" cy="609600"/>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Map rendering from GML</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grpSp>
        <p:nvGrpSpPr>
          <p:cNvPr id="2" name="Group 9"/>
          <p:cNvGrpSpPr/>
          <p:nvPr/>
        </p:nvGrpSpPr>
        <p:grpSpPr>
          <a:xfrm>
            <a:off x="762000" y="990600"/>
            <a:ext cx="6774236" cy="1676400"/>
            <a:chOff x="685799" y="4876800"/>
            <a:chExt cx="6774236" cy="1676400"/>
          </a:xfrm>
        </p:grpSpPr>
        <p:grpSp>
          <p:nvGrpSpPr>
            <p:cNvPr id="3" name="Group 28"/>
            <p:cNvGrpSpPr/>
            <p:nvPr/>
          </p:nvGrpSpPr>
          <p:grpSpPr>
            <a:xfrm>
              <a:off x="685799" y="4876800"/>
              <a:ext cx="6774236" cy="1676400"/>
              <a:chOff x="685799" y="4876800"/>
              <a:chExt cx="6774236" cy="1676400"/>
            </a:xfrm>
          </p:grpSpPr>
          <p:sp>
            <p:nvSpPr>
              <p:cNvPr id="13" name="Rounded Rectangle 12"/>
              <p:cNvSpPr/>
              <p:nvPr/>
            </p:nvSpPr>
            <p:spPr>
              <a:xfrm>
                <a:off x="2514599" y="4876800"/>
                <a:ext cx="3733800" cy="1676400"/>
              </a:xfrm>
              <a:prstGeom prst="roundRect">
                <a:avLst/>
              </a:prstGeom>
              <a:ln w="25400">
                <a:solidFill>
                  <a:srgbClr val="002060"/>
                </a:solidFill>
              </a:ln>
              <a:effectLst>
                <a:outerShdw blurRad="40000" dist="20000" dir="5400000" rotWithShape="0">
                  <a:schemeClr val="bg2">
                    <a:lumMod val="25000"/>
                    <a:alpha val="38000"/>
                  </a:schemeClr>
                </a:outerShdw>
              </a:effectLst>
            </p:spPr>
            <p:style>
              <a:lnRef idx="1">
                <a:schemeClr val="dk1"/>
              </a:lnRef>
              <a:fillRef idx="2">
                <a:schemeClr val="dk1"/>
              </a:fillRef>
              <a:effectRef idx="1">
                <a:schemeClr val="dk1"/>
              </a:effectRef>
              <a:fontRef idx="minor">
                <a:schemeClr val="dk1"/>
              </a:fontRef>
            </p:style>
            <p:txBody>
              <a:bodyPr tIns="0" rtlCol="0" anchor="t" anchorCtr="0"/>
              <a:lstStyle/>
              <a:p>
                <a:pPr algn="ctr">
                  <a:spcAft>
                    <a:spcPts val="0"/>
                  </a:spcAft>
                  <a:defRPr/>
                </a:pPr>
                <a:r>
                  <a:rPr lang="en-US" b="1" dirty="0" smtClean="0">
                    <a:solidFill>
                      <a:srgbClr val="002060"/>
                    </a:solidFill>
                    <a:latin typeface="Calibri" pitchFamily="34" charset="0"/>
                  </a:rPr>
                  <a:t>WMS</a:t>
                </a:r>
                <a:endParaRPr lang="en-US" dirty="0">
                  <a:solidFill>
                    <a:srgbClr val="002060"/>
                  </a:solidFill>
                </a:endParaRPr>
              </a:p>
            </p:txBody>
          </p:sp>
          <p:cxnSp>
            <p:nvCxnSpPr>
              <p:cNvPr id="14" name="Straight Arrow Connector 13"/>
              <p:cNvCxnSpPr/>
              <p:nvPr/>
            </p:nvCxnSpPr>
            <p:spPr>
              <a:xfrm rot="10800000">
                <a:off x="6248400"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6553200" y="5791200"/>
                <a:ext cx="811212" cy="307777"/>
              </a:xfrm>
              <a:prstGeom prst="rect">
                <a:avLst/>
              </a:prstGeom>
              <a:noFill/>
              <a:ln w="9525">
                <a:noFill/>
                <a:miter lim="800000"/>
                <a:headEnd/>
                <a:tailEnd/>
              </a:ln>
            </p:spPr>
            <p:txBody>
              <a:bodyPr>
                <a:spAutoFit/>
              </a:bodyPr>
              <a:lstStyle/>
              <a:p>
                <a:r>
                  <a:rPr lang="en-US" sz="1400" b="1" dirty="0">
                    <a:solidFill>
                      <a:srgbClr val="5A2120"/>
                    </a:solidFill>
                    <a:latin typeface="Times New Roman" pitchFamily="18" charset="0"/>
                    <a:cs typeface="Times New Roman" pitchFamily="18" charset="0"/>
                  </a:rPr>
                  <a:t>GML</a:t>
                </a:r>
              </a:p>
            </p:txBody>
          </p:sp>
          <p:sp>
            <p:nvSpPr>
              <p:cNvPr id="16" name="TextBox 15"/>
              <p:cNvSpPr txBox="1">
                <a:spLocks noChangeArrowheads="1"/>
              </p:cNvSpPr>
              <p:nvPr/>
            </p:nvSpPr>
            <p:spPr bwMode="auto">
              <a:xfrm>
                <a:off x="685799" y="5864423"/>
                <a:ext cx="1600200" cy="307777"/>
              </a:xfrm>
              <a:prstGeom prst="rect">
                <a:avLst/>
              </a:prstGeom>
              <a:noFill/>
              <a:ln w="9525">
                <a:noFill/>
                <a:miter lim="800000"/>
                <a:headEnd/>
                <a:tailEnd/>
              </a:ln>
            </p:spPr>
            <p:txBody>
              <a:bodyPr wrap="square">
                <a:spAutoFit/>
              </a:bodyPr>
              <a:lstStyle/>
              <a:p>
                <a:r>
                  <a:rPr lang="en-US" sz="1400" b="1" dirty="0">
                    <a:solidFill>
                      <a:srgbClr val="5A2120"/>
                    </a:solidFill>
                    <a:latin typeface="Times New Roman" pitchFamily="18" charset="0"/>
                    <a:cs typeface="Times New Roman" pitchFamily="18" charset="0"/>
                  </a:rPr>
                  <a:t>Binary map image</a:t>
                </a:r>
              </a:p>
            </p:txBody>
          </p:sp>
          <p:sp>
            <p:nvSpPr>
              <p:cNvPr id="17" name="AutoShape 18"/>
              <p:cNvSpPr>
                <a:spLocks noChangeArrowheads="1"/>
              </p:cNvSpPr>
              <p:nvPr/>
            </p:nvSpPr>
            <p:spPr bwMode="auto">
              <a:xfrm>
                <a:off x="990599" y="5638800"/>
                <a:ext cx="685800" cy="123827"/>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cxnSp>
            <p:nvCxnSpPr>
              <p:cNvPr id="18" name="Straight Arrow Connector 17"/>
              <p:cNvCxnSpPr/>
              <p:nvPr/>
            </p:nvCxnSpPr>
            <p:spPr>
              <a:xfrm rot="10800000">
                <a:off x="1676399"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9" name="Folded Corner 18"/>
              <p:cNvSpPr/>
              <p:nvPr/>
            </p:nvSpPr>
            <p:spPr>
              <a:xfrm>
                <a:off x="5029199" y="5257800"/>
                <a:ext cx="1134136"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Parsing and extracting geometry elements</a:t>
                </a:r>
                <a:endParaRPr lang="en-US" sz="1500" b="1" dirty="0"/>
              </a:p>
            </p:txBody>
          </p:sp>
          <p:sp>
            <p:nvSpPr>
              <p:cNvPr id="20" name="Folded Corner 19"/>
              <p:cNvSpPr/>
              <p:nvPr/>
            </p:nvSpPr>
            <p:spPr>
              <a:xfrm>
                <a:off x="380823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dirty="0" smtClean="0"/>
              </a:p>
              <a:p>
                <a:pPr algn="ctr"/>
                <a:r>
                  <a:rPr lang="en-US" sz="1500" b="1" dirty="0" smtClean="0"/>
                  <a:t>Plotting geometry</a:t>
                </a:r>
              </a:p>
              <a:p>
                <a:pPr algn="ctr"/>
                <a:r>
                  <a:rPr lang="en-US" sz="1500" b="1" dirty="0" smtClean="0"/>
                  <a:t>elements over the layer</a:t>
                </a:r>
                <a:endParaRPr lang="en-US" sz="1500" b="1" dirty="0"/>
              </a:p>
            </p:txBody>
          </p:sp>
          <p:sp>
            <p:nvSpPr>
              <p:cNvPr id="21" name="Left Arrow 20"/>
              <p:cNvSpPr/>
              <p:nvPr/>
            </p:nvSpPr>
            <p:spPr>
              <a:xfrm>
                <a:off x="48767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36575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1"/>
              <p:cNvPicPr>
                <a:picLocks noChangeAspect="1" noChangeArrowheads="1"/>
              </p:cNvPicPr>
              <p:nvPr/>
            </p:nvPicPr>
            <p:blipFill>
              <a:blip r:embed="rId3"/>
              <a:srcRect/>
              <a:stretch>
                <a:fillRect/>
              </a:stretch>
            </p:blipFill>
            <p:spPr bwMode="auto">
              <a:xfrm>
                <a:off x="7162800" y="5475767"/>
                <a:ext cx="297235" cy="499390"/>
              </a:xfrm>
              <a:prstGeom prst="rect">
                <a:avLst/>
              </a:prstGeom>
              <a:noFill/>
            </p:spPr>
          </p:pic>
        </p:grpSp>
        <p:sp>
          <p:nvSpPr>
            <p:cNvPr id="12" name="Folded Corner 11"/>
            <p:cNvSpPr/>
            <p:nvPr/>
          </p:nvSpPr>
          <p:spPr>
            <a:xfrm>
              <a:off x="259080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smtClean="0"/>
                <a:t>Converting objects into image </a:t>
              </a:r>
            </a:p>
          </p:txBody>
        </p:sp>
      </p:grpSp>
      <p:grpSp>
        <p:nvGrpSpPr>
          <p:cNvPr id="6" name="Group 25"/>
          <p:cNvGrpSpPr/>
          <p:nvPr/>
        </p:nvGrpSpPr>
        <p:grpSpPr>
          <a:xfrm>
            <a:off x="1371600" y="2819400"/>
            <a:ext cx="6324600" cy="3886200"/>
            <a:chOff x="1371600" y="2819400"/>
            <a:chExt cx="6324600" cy="3886200"/>
          </a:xfrm>
        </p:grpSpPr>
        <p:graphicFrame>
          <p:nvGraphicFramePr>
            <p:cNvPr id="5" name="Chart 4"/>
            <p:cNvGraphicFramePr>
              <a:graphicFrameLocks/>
            </p:cNvGraphicFramePr>
            <p:nvPr/>
          </p:nvGraphicFramePr>
          <p:xfrm>
            <a:off x="1371600" y="2819400"/>
            <a:ext cx="6324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096000" y="5791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hart 6"/>
          <p:cNvGraphicFramePr/>
          <p:nvPr/>
        </p:nvGraphicFramePr>
        <p:xfrm>
          <a:off x="1828800" y="1905000"/>
          <a:ext cx="54102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228600" y="152400"/>
            <a:ext cx="533400" cy="457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Interoperability Requirements on Geo-data</a:t>
            </a:r>
            <a:endParaRPr lang="en-US" sz="40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solidFill>
                  <a:schemeClr val="tx1">
                    <a:lumMod val="75000"/>
                    <a:lumOff val="25000"/>
                  </a:schemeClr>
                </a:solidFill>
              </a:rPr>
              <a:t>Geo-data is stored in various formats by heterogeneous autonomous resources.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Encoded as GML: Enables data to be carried with their attributes – content and presentation</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Integrated to the system through WFS-based mediation </a:t>
            </a:r>
          </a:p>
          <a:p>
            <a:pPr lvl="1"/>
            <a:r>
              <a:rPr lang="en-US" dirty="0" smtClean="0">
                <a:solidFill>
                  <a:schemeClr val="tx1">
                    <a:lumMod val="75000"/>
                    <a:lumOff val="25000"/>
                  </a:schemeClr>
                </a:solidFill>
              </a:rPr>
              <a:t>Standard service interfaces accepting standard queries.</a:t>
            </a:r>
          </a:p>
          <a:p>
            <a:pPr lvl="1"/>
            <a:r>
              <a:rPr lang="en-US" dirty="0" err="1" smtClean="0">
                <a:solidFill>
                  <a:schemeClr val="tx1">
                    <a:lumMod val="75000"/>
                    <a:lumOff val="25000"/>
                  </a:schemeClr>
                </a:solidFill>
              </a:rPr>
              <a:t>GetFeature</a:t>
            </a:r>
            <a:r>
              <a:rPr lang="en-US" dirty="0" smtClean="0">
                <a:solidFill>
                  <a:schemeClr val="tx1">
                    <a:lumMod val="75000"/>
                    <a:lumOff val="25000"/>
                  </a:schemeClr>
                </a:solidFill>
              </a:rPr>
              <a:t>: Querying the data</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Queried using its location attribute (bounding box) and other data-specific attributes</a:t>
            </a:r>
          </a:p>
          <a:p>
            <a:pPr lvl="1"/>
            <a:r>
              <a:rPr lang="en-US" dirty="0" smtClean="0">
                <a:solidFill>
                  <a:schemeClr val="tx1">
                    <a:lumMod val="75000"/>
                    <a:lumOff val="25000"/>
                  </a:schemeClr>
                </a:solidFill>
              </a:rPr>
              <a:t>Ex. earthquake data: </a:t>
            </a:r>
            <a:r>
              <a:rPr lang="en-US" i="1" dirty="0" smtClean="0">
                <a:solidFill>
                  <a:schemeClr val="tx1">
                    <a:lumMod val="75000"/>
                    <a:lumOff val="25000"/>
                  </a:schemeClr>
                </a:solidFill>
              </a:rPr>
              <a:t>magnitude</a:t>
            </a:r>
            <a:r>
              <a:rPr lang="en-US" dirty="0" smtClean="0">
                <a:solidFill>
                  <a:schemeClr val="tx1">
                    <a:lumMod val="75000"/>
                    <a:lumOff val="25000"/>
                  </a:schemeClr>
                </a:solidFill>
              </a:rPr>
              <a:t> of seismic activity and </a:t>
            </a:r>
            <a:r>
              <a:rPr lang="en-US" i="1" dirty="0" smtClean="0">
                <a:solidFill>
                  <a:schemeClr val="tx1">
                    <a:lumMod val="75000"/>
                    <a:lumOff val="25000"/>
                  </a:schemeClr>
                </a:solidFill>
              </a:rPr>
              <a:t>date</a:t>
            </a:r>
            <a:r>
              <a:rPr lang="en-US" dirty="0" smtClean="0">
                <a:solidFill>
                  <a:schemeClr val="tx1">
                    <a:lumMod val="75000"/>
                    <a:lumOff val="25000"/>
                  </a:schemeClr>
                </a:solidFill>
              </a:rPr>
              <a:t> event occurred.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Standard Query (</a:t>
            </a:r>
            <a:r>
              <a:rPr lang="en-US" sz="3600" dirty="0" err="1" smtClean="0">
                <a:solidFill>
                  <a:schemeClr val="tx1">
                    <a:lumMod val="75000"/>
                    <a:lumOff val="25000"/>
                  </a:schemeClr>
                </a:solidFill>
                <a:effectLst>
                  <a:outerShdw blurRad="38100" dist="38100" dir="2700000" algn="tl">
                    <a:srgbClr val="000000">
                      <a:alpha val="43137"/>
                    </a:srgbClr>
                  </a:outerShdw>
                </a:effectLst>
              </a:rPr>
              <a:t>GetFeature</a:t>
            </a:r>
            <a:r>
              <a:rPr lang="en-US" sz="3600" dirty="0" smtClean="0">
                <a:solidFill>
                  <a:schemeClr val="tx1">
                    <a:lumMod val="75000"/>
                    <a:lumOff val="25000"/>
                  </a:schemeClr>
                </a:solidFill>
                <a:effectLst>
                  <a:outerShdw blurRad="38100" dist="38100" dir="2700000" algn="tl">
                    <a:srgbClr val="000000">
                      <a:alpha val="43137"/>
                    </a:srgbClr>
                  </a:outerShdw>
                </a:effectLst>
              </a:rPr>
              <a: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867400"/>
          </a:xfrm>
        </p:spPr>
        <p:txBody>
          <a:bodyPr>
            <a:normAutofit fontScale="40000" lnSpcReduction="20000"/>
          </a:bodyPr>
          <a:lstStyle/>
          <a:p>
            <a:r>
              <a:rPr lang="en-US" dirty="0" smtClean="0"/>
              <a:t>&lt;?xml version="1.0" encoding="iso-8859-1"?&gt;</a:t>
            </a:r>
          </a:p>
          <a:p>
            <a:r>
              <a:rPr lang="en-US" dirty="0" smtClean="0"/>
              <a:t>     &lt;</a:t>
            </a:r>
            <a:r>
              <a:rPr lang="en-US" dirty="0" err="1" smtClean="0"/>
              <a:t>wfs:</a:t>
            </a:r>
            <a:r>
              <a:rPr lang="en-US" b="1" dirty="0" err="1" smtClean="0"/>
              <a:t>GetFeature</a:t>
            </a:r>
            <a:r>
              <a:rPr lang="en-US" dirty="0" smtClean="0"/>
              <a:t> </a:t>
            </a:r>
            <a:r>
              <a:rPr lang="en-US" dirty="0" err="1" smtClean="0"/>
              <a:t>outputFormat</a:t>
            </a:r>
            <a:r>
              <a:rPr lang="en-US" dirty="0" smtClean="0"/>
              <a:t>="GML2" </a:t>
            </a:r>
            <a:r>
              <a:rPr lang="en-US" dirty="0" err="1" smtClean="0"/>
              <a:t>xmlns:gml</a:t>
            </a:r>
            <a:r>
              <a:rPr lang="en-US" dirty="0" smtClean="0"/>
              <a:t>="http://www.opengis.net/gml" &gt;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LATITUDE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LONGITUDE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MAGNITUDE</a:t>
            </a:r>
            <a:r>
              <a:rPr lang="en-US" dirty="0" smtClean="0"/>
              <a:t>&lt;/</a:t>
            </a:r>
            <a:r>
              <a:rPr lang="en-US" dirty="0" err="1" smtClean="0"/>
              <a:t>wfs:PropertyName</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ogc:PropertyName</a:t>
            </a:r>
            <a:r>
              <a:rPr lang="en-US" dirty="0" smtClean="0"/>
              <a:t>&gt;coordinates&lt;/</a:t>
            </a:r>
            <a:r>
              <a:rPr lang="en-US" dirty="0" err="1" smtClean="0"/>
              <a:t>ogc:PropertyName</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gml:coordinates</a:t>
            </a:r>
            <a:r>
              <a:rPr lang="en-US" dirty="0" smtClean="0"/>
              <a:t>&gt;</a:t>
            </a:r>
            <a:r>
              <a:rPr lang="en-US" b="1" dirty="0" smtClean="0">
                <a:solidFill>
                  <a:schemeClr val="accent3">
                    <a:lumMod val="50000"/>
                  </a:schemeClr>
                </a:solidFill>
              </a:rPr>
              <a:t>-124.85,32.26 -113.36,42.75</a:t>
            </a:r>
            <a:r>
              <a:rPr lang="en-US" dirty="0" smtClean="0"/>
              <a:t>&lt;/</a:t>
            </a:r>
            <a:r>
              <a:rPr lang="en-US" dirty="0" err="1" smtClean="0"/>
              <a:t>gml:coordinates</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MAGNITUDE</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7</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10</a:t>
            </a:r>
            <a:r>
              <a:rPr lang="en-US" dirty="0" smtClean="0"/>
              <a:t>&lt;/</a:t>
            </a:r>
            <a:r>
              <a:rPr lang="en-US" dirty="0" err="1" smtClean="0"/>
              <a:t>ogc:Literal</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a:t>
            </a:r>
            <a:r>
              <a:rPr lang="en-US" b="1" dirty="0" err="1" smtClean="0"/>
              <a:t>GetFeature</a:t>
            </a:r>
            <a:r>
              <a:rPr lang="en-US" dirty="0" smtClean="0"/>
              <a:t>&gt;</a:t>
            </a:r>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56</a:t>
            </a:fld>
            <a:endParaRPr lang="en-US" dirty="0"/>
          </a:p>
        </p:txBody>
      </p:sp>
      <p:sp>
        <p:nvSpPr>
          <p:cNvPr id="5" name="TextBox 4"/>
          <p:cNvSpPr txBox="1"/>
          <p:nvPr/>
        </p:nvSpPr>
        <p:spPr>
          <a:xfrm>
            <a:off x="4343400" y="4570274"/>
            <a:ext cx="4724400" cy="1754326"/>
          </a:xfrm>
          <a:prstGeom prst="rect">
            <a:avLst/>
          </a:prstGeom>
          <a:noFill/>
          <a:ln>
            <a:solidFill>
              <a:schemeClr val="tx1">
                <a:lumMod val="75000"/>
                <a:lumOff val="25000"/>
              </a:schemeClr>
            </a:solidFill>
          </a:ln>
        </p:spPr>
        <p:txBody>
          <a:bodyPr wrap="square" rtlCol="0">
            <a:spAutoFit/>
          </a:bodyPr>
          <a:lstStyle/>
          <a:p>
            <a:r>
              <a:rPr lang="en-US" dirty="0" smtClean="0">
                <a:solidFill>
                  <a:schemeClr val="tx1">
                    <a:lumMod val="95000"/>
                    <a:lumOff val="5000"/>
                  </a:schemeClr>
                </a:solidFill>
                <a:effectLst>
                  <a:outerShdw blurRad="38100" dist="38100" dir="2700000" algn="tl">
                    <a:srgbClr val="000000">
                      <a:alpha val="43137"/>
                    </a:srgbClr>
                  </a:outerShdw>
                </a:effectLst>
              </a:rPr>
              <a:t>Corresponding</a:t>
            </a:r>
            <a:r>
              <a:rPr lang="en-US" b="1" dirty="0" smtClean="0">
                <a:solidFill>
                  <a:schemeClr val="tx1">
                    <a:lumMod val="95000"/>
                    <a:lumOff val="5000"/>
                  </a:schemeClr>
                </a:solidFill>
                <a:effectLst>
                  <a:outerShdw blurRad="38100" dist="38100" dir="2700000" algn="tl">
                    <a:srgbClr val="000000">
                      <a:alpha val="43137"/>
                    </a:srgbClr>
                  </a:outerShdw>
                </a:effectLst>
              </a:rPr>
              <a:t> SQL </a:t>
            </a:r>
            <a:r>
              <a:rPr lang="en-US" dirty="0" smtClean="0">
                <a:solidFill>
                  <a:schemeClr val="tx1">
                    <a:lumMod val="95000"/>
                    <a:lumOff val="5000"/>
                  </a:schemeClr>
                </a:solidFill>
                <a:effectLst>
                  <a:outerShdw blurRad="38100" dist="38100" dir="2700000" algn="tl">
                    <a:srgbClr val="000000">
                      <a:alpha val="43137"/>
                    </a:srgbClr>
                  </a:outerShdw>
                </a:effectLst>
              </a:rPr>
              <a:t>query</a:t>
            </a:r>
            <a:r>
              <a:rPr lang="en-US" b="1" dirty="0" smtClean="0">
                <a:solidFill>
                  <a:schemeClr val="tx1">
                    <a:lumMod val="95000"/>
                    <a:lumOff val="5000"/>
                  </a:schemeClr>
                </a:solidFill>
                <a:effectLst>
                  <a:outerShdw blurRad="38100" dist="38100" dir="2700000" algn="tl">
                    <a:srgbClr val="000000">
                      <a:alpha val="43137"/>
                    </a:srgbClr>
                  </a:outerShdw>
                </a:effectLst>
              </a:rPr>
              <a:t>:</a:t>
            </a:r>
          </a:p>
          <a:p>
            <a:endParaRPr lang="en-US" b="1" dirty="0" smtClean="0"/>
          </a:p>
          <a:p>
            <a:r>
              <a:rPr lang="en-US" i="1" dirty="0" smtClean="0">
                <a:latin typeface="Times New Roman" pitchFamily="18" charset="0"/>
                <a:cs typeface="Times New Roman" pitchFamily="18" charset="0"/>
              </a:rPr>
              <a:t>Select LATITUDE, LONGITUDE, MAGNITUDE from Earthquake-Seismic where  </a:t>
            </a:r>
          </a:p>
          <a:p>
            <a:r>
              <a:rPr lang="en-US" i="1" dirty="0" smtClean="0">
                <a:latin typeface="Times New Roman" pitchFamily="18" charset="0"/>
                <a:cs typeface="Times New Roman" pitchFamily="18" charset="0"/>
              </a:rPr>
              <a:t>-124.85 &lt; X &lt; -113.36 &amp;  32.26 &lt; Y &lt; 42.75  </a:t>
            </a:r>
          </a:p>
          <a:p>
            <a:r>
              <a:rPr lang="en-US" i="1" dirty="0" smtClean="0">
                <a:latin typeface="Times New Roman" pitchFamily="18" charset="0"/>
                <a:cs typeface="Times New Roman" pitchFamily="18" charset="0"/>
              </a:rPr>
              <a:t>&amp; 7 &lt; MAGNITUDE &lt; 10</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Geo-data Characteristics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524000"/>
            <a:ext cx="5105400" cy="1066800"/>
          </a:xfrm>
        </p:spPr>
        <p:txBody>
          <a:bodyPr>
            <a:noAutofit/>
          </a:bodyPr>
          <a:lstStyle/>
          <a:p>
            <a:pPr marL="0" indent="0">
              <a:buNone/>
            </a:pPr>
            <a:r>
              <a:rPr lang="en-US" sz="2000" dirty="0" smtClean="0">
                <a:solidFill>
                  <a:srgbClr val="002060"/>
                </a:solidFill>
              </a:rPr>
              <a:t>Unexpected workload distribution: The work is decomposed into independent work pieces, and the work pieces are of highly variable sized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57</a:t>
            </a:fld>
            <a:endParaRPr lang="en-US"/>
          </a:p>
        </p:txBody>
      </p:sp>
      <p:sp>
        <p:nvSpPr>
          <p:cNvPr id="6" name="AutoShape 3"/>
          <p:cNvSpPr>
            <a:spLocks noChangeAspect="1" noChangeArrowheads="1"/>
          </p:cNvSpPr>
          <p:nvPr/>
        </p:nvSpPr>
        <p:spPr bwMode="auto">
          <a:xfrm>
            <a:off x="76200" y="2514600"/>
            <a:ext cx="5168611" cy="2133600"/>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grpSp>
        <p:nvGrpSpPr>
          <p:cNvPr id="5" name="Group 62"/>
          <p:cNvGrpSpPr/>
          <p:nvPr/>
        </p:nvGrpSpPr>
        <p:grpSpPr>
          <a:xfrm>
            <a:off x="1336284" y="2667000"/>
            <a:ext cx="2778516" cy="1828800"/>
            <a:chOff x="1336284" y="2667000"/>
            <a:chExt cx="2778516" cy="1828800"/>
          </a:xfrm>
        </p:grpSpPr>
        <p:sp>
          <p:nvSpPr>
            <p:cNvPr id="7" name="Rectangle 4"/>
            <p:cNvSpPr>
              <a:spLocks noChangeArrowheads="1"/>
            </p:cNvSpPr>
            <p:nvPr/>
          </p:nvSpPr>
          <p:spPr bwMode="auto">
            <a:xfrm>
              <a:off x="1739405" y="2889798"/>
              <a:ext cx="1285189"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 name="AutoShape 5"/>
            <p:cNvSpPr>
              <a:spLocks noChangeArrowheads="1"/>
            </p:cNvSpPr>
            <p:nvPr/>
          </p:nvSpPr>
          <p:spPr bwMode="auto">
            <a:xfrm>
              <a:off x="1972302" y="291610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AutoShape 6"/>
            <p:cNvSpPr>
              <a:spLocks noChangeArrowheads="1"/>
            </p:cNvSpPr>
            <p:nvPr/>
          </p:nvSpPr>
          <p:spPr bwMode="auto">
            <a:xfrm>
              <a:off x="2791697"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AutoShape 7"/>
            <p:cNvSpPr>
              <a:spLocks noChangeArrowheads="1"/>
            </p:cNvSpPr>
            <p:nvPr/>
          </p:nvSpPr>
          <p:spPr bwMode="auto">
            <a:xfrm>
              <a:off x="2691884" y="3055350"/>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AutoShape 8"/>
            <p:cNvSpPr>
              <a:spLocks noChangeArrowheads="1"/>
            </p:cNvSpPr>
            <p:nvPr/>
          </p:nvSpPr>
          <p:spPr bwMode="auto">
            <a:xfrm>
              <a:off x="2274836" y="3444472"/>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AutoShape 9"/>
            <p:cNvSpPr>
              <a:spLocks noChangeArrowheads="1"/>
            </p:cNvSpPr>
            <p:nvPr/>
          </p:nvSpPr>
          <p:spPr bwMode="auto">
            <a:xfrm>
              <a:off x="2791697" y="35140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AutoShape 10"/>
            <p:cNvSpPr>
              <a:spLocks noChangeArrowheads="1"/>
            </p:cNvSpPr>
            <p:nvPr/>
          </p:nvSpPr>
          <p:spPr bwMode="auto">
            <a:xfrm>
              <a:off x="2862108" y="3360923"/>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AutoShape 11"/>
            <p:cNvSpPr>
              <a:spLocks noChangeArrowheads="1"/>
            </p:cNvSpPr>
            <p:nvPr/>
          </p:nvSpPr>
          <p:spPr bwMode="auto">
            <a:xfrm>
              <a:off x="2889189"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AutoShape 12"/>
            <p:cNvSpPr>
              <a:spLocks noChangeArrowheads="1"/>
            </p:cNvSpPr>
            <p:nvPr/>
          </p:nvSpPr>
          <p:spPr bwMode="auto">
            <a:xfrm>
              <a:off x="2174249" y="359764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AutoShape 13"/>
            <p:cNvSpPr>
              <a:spLocks noChangeArrowheads="1"/>
            </p:cNvSpPr>
            <p:nvPr/>
          </p:nvSpPr>
          <p:spPr bwMode="auto">
            <a:xfrm>
              <a:off x="2749141"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AutoShape 14"/>
            <p:cNvSpPr>
              <a:spLocks noChangeArrowheads="1"/>
            </p:cNvSpPr>
            <p:nvPr/>
          </p:nvSpPr>
          <p:spPr bwMode="auto">
            <a:xfrm>
              <a:off x="2490711" y="3055350"/>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AutoShape 15"/>
            <p:cNvSpPr>
              <a:spLocks noChangeArrowheads="1"/>
            </p:cNvSpPr>
            <p:nvPr/>
          </p:nvSpPr>
          <p:spPr bwMode="auto">
            <a:xfrm>
              <a:off x="2072115"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AutoShape 16"/>
            <p:cNvSpPr>
              <a:spLocks noChangeArrowheads="1"/>
            </p:cNvSpPr>
            <p:nvPr/>
          </p:nvSpPr>
          <p:spPr bwMode="auto">
            <a:xfrm>
              <a:off x="2761521"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AutoShape 17"/>
            <p:cNvSpPr>
              <a:spLocks noChangeArrowheads="1"/>
            </p:cNvSpPr>
            <p:nvPr/>
          </p:nvSpPr>
          <p:spPr bwMode="auto">
            <a:xfrm>
              <a:off x="2849728" y="287664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AutoShape 18"/>
            <p:cNvSpPr>
              <a:spLocks noChangeArrowheads="1"/>
            </p:cNvSpPr>
            <p:nvPr/>
          </p:nvSpPr>
          <p:spPr bwMode="auto">
            <a:xfrm>
              <a:off x="2907759"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AutoShape 19"/>
            <p:cNvSpPr>
              <a:spLocks noChangeArrowheads="1"/>
            </p:cNvSpPr>
            <p:nvPr/>
          </p:nvSpPr>
          <p:spPr bwMode="auto">
            <a:xfrm>
              <a:off x="1871715"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5" name="AutoShape 22"/>
            <p:cNvCxnSpPr>
              <a:cxnSpLocks noChangeShapeType="1"/>
            </p:cNvCxnSpPr>
            <p:nvPr/>
          </p:nvCxnSpPr>
          <p:spPr bwMode="auto">
            <a:xfrm>
              <a:off x="2374649" y="2737398"/>
              <a:ext cx="0" cy="1442772"/>
            </a:xfrm>
            <a:prstGeom prst="straightConnector1">
              <a:avLst/>
            </a:prstGeom>
            <a:noFill/>
            <a:ln w="9525">
              <a:solidFill>
                <a:srgbClr val="000000"/>
              </a:solidFill>
              <a:prstDash val="dash"/>
              <a:round/>
              <a:headEnd/>
              <a:tailEnd/>
            </a:ln>
          </p:spPr>
        </p:cxnSp>
        <p:cxnSp>
          <p:nvCxnSpPr>
            <p:cNvPr id="27" name="AutoShape 24"/>
            <p:cNvCxnSpPr>
              <a:cxnSpLocks noChangeShapeType="1"/>
            </p:cNvCxnSpPr>
            <p:nvPr/>
          </p:nvCxnSpPr>
          <p:spPr bwMode="auto">
            <a:xfrm>
              <a:off x="1652746" y="3459171"/>
              <a:ext cx="1500290" cy="774"/>
            </a:xfrm>
            <a:prstGeom prst="straightConnector1">
              <a:avLst/>
            </a:prstGeom>
            <a:noFill/>
            <a:ln w="9525">
              <a:solidFill>
                <a:srgbClr val="000000"/>
              </a:solidFill>
              <a:prstDash val="dash"/>
              <a:round/>
              <a:headEnd/>
              <a:tailEnd/>
            </a:ln>
          </p:spPr>
        </p:cxnSp>
        <p:sp>
          <p:nvSpPr>
            <p:cNvPr id="28" name="AutoShape 25"/>
            <p:cNvSpPr>
              <a:spLocks noChangeArrowheads="1"/>
            </p:cNvSpPr>
            <p:nvPr/>
          </p:nvSpPr>
          <p:spPr bwMode="auto">
            <a:xfrm>
              <a:off x="2561122" y="32920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AutoShape 26"/>
            <p:cNvSpPr>
              <a:spLocks noChangeArrowheads="1"/>
            </p:cNvSpPr>
            <p:nvPr/>
          </p:nvSpPr>
          <p:spPr bwMode="auto">
            <a:xfrm>
              <a:off x="2561122" y="333616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AutoShape 27"/>
            <p:cNvSpPr>
              <a:spLocks noChangeArrowheads="1"/>
            </p:cNvSpPr>
            <p:nvPr/>
          </p:nvSpPr>
          <p:spPr bwMode="auto">
            <a:xfrm>
              <a:off x="1871715" y="3888521"/>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Text Box 35"/>
            <p:cNvSpPr txBox="1">
              <a:spLocks noChangeArrowheads="1"/>
            </p:cNvSpPr>
            <p:nvPr/>
          </p:nvSpPr>
          <p:spPr bwMode="auto">
            <a:xfrm>
              <a:off x="1336284" y="4041695"/>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36"/>
            <p:cNvSpPr txBox="1">
              <a:spLocks noChangeArrowheads="1"/>
            </p:cNvSpPr>
            <p:nvPr/>
          </p:nvSpPr>
          <p:spPr bwMode="auto">
            <a:xfrm>
              <a:off x="3024594" y="2667000"/>
              <a:ext cx="535431" cy="318725"/>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(c,d)</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 name="AutoShape 40"/>
            <p:cNvSpPr>
              <a:spLocks noChangeArrowheads="1"/>
            </p:cNvSpPr>
            <p:nvPr/>
          </p:nvSpPr>
          <p:spPr bwMode="auto">
            <a:xfrm>
              <a:off x="2790150"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AutoShape 41"/>
            <p:cNvSpPr>
              <a:spLocks noChangeArrowheads="1"/>
            </p:cNvSpPr>
            <p:nvPr/>
          </p:nvSpPr>
          <p:spPr bwMode="auto">
            <a:xfrm>
              <a:off x="2691884" y="294472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AutoShape 42"/>
            <p:cNvSpPr>
              <a:spLocks noChangeArrowheads="1"/>
            </p:cNvSpPr>
            <p:nvPr/>
          </p:nvSpPr>
          <p:spPr bwMode="auto">
            <a:xfrm>
              <a:off x="2803304" y="3001197"/>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AutoShape 43"/>
            <p:cNvSpPr>
              <a:spLocks noChangeArrowheads="1"/>
            </p:cNvSpPr>
            <p:nvPr/>
          </p:nvSpPr>
          <p:spPr bwMode="auto">
            <a:xfrm>
              <a:off x="2876035" y="311337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7" name="AutoShape 44"/>
            <p:cNvSpPr>
              <a:spLocks noChangeArrowheads="1"/>
            </p:cNvSpPr>
            <p:nvPr/>
          </p:nvSpPr>
          <p:spPr bwMode="auto">
            <a:xfrm>
              <a:off x="2591298" y="31272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AutoShape 45"/>
            <p:cNvSpPr>
              <a:spLocks noChangeArrowheads="1"/>
            </p:cNvSpPr>
            <p:nvPr/>
          </p:nvSpPr>
          <p:spPr bwMode="auto">
            <a:xfrm>
              <a:off x="2547194" y="305767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9" name="AutoShape 46"/>
            <p:cNvSpPr>
              <a:spLocks noChangeArrowheads="1"/>
            </p:cNvSpPr>
            <p:nvPr/>
          </p:nvSpPr>
          <p:spPr bwMode="auto">
            <a:xfrm>
              <a:off x="2605225" y="300274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0" name="AutoShape 47"/>
            <p:cNvSpPr>
              <a:spLocks noChangeArrowheads="1"/>
            </p:cNvSpPr>
            <p:nvPr/>
          </p:nvSpPr>
          <p:spPr bwMode="auto">
            <a:xfrm>
              <a:off x="1972302" y="3764745"/>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1" name="AutoShape 48"/>
            <p:cNvSpPr>
              <a:spLocks noChangeArrowheads="1"/>
            </p:cNvSpPr>
            <p:nvPr/>
          </p:nvSpPr>
          <p:spPr bwMode="auto">
            <a:xfrm>
              <a:off x="2818005"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AutoShape 49"/>
            <p:cNvSpPr>
              <a:spLocks noChangeArrowheads="1"/>
            </p:cNvSpPr>
            <p:nvPr/>
          </p:nvSpPr>
          <p:spPr bwMode="auto">
            <a:xfrm>
              <a:off x="2918591" y="329516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AutoShape 50"/>
            <p:cNvSpPr>
              <a:spLocks noChangeArrowheads="1"/>
            </p:cNvSpPr>
            <p:nvPr/>
          </p:nvSpPr>
          <p:spPr bwMode="auto">
            <a:xfrm>
              <a:off x="2374649"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4" name="AutoShape 51"/>
            <p:cNvSpPr>
              <a:spLocks noChangeArrowheads="1"/>
            </p:cNvSpPr>
            <p:nvPr/>
          </p:nvSpPr>
          <p:spPr bwMode="auto">
            <a:xfrm>
              <a:off x="2460535" y="337716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AutoShape 52"/>
            <p:cNvSpPr>
              <a:spLocks noChangeArrowheads="1"/>
            </p:cNvSpPr>
            <p:nvPr/>
          </p:nvSpPr>
          <p:spPr bwMode="auto">
            <a:xfrm>
              <a:off x="2475236" y="32912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6" name="AutoShape 53"/>
            <p:cNvSpPr>
              <a:spLocks noChangeArrowheads="1"/>
            </p:cNvSpPr>
            <p:nvPr/>
          </p:nvSpPr>
          <p:spPr bwMode="auto">
            <a:xfrm>
              <a:off x="2503091"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AutoShape 54"/>
            <p:cNvSpPr>
              <a:spLocks noChangeArrowheads="1"/>
            </p:cNvSpPr>
            <p:nvPr/>
          </p:nvSpPr>
          <p:spPr bwMode="auto">
            <a:xfrm>
              <a:off x="2661708" y="329516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AutoShape 55"/>
            <p:cNvSpPr>
              <a:spLocks noChangeArrowheads="1"/>
            </p:cNvSpPr>
            <p:nvPr/>
          </p:nvSpPr>
          <p:spPr bwMode="auto">
            <a:xfrm>
              <a:off x="2605225"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9" name="AutoShape 56"/>
            <p:cNvSpPr>
              <a:spLocks noChangeArrowheads="1"/>
            </p:cNvSpPr>
            <p:nvPr/>
          </p:nvSpPr>
          <p:spPr bwMode="auto">
            <a:xfrm>
              <a:off x="2517792" y="297180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0" name="Text Box 57"/>
            <p:cNvSpPr txBox="1">
              <a:spLocks noChangeArrowheads="1"/>
            </p:cNvSpPr>
            <p:nvPr/>
          </p:nvSpPr>
          <p:spPr bwMode="auto">
            <a:xfrm>
              <a:off x="3074888" y="3278921"/>
              <a:ext cx="1039912"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(c, (</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b+d</a:t>
              </a:r>
              <a:r>
                <a:rPr kumimoji="0" lang="en-US"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Text Box 58"/>
            <p:cNvSpPr txBox="1">
              <a:spLocks noChangeArrowheads="1"/>
            </p:cNvSpPr>
            <p:nvPr/>
          </p:nvSpPr>
          <p:spPr bwMode="auto">
            <a:xfrm>
              <a:off x="2062830" y="4108998"/>
              <a:ext cx="1012057"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((a+c)/2, 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sp>
        <p:nvSpPr>
          <p:cNvPr id="62" name="Content Placeholder 2"/>
          <p:cNvSpPr txBox="1">
            <a:spLocks/>
          </p:cNvSpPr>
          <p:nvPr/>
        </p:nvSpPr>
        <p:spPr>
          <a:xfrm>
            <a:off x="5181600" y="1600200"/>
            <a:ext cx="3886200" cy="48768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a:t>
            </a: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un-evenly</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distributed</a:t>
            </a:r>
            <a:endParaRPr lang="en-US" sz="3200" dirty="0" smtClean="0">
              <a:solidFill>
                <a:schemeClr val="tx1">
                  <a:lumMod val="75000"/>
                  <a:lumOff val="25000"/>
                </a:schemeClr>
              </a:solidFill>
            </a:endParaRP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variable sized </a:t>
            </a:r>
          </a:p>
          <a:p>
            <a:pPr marL="342900" indent="-342900">
              <a:spcBef>
                <a:spcPct val="20000"/>
              </a:spcBef>
              <a:defRPr/>
            </a:pPr>
            <a:r>
              <a:rPr lang="en-US" sz="3200" i="1"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according to their</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locations</a:t>
            </a:r>
            <a:r>
              <a:rPr lang="en-US" sz="3200"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attributes.</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 Human population</a:t>
            </a:r>
            <a:r>
              <a:rPr kumimoji="0" lang="en-US" sz="2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and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earthquake-seismicity 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Queried/displayed/analyzed based on range</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queries built on</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location attribute</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 is a point described with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(x, y) coordinates.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dirty="0" smtClean="0">
                <a:solidFill>
                  <a:schemeClr val="tx1">
                    <a:lumMod val="75000"/>
                    <a:lumOff val="25000"/>
                  </a:schemeClr>
                </a:solidFill>
              </a:rPr>
              <a:t>2-dim range query: Rectangle defined in bounding box </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5" name="Content Placeholder 2"/>
          <p:cNvSpPr txBox="1">
            <a:spLocks/>
          </p:cNvSpPr>
          <p:nvPr/>
        </p:nvSpPr>
        <p:spPr>
          <a:xfrm>
            <a:off x="304800" y="4953000"/>
            <a:ext cx="4876800" cy="990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is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mostly represented as large sets of points, chains of line-segments, and polygons.</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Why Capability Metadata</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solidFill>
                  <a:schemeClr val="tx1">
                    <a:lumMod val="75000"/>
                    <a:lumOff val="25000"/>
                  </a:schemeClr>
                </a:solidFill>
              </a:rPr>
              <a:t>Web Services provide key low level capability but do not define an information or data architecture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These are left to domain specific capabilities metadata and associated data description language (GML).</a:t>
            </a:r>
          </a:p>
          <a:p>
            <a:endParaRPr lang="en-US" dirty="0" smtClean="0">
              <a:solidFill>
                <a:schemeClr val="tx1">
                  <a:lumMod val="75000"/>
                  <a:lumOff val="25000"/>
                </a:schemeClr>
              </a:solidFill>
            </a:endParaRPr>
          </a:p>
          <a:p>
            <a:r>
              <a:rPr lang="en-US" dirty="0" smtClean="0">
                <a:solidFill>
                  <a:schemeClr val="tx1">
                    <a:lumMod val="75000"/>
                    <a:lumOff val="25000"/>
                  </a:schemeClr>
                </a:solidFill>
              </a:rPr>
              <a:t>Machine and human readable information</a:t>
            </a:r>
          </a:p>
          <a:p>
            <a:pPr lvl="1"/>
            <a:r>
              <a:rPr lang="en-US" dirty="0" smtClean="0">
                <a:solidFill>
                  <a:schemeClr val="tx1">
                    <a:lumMod val="75000"/>
                    <a:lumOff val="25000"/>
                  </a:schemeClr>
                </a:solidFill>
              </a:rPr>
              <a:t>Enables easy integration and federation</a:t>
            </a:r>
          </a:p>
          <a:p>
            <a:pPr lvl="1"/>
            <a:endParaRPr lang="en-US" dirty="0" smtClean="0">
              <a:solidFill>
                <a:schemeClr val="tx1">
                  <a:lumMod val="75000"/>
                  <a:lumOff val="25000"/>
                </a:schemeClr>
              </a:solidFill>
            </a:endParaRPr>
          </a:p>
          <a:p>
            <a:r>
              <a:rPr lang="en-US" dirty="0" smtClean="0">
                <a:solidFill>
                  <a:schemeClr val="tx1">
                    <a:lumMod val="75000"/>
                    <a:lumOff val="25000"/>
                  </a:schemeClr>
                </a:solidFill>
              </a:rPr>
              <a:t>Enables developing application based standard interactive re-usable tools </a:t>
            </a:r>
          </a:p>
          <a:p>
            <a:pPr lvl="1"/>
            <a:r>
              <a:rPr lang="en-US" dirty="0" smtClean="0">
                <a:solidFill>
                  <a:schemeClr val="tx1">
                    <a:lumMod val="75000"/>
                    <a:lumOff val="25000"/>
                  </a:schemeClr>
                </a:solidFill>
              </a:rPr>
              <a:t>for data query display and analysis</a:t>
            </a:r>
          </a:p>
          <a:p>
            <a:pPr lvl="1"/>
            <a:r>
              <a:rPr lang="en-US" dirty="0" smtClean="0">
                <a:solidFill>
                  <a:schemeClr val="tx1">
                    <a:lumMod val="75000"/>
                    <a:lumOff val="25000"/>
                  </a:schemeClr>
                </a:solidFill>
              </a:rPr>
              <a:t>Seamless data/access/query</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Architecture Summary</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77500" lnSpcReduction="20000"/>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Motivating domain</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Geographic Information Systems (GIS)</a:t>
            </a:r>
            <a:endParaRPr lang="en-US" sz="31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14800" y="1295400"/>
            <a:ext cx="5029200" cy="5562600"/>
          </a:xfrm>
        </p:spPr>
        <p:txBody>
          <a:bodyPr>
            <a:noAutofit/>
          </a:bodyPr>
          <a:lstStyle/>
          <a:p>
            <a:pPr marL="342860" indent="-342860" defTabSz="914293" fontAlgn="auto">
              <a:spcAft>
                <a:spcPts val="0"/>
              </a:spcAft>
              <a:defRPr/>
            </a:pPr>
            <a:r>
              <a:rPr lang="en-US" sz="2400" b="1" dirty="0" smtClean="0">
                <a:solidFill>
                  <a:schemeClr val="tx1">
                    <a:lumMod val="75000"/>
                    <a:lumOff val="25000"/>
                  </a:schemeClr>
                </a:solidFill>
              </a:rPr>
              <a:t>GIS</a:t>
            </a:r>
            <a:r>
              <a:rPr lang="en-US" sz="2400" dirty="0" smtClean="0">
                <a:solidFill>
                  <a:schemeClr val="tx1">
                    <a:lumMod val="75000"/>
                    <a:lumOff val="25000"/>
                  </a:schemeClr>
                </a:solidFill>
              </a:rPr>
              <a:t> is a system for creating, storing, sharing,  analyzing, manipulating and displaying geo-data and associated attributes. </a:t>
            </a:r>
          </a:p>
          <a:p>
            <a:pPr marL="342813" lvl="1" indent="-285717" defTabSz="914293">
              <a:buFont typeface="Arial" pitchFamily="34" charset="0"/>
              <a:buChar char="•"/>
              <a:defRPr/>
            </a:pPr>
            <a:r>
              <a:rPr lang="en-US" sz="2400" dirty="0" smtClean="0">
                <a:solidFill>
                  <a:schemeClr val="tx1">
                    <a:lumMod val="75000"/>
                    <a:lumOff val="25000"/>
                  </a:schemeClr>
                </a:solidFill>
              </a:rPr>
              <a:t>Distributed nature of the geo-data; various client-server models, databases, HTTP, FTP</a:t>
            </a:r>
          </a:p>
          <a:p>
            <a:pPr marL="342813" indent="-285717" defTabSz="914293">
              <a:defRPr/>
            </a:pPr>
            <a:r>
              <a:rPr lang="en-US" sz="2400" dirty="0" smtClean="0">
                <a:solidFill>
                  <a:schemeClr val="tx1">
                    <a:lumMod val="75000"/>
                    <a:lumOff val="25000"/>
                  </a:schemeClr>
                </a:solidFill>
              </a:rPr>
              <a:t>Modern GIS requires</a:t>
            </a:r>
          </a:p>
          <a:p>
            <a:pPr marL="742863" lvl="1" indent="-285717" defTabSz="914293">
              <a:defRPr/>
            </a:pPr>
            <a:r>
              <a:rPr lang="en-US" sz="2000" dirty="0" smtClean="0">
                <a:solidFill>
                  <a:schemeClr val="tx1">
                    <a:lumMod val="75000"/>
                    <a:lumOff val="25000"/>
                  </a:schemeClr>
                </a:solidFill>
              </a:rPr>
              <a:t>Distributed data access for spatial databases</a:t>
            </a:r>
          </a:p>
          <a:p>
            <a:pPr marL="742863" lvl="1" indent="-285717" defTabSz="914293">
              <a:defRPr/>
            </a:pPr>
            <a:r>
              <a:rPr lang="en-US" sz="2000" dirty="0" smtClean="0">
                <a:solidFill>
                  <a:schemeClr val="tx1">
                    <a:lumMod val="75000"/>
                    <a:lumOff val="25000"/>
                  </a:schemeClr>
                </a:solidFill>
              </a:rPr>
              <a:t>Utilizing remote analysis, simulation or visualization tools</a:t>
            </a:r>
          </a:p>
          <a:p>
            <a:pPr marL="742863" lvl="1" indent="-285717" defTabSz="914293">
              <a:defRPr/>
            </a:pPr>
            <a:r>
              <a:rPr lang="en-US" sz="2000" dirty="0" smtClean="0">
                <a:solidFill>
                  <a:schemeClr val="tx1">
                    <a:lumMod val="75000"/>
                    <a:lumOff val="25000"/>
                  </a:schemeClr>
                </a:solidFill>
              </a:rPr>
              <a:t>Analyses of spatial data in map-based formats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a:t>
            </a:fld>
            <a:endParaRPr lang="en-US" dirty="0"/>
          </a:p>
        </p:txBody>
      </p:sp>
      <p:pic>
        <p:nvPicPr>
          <p:cNvPr id="5" name="Picture 4"/>
          <p:cNvPicPr/>
          <p:nvPr/>
        </p:nvPicPr>
        <p:blipFill>
          <a:blip r:embed="rId3"/>
          <a:srcRect/>
          <a:stretch>
            <a:fillRect/>
          </a:stretch>
        </p:blipFill>
        <p:spPr bwMode="auto">
          <a:xfrm>
            <a:off x="76200" y="1524000"/>
            <a:ext cx="3886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Streaming data transfer</a:t>
            </a:r>
            <a:endParaRPr lang="en-US" sz="48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43400" y="1524000"/>
            <a:ext cx="4572000" cy="4267200"/>
          </a:xfrm>
        </p:spPr>
        <p:txBody>
          <a:bodyPr>
            <a:normAutofit fontScale="70000" lnSpcReduction="20000"/>
          </a:bodyPr>
          <a:lstStyle/>
          <a:p>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p>
          <a:p>
            <a:pPr lvl="1"/>
            <a:endParaRPr lang="en-US" sz="1400" dirty="0" smtClean="0">
              <a:solidFill>
                <a:schemeClr val="tx1">
                  <a:lumMod val="75000"/>
                  <a:lumOff val="25000"/>
                </a:schemeClr>
              </a:solidFill>
            </a:endParaRPr>
          </a:p>
          <a:p>
            <a:pPr lvl="1"/>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60</a:t>
            </a:fld>
            <a:endParaRPr lang="en-US"/>
          </a:p>
        </p:txBody>
      </p:sp>
      <p:grpSp>
        <p:nvGrpSpPr>
          <p:cNvPr id="5" name="Group 4"/>
          <p:cNvGrpSpPr/>
          <p:nvPr/>
        </p:nvGrpSpPr>
        <p:grpSpPr>
          <a:xfrm>
            <a:off x="228600" y="1524000"/>
            <a:ext cx="3505200" cy="4952999"/>
            <a:chOff x="646440" y="1676400"/>
            <a:chExt cx="3505200" cy="4952999"/>
          </a:xfrm>
        </p:grpSpPr>
        <p:sp>
          <p:nvSpPr>
            <p:cNvPr id="6" name="Text Box 51"/>
            <p:cNvSpPr txBox="1">
              <a:spLocks noChangeArrowheads="1"/>
            </p:cNvSpPr>
            <p:nvPr/>
          </p:nvSpPr>
          <p:spPr bwMode="auto">
            <a:xfrm>
              <a:off x="2133599" y="3733800"/>
              <a:ext cx="152400" cy="1175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(topic, IP, port)</a:t>
              </a:r>
            </a:p>
          </p:txBody>
        </p:sp>
        <p:sp>
          <p:nvSpPr>
            <p:cNvPr id="7" name="AutoShape 33"/>
            <p:cNvSpPr>
              <a:spLocks noChangeArrowheads="1"/>
            </p:cNvSpPr>
            <p:nvPr/>
          </p:nvSpPr>
          <p:spPr bwMode="auto">
            <a:xfrm rot="16200000">
              <a:off x="2571885" y="4081262"/>
              <a:ext cx="1104627" cy="457201"/>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chemeClr val="bg1">
                <a:lumMod val="95000"/>
              </a:schemeClr>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Topic,IP,port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6"/>
            <p:cNvSpPr>
              <a:spLocks noChangeArrowheads="1"/>
            </p:cNvSpPr>
            <p:nvPr/>
          </p:nvSpPr>
          <p:spPr bwMode="auto">
            <a:xfrm>
              <a:off x="3124199" y="3810000"/>
              <a:ext cx="1027441" cy="1029138"/>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Narada</a:t>
              </a:r>
              <a:r>
                <a:rPr kumimoji="0" lang="en-US" sz="1400" b="0" i="0" u="none" strike="noStrike" cap="none" normalizeH="0" baseline="0" dirty="0" smtClean="0">
                  <a:ln>
                    <a:noFill/>
                  </a:ln>
                  <a:solidFill>
                    <a:schemeClr val="tx1"/>
                  </a:solidFill>
                  <a:effectLst/>
                  <a:latin typeface="Calibri" pitchFamily="34" charset="0"/>
                  <a:cs typeface="Arial" pitchFamily="34" charset="0"/>
                </a:rPr>
                <a:t>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8"/>
            <p:cNvSpPr txBox="1">
              <a:spLocks noChangeArrowheads="1"/>
            </p:cNvSpPr>
            <p:nvPr/>
          </p:nvSpPr>
          <p:spPr bwMode="auto">
            <a:xfrm>
              <a:off x="685800" y="2642506"/>
              <a:ext cx="6095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9"/>
            <p:cNvSpPr txBox="1">
              <a:spLocks noChangeArrowheads="1"/>
            </p:cNvSpPr>
            <p:nvPr/>
          </p:nvSpPr>
          <p:spPr bwMode="auto">
            <a:xfrm>
              <a:off x="646440" y="5943600"/>
              <a:ext cx="804987"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43"/>
            <p:cNvCxnSpPr>
              <a:cxnSpLocks noChangeShapeType="1"/>
              <a:stCxn id="26" idx="3"/>
            </p:cNvCxnSpPr>
            <p:nvPr/>
          </p:nvCxnSpPr>
          <p:spPr bwMode="auto">
            <a:xfrm flipV="1">
              <a:off x="2590799" y="4876800"/>
              <a:ext cx="533400" cy="735776"/>
            </a:xfrm>
            <a:prstGeom prst="curvedConnector2">
              <a:avLst/>
            </a:prstGeom>
            <a:noFill/>
            <a:ln w="19050">
              <a:solidFill>
                <a:srgbClr val="002060"/>
              </a:solidFill>
              <a:round/>
              <a:headEnd/>
              <a:tailEnd type="triangle" w="med" len="med"/>
            </a:ln>
          </p:spPr>
        </p:cxnSp>
        <p:cxnSp>
          <p:nvCxnSpPr>
            <p:cNvPr id="12" name="AutoShape 44"/>
            <p:cNvCxnSpPr>
              <a:cxnSpLocks noChangeShapeType="1"/>
              <a:stCxn id="23" idx="3"/>
            </p:cNvCxnSpPr>
            <p:nvPr/>
          </p:nvCxnSpPr>
          <p:spPr bwMode="auto">
            <a:xfrm>
              <a:off x="2666999" y="3238500"/>
              <a:ext cx="457200" cy="571500"/>
            </a:xfrm>
            <a:prstGeom prst="curvedConnector2">
              <a:avLst/>
            </a:prstGeom>
            <a:noFill/>
            <a:ln w="19050">
              <a:solidFill>
                <a:srgbClr val="002060"/>
              </a:solidFill>
              <a:round/>
              <a:headEnd type="triangle" w="med" len="med"/>
              <a:tailEnd type="none" w="med" len="med"/>
            </a:ln>
          </p:spPr>
        </p:cxnSp>
        <p:sp>
          <p:nvSpPr>
            <p:cNvPr id="13" name="Text Box 47"/>
            <p:cNvSpPr txBox="1">
              <a:spLocks noChangeArrowheads="1"/>
            </p:cNvSpPr>
            <p:nvPr/>
          </p:nvSpPr>
          <p:spPr bwMode="auto">
            <a:xfrm>
              <a:off x="2819399" y="5235034"/>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1"/>
            <p:cNvSpPr txBox="1">
              <a:spLocks noChangeArrowheads="1"/>
            </p:cNvSpPr>
            <p:nvPr/>
          </p:nvSpPr>
          <p:spPr bwMode="auto">
            <a:xfrm>
              <a:off x="1523999" y="4005713"/>
              <a:ext cx="152399" cy="794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err="1" smtClean="0">
                  <a:latin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etFeature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0"/>
            <p:cNvSpPr txBox="1">
              <a:spLocks noChangeArrowheads="1"/>
            </p:cNvSpPr>
            <p:nvPr/>
          </p:nvSpPr>
          <p:spPr bwMode="auto">
            <a:xfrm>
              <a:off x="2666999" y="4114800"/>
              <a:ext cx="252706" cy="32929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2</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6" name="Straight Arrow Connector 15"/>
            <p:cNvCxnSpPr>
              <a:stCxn id="22" idx="2"/>
              <a:endCxn id="25" idx="0"/>
            </p:cNvCxnSpPr>
            <p:nvPr/>
          </p:nvCxnSpPr>
          <p:spPr>
            <a:xfrm rot="16200000" flipH="1">
              <a:off x="1225270" y="4346995"/>
              <a:ext cx="1361933" cy="2475"/>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auto">
            <a:xfrm>
              <a:off x="1681121" y="6096000"/>
              <a:ext cx="528678" cy="533399"/>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b="1" dirty="0" smtClean="0">
                  <a:solidFill>
                    <a:schemeClr val="bg1"/>
                  </a:solidFill>
                  <a:latin typeface="+mn-lt"/>
                  <a:cs typeface="+mn-cs"/>
                </a:rPr>
                <a:t>DB</a:t>
              </a:r>
              <a:endParaRPr lang="en-US" b="1" dirty="0">
                <a:solidFill>
                  <a:schemeClr val="bg1"/>
                </a:solidFill>
                <a:latin typeface="+mn-lt"/>
                <a:cs typeface="+mn-cs"/>
              </a:endParaRPr>
            </a:p>
          </p:txBody>
        </p:sp>
        <p:sp>
          <p:nvSpPr>
            <p:cNvPr id="18" name="Smiley Face 17"/>
            <p:cNvSpPr/>
            <p:nvPr/>
          </p:nvSpPr>
          <p:spPr>
            <a:xfrm>
              <a:off x="1669099" y="1676400"/>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AutoShape 7"/>
            <p:cNvSpPr>
              <a:spLocks noChangeArrowheads="1"/>
            </p:cNvSpPr>
            <p:nvPr/>
          </p:nvSpPr>
          <p:spPr bwMode="auto">
            <a:xfrm>
              <a:off x="1498078" y="2329780"/>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Straight Arrow Connector 19"/>
            <p:cNvCxnSpPr/>
            <p:nvPr/>
          </p:nvCxnSpPr>
          <p:spPr>
            <a:xfrm rot="5400000">
              <a:off x="1715203" y="2219706"/>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a:stCxn id="19" idx="4"/>
              <a:endCxn id="22" idx="0"/>
            </p:cNvCxnSpPr>
            <p:nvPr/>
          </p:nvCxnSpPr>
          <p:spPr>
            <a:xfrm rot="16200000" flipH="1">
              <a:off x="1725614" y="2640015"/>
              <a:ext cx="351948" cy="68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AutoShape 34"/>
            <p:cNvSpPr>
              <a:spLocks noChangeArrowheads="1"/>
            </p:cNvSpPr>
            <p:nvPr/>
          </p:nvSpPr>
          <p:spPr bwMode="auto">
            <a:xfrm>
              <a:off x="1142999" y="2819400"/>
              <a:ext cx="1524000"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WMS              </a:t>
              </a:r>
              <a:r>
                <a:rPr lang="en-US" sz="1200" b="1" dirty="0" smtClean="0">
                  <a:latin typeface="Calibri" pitchFamily="34" charset="0"/>
                  <a:cs typeface="Arial" pitchFamily="34" charset="0"/>
                </a:rPr>
                <a:t>GML rendering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56"/>
            <p:cNvSpPr>
              <a:spLocks noChangeArrowheads="1"/>
            </p:cNvSpPr>
            <p:nvPr/>
          </p:nvSpPr>
          <p:spPr bwMode="auto">
            <a:xfrm>
              <a:off x="2438399" y="2819400"/>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5"/>
            <p:cNvSpPr>
              <a:spLocks noChangeArrowheads="1"/>
            </p:cNvSpPr>
            <p:nvPr/>
          </p:nvSpPr>
          <p:spPr bwMode="auto">
            <a:xfrm>
              <a:off x="1319149" y="5183809"/>
              <a:ext cx="1164274"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55"/>
            <p:cNvSpPr>
              <a:spLocks noChangeArrowheads="1"/>
            </p:cNvSpPr>
            <p:nvPr/>
          </p:nvSpPr>
          <p:spPr bwMode="auto">
            <a:xfrm>
              <a:off x="1488374" y="5029200"/>
              <a:ext cx="838200" cy="152401"/>
            </a:xfrm>
            <a:prstGeom prst="rect">
              <a:avLst/>
            </a:prstGeom>
            <a:solidFill>
              <a:schemeClr val="bg1">
                <a:lumMod val="9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  S  D  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56"/>
            <p:cNvSpPr>
              <a:spLocks noChangeArrowheads="1"/>
            </p:cNvSpPr>
            <p:nvPr/>
          </p:nvSpPr>
          <p:spPr bwMode="auto">
            <a:xfrm>
              <a:off x="2362199" y="5193476"/>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Publisher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a:xfrm rot="16200000" flipH="1">
              <a:off x="1600201" y="3886199"/>
              <a:ext cx="30479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1980405" y="4800600"/>
              <a:ext cx="3055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 Box 48"/>
            <p:cNvSpPr txBox="1">
              <a:spLocks noChangeArrowheads="1"/>
            </p:cNvSpPr>
            <p:nvPr/>
          </p:nvSpPr>
          <p:spPr bwMode="auto">
            <a:xfrm>
              <a:off x="1780250" y="4191000"/>
              <a:ext cx="2533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1</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0" name="Text Box 47"/>
            <p:cNvSpPr txBox="1">
              <a:spLocks noChangeArrowheads="1"/>
            </p:cNvSpPr>
            <p:nvPr/>
          </p:nvSpPr>
          <p:spPr bwMode="auto">
            <a:xfrm>
              <a:off x="2895599" y="3352800"/>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Rounded Rectangle 30"/>
          <p:cNvSpPr/>
          <p:nvPr/>
        </p:nvSpPr>
        <p:spPr>
          <a:xfrm>
            <a:off x="918826" y="1431731"/>
            <a:ext cx="1214774" cy="1235269"/>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81200" y="2590800"/>
            <a:ext cx="1752600" cy="3352800"/>
          </a:xfrm>
          <a:prstGeom prst="rect">
            <a:avLst/>
          </a:prstGeom>
          <a:noFill/>
          <a:ln w="127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2286000"/>
            <a:ext cx="1143000" cy="369332"/>
          </a:xfrm>
          <a:prstGeom prst="rect">
            <a:avLst/>
          </a:prstGeom>
          <a:noFill/>
        </p:spPr>
        <p:txBody>
          <a:bodyPr wrap="square" rtlCol="0">
            <a:spAutoFit/>
          </a:bodyPr>
          <a:lstStyle/>
          <a:p>
            <a:r>
              <a:rPr lang="en-US" dirty="0" smtClean="0">
                <a:solidFill>
                  <a:schemeClr val="accent6">
                    <a:lumMod val="75000"/>
                  </a:schemeClr>
                </a:solidFill>
                <a:latin typeface="Times New Roman" pitchFamily="18" charset="0"/>
                <a:cs typeface="Times New Roman" pitchFamily="18" charset="0"/>
              </a:rPr>
              <a:t>Extension</a:t>
            </a:r>
            <a:endParaRPr lang="en-US"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Related Work</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600" dirty="0" smtClean="0">
                <a:solidFill>
                  <a:schemeClr val="tx1">
                    <a:lumMod val="75000"/>
                    <a:lumOff val="25000"/>
                  </a:schemeClr>
                </a:solidFill>
                <a:effectLst>
                  <a:outerShdw blurRad="38100" dist="38100" dir="2700000" algn="tl">
                    <a:srgbClr val="000000">
                      <a:alpha val="43137"/>
                    </a:srgbClr>
                  </a:outerShdw>
                </a:effectLst>
              </a:rPr>
              <a:t>-Parallel data access/query optimization-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724400"/>
          </a:xfrm>
        </p:spPr>
        <p:txBody>
          <a:bodyPr>
            <a:normAutofit fontScale="77500" lnSpcReduction="20000"/>
          </a:bodyPr>
          <a:lstStyle/>
          <a:p>
            <a:r>
              <a:rPr lang="en-US" dirty="0" smtClean="0">
                <a:solidFill>
                  <a:schemeClr val="tx1">
                    <a:lumMod val="75000"/>
                    <a:lumOff val="25000"/>
                  </a:schemeClr>
                </a:solidFill>
              </a:rPr>
              <a:t>Map Reduce (application of cluster computing):</a:t>
            </a:r>
          </a:p>
          <a:p>
            <a:pPr lvl="1"/>
            <a:r>
              <a:rPr lang="en-US" dirty="0" smtClean="0">
                <a:solidFill>
                  <a:schemeClr val="tx1">
                    <a:lumMod val="75000"/>
                    <a:lumOff val="25000"/>
                  </a:schemeClr>
                </a:solidFill>
              </a:rPr>
              <a:t>Motivation: Large scale data processing, Job parallelization</a:t>
            </a:r>
          </a:p>
          <a:p>
            <a:pPr lvl="1"/>
            <a:r>
              <a:rPr lang="en-US" dirty="0" smtClean="0">
                <a:solidFill>
                  <a:schemeClr val="tx1">
                    <a:lumMod val="75000"/>
                    <a:lumOff val="25000"/>
                  </a:schemeClr>
                </a:solidFill>
              </a:rPr>
              <a:t>Based on two main functions:</a:t>
            </a:r>
          </a:p>
          <a:p>
            <a:pPr lvl="2"/>
            <a:r>
              <a:rPr lang="en-US" sz="2500" dirty="0" smtClean="0">
                <a:solidFill>
                  <a:schemeClr val="tx1">
                    <a:lumMod val="75000"/>
                    <a:lumOff val="25000"/>
                  </a:schemeClr>
                </a:solidFill>
              </a:rPr>
              <a:t>Map: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partitioning the workload</a:t>
            </a:r>
          </a:p>
          <a:p>
            <a:pPr lvl="2"/>
            <a:r>
              <a:rPr lang="en-US" sz="2500" dirty="0" smtClean="0">
                <a:solidFill>
                  <a:schemeClr val="tx1">
                    <a:lumMod val="75000"/>
                    <a:lumOff val="25000"/>
                  </a:schemeClr>
                </a:solidFill>
              </a:rPr>
              <a:t>Reduce: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combining the responses to partitions.</a:t>
            </a:r>
          </a:p>
          <a:p>
            <a:pPr lvl="1"/>
            <a:r>
              <a:rPr lang="en-US" dirty="0" smtClean="0">
                <a:solidFill>
                  <a:schemeClr val="tx1">
                    <a:lumMod val="75000"/>
                    <a:lumOff val="25000"/>
                  </a:schemeClr>
                </a:solidFill>
              </a:rPr>
              <a:t>Motivating domain: Web pages  (in billions)</a:t>
            </a:r>
          </a:p>
          <a:p>
            <a:pPr lvl="1"/>
            <a:r>
              <a:rPr lang="en-GB" dirty="0" smtClean="0">
                <a:solidFill>
                  <a:schemeClr val="tx1">
                    <a:lumMod val="75000"/>
                    <a:lumOff val="25000"/>
                  </a:schemeClr>
                </a:solidFill>
              </a:rPr>
              <a:t>Implementation: </a:t>
            </a:r>
            <a:r>
              <a:rPr lang="en-GB" dirty="0" err="1" smtClean="0">
                <a:solidFill>
                  <a:schemeClr val="tx1">
                    <a:lumMod val="75000"/>
                    <a:lumOff val="25000"/>
                  </a:schemeClr>
                </a:solidFill>
              </a:rPr>
              <a:t>Hadoop</a:t>
            </a:r>
            <a:r>
              <a:rPr lang="en-GB" dirty="0" smtClean="0">
                <a:solidFill>
                  <a:schemeClr val="tx1">
                    <a:lumMod val="75000"/>
                    <a:lumOff val="25000"/>
                  </a:schemeClr>
                </a:solidFill>
              </a:rPr>
              <a:t>:</a:t>
            </a:r>
          </a:p>
          <a:p>
            <a:pPr lvl="2"/>
            <a:r>
              <a:rPr lang="en-GB" dirty="0" smtClean="0">
                <a:solidFill>
                  <a:schemeClr val="tx1">
                    <a:lumMod val="75000"/>
                    <a:lumOff val="25000"/>
                  </a:schemeClr>
                </a:solidFill>
              </a:rPr>
              <a:t>Putting the files in distributed nodes and making search of words in parallel</a:t>
            </a:r>
            <a:endParaRPr lang="en-US" dirty="0" smtClean="0">
              <a:solidFill>
                <a:schemeClr val="tx1">
                  <a:lumMod val="75000"/>
                  <a:lumOff val="25000"/>
                </a:schemeClr>
              </a:solidFill>
            </a:endParaRP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WT not only partitions the work to workers but also takes the un-evenly shared workloads into consideration.</a:t>
            </a:r>
          </a:p>
          <a:p>
            <a:r>
              <a:rPr lang="en-US" dirty="0" smtClean="0">
                <a:solidFill>
                  <a:schemeClr val="tx1">
                    <a:lumMod val="75000"/>
                    <a:lumOff val="25000"/>
                  </a:schemeClr>
                </a:solidFill>
              </a:rPr>
              <a:t>WT enables adapted computing</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5638800" y="1524000"/>
            <a:ext cx="3352800" cy="4876800"/>
          </a:xfrm>
        </p:spPr>
        <p:txBody>
          <a:bodyPr>
            <a:normAutofit fontScale="625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pPr lvl="1"/>
            <a:r>
              <a:rPr lang="en-US" dirty="0" smtClean="0">
                <a:solidFill>
                  <a:schemeClr val="tx1">
                    <a:lumMod val="75000"/>
                    <a:lumOff val="25000"/>
                  </a:schemeClr>
                </a:solidFill>
              </a:rPr>
              <a:t>Seamless interaction with the system</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019800"/>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2" idx="0"/>
          </p:cNvCxnSpPr>
          <p:nvPr/>
        </p:nvCxnSpPr>
        <p:spPr>
          <a:xfrm rot="5400000" flipH="1" flipV="1">
            <a:off x="552451" y="4161652"/>
            <a:ext cx="1219198" cy="8763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0"/>
            <a:endCxn id="38915" idx="2"/>
          </p:cNvCxnSpPr>
          <p:nvPr/>
        </p:nvCxnSpPr>
        <p:spPr>
          <a:xfrm rot="5400000" flipH="1" flipV="1">
            <a:off x="1581150" y="4580751"/>
            <a:ext cx="1219200" cy="381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0"/>
          </p:cNvCxnSpPr>
          <p:nvPr/>
        </p:nvCxnSpPr>
        <p:spPr>
          <a:xfrm rot="16200000" flipV="1">
            <a:off x="2647954" y="4161655"/>
            <a:ext cx="1219199" cy="87629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62</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9" name="AutoShape 4"/>
          <p:cNvSpPr>
            <a:spLocks noChangeArrowheads="1"/>
          </p:cNvSpPr>
          <p:nvPr/>
        </p:nvSpPr>
        <p:spPr bwMode="auto">
          <a:xfrm>
            <a:off x="1905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0" name="AutoShape 4"/>
          <p:cNvSpPr>
            <a:spLocks noChangeArrowheads="1"/>
          </p:cNvSpPr>
          <p:nvPr/>
        </p:nvSpPr>
        <p:spPr bwMode="auto">
          <a:xfrm>
            <a:off x="3429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4" name="TextBox 53"/>
          <p:cNvSpPr txBox="1"/>
          <p:nvPr/>
        </p:nvSpPr>
        <p:spPr>
          <a:xfrm>
            <a:off x="762000" y="4419600"/>
            <a:ext cx="3124200" cy="523220"/>
          </a:xfrm>
          <a:prstGeom prst="rect">
            <a:avLst/>
          </a:prstGeom>
          <a:solidFill>
            <a:schemeClr val="bg1"/>
          </a:solidFill>
        </p:spPr>
        <p:txBody>
          <a:bodyPr wrap="square" rtlCol="0">
            <a:spAutoFit/>
          </a:bodyPr>
          <a:lstStyle/>
          <a:p>
            <a:pPr algn="ctr"/>
            <a:r>
              <a:rPr lang="en-US" sz="1400" dirty="0" smtClean="0"/>
              <a:t>XML-encoded common data model</a:t>
            </a:r>
          </a:p>
          <a:p>
            <a:pPr algn="ctr"/>
            <a:r>
              <a:rPr lang="en-US" sz="1400" dirty="0" smtClean="0"/>
              <a:t>Carrying data and display information</a:t>
            </a:r>
            <a:endParaRPr lang="en-US" sz="1400" dirty="0"/>
          </a:p>
        </p:txBody>
      </p:sp>
      <p:sp>
        <p:nvSpPr>
          <p:cNvPr id="55" name="TextBox 54"/>
          <p:cNvSpPr txBox="1"/>
          <p:nvPr/>
        </p:nvSpPr>
        <p:spPr>
          <a:xfrm>
            <a:off x="2971800" y="3352800"/>
            <a:ext cx="1066800" cy="307777"/>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Federator</a:t>
            </a:r>
            <a:endParaRPr lang="en-US" sz="1400" b="1" dirty="0">
              <a:solidFill>
                <a:srgbClr val="C00000"/>
              </a:solidFill>
              <a:latin typeface="Times New Roman" pitchFamily="18" charset="0"/>
              <a:cs typeface="Times New Roman" pitchFamily="18" charset="0"/>
            </a:endParaRPr>
          </a:p>
        </p:txBody>
      </p:sp>
      <p:sp>
        <p:nvSpPr>
          <p:cNvPr id="56" name="TextBox 55"/>
          <p:cNvSpPr txBox="1"/>
          <p:nvPr/>
        </p:nvSpPr>
        <p:spPr>
          <a:xfrm>
            <a:off x="3962400" y="4724400"/>
            <a:ext cx="1295400" cy="523220"/>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Standard data components</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Background  (Cont’d)</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200" dirty="0" smtClean="0">
                <a:solidFill>
                  <a:schemeClr val="tx1">
                    <a:lumMod val="75000"/>
                    <a:lumOff val="25000"/>
                  </a:schemeClr>
                </a:solidFill>
                <a:effectLst>
                  <a:outerShdw blurRad="38100" dist="38100" dir="2700000" algn="tl">
                    <a:srgbClr val="000000">
                      <a:alpha val="43137"/>
                    </a:srgbClr>
                  </a:outerShdw>
                </a:effectLst>
              </a:rPr>
              <a:t>OGC’s Interoperability Standards</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534400" cy="2895600"/>
          </a:xfrm>
        </p:spPr>
        <p:txBody>
          <a:bodyPr>
            <a:noAutofit/>
          </a:bodyPr>
          <a:lstStyle/>
          <a:p>
            <a:r>
              <a:rPr lang="en-US" sz="2400" dirty="0" smtClean="0">
                <a:solidFill>
                  <a:schemeClr val="tx1">
                    <a:lumMod val="75000"/>
                    <a:lumOff val="25000"/>
                  </a:schemeClr>
                </a:solidFill>
              </a:rPr>
              <a:t>Open Geospatial Consortium (OGC) solves the semantic heterogeneity by defining standards for services and data model</a:t>
            </a:r>
          </a:p>
          <a:p>
            <a:pPr lvl="1"/>
            <a:r>
              <a:rPr lang="en-US" sz="2000" dirty="0" smtClean="0">
                <a:solidFill>
                  <a:schemeClr val="tx1">
                    <a:lumMod val="75000"/>
                    <a:lumOff val="25000"/>
                  </a:schemeClr>
                </a:solidFill>
              </a:rPr>
              <a:t>Web Map Services (WMS) - rendering map images</a:t>
            </a:r>
          </a:p>
          <a:p>
            <a:pPr lvl="1"/>
            <a:r>
              <a:rPr lang="en-US" sz="2000" dirty="0" smtClean="0">
                <a:solidFill>
                  <a:schemeClr val="tx1">
                    <a:lumMod val="75000"/>
                    <a:lumOff val="25000"/>
                  </a:schemeClr>
                </a:solidFill>
              </a:rPr>
              <a:t>Web Feature Services (WFS) – serving data in common data model</a:t>
            </a:r>
          </a:p>
          <a:p>
            <a:pPr lvl="1"/>
            <a:r>
              <a:rPr lang="en-US" sz="2000" dirty="0" smtClean="0">
                <a:solidFill>
                  <a:schemeClr val="tx1">
                    <a:lumMod val="75000"/>
                    <a:lumOff val="25000"/>
                  </a:schemeClr>
                </a:solidFill>
              </a:rPr>
              <a:t>Geographic Markup Language (GML) :  Content and presentation</a:t>
            </a:r>
            <a:endParaRPr lang="en-US" sz="4000" dirty="0" smtClean="0">
              <a:solidFill>
                <a:schemeClr val="tx1">
                  <a:lumMod val="75000"/>
                  <a:lumOff val="25000"/>
                </a:schemeClr>
              </a:solidFill>
            </a:endParaRPr>
          </a:p>
          <a:p>
            <a:pPr lvl="0"/>
            <a:r>
              <a:rPr lang="en-US" sz="2400" dirty="0" smtClean="0">
                <a:solidFill>
                  <a:schemeClr val="tx1">
                    <a:lumMod val="75000"/>
                    <a:lumOff val="25000"/>
                  </a:schemeClr>
                </a:solidFill>
              </a:rPr>
              <a:t>Domain specific capability-metadata defining </a:t>
            </a:r>
            <a:r>
              <a:rPr lang="en-US" sz="2400" dirty="0" err="1" smtClean="0">
                <a:solidFill>
                  <a:schemeClr val="tx1">
                    <a:lumMod val="75000"/>
                    <a:lumOff val="25000"/>
                  </a:schemeClr>
                </a:solidFill>
              </a:rPr>
              <a:t>data+service</a:t>
            </a:r>
            <a:r>
              <a:rPr lang="en-US" sz="2400" dirty="0" smtClean="0">
                <a:solidFill>
                  <a:schemeClr val="tx1">
                    <a:lumMod val="75000"/>
                    <a:lumOff val="25000"/>
                  </a:schemeClr>
                </a:solidFill>
              </a:rPr>
              <a:t> </a:t>
            </a:r>
            <a:endParaRPr lang="en-US" sz="20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7</a:t>
            </a:fld>
            <a:endParaRPr lang="en-US"/>
          </a:p>
        </p:txBody>
      </p:sp>
      <p:sp>
        <p:nvSpPr>
          <p:cNvPr id="31" name="TextBox 30"/>
          <p:cNvSpPr txBox="1"/>
          <p:nvPr/>
        </p:nvSpPr>
        <p:spPr>
          <a:xfrm>
            <a:off x="1447800" y="6248400"/>
            <a:ext cx="6705600" cy="400110"/>
          </a:xfrm>
          <a:prstGeom prst="rect">
            <a:avLst/>
          </a:prstGeom>
          <a:noFill/>
        </p:spPr>
        <p:txBody>
          <a:bodyPr wrap="square" rtlCol="0">
            <a:spAutoFit/>
          </a:bodyPr>
          <a:lstStyle/>
          <a:p>
            <a:r>
              <a:rPr lang="en-US" sz="2000" b="1" dirty="0" smtClean="0">
                <a:solidFill>
                  <a:srgbClr val="5A2120"/>
                </a:solidFill>
              </a:rPr>
              <a:t>Each layer is rendered from heterogeneous resources</a:t>
            </a:r>
            <a:endParaRPr lang="en-US" sz="2000" b="1" dirty="0">
              <a:solidFill>
                <a:srgbClr val="5A2120"/>
              </a:solidFill>
            </a:endParaRPr>
          </a:p>
        </p:txBody>
      </p:sp>
      <p:pic>
        <p:nvPicPr>
          <p:cNvPr id="33" name="Picture 2"/>
          <p:cNvPicPr>
            <a:picLocks noChangeAspect="1" noChangeArrowheads="1"/>
          </p:cNvPicPr>
          <p:nvPr/>
        </p:nvPicPr>
        <p:blipFill>
          <a:blip r:embed="rId3"/>
          <a:srcRect/>
          <a:stretch>
            <a:fillRect/>
          </a:stretch>
        </p:blipFill>
        <p:spPr bwMode="auto">
          <a:xfrm>
            <a:off x="1400175" y="5334000"/>
            <a:ext cx="428625" cy="304800"/>
          </a:xfrm>
          <a:prstGeom prst="rect">
            <a:avLst/>
          </a:prstGeom>
          <a:noFill/>
          <a:ln w="9525">
            <a:noFill/>
            <a:miter lim="800000"/>
            <a:headEnd/>
            <a:tailEnd/>
          </a:ln>
          <a:effectLst/>
        </p:spPr>
      </p:pic>
      <p:sp>
        <p:nvSpPr>
          <p:cNvPr id="34" name="Oval 6"/>
          <p:cNvSpPr>
            <a:spLocks noChangeArrowheads="1"/>
          </p:cNvSpPr>
          <p:nvPr/>
        </p:nvSpPr>
        <p:spPr bwMode="auto">
          <a:xfrm>
            <a:off x="4191000" y="5006008"/>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 WMS</a:t>
            </a:r>
            <a:r>
              <a:rPr kumimoji="0" lang="en-US"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GML</a:t>
            </a:r>
            <a:r>
              <a:rPr kumimoji="0" lang="en-US" sz="1400" b="1" i="0" u="none" strike="noStrike" cap="none" normalizeH="0" dirty="0" smtClean="0">
                <a:ln>
                  <a:noFill/>
                </a:ln>
                <a:solidFill>
                  <a:schemeClr val="tx1"/>
                </a:solidFill>
                <a:effectLst/>
                <a:latin typeface="Calibri" pitchFamily="34" charset="0"/>
                <a:cs typeface="Arial" pitchFamily="34" charset="0"/>
              </a:rPr>
              <a:t> rendering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7"/>
          <p:cNvSpPr>
            <a:spLocks noChangeArrowheads="1"/>
          </p:cNvSpPr>
          <p:nvPr/>
        </p:nvSpPr>
        <p:spPr bwMode="auto">
          <a:xfrm>
            <a:off x="4558748" y="5901801"/>
            <a:ext cx="790402" cy="144503"/>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Oval 6"/>
          <p:cNvSpPr>
            <a:spLocks noChangeArrowheads="1"/>
          </p:cNvSpPr>
          <p:nvPr/>
        </p:nvSpPr>
        <p:spPr bwMode="auto">
          <a:xfrm>
            <a:off x="1815548" y="4976193"/>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               </a:t>
            </a:r>
            <a:r>
              <a:rPr kumimoji="0" lang="en-US" sz="1400" b="1" i="0" u="none" strike="noStrike" cap="none" normalizeH="0" baseline="0" dirty="0" smtClean="0">
                <a:ln>
                  <a:noFill/>
                </a:ln>
                <a:solidFill>
                  <a:schemeClr val="tx1"/>
                </a:solidFill>
                <a:effectLst/>
                <a:latin typeface="Calibri" pitchFamily="34" charset="0"/>
                <a:cs typeface="Arial" pitchFamily="34" charset="0"/>
              </a:rPr>
              <a:t>(</a:t>
            </a:r>
            <a:r>
              <a:rPr lang="en-US" sz="1400" b="1" dirty="0" smtClean="0">
                <a:latin typeface="Calibri" pitchFamily="34" charset="0"/>
                <a:cs typeface="Arial" pitchFamily="34" charset="0"/>
              </a:rPr>
              <a:t>mediator)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 name="Straight Arrow Connector 36"/>
          <p:cNvCxnSpPr>
            <a:stCxn id="38" idx="1"/>
            <a:endCxn id="45" idx="1"/>
          </p:cNvCxnSpPr>
          <p:nvPr/>
        </p:nvCxnSpPr>
        <p:spPr>
          <a:xfrm>
            <a:off x="5867400" y="5552660"/>
            <a:ext cx="838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Moon 37"/>
          <p:cNvSpPr/>
          <p:nvPr/>
        </p:nvSpPr>
        <p:spPr>
          <a:xfrm flipH="1">
            <a:off x="5423452" y="5095460"/>
            <a:ext cx="443948" cy="914399"/>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9" name="Moon 38"/>
          <p:cNvSpPr/>
          <p:nvPr/>
        </p:nvSpPr>
        <p:spPr>
          <a:xfrm flipH="1">
            <a:off x="2998304" y="5065645"/>
            <a:ext cx="493644" cy="940903"/>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cxnSp>
        <p:nvCxnSpPr>
          <p:cNvPr id="40" name="Straight Arrow Connector 39"/>
          <p:cNvCxnSpPr>
            <a:stCxn id="39" idx="1"/>
            <a:endCxn id="34" idx="2"/>
          </p:cNvCxnSpPr>
          <p:nvPr/>
        </p:nvCxnSpPr>
        <p:spPr>
          <a:xfrm>
            <a:off x="3491948" y="5536097"/>
            <a:ext cx="699052" cy="33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3505200" y="5105400"/>
            <a:ext cx="685800" cy="381000"/>
          </a:xfrm>
          <a:prstGeom prst="rect">
            <a:avLst/>
          </a:prstGeom>
          <a:noFill/>
        </p:spPr>
        <p:txBody>
          <a:bodyPr wrap="square" rtlCol="0">
            <a:spAutoFit/>
          </a:bodyPr>
          <a:lstStyle/>
          <a:p>
            <a:r>
              <a:rPr lang="en-US" dirty="0" smtClean="0"/>
              <a:t>GML</a:t>
            </a:r>
            <a:endParaRPr lang="en-US" dirty="0"/>
          </a:p>
        </p:txBody>
      </p:sp>
      <p:sp>
        <p:nvSpPr>
          <p:cNvPr id="42" name="TextBox 41"/>
          <p:cNvSpPr txBox="1"/>
          <p:nvPr/>
        </p:nvSpPr>
        <p:spPr>
          <a:xfrm>
            <a:off x="5854148" y="5221356"/>
            <a:ext cx="775252" cy="646330"/>
          </a:xfrm>
          <a:prstGeom prst="rect">
            <a:avLst/>
          </a:prstGeom>
          <a:noFill/>
        </p:spPr>
        <p:txBody>
          <a:bodyPr wrap="square" rtlCol="0">
            <a:spAutoFit/>
          </a:bodyPr>
          <a:lstStyle/>
          <a:p>
            <a:r>
              <a:rPr lang="en-US" dirty="0" smtClean="0"/>
              <a:t>Binary data</a:t>
            </a:r>
            <a:endParaRPr lang="en-US" dirty="0"/>
          </a:p>
        </p:txBody>
      </p:sp>
      <p:pic>
        <p:nvPicPr>
          <p:cNvPr id="43" name="Picture 51"/>
          <p:cNvPicPr>
            <a:picLocks noChangeAspect="1" noChangeArrowheads="1"/>
          </p:cNvPicPr>
          <p:nvPr/>
        </p:nvPicPr>
        <p:blipFill>
          <a:blip r:embed="rId4"/>
          <a:srcRect/>
          <a:stretch>
            <a:fillRect/>
          </a:stretch>
        </p:blipFill>
        <p:spPr bwMode="auto">
          <a:xfrm>
            <a:off x="5105400" y="4735218"/>
            <a:ext cx="297235" cy="499390"/>
          </a:xfrm>
          <a:prstGeom prst="rect">
            <a:avLst/>
          </a:prstGeom>
          <a:noFill/>
        </p:spPr>
      </p:pic>
      <p:pic>
        <p:nvPicPr>
          <p:cNvPr id="44" name="Picture 51"/>
          <p:cNvPicPr>
            <a:picLocks noChangeAspect="1" noChangeArrowheads="1"/>
          </p:cNvPicPr>
          <p:nvPr/>
        </p:nvPicPr>
        <p:blipFill>
          <a:blip r:embed="rId4"/>
          <a:srcRect/>
          <a:stretch>
            <a:fillRect/>
          </a:stretch>
        </p:blipFill>
        <p:spPr bwMode="auto">
          <a:xfrm>
            <a:off x="2667000" y="4724400"/>
            <a:ext cx="297235" cy="499390"/>
          </a:xfrm>
          <a:prstGeom prst="rect">
            <a:avLst/>
          </a:prstGeom>
          <a:noFill/>
        </p:spPr>
      </p:pic>
      <p:pic>
        <p:nvPicPr>
          <p:cNvPr id="45" name="Picture 2"/>
          <p:cNvPicPr>
            <a:picLocks noChangeAspect="1" noChangeArrowheads="1"/>
          </p:cNvPicPr>
          <p:nvPr/>
        </p:nvPicPr>
        <p:blipFill>
          <a:blip r:embed="rId5"/>
          <a:srcRect/>
          <a:stretch>
            <a:fillRect/>
          </a:stretch>
        </p:blipFill>
        <p:spPr bwMode="auto">
          <a:xfrm>
            <a:off x="6705600" y="5171660"/>
            <a:ext cx="1752600" cy="762000"/>
          </a:xfrm>
          <a:prstGeom prst="rect">
            <a:avLst/>
          </a:prstGeom>
          <a:noFill/>
          <a:ln w="9525">
            <a:noFill/>
            <a:miter lim="800000"/>
            <a:headEnd/>
            <a:tailEnd/>
          </a:ln>
          <a:effectLst/>
        </p:spPr>
      </p:pic>
      <p:pic>
        <p:nvPicPr>
          <p:cNvPr id="46" name="Picture 4"/>
          <p:cNvPicPr>
            <a:picLocks noChangeAspect="1" noChangeArrowheads="1"/>
          </p:cNvPicPr>
          <p:nvPr/>
        </p:nvPicPr>
        <p:blipFill>
          <a:blip r:embed="rId6"/>
          <a:srcRect/>
          <a:stretch>
            <a:fillRect/>
          </a:stretch>
        </p:blipFill>
        <p:spPr bwMode="auto">
          <a:xfrm>
            <a:off x="609600" y="5087860"/>
            <a:ext cx="762000" cy="829236"/>
          </a:xfrm>
          <a:prstGeom prst="rect">
            <a:avLst/>
          </a:prstGeom>
          <a:noFill/>
          <a:ln w="9525">
            <a:noFill/>
            <a:miter lim="800000"/>
            <a:headEnd/>
            <a:tailEnd/>
          </a:ln>
          <a:effectLst/>
        </p:spPr>
      </p:pic>
      <p:sp>
        <p:nvSpPr>
          <p:cNvPr id="47" name="TextBox 46"/>
          <p:cNvSpPr txBox="1"/>
          <p:nvPr/>
        </p:nvSpPr>
        <p:spPr>
          <a:xfrm>
            <a:off x="381000" y="4648200"/>
            <a:ext cx="1371600" cy="369332"/>
          </a:xfrm>
          <a:prstGeom prst="rect">
            <a:avLst/>
          </a:prstGeom>
          <a:noFill/>
        </p:spPr>
        <p:txBody>
          <a:bodyPr wrap="square" rtlCol="0">
            <a:spAutoFit/>
          </a:bodyPr>
          <a:lstStyle/>
          <a:p>
            <a:r>
              <a:rPr lang="en-US" dirty="0" smtClean="0"/>
              <a:t>Street Data</a:t>
            </a:r>
            <a:endParaRPr lang="en-US" dirty="0"/>
          </a:p>
        </p:txBody>
      </p:sp>
      <p:sp>
        <p:nvSpPr>
          <p:cNvPr id="48" name="TextBox 47"/>
          <p:cNvSpPr txBox="1"/>
          <p:nvPr/>
        </p:nvSpPr>
        <p:spPr>
          <a:xfrm>
            <a:off x="7010400" y="4724400"/>
            <a:ext cx="1371600" cy="369332"/>
          </a:xfrm>
          <a:prstGeom prst="rect">
            <a:avLst/>
          </a:prstGeom>
          <a:noFill/>
        </p:spPr>
        <p:txBody>
          <a:bodyPr wrap="square" rtlCol="0">
            <a:spAutoFit/>
          </a:bodyPr>
          <a:lstStyle/>
          <a:p>
            <a:r>
              <a:rPr lang="en-US" dirty="0" smtClean="0"/>
              <a:t>Street Layer</a:t>
            </a:r>
            <a:endParaRPr lang="en-US" dirty="0"/>
          </a:p>
        </p:txBody>
      </p:sp>
      <p:sp>
        <p:nvSpPr>
          <p:cNvPr id="49" name="TextBox 48"/>
          <p:cNvSpPr txBox="1"/>
          <p:nvPr/>
        </p:nvSpPr>
        <p:spPr>
          <a:xfrm>
            <a:off x="6858000" y="4267200"/>
            <a:ext cx="15240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Display Tools</a:t>
            </a:r>
            <a:endParaRPr lang="en-US" dirty="0">
              <a:solidFill>
                <a:srgbClr val="C00000"/>
              </a:solidFill>
              <a:latin typeface="Times New Roman" pitchFamily="18" charset="0"/>
              <a:cs typeface="Times New Roman" pitchFamily="18" charset="0"/>
            </a:endParaRPr>
          </a:p>
        </p:txBody>
      </p:sp>
      <p:sp>
        <p:nvSpPr>
          <p:cNvPr id="50" name="TextBox 49"/>
          <p:cNvSpPr txBox="1"/>
          <p:nvPr/>
        </p:nvSpPr>
        <p:spPr>
          <a:xfrm>
            <a:off x="4191000" y="4267200"/>
            <a:ext cx="2057400"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Rendering Engine</a:t>
            </a:r>
            <a:endParaRPr lang="en-US" dirty="0">
              <a:solidFill>
                <a:srgbClr val="C00000"/>
              </a:solidFill>
              <a:latin typeface="Times New Roman" pitchFamily="18" charset="0"/>
              <a:cs typeface="Times New Roman" pitchFamily="18" charset="0"/>
            </a:endParaRPr>
          </a:p>
        </p:txBody>
      </p:sp>
      <p:sp>
        <p:nvSpPr>
          <p:cNvPr id="51" name="TextBox 50"/>
          <p:cNvSpPr txBox="1"/>
          <p:nvPr/>
        </p:nvSpPr>
        <p:spPr>
          <a:xfrm>
            <a:off x="1752600" y="4267200"/>
            <a:ext cx="18288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Adaptor/wrapper</a:t>
            </a:r>
            <a:endParaRPr lang="en-US" dirty="0">
              <a:solidFill>
                <a:srgbClr val="C00000"/>
              </a:solidFill>
              <a:latin typeface="Times New Roman" pitchFamily="18" charset="0"/>
              <a:cs typeface="Times New Roman" pitchFamily="18" charset="0"/>
            </a:endParaRPr>
          </a:p>
        </p:txBody>
      </p:sp>
      <p:sp>
        <p:nvSpPr>
          <p:cNvPr id="52" name="TextBox 51"/>
          <p:cNvSpPr txBox="1"/>
          <p:nvPr/>
        </p:nvSpPr>
        <p:spPr>
          <a:xfrm>
            <a:off x="381000" y="4267200"/>
            <a:ext cx="12954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Database</a:t>
            </a:r>
            <a:endParaRPr lang="en-US"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Open Geographic Standards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1"/>
            <a:ext cx="8229600" cy="4800600"/>
          </a:xfrm>
        </p:spPr>
        <p:txBody>
          <a:bodyPr>
            <a:normAutofit fontScale="92500" lnSpcReduction="20000"/>
          </a:bodyPr>
          <a:lstStyle/>
          <a:p>
            <a:r>
              <a:rPr lang="en-US" dirty="0" smtClean="0">
                <a:solidFill>
                  <a:schemeClr val="tx1">
                    <a:lumMod val="75000"/>
                    <a:lumOff val="25000"/>
                  </a:schemeClr>
                </a:solidFill>
              </a:rPr>
              <a:t>Open GIS Standards bodies aim to make geographic information and services neutral and available across any network, application, or platform</a:t>
            </a:r>
          </a:p>
          <a:p>
            <a:r>
              <a:rPr lang="en-US" dirty="0" smtClean="0">
                <a:solidFill>
                  <a:schemeClr val="tx1">
                    <a:lumMod val="75000"/>
                    <a:lumOff val="25000"/>
                  </a:schemeClr>
                </a:solidFill>
              </a:rPr>
              <a:t>Two major standard bodies: OGC and ISO/TC211</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Obstacles in adopting OGC standards to large scale Geo-science applications </a:t>
            </a:r>
          </a:p>
          <a:p>
            <a:pPr lvl="1">
              <a:lnSpc>
                <a:spcPct val="90000"/>
              </a:lnSpc>
            </a:pPr>
            <a:r>
              <a:rPr lang="en-US" dirty="0" smtClean="0">
                <a:solidFill>
                  <a:schemeClr val="tx1">
                    <a:lumMod val="75000"/>
                    <a:lumOff val="25000"/>
                  </a:schemeClr>
                </a:solidFill>
              </a:rPr>
              <a:t>OGC Services are HTTP GET/POST based; limited data transport capabilities. </a:t>
            </a:r>
          </a:p>
          <a:p>
            <a:pPr lvl="1">
              <a:lnSpc>
                <a:spcPct val="90000"/>
              </a:lnSpc>
            </a:pPr>
            <a:r>
              <a:rPr lang="en-US" dirty="0" smtClean="0">
                <a:solidFill>
                  <a:schemeClr val="tx1">
                    <a:lumMod val="75000"/>
                    <a:lumOff val="25000"/>
                  </a:schemeClr>
                </a:solidFill>
              </a:rPr>
              <a:t>Request-response type services; centralized, synchronous applications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Service oriented GIS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143000"/>
            <a:ext cx="8458200" cy="5181600"/>
          </a:xfrm>
        </p:spPr>
        <p:txBody>
          <a:bodyPr>
            <a:noAutofit/>
          </a:bodyPr>
          <a:lstStyle/>
          <a:p>
            <a:pPr>
              <a:lnSpc>
                <a:spcPct val="80000"/>
              </a:lnSpc>
            </a:pPr>
            <a:r>
              <a:rPr lang="en-US" sz="2500" dirty="0" smtClean="0">
                <a:solidFill>
                  <a:schemeClr val="tx1">
                    <a:lumMod val="75000"/>
                    <a:lumOff val="25000"/>
                  </a:schemeClr>
                </a:solidFill>
              </a:rPr>
              <a:t>To create a GIS Data Grid Architecture we utilize</a:t>
            </a:r>
          </a:p>
          <a:p>
            <a:pPr lvl="1">
              <a:lnSpc>
                <a:spcPct val="80000"/>
              </a:lnSpc>
            </a:pPr>
            <a:r>
              <a:rPr lang="en-US" sz="2200" dirty="0" smtClean="0">
                <a:solidFill>
                  <a:schemeClr val="tx1">
                    <a:lumMod val="75000"/>
                    <a:lumOff val="25000"/>
                  </a:schemeClr>
                </a:solidFill>
              </a:rPr>
              <a:t>Web Services to realize Service Oriented Architecture</a:t>
            </a:r>
          </a:p>
          <a:p>
            <a:pPr lvl="1">
              <a:lnSpc>
                <a:spcPct val="80000"/>
              </a:lnSpc>
            </a:pPr>
            <a:r>
              <a:rPr lang="en-US" sz="2200" dirty="0" smtClean="0">
                <a:solidFill>
                  <a:schemeClr val="tx1">
                    <a:lumMod val="75000"/>
                    <a:lumOff val="25000"/>
                  </a:schemeClr>
                </a:solidFill>
              </a:rPr>
              <a:t>OGC data formats and application interfaces to achieve interoperability at both data and service levels</a:t>
            </a:r>
          </a:p>
          <a:p>
            <a:pPr lvl="1">
              <a:lnSpc>
                <a:spcPct val="80000"/>
              </a:lnSpc>
            </a:pPr>
            <a:endParaRPr lang="en-US" sz="1000" dirty="0" smtClean="0">
              <a:solidFill>
                <a:schemeClr val="tx1">
                  <a:lumMod val="75000"/>
                  <a:lumOff val="25000"/>
                </a:schemeClr>
              </a:solidFill>
            </a:endParaRPr>
          </a:p>
          <a:p>
            <a:r>
              <a:rPr lang="en-US" sz="2800" dirty="0" smtClean="0">
                <a:solidFill>
                  <a:schemeClr val="tx1">
                    <a:lumMod val="75000"/>
                    <a:lumOff val="25000"/>
                  </a:schemeClr>
                </a:solidFill>
              </a:rPr>
              <a:t>Extensions to Standards: </a:t>
            </a:r>
          </a:p>
          <a:p>
            <a:pPr marL="457200" indent="-338138">
              <a:buFont typeface="+mj-lt"/>
              <a:buAutoNum type="arabicPeriod"/>
            </a:pPr>
            <a:r>
              <a:rPr lang="en-US" sz="2400" dirty="0" smtClean="0">
                <a:solidFill>
                  <a:schemeClr val="tx1">
                    <a:lumMod val="75000"/>
                    <a:lumOff val="25000"/>
                  </a:schemeClr>
                </a:solidFill>
              </a:rPr>
              <a:t>Integrating OGC standards with Web Services principles</a:t>
            </a:r>
          </a:p>
          <a:p>
            <a:pPr lvl="1"/>
            <a:r>
              <a:rPr lang="en-US" sz="2000" dirty="0" smtClean="0">
                <a:solidFill>
                  <a:schemeClr val="tx1">
                    <a:lumMod val="75000"/>
                    <a:lumOff val="25000"/>
                  </a:schemeClr>
                </a:solidFill>
              </a:rPr>
              <a:t>Makes applications span cross-language, platform and operating systems</a:t>
            </a:r>
          </a:p>
          <a:p>
            <a:pPr lvl="1"/>
            <a:r>
              <a:rPr lang="en-US" sz="2000" dirty="0" smtClean="0">
                <a:solidFill>
                  <a:schemeClr val="tx1">
                    <a:lumMod val="75000"/>
                    <a:lumOff val="25000"/>
                  </a:schemeClr>
                </a:solidFill>
                <a:latin typeface="Calibri" pitchFamily="34" charset="0"/>
                <a:cs typeface="Times New Roman" pitchFamily="18" charset="0"/>
              </a:rPr>
              <a:t>Enables integration of Geo-science </a:t>
            </a:r>
            <a:r>
              <a:rPr lang="en-US" sz="2000" dirty="0" smtClean="0">
                <a:solidFill>
                  <a:schemeClr val="tx1">
                    <a:lumMod val="75000"/>
                    <a:lumOff val="25000"/>
                  </a:schemeClr>
                </a:solidFill>
                <a:cs typeface="Times New Roman" pitchFamily="18" charset="0"/>
              </a:rPr>
              <a:t>Grid</a:t>
            </a:r>
            <a:r>
              <a:rPr lang="en-US" sz="2000" dirty="0" smtClean="0">
                <a:solidFill>
                  <a:schemeClr val="tx1">
                    <a:lumMod val="75000"/>
                    <a:lumOff val="25000"/>
                  </a:schemeClr>
                </a:solidFill>
                <a:latin typeface="Calibri" pitchFamily="34" charset="0"/>
                <a:cs typeface="Times New Roman" pitchFamily="18" charset="0"/>
              </a:rPr>
              <a:t> applications with data services</a:t>
            </a:r>
          </a:p>
          <a:p>
            <a:pPr lvl="1"/>
            <a:r>
              <a:rPr lang="en-US" sz="2000" dirty="0" smtClean="0">
                <a:solidFill>
                  <a:schemeClr val="tx1">
                    <a:lumMod val="75000"/>
                    <a:lumOff val="25000"/>
                  </a:schemeClr>
                </a:solidFill>
                <a:latin typeface="Calibri" pitchFamily="34" charset="0"/>
                <a:cs typeface="Times New Roman" pitchFamily="18" charset="0"/>
              </a:rPr>
              <a:t>Orchestration of services, workflow.</a:t>
            </a:r>
            <a:endParaRPr lang="en-US" sz="2400" dirty="0" smtClean="0">
              <a:solidFill>
                <a:schemeClr val="tx1">
                  <a:lumMod val="75000"/>
                  <a:lumOff val="25000"/>
                </a:schemeClr>
              </a:solidFill>
              <a:latin typeface="Calibri" pitchFamily="34" charset="0"/>
              <a:cs typeface="Times New Roman" pitchFamily="18" charset="0"/>
            </a:endParaRPr>
          </a:p>
          <a:p>
            <a:pPr marL="457200" indent="-338138">
              <a:buFont typeface="+mj-lt"/>
              <a:buAutoNum type="arabicPeriod"/>
            </a:pPr>
            <a:r>
              <a:rPr lang="en-US" sz="2400" dirty="0" smtClean="0">
                <a:solidFill>
                  <a:schemeClr val="tx1">
                    <a:lumMod val="75000"/>
                    <a:lumOff val="25000"/>
                  </a:schemeClr>
                </a:solidFill>
              </a:rPr>
              <a:t>Streaming data transfer capabilities: </a:t>
            </a:r>
          </a:p>
          <a:p>
            <a:pPr lvl="1"/>
            <a:r>
              <a:rPr lang="en-US" sz="2000" dirty="0" smtClean="0">
                <a:solidFill>
                  <a:schemeClr val="tx1">
                    <a:lumMod val="75000"/>
                    <a:lumOff val="25000"/>
                  </a:schemeClr>
                </a:solidFill>
              </a:rPr>
              <a:t>SOAP message creation overhead</a:t>
            </a:r>
          </a:p>
          <a:p>
            <a:pPr lvl="1"/>
            <a:r>
              <a:rPr lang="en-US" sz="2000" dirty="0" smtClean="0">
                <a:solidFill>
                  <a:schemeClr val="tx1">
                    <a:lumMod val="75000"/>
                    <a:lumOff val="25000"/>
                  </a:schemeClr>
                </a:solidFill>
              </a:rPr>
              <a:t>XML-encoded GML creation and transfer times</a:t>
            </a:r>
          </a:p>
          <a:p>
            <a:pPr lvl="1"/>
            <a:r>
              <a:rPr lang="en-US" sz="2000" dirty="0" smtClean="0">
                <a:solidFill>
                  <a:schemeClr val="tx1">
                    <a:lumMod val="75000"/>
                    <a:lumOff val="25000"/>
                  </a:schemeClr>
                </a:solidFill>
              </a:rPr>
              <a:t>Publish/subscribe based messaging middleware</a:t>
            </a:r>
          </a:p>
          <a:p>
            <a:pPr lvl="1"/>
            <a:r>
              <a:rPr lang="en-US" sz="2000" dirty="0" smtClean="0">
                <a:solidFill>
                  <a:schemeClr val="tx1">
                    <a:lumMod val="75000"/>
                    <a:lumOff val="25000"/>
                  </a:schemeClr>
                </a:solidFill>
              </a:rPr>
              <a:t>Enables client to render map images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170731</TotalTime>
  <Words>8458</Words>
  <Application>Microsoft Office PowerPoint</Application>
  <PresentationFormat>On-screen Show (4:3)</PresentationFormat>
  <Paragraphs>1338</Paragraphs>
  <Slides>62</Slides>
  <Notes>60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High-Performance Federated and  Service-Oriented  Geographic Information Systems</vt:lpstr>
      <vt:lpstr>Outline</vt:lpstr>
      <vt:lpstr>Introduction </vt:lpstr>
      <vt:lpstr>Motivations</vt:lpstr>
      <vt:lpstr>Research Issues</vt:lpstr>
      <vt:lpstr>Motivating domain Geographic Information Systems (GIS)</vt:lpstr>
      <vt:lpstr>Background  (Cont’d) OGC’s Interoperability Standards</vt:lpstr>
      <vt:lpstr>Open Geographic Standards</vt:lpstr>
      <vt:lpstr>Service oriented GIS </vt:lpstr>
      <vt:lpstr>Capability aggregation/chaining for Service/data federation</vt:lpstr>
      <vt:lpstr>Federation Framework</vt:lpstr>
      <vt:lpstr>Federation Through Capability Aggregation</vt:lpstr>
      <vt:lpstr>Federator-oriented  data access/query optimization for distributed map rendering</vt:lpstr>
      <vt:lpstr>Performance Investigation</vt:lpstr>
      <vt:lpstr>Enhancement Approaches</vt:lpstr>
      <vt:lpstr>1. GML-tiling</vt:lpstr>
      <vt:lpstr>Tile-table (TT)</vt:lpstr>
      <vt:lpstr>Utilizing Locality of Reference</vt:lpstr>
      <vt:lpstr>How It is Used (Run-time)</vt:lpstr>
      <vt:lpstr>Summary and Related Work</vt:lpstr>
      <vt:lpstr>2. Dynamic Load-balancing &amp; Parallel Query</vt:lpstr>
      <vt:lpstr>Adaptive Range Query Optimization</vt:lpstr>
      <vt:lpstr>Load balancing via Range Query Partitioning</vt:lpstr>
      <vt:lpstr>Workload Estimation Table (WT)</vt:lpstr>
      <vt:lpstr>WT Creation/Refinement</vt:lpstr>
      <vt:lpstr>WT Utilization</vt:lpstr>
      <vt:lpstr>Performance effecting factors</vt:lpstr>
      <vt:lpstr>Slide 28</vt:lpstr>
      <vt:lpstr>Summary</vt:lpstr>
      <vt:lpstr>Related Work</vt:lpstr>
      <vt:lpstr>Test Setup: Overall performance evaluation</vt:lpstr>
      <vt:lpstr>Baseline System Tests</vt:lpstr>
      <vt:lpstr>1. Using GML-tiling</vt:lpstr>
      <vt:lpstr>2. Parallel Processing Through WT</vt:lpstr>
      <vt:lpstr>Summary &amp; Conclusions </vt:lpstr>
      <vt:lpstr>Contributions</vt:lpstr>
      <vt:lpstr>Contributions (Systems Software)</vt:lpstr>
      <vt:lpstr>Acknowledgement</vt:lpstr>
      <vt:lpstr>Thanks!....</vt:lpstr>
      <vt:lpstr>BACK-UP SLIDES</vt:lpstr>
      <vt:lpstr>Possible Future Research Directions</vt:lpstr>
      <vt:lpstr>Why OpenGIS</vt:lpstr>
      <vt:lpstr>Integrated data-view Multi-layered Map images</vt:lpstr>
      <vt:lpstr>Slide 44</vt:lpstr>
      <vt:lpstr>GetCapabilities Schema and Sample Request Instance</vt:lpstr>
      <vt:lpstr>GetMap Schema and Sample Request Instance</vt:lpstr>
      <vt:lpstr>Slide 47</vt:lpstr>
      <vt:lpstr>Event-based Interactive Map Tools </vt:lpstr>
      <vt:lpstr>Sample GML document</vt:lpstr>
      <vt:lpstr>Sample GetFeature Request Instance</vt:lpstr>
      <vt:lpstr>A Template simple capabilities file for a WMS</vt:lpstr>
      <vt:lpstr>Generalization of the Proposed Architecture</vt:lpstr>
      <vt:lpstr>Slide 53</vt:lpstr>
      <vt:lpstr>Map rendering from GML</vt:lpstr>
      <vt:lpstr>Interoperability Requirements on Geo-data</vt:lpstr>
      <vt:lpstr>Standard Query (GetFeature)</vt:lpstr>
      <vt:lpstr>Geo-data Characteristics</vt:lpstr>
      <vt:lpstr>Why Capability Metadata</vt:lpstr>
      <vt:lpstr>Architecture Summary</vt:lpstr>
      <vt:lpstr>Streaming data transfer</vt:lpstr>
      <vt:lpstr>Related Work -Parallel data access/query optimization-</vt:lpstr>
      <vt:lpstr>Integrated data-view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asayar</cp:lastModifiedBy>
  <cp:revision>4226</cp:revision>
  <dcterms:created xsi:type="dcterms:W3CDTF">2007-09-28T08:12:14Z</dcterms:created>
  <dcterms:modified xsi:type="dcterms:W3CDTF">2008-06-11T14:17:43Z</dcterms:modified>
</cp:coreProperties>
</file>