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5"/>
  </p:notesMasterIdLst>
  <p:handoutMasterIdLst>
    <p:handoutMasterId r:id="rId66"/>
  </p:handoutMasterIdLst>
  <p:sldIdLst>
    <p:sldId id="256" r:id="rId2"/>
    <p:sldId id="399" r:id="rId3"/>
    <p:sldId id="535" r:id="rId4"/>
    <p:sldId id="401" r:id="rId5"/>
    <p:sldId id="402" r:id="rId6"/>
    <p:sldId id="400" r:id="rId7"/>
    <p:sldId id="532" r:id="rId8"/>
    <p:sldId id="549" r:id="rId9"/>
    <p:sldId id="533" r:id="rId10"/>
    <p:sldId id="551" r:id="rId11"/>
    <p:sldId id="435" r:id="rId12"/>
    <p:sldId id="534" r:id="rId13"/>
    <p:sldId id="376" r:id="rId14"/>
    <p:sldId id="521" r:id="rId15"/>
    <p:sldId id="567" r:id="rId16"/>
    <p:sldId id="502" r:id="rId17"/>
    <p:sldId id="579" r:id="rId18"/>
    <p:sldId id="593" r:id="rId19"/>
    <p:sldId id="505" r:id="rId20"/>
    <p:sldId id="586" r:id="rId21"/>
    <p:sldId id="592" r:id="rId22"/>
    <p:sldId id="594" r:id="rId23"/>
    <p:sldId id="513" r:id="rId24"/>
    <p:sldId id="520" r:id="rId25"/>
    <p:sldId id="496" r:id="rId26"/>
    <p:sldId id="528" r:id="rId27"/>
    <p:sldId id="486" r:id="rId28"/>
    <p:sldId id="489" r:id="rId29"/>
    <p:sldId id="487" r:id="rId30"/>
    <p:sldId id="346" r:id="rId31"/>
    <p:sldId id="329" r:id="rId32"/>
    <p:sldId id="529" r:id="rId33"/>
    <p:sldId id="434" r:id="rId34"/>
    <p:sldId id="406" r:id="rId35"/>
    <p:sldId id="379" r:id="rId36"/>
    <p:sldId id="387" r:id="rId37"/>
    <p:sldId id="380" r:id="rId38"/>
    <p:sldId id="381" r:id="rId39"/>
    <p:sldId id="382" r:id="rId40"/>
    <p:sldId id="383" r:id="rId41"/>
    <p:sldId id="384" r:id="rId42"/>
    <p:sldId id="389" r:id="rId43"/>
    <p:sldId id="447" r:id="rId44"/>
    <p:sldId id="524" r:id="rId45"/>
    <p:sldId id="525" r:id="rId46"/>
    <p:sldId id="526" r:id="rId47"/>
    <p:sldId id="544" r:id="rId48"/>
    <p:sldId id="545" r:id="rId49"/>
    <p:sldId id="546" r:id="rId50"/>
    <p:sldId id="550" r:id="rId51"/>
    <p:sldId id="552" r:id="rId52"/>
    <p:sldId id="553" r:id="rId53"/>
    <p:sldId id="572" r:id="rId54"/>
    <p:sldId id="578" r:id="rId55"/>
    <p:sldId id="573" r:id="rId56"/>
    <p:sldId id="574" r:id="rId57"/>
    <p:sldId id="575" r:id="rId58"/>
    <p:sldId id="576" r:id="rId59"/>
    <p:sldId id="577" r:id="rId60"/>
    <p:sldId id="580" r:id="rId61"/>
    <p:sldId id="595" r:id="rId62"/>
    <p:sldId id="596" r:id="rId63"/>
    <p:sldId id="59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120"/>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209" autoAdjust="0"/>
    <p:restoredTop sz="75574" autoAdjust="0"/>
  </p:normalViewPr>
  <p:slideViewPr>
    <p:cSldViewPr>
      <p:cViewPr>
        <p:scale>
          <a:sx n="80" d="100"/>
          <a:sy n="80" d="100"/>
        </p:scale>
        <p:origin x="-1476" y="-138"/>
      </p:cViewPr>
      <p:guideLst>
        <p:guide orient="horz" pos="2160"/>
        <p:guide pos="2880"/>
      </p:guideLst>
    </p:cSldViewPr>
  </p:slideViewPr>
  <p:outlineViewPr>
    <p:cViewPr>
      <p:scale>
        <a:sx n="33" d="100"/>
        <a:sy n="33" d="100"/>
      </p:scale>
      <p:origin x="0" y="99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842E-2"/>
        </c:manualLayout>
      </c:layout>
      <c:spPr>
        <a:noFill/>
        <a:ln w="25400">
          <a:noFill/>
        </a:ln>
      </c:spPr>
    </c:title>
    <c:plotArea>
      <c:layout>
        <c:manualLayout>
          <c:layoutTarget val="inner"/>
          <c:xMode val="edge"/>
          <c:yMode val="edge"/>
          <c:x val="0.16385605252029195"/>
          <c:y val="0.16089129483814749"/>
          <c:w val="0.77572325656124275"/>
          <c:h val="0.66926655001459545"/>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1025.6733333332998</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63142528"/>
        <c:axId val="63152896"/>
      </c:scatterChart>
      <c:valAx>
        <c:axId val="63142528"/>
        <c:scaling>
          <c:orientation val="minMax"/>
        </c:scaling>
        <c:axPos val="b"/>
        <c:title>
          <c:tx>
            <c:rich>
              <a:bodyPr/>
              <a:lstStyle/>
              <a:p>
                <a:pPr>
                  <a:defRPr sz="1200">
                    <a:solidFill>
                      <a:srgbClr val="002060"/>
                    </a:solidFill>
                  </a:defRPr>
                </a:pPr>
                <a:r>
                  <a:rPr lang="en-US" sz="1200">
                    <a:solidFill>
                      <a:srgbClr val="002060"/>
                    </a:solidFill>
                  </a:rPr>
                  <a:t>Data Size -KB</a:t>
                </a:r>
              </a:p>
            </c:rich>
          </c:tx>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63152896"/>
        <c:crosses val="autoZero"/>
        <c:crossBetween val="midCat"/>
      </c:valAx>
      <c:valAx>
        <c:axId val="6315289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spPr>
            <a:noFill/>
            <a:ln w="25400">
              <a:noFill/>
            </a:ln>
          </c:spPr>
        </c:title>
        <c:numFmt formatCode="#,##0" sourceLinked="0"/>
        <c:majorTickMark val="none"/>
        <c:tickLblPos val="nextTo"/>
        <c:txPr>
          <a:bodyPr/>
          <a:lstStyle/>
          <a:p>
            <a:pPr>
              <a:defRPr sz="1200"/>
            </a:pPr>
            <a:endParaRPr lang="en-US"/>
          </a:p>
        </c:txPr>
        <c:crossAx val="63142528"/>
        <c:crosses val="autoZero"/>
        <c:crossBetween val="midCat"/>
      </c:valAx>
    </c:plotArea>
    <c:legend>
      <c:legendPos val="r"/>
      <c:layout>
        <c:manualLayout>
          <c:xMode val="edge"/>
          <c:yMode val="edge"/>
          <c:x val="0.17892412531002441"/>
          <c:y val="0.17256318484665223"/>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71.578947368418937</c:v>
                </c:pt>
              </c:numCache>
            </c:numRef>
          </c:val>
        </c:ser>
        <c:axId val="63242240"/>
        <c:axId val="63245312"/>
      </c:barChart>
      <c:catAx>
        <c:axId val="63242240"/>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title>
        <c:majorTickMark val="none"/>
        <c:tickLblPos val="nextTo"/>
        <c:txPr>
          <a:bodyPr/>
          <a:lstStyle/>
          <a:p>
            <a:pPr>
              <a:defRPr sz="1200"/>
            </a:pPr>
            <a:endParaRPr lang="en-US"/>
          </a:p>
        </c:txPr>
        <c:crossAx val="63245312"/>
        <c:crosses val="autoZero"/>
        <c:auto val="1"/>
        <c:lblAlgn val="ctr"/>
        <c:lblOffset val="100"/>
      </c:catAx>
      <c:valAx>
        <c:axId val="63245312"/>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title>
        <c:numFmt formatCode="0" sourceLinked="0"/>
        <c:tickLblPos val="nextTo"/>
        <c:txPr>
          <a:bodyPr/>
          <a:lstStyle/>
          <a:p>
            <a:pPr>
              <a:defRPr sz="1200"/>
            </a:pPr>
            <a:endParaRPr lang="en-US"/>
          </a:p>
        </c:txPr>
        <c:crossAx val="63242240"/>
        <c:crosses val="autoZero"/>
        <c:crossBetween val="between"/>
      </c:valAx>
    </c:plotArea>
    <c:legend>
      <c:legendPos val="r"/>
      <c:layout>
        <c:manualLayout>
          <c:xMode val="edge"/>
          <c:yMode val="edge"/>
          <c:x val="0.19016113277102753"/>
          <c:y val="0.22409521726450857"/>
          <c:w val="0.45744175181986352"/>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7/26/2008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7/26/2008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a:t>
            </a:r>
            <a:r>
              <a:rPr lang="en-US" baseline="0" smtClean="0"/>
              <a:t>systems.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58788" lvl="1" indent="-285750">
              <a:spcBef>
                <a:spcPct val="20000"/>
              </a:spcBef>
              <a:buFontTx/>
              <a:buNone/>
            </a:pPr>
            <a:r>
              <a:rPr lang="en-US" sz="3600" dirty="0" smtClean="0">
                <a:solidFill>
                  <a:schemeClr val="tx1">
                    <a:lumMod val="75000"/>
                    <a:lumOff val="25000"/>
                  </a:schemeClr>
                </a:solidFill>
                <a:effectLst>
                  <a:outerShdw blurRad="38100" dist="38100" dir="2700000" algn="tl">
                    <a:srgbClr val="000000">
                      <a:alpha val="43137"/>
                    </a:srgbClr>
                  </a:outerShdw>
                </a:effectLst>
              </a:rPr>
              <a:t>Old title: Capability Aggregation</a:t>
            </a:r>
            <a:r>
              <a:rPr lang="en-US" sz="3600" baseline="0" dirty="0" smtClean="0">
                <a:solidFill>
                  <a:schemeClr val="tx1">
                    <a:lumMod val="75000"/>
                    <a:lumOff val="25000"/>
                  </a:schemeClr>
                </a:solidFill>
                <a:effectLst>
                  <a:outerShdw blurRad="38100" dist="38100" dir="2700000" algn="tl">
                    <a:srgbClr val="000000">
                      <a:alpha val="43137"/>
                    </a:srgbClr>
                  </a:outerShdw>
                </a:effectLst>
              </a:rPr>
              <a:t> </a:t>
            </a:r>
            <a:r>
              <a:rPr lang="en-US" sz="2800" dirty="0" smtClean="0">
                <a:solidFill>
                  <a:schemeClr val="tx1">
                    <a:lumMod val="75000"/>
                    <a:lumOff val="25000"/>
                  </a:schemeClr>
                </a:solidFill>
                <a:effectLst>
                  <a:outerShdw blurRad="38100" dist="38100" dir="2700000" algn="tl">
                    <a:srgbClr val="000000">
                      <a:alpha val="43137"/>
                    </a:srgbClr>
                  </a:outerShdw>
                </a:effectLst>
              </a:rPr>
              <a:t>for Service/data federation (think about this)</a:t>
            </a:r>
            <a:endParaRPr lang="en-GB" sz="2800" dirty="0" smtClean="0"/>
          </a:p>
          <a:p>
            <a:pPr marL="458788" lvl="1" indent="-285750">
              <a:spcBef>
                <a:spcPct val="20000"/>
              </a:spcBef>
              <a:buFontTx/>
              <a:buNone/>
            </a:pPr>
            <a:endParaRPr lang="en-GB" sz="2800" dirty="0" smtClean="0"/>
          </a:p>
          <a:p>
            <a:pPr marL="458788" lvl="1" indent="-285750">
              <a:spcBef>
                <a:spcPct val="20000"/>
              </a:spcBef>
              <a:buFontTx/>
              <a:buNone/>
            </a:pPr>
            <a:r>
              <a:rPr lang="en-GB" sz="2800" dirty="0" smtClean="0"/>
              <a:t>After defining service oriented</a:t>
            </a:r>
            <a:r>
              <a:rPr lang="en-GB" sz="2800" baseline="0" dirty="0" smtClean="0"/>
              <a:t> GIS over the Open GIS standards:</a:t>
            </a:r>
            <a:endParaRPr lang="en-GB" sz="2800" dirty="0" smtClean="0"/>
          </a:p>
          <a:p>
            <a:pPr marL="458788" lvl="1" indent="-285750">
              <a:spcBef>
                <a:spcPct val="20000"/>
              </a:spcBef>
              <a:buFontTx/>
              <a:buNone/>
            </a:pPr>
            <a:r>
              <a:rPr lang="en-GB" sz="2800" dirty="0" smtClean="0"/>
              <a:t>We proposed a federation framework</a:t>
            </a:r>
            <a:r>
              <a:rPr lang="en-GB" sz="2800" baseline="0" dirty="0" smtClean="0"/>
              <a:t> </a:t>
            </a:r>
            <a:r>
              <a:rPr lang="en-GB" sz="2800" baseline="0" dirty="0" smtClean="0"/>
              <a:t>for ..</a:t>
            </a:r>
            <a:r>
              <a:rPr lang="en-US" sz="2800" kern="1200" dirty="0" smtClean="0">
                <a:solidFill>
                  <a:schemeClr val="tx1"/>
                </a:solidFill>
                <a:latin typeface="+mn-lt"/>
                <a:ea typeface="+mn-ea"/>
                <a:cs typeface="+mn-cs"/>
              </a:rPr>
              <a:t>. </a:t>
            </a:r>
            <a:endParaRPr lang="en-US" sz="2800" kern="1200" dirty="0" smtClean="0">
              <a:solidFill>
                <a:schemeClr val="tx1"/>
              </a:solidFill>
              <a:latin typeface="+mn-lt"/>
              <a:ea typeface="+mn-ea"/>
              <a:cs typeface="+mn-cs"/>
            </a:endParaRPr>
          </a:p>
          <a:p>
            <a:pPr marL="458788" lvl="1" indent="-285750">
              <a:spcBef>
                <a:spcPct val="20000"/>
              </a:spcBef>
              <a:buFontTx/>
              <a:buNone/>
            </a:pPr>
            <a:endParaRPr lang="en-GB" sz="2800" dirty="0" smtClean="0"/>
          </a:p>
          <a:p>
            <a:r>
              <a:rPr lang="en-US" dirty="0" smtClean="0">
                <a:solidFill>
                  <a:schemeClr val="tx1">
                    <a:lumMod val="75000"/>
                    <a:lumOff val="25000"/>
                  </a:schemeClr>
                </a:solidFill>
              </a:rPr>
              <a:t>Ex: Dublin Core and OAI-PMH (Open Archives Initiative Protocol for Metadata Harvesting) in digital libraries domain</a:t>
            </a:r>
          </a:p>
          <a:p>
            <a:pPr lvl="1"/>
            <a:r>
              <a:rPr lang="en-US" dirty="0" smtClean="0">
                <a:solidFill>
                  <a:schemeClr val="tx1">
                    <a:lumMod val="75000"/>
                    <a:lumOff val="25000"/>
                  </a:schemeClr>
                </a:solidFill>
              </a:rPr>
              <a:t>(Dublin Core - RDF)  - (Capability - GML) [relation mappings]</a:t>
            </a:r>
          </a:p>
          <a:p>
            <a:pPr marL="458788" lvl="1" indent="-285750">
              <a:spcBef>
                <a:spcPct val="20000"/>
              </a:spcBef>
              <a:buFontTx/>
              <a:buNone/>
            </a:pPr>
            <a:endParaRPr lang="en-GB" sz="2800" dirty="0" smtClean="0"/>
          </a:p>
          <a:p>
            <a:pPr marL="458788" lvl="1" indent="-285750">
              <a:spcBef>
                <a:spcPct val="20000"/>
              </a:spcBef>
              <a:buFontTx/>
              <a:buNone/>
            </a:pPr>
            <a:endParaRPr lang="en-GB" sz="2800" dirty="0" smtClean="0"/>
          </a:p>
          <a:p>
            <a:pPr marL="458788" lvl="1" indent="-285750">
              <a:spcBef>
                <a:spcPct val="20000"/>
              </a:spcBef>
              <a:buFontTx/>
              <a:buNone/>
            </a:pPr>
            <a:r>
              <a:rPr lang="en-GB" sz="2800" dirty="0" smtClean="0"/>
              <a:t>Dublin core: An attempt to improve resource discovery on the Web</a:t>
            </a:r>
            <a:r>
              <a:rPr lang="en-GB" sz="2800" baseline="0" dirty="0" smtClean="0"/>
              <a:t> - </a:t>
            </a:r>
            <a:r>
              <a:rPr lang="en-GB" dirty="0" smtClean="0"/>
              <a:t>now adopted more broadly</a:t>
            </a:r>
          </a:p>
          <a:p>
            <a:pPr marL="458788" lvl="1" indent="-285750">
              <a:spcBef>
                <a:spcPct val="20000"/>
              </a:spcBef>
              <a:buFontTx/>
              <a:buNone/>
            </a:pPr>
            <a:endParaRPr lang="en-GB" dirty="0" smtClean="0"/>
          </a:p>
          <a:p>
            <a:pPr marL="458788" lvl="1" indent="-285750">
              <a:spcBef>
                <a:spcPct val="20000"/>
              </a:spcBef>
              <a:buFontTx/>
              <a:buNone/>
            </a:pPr>
            <a:r>
              <a:rPr lang="en-US" dirty="0" smtClean="0"/>
              <a:t>15 elements for descriptive metadata:</a:t>
            </a:r>
            <a:r>
              <a:rPr lang="en-US" baseline="0" dirty="0" smtClean="0"/>
              <a:t> Title, creator, subject, description, publisher, date, type, source, format etc. - looks like end node.</a:t>
            </a:r>
          </a:p>
          <a:p>
            <a:pPr marL="458788" lvl="1" indent="-285750">
              <a:spcBef>
                <a:spcPct val="20000"/>
              </a:spcBef>
              <a:buFontTx/>
              <a:buNone/>
            </a:pPr>
            <a:endParaRPr lang="en-US" baseline="0" dirty="0" smtClean="0"/>
          </a:p>
          <a:p>
            <a:pPr marL="458788" lvl="1" indent="-285750">
              <a:spcBef>
                <a:spcPct val="20000"/>
              </a:spcBef>
              <a:buFontTx/>
              <a:buNone/>
            </a:pPr>
            <a:r>
              <a:rPr lang="en-US" baseline="0" dirty="0" smtClean="0"/>
              <a:t>Dublin Core </a:t>
            </a:r>
            <a:r>
              <a:rPr lang="en-US" baseline="0" dirty="0" err="1" smtClean="0"/>
              <a:t>vs</a:t>
            </a:r>
            <a:r>
              <a:rPr lang="en-US" baseline="0" dirty="0" smtClean="0"/>
              <a:t> RDF (defined by W3C)    -    Capability </a:t>
            </a:r>
            <a:r>
              <a:rPr lang="en-US" baseline="0" dirty="0" err="1" smtClean="0"/>
              <a:t>vs</a:t>
            </a:r>
            <a:r>
              <a:rPr lang="en-US" baseline="0" dirty="0" smtClean="0"/>
              <a:t> GML</a:t>
            </a:r>
          </a:p>
          <a:p>
            <a:pPr marL="458788" lvl="1" indent="-285750">
              <a:spcBef>
                <a:spcPct val="20000"/>
              </a:spcBef>
              <a:buFontTx/>
              <a:buNone/>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RDF and GML </a:t>
            </a:r>
            <a:r>
              <a:rPr lang="en-US" dirty="0" smtClean="0"/>
              <a:t>Imposes structural constraints on the expression of application data models</a:t>
            </a:r>
            <a:r>
              <a:rPr lang="en-US" baseline="0" dirty="0" smtClean="0"/>
              <a:t> </a:t>
            </a:r>
            <a:r>
              <a:rPr lang="en-US" dirty="0" smtClean="0"/>
              <a:t>for consistent </a:t>
            </a:r>
            <a:r>
              <a:rPr lang="en-US" u="sng" dirty="0" smtClean="0"/>
              <a:t>encoding</a:t>
            </a:r>
            <a:r>
              <a:rPr lang="en-US" dirty="0" smtClean="0"/>
              <a:t>, </a:t>
            </a:r>
            <a:r>
              <a:rPr lang="en-US" u="sng" dirty="0" smtClean="0"/>
              <a:t>exchange</a:t>
            </a:r>
            <a:r>
              <a:rPr lang="en-US" dirty="0" smtClean="0"/>
              <a:t> and </a:t>
            </a:r>
            <a:r>
              <a:rPr lang="en-US" u="sng" dirty="0" smtClean="0"/>
              <a:t>processing</a:t>
            </a:r>
            <a:r>
              <a:rPr lang="en-US" dirty="0" smtClean="0"/>
              <a:t> of metadata</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dirty="0" smtClean="0"/>
              <a:t>Usage is different: dc elements</a:t>
            </a:r>
            <a:r>
              <a:rPr lang="en-US" baseline="0" dirty="0" smtClean="0"/>
              <a:t> for resource description is embedded in </a:t>
            </a:r>
            <a:r>
              <a:rPr lang="en-US" baseline="0" dirty="0" err="1" smtClean="0"/>
              <a:t>rdf</a:t>
            </a:r>
            <a:r>
              <a:rPr lang="en-US" baseline="0" dirty="0" smtClean="0"/>
              <a:t> documents. In GML-capability case: capability utilizes the semantics of GML elements.</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Dublin core is an application of RDF data model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err="1" smtClean="0"/>
              <a:t>Dc:date</a:t>
            </a:r>
            <a:r>
              <a:rPr lang="en-US" baseline="0" dirty="0" smtClean="0"/>
              <a:t> -&gt; </a:t>
            </a:r>
            <a:r>
              <a:rPr lang="en-US" baseline="0" dirty="0" err="1" smtClean="0"/>
              <a:t>rdf:value</a:t>
            </a: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Federator is actually</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extended WMS provides one global view over several data sources that are processed as one source.</a:t>
            </a:r>
          </a:p>
          <a:p>
            <a:r>
              <a:rPr lang="en-US" sz="1200" kern="1200" dirty="0" smtClean="0">
                <a:solidFill>
                  <a:schemeClr val="tx1"/>
                </a:solidFill>
                <a:latin typeface="+mn-lt"/>
                <a:ea typeface="+mn-ea"/>
                <a:cs typeface="+mn-cs"/>
              </a:rPr>
              <a:t>aggregating capability metadata from distributed standard GIS services and orchestrating/synchronizing requests and responses over the composition of data services referenced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a:t>
            </a:r>
          </a:p>
          <a:p>
            <a:endParaRPr lang="en-US" sz="1200"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smtClean="0">
                <a:solidFill>
                  <a:schemeClr val="tx1">
                    <a:lumMod val="75000"/>
                    <a:lumOff val="25000"/>
                  </a:schemeClr>
                </a:solidFill>
              </a:rPr>
              <a:t>Enables users to query the map images based on their attributes and features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pPr lvl="1"/>
            <a:r>
              <a:rPr lang="en-US" dirty="0" smtClean="0">
                <a:solidFill>
                  <a:schemeClr val="tx1">
                    <a:lumMod val="75000"/>
                    <a:lumOff val="25000"/>
                  </a:schemeClr>
                </a:solidFill>
              </a:rPr>
              <a:t>5. Data always is kept at its originating  resource</a:t>
            </a:r>
          </a:p>
          <a:p>
            <a:pPr lvl="1"/>
            <a:r>
              <a:rPr lang="en-US" dirty="0" smtClean="0">
                <a:solidFill>
                  <a:schemeClr val="tx1">
                    <a:lumMod val="75000"/>
                    <a:lumOff val="25000"/>
                  </a:schemeClr>
                </a:solidFill>
              </a:rPr>
              <a:t>Autonomous local resources -Easy data-maintenance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 map is application-based, human-recognizable, integrated data display and is composed of layers. A layer is a data rendering of a single homogeneous data source. Layers are created from the structured XML-encoded common data model (GML) or binary map images (raster data). Heterogeneous data sources (</a:t>
            </a:r>
            <a:r>
              <a:rPr lang="en-US" sz="1000" i="1" kern="1200" baseline="0" dirty="0" smtClean="0">
                <a:solidFill>
                  <a:schemeClr val="tx1"/>
                </a:solidFill>
                <a:latin typeface="+mn-lt"/>
                <a:ea typeface="+mn-ea"/>
                <a:cs typeface="+mn-cs"/>
              </a:rPr>
              <a:t>raw data</a:t>
            </a:r>
            <a:r>
              <a:rPr lang="en-US" sz="1000" kern="1200" baseline="0" dirty="0" smtClean="0">
                <a:solidFill>
                  <a:schemeClr val="tx1"/>
                </a:solidFill>
                <a:latin typeface="+mn-lt"/>
                <a:ea typeface="+mn-ea"/>
                <a:cs typeface="+mn-cs"/>
              </a:rPr>
              <a:t>) are integrated to the system as GML or binary map images through the resource specific mediators. The mediators have resource specific adaptors for request and response conversions and appropriate capability metadata describing the data and resources.</a:t>
            </a:r>
          </a:p>
          <a:p>
            <a:r>
              <a:rPr lang="en-US" sz="1000" kern="1200" dirty="0" smtClean="0">
                <a:solidFill>
                  <a:schemeClr val="tx1"/>
                </a:solidFill>
                <a:latin typeface="+mn-lt"/>
                <a:ea typeface="+mn-ea"/>
                <a:cs typeface="+mn-cs"/>
              </a:rPr>
              <a:t>The federator enables state-full service access over the stateless GIS Web Service components, and results in better performance for responsive GIS systems.</a:t>
            </a:r>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smtClean="0"/>
          </a:p>
          <a:p>
            <a:r>
              <a:rPr lang="en-US" sz="1200" baseline="0" dirty="0" smtClean="0"/>
              <a:t>.. for high-performance support in distributed map rendering.</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 addition to </a:t>
            </a:r>
            <a:r>
              <a:rPr lang="en-US" dirty="0" smtClean="0">
                <a:solidFill>
                  <a:schemeClr val="tx1">
                    <a:lumMod val="75000"/>
                    <a:lumOff val="25000"/>
                  </a:schemeClr>
                </a:solidFill>
              </a:rPr>
              <a:t>distributed </a:t>
            </a:r>
            <a:r>
              <a:rPr lang="en-US" dirty="0" smtClean="0">
                <a:solidFill>
                  <a:schemeClr val="tx1">
                    <a:lumMod val="75000"/>
                    <a:lumOff val="25000"/>
                  </a:schemeClr>
                </a:solidFill>
              </a:rPr>
              <a:t>nature of the data and common problems with large data movement,…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GIS is mostly used in early warning systems, </a:t>
            </a:r>
            <a:r>
              <a:rPr lang="en-US" dirty="0" smtClean="0"/>
              <a:t>interactive real-time applications ,</a:t>
            </a:r>
            <a:r>
              <a:rPr lang="en-US" baseline="0" dirty="0" smtClean="0"/>
              <a:t> It </a:t>
            </a:r>
            <a:r>
              <a:rPr lang="en-US" dirty="0" smtClean="0">
                <a:solidFill>
                  <a:schemeClr val="tx1">
                    <a:lumMod val="75000"/>
                    <a:lumOff val="25000"/>
                  </a:schemeClr>
                </a:solidFill>
              </a:rPr>
              <a:t>requires quick response times. But because of the distributed nature of data and interoperability requirements’ cost,</a:t>
            </a:r>
            <a:r>
              <a:rPr lang="en-US" baseline="0" dirty="0" smtClean="0">
                <a:solidFill>
                  <a:schemeClr val="tx1">
                    <a:lumMod val="75000"/>
                    <a:lumOff val="25000"/>
                  </a:schemeClr>
                </a:solidFill>
              </a:rPr>
              <a:t> it is not easy to develop a responsive interactive information systems.</a:t>
            </a:r>
            <a:endParaRPr lang="en-US"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0- distributed nature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and the computational resources are naturally distributed</a:t>
            </a:r>
          </a:p>
          <a:p>
            <a:r>
              <a:rPr lang="en-US" sz="1200" kern="1200" dirty="0" smtClean="0">
                <a:solidFill>
                  <a:schemeClr val="tx1"/>
                </a:solidFill>
                <a:latin typeface="+mn-lt"/>
                <a:ea typeface="+mn-ea"/>
                <a:cs typeface="+mn-cs"/>
              </a:rPr>
              <a:t>Large data volumes make it impossible to put all geospatial data into one big data center.</a:t>
            </a:r>
          </a:p>
          <a:p>
            <a:r>
              <a:rPr lang="en-US" sz="1200" kern="1200" dirty="0" smtClean="0">
                <a:solidFill>
                  <a:schemeClr val="tx1"/>
                </a:solidFill>
                <a:latin typeface="+mn-lt"/>
                <a:ea typeface="+mn-ea"/>
                <a:cs typeface="+mn-cs"/>
              </a:rPr>
              <a:t>Decision making requires these distributed heterogeneous data sources to be shared, and represented/rendered to extract useful knowledge </a:t>
            </a:r>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p>
          <a:p>
            <a:r>
              <a:rPr lang="en-US" sz="1200" kern="1200" dirty="0" smtClean="0">
                <a:solidFill>
                  <a:schemeClr val="tx1"/>
                </a:solidFill>
                <a:latin typeface="+mn-lt"/>
                <a:ea typeface="+mn-ea"/>
                <a:cs typeface="+mn-cs"/>
              </a:rPr>
              <a:t>That enables the data sources to be queried and displayed together</a:t>
            </a: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also some characteristics of geo-data that make it difficult to design a distributed GIS with satisfactory performance.</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a:p>
            <a:pPr>
              <a:buFontTx/>
              <a:buChar char="-"/>
            </a:pPr>
            <a:r>
              <a:rPr lang="en-US" dirty="0" smtClean="0">
                <a:solidFill>
                  <a:schemeClr val="tx1">
                    <a:lumMod val="75000"/>
                    <a:lumOff val="25000"/>
                  </a:schemeClr>
                </a:solidFill>
              </a:rPr>
              <a:t>GIS</a:t>
            </a:r>
            <a:r>
              <a:rPr lang="en-US" baseline="0" dirty="0" smtClean="0">
                <a:solidFill>
                  <a:schemeClr val="tx1">
                    <a:lumMod val="75000"/>
                    <a:lumOff val="25000"/>
                  </a:schemeClr>
                </a:solidFill>
              </a:rPr>
              <a:t> services often transmit large resulting data sets such as images</a:t>
            </a:r>
            <a:endParaRPr lang="en-US" sz="1200" kern="1200" baseline="0" dirty="0" smtClean="0">
              <a:solidFill>
                <a:schemeClr val="tx1"/>
              </a:solidFill>
              <a:latin typeface="+mn-lt"/>
              <a:ea typeface="+mn-ea"/>
              <a:cs typeface="+mn-cs"/>
            </a:endParaRPr>
          </a:p>
          <a:p>
            <a:endParaRPr lang="en-US"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address those issues by</a:t>
            </a:r>
            <a:r>
              <a:rPr lang="en-US" baseline="0" dirty="0" smtClean="0"/>
              <a:t> focusing on adaptive range query optimization</a:t>
            </a:r>
            <a:r>
              <a:rPr lang="en-US" dirty="0" smtClean="0"/>
              <a: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In order to optimize a</a:t>
            </a:r>
            <a:r>
              <a:rPr lang="en-US" sz="1200" baseline="0" dirty="0" smtClean="0">
                <a:solidFill>
                  <a:schemeClr val="tx1">
                    <a:lumMod val="75000"/>
                    <a:lumOff val="25000"/>
                  </a:schemeClr>
                </a:solidFill>
              </a:rPr>
              <a:t> range query the commonly known way is the </a:t>
            </a:r>
            <a:r>
              <a:rPr lang="en-US" sz="1200" baseline="0" dirty="0" smtClean="0">
                <a:solidFill>
                  <a:schemeClr val="tx1">
                    <a:lumMod val="75000"/>
                    <a:lumOff val="25000"/>
                  </a:schemeClr>
                </a:solidFill>
              </a:rPr>
              <a:t>decomposing the </a:t>
            </a:r>
            <a:r>
              <a:rPr lang="en-US" sz="1200" baseline="0" dirty="0" smtClean="0">
                <a:solidFill>
                  <a:schemeClr val="tx1">
                    <a:lumMod val="75000"/>
                    <a:lumOff val="25000"/>
                  </a:schemeClr>
                </a:solidFill>
              </a:rPr>
              <a:t>range and </a:t>
            </a:r>
            <a:r>
              <a:rPr lang="en-US" sz="1200" baseline="0" dirty="0" smtClean="0">
                <a:solidFill>
                  <a:schemeClr val="tx1">
                    <a:lumMod val="75000"/>
                    <a:lumOff val="25000"/>
                  </a:schemeClr>
                </a:solidFill>
              </a:rPr>
              <a:t>making </a:t>
            </a:r>
            <a:r>
              <a:rPr lang="en-US" sz="1200" baseline="0" dirty="0" smtClean="0">
                <a:solidFill>
                  <a:schemeClr val="tx1">
                    <a:lumMod val="75000"/>
                    <a:lumOff val="25000"/>
                  </a:schemeClr>
                </a:solidFill>
              </a:rPr>
              <a:t>parallel queries instead of sending one large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endParaRPr lang="en-US" sz="32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PSUODOCODE</a:t>
            </a:r>
            <a:r>
              <a:rPr lang="en-US" baseline="0" dirty="0" smtClean="0"/>
              <a:t> OLARAK YAZ……</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I</a:t>
            </a:r>
            <a:r>
              <a:rPr lang="en-US" baseline="0" dirty="0" smtClean="0"/>
              <a:t> will be addressing these factors in today's presentation ( wait sometime so they can read). </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like plain http connection</a:t>
            </a:r>
          </a:p>
          <a:p>
            <a:r>
              <a:rPr lang="en-US" baseline="0" dirty="0" smtClean="0"/>
              <a:t>Single subscriber multiple NB for each WFS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solidFill>
                  <a:schemeClr val="tx1">
                    <a:lumMod val="75000"/>
                    <a:lumOff val="25000"/>
                  </a:schemeClr>
                </a:solidFill>
              </a:rPr>
              <a:t>WT </a:t>
            </a:r>
            <a:r>
              <a:rPr lang="en-US" dirty="0" smtClean="0">
                <a:solidFill>
                  <a:schemeClr val="tx1">
                    <a:lumMod val="75000"/>
                    <a:lumOff val="25000"/>
                  </a:schemeClr>
                </a:solidFill>
              </a:rPr>
              <a:t>built with different </a:t>
            </a:r>
            <a:r>
              <a:rPr lang="en-US" dirty="0" err="1" smtClean="0">
                <a:solidFill>
                  <a:schemeClr val="tx1">
                    <a:lumMod val="75000"/>
                    <a:lumOff val="25000"/>
                  </a:schemeClr>
                </a:solidFill>
              </a:rPr>
              <a:t>thr</a:t>
            </a:r>
            <a:r>
              <a:rPr lang="en-US" dirty="0" smtClean="0">
                <a:solidFill>
                  <a:schemeClr val="tx1">
                    <a:lumMod val="75000"/>
                    <a:lumOff val="25000"/>
                  </a:schemeClr>
                </a:solidFill>
              </a:rPr>
              <a:t> sizes give different #of partitions for the same query ranges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Speed up increases as the partition number increases and then increase rate decreases.</a:t>
            </a:r>
          </a:p>
          <a:p>
            <a:pPr lvl="1"/>
            <a:r>
              <a:rPr lang="en-US" dirty="0" smtClean="0">
                <a:solidFill>
                  <a:schemeClr val="tx1">
                    <a:lumMod val="75000"/>
                    <a:lumOff val="25000"/>
                  </a:schemeClr>
                </a:solidFill>
              </a:rPr>
              <a:t>The initial increase is due to improved load balance by reducing the effect of fluctuation in partitions’ loads,</a:t>
            </a:r>
          </a:p>
          <a:p>
            <a:pPr lvl="1"/>
            <a:r>
              <a:rPr lang="en-US" dirty="0" smtClean="0">
                <a:solidFill>
                  <a:schemeClr val="tx1">
                    <a:lumMod val="75000"/>
                    <a:lumOff val="25000"/>
                  </a:schemeClr>
                </a:solidFill>
              </a:rPr>
              <a:t>and the decrease is due to the non-parallelizable overheads and limited number of clusters.</a:t>
            </a:r>
          </a:p>
          <a:p>
            <a:endParaRPr lang="en-US" dirty="0" smtClean="0"/>
          </a:p>
          <a:p>
            <a:r>
              <a:rPr lang="en-US" dirty="0" smtClean="0"/>
              <a:t>	1	2	4</a:t>
            </a:r>
          </a:p>
          <a:p>
            <a:r>
              <a:rPr lang="en-US" dirty="0" smtClean="0"/>
              <a:t>6mb	49.0	34.2	34.1	avg:2prts  	</a:t>
            </a:r>
          </a:p>
          <a:p>
            <a:endParaRPr lang="en-US" dirty="0" smtClean="0"/>
          </a:p>
          <a:p>
            <a:r>
              <a:rPr lang="en-US" dirty="0" smtClean="0"/>
              <a:t>4mb	49.82	26.2	19.7	avg:4prts</a:t>
            </a:r>
          </a:p>
          <a:p>
            <a:endParaRPr lang="en-US" dirty="0" smtClean="0"/>
          </a:p>
          <a:p>
            <a:r>
              <a:rPr lang="en-US" dirty="0" smtClean="0"/>
              <a:t>2mb	52	27.3	15.8	avg:8pts</a:t>
            </a:r>
          </a:p>
          <a:p>
            <a:endParaRPr lang="en-US" dirty="0" smtClean="0"/>
          </a:p>
          <a:p>
            <a:r>
              <a:rPr lang="en-US" dirty="0" smtClean="0"/>
              <a:t>1mb	56.9	29.6	14.6	avg:16prts</a:t>
            </a:r>
          </a:p>
          <a:p>
            <a:endParaRPr lang="en-US" dirty="0" smtClean="0"/>
          </a:p>
          <a:p>
            <a:r>
              <a:rPr lang="en-US" dirty="0" smtClean="0"/>
              <a:t>2-cpu </a:t>
            </a:r>
            <a:r>
              <a:rPr lang="en-US" dirty="0" err="1" smtClean="0"/>
              <a:t>var</a:t>
            </a:r>
            <a:r>
              <a:rPr lang="en-US" dirty="0" smtClean="0"/>
              <a:t> 1WFS </a:t>
            </a:r>
            <a:r>
              <a:rPr lang="en-US" dirty="0" err="1" smtClean="0"/>
              <a:t>icin</a:t>
            </a:r>
            <a:r>
              <a:rPr lang="en-US" dirty="0" smtClean="0"/>
              <a:t> </a:t>
            </a:r>
            <a:r>
              <a:rPr lang="en-US" dirty="0" err="1" smtClean="0"/>
              <a:t>mesela</a:t>
            </a:r>
            <a:r>
              <a:rPr lang="en-US" dirty="0" smtClean="0"/>
              <a:t> 2 </a:t>
            </a:r>
            <a:r>
              <a:rPr lang="en-US" dirty="0" err="1" smtClean="0"/>
              <a:t>kat</a:t>
            </a:r>
            <a:r>
              <a:rPr lang="en-US" dirty="0" smtClean="0"/>
              <a:t> </a:t>
            </a:r>
            <a:r>
              <a:rPr lang="en-US" dirty="0" err="1" smtClean="0"/>
              <a:t>artmasi</a:t>
            </a:r>
            <a:r>
              <a:rPr lang="en-US" dirty="0" smtClean="0"/>
              <a:t> </a:t>
            </a:r>
            <a:r>
              <a:rPr lang="en-US" dirty="0" err="1" smtClean="0"/>
              <a:t>lazim</a:t>
            </a:r>
            <a:r>
              <a:rPr lang="en-US" dirty="0" smtClean="0"/>
              <a:t> </a:t>
            </a:r>
            <a:r>
              <a:rPr lang="en-US" dirty="0" err="1" smtClean="0"/>
              <a:t>ama</a:t>
            </a:r>
            <a:r>
              <a:rPr lang="en-US" dirty="0" smtClean="0"/>
              <a:t> </a:t>
            </a:r>
            <a:r>
              <a:rPr lang="en-US" dirty="0" err="1" smtClean="0"/>
              <a:t>degil</a:t>
            </a:r>
            <a:r>
              <a:rPr lang="en-US" dirty="0" smtClean="0"/>
              <a:t> ???</a:t>
            </a:r>
            <a:endParaRPr lang="en-US" baseline="0" dirty="0" smtClean="0"/>
          </a:p>
          <a:p>
            <a:r>
              <a:rPr lang="en-US" baseline="0" dirty="0" err="1" smtClean="0"/>
              <a:t>Cunku</a:t>
            </a:r>
            <a:r>
              <a:rPr lang="en-US" baseline="0" dirty="0" smtClean="0"/>
              <a:t> </a:t>
            </a:r>
            <a:r>
              <a:rPr lang="en-US" baseline="0" dirty="0" err="1" smtClean="0"/>
              <a:t>prt</a:t>
            </a:r>
            <a:r>
              <a:rPr lang="en-US" baseline="0" dirty="0" smtClean="0"/>
              <a:t> size 6 </a:t>
            </a:r>
            <a:r>
              <a:rPr lang="en-US" baseline="0" dirty="0" err="1" smtClean="0"/>
              <a:t>iki</a:t>
            </a:r>
            <a:r>
              <a:rPr lang="en-US" baseline="0" dirty="0" smtClean="0"/>
              <a:t> </a:t>
            </a:r>
            <a:r>
              <a:rPr lang="en-US" baseline="0" dirty="0" err="1" smtClean="0"/>
              <a:t>prt</a:t>
            </a:r>
            <a:r>
              <a:rPr lang="en-US" baseline="0" dirty="0" smtClean="0"/>
              <a:t> bile </a:t>
            </a:r>
            <a:r>
              <a:rPr lang="en-US" baseline="0" dirty="0" err="1" smtClean="0"/>
              <a:t>olsa</a:t>
            </a:r>
            <a:r>
              <a:rPr lang="en-US" baseline="0" dirty="0" smtClean="0"/>
              <a:t> </a:t>
            </a:r>
            <a:r>
              <a:rPr lang="en-US" baseline="0" dirty="0" err="1" smtClean="0"/>
              <a:t>prt</a:t>
            </a:r>
            <a:r>
              <a:rPr lang="en-US" baseline="0" dirty="0" smtClean="0"/>
              <a:t> size </a:t>
            </a:r>
            <a:r>
              <a:rPr lang="en-US" baseline="0" dirty="0" err="1" smtClean="0"/>
              <a:t>lari</a:t>
            </a:r>
            <a:r>
              <a:rPr lang="en-US" baseline="0" dirty="0" smtClean="0"/>
              <a:t> </a:t>
            </a:r>
            <a:r>
              <a:rPr lang="en-US" baseline="0" dirty="0" err="1" smtClean="0"/>
              <a:t>esit</a:t>
            </a:r>
            <a:r>
              <a:rPr lang="en-US" baseline="0" dirty="0" smtClean="0"/>
              <a:t> </a:t>
            </a:r>
            <a:r>
              <a:rPr lang="en-US" baseline="0" dirty="0" err="1" smtClean="0"/>
              <a:t>degil</a:t>
            </a:r>
            <a:r>
              <a:rPr lang="en-US" baseline="0" dirty="0" smtClean="0"/>
              <a:t> – partial overlapping.</a:t>
            </a:r>
          </a:p>
          <a:p>
            <a:r>
              <a:rPr lang="en-US" baseline="0" dirty="0" err="1" smtClean="0"/>
              <a:t>Thr</a:t>
            </a:r>
            <a:r>
              <a:rPr lang="en-US" baseline="0" dirty="0" smtClean="0"/>
              <a:t> </a:t>
            </a:r>
            <a:r>
              <a:rPr lang="en-US" baseline="0" dirty="0" err="1" smtClean="0"/>
              <a:t>prt</a:t>
            </a:r>
            <a:r>
              <a:rPr lang="en-US" baseline="0" dirty="0" smtClean="0"/>
              <a:t> size </a:t>
            </a:r>
            <a:r>
              <a:rPr lang="en-US" baseline="0" dirty="0" err="1" smtClean="0"/>
              <a:t>kuculdukce</a:t>
            </a:r>
            <a:r>
              <a:rPr lang="en-US" baseline="0" dirty="0" smtClean="0"/>
              <a:t> </a:t>
            </a:r>
            <a:r>
              <a:rPr lang="en-US" baseline="0" dirty="0" err="1" smtClean="0"/>
              <a:t>surrenden</a:t>
            </a:r>
            <a:r>
              <a:rPr lang="en-US" baseline="0" dirty="0" smtClean="0"/>
              <a:t> </a:t>
            </a:r>
            <a:r>
              <a:rPr lang="en-US" baseline="0" dirty="0" err="1" smtClean="0"/>
              <a:t>prt</a:t>
            </a:r>
            <a:r>
              <a:rPr lang="en-US" baseline="0" dirty="0" smtClean="0"/>
              <a:t> </a:t>
            </a:r>
            <a:r>
              <a:rPr lang="en-US" baseline="0" dirty="0" err="1" smtClean="0"/>
              <a:t>artar</a:t>
            </a:r>
            <a:r>
              <a:rPr lang="en-US" baseline="0" dirty="0" smtClean="0"/>
              <a:t> </a:t>
            </a:r>
            <a:r>
              <a:rPr lang="en-US" baseline="0" dirty="0" err="1" smtClean="0"/>
              <a:t>ve</a:t>
            </a:r>
            <a:r>
              <a:rPr lang="en-US" baseline="0" dirty="0" smtClean="0"/>
              <a:t> </a:t>
            </a:r>
            <a:r>
              <a:rPr lang="en-US" baseline="0" dirty="0" err="1" smtClean="0"/>
              <a:t>esit</a:t>
            </a:r>
            <a:r>
              <a:rPr lang="en-US" baseline="0" dirty="0" smtClean="0"/>
              <a:t> yuk </a:t>
            </a:r>
            <a:r>
              <a:rPr lang="en-US" baseline="0" dirty="0" err="1" smtClean="0"/>
              <a:t>dagilimi</a:t>
            </a:r>
            <a:r>
              <a:rPr lang="en-US" baseline="0" dirty="0" smtClean="0"/>
              <a:t> </a:t>
            </a:r>
            <a:r>
              <a:rPr lang="en-US" baseline="0" dirty="0" err="1" smtClean="0"/>
              <a:t>artar</a:t>
            </a:r>
            <a:r>
              <a:rPr lang="en-US" baseline="0" dirty="0" smtClean="0"/>
              <a:t>.</a:t>
            </a:r>
          </a:p>
          <a:p>
            <a:endParaRPr lang="en-US" baseline="0" dirty="0" smtClean="0"/>
          </a:p>
          <a:p>
            <a:r>
              <a:rPr lang="en-US" baseline="0" dirty="0" smtClean="0"/>
              <a:t>Overhead times:</a:t>
            </a:r>
          </a:p>
          <a:p>
            <a:r>
              <a:rPr lang="en-US" dirty="0" smtClean="0"/>
              <a:t>Avg. sub-query</a:t>
            </a:r>
            <a:r>
              <a:rPr lang="en-US" baseline="0" dirty="0" smtClean="0"/>
              <a:t> creation time for a particular partition: </a:t>
            </a:r>
            <a:r>
              <a:rPr lang="en-US" dirty="0" smtClean="0"/>
              <a:t>10.89 </a:t>
            </a:r>
            <a:r>
              <a:rPr lang="en-US" dirty="0" err="1" smtClean="0"/>
              <a:t>msec</a:t>
            </a:r>
            <a:endParaRPr lang="en-US" baseline="0" dirty="0" smtClean="0"/>
          </a:p>
          <a:p>
            <a:r>
              <a:rPr lang="en-US" baseline="0" dirty="0" smtClean="0"/>
              <a:t>Merging the results: It is done in parallel and that does not effect performance – asynchronous run</a:t>
            </a:r>
          </a:p>
          <a:p>
            <a:r>
              <a:rPr lang="en-US" baseline="0" dirty="0" smtClean="0"/>
              <a:t>I/O and </a:t>
            </a:r>
            <a:r>
              <a:rPr lang="en-US" baseline="0" dirty="0" err="1" smtClean="0"/>
              <a:t>cpu</a:t>
            </a:r>
            <a:r>
              <a:rPr lang="en-US" baseline="0" dirty="0" smtClean="0"/>
              <a:t> jobs run together.</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Science.gov provide an information infrastructure that</a:t>
            </a:r>
            <a:r>
              <a:rPr lang="en-US" baseline="0" dirty="0" smtClean="0"/>
              <a:t> </a:t>
            </a:r>
            <a:r>
              <a:rPr lang="en-US" dirty="0" smtClean="0"/>
              <a:t>would span and transcend institutional boundaries</a:t>
            </a:r>
            <a:endParaRPr lang="en-GB" dirty="0" smtClean="0"/>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the performance slides, we will be working on two-layers for simplicity.</a:t>
            </a:r>
          </a:p>
          <a:p>
            <a:pPr>
              <a:spcBef>
                <a:spcPct val="0"/>
              </a:spcBef>
            </a:pPr>
            <a:r>
              <a:rPr lang="en-US" baseline="0" dirty="0" smtClean="0"/>
              <a:t>These 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success and speedups are evaluated relatively.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see the data providers as black boxes.</a:t>
            </a:r>
            <a:endParaRPr lang="en-US" dirty="0" smtClean="0"/>
          </a:p>
          <a:p>
            <a:endParaRPr lang="en-US" baseline="0" dirty="0" smtClean="0"/>
          </a:p>
          <a:p>
            <a:r>
              <a:rPr lang="en-US" baseline="0" dirty="0" smtClean="0"/>
              <a:t>*X-Coordinates and selected ranges:*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assume that the requested queries are for 0.1 1 5 and 10 MB</a:t>
            </a:r>
          </a:p>
          <a:p>
            <a:r>
              <a:rPr lang="en-US" baseline="0" dirty="0" smtClean="0"/>
              <a:t>-Data sizes are selected to show the system’s behavior against the dramatically changing values..</a:t>
            </a:r>
          </a:p>
          <a:p>
            <a:endParaRPr lang="en-US" baseline="0" dirty="0" smtClean="0"/>
          </a:p>
          <a:p>
            <a:r>
              <a:rPr lang="en-US" baseline="0" dirty="0" smtClean="0"/>
              <a:t>*Analysis:*</a:t>
            </a:r>
          </a:p>
          <a:p>
            <a:r>
              <a:rPr lang="en-US" baseline="0" dirty="0" smtClean="0"/>
              <a:t>The system does not scale with data sizes because of ‘(a)’. </a:t>
            </a:r>
          </a:p>
          <a:p>
            <a:r>
              <a:rPr lang="en-US" baseline="0" dirty="0" smtClean="0"/>
              <a:t>Response time is the linear function of data sizes.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enhanced system performance bottleneck by adopting optimized parallel query approach given earlier whose WT is created with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Queries are consisted of the limited number of ranges</a:t>
            </a:r>
          </a:p>
          <a:p>
            <a:pPr lvl="1"/>
            <a:r>
              <a:rPr lang="en-US" dirty="0" smtClean="0"/>
              <a:t>Bounding boxes defining locations of data</a:t>
            </a:r>
          </a:p>
          <a:p>
            <a:pPr lvl="1"/>
            <a:r>
              <a:rPr lang="en-US" dirty="0" smtClean="0"/>
              <a:t>Other ranges are handled with application specific X-Path queries.</a:t>
            </a:r>
          </a:p>
          <a:p>
            <a:pPr lvl="1"/>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By using conventional communication networks, storage and computation resources, we obtained high degree of responsiveness.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Stateless</a:t>
            </a:r>
            <a:r>
              <a:rPr lang="en-US" baseline="0" dirty="0" smtClean="0"/>
              <a:t> GIS components are interacted in a stateful way through federators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Investigated performance efficient designs and did detailed benchmarking </a:t>
            </a:r>
          </a:p>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After defining such a framework we investigate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33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a:t>
            </a:r>
          </a:p>
          <a:p>
            <a:r>
              <a:rPr lang="en-US" dirty="0" smtClean="0"/>
              <a:t>The internet and its</a:t>
            </a:r>
            <a:r>
              <a:rPr lang="en-US" baseline="0" dirty="0" smtClean="0"/>
              <a:t> associated web programming models have revolutionized accessibility to data/information sources. </a:t>
            </a:r>
          </a:p>
          <a:p>
            <a:r>
              <a:rPr lang="en-US" baseline="0" dirty="0" smtClean="0"/>
              <a:t>To be able to produce knowledge from these data resources, they need to be shared, integrated and federated.</a:t>
            </a:r>
          </a:p>
          <a:p>
            <a:r>
              <a:rPr lang="en-US" baseline="0" dirty="0" smtClean="0"/>
              <a:t>In order to be able to integrate the data/information, they need to be interoperable and provided with standard service interfaces.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 the real world, data is kept in different formats and stored in numerous incompatible storages and provided by heterogeneous systems and internet protocols.</a:t>
            </a:r>
            <a:endParaRPr lang="en-US" sz="2000" dirty="0" smtClean="0">
              <a:solidFill>
                <a:schemeClr val="tx1">
                  <a:lumMod val="75000"/>
                  <a:lumOff val="25000"/>
                </a:schemeClr>
              </a:solidFill>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heterogeneity issues have been studied by open standards bodies. They propose online services and common data model mostly XML-structured</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Because of the interoperability and compliance costs and common problems with distributed nature of data and ownership issues, accessing/querying the data does not scale with data size.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a:t>
            </a:r>
          </a:p>
          <a:p>
            <a:r>
              <a:rPr lang="en-US" sz="2600" dirty="0" smtClean="0">
                <a:solidFill>
                  <a:schemeClr val="tx1">
                    <a:lumMod val="75000"/>
                    <a:lumOff val="25000"/>
                  </a:schemeClr>
                </a:solidFill>
              </a:rPr>
              <a:t>GIS applications require quick response</a:t>
            </a:r>
          </a:p>
          <a:p>
            <a:r>
              <a:rPr lang="en-US" dirty="0" smtClean="0">
                <a:solidFill>
                  <a:schemeClr val="tx1">
                    <a:lumMod val="75000"/>
                    <a:lumOff val="25000"/>
                  </a:schemeClr>
                </a:solidFill>
              </a:rPr>
              <a:t>    Emergency early warning systems</a:t>
            </a:r>
          </a:p>
          <a:p>
            <a:r>
              <a:rPr lang="en-US" dirty="0" smtClean="0">
                <a:solidFill>
                  <a:schemeClr val="tx1">
                    <a:lumMod val="75000"/>
                    <a:lumOff val="25000"/>
                  </a:schemeClr>
                </a:solidFill>
              </a:rPr>
              <a:t>    Home-land security and natural disasters.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a:t>
            </a:r>
            <a:endParaRPr lang="en-US" dirty="0" smtClean="0"/>
          </a:p>
          <a:p>
            <a:endParaRPr lang="en-US" baseline="0" dirty="0" smtClean="0"/>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 range queries are intersections of ranges defined on attributes.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Geo-data characteristics illustrate</a:t>
            </a:r>
            <a:r>
              <a:rPr lang="en-US" baseline="0" dirty="0" smtClean="0"/>
              <a:t> efficient load balancing and un-expected workload sharing problems in distributed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4.bullet:</a:t>
            </a:r>
            <a:r>
              <a:rPr lang="en-US" baseline="0" dirty="0" smtClean="0"/>
              <a:t>  </a:t>
            </a:r>
            <a:r>
              <a:rPr lang="en-US" dirty="0" smtClean="0">
                <a:solidFill>
                  <a:schemeClr val="tx1">
                    <a:lumMod val="75000"/>
                    <a:lumOff val="25000"/>
                  </a:schemeClr>
                </a:solidFill>
              </a:rPr>
              <a:t>Dynamic upgrading user interfaces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Ex. interactive map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lumMod val="75000"/>
                    <a:lumOff val="25000"/>
                  </a:schemeClr>
                </a:solidFill>
              </a:rPr>
              <a:t>Remove</a:t>
            </a:r>
          </a:p>
          <a:p>
            <a:endParaRPr lang="en-US" b="0" dirty="0" smtClean="0">
              <a:solidFill>
                <a:schemeClr val="tx1">
                  <a:lumMod val="75000"/>
                  <a:lumOff val="25000"/>
                </a:schemeClr>
              </a:solidFill>
            </a:endParaRP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Fine-grained dynamic information presentation through a federation framework enabled us heterogeneous data sources to be queried as a single resource over integrated data-view in multi-layered map images</a:t>
            </a:r>
          </a:p>
          <a:p>
            <a:pPr lvl="1"/>
            <a:r>
              <a:rPr lang="en-US" b="0" dirty="0" smtClean="0">
                <a:solidFill>
                  <a:schemeClr val="tx1">
                    <a:lumMod val="75000"/>
                    <a:lumOff val="25000"/>
                  </a:schemeClr>
                </a:solidFill>
              </a:rPr>
              <a:t>Autonomous local resources -controlling definition of data</a:t>
            </a:r>
            <a:endParaRPr lang="en-US" b="0" dirty="0" smtClean="0"/>
          </a:p>
          <a:p>
            <a:r>
              <a:rPr lang="en-US" b="0" baseline="0" dirty="0" smtClean="0">
                <a:solidFill>
                  <a:schemeClr val="tx1"/>
                </a:solidFill>
              </a:rPr>
              <a:t>          A</a:t>
            </a:r>
            <a:r>
              <a:rPr lang="en-US" b="0" dirty="0" smtClean="0">
                <a:solidFill>
                  <a:schemeClr val="tx1">
                    <a:lumMod val="75000"/>
                    <a:lumOff val="25000"/>
                  </a:schemeClr>
                </a:solidFill>
              </a:rPr>
              <a:t>ttribute-based querying and interaction over integrated data-views in multi-layered map images.</a:t>
            </a: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Integrated data views are multi-layered map images composed of distributed standard GIS Web Service components.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stateless: needs to complete whole response to transfer transaction. But it might causes memory exception to create whole GML response.</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those motivations we will address these research issues throughout the presentation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also investigate a federation framework over the standard web </a:t>
            </a:r>
            <a:r>
              <a:rPr lang="en-US" sz="1200" kern="1200" baseline="0" dirty="0" err="1" smtClean="0">
                <a:solidFill>
                  <a:schemeClr val="tx1"/>
                </a:solidFill>
                <a:latin typeface="+mn-lt"/>
                <a:ea typeface="+mn-ea"/>
                <a:cs typeface="+mn-cs"/>
              </a:rPr>
              <a:t>servi</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 the words “investigate”, research,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sz="1200" kern="1200" dirty="0" smtClean="0">
                <a:solidFill>
                  <a:schemeClr val="tx1"/>
                </a:solidFill>
                <a:latin typeface="+mn-lt"/>
                <a:ea typeface="+mn-ea"/>
                <a:cs typeface="+mn-cs"/>
              </a:rPr>
              <a:t>There are three general issues here.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Capability metadata for each different group of components are </a:t>
            </a:r>
            <a:r>
              <a:rPr lang="en-US" sz="1200" kern="1200" baseline="0" dirty="0" smtClean="0">
                <a:solidFill>
                  <a:schemeClr val="tx1"/>
                </a:solidFill>
                <a:latin typeface="+mn-lt"/>
                <a:ea typeface="+mn-ea"/>
                <a:cs typeface="+mn-cs"/>
              </a:rPr>
              <a:t>defined by Standards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define aggregated capability enabling hierarchical data definition in multi-layer format.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to integrate different source schemas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to answer to the queries posed on the global schema</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mapping of common data model to a display model enabling integration/overlaying with other data sets (integrated data-view)</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Investigate how to handle query/response over federated dispersed autonomous OGC data services referenced in aggregated capability metadata in metadata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 federator-oriented data access/query optimization for distributed map rendering</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Borrows the</a:t>
            </a:r>
            <a:r>
              <a:rPr lang="en-GB" baseline="0" dirty="0" smtClean="0"/>
              <a:t> terms “map and reduce”</a:t>
            </a:r>
            <a:r>
              <a:rPr lang="en-GB" dirty="0" smtClean="0"/>
              <a:t> from functional programming</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map  (</a:t>
            </a:r>
            <a:r>
              <a:rPr lang="en-GB" sz="2000" b="1" dirty="0" err="1" smtClean="0">
                <a:latin typeface="Courier New" pitchFamily="49" charset="0"/>
              </a:rPr>
              <a:t>in_key</a:t>
            </a:r>
            <a:r>
              <a:rPr lang="en-GB" sz="2000" b="1" dirty="0" smtClean="0">
                <a:latin typeface="Courier New" pitchFamily="49" charset="0"/>
              </a:rPr>
              <a:t>, </a:t>
            </a:r>
            <a:r>
              <a:rPr lang="en-GB" sz="2000" b="1" dirty="0" err="1" smtClean="0">
                <a:latin typeface="Courier New" pitchFamily="49" charset="0"/>
              </a:rPr>
              <a:t>in_value</a:t>
            </a:r>
            <a:r>
              <a:rPr lang="en-GB" sz="2000" b="1" dirty="0" smtClean="0">
                <a:latin typeface="Courier New" pitchFamily="49" charset="0"/>
              </a:rPr>
              <a:t>) -&gt;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reduce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 -&gt; </a:t>
            </a:r>
            <a:r>
              <a:rPr lang="en-GB" sz="2000" b="1" dirty="0" err="1" smtClean="0">
                <a:latin typeface="Courier New" pitchFamily="49" charset="0"/>
              </a:rPr>
              <a:t>out_value</a:t>
            </a:r>
            <a:r>
              <a:rPr lang="en-GB" sz="2000" b="1" dirty="0" smtClean="0">
                <a:latin typeface="Courier New" pitchFamily="49" charset="0"/>
              </a:rPr>
              <a:t>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application is doing a word count, the </a:t>
            </a:r>
            <a:r>
              <a:rPr lang="en-US" sz="1200" b="1" kern="1200" dirty="0" smtClean="0">
                <a:solidFill>
                  <a:schemeClr val="tx1"/>
                </a:solidFill>
                <a:latin typeface="+mn-lt"/>
                <a:ea typeface="+mn-ea"/>
                <a:cs typeface="+mn-cs"/>
              </a:rPr>
              <a:t>map</a:t>
            </a:r>
            <a:r>
              <a:rPr lang="en-US" dirty="0" smtClean="0"/>
              <a:t> function would break the line into words and output the word as the key and 1 as the value</a:t>
            </a:r>
          </a:p>
          <a:p>
            <a:r>
              <a:rPr lang="en-US" dirty="0" smtClean="0"/>
              <a:t>Map:</a:t>
            </a:r>
          </a:p>
          <a:p>
            <a:r>
              <a:rPr lang="en-GB" dirty="0" smtClean="0"/>
              <a:t>Records from the data source (lines out of files, rows of a database, etc) are fed into the map function as key*value pairs: e.g., (filename, line)</a:t>
            </a:r>
          </a:p>
          <a:p>
            <a:r>
              <a:rPr lang="en-GB" dirty="0" smtClean="0"/>
              <a:t>map() produces one or more </a:t>
            </a:r>
            <a:r>
              <a:rPr lang="en-GB" i="1" dirty="0" smtClean="0"/>
              <a:t>intermediate</a:t>
            </a:r>
            <a:r>
              <a:rPr lang="en-GB" dirty="0" smtClean="0"/>
              <a:t> values along with an output key from the input</a:t>
            </a:r>
          </a:p>
          <a:p>
            <a:endParaRPr lang="en-GB" dirty="0" smtClean="0"/>
          </a:p>
          <a:p>
            <a:r>
              <a:rPr lang="en-GB" dirty="0" smtClean="0"/>
              <a:t>Reduce:</a:t>
            </a:r>
          </a:p>
          <a:p>
            <a:r>
              <a:rPr lang="en-GB" dirty="0" smtClean="0"/>
              <a:t>After the map phase is over, all the intermediate values for a given output key are combined together into a list</a:t>
            </a:r>
          </a:p>
          <a:p>
            <a:r>
              <a:rPr lang="en-GB" dirty="0" smtClean="0"/>
              <a:t>reduce() combines those intermediate values into one or more </a:t>
            </a:r>
            <a:r>
              <a:rPr lang="en-GB" i="1" dirty="0" smtClean="0"/>
              <a:t>final values</a:t>
            </a:r>
            <a:r>
              <a:rPr lang="en-GB" dirty="0" smtClean="0"/>
              <a:t> for that same output key</a:t>
            </a:r>
          </a:p>
          <a:p>
            <a:r>
              <a:rPr lang="en-GB" dirty="0" smtClean="0"/>
              <a:t>(in practice, usually only one final value per key)</a:t>
            </a:r>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52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standards</a:t>
            </a:r>
            <a:r>
              <a:rPr lang="en-US" sz="1200" kern="1200" baseline="0" dirty="0" smtClean="0">
                <a:solidFill>
                  <a:schemeClr val="tx1"/>
                </a:solidFill>
                <a:latin typeface="+mn-lt"/>
                <a:ea typeface="+mn-ea"/>
                <a:cs typeface="+mn-cs"/>
              </a:rPr>
              <a:t> themselves do not deliver working systems. Constructing successful working systems requires smart design.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address these performance</a:t>
            </a:r>
            <a:r>
              <a:rPr lang="en-US" sz="1200" kern="1200" baseline="0" dirty="0" smtClean="0">
                <a:solidFill>
                  <a:schemeClr val="tx1"/>
                </a:solidFill>
                <a:latin typeface="+mn-lt"/>
                <a:ea typeface="+mn-ea"/>
                <a:cs typeface="+mn-cs"/>
              </a:rPr>
              <a:t> issues from the federator’s point of view (which is upper level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introduced/d</a:t>
            </a:r>
            <a:r>
              <a:rPr lang="en-US" sz="1200" kern="1200" baseline="0" dirty="0" smtClean="0">
                <a:solidFill>
                  <a:schemeClr val="tx1"/>
                </a:solidFill>
                <a:latin typeface="+mn-lt"/>
                <a:ea typeface="+mn-ea"/>
                <a:cs typeface="+mn-cs"/>
              </a:rPr>
              <a:t>eveloped federator-oriented data access/query optimization techniques (over the OGC standard data services)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aim is optimizing</a:t>
            </a:r>
            <a:r>
              <a:rPr lang="en-US" sz="1200" kern="1200" baseline="0" dirty="0" smtClean="0">
                <a:solidFill>
                  <a:schemeClr val="tx1"/>
                </a:solidFill>
                <a:latin typeface="+mn-lt"/>
                <a:ea typeface="+mn-ea"/>
                <a:cs typeface="+mn-cs"/>
              </a:rPr>
              <a:t> the response times for interactive GIS systems using standard GIS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Periodically fetching the whole data before it is needed (so called pre-fetching).</a:t>
            </a:r>
          </a:p>
          <a:p>
            <a:pPr lvl="1"/>
            <a:r>
              <a:rPr lang="en-US" dirty="0" smtClean="0">
                <a:solidFill>
                  <a:schemeClr val="tx1">
                    <a:lumMod val="75000"/>
                    <a:lumOff val="25000"/>
                  </a:schemeClr>
                </a:solidFill>
              </a:rPr>
              <a:t>Databases are mapped to chunks</a:t>
            </a:r>
            <a:r>
              <a:rPr lang="en-US" baseline="0" dirty="0" smtClean="0">
                <a:solidFill>
                  <a:schemeClr val="tx1">
                    <a:lumMod val="75000"/>
                    <a:lumOff val="25000"/>
                  </a:schemeClr>
                </a:solidFill>
              </a:rPr>
              <a:t> of </a:t>
            </a:r>
            <a:r>
              <a:rPr lang="en-US" dirty="0" smtClean="0">
                <a:solidFill>
                  <a:schemeClr val="tx1">
                    <a:lumMod val="75000"/>
                    <a:lumOff val="25000"/>
                  </a:schemeClr>
                </a:solidFill>
              </a:rPr>
              <a:t>GML files in a structure and stored locally in the federator </a:t>
            </a:r>
          </a:p>
          <a:p>
            <a:pPr lvl="1"/>
            <a:r>
              <a:rPr lang="en-US" dirty="0" smtClean="0">
                <a:solidFill>
                  <a:schemeClr val="tx1">
                    <a:lumMod val="75000"/>
                    <a:lumOff val="25000"/>
                  </a:schemeClr>
                </a:solidFill>
              </a:rPr>
              <a:t>Successive on-demand queries are served by using pre-fetched data </a:t>
            </a:r>
          </a:p>
          <a:p>
            <a:r>
              <a:rPr lang="en-US" dirty="0" smtClean="0">
                <a:solidFill>
                  <a:schemeClr val="tx1">
                    <a:lumMod val="75000"/>
                    <a:lumOff val="25000"/>
                  </a:schemeClr>
                </a:solidFill>
              </a:rPr>
              <a:t>Pros/Cons:</a:t>
            </a:r>
          </a:p>
          <a:p>
            <a:pPr lvl="1"/>
            <a:r>
              <a:rPr lang="en-US" dirty="0" smtClean="0">
                <a:solidFill>
                  <a:schemeClr val="tx1">
                    <a:lumMod val="75000"/>
                    <a:lumOff val="25000"/>
                  </a:schemeClr>
                </a:solidFill>
              </a:rPr>
              <a:t>Removes the repeated resource consuming query/data conversions at WFS and associated Databases.</a:t>
            </a:r>
          </a:p>
          <a:p>
            <a:pPr lvl="1"/>
            <a:r>
              <a:rPr lang="en-US" dirty="0" smtClean="0">
                <a:solidFill>
                  <a:schemeClr val="tx1">
                    <a:lumMod val="75000"/>
                    <a:lumOff val="25000"/>
                  </a:schemeClr>
                </a:solidFill>
              </a:rPr>
              <a:t>Gives the best performance outcomes for the archived data,</a:t>
            </a:r>
          </a:p>
          <a:p>
            <a:pPr lvl="1"/>
            <a:r>
              <a:rPr lang="en-US" dirty="0" smtClean="0">
                <a:solidFill>
                  <a:schemeClr val="tx1">
                    <a:lumMod val="75000"/>
                    <a:lumOff val="25000"/>
                  </a:schemeClr>
                </a:solidFill>
              </a:rPr>
              <a:t>But, might cause inconsistency</a:t>
            </a:r>
          </a:p>
          <a:p>
            <a:endParaRPr lang="en-US" dirty="0" smtClean="0"/>
          </a:p>
          <a:p>
            <a:r>
              <a:rPr lang="en-US" dirty="0" smtClean="0">
                <a:solidFill>
                  <a:schemeClr val="tx1">
                    <a:lumMod val="75000"/>
                    <a:lumOff val="25000"/>
                  </a:schemeClr>
                </a:solidFill>
              </a:rPr>
              <a:t>Faces time consuming request/response conversion </a:t>
            </a:r>
          </a:p>
          <a:p>
            <a:pPr lvl="1"/>
            <a:r>
              <a:rPr lang="en-US" sz="3100" dirty="0" smtClean="0">
                <a:solidFill>
                  <a:schemeClr val="tx1">
                    <a:lumMod val="75000"/>
                    <a:lumOff val="25000"/>
                  </a:schemeClr>
                </a:solidFill>
              </a:rPr>
              <a:t>(Request): </a:t>
            </a:r>
            <a:r>
              <a:rPr lang="en-US" sz="3100" i="1" dirty="0" err="1" smtClean="0">
                <a:solidFill>
                  <a:schemeClr val="tx1">
                    <a:lumMod val="75000"/>
                    <a:lumOff val="25000"/>
                  </a:schemeClr>
                </a:solidFill>
              </a:rPr>
              <a:t>GetFeature</a:t>
            </a:r>
            <a:r>
              <a:rPr lang="en-US" sz="3100" dirty="0" smtClean="0">
                <a:solidFill>
                  <a:schemeClr val="tx1">
                    <a:lumMod val="75000"/>
                    <a:lumOff val="25000"/>
                  </a:schemeClr>
                </a:solidFill>
              </a:rPr>
              <a:t> request to </a:t>
            </a:r>
            <a:r>
              <a:rPr lang="en-US" sz="3100" i="1" dirty="0" smtClean="0">
                <a:solidFill>
                  <a:schemeClr val="tx1">
                    <a:lumMod val="75000"/>
                    <a:lumOff val="25000"/>
                  </a:schemeClr>
                </a:solidFill>
              </a:rPr>
              <a:t>SQL</a:t>
            </a:r>
            <a:r>
              <a:rPr lang="en-US" sz="3100" dirty="0" smtClean="0">
                <a:solidFill>
                  <a:schemeClr val="tx1">
                    <a:lumMod val="75000"/>
                    <a:lumOff val="25000"/>
                  </a:schemeClr>
                </a:solidFill>
              </a:rPr>
              <a:t>, </a:t>
            </a:r>
          </a:p>
          <a:p>
            <a:pPr lvl="1"/>
            <a:r>
              <a:rPr lang="en-US" sz="3100" dirty="0" smtClean="0">
                <a:solidFill>
                  <a:schemeClr val="tx1">
                    <a:lumMod val="75000"/>
                    <a:lumOff val="25000"/>
                  </a:schemeClr>
                </a:solidFill>
              </a:rPr>
              <a:t>(Response): Relational tables to </a:t>
            </a:r>
            <a:r>
              <a:rPr lang="en-US" sz="3100" i="1" dirty="0" smtClean="0">
                <a:solidFill>
                  <a:schemeClr val="tx1">
                    <a:lumMod val="75000"/>
                    <a:lumOff val="25000"/>
                  </a:schemeClr>
                </a:solidFill>
              </a:rPr>
              <a:t>GML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focus on the issues at the upper level of data handling. We are not proposing enhancement over query and/or response conversions at the autonomous resources integrated through mediators (WFS). Our enhancement approaches are at the federator and view-level.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Entries are stored through Apache-</a:t>
            </a:r>
            <a:r>
              <a:rPr lang="en-US" dirty="0" err="1" smtClean="0">
                <a:solidFill>
                  <a:schemeClr val="tx1">
                    <a:lumMod val="75000"/>
                    <a:lumOff val="25000"/>
                  </a:schemeClr>
                </a:solidFill>
              </a:rPr>
              <a:t>Ehcache</a:t>
            </a:r>
            <a:r>
              <a:rPr lang="en-US" dirty="0" smtClean="0">
                <a:solidFill>
                  <a:schemeClr val="tx1">
                    <a:lumMod val="75000"/>
                    <a:lumOff val="25000"/>
                  </a:schemeClr>
                </a:solidFill>
              </a:rPr>
              <a:t> </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map like arch is not applicable to use with conventional computation resources – because of the size requirements</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seems all components of overall response time is scalable.</a:t>
            </a:r>
          </a:p>
          <a:p>
            <a:endParaRPr lang="en-US" baseline="0" dirty="0" smtClean="0"/>
          </a:p>
          <a:p>
            <a:r>
              <a:rPr lang="en-US" baseline="0" dirty="0" smtClean="0"/>
              <a:t>As the data size increases the performance gain ratio increases.</a:t>
            </a:r>
          </a:p>
          <a:p>
            <a:endParaRPr lang="en-US" baseline="0" dirty="0" smtClean="0"/>
          </a:p>
          <a:p>
            <a:r>
              <a:rPr lang="en-US" baseline="0" dirty="0" smtClean="0"/>
              <a:t>Show the results for high sizes</a:t>
            </a:r>
          </a:p>
          <a:p>
            <a:r>
              <a:rPr lang="en-US" baseline="0" dirty="0" smtClean="0"/>
              <a:t>Put a stress test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approximate answers to multi-dimensional range queries over real valued attributes has significant applications in data exploration and database query optimization</a:t>
            </a:r>
          </a:p>
          <a:p>
            <a:endParaRPr lang="en-US" dirty="0" smtClean="0"/>
          </a:p>
          <a:p>
            <a:r>
              <a:rPr lang="en-US" dirty="0" smtClean="0">
                <a:solidFill>
                  <a:schemeClr val="tx1">
                    <a:lumMod val="75000"/>
                    <a:lumOff val="25000"/>
                  </a:schemeClr>
                </a:solidFill>
              </a:rPr>
              <a:t>Partitioning the data involved in range query into approximately equal loads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Example: Earthquake seismic data</a:t>
            </a:r>
          </a:p>
          <a:p>
            <a:pPr lvl="1"/>
            <a:r>
              <a:rPr lang="en-US" dirty="0" smtClean="0">
                <a:solidFill>
                  <a:schemeClr val="tx1">
                    <a:lumMod val="75000"/>
                    <a:lumOff val="25000"/>
                  </a:schemeClr>
                </a:solidFill>
              </a:rPr>
              <a:t>A1: Date seismic event happened : 01/01/1900&lt;A1&lt;12/31/2006</a:t>
            </a:r>
          </a:p>
          <a:p>
            <a:pPr lvl="1"/>
            <a:r>
              <a:rPr lang="en-US" dirty="0" smtClean="0">
                <a:solidFill>
                  <a:schemeClr val="tx1">
                    <a:lumMod val="75000"/>
                    <a:lumOff val="25000"/>
                  </a:schemeClr>
                </a:solidFill>
              </a:rPr>
              <a:t>A2: Magnitude of the seismicity : 0&lt;A2&lt;10</a:t>
            </a:r>
          </a:p>
          <a:p>
            <a:pPr lvl="1"/>
            <a:r>
              <a:rPr lang="en-US" dirty="0" smtClean="0">
                <a:solidFill>
                  <a:schemeClr val="tx1">
                    <a:lumMod val="75000"/>
                    <a:lumOff val="25000"/>
                  </a:schemeClr>
                </a:solidFill>
              </a:rPr>
              <a:t>A3: Location it happened  (2-dim coordinate) : (-180,-90)&lt;A3&lt;(180,90)</a:t>
            </a:r>
            <a:endParaRPr lang="en-US" baseline="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2. Over the past two decades, GIS has evolved from traditional centralized mainframe and desktop systems to collaborative distributed systems.</a:t>
            </a:r>
          </a:p>
          <a:p>
            <a:r>
              <a:rPr lang="en-US" sz="1200" kern="1200" dirty="0" smtClean="0">
                <a:solidFill>
                  <a:schemeClr val="tx1"/>
                </a:solidFill>
                <a:latin typeface="+mn-lt"/>
                <a:ea typeface="+mn-ea"/>
                <a:cs typeface="+mn-cs"/>
              </a:rPr>
              <a:t>2.The nature of the geographical applications requires seamless integration and sharing of spatial data from a variety of providers.</a:t>
            </a:r>
          </a:p>
          <a:p>
            <a:r>
              <a:rPr lang="en-US" sz="1200" kern="1200" dirty="0" smtClean="0">
                <a:solidFill>
                  <a:schemeClr val="tx1"/>
                </a:solidFill>
                <a:latin typeface="+mn-lt"/>
                <a:ea typeface="+mn-ea"/>
                <a:cs typeface="+mn-cs"/>
              </a:rPr>
              <a:t>3. </a:t>
            </a:r>
            <a:r>
              <a:rPr lang="en-US" dirty="0" smtClean="0">
                <a:solidFill>
                  <a:schemeClr val="tx1">
                    <a:lumMod val="75000"/>
                    <a:lumOff val="25000"/>
                  </a:schemeClr>
                </a:solidFill>
              </a:rPr>
              <a:t>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created from distributed heterogeneous data sources.</a:t>
            </a:r>
            <a:endParaRPr lang="en-US" sz="2800" dirty="0" smtClean="0">
              <a:solidFill>
                <a:schemeClr val="tx1">
                  <a:lumMod val="75000"/>
                  <a:lumOff val="25000"/>
                </a:schemeClr>
              </a:solidFill>
            </a:endParaRPr>
          </a:p>
          <a:p>
            <a:pPr marL="342860" indent="-342860" defTabSz="914293" fontAlgn="auto">
              <a:lnSpc>
                <a:spcPct val="90000"/>
              </a:lnSpc>
              <a:spcAft>
                <a:spcPts val="0"/>
              </a:spcAft>
              <a:defRPr/>
            </a:pPr>
            <a:r>
              <a:rPr lang="en-US" sz="2800" dirty="0" smtClean="0">
                <a:solidFill>
                  <a:schemeClr val="tx1">
                    <a:lumMod val="75000"/>
                    <a:lumOff val="25000"/>
                  </a:schemeClr>
                </a:solidFill>
              </a:rPr>
              <a:t>FROM DIFFERENT DISCIPLINES AND SKILL/EXPERT Areas.</a:t>
            </a:r>
          </a:p>
          <a:p>
            <a:endParaRPr lang="en-US" dirty="0" smtClean="0">
              <a:solidFill>
                <a:schemeClr val="tx1">
                  <a:lumMod val="75000"/>
                  <a:lumOff val="25000"/>
                </a:schemeClr>
              </a:solidFill>
            </a:endParaRPr>
          </a:p>
          <a:p>
            <a:r>
              <a:rPr lang="en-US" sz="1200" kern="1200" dirty="0" smtClean="0">
                <a:solidFill>
                  <a:schemeClr val="tx1"/>
                </a:solidFill>
                <a:latin typeface="+mn-lt"/>
                <a:ea typeface="+mn-ea"/>
                <a:cs typeface="+mn-cs"/>
              </a:rPr>
              <a:t>GIS requires data and computation resources from distributed virtual organizations to be composed based on application requirements, and accessed and queried from a single uniform access point over the refined data with interactive display tools. This requires seamless integration and interaction of data and computation resources. The resources span organizational disciplinary and technical boundaries and use different client-server models, data archiving systems and heterogeneous message transfer protocols.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provide interoperable</a:t>
            </a:r>
            <a:r>
              <a:rPr lang="en-US" baseline="0" dirty="0" smtClean="0"/>
              <a:t> and extensible GIS framework, we adopted domain-specific standard specifications for data model and online-services from OGC.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WMS and WFS are two major services defined by OGC for creating a basic GIS framework enabling information rendering of heterogeneous data sources as map images.</a:t>
            </a:r>
          </a:p>
          <a:p>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 is a request/response standard between a client and a server. A client is the end-user, the server is the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 an HTTP client initiates a request. It establishes a Transmission</a:t>
            </a:r>
            <a:r>
              <a:rPr lang="en-US" baseline="0" dirty="0" smtClean="0"/>
              <a:t> Control Protocol (TCP)</a:t>
            </a:r>
            <a:r>
              <a:rPr lang="en-US" dirty="0" smtClean="0"/>
              <a:t> connection to a particular port on a host (port 80 by default. An HTTP server listening on that port waits for the client to send a request message. Upon receiving the request, the server sends back a status line, such as "HTTP/1.1 200 OK", and a message of its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reason that HTTP uses TCP and not UDP is because much data must be sent for a webpage, and TCP provides transmission control, presents the data in order, and provides error correction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1.We have built </a:t>
            </a:r>
            <a:r>
              <a:rPr lang="en-US" dirty="0" smtClean="0">
                <a:solidFill>
                  <a:schemeClr val="tx1">
                    <a:lumMod val="75000"/>
                    <a:lumOff val="25000"/>
                  </a:schemeClr>
                </a:solidFill>
              </a:rPr>
              <a:t>a Service</a:t>
            </a:r>
            <a:r>
              <a:rPr lang="en-US" baseline="0" dirty="0" smtClean="0">
                <a:solidFill>
                  <a:schemeClr val="tx1">
                    <a:lumMod val="75000"/>
                    <a:lumOff val="25000"/>
                  </a:schemeClr>
                </a:solidFill>
              </a:rPr>
              <a:t>-oriented </a:t>
            </a:r>
            <a:r>
              <a:rPr lang="en-US" baseline="0" dirty="0" smtClean="0">
                <a:solidFill>
                  <a:schemeClr val="tx1">
                    <a:lumMod val="75000"/>
                    <a:lumOff val="25000"/>
                  </a:schemeClr>
                </a:solidFill>
              </a:rPr>
              <a:t>GIS data grid by utilizing…</a:t>
            </a:r>
          </a:p>
          <a:p>
            <a:r>
              <a:rPr lang="en-US" baseline="0" dirty="0" smtClean="0">
                <a:solidFill>
                  <a:schemeClr val="tx1">
                    <a:lumMod val="75000"/>
                    <a:lumOff val="25000"/>
                  </a:schemeClr>
                </a:solidFill>
              </a:rPr>
              <a:t>2. </a:t>
            </a:r>
            <a:r>
              <a:rPr lang="en-US" baseline="0" dirty="0" smtClean="0">
                <a:solidFill>
                  <a:schemeClr val="tx1">
                    <a:lumMod val="75000"/>
                    <a:lumOff val="25000"/>
                  </a:schemeClr>
                </a:solidFill>
              </a:rPr>
              <a:t>Because of the obstacles in adopting OGC standards to large scale geo-science grid applications, we extended …</a:t>
            </a:r>
            <a:endParaRPr lang="en-US" baseline="0"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Web Service:</a:t>
            </a:r>
            <a:r>
              <a:rPr lang="en-US" baseline="0" dirty="0" smtClean="0">
                <a:solidFill>
                  <a:schemeClr val="tx1">
                    <a:lumMod val="75000"/>
                    <a:lumOff val="25000"/>
                  </a:schemeClr>
                </a:solidFill>
              </a:rPr>
              <a:t> </a:t>
            </a:r>
            <a:r>
              <a:rPr lang="en-US" dirty="0" smtClean="0"/>
              <a:t>"a software system designed to support interoperable machine to machine interaction over a network.</a:t>
            </a:r>
            <a:endParaRPr lang="en-US" dirty="0" smtClean="0">
              <a:solidFill>
                <a:schemeClr val="tx1">
                  <a:lumMod val="75000"/>
                  <a:lumOff val="25000"/>
                </a:schemeClr>
              </a:solidFill>
            </a:endParaRPr>
          </a:p>
          <a:p>
            <a:r>
              <a:rPr lang="en-US" dirty="0" smtClean="0">
                <a:solidFill>
                  <a:schemeClr val="tx1">
                    <a:lumMod val="75000"/>
                    <a:lumOff val="25000"/>
                  </a:schemeClr>
                </a:solidFill>
              </a:rPr>
              <a:t>By web services, we mean the self-contained, web-enabled</a:t>
            </a:r>
            <a:r>
              <a:rPr lang="en-US" baseline="0" dirty="0" smtClean="0">
                <a:solidFill>
                  <a:schemeClr val="tx1">
                    <a:lumMod val="75000"/>
                    <a:lumOff val="25000"/>
                  </a:schemeClr>
                </a:solidFill>
              </a:rPr>
              <a:t> applications capable not only of performing business activities on their own but also processing the ability to engage other web services in order to complete higher-order transactions.</a:t>
            </a:r>
          </a:p>
          <a:p>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2.</a:t>
            </a:r>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a:p>
            <a:endParaRPr lang="en-US" dirty="0" smtClean="0"/>
          </a:p>
          <a:p>
            <a:r>
              <a:rPr lang="en-US" dirty="0" smtClean="0"/>
              <a:t>A key difference between CORBA and the Web service technologies (UDDI/WSDL/SOAP) is that CORBA provides a true object-oriented component architecture unlike the Web services, which are primarily message based (SOAP, despite its name, does not really deal with objects). Moreover, CORBA also comes with a standard set of services (Events, Naming, Trading) that allow application writers to focus on the business logic rather than on the details of the communication infrastructure. Comparing this with the ongoing work on Web service technologies, we are forced to ask the question: </a:t>
            </a:r>
            <a:r>
              <a:rPr lang="en-US" i="1" dirty="0" smtClean="0"/>
              <a:t>are we reinventing the wheel?</a:t>
            </a:r>
          </a:p>
          <a:p>
            <a:endParaRPr lang="en-US" i="1" dirty="0" smtClean="0"/>
          </a:p>
          <a:p>
            <a:r>
              <a:rPr lang="en-US" dirty="0" smtClean="0"/>
              <a:t>For Web services, the preferred transport protocol is SOAP over HTTP. Because HTTP is the ubiquitous Web protocol with a well-defined port, firewalls are usually configured to allow inbound and outbound HTTP traffic, thus enabling SOAP messages to cross firewall boundaries easily. The presence of Web service does not require any change in the firewall configuration. SOAP over secure HTTP (using SSL) is handled in the same way</a:t>
            </a:r>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7/26/2008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7/26/2008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7/26/2008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7/26/2008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7/26/2008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7/26/2008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7/26/2008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7/26/2008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7/26/2008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7/26/2008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7/26/2008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7/26/2008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2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3330142"/>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4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endParaRPr lang="en-US" sz="2800" dirty="0">
              <a:solidFill>
                <a:schemeClr val="tx1">
                  <a:lumMod val="75000"/>
                  <a:lumOff val="25000"/>
                </a:schemeClr>
              </a:solidFill>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Federating Standard GIS Web Services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GB" dirty="0" smtClean="0">
                <a:solidFill>
                  <a:schemeClr val="tx1">
                    <a:lumMod val="75000"/>
                    <a:lumOff val="25000"/>
                  </a:schemeClr>
                </a:solidFill>
              </a:rPr>
              <a:t>For </a:t>
            </a:r>
            <a:r>
              <a:rPr lang="en-US" dirty="0" smtClean="0">
                <a:solidFill>
                  <a:schemeClr val="tx1">
                    <a:lumMod val="75000"/>
                    <a:lumOff val="25000"/>
                  </a:schemeClr>
                </a:solidFill>
              </a:rPr>
              <a:t>managing the production of knowledge from distributed data sources via integrated data-views in the form of multi-layered map images</a:t>
            </a:r>
          </a:p>
          <a:p>
            <a:endParaRPr lang="en-US" sz="2000" dirty="0" smtClean="0">
              <a:solidFill>
                <a:schemeClr val="tx1">
                  <a:lumMod val="75000"/>
                  <a:lumOff val="25000"/>
                </a:schemeClr>
              </a:solidFill>
            </a:endParaRPr>
          </a:p>
          <a:p>
            <a:r>
              <a:rPr lang="en-US" dirty="0" smtClean="0">
                <a:solidFill>
                  <a:schemeClr val="tx1">
                    <a:lumMod val="75000"/>
                    <a:lumOff val="25000"/>
                  </a:schemeClr>
                </a:solidFill>
              </a:rPr>
              <a:t>Based on common data model, OGC compatible standard GIS Web Service components and a federator.</a:t>
            </a:r>
          </a:p>
          <a:p>
            <a:endParaRPr lang="en-US" sz="2000" dirty="0" smtClean="0">
              <a:solidFill>
                <a:schemeClr val="tx1">
                  <a:lumMod val="75000"/>
                  <a:lumOff val="25000"/>
                </a:schemeClr>
              </a:solidFill>
            </a:endParaRPr>
          </a:p>
          <a:p>
            <a:r>
              <a:rPr lang="en-US" dirty="0" smtClean="0">
                <a:solidFill>
                  <a:schemeClr val="tx1">
                    <a:lumMod val="75000"/>
                    <a:lumOff val="25000"/>
                  </a:schemeClr>
                </a:solidFill>
              </a:rPr>
              <a:t>Since the standard GIS Web Services have standard service API and capability metadata, they can be composed by aggregating their capabilities. </a:t>
            </a:r>
          </a:p>
          <a:p>
            <a:r>
              <a:rPr lang="en-US" dirty="0" smtClean="0">
                <a:solidFill>
                  <a:schemeClr val="tx1">
                    <a:lumMod val="75000"/>
                    <a:lumOff val="25000"/>
                  </a:schemeClr>
                </a:solidFill>
              </a:rPr>
              <a:t>Capability is a type of metadata (OGC defined)</a:t>
            </a:r>
          </a:p>
          <a:p>
            <a:pPr>
              <a:buNone/>
            </a:pPr>
            <a:endParaRPr lang="en-US" sz="2000" dirty="0" smtClean="0">
              <a:solidFill>
                <a:schemeClr val="tx1">
                  <a:lumMod val="75000"/>
                  <a:lumOff val="25000"/>
                </a:schemeClr>
              </a:solidFill>
            </a:endParaRPr>
          </a:p>
          <a:p>
            <a:r>
              <a:rPr lang="en-US" dirty="0" smtClean="0">
                <a:solidFill>
                  <a:schemeClr val="tx1">
                    <a:lumMod val="75000"/>
                    <a:lumOff val="25000"/>
                  </a:schemeClr>
                </a:solidFill>
              </a:rPr>
              <a:t>Service/data federation through a </a:t>
            </a:r>
            <a:r>
              <a:rPr lang="en-US" u="sng" dirty="0" smtClean="0">
                <a:solidFill>
                  <a:schemeClr val="tx1">
                    <a:lumMod val="75000"/>
                    <a:lumOff val="25000"/>
                  </a:schemeClr>
                </a:solidFill>
              </a:rPr>
              <a:t>Federator</a:t>
            </a:r>
            <a:r>
              <a:rPr lang="en-US" dirty="0" smtClean="0">
                <a:solidFill>
                  <a:schemeClr val="tx1">
                    <a:lumMod val="75000"/>
                    <a:lumOff val="25000"/>
                  </a:schemeClr>
                </a:solidFill>
              </a:rPr>
              <a:t> :</a:t>
            </a:r>
          </a:p>
          <a:p>
            <a:pPr lvl="1"/>
            <a:r>
              <a:rPr lang="en-US" dirty="0" smtClean="0">
                <a:solidFill>
                  <a:schemeClr val="tx1">
                    <a:lumMod val="75000"/>
                    <a:lumOff val="25000"/>
                  </a:schemeClr>
                </a:solidFill>
              </a:rPr>
              <a:t>Collects/harvest domain specific standard capabilities</a:t>
            </a:r>
          </a:p>
          <a:p>
            <a:pPr lvl="1"/>
            <a:r>
              <a:rPr lang="en-US" dirty="0" smtClean="0">
                <a:solidFill>
                  <a:schemeClr val="tx1">
                    <a:lumMod val="75000"/>
                    <a:lumOff val="25000"/>
                  </a:schemeClr>
                </a:solidFill>
              </a:rPr>
              <a:t>Provides global view over distributed data sources </a:t>
            </a:r>
          </a:p>
          <a:p>
            <a:pPr lvl="1"/>
            <a:r>
              <a:rPr lang="en-US" dirty="0" smtClean="0">
                <a:solidFill>
                  <a:schemeClr val="tx1">
                    <a:lumMod val="75000"/>
                    <a:lumOff val="25000"/>
                  </a:schemeClr>
                </a:solidFill>
              </a:rPr>
              <a:t>Enables heterogeneous data sources to be integrated to Geo-science Grid applications -single point of access through the standard Web Service interfaces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990600"/>
            <a:ext cx="8839200" cy="3048000"/>
          </a:xfrm>
        </p:spPr>
        <p:txBody>
          <a:bodyPr>
            <a:normAutofit fontScale="85000" lnSpcReduction="20000"/>
          </a:bodyPr>
          <a:lstStyle/>
          <a:p>
            <a:r>
              <a:rPr lang="en-US" sz="2100" dirty="0" smtClean="0">
                <a:solidFill>
                  <a:schemeClr val="tx1">
                    <a:lumMod val="75000"/>
                    <a:lumOff val="25000"/>
                  </a:schemeClr>
                </a:solidFill>
              </a:rPr>
              <a:t>Phase-1: (Setup) Creation of aggregated capability:</a:t>
            </a:r>
          </a:p>
          <a:p>
            <a:pPr lvl="1"/>
            <a:r>
              <a:rPr lang="en-US" sz="2100" dirty="0" smtClean="0">
                <a:solidFill>
                  <a:schemeClr val="tx1">
                    <a:lumMod val="75000"/>
                    <a:lumOff val="25000"/>
                  </a:schemeClr>
                </a:solidFill>
              </a:rPr>
              <a:t>Represents application-based hierarchical data-layer composition.</a:t>
            </a:r>
          </a:p>
          <a:p>
            <a:pPr lvl="1"/>
            <a:r>
              <a:rPr lang="en-US" sz="2100" dirty="0" smtClean="0">
                <a:solidFill>
                  <a:schemeClr val="tx1">
                    <a:lumMod val="75000"/>
                    <a:lumOff val="25000"/>
                  </a:schemeClr>
                </a:solidFill>
              </a:rPr>
              <a:t>Capabilities are collected via standard service interface</a:t>
            </a:r>
          </a:p>
          <a:p>
            <a:pPr lvl="1"/>
            <a:r>
              <a:rPr lang="en-US" sz="2100" dirty="0" smtClean="0">
                <a:solidFill>
                  <a:schemeClr val="tx1">
                    <a:lumMod val="75000"/>
                    <a:lumOff val="25000"/>
                  </a:schemeClr>
                </a:solidFill>
              </a:rPr>
              <a:t>Provides single view of federated sources</a:t>
            </a:r>
          </a:p>
          <a:p>
            <a:pPr lvl="0">
              <a:defRPr/>
            </a:pPr>
            <a:r>
              <a:rPr lang="en-US" sz="2100" dirty="0" smtClean="0">
                <a:solidFill>
                  <a:schemeClr val="tx1">
                    <a:lumMod val="75000"/>
                    <a:lumOff val="25000"/>
                  </a:schemeClr>
                </a:solidFill>
              </a:rPr>
              <a:t>Phase-2: (Run time) Unified data query over integrated data-views.</a:t>
            </a:r>
            <a:r>
              <a:rPr lang="en-US" sz="2200" dirty="0" smtClean="0">
                <a:solidFill>
                  <a:schemeClr val="tx1">
                    <a:lumMod val="75000"/>
                    <a:lumOff val="25000"/>
                  </a:schemeClr>
                </a:solidFill>
              </a:rPr>
              <a:t> </a:t>
            </a:r>
          </a:p>
          <a:p>
            <a:pPr marL="800100" lvl="1" indent="-342900">
              <a:buFont typeface="Arial" pitchFamily="34" charset="0"/>
              <a:buChar char="•"/>
              <a:defRPr/>
            </a:pPr>
            <a:r>
              <a:rPr lang="en-US" sz="2100" dirty="0" smtClean="0">
                <a:solidFill>
                  <a:schemeClr val="tx1">
                    <a:lumMod val="75000"/>
                    <a:lumOff val="25000"/>
                  </a:schemeClr>
                </a:solidFill>
              </a:rPr>
              <a:t>Layers from WMS (as map images) and WFS (as GML)</a:t>
            </a:r>
          </a:p>
          <a:p>
            <a:pPr marL="800100" lvl="1" indent="-342900">
              <a:buFont typeface="Arial" pitchFamily="34" charset="0"/>
              <a:buChar char="•"/>
              <a:defRPr/>
            </a:pPr>
            <a:r>
              <a:rPr lang="en-US" sz="2100" dirty="0" smtClean="0">
                <a:solidFill>
                  <a:schemeClr val="tx1">
                    <a:lumMod val="75000"/>
                    <a:lumOff val="25000"/>
                  </a:schemeClr>
                </a:solidFill>
              </a:rPr>
              <a:t>On Demand Data Access: There is no intermediary storage of data.</a:t>
            </a:r>
          </a:p>
          <a:p>
            <a:pPr>
              <a:defRPr/>
            </a:pPr>
            <a:r>
              <a:rPr lang="en-US" sz="2100" dirty="0" smtClean="0">
                <a:solidFill>
                  <a:schemeClr val="tx1">
                    <a:lumMod val="75000"/>
                    <a:lumOff val="25000"/>
                  </a:schemeClr>
                </a:solidFill>
              </a:rPr>
              <a:t>Federator: </a:t>
            </a:r>
          </a:p>
          <a:p>
            <a:pPr marL="800100" lvl="1" indent="-342900">
              <a:buFont typeface="Arial" pitchFamily="34" charset="0"/>
              <a:buChar char="•"/>
              <a:defRPr/>
            </a:pPr>
            <a:r>
              <a:rPr lang="en-US" sz="2100" dirty="0" smtClean="0">
                <a:solidFill>
                  <a:schemeClr val="tx1">
                    <a:lumMod val="75000"/>
                    <a:lumOff val="25000"/>
                  </a:schemeClr>
                </a:solidFill>
              </a:rPr>
              <a:t>Provides one global view over several data sources that are processed as one source</a:t>
            </a:r>
          </a:p>
          <a:p>
            <a:pPr marL="800100" lvl="1" indent="-342900">
              <a:buFont typeface="Arial" pitchFamily="34" charset="0"/>
              <a:buChar char="•"/>
              <a:defRPr/>
            </a:pPr>
            <a:r>
              <a:rPr lang="en-US" sz="2100" dirty="0" smtClean="0">
                <a:solidFill>
                  <a:schemeClr val="tx1">
                    <a:lumMod val="75000"/>
                    <a:lumOff val="25000"/>
                  </a:schemeClr>
                </a:solidFill>
              </a:rPr>
              <a:t>Orchestrating/synchronizing requests and responses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dirty="0"/>
          </a:p>
        </p:txBody>
      </p:sp>
      <p:sp>
        <p:nvSpPr>
          <p:cNvPr id="11" name="AutoShape 3"/>
          <p:cNvSpPr>
            <a:spLocks noChangeAspect="1" noChangeArrowheads="1"/>
          </p:cNvSpPr>
          <p:nvPr/>
        </p:nvSpPr>
        <p:spPr bwMode="auto">
          <a:xfrm>
            <a:off x="914791" y="3918466"/>
            <a:ext cx="6629009" cy="26775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5867866" y="5377187"/>
            <a:ext cx="760720" cy="632140"/>
            <a:chOff x="8736" y="8996"/>
            <a:chExt cx="1242" cy="1093"/>
          </a:xfrm>
        </p:grpSpPr>
        <p:sp>
          <p:nvSpPr>
            <p:cNvPr id="60" name="Oval 8"/>
            <p:cNvSpPr>
              <a:spLocks noChangeArrowheads="1"/>
            </p:cNvSpPr>
            <p:nvPr/>
          </p:nvSpPr>
          <p:spPr bwMode="auto">
            <a:xfrm>
              <a:off x="8736" y="8996"/>
              <a:ext cx="1106"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
            <p:cNvSpPr>
              <a:spLocks noChangeArrowheads="1"/>
            </p:cNvSpPr>
            <p:nvPr/>
          </p:nvSpPr>
          <p:spPr bwMode="auto">
            <a:xfrm>
              <a:off x="9523" y="9661"/>
              <a:ext cx="455" cy="42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6" name="Oval 16"/>
          <p:cNvSpPr>
            <a:spLocks noChangeArrowheads="1"/>
          </p:cNvSpPr>
          <p:nvPr/>
        </p:nvSpPr>
        <p:spPr bwMode="auto">
          <a:xfrm>
            <a:off x="4079419" y="4550606"/>
            <a:ext cx="1031086" cy="1054689"/>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C00000"/>
                </a:solidFill>
                <a:latin typeface="Calibri" pitchFamily="34" charset="0"/>
                <a:cs typeface="Arial" pitchFamily="34" charset="0"/>
              </a:rPr>
              <a:t>Federator</a:t>
            </a:r>
            <a:endParaRPr kumimoji="0" lang="en-US" sz="1400" b="1" i="0" u="none" strike="noStrike" cap="none" normalizeH="0" baseline="0" dirty="0" smtClean="0">
              <a:ln>
                <a:noFill/>
              </a:ln>
              <a:solidFill>
                <a:srgbClr val="C00000"/>
              </a:solidFill>
              <a:effectLst/>
              <a:latin typeface="Calibri" pitchFamily="34" charset="0"/>
              <a:cs typeface="Arial" pitchFamily="34" charset="0"/>
            </a:endParaRPr>
          </a:p>
        </p:txBody>
      </p:sp>
      <p:sp>
        <p:nvSpPr>
          <p:cNvPr id="17" name="AutoShape 17"/>
          <p:cNvSpPr>
            <a:spLocks noChangeArrowheads="1"/>
          </p:cNvSpPr>
          <p:nvPr/>
        </p:nvSpPr>
        <p:spPr bwMode="auto">
          <a:xfrm>
            <a:off x="4364059" y="5423482"/>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18"/>
          <p:cNvSpPr>
            <a:spLocks noChangeArrowheads="1"/>
          </p:cNvSpPr>
          <p:nvPr/>
        </p:nvSpPr>
        <p:spPr bwMode="auto">
          <a:xfrm>
            <a:off x="4364059" y="5291330"/>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318427" y="5334326"/>
            <a:ext cx="253573" cy="21800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4260782" y="5194531"/>
            <a:ext cx="254413" cy="25841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24"/>
          <p:cNvGrpSpPr>
            <a:grpSpLocks/>
          </p:cNvGrpSpPr>
          <p:nvPr/>
        </p:nvGrpSpPr>
        <p:grpSpPr bwMode="auto">
          <a:xfrm>
            <a:off x="5944273" y="4241691"/>
            <a:ext cx="661641" cy="436859"/>
            <a:chOff x="8489" y="6399"/>
            <a:chExt cx="1439" cy="845"/>
          </a:xfrm>
        </p:grpSpPr>
        <p:sp>
          <p:nvSpPr>
            <p:cNvPr id="54" name="Oval 25"/>
            <p:cNvSpPr>
              <a:spLocks noChangeArrowheads="1"/>
            </p:cNvSpPr>
            <p:nvPr/>
          </p:nvSpPr>
          <p:spPr bwMode="auto">
            <a:xfrm>
              <a:off x="8489" y="6399"/>
              <a:ext cx="1439"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AutoShape 26"/>
            <p:cNvSpPr>
              <a:spLocks noChangeArrowheads="1"/>
            </p:cNvSpPr>
            <p:nvPr/>
          </p:nvSpPr>
          <p:spPr bwMode="auto">
            <a:xfrm>
              <a:off x="9033" y="7031"/>
              <a:ext cx="615" cy="132"/>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7"/>
          <p:cNvGrpSpPr>
            <a:grpSpLocks/>
          </p:cNvGrpSpPr>
          <p:nvPr/>
        </p:nvGrpSpPr>
        <p:grpSpPr bwMode="auto">
          <a:xfrm>
            <a:off x="6709191" y="4665082"/>
            <a:ext cx="760720" cy="578269"/>
            <a:chOff x="8892" y="8348"/>
            <a:chExt cx="1242" cy="1002"/>
          </a:xfrm>
        </p:grpSpPr>
        <p:sp>
          <p:nvSpPr>
            <p:cNvPr id="51" name="Oval 28"/>
            <p:cNvSpPr>
              <a:spLocks noChangeArrowheads="1"/>
            </p:cNvSpPr>
            <p:nvPr/>
          </p:nvSpPr>
          <p:spPr bwMode="auto">
            <a:xfrm>
              <a:off x="8892" y="8348"/>
              <a:ext cx="956" cy="94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30"/>
            <p:cNvSpPr>
              <a:spLocks noChangeArrowheads="1"/>
            </p:cNvSpPr>
            <p:nvPr/>
          </p:nvSpPr>
          <p:spPr bwMode="auto">
            <a:xfrm>
              <a:off x="9776" y="8954"/>
              <a:ext cx="358" cy="3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1" name="Picture 43"/>
          <p:cNvPicPr>
            <a:picLocks noChangeAspect="1" noChangeArrowheads="1"/>
          </p:cNvPicPr>
          <p:nvPr/>
        </p:nvPicPr>
        <p:blipFill>
          <a:blip r:embed="rId3"/>
          <a:srcRect/>
          <a:stretch>
            <a:fillRect/>
          </a:stretch>
        </p:blipFill>
        <p:spPr bwMode="auto">
          <a:xfrm>
            <a:off x="4647859" y="4278727"/>
            <a:ext cx="297235" cy="488204"/>
          </a:xfrm>
          <a:prstGeom prst="rect">
            <a:avLst/>
          </a:prstGeom>
          <a:noFill/>
        </p:spPr>
      </p:pic>
      <p:pic>
        <p:nvPicPr>
          <p:cNvPr id="35" name="Picture 47"/>
          <p:cNvPicPr>
            <a:picLocks noChangeAspect="1" noChangeArrowheads="1"/>
          </p:cNvPicPr>
          <p:nvPr/>
        </p:nvPicPr>
        <p:blipFill>
          <a:blip r:embed="rId3"/>
          <a:srcRect/>
          <a:stretch>
            <a:fillRect/>
          </a:stretch>
        </p:blipFill>
        <p:spPr bwMode="auto">
          <a:xfrm>
            <a:off x="6424551" y="5373820"/>
            <a:ext cx="220827" cy="187706"/>
          </a:xfrm>
          <a:prstGeom prst="rect">
            <a:avLst/>
          </a:prstGeom>
          <a:noFill/>
        </p:spPr>
      </p:pic>
      <p:sp>
        <p:nvSpPr>
          <p:cNvPr id="38" name="Text Box 50"/>
          <p:cNvSpPr txBox="1">
            <a:spLocks noChangeArrowheads="1"/>
          </p:cNvSpPr>
          <p:nvPr/>
        </p:nvSpPr>
        <p:spPr bwMode="auto">
          <a:xfrm>
            <a:off x="4038600" y="4070866"/>
            <a:ext cx="1447800" cy="303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alibri" pitchFamily="34" charset="0"/>
                <a:cs typeface="Arial" pitchFamily="34" charset="0"/>
              </a:rPr>
              <a:t>Aggregated  Capability</a:t>
            </a:r>
          </a:p>
        </p:txBody>
      </p:sp>
      <p:pic>
        <p:nvPicPr>
          <p:cNvPr id="33" name="Picture 45"/>
          <p:cNvPicPr>
            <a:picLocks noChangeAspect="1" noChangeArrowheads="1"/>
          </p:cNvPicPr>
          <p:nvPr/>
        </p:nvPicPr>
        <p:blipFill>
          <a:blip r:embed="rId3"/>
          <a:srcRect/>
          <a:stretch>
            <a:fillRect/>
          </a:stretch>
        </p:blipFill>
        <p:spPr bwMode="auto">
          <a:xfrm>
            <a:off x="6408598" y="4223173"/>
            <a:ext cx="220827" cy="187706"/>
          </a:xfrm>
          <a:prstGeom prst="rect">
            <a:avLst/>
          </a:prstGeom>
          <a:noFill/>
        </p:spPr>
      </p:pic>
      <p:cxnSp>
        <p:nvCxnSpPr>
          <p:cNvPr id="63" name="Shape 68"/>
          <p:cNvCxnSpPr>
            <a:endCxn id="90" idx="3"/>
          </p:cNvCxnSpPr>
          <p:nvPr/>
        </p:nvCxnSpPr>
        <p:spPr>
          <a:xfrm rot="10800000" flipV="1">
            <a:off x="4910468" y="4223266"/>
            <a:ext cx="1566532" cy="18827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hape 70"/>
          <p:cNvCxnSpPr>
            <a:endCxn id="91" idx="3"/>
          </p:cNvCxnSpPr>
          <p:nvPr/>
        </p:nvCxnSpPr>
        <p:spPr>
          <a:xfrm rot="10800000">
            <a:off x="4911560" y="4629510"/>
            <a:ext cx="1599023" cy="823971"/>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381045" y="4147066"/>
            <a:ext cx="1772355" cy="307777"/>
          </a:xfrm>
          <a:prstGeom prst="rect">
            <a:avLst/>
          </a:prstGeom>
          <a:noFill/>
        </p:spPr>
        <p:txBody>
          <a:bodyPr wrap="square" rtlCol="0">
            <a:spAutoFit/>
          </a:bodyPr>
          <a:lstStyle/>
          <a:p>
            <a:pPr marL="342900" indent="-342900"/>
            <a:r>
              <a:rPr lang="en-US" sz="1400" b="1" dirty="0" smtClean="0">
                <a:solidFill>
                  <a:srgbClr val="C00000"/>
                </a:solidFill>
              </a:rPr>
              <a:t>a.</a:t>
            </a:r>
            <a:r>
              <a:rPr lang="en-US" sz="1400" dirty="0" smtClean="0">
                <a:solidFill>
                  <a:srgbClr val="C00000"/>
                </a:solidFill>
              </a:rPr>
              <a:t> NASA satellite layer</a:t>
            </a:r>
          </a:p>
        </p:txBody>
      </p:sp>
      <p:sp>
        <p:nvSpPr>
          <p:cNvPr id="5" name="TextBox 4"/>
          <p:cNvSpPr txBox="1"/>
          <p:nvPr/>
        </p:nvSpPr>
        <p:spPr>
          <a:xfrm>
            <a:off x="6400800" y="5322329"/>
            <a:ext cx="2133600" cy="307777"/>
          </a:xfrm>
          <a:prstGeom prst="rect">
            <a:avLst/>
          </a:prstGeom>
          <a:noFill/>
        </p:spPr>
        <p:txBody>
          <a:bodyPr wrap="square" rtlCol="0">
            <a:spAutoFit/>
          </a:bodyPr>
          <a:lstStyle/>
          <a:p>
            <a:pPr marL="342900" indent="-342900"/>
            <a:r>
              <a:rPr lang="en-US" sz="1400" b="1" dirty="0" smtClean="0">
                <a:solidFill>
                  <a:srgbClr val="C00000"/>
                </a:solidFill>
              </a:rPr>
              <a:t>b.</a:t>
            </a:r>
            <a:r>
              <a:rPr lang="en-US" sz="1400" dirty="0" smtClean="0">
                <a:solidFill>
                  <a:srgbClr val="C00000"/>
                </a:solidFill>
              </a:rPr>
              <a:t> Earthquake-seismic data</a:t>
            </a:r>
          </a:p>
        </p:txBody>
      </p:sp>
      <p:pic>
        <p:nvPicPr>
          <p:cNvPr id="90" name="Picture 45"/>
          <p:cNvPicPr>
            <a:picLocks noChangeAspect="1" noChangeArrowheads="1"/>
          </p:cNvPicPr>
          <p:nvPr/>
        </p:nvPicPr>
        <p:blipFill>
          <a:blip r:embed="rId3"/>
          <a:srcRect/>
          <a:stretch>
            <a:fillRect/>
          </a:stretch>
        </p:blipFill>
        <p:spPr bwMode="auto">
          <a:xfrm>
            <a:off x="4689641" y="4317689"/>
            <a:ext cx="220827" cy="187706"/>
          </a:xfrm>
          <a:prstGeom prst="rect">
            <a:avLst/>
          </a:prstGeom>
          <a:noFill/>
        </p:spPr>
      </p:pic>
      <p:pic>
        <p:nvPicPr>
          <p:cNvPr id="91" name="Picture 45"/>
          <p:cNvPicPr>
            <a:picLocks noChangeAspect="1" noChangeArrowheads="1"/>
          </p:cNvPicPr>
          <p:nvPr/>
        </p:nvPicPr>
        <p:blipFill>
          <a:blip r:embed="rId3"/>
          <a:srcRect/>
          <a:stretch>
            <a:fillRect/>
          </a:stretch>
        </p:blipFill>
        <p:spPr bwMode="auto">
          <a:xfrm>
            <a:off x="4690732" y="4535656"/>
            <a:ext cx="220827" cy="187706"/>
          </a:xfrm>
          <a:prstGeom prst="rect">
            <a:avLst/>
          </a:prstGeom>
          <a:noFill/>
        </p:spPr>
      </p:pic>
      <p:sp>
        <p:nvSpPr>
          <p:cNvPr id="104" name="TextBox 103"/>
          <p:cNvSpPr txBox="1"/>
          <p:nvPr/>
        </p:nvSpPr>
        <p:spPr>
          <a:xfrm>
            <a:off x="6629400" y="5823466"/>
            <a:ext cx="1524000" cy="307777"/>
          </a:xfrm>
          <a:prstGeom prst="rect">
            <a:avLst/>
          </a:prstGeom>
          <a:noFill/>
        </p:spPr>
        <p:txBody>
          <a:bodyPr wrap="square" rtlCol="0">
            <a:spAutoFit/>
          </a:bodyPr>
          <a:lstStyle/>
          <a:p>
            <a:r>
              <a:rPr lang="en-US" sz="1400" i="1" dirty="0" smtClean="0"/>
              <a:t>CGL at Indiana</a:t>
            </a:r>
            <a:endParaRPr lang="en-US" sz="1400" i="1" dirty="0"/>
          </a:p>
        </p:txBody>
      </p:sp>
      <p:sp>
        <p:nvSpPr>
          <p:cNvPr id="105" name="TextBox 104"/>
          <p:cNvSpPr txBox="1"/>
          <p:nvPr/>
        </p:nvSpPr>
        <p:spPr>
          <a:xfrm>
            <a:off x="7467600" y="4299466"/>
            <a:ext cx="1447800" cy="307777"/>
          </a:xfrm>
          <a:prstGeom prst="rect">
            <a:avLst/>
          </a:prstGeom>
          <a:noFill/>
        </p:spPr>
        <p:txBody>
          <a:bodyPr wrap="square" rtlCol="0">
            <a:spAutoFit/>
          </a:bodyPr>
          <a:lstStyle/>
          <a:p>
            <a:r>
              <a:rPr lang="en-US" sz="1400" i="1" dirty="0" smtClean="0"/>
              <a:t>JPL at California</a:t>
            </a:r>
            <a:endParaRPr lang="en-US" sz="1400" i="1" dirty="0"/>
          </a:p>
        </p:txBody>
      </p:sp>
      <p:sp>
        <p:nvSpPr>
          <p:cNvPr id="157" name="TextBox 156"/>
          <p:cNvSpPr txBox="1"/>
          <p:nvPr/>
        </p:nvSpPr>
        <p:spPr>
          <a:xfrm>
            <a:off x="4760025" y="4270766"/>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58" name="TextBox 157"/>
          <p:cNvSpPr txBox="1"/>
          <p:nvPr/>
        </p:nvSpPr>
        <p:spPr>
          <a:xfrm>
            <a:off x="4771900" y="4527167"/>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nvGrpSpPr>
          <p:cNvPr id="73" name="Group 72"/>
          <p:cNvGrpSpPr/>
          <p:nvPr/>
        </p:nvGrpSpPr>
        <p:grpSpPr>
          <a:xfrm>
            <a:off x="228600" y="4327267"/>
            <a:ext cx="6553200" cy="2378333"/>
            <a:chOff x="152400" y="4218801"/>
            <a:chExt cx="6553200" cy="2378333"/>
          </a:xfrm>
        </p:grpSpPr>
        <p:sp>
          <p:nvSpPr>
            <p:cNvPr id="77" name="TextBox 76"/>
            <p:cNvSpPr txBox="1"/>
            <p:nvPr/>
          </p:nvSpPr>
          <p:spPr>
            <a:xfrm>
              <a:off x="152400" y="5366028"/>
              <a:ext cx="2133600" cy="1231106"/>
            </a:xfrm>
            <a:prstGeom prst="rect">
              <a:avLst/>
            </a:prstGeom>
            <a:noFill/>
          </p:spPr>
          <p:txBody>
            <a:bodyPr wrap="square" rtlCol="0">
              <a:spAutoFit/>
            </a:bodyPr>
            <a:lstStyle/>
            <a:p>
              <a:r>
                <a:rPr lang="en-US" sz="1400" b="1" dirty="0" smtClean="0">
                  <a:latin typeface="Book Antiqua" pitchFamily="18" charset="0"/>
                </a:rPr>
                <a:t>Events: </a:t>
              </a:r>
            </a:p>
            <a:p>
              <a:r>
                <a:rPr lang="en-US" sz="1200" dirty="0" smtClean="0">
                  <a:latin typeface="Book Antiqua" pitchFamily="18" charset="0"/>
                </a:rPr>
                <a:t>         - Move, </a:t>
              </a:r>
            </a:p>
            <a:p>
              <a:r>
                <a:rPr lang="en-US" sz="1200" dirty="0" smtClean="0">
                  <a:latin typeface="Book Antiqua" pitchFamily="18" charset="0"/>
                </a:rPr>
                <a:t>         - Zooming in/out</a:t>
              </a:r>
            </a:p>
            <a:p>
              <a:r>
                <a:rPr lang="en-US" sz="1200" dirty="0" smtClean="0">
                  <a:latin typeface="Book Antiqua" pitchFamily="18" charset="0"/>
                </a:rPr>
                <a:t>         - Panning (drag-drop)</a:t>
              </a:r>
            </a:p>
            <a:p>
              <a:r>
                <a:rPr lang="en-US" sz="1200" dirty="0" smtClean="0">
                  <a:latin typeface="Book Antiqua" pitchFamily="18" charset="0"/>
                </a:rPr>
                <a:t>         - Rectangular region</a:t>
              </a:r>
            </a:p>
            <a:p>
              <a:r>
                <a:rPr lang="en-US" sz="1200" dirty="0" smtClean="0">
                  <a:latin typeface="Book Antiqua" pitchFamily="18" charset="0"/>
                </a:rPr>
                <a:t>         - Attribute querying</a:t>
              </a:r>
            </a:p>
          </p:txBody>
        </p:sp>
        <p:sp>
          <p:nvSpPr>
            <p:cNvPr id="12" name="AutoShape 4"/>
            <p:cNvSpPr>
              <a:spLocks noChangeArrowheads="1"/>
            </p:cNvSpPr>
            <p:nvPr/>
          </p:nvSpPr>
          <p:spPr bwMode="auto">
            <a:xfrm>
              <a:off x="2328964" y="4517896"/>
              <a:ext cx="957197" cy="1021862"/>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Event-based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9" name="Picture 51"/>
            <p:cNvPicPr>
              <a:picLocks noChangeAspect="1" noChangeArrowheads="1"/>
            </p:cNvPicPr>
            <p:nvPr/>
          </p:nvPicPr>
          <p:blipFill>
            <a:blip r:embed="rId3"/>
            <a:srcRect/>
            <a:stretch>
              <a:fillRect/>
            </a:stretch>
          </p:blipFill>
          <p:spPr bwMode="auto">
            <a:xfrm>
              <a:off x="3182884" y="4365543"/>
              <a:ext cx="297235" cy="488204"/>
            </a:xfrm>
            <a:prstGeom prst="rect">
              <a:avLst/>
            </a:prstGeom>
            <a:noFill/>
          </p:spPr>
        </p:pic>
        <p:sp>
          <p:nvSpPr>
            <p:cNvPr id="46" name="Text Box 62"/>
            <p:cNvSpPr txBox="1">
              <a:spLocks noChangeArrowheads="1"/>
            </p:cNvSpPr>
            <p:nvPr/>
          </p:nvSpPr>
          <p:spPr bwMode="auto">
            <a:xfrm>
              <a:off x="914159" y="4887416"/>
              <a:ext cx="895063" cy="43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Browser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pic>
          <p:nvPicPr>
            <p:cNvPr id="96" name="Picture 45"/>
            <p:cNvPicPr>
              <a:picLocks noChangeAspect="1" noChangeArrowheads="1"/>
            </p:cNvPicPr>
            <p:nvPr/>
          </p:nvPicPr>
          <p:blipFill>
            <a:blip r:embed="rId3"/>
            <a:srcRect/>
            <a:stretch>
              <a:fillRect/>
            </a:stretch>
          </p:blipFill>
          <p:spPr bwMode="auto">
            <a:xfrm>
              <a:off x="3221666" y="4414788"/>
              <a:ext cx="220827" cy="187706"/>
            </a:xfrm>
            <a:prstGeom prst="rect">
              <a:avLst/>
            </a:prstGeom>
            <a:noFill/>
          </p:spPr>
        </p:pic>
        <p:pic>
          <p:nvPicPr>
            <p:cNvPr id="97" name="Picture 45"/>
            <p:cNvPicPr>
              <a:picLocks noChangeAspect="1" noChangeArrowheads="1"/>
            </p:cNvPicPr>
            <p:nvPr/>
          </p:nvPicPr>
          <p:blipFill>
            <a:blip r:embed="rId3"/>
            <a:srcRect/>
            <a:stretch>
              <a:fillRect/>
            </a:stretch>
          </p:blipFill>
          <p:spPr bwMode="auto">
            <a:xfrm>
              <a:off x="3222757" y="4632755"/>
              <a:ext cx="220827" cy="187706"/>
            </a:xfrm>
            <a:prstGeom prst="rect">
              <a:avLst/>
            </a:prstGeom>
            <a:noFill/>
          </p:spPr>
        </p:pic>
        <p:sp>
          <p:nvSpPr>
            <p:cNvPr id="25" name="AutoShape 36"/>
            <p:cNvSpPr>
              <a:spLocks noChangeArrowheads="1"/>
            </p:cNvSpPr>
            <p:nvPr/>
          </p:nvSpPr>
          <p:spPr bwMode="auto">
            <a:xfrm>
              <a:off x="2627878" y="5427808"/>
              <a:ext cx="483636" cy="9174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37"/>
            <p:cNvSpPr>
              <a:spLocks noChangeArrowheads="1"/>
            </p:cNvSpPr>
            <p:nvPr/>
          </p:nvSpPr>
          <p:spPr bwMode="auto">
            <a:xfrm>
              <a:off x="2627878" y="5303231"/>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Text Box 39"/>
            <p:cNvSpPr txBox="1">
              <a:spLocks noChangeArrowheads="1"/>
            </p:cNvSpPr>
            <p:nvPr/>
          </p:nvSpPr>
          <p:spPr bwMode="auto">
            <a:xfrm>
              <a:off x="2422164" y="5325958"/>
              <a:ext cx="254413" cy="279455"/>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0"/>
            <p:cNvSpPr txBox="1">
              <a:spLocks noChangeArrowheads="1"/>
            </p:cNvSpPr>
            <p:nvPr/>
          </p:nvSpPr>
          <p:spPr bwMode="auto">
            <a:xfrm>
              <a:off x="2449033" y="5182022"/>
              <a:ext cx="238460" cy="21295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6"/>
            <p:cNvCxnSpPr>
              <a:cxnSpLocks noChangeShapeType="1"/>
              <a:stCxn id="12" idx="3"/>
            </p:cNvCxnSpPr>
            <p:nvPr/>
          </p:nvCxnSpPr>
          <p:spPr bwMode="auto">
            <a:xfrm>
              <a:off x="3286161" y="5028827"/>
              <a:ext cx="447639" cy="373"/>
            </a:xfrm>
            <a:prstGeom prst="straightConnector1">
              <a:avLst/>
            </a:prstGeom>
            <a:noFill/>
            <a:ln w="38100">
              <a:solidFill>
                <a:srgbClr val="938953"/>
              </a:solidFill>
              <a:round/>
              <a:headEnd type="triangle" w="med" len="med"/>
              <a:tailEnd type="triangle" w="med" len="med"/>
            </a:ln>
          </p:spPr>
        </p:cxnSp>
        <p:cxnSp>
          <p:nvCxnSpPr>
            <p:cNvPr id="45" name="AutoShape 60"/>
            <p:cNvCxnSpPr>
              <a:cxnSpLocks noChangeShapeType="1"/>
              <a:endCxn id="12" idx="1"/>
            </p:cNvCxnSpPr>
            <p:nvPr/>
          </p:nvCxnSpPr>
          <p:spPr bwMode="auto">
            <a:xfrm flipV="1">
              <a:off x="1904942" y="5028827"/>
              <a:ext cx="424021" cy="4209"/>
            </a:xfrm>
            <a:prstGeom prst="straightConnector1">
              <a:avLst/>
            </a:prstGeom>
            <a:noFill/>
            <a:ln w="38100">
              <a:solidFill>
                <a:srgbClr val="938953"/>
              </a:solidFill>
              <a:round/>
              <a:headEnd type="triangle" w="med" len="med"/>
              <a:tailEnd type="triangle" w="med" len="med"/>
            </a:ln>
          </p:spPr>
        </p:cxnSp>
        <p:sp>
          <p:nvSpPr>
            <p:cNvPr id="72" name="TextBox 71"/>
            <p:cNvSpPr txBox="1"/>
            <p:nvPr/>
          </p:nvSpPr>
          <p:spPr>
            <a:xfrm>
              <a:off x="228600" y="4218801"/>
              <a:ext cx="2133600" cy="276999"/>
            </a:xfrm>
            <a:prstGeom prst="rect">
              <a:avLst/>
            </a:prstGeom>
            <a:noFill/>
          </p:spPr>
          <p:txBody>
            <a:bodyPr wrap="square" rtlCol="0">
              <a:spAutoFit/>
            </a:bodyPr>
            <a:lstStyle/>
            <a:p>
              <a:r>
                <a:rPr lang="en-US" sz="1200" dirty="0" smtClean="0">
                  <a:solidFill>
                    <a:srgbClr val="C00000"/>
                  </a:solidFill>
                </a:rPr>
                <a:t>Integrated data-view: </a:t>
              </a:r>
              <a:r>
                <a:rPr lang="en-US" sz="1200" b="1" dirty="0" smtClean="0">
                  <a:solidFill>
                    <a:srgbClr val="C00000"/>
                  </a:solidFill>
                </a:rPr>
                <a:t>b</a:t>
              </a:r>
              <a:r>
                <a:rPr lang="en-US" sz="1200" dirty="0" smtClean="0">
                  <a:solidFill>
                    <a:srgbClr val="C00000"/>
                  </a:solidFill>
                </a:rPr>
                <a:t> over </a:t>
              </a:r>
              <a:r>
                <a:rPr lang="en-US" sz="1200" b="1" dirty="0" smtClean="0">
                  <a:solidFill>
                    <a:srgbClr val="C00000"/>
                  </a:solidFill>
                </a:rPr>
                <a:t>a</a:t>
              </a:r>
              <a:endParaRPr lang="en-US" sz="1200" b="1" dirty="0">
                <a:solidFill>
                  <a:srgbClr val="C00000"/>
                </a:solidFill>
              </a:endParaRPr>
            </a:p>
          </p:txBody>
        </p:sp>
        <p:sp>
          <p:nvSpPr>
            <p:cNvPr id="102" name="TextBox 101"/>
            <p:cNvSpPr txBox="1"/>
            <p:nvPr/>
          </p:nvSpPr>
          <p:spPr>
            <a:xfrm>
              <a:off x="925033" y="4909063"/>
              <a:ext cx="9906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07" name="Shape 106"/>
            <p:cNvCxnSpPr/>
            <p:nvPr/>
          </p:nvCxnSpPr>
          <p:spPr>
            <a:xfrm flipV="1">
              <a:off x="5034305" y="4570084"/>
              <a:ext cx="1164589" cy="399401"/>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p:nvPr/>
          </p:nvCxnSpPr>
          <p:spPr>
            <a:xfrm>
              <a:off x="5034305" y="4969485"/>
              <a:ext cx="1096072" cy="299236"/>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248400" y="4953000"/>
              <a:ext cx="457200" cy="1588"/>
            </a:xfrm>
            <a:prstGeom prst="straightConnector1">
              <a:avLst/>
            </a:prstGeom>
            <a:ln w="19050">
              <a:solidFill>
                <a:schemeClr val="bg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65" name="Picture 59"/>
            <p:cNvPicPr>
              <a:picLocks noChangeAspect="1" noChangeArrowheads="1"/>
            </p:cNvPicPr>
            <p:nvPr/>
          </p:nvPicPr>
          <p:blipFill>
            <a:blip r:embed="rId4"/>
            <a:srcRect/>
            <a:stretch>
              <a:fillRect/>
            </a:stretch>
          </p:blipFill>
          <p:spPr bwMode="auto">
            <a:xfrm>
              <a:off x="990600" y="4650979"/>
              <a:ext cx="914401" cy="825332"/>
            </a:xfrm>
            <a:prstGeom prst="rect">
              <a:avLst/>
            </a:prstGeom>
            <a:noFill/>
          </p:spPr>
        </p:pic>
        <p:sp>
          <p:nvSpPr>
            <p:cNvPr id="70" name="TextBox 69"/>
            <p:cNvSpPr txBox="1"/>
            <p:nvPr/>
          </p:nvSpPr>
          <p:spPr>
            <a:xfrm>
              <a:off x="990600" y="4876800"/>
              <a:ext cx="9144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54" name="Straight Arrow Connector 153"/>
            <p:cNvCxnSpPr/>
            <p:nvPr/>
          </p:nvCxnSpPr>
          <p:spPr>
            <a:xfrm rot="5400000" flipH="1" flipV="1">
              <a:off x="1224139" y="5634478"/>
              <a:ext cx="295716" cy="794"/>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3766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290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288475" y="4381205"/>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60" name="TextBox 159"/>
            <p:cNvSpPr txBox="1"/>
            <p:nvPr/>
          </p:nvSpPr>
          <p:spPr>
            <a:xfrm>
              <a:off x="3288475" y="4613856"/>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sp>
        <p:nvSpPr>
          <p:cNvPr id="67" name="Moon 66"/>
          <p:cNvSpPr/>
          <p:nvPr/>
        </p:nvSpPr>
        <p:spPr>
          <a:xfrm>
            <a:off x="3886200" y="4614899"/>
            <a:ext cx="457200" cy="914400"/>
          </a:xfrm>
          <a:prstGeom prst="mo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err="1" smtClean="0"/>
              <a:t>wsdl</a:t>
            </a:r>
            <a:endParaRPr lang="en-US" sz="1200" b="1" dirty="0"/>
          </a:p>
        </p:txBody>
      </p:sp>
      <p:sp>
        <p:nvSpPr>
          <p:cNvPr id="75" name="TextBox 74"/>
          <p:cNvSpPr txBox="1"/>
          <p:nvPr/>
        </p:nvSpPr>
        <p:spPr>
          <a:xfrm>
            <a:off x="3733800" y="5823466"/>
            <a:ext cx="1600200" cy="523220"/>
          </a:xfrm>
          <a:prstGeom prst="rect">
            <a:avLst/>
          </a:prstGeom>
          <a:noFill/>
        </p:spPr>
        <p:txBody>
          <a:bodyPr wrap="square" rtlCol="0">
            <a:spAutoFit/>
          </a:bodyPr>
          <a:lstStyle/>
          <a:p>
            <a:pPr algn="ctr"/>
            <a:r>
              <a:rPr lang="en-US" sz="1400" dirty="0" smtClean="0"/>
              <a:t>Display/federation services</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Through Capability Aggregation</a:t>
            </a:r>
            <a:endParaRPr lang="en-US" sz="3600" dirty="0">
              <a:solidFill>
                <a:schemeClr val="tx1">
                  <a:lumMod val="75000"/>
                  <a:lumOff val="25000"/>
                </a:schemeClr>
              </a:solidFill>
            </a:endParaRPr>
          </a:p>
        </p:txBody>
      </p:sp>
      <p:sp>
        <p:nvSpPr>
          <p:cNvPr id="3" name="Content Placeholder 2"/>
          <p:cNvSpPr>
            <a:spLocks noGrp="1"/>
          </p:cNvSpPr>
          <p:nvPr>
            <p:ph idx="1"/>
          </p:nvPr>
        </p:nvSpPr>
        <p:spPr>
          <a:xfrm>
            <a:off x="457200" y="1600200"/>
            <a:ext cx="8382000" cy="4724400"/>
          </a:xfrm>
        </p:spPr>
        <p:txBody>
          <a:bodyPr>
            <a:normAutofit fontScale="62500" lnSpcReduction="20000"/>
          </a:bodyPr>
          <a:lstStyle/>
          <a:p>
            <a:r>
              <a:rPr lang="en-US" dirty="0" smtClean="0">
                <a:solidFill>
                  <a:schemeClr val="tx1">
                    <a:lumMod val="75000"/>
                    <a:lumOff val="25000"/>
                  </a:schemeClr>
                </a:solidFill>
              </a:rPr>
              <a:t>Capability: Machine and human readable information, enables easy data/service integration</a:t>
            </a: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Web Services provide standard key low level capability, but don’t define domain specific data/service descriptions.</a:t>
            </a: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 Information/data architecture are defined in domain specific capability metadata (and associated data description language (GML)).</a:t>
            </a: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Quality of services</a:t>
            </a:r>
          </a:p>
          <a:p>
            <a:pPr lvl="1"/>
            <a:r>
              <a:rPr lang="en-US" dirty="0" smtClean="0">
                <a:solidFill>
                  <a:schemeClr val="tx1">
                    <a:lumMod val="75000"/>
                    <a:lumOff val="25000"/>
                  </a:schemeClr>
                </a:solidFill>
              </a:rPr>
              <a:t>Single point of access: No burden of accessing data source with ad-hoc queries</a:t>
            </a:r>
          </a:p>
          <a:p>
            <a:pPr lvl="1"/>
            <a:r>
              <a:rPr lang="en-US" dirty="0" smtClean="0">
                <a:solidFill>
                  <a:schemeClr val="tx1">
                    <a:lumMod val="75000"/>
                    <a:lumOff val="25000"/>
                  </a:schemeClr>
                </a:solidFill>
              </a:rPr>
              <a:t>Fine-grained dynamic information presentation</a:t>
            </a:r>
          </a:p>
          <a:p>
            <a:pPr lvl="1"/>
            <a:r>
              <a:rPr lang="en-US" dirty="0" smtClean="0">
                <a:solidFill>
                  <a:schemeClr val="tx1">
                    <a:lumMod val="75000"/>
                    <a:lumOff val="25000"/>
                  </a:schemeClr>
                </a:solidFill>
              </a:rPr>
              <a:t>Enables more complex information creation by leveraging multiple data sources</a:t>
            </a:r>
          </a:p>
          <a:p>
            <a:pPr lvl="1"/>
            <a:r>
              <a:rPr lang="en-US" dirty="0" smtClean="0">
                <a:solidFill>
                  <a:schemeClr val="tx1">
                    <a:lumMod val="75000"/>
                    <a:lumOff val="25000"/>
                  </a:schemeClr>
                </a:solidFill>
              </a:rPr>
              <a:t>Provides stateful access/query over stateless data services </a:t>
            </a:r>
          </a:p>
          <a:p>
            <a:pPr lvl="1"/>
            <a:r>
              <a:rPr lang="en-US" dirty="0" smtClean="0">
                <a:solidFill>
                  <a:schemeClr val="tx1">
                    <a:lumMod val="75000"/>
                    <a:lumOff val="25000"/>
                  </a:schemeClr>
                </a:solidFill>
              </a:rPr>
              <a:t>Interoperable and extendable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82000" cy="35052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Using XML-encoded common data model (GML)</a:t>
            </a:r>
          </a:p>
          <a:p>
            <a:pPr lvl="1"/>
            <a:r>
              <a:rPr lang="en-US" dirty="0" smtClean="0">
                <a:solidFill>
                  <a:schemeClr val="tx1">
                    <a:lumMod val="75000"/>
                    <a:lumOff val="25000"/>
                  </a:schemeClr>
                </a:solidFill>
              </a:rPr>
              <a:t>Using Web Services’ XML-based standard SOAP protocol</a:t>
            </a:r>
          </a:p>
          <a:p>
            <a:pPr lvl="1"/>
            <a:r>
              <a:rPr lang="en-US" dirty="0" smtClean="0">
                <a:solidFill>
                  <a:schemeClr val="tx1">
                    <a:lumMod val="75000"/>
                    <a:lumOff val="25000"/>
                  </a:schemeClr>
                </a:solidFill>
              </a:rPr>
              <a:t>Costly query/response conversions at data resource (ex. WFS)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pPr lvl="2"/>
            <a:endParaRPr lang="en-US" sz="1800"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Variable-sized and unevenly-distributed nature of geo-data </a:t>
            </a:r>
          </a:p>
          <a:p>
            <a:pPr lvl="2"/>
            <a:r>
              <a:rPr lang="en-US" dirty="0" smtClean="0">
                <a:solidFill>
                  <a:schemeClr val="tx1">
                    <a:lumMod val="75000"/>
                    <a:lumOff val="25000"/>
                  </a:schemeClr>
                </a:solidFill>
              </a:rPr>
              <a:t>Example: Human population and earthquake-seismicity data</a:t>
            </a:r>
          </a:p>
          <a:p>
            <a:pPr lvl="2"/>
            <a:r>
              <a:rPr lang="en-US" dirty="0" smtClean="0">
                <a:solidFill>
                  <a:schemeClr val="tx1">
                    <a:lumMod val="75000"/>
                    <a:lumOff val="25000"/>
                  </a:schemeClr>
                </a:solidFill>
              </a:rPr>
              <a:t>NOT easy to perform load-balancing and parallel processing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
        <p:nvSpPr>
          <p:cNvPr id="48" name="Content Placeholder 2"/>
          <p:cNvSpPr txBox="1">
            <a:spLocks/>
          </p:cNvSpPr>
          <p:nvPr/>
        </p:nvSpPr>
        <p:spPr>
          <a:xfrm>
            <a:off x="5638800" y="4572000"/>
            <a:ext cx="3276600" cy="1981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&gt;&gt; Unexpected workload distribution: The work is decomposed into independent work pieces, and the work pieces are of highly variable sized</a:t>
            </a:r>
          </a:p>
        </p:txBody>
      </p:sp>
      <p:pic>
        <p:nvPicPr>
          <p:cNvPr id="110" name="Picture 4"/>
          <p:cNvPicPr>
            <a:picLocks noChangeAspect="1" noChangeArrowheads="1"/>
          </p:cNvPicPr>
          <p:nvPr/>
        </p:nvPicPr>
        <p:blipFill>
          <a:blip r:embed="rId3"/>
          <a:srcRect/>
          <a:stretch>
            <a:fillRect/>
          </a:stretch>
        </p:blipFill>
        <p:spPr bwMode="auto">
          <a:xfrm>
            <a:off x="90332" y="4433888"/>
            <a:ext cx="5472268" cy="2347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Adaptive Range Query Optimization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267200"/>
          </a:xfrm>
        </p:spPr>
        <p:txBody>
          <a:bodyPr>
            <a:normAutofit fontScale="85000" lnSpcReduction="20000"/>
          </a:bodyPr>
          <a:lstStyle/>
          <a:p>
            <a:r>
              <a:rPr lang="en-US" dirty="0" smtClean="0">
                <a:solidFill>
                  <a:schemeClr val="tx1">
                    <a:lumMod val="75000"/>
                    <a:lumOff val="25000"/>
                  </a:schemeClr>
                </a:solidFill>
              </a:rPr>
              <a:t>Data is defined and queried in ranges (location)</a:t>
            </a:r>
          </a:p>
          <a:p>
            <a:endParaRPr lang="en-US" sz="1800" dirty="0" smtClean="0">
              <a:solidFill>
                <a:schemeClr val="tx1">
                  <a:lumMod val="75000"/>
                  <a:lumOff val="25000"/>
                </a:schemeClr>
              </a:solidFill>
            </a:endParaRPr>
          </a:p>
          <a:p>
            <a:r>
              <a:rPr lang="en-US" dirty="0" smtClean="0">
                <a:solidFill>
                  <a:schemeClr val="tx1">
                    <a:lumMod val="75000"/>
                    <a:lumOff val="25000"/>
                  </a:schemeClr>
                </a:solidFill>
              </a:rPr>
              <a:t>Dynamic nature of data</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Query approximation problem</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Optimal partitioning of data is difficult to achieve because polygons-points-</a:t>
            </a:r>
            <a:r>
              <a:rPr lang="en-US" dirty="0" err="1" smtClean="0">
                <a:solidFill>
                  <a:schemeClr val="tx1">
                    <a:lumMod val="75000"/>
                    <a:lumOff val="25000"/>
                  </a:schemeClr>
                </a:solidFill>
              </a:rPr>
              <a:t>linestrings</a:t>
            </a:r>
            <a:r>
              <a:rPr lang="en-US" dirty="0" smtClean="0">
                <a:solidFill>
                  <a:schemeClr val="tx1">
                    <a:lumMod val="75000"/>
                    <a:lumOff val="25000"/>
                  </a:schemeClr>
                </a:solidFill>
              </a:rPr>
              <a:t> are neither distributed uniformly nor of similar size</a:t>
            </a:r>
          </a:p>
          <a:p>
            <a:pPr lvl="1"/>
            <a:r>
              <a:rPr lang="en-US" dirty="0" smtClean="0">
                <a:solidFill>
                  <a:schemeClr val="tx1">
                    <a:lumMod val="75000"/>
                    <a:lumOff val="25000"/>
                  </a:schemeClr>
                </a:solidFill>
              </a:rPr>
              <a:t>The load they impose varies, depending on query range</a:t>
            </a:r>
          </a:p>
          <a:p>
            <a:pPr lvl="1"/>
            <a:r>
              <a:rPr lang="en-US" dirty="0" smtClean="0">
                <a:solidFill>
                  <a:schemeClr val="tx1">
                    <a:lumMod val="75000"/>
                    <a:lumOff val="25000"/>
                  </a:schemeClr>
                </a:solidFill>
              </a:rPr>
              <a:t>It is difficult to develop a fair partitioning strategy that is optimal for all range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Range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a:p>
        </p:txBody>
      </p:sp>
      <p:grpSp>
        <p:nvGrpSpPr>
          <p:cNvPr id="116" name="Group 115"/>
          <p:cNvGrpSpPr/>
          <p:nvPr/>
        </p:nvGrpSpPr>
        <p:grpSpPr>
          <a:xfrm>
            <a:off x="76200" y="1156252"/>
            <a:ext cx="5617028" cy="5625548"/>
            <a:chOff x="76200" y="1156252"/>
            <a:chExt cx="5617028" cy="5625548"/>
          </a:xfrm>
        </p:grpSpPr>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4600"/>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999474"/>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6172200" y="1546047"/>
            <a:ext cx="2819400" cy="2543928"/>
            <a:chOff x="6172200" y="1546047"/>
            <a:chExt cx="2819400" cy="2543928"/>
          </a:xfrm>
        </p:grpSpPr>
        <p:sp>
          <p:nvSpPr>
            <p:cNvPr id="6" name="TextBox 5"/>
            <p:cNvSpPr txBox="1"/>
            <p:nvPr/>
          </p:nvSpPr>
          <p:spPr>
            <a:xfrm>
              <a:off x="6172200" y="3505200"/>
              <a:ext cx="2819400" cy="584775"/>
            </a:xfrm>
            <a:prstGeom prst="rect">
              <a:avLst/>
            </a:prstGeom>
            <a:noFill/>
          </p:spPr>
          <p:txBody>
            <a:bodyPr wrap="square" rtlCol="0">
              <a:spAutoFit/>
            </a:bodyPr>
            <a:lstStyle/>
            <a:p>
              <a:r>
                <a:rPr lang="en-US" sz="1600" dirty="0" smtClean="0"/>
                <a:t>Main query range:</a:t>
              </a:r>
            </a:p>
            <a:p>
              <a:r>
                <a:rPr lang="en-US" sz="1600" b="1" dirty="0" smtClean="0">
                  <a:solidFill>
                    <a:srgbClr val="002060"/>
                  </a:solidFill>
                </a:rPr>
                <a:t>[Range] = (R1)+(R2)+(R3)+(R4)</a:t>
              </a:r>
              <a:endParaRPr lang="en-US" sz="1600" b="1" dirty="0">
                <a:solidFill>
                  <a:srgbClr val="002060"/>
                </a:solidFill>
              </a:endParaRPr>
            </a:p>
          </p:txBody>
        </p:sp>
        <p:sp>
          <p:nvSpPr>
            <p:cNvPr id="106" name="Rectangle 20"/>
            <p:cNvSpPr>
              <a:spLocks noChangeArrowheads="1"/>
            </p:cNvSpPr>
            <p:nvPr/>
          </p:nvSpPr>
          <p:spPr bwMode="auto">
            <a:xfrm>
              <a:off x="6695223" y="17810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325051" y="15862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580709" y="23637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6802000" y="25447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422543" y="19336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6802000" y="19336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422543" y="25594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7882921" y="15460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324600" y="28824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6934200" y="3041424"/>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a:t>
              </a:r>
              <a:r>
                <a:rPr lang="en-US" sz="1400" dirty="0" err="1" smtClean="0">
                  <a:latin typeface="Calibri" pitchFamily="34" charset="0"/>
                  <a:cs typeface="Arial" pitchFamily="34" charset="0"/>
                </a:rPr>
                <a:t>x+x</a:t>
              </a:r>
              <a:r>
                <a:rPr lang="en-US" sz="1400" dirty="0" smtClean="0">
                  <a:latin typeface="Calibri" pitchFamily="34" charset="0"/>
                  <a:cs typeface="Arial" pitchFamily="34" charset="0"/>
                </a:rPr>
                <a:t>’)/2, 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8" name="Group 127"/>
            <p:cNvGrpSpPr/>
            <p:nvPr/>
          </p:nvGrpSpPr>
          <p:grpSpPr>
            <a:xfrm>
              <a:off x="7027225" y="17746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17" name="Text Box 34"/>
            <p:cNvSpPr txBox="1">
              <a:spLocks noChangeArrowheads="1"/>
            </p:cNvSpPr>
            <p:nvPr/>
          </p:nvSpPr>
          <p:spPr bwMode="auto">
            <a:xfrm>
              <a:off x="7924801" y="2286000"/>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(x’, (</a:t>
              </a:r>
              <a:r>
                <a:rPr lang="en-US" sz="1400" dirty="0" err="1" smtClean="0">
                  <a:latin typeface="Calibri" pitchFamily="34" charset="0"/>
                  <a:cs typeface="Arial" pitchFamily="34" charset="0"/>
                </a:rPr>
                <a:t>y+y</a:t>
              </a:r>
              <a:r>
                <a:rPr lang="en-US" sz="1400" dirty="0" smtClean="0">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Workload Estimation Table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534400" cy="3505200"/>
          </a:xfrm>
        </p:spPr>
        <p:txBody>
          <a:bodyPr>
            <a:normAutofit fontScale="62500" lnSpcReduction="20000"/>
          </a:bodyPr>
          <a:lstStyle/>
          <a:p>
            <a:r>
              <a:rPr lang="en-US" dirty="0" smtClean="0">
                <a:solidFill>
                  <a:schemeClr val="tx1">
                    <a:lumMod val="75000"/>
                    <a:lumOff val="25000"/>
                  </a:schemeClr>
                </a:solidFill>
              </a:rPr>
              <a:t>Aim: Cutting the 2-dimensional query ranges into smaller pieces with approximately equal query sizes.</a:t>
            </a:r>
          </a:p>
          <a:p>
            <a:r>
              <a:rPr lang="en-US" dirty="0" smtClean="0">
                <a:solidFill>
                  <a:schemeClr val="tx1">
                    <a:lumMod val="75000"/>
                    <a:lumOff val="25000"/>
                  </a:schemeClr>
                </a:solidFill>
              </a:rPr>
              <a:t>Created once and synchronized/refined routinely with DB</a:t>
            </a:r>
          </a:p>
          <a:p>
            <a:r>
              <a:rPr lang="en-US" dirty="0" smtClean="0">
                <a:solidFill>
                  <a:schemeClr val="tx1">
                    <a:lumMod val="75000"/>
                    <a:lumOff val="25000"/>
                  </a:schemeClr>
                </a:solidFill>
              </a:rPr>
              <a:t>Consideration of data dense/sparse regions</a:t>
            </a:r>
          </a:p>
          <a:p>
            <a:r>
              <a:rPr lang="en-US" dirty="0" smtClean="0">
                <a:solidFill>
                  <a:schemeClr val="tx1">
                    <a:lumMod val="75000"/>
                    <a:lumOff val="25000"/>
                  </a:schemeClr>
                </a:solidFill>
              </a:rPr>
              <a:t>Each layer-data has its own distribution characteristics and WT</a:t>
            </a:r>
          </a:p>
          <a:p>
            <a:r>
              <a:rPr lang="en-US" dirty="0" smtClean="0">
                <a:solidFill>
                  <a:schemeClr val="tx1">
                    <a:lumMod val="75000"/>
                    <a:lumOff val="25000"/>
                  </a:schemeClr>
                </a:solidFill>
              </a:rPr>
              <a:t>WT is consisted of &lt;key, value&gt; : &lt;bbox, size&gt; pairs. </a:t>
            </a:r>
          </a:p>
          <a:p>
            <a:pPr lvl="1"/>
            <a:r>
              <a:rPr lang="en-US" dirty="0" smtClean="0">
                <a:solidFill>
                  <a:schemeClr val="tx1">
                    <a:lumMod val="75000"/>
                    <a:lumOff val="25000"/>
                  </a:schemeClr>
                </a:solidFill>
              </a:rPr>
              <a:t>size ≤ pre-defined threshold query size</a:t>
            </a:r>
          </a:p>
          <a:p>
            <a:r>
              <a:rPr lang="en-US" dirty="0" smtClean="0">
                <a:solidFill>
                  <a:schemeClr val="tx1">
                    <a:lumMod val="75000"/>
                    <a:lumOff val="25000"/>
                  </a:schemeClr>
                </a:solidFill>
              </a:rPr>
              <a:t>Lets illustrate this with a sample scenario </a:t>
            </a:r>
          </a:p>
          <a:p>
            <a:pPr lvl="1"/>
            <a:r>
              <a:rPr lang="en-US" dirty="0" smtClean="0">
                <a:solidFill>
                  <a:schemeClr val="tx1">
                    <a:lumMod val="75000"/>
                    <a:lumOff val="25000"/>
                  </a:schemeClr>
                </a:solidFill>
              </a:rPr>
              <a:t>Whole data range in database is (0,0,1,1) and 32MB of data size</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Max query size for each partition is 5MB (max 5 ‘    ’ in each partition)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sp>
        <p:nvSpPr>
          <p:cNvPr id="91" name="AutoShape 5"/>
          <p:cNvSpPr>
            <a:spLocks noChangeArrowheads="1"/>
          </p:cNvSpPr>
          <p:nvPr/>
        </p:nvSpPr>
        <p:spPr bwMode="auto">
          <a:xfrm>
            <a:off x="1877677" y="368135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2" name="AutoShape 5"/>
          <p:cNvSpPr>
            <a:spLocks noChangeArrowheads="1"/>
          </p:cNvSpPr>
          <p:nvPr/>
        </p:nvSpPr>
        <p:spPr bwMode="auto">
          <a:xfrm>
            <a:off x="5838700" y="396240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7" name="Rectangle 66"/>
          <p:cNvSpPr>
            <a:spLocks noChangeArrowheads="1"/>
          </p:cNvSpPr>
          <p:nvPr/>
        </p:nvSpPr>
        <p:spPr bwMode="auto">
          <a:xfrm>
            <a:off x="5027651" y="47577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8" name="AutoShape 6"/>
          <p:cNvSpPr>
            <a:spLocks noChangeArrowheads="1"/>
          </p:cNvSpPr>
          <p:nvPr/>
        </p:nvSpPr>
        <p:spPr bwMode="auto">
          <a:xfrm>
            <a:off x="6614885" y="512120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9" name="AutoShape 7"/>
          <p:cNvSpPr>
            <a:spLocks noChangeArrowheads="1"/>
          </p:cNvSpPr>
          <p:nvPr/>
        </p:nvSpPr>
        <p:spPr bwMode="auto">
          <a:xfrm>
            <a:off x="6464332" y="499931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0" name="AutoShape 8"/>
          <p:cNvSpPr>
            <a:spLocks noChangeArrowheads="1"/>
          </p:cNvSpPr>
          <p:nvPr/>
        </p:nvSpPr>
        <p:spPr bwMode="auto">
          <a:xfrm>
            <a:off x="5835273" y="556701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1" name="AutoShape 9"/>
          <p:cNvSpPr>
            <a:spLocks noChangeArrowheads="1"/>
          </p:cNvSpPr>
          <p:nvPr/>
        </p:nvSpPr>
        <p:spPr bwMode="auto">
          <a:xfrm>
            <a:off x="6614885" y="566858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2" name="AutoShape 10"/>
          <p:cNvSpPr>
            <a:spLocks noChangeArrowheads="1"/>
          </p:cNvSpPr>
          <p:nvPr/>
        </p:nvSpPr>
        <p:spPr bwMode="auto">
          <a:xfrm>
            <a:off x="6721091" y="5445120"/>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AutoShape 11"/>
          <p:cNvSpPr>
            <a:spLocks noChangeArrowheads="1"/>
          </p:cNvSpPr>
          <p:nvPr/>
        </p:nvSpPr>
        <p:spPr bwMode="auto">
          <a:xfrm>
            <a:off x="6761938"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4" name="AutoShape 12"/>
          <p:cNvSpPr>
            <a:spLocks noChangeArrowheads="1"/>
          </p:cNvSpPr>
          <p:nvPr/>
        </p:nvSpPr>
        <p:spPr bwMode="auto">
          <a:xfrm>
            <a:off x="5683552" y="579047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5" name="AutoShape 13"/>
          <p:cNvSpPr>
            <a:spLocks noChangeArrowheads="1"/>
          </p:cNvSpPr>
          <p:nvPr/>
        </p:nvSpPr>
        <p:spPr bwMode="auto">
          <a:xfrm>
            <a:off x="6550696" y="489774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14"/>
          <p:cNvSpPr>
            <a:spLocks noChangeArrowheads="1"/>
          </p:cNvSpPr>
          <p:nvPr/>
        </p:nvSpPr>
        <p:spPr bwMode="auto">
          <a:xfrm>
            <a:off x="6160891" y="499931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15"/>
          <p:cNvSpPr>
            <a:spLocks noChangeArrowheads="1"/>
          </p:cNvSpPr>
          <p:nvPr/>
        </p:nvSpPr>
        <p:spPr bwMode="auto">
          <a:xfrm>
            <a:off x="5529497"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16"/>
          <p:cNvSpPr>
            <a:spLocks noChangeArrowheads="1"/>
          </p:cNvSpPr>
          <p:nvPr/>
        </p:nvSpPr>
        <p:spPr bwMode="auto">
          <a:xfrm>
            <a:off x="6569369" y="607375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17"/>
          <p:cNvSpPr>
            <a:spLocks noChangeArrowheads="1"/>
          </p:cNvSpPr>
          <p:nvPr/>
        </p:nvSpPr>
        <p:spPr bwMode="auto">
          <a:xfrm>
            <a:off x="6702417" y="4738606"/>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18"/>
          <p:cNvSpPr>
            <a:spLocks noChangeArrowheads="1"/>
          </p:cNvSpPr>
          <p:nvPr/>
        </p:nvSpPr>
        <p:spPr bwMode="auto">
          <a:xfrm>
            <a:off x="6789949"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25"/>
          <p:cNvSpPr>
            <a:spLocks noChangeArrowheads="1"/>
          </p:cNvSpPr>
          <p:nvPr/>
        </p:nvSpPr>
        <p:spPr bwMode="auto">
          <a:xfrm>
            <a:off x="6267096" y="53446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26"/>
          <p:cNvSpPr>
            <a:spLocks noChangeArrowheads="1"/>
          </p:cNvSpPr>
          <p:nvPr/>
        </p:nvSpPr>
        <p:spPr bwMode="auto">
          <a:xfrm>
            <a:off x="6267096" y="5409004"/>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27"/>
          <p:cNvSpPr>
            <a:spLocks noChangeArrowheads="1"/>
          </p:cNvSpPr>
          <p:nvPr/>
        </p:nvSpPr>
        <p:spPr bwMode="auto">
          <a:xfrm>
            <a:off x="5227222" y="621483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Text Box 35"/>
          <p:cNvSpPr txBox="1">
            <a:spLocks noChangeArrowheads="1"/>
          </p:cNvSpPr>
          <p:nvPr/>
        </p:nvSpPr>
        <p:spPr bwMode="auto">
          <a:xfrm>
            <a:off x="4572000" y="63246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5" name="Text Box 36"/>
          <p:cNvSpPr txBox="1">
            <a:spLocks noChangeArrowheads="1"/>
          </p:cNvSpPr>
          <p:nvPr/>
        </p:nvSpPr>
        <p:spPr bwMode="auto">
          <a:xfrm>
            <a:off x="6966178" y="4620399"/>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6" name="AutoShape 40"/>
          <p:cNvSpPr>
            <a:spLocks noChangeArrowheads="1"/>
          </p:cNvSpPr>
          <p:nvPr/>
        </p:nvSpPr>
        <p:spPr bwMode="auto">
          <a:xfrm>
            <a:off x="6612552" y="47386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41"/>
          <p:cNvSpPr>
            <a:spLocks noChangeArrowheads="1"/>
          </p:cNvSpPr>
          <p:nvPr/>
        </p:nvSpPr>
        <p:spPr bwMode="auto">
          <a:xfrm>
            <a:off x="6464332" y="483792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42"/>
          <p:cNvSpPr>
            <a:spLocks noChangeArrowheads="1"/>
          </p:cNvSpPr>
          <p:nvPr/>
        </p:nvSpPr>
        <p:spPr bwMode="auto">
          <a:xfrm>
            <a:off x="6632393" y="4920313"/>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43"/>
          <p:cNvSpPr>
            <a:spLocks noChangeArrowheads="1"/>
          </p:cNvSpPr>
          <p:nvPr/>
        </p:nvSpPr>
        <p:spPr bwMode="auto">
          <a:xfrm>
            <a:off x="6742097" y="5083963"/>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3" name="AutoShape 44"/>
          <p:cNvSpPr>
            <a:spLocks noChangeArrowheads="1"/>
          </p:cNvSpPr>
          <p:nvPr/>
        </p:nvSpPr>
        <p:spPr bwMode="auto">
          <a:xfrm>
            <a:off x="6312612" y="510427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4" name="AutoShape 45"/>
          <p:cNvSpPr>
            <a:spLocks noChangeArrowheads="1"/>
          </p:cNvSpPr>
          <p:nvPr/>
        </p:nvSpPr>
        <p:spPr bwMode="auto">
          <a:xfrm>
            <a:off x="6246087" y="5002702"/>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5" name="AutoShape 46"/>
          <p:cNvSpPr>
            <a:spLocks noChangeArrowheads="1"/>
          </p:cNvSpPr>
          <p:nvPr/>
        </p:nvSpPr>
        <p:spPr bwMode="auto">
          <a:xfrm>
            <a:off x="6333619" y="4922571"/>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 name="AutoShape 47"/>
          <p:cNvSpPr>
            <a:spLocks noChangeArrowheads="1"/>
          </p:cNvSpPr>
          <p:nvPr/>
        </p:nvSpPr>
        <p:spPr bwMode="auto">
          <a:xfrm>
            <a:off x="5378944" y="603425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48"/>
          <p:cNvSpPr>
            <a:spLocks noChangeArrowheads="1"/>
          </p:cNvSpPr>
          <p:nvPr/>
        </p:nvSpPr>
        <p:spPr bwMode="auto">
          <a:xfrm>
            <a:off x="665456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49"/>
          <p:cNvSpPr>
            <a:spLocks noChangeArrowheads="1"/>
          </p:cNvSpPr>
          <p:nvPr/>
        </p:nvSpPr>
        <p:spPr bwMode="auto">
          <a:xfrm>
            <a:off x="6806287" y="53491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AutoShape 50"/>
          <p:cNvSpPr>
            <a:spLocks noChangeArrowheads="1"/>
          </p:cNvSpPr>
          <p:nvPr/>
        </p:nvSpPr>
        <p:spPr bwMode="auto">
          <a:xfrm>
            <a:off x="5985827" y="548913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7" name="AutoShape 51"/>
          <p:cNvSpPr>
            <a:spLocks noChangeArrowheads="1"/>
          </p:cNvSpPr>
          <p:nvPr/>
        </p:nvSpPr>
        <p:spPr bwMode="auto">
          <a:xfrm>
            <a:off x="6115374" y="54688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1" name="AutoShape 52"/>
          <p:cNvSpPr>
            <a:spLocks noChangeArrowheads="1"/>
          </p:cNvSpPr>
          <p:nvPr/>
        </p:nvSpPr>
        <p:spPr bwMode="auto">
          <a:xfrm>
            <a:off x="6137549" y="534354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53"/>
          <p:cNvSpPr>
            <a:spLocks noChangeArrowheads="1"/>
          </p:cNvSpPr>
          <p:nvPr/>
        </p:nvSpPr>
        <p:spPr bwMode="auto">
          <a:xfrm>
            <a:off x="6179564"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54"/>
          <p:cNvSpPr>
            <a:spLocks noChangeArrowheads="1"/>
          </p:cNvSpPr>
          <p:nvPr/>
        </p:nvSpPr>
        <p:spPr bwMode="auto">
          <a:xfrm>
            <a:off x="6418815" y="534918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55"/>
          <p:cNvSpPr>
            <a:spLocks noChangeArrowheads="1"/>
          </p:cNvSpPr>
          <p:nvPr/>
        </p:nvSpPr>
        <p:spPr bwMode="auto">
          <a:xfrm>
            <a:off x="6333619" y="524535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56"/>
          <p:cNvSpPr>
            <a:spLocks noChangeArrowheads="1"/>
          </p:cNvSpPr>
          <p:nvPr/>
        </p:nvSpPr>
        <p:spPr bwMode="auto">
          <a:xfrm>
            <a:off x="6201738" y="4877426"/>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16" name="Straight Connector 115"/>
          <p:cNvCxnSpPr/>
          <p:nvPr/>
        </p:nvCxnSpPr>
        <p:spPr>
          <a:xfrm>
            <a:off x="4936436" y="5487330"/>
            <a:ext cx="161676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7" name="Straight Connector 116"/>
          <p:cNvCxnSpPr/>
          <p:nvPr/>
        </p:nvCxnSpPr>
        <p:spPr>
          <a:xfrm rot="5400000">
            <a:off x="5245715" y="6019936"/>
            <a:ext cx="121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8" name="Straight Connector 117"/>
          <p:cNvCxnSpPr/>
          <p:nvPr/>
        </p:nvCxnSpPr>
        <p:spPr>
          <a:xfrm rot="5400000">
            <a:off x="5843510" y="5181736"/>
            <a:ext cx="914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9" name="AutoShape 22"/>
          <p:cNvCxnSpPr>
            <a:cxnSpLocks noChangeShapeType="1"/>
          </p:cNvCxnSpPr>
          <p:nvPr/>
        </p:nvCxnSpPr>
        <p:spPr bwMode="auto">
          <a:xfrm>
            <a:off x="6503504" y="4572930"/>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20" name="Straight Connector 119"/>
          <p:cNvCxnSpPr/>
          <p:nvPr/>
        </p:nvCxnSpPr>
        <p:spPr>
          <a:xfrm>
            <a:off x="6400800" y="5535110"/>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1" name="TextBox 120"/>
          <p:cNvSpPr txBox="1"/>
          <p:nvPr/>
        </p:nvSpPr>
        <p:spPr>
          <a:xfrm>
            <a:off x="5562600" y="5411130"/>
            <a:ext cx="533400" cy="400110"/>
          </a:xfrm>
          <a:prstGeom prst="rect">
            <a:avLst/>
          </a:prstGeom>
          <a:noFill/>
        </p:spPr>
        <p:txBody>
          <a:bodyPr wrap="square" rtlCol="0">
            <a:spAutoFit/>
          </a:bodyPr>
          <a:lstStyle/>
          <a:p>
            <a:r>
              <a:rPr lang="en-US" sz="2000" b="1" dirty="0" smtClean="0"/>
              <a:t>17</a:t>
            </a:r>
            <a:endParaRPr lang="en-US" sz="2000" b="1" dirty="0"/>
          </a:p>
        </p:txBody>
      </p:sp>
      <p:sp>
        <p:nvSpPr>
          <p:cNvPr id="122" name="TextBox 121"/>
          <p:cNvSpPr txBox="1"/>
          <p:nvPr/>
        </p:nvSpPr>
        <p:spPr>
          <a:xfrm>
            <a:off x="6553200" y="5334930"/>
            <a:ext cx="533400" cy="400110"/>
          </a:xfrm>
          <a:prstGeom prst="rect">
            <a:avLst/>
          </a:prstGeom>
          <a:noFill/>
        </p:spPr>
        <p:txBody>
          <a:bodyPr wrap="square" rtlCol="0">
            <a:spAutoFit/>
          </a:bodyPr>
          <a:lstStyle/>
          <a:p>
            <a:r>
              <a:rPr lang="en-US" sz="2000" b="1" dirty="0" smtClean="0"/>
              <a:t>15</a:t>
            </a:r>
            <a:endParaRPr lang="en-US" sz="2000" b="1" dirty="0"/>
          </a:p>
        </p:txBody>
      </p:sp>
      <p:cxnSp>
        <p:nvCxnSpPr>
          <p:cNvPr id="123" name="Straight Connector 122"/>
          <p:cNvCxnSpPr/>
          <p:nvPr/>
        </p:nvCxnSpPr>
        <p:spPr>
          <a:xfrm>
            <a:off x="6400800" y="5180942"/>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24" name="TextBox 123"/>
          <p:cNvSpPr txBox="1"/>
          <p:nvPr/>
        </p:nvSpPr>
        <p:spPr>
          <a:xfrm>
            <a:off x="6629400" y="5487330"/>
            <a:ext cx="381000" cy="400110"/>
          </a:xfrm>
          <a:prstGeom prst="rect">
            <a:avLst/>
          </a:prstGeom>
          <a:noFill/>
        </p:spPr>
        <p:txBody>
          <a:bodyPr wrap="square" rtlCol="0">
            <a:spAutoFit/>
          </a:bodyPr>
          <a:lstStyle/>
          <a:p>
            <a:r>
              <a:rPr lang="en-US" sz="2000" b="1" dirty="0" smtClean="0"/>
              <a:t>7</a:t>
            </a:r>
            <a:endParaRPr lang="en-US" sz="2000" b="1" dirty="0"/>
          </a:p>
        </p:txBody>
      </p:sp>
      <p:sp>
        <p:nvSpPr>
          <p:cNvPr id="125" name="TextBox 124"/>
          <p:cNvSpPr txBox="1"/>
          <p:nvPr/>
        </p:nvSpPr>
        <p:spPr>
          <a:xfrm>
            <a:off x="6629400" y="4801530"/>
            <a:ext cx="304800" cy="400110"/>
          </a:xfrm>
          <a:prstGeom prst="rect">
            <a:avLst/>
          </a:prstGeom>
          <a:noFill/>
        </p:spPr>
        <p:txBody>
          <a:bodyPr wrap="square" rtlCol="0">
            <a:spAutoFit/>
          </a:bodyPr>
          <a:lstStyle/>
          <a:p>
            <a:r>
              <a:rPr lang="en-US" sz="2000" b="1" dirty="0" smtClean="0"/>
              <a:t>8</a:t>
            </a:r>
            <a:endParaRPr lang="en-US" sz="2000" b="1" dirty="0"/>
          </a:p>
        </p:txBody>
      </p:sp>
      <p:sp>
        <p:nvSpPr>
          <p:cNvPr id="126" name="TextBox 125"/>
          <p:cNvSpPr txBox="1"/>
          <p:nvPr/>
        </p:nvSpPr>
        <p:spPr>
          <a:xfrm>
            <a:off x="6603642" y="5755641"/>
            <a:ext cx="304800" cy="400110"/>
          </a:xfrm>
          <a:prstGeom prst="rect">
            <a:avLst/>
          </a:prstGeom>
          <a:noFill/>
        </p:spPr>
        <p:txBody>
          <a:bodyPr wrap="square" rtlCol="0">
            <a:spAutoFit/>
          </a:bodyPr>
          <a:lstStyle/>
          <a:p>
            <a:r>
              <a:rPr lang="en-US" sz="2000" b="1" dirty="0" smtClean="0"/>
              <a:t>4</a:t>
            </a:r>
            <a:endParaRPr lang="en-US" sz="2000" b="1" dirty="0"/>
          </a:p>
        </p:txBody>
      </p:sp>
      <p:sp>
        <p:nvSpPr>
          <p:cNvPr id="127" name="TextBox 126"/>
          <p:cNvSpPr txBox="1"/>
          <p:nvPr/>
        </p:nvSpPr>
        <p:spPr>
          <a:xfrm>
            <a:off x="6629400" y="5182530"/>
            <a:ext cx="304800" cy="400110"/>
          </a:xfrm>
          <a:prstGeom prst="rect">
            <a:avLst/>
          </a:prstGeom>
          <a:noFill/>
        </p:spPr>
        <p:txBody>
          <a:bodyPr wrap="square" rtlCol="0">
            <a:spAutoFit/>
          </a:bodyPr>
          <a:lstStyle/>
          <a:p>
            <a:r>
              <a:rPr lang="en-US" sz="2000" b="1" dirty="0" smtClean="0"/>
              <a:t>3</a:t>
            </a:r>
            <a:endParaRPr lang="en-US" sz="2000" b="1" dirty="0"/>
          </a:p>
        </p:txBody>
      </p:sp>
      <p:grpSp>
        <p:nvGrpSpPr>
          <p:cNvPr id="132" name="Group 131"/>
          <p:cNvGrpSpPr/>
          <p:nvPr/>
        </p:nvGrpSpPr>
        <p:grpSpPr>
          <a:xfrm>
            <a:off x="6477000" y="4738209"/>
            <a:ext cx="546279" cy="463431"/>
            <a:chOff x="3581400" y="2375079"/>
            <a:chExt cx="546279" cy="463431"/>
          </a:xfrm>
        </p:grpSpPr>
        <p:cxnSp>
          <p:nvCxnSpPr>
            <p:cNvPr id="136" name="Straight Connector 135"/>
            <p:cNvCxnSpPr/>
            <p:nvPr/>
          </p:nvCxnSpPr>
          <p:spPr>
            <a:xfrm rot="5400000">
              <a:off x="3605289" y="2602885"/>
              <a:ext cx="4572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39" name="TextBox 138"/>
            <p:cNvSpPr txBox="1"/>
            <p:nvPr/>
          </p:nvSpPr>
          <p:spPr>
            <a:xfrm>
              <a:off x="3822879" y="2438400"/>
              <a:ext cx="304800" cy="400110"/>
            </a:xfrm>
            <a:prstGeom prst="rect">
              <a:avLst/>
            </a:prstGeom>
            <a:noFill/>
          </p:spPr>
          <p:txBody>
            <a:bodyPr wrap="square" rtlCol="0">
              <a:spAutoFit/>
            </a:bodyPr>
            <a:lstStyle/>
            <a:p>
              <a:r>
                <a:rPr lang="en-US" sz="2000" b="1" dirty="0" smtClean="0"/>
                <a:t>4</a:t>
              </a:r>
              <a:endParaRPr lang="en-US" sz="2000" b="1" dirty="0"/>
            </a:p>
          </p:txBody>
        </p:sp>
        <p:sp>
          <p:nvSpPr>
            <p:cNvPr id="141" name="TextBox 140"/>
            <p:cNvSpPr txBox="1"/>
            <p:nvPr/>
          </p:nvSpPr>
          <p:spPr>
            <a:xfrm>
              <a:off x="3581400" y="2438400"/>
              <a:ext cx="304800" cy="400110"/>
            </a:xfrm>
            <a:prstGeom prst="rect">
              <a:avLst/>
            </a:prstGeom>
            <a:noFill/>
          </p:spPr>
          <p:txBody>
            <a:bodyPr wrap="square" rtlCol="0">
              <a:spAutoFit/>
            </a:bodyPr>
            <a:lstStyle/>
            <a:p>
              <a:r>
                <a:rPr lang="en-US" sz="2000" b="1" dirty="0" smtClean="0"/>
                <a:t>4</a:t>
              </a:r>
              <a:endParaRPr lang="en-US" sz="2000" b="1" dirty="0"/>
            </a:p>
          </p:txBody>
        </p:sp>
      </p:grpSp>
      <p:sp>
        <p:nvSpPr>
          <p:cNvPr id="142" name="TextBox 141"/>
          <p:cNvSpPr txBox="1"/>
          <p:nvPr/>
        </p:nvSpPr>
        <p:spPr>
          <a:xfrm>
            <a:off x="5638800" y="4953930"/>
            <a:ext cx="304800" cy="400110"/>
          </a:xfrm>
          <a:prstGeom prst="rect">
            <a:avLst/>
          </a:prstGeom>
          <a:noFill/>
        </p:spPr>
        <p:txBody>
          <a:bodyPr wrap="square" rtlCol="0">
            <a:spAutoFit/>
          </a:bodyPr>
          <a:lstStyle/>
          <a:p>
            <a:r>
              <a:rPr lang="en-US" sz="2000" b="1" dirty="0" smtClean="0"/>
              <a:t>8</a:t>
            </a:r>
            <a:endParaRPr lang="en-US" sz="2000" b="1" dirty="0"/>
          </a:p>
        </p:txBody>
      </p:sp>
      <p:sp>
        <p:nvSpPr>
          <p:cNvPr id="145" name="TextBox 144"/>
          <p:cNvSpPr txBox="1"/>
          <p:nvPr/>
        </p:nvSpPr>
        <p:spPr>
          <a:xfrm>
            <a:off x="5562600" y="5792130"/>
            <a:ext cx="304800" cy="400110"/>
          </a:xfrm>
          <a:prstGeom prst="rect">
            <a:avLst/>
          </a:prstGeom>
          <a:noFill/>
        </p:spPr>
        <p:txBody>
          <a:bodyPr wrap="square" rtlCol="0">
            <a:spAutoFit/>
          </a:bodyPr>
          <a:lstStyle/>
          <a:p>
            <a:r>
              <a:rPr lang="en-US" sz="2000" b="1" dirty="0" smtClean="0"/>
              <a:t>9</a:t>
            </a:r>
            <a:endParaRPr lang="en-US" sz="2000" b="1" dirty="0"/>
          </a:p>
        </p:txBody>
      </p:sp>
      <p:sp>
        <p:nvSpPr>
          <p:cNvPr id="147" name="TextBox 146"/>
          <p:cNvSpPr txBox="1"/>
          <p:nvPr/>
        </p:nvSpPr>
        <p:spPr>
          <a:xfrm>
            <a:off x="57912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49" name="TextBox 148"/>
          <p:cNvSpPr txBox="1"/>
          <p:nvPr/>
        </p:nvSpPr>
        <p:spPr>
          <a:xfrm>
            <a:off x="6248400" y="4964661"/>
            <a:ext cx="304800" cy="400110"/>
          </a:xfrm>
          <a:prstGeom prst="rect">
            <a:avLst/>
          </a:prstGeom>
          <a:noFill/>
        </p:spPr>
        <p:txBody>
          <a:bodyPr wrap="square" rtlCol="0">
            <a:spAutoFit/>
          </a:bodyPr>
          <a:lstStyle/>
          <a:p>
            <a:r>
              <a:rPr lang="en-US" sz="2000" b="1" dirty="0" smtClean="0"/>
              <a:t>4</a:t>
            </a:r>
            <a:endParaRPr lang="en-US" sz="2000" b="1" dirty="0"/>
          </a:p>
        </p:txBody>
      </p:sp>
      <p:sp>
        <p:nvSpPr>
          <p:cNvPr id="150" name="TextBox 149"/>
          <p:cNvSpPr txBox="1"/>
          <p:nvPr/>
        </p:nvSpPr>
        <p:spPr>
          <a:xfrm>
            <a:off x="5943600" y="5773020"/>
            <a:ext cx="304800" cy="400110"/>
          </a:xfrm>
          <a:prstGeom prst="rect">
            <a:avLst/>
          </a:prstGeom>
          <a:noFill/>
        </p:spPr>
        <p:txBody>
          <a:bodyPr wrap="square" rtlCol="0">
            <a:spAutoFit/>
          </a:bodyPr>
          <a:lstStyle/>
          <a:p>
            <a:r>
              <a:rPr lang="en-US" sz="2000" b="1" dirty="0" smtClean="0"/>
              <a:t>5</a:t>
            </a:r>
            <a:endParaRPr lang="en-US" sz="2000" b="1" dirty="0"/>
          </a:p>
        </p:txBody>
      </p:sp>
      <p:sp>
        <p:nvSpPr>
          <p:cNvPr id="151" name="TextBox 150"/>
          <p:cNvSpPr txBox="1"/>
          <p:nvPr/>
        </p:nvSpPr>
        <p:spPr>
          <a:xfrm>
            <a:off x="5486400" y="5773020"/>
            <a:ext cx="304800" cy="400110"/>
          </a:xfrm>
          <a:prstGeom prst="rect">
            <a:avLst/>
          </a:prstGeom>
          <a:noFill/>
        </p:spPr>
        <p:txBody>
          <a:bodyPr wrap="square" rtlCol="0">
            <a:spAutoFit/>
          </a:bodyPr>
          <a:lstStyle/>
          <a:p>
            <a:r>
              <a:rPr lang="en-US" sz="2000" b="1" dirty="0" smtClean="0"/>
              <a:t>4</a:t>
            </a:r>
            <a:endParaRPr lang="en-US" sz="2000" b="1" dirty="0"/>
          </a:p>
        </p:txBody>
      </p:sp>
      <p:sp>
        <p:nvSpPr>
          <p:cNvPr id="152" name="TextBox 151"/>
          <p:cNvSpPr txBox="1"/>
          <p:nvPr/>
        </p:nvSpPr>
        <p:spPr>
          <a:xfrm>
            <a:off x="5791200" y="5410200"/>
            <a:ext cx="457200" cy="400110"/>
          </a:xfrm>
          <a:prstGeom prst="rect">
            <a:avLst/>
          </a:prstGeom>
          <a:noFill/>
        </p:spPr>
        <p:txBody>
          <a:bodyPr wrap="square" rtlCol="0">
            <a:spAutoFit/>
          </a:bodyPr>
          <a:lstStyle/>
          <a:p>
            <a:r>
              <a:rPr lang="en-US" sz="2000" b="1" dirty="0" smtClean="0"/>
              <a:t>32</a:t>
            </a:r>
            <a:endParaRPr lang="en-US" b="1" dirty="0"/>
          </a:p>
        </p:txBody>
      </p:sp>
      <p:sp>
        <p:nvSpPr>
          <p:cNvPr id="90" name="Rectangle 89"/>
          <p:cNvSpPr>
            <a:spLocks noChangeArrowheads="1"/>
          </p:cNvSpPr>
          <p:nvPr/>
        </p:nvSpPr>
        <p:spPr bwMode="auto">
          <a:xfrm>
            <a:off x="1293851" y="47093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6"/>
          <p:cNvSpPr>
            <a:spLocks noChangeArrowheads="1"/>
          </p:cNvSpPr>
          <p:nvPr/>
        </p:nvSpPr>
        <p:spPr bwMode="auto">
          <a:xfrm>
            <a:off x="2881085" y="50728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AutoShape 7"/>
          <p:cNvSpPr>
            <a:spLocks noChangeArrowheads="1"/>
          </p:cNvSpPr>
          <p:nvPr/>
        </p:nvSpPr>
        <p:spPr bwMode="auto">
          <a:xfrm>
            <a:off x="2730532" y="49509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AutoShape 8"/>
          <p:cNvSpPr>
            <a:spLocks noChangeArrowheads="1"/>
          </p:cNvSpPr>
          <p:nvPr/>
        </p:nvSpPr>
        <p:spPr bwMode="auto">
          <a:xfrm>
            <a:off x="2101473" y="55186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AutoShape 9"/>
          <p:cNvSpPr>
            <a:spLocks noChangeArrowheads="1"/>
          </p:cNvSpPr>
          <p:nvPr/>
        </p:nvSpPr>
        <p:spPr bwMode="auto">
          <a:xfrm>
            <a:off x="2881085" y="56201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AutoShape 10"/>
          <p:cNvSpPr>
            <a:spLocks noChangeArrowheads="1"/>
          </p:cNvSpPr>
          <p:nvPr/>
        </p:nvSpPr>
        <p:spPr bwMode="auto">
          <a:xfrm>
            <a:off x="2987291" y="53967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11"/>
          <p:cNvSpPr>
            <a:spLocks noChangeArrowheads="1"/>
          </p:cNvSpPr>
          <p:nvPr/>
        </p:nvSpPr>
        <p:spPr bwMode="auto">
          <a:xfrm>
            <a:off x="3028138"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AutoShape 12"/>
          <p:cNvSpPr>
            <a:spLocks noChangeArrowheads="1"/>
          </p:cNvSpPr>
          <p:nvPr/>
        </p:nvSpPr>
        <p:spPr bwMode="auto">
          <a:xfrm>
            <a:off x="1949752" y="57420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5" name="AutoShape 13"/>
          <p:cNvSpPr>
            <a:spLocks noChangeArrowheads="1"/>
          </p:cNvSpPr>
          <p:nvPr/>
        </p:nvSpPr>
        <p:spPr bwMode="auto">
          <a:xfrm>
            <a:off x="2816896" y="48493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AutoShape 14"/>
          <p:cNvSpPr>
            <a:spLocks noChangeArrowheads="1"/>
          </p:cNvSpPr>
          <p:nvPr/>
        </p:nvSpPr>
        <p:spPr bwMode="auto">
          <a:xfrm>
            <a:off x="2427091" y="49509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AutoShape 15"/>
          <p:cNvSpPr>
            <a:spLocks noChangeArrowheads="1"/>
          </p:cNvSpPr>
          <p:nvPr/>
        </p:nvSpPr>
        <p:spPr bwMode="auto">
          <a:xfrm>
            <a:off x="1795697"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AutoShape 16"/>
          <p:cNvSpPr>
            <a:spLocks noChangeArrowheads="1"/>
          </p:cNvSpPr>
          <p:nvPr/>
        </p:nvSpPr>
        <p:spPr bwMode="auto">
          <a:xfrm>
            <a:off x="2835569" y="60253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AutoShape 17"/>
          <p:cNvSpPr>
            <a:spLocks noChangeArrowheads="1"/>
          </p:cNvSpPr>
          <p:nvPr/>
        </p:nvSpPr>
        <p:spPr bwMode="auto">
          <a:xfrm>
            <a:off x="2968617" y="46902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AutoShape 18"/>
          <p:cNvSpPr>
            <a:spLocks noChangeArrowheads="1"/>
          </p:cNvSpPr>
          <p:nvPr/>
        </p:nvSpPr>
        <p:spPr bwMode="auto">
          <a:xfrm>
            <a:off x="3056149"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AutoShape 25"/>
          <p:cNvSpPr>
            <a:spLocks noChangeArrowheads="1"/>
          </p:cNvSpPr>
          <p:nvPr/>
        </p:nvSpPr>
        <p:spPr bwMode="auto">
          <a:xfrm>
            <a:off x="2533296" y="52962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AutoShape 26"/>
          <p:cNvSpPr>
            <a:spLocks noChangeArrowheads="1"/>
          </p:cNvSpPr>
          <p:nvPr/>
        </p:nvSpPr>
        <p:spPr bwMode="auto">
          <a:xfrm>
            <a:off x="2533296" y="53606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AutoShape 27"/>
          <p:cNvSpPr>
            <a:spLocks noChangeArrowheads="1"/>
          </p:cNvSpPr>
          <p:nvPr/>
        </p:nvSpPr>
        <p:spPr bwMode="auto">
          <a:xfrm>
            <a:off x="1493422" y="61664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Text Box 35"/>
          <p:cNvSpPr txBox="1">
            <a:spLocks noChangeArrowheads="1"/>
          </p:cNvSpPr>
          <p:nvPr/>
        </p:nvSpPr>
        <p:spPr bwMode="auto">
          <a:xfrm>
            <a:off x="838200" y="62484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Text Box 36"/>
          <p:cNvSpPr txBox="1">
            <a:spLocks noChangeArrowheads="1"/>
          </p:cNvSpPr>
          <p:nvPr/>
        </p:nvSpPr>
        <p:spPr bwMode="auto">
          <a:xfrm>
            <a:off x="3232378" y="45720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AutoShape 40"/>
          <p:cNvSpPr>
            <a:spLocks noChangeArrowheads="1"/>
          </p:cNvSpPr>
          <p:nvPr/>
        </p:nvSpPr>
        <p:spPr bwMode="auto">
          <a:xfrm>
            <a:off x="2878752" y="46902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AutoShape 41"/>
          <p:cNvSpPr>
            <a:spLocks noChangeArrowheads="1"/>
          </p:cNvSpPr>
          <p:nvPr/>
        </p:nvSpPr>
        <p:spPr bwMode="auto">
          <a:xfrm>
            <a:off x="2730532" y="47895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42"/>
          <p:cNvSpPr>
            <a:spLocks noChangeArrowheads="1"/>
          </p:cNvSpPr>
          <p:nvPr/>
        </p:nvSpPr>
        <p:spPr bwMode="auto">
          <a:xfrm>
            <a:off x="2898593" y="48719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43"/>
          <p:cNvSpPr>
            <a:spLocks noChangeArrowheads="1"/>
          </p:cNvSpPr>
          <p:nvPr/>
        </p:nvSpPr>
        <p:spPr bwMode="auto">
          <a:xfrm>
            <a:off x="3008297" y="50355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AutoShape 44"/>
          <p:cNvSpPr>
            <a:spLocks noChangeArrowheads="1"/>
          </p:cNvSpPr>
          <p:nvPr/>
        </p:nvSpPr>
        <p:spPr bwMode="auto">
          <a:xfrm>
            <a:off x="2578812" y="50558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45"/>
          <p:cNvSpPr>
            <a:spLocks noChangeArrowheads="1"/>
          </p:cNvSpPr>
          <p:nvPr/>
        </p:nvSpPr>
        <p:spPr bwMode="auto">
          <a:xfrm>
            <a:off x="2512287" y="49543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AutoShape 46"/>
          <p:cNvSpPr>
            <a:spLocks noChangeArrowheads="1"/>
          </p:cNvSpPr>
          <p:nvPr/>
        </p:nvSpPr>
        <p:spPr bwMode="auto">
          <a:xfrm>
            <a:off x="2599819" y="48741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7"/>
          <p:cNvSpPr>
            <a:spLocks noChangeArrowheads="1"/>
          </p:cNvSpPr>
          <p:nvPr/>
        </p:nvSpPr>
        <p:spPr bwMode="auto">
          <a:xfrm>
            <a:off x="1645144" y="59858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48"/>
          <p:cNvSpPr>
            <a:spLocks noChangeArrowheads="1"/>
          </p:cNvSpPr>
          <p:nvPr/>
        </p:nvSpPr>
        <p:spPr bwMode="auto">
          <a:xfrm>
            <a:off x="292076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8" name="AutoShape 49"/>
          <p:cNvSpPr>
            <a:spLocks noChangeArrowheads="1"/>
          </p:cNvSpPr>
          <p:nvPr/>
        </p:nvSpPr>
        <p:spPr bwMode="auto">
          <a:xfrm>
            <a:off x="3072487" y="53007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9" name="AutoShape 50"/>
          <p:cNvSpPr>
            <a:spLocks noChangeArrowheads="1"/>
          </p:cNvSpPr>
          <p:nvPr/>
        </p:nvSpPr>
        <p:spPr bwMode="auto">
          <a:xfrm>
            <a:off x="2252027" y="54407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0" name="AutoShape 51"/>
          <p:cNvSpPr>
            <a:spLocks noChangeArrowheads="1"/>
          </p:cNvSpPr>
          <p:nvPr/>
        </p:nvSpPr>
        <p:spPr bwMode="auto">
          <a:xfrm>
            <a:off x="2381574" y="54204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AutoShape 52"/>
          <p:cNvSpPr>
            <a:spLocks noChangeArrowheads="1"/>
          </p:cNvSpPr>
          <p:nvPr/>
        </p:nvSpPr>
        <p:spPr bwMode="auto">
          <a:xfrm>
            <a:off x="2403749" y="52951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AutoShape 53"/>
          <p:cNvSpPr>
            <a:spLocks noChangeArrowheads="1"/>
          </p:cNvSpPr>
          <p:nvPr/>
        </p:nvSpPr>
        <p:spPr bwMode="auto">
          <a:xfrm>
            <a:off x="2445764"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AutoShape 54"/>
          <p:cNvSpPr>
            <a:spLocks noChangeArrowheads="1"/>
          </p:cNvSpPr>
          <p:nvPr/>
        </p:nvSpPr>
        <p:spPr bwMode="auto">
          <a:xfrm>
            <a:off x="2685015" y="53007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4" name="AutoShape 55"/>
          <p:cNvSpPr>
            <a:spLocks noChangeArrowheads="1"/>
          </p:cNvSpPr>
          <p:nvPr/>
        </p:nvSpPr>
        <p:spPr bwMode="auto">
          <a:xfrm>
            <a:off x="2599819" y="51969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5" name="AutoShape 56"/>
          <p:cNvSpPr>
            <a:spLocks noChangeArrowheads="1"/>
          </p:cNvSpPr>
          <p:nvPr/>
        </p:nvSpPr>
        <p:spPr bwMode="auto">
          <a:xfrm>
            <a:off x="2467938" y="48290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04" name="Straight Arrow Connector 203"/>
          <p:cNvCxnSpPr/>
          <p:nvPr/>
        </p:nvCxnSpPr>
        <p:spPr>
          <a:xfrm>
            <a:off x="3810000" y="55626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53" name="TextBox 152"/>
          <p:cNvSpPr txBox="1"/>
          <p:nvPr/>
        </p:nvSpPr>
        <p:spPr>
          <a:xfrm>
            <a:off x="152400" y="4648200"/>
            <a:ext cx="1143000" cy="830997"/>
          </a:xfrm>
          <a:prstGeom prst="rect">
            <a:avLst/>
          </a:prstGeom>
          <a:noFill/>
        </p:spPr>
        <p:txBody>
          <a:bodyPr wrap="square" rtlCol="0">
            <a:spAutoFit/>
          </a:bodyPr>
          <a:lstStyle/>
          <a:p>
            <a:r>
              <a:rPr lang="en-US" sz="1600" dirty="0" smtClean="0"/>
              <a:t>Whole data in Database</a:t>
            </a:r>
            <a:endParaRPr lang="en-US" sz="1600" dirty="0"/>
          </a:p>
        </p:txBody>
      </p:sp>
      <p:sp>
        <p:nvSpPr>
          <p:cNvPr id="154" name="TextBox 153"/>
          <p:cNvSpPr txBox="1"/>
          <p:nvPr/>
        </p:nvSpPr>
        <p:spPr>
          <a:xfrm>
            <a:off x="7467600" y="4724400"/>
            <a:ext cx="1600200" cy="1077218"/>
          </a:xfrm>
          <a:prstGeom prst="rect">
            <a:avLst/>
          </a:prstGeom>
          <a:noFill/>
        </p:spPr>
        <p:txBody>
          <a:bodyPr wrap="square" rtlCol="0">
            <a:spAutoFit/>
          </a:bodyPr>
          <a:lstStyle/>
          <a:p>
            <a:r>
              <a:rPr lang="en-US" sz="1600" b="1" dirty="0" smtClean="0"/>
              <a:t>WT</a:t>
            </a:r>
            <a:r>
              <a:rPr lang="en-US" sz="1600" dirty="0" smtClean="0"/>
              <a:t> consists of </a:t>
            </a:r>
            <a:r>
              <a:rPr lang="en-US" sz="1600" dirty="0" smtClean="0"/>
              <a:t>&lt;key, value&gt;</a:t>
            </a:r>
            <a:endParaRPr lang="en-US" sz="1600" dirty="0" smtClean="0"/>
          </a:p>
          <a:p>
            <a:r>
              <a:rPr lang="en-US" sz="1600" dirty="0" smtClean="0"/>
              <a:t>key: rectangle</a:t>
            </a:r>
            <a:endParaRPr lang="en-US" sz="1600" dirty="0" smtClean="0"/>
          </a:p>
          <a:p>
            <a:r>
              <a:rPr lang="en-US" sz="1600" dirty="0" smtClean="0"/>
              <a:t>value: query-size</a:t>
            </a:r>
            <a:endParaRPr lang="en-US" sz="1600" dirty="0"/>
          </a:p>
        </p:txBody>
      </p:sp>
      <p:pic>
        <p:nvPicPr>
          <p:cNvPr id="1026" name="Picture 2"/>
          <p:cNvPicPr>
            <a:picLocks noChangeAspect="1" noChangeArrowheads="1"/>
          </p:cNvPicPr>
          <p:nvPr/>
        </p:nvPicPr>
        <p:blipFill>
          <a:blip r:embed="rId3"/>
          <a:srcRect/>
          <a:stretch>
            <a:fillRect/>
          </a:stretch>
        </p:blipFill>
        <p:spPr bwMode="auto">
          <a:xfrm>
            <a:off x="4610100" y="4495800"/>
            <a:ext cx="2705100" cy="21669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linds(horizontal)">
                                      <p:cBhvr>
                                        <p:cTn id="12" dur="500"/>
                                        <p:tgtEl>
                                          <p:spTgt spid="6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linds(horizontal)">
                                      <p:cBhvr>
                                        <p:cTn id="15" dur="500"/>
                                        <p:tgtEl>
                                          <p:spTgt spid="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linds(horizontal)">
                                      <p:cBhvr>
                                        <p:cTn id="18" dur="500"/>
                                        <p:tgtEl>
                                          <p:spTgt spid="6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blinds(horizontal)">
                                      <p:cBhvr>
                                        <p:cTn id="21" dur="500"/>
                                        <p:tgtEl>
                                          <p:spTgt spid="7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blinds(horizontal)">
                                      <p:cBhvr>
                                        <p:cTn id="24" dur="500"/>
                                        <p:tgtEl>
                                          <p:spTgt spid="7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linds(horizontal)">
                                      <p:cBhvr>
                                        <p:cTn id="27" dur="500"/>
                                        <p:tgtEl>
                                          <p:spTgt spid="7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blinds(horizontal)">
                                      <p:cBhvr>
                                        <p:cTn id="30" dur="500"/>
                                        <p:tgtEl>
                                          <p:spTgt spid="7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blinds(horizontal)">
                                      <p:cBhvr>
                                        <p:cTn id="33" dur="500"/>
                                        <p:tgtEl>
                                          <p:spTgt spid="7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linds(horizontal)">
                                      <p:cBhvr>
                                        <p:cTn id="36" dur="500"/>
                                        <p:tgtEl>
                                          <p:spTgt spid="7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linds(horizontal)">
                                      <p:cBhvr>
                                        <p:cTn id="45" dur="500"/>
                                        <p:tgtEl>
                                          <p:spTgt spid="7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blinds(horizontal)">
                                      <p:cBhvr>
                                        <p:cTn id="48" dur="500"/>
                                        <p:tgtEl>
                                          <p:spTgt spid="7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linds(horizontal)">
                                      <p:cBhvr>
                                        <p:cTn id="51" dur="500"/>
                                        <p:tgtEl>
                                          <p:spTgt spid="8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linds(horizontal)">
                                      <p:cBhvr>
                                        <p:cTn id="54" dur="500"/>
                                        <p:tgtEl>
                                          <p:spTgt spid="8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linds(horizontal)">
                                      <p:cBhvr>
                                        <p:cTn id="57" dur="500"/>
                                        <p:tgtEl>
                                          <p:spTgt spid="8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linds(horizontal)">
                                      <p:cBhvr>
                                        <p:cTn id="60" dur="500"/>
                                        <p:tgtEl>
                                          <p:spTgt spid="8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blinds(horizontal)">
                                      <p:cBhvr>
                                        <p:cTn id="63" dur="500"/>
                                        <p:tgtEl>
                                          <p:spTgt spid="84"/>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blinds(horizontal)">
                                      <p:cBhvr>
                                        <p:cTn id="66" dur="500"/>
                                        <p:tgtEl>
                                          <p:spTgt spid="85"/>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blinds(horizontal)">
                                      <p:cBhvr>
                                        <p:cTn id="69" dur="500"/>
                                        <p:tgtEl>
                                          <p:spTgt spid="8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blinds(horizontal)">
                                      <p:cBhvr>
                                        <p:cTn id="72" dur="500"/>
                                        <p:tgtEl>
                                          <p:spTgt spid="8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linds(horizontal)">
                                      <p:cBhvr>
                                        <p:cTn id="75" dur="500"/>
                                        <p:tgtEl>
                                          <p:spTgt spid="88"/>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blinds(horizontal)">
                                      <p:cBhvr>
                                        <p:cTn id="78" dur="500"/>
                                        <p:tgtEl>
                                          <p:spTgt spid="8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blinds(horizontal)">
                                      <p:cBhvr>
                                        <p:cTn id="81" dur="500"/>
                                        <p:tgtEl>
                                          <p:spTgt spid="93"/>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blinds(horizontal)">
                                      <p:cBhvr>
                                        <p:cTn id="84" dur="500"/>
                                        <p:tgtEl>
                                          <p:spTgt spid="94"/>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blinds(horizontal)">
                                      <p:cBhvr>
                                        <p:cTn id="87" dur="500"/>
                                        <p:tgtEl>
                                          <p:spTgt spid="9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blinds(horizontal)">
                                      <p:cBhvr>
                                        <p:cTn id="90" dur="500"/>
                                        <p:tgtEl>
                                          <p:spTgt spid="96"/>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blinds(horizontal)">
                                      <p:cBhvr>
                                        <p:cTn id="93" dur="500"/>
                                        <p:tgtEl>
                                          <p:spTgt spid="9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blinds(horizontal)">
                                      <p:cBhvr>
                                        <p:cTn id="96" dur="500"/>
                                        <p:tgtEl>
                                          <p:spTgt spid="9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06"/>
                                        </p:tgtEl>
                                        <p:attrNameLst>
                                          <p:attrName>style.visibility</p:attrName>
                                        </p:attrNameLst>
                                      </p:cBhvr>
                                      <p:to>
                                        <p:strVal val="visible"/>
                                      </p:to>
                                    </p:set>
                                    <p:animEffect transition="in" filter="blinds(horizontal)">
                                      <p:cBhvr>
                                        <p:cTn id="99" dur="500"/>
                                        <p:tgtEl>
                                          <p:spTgt spid="10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blinds(horizontal)">
                                      <p:cBhvr>
                                        <p:cTn id="102" dur="500"/>
                                        <p:tgtEl>
                                          <p:spTgt spid="107"/>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animEffect transition="in" filter="blinds(horizontal)">
                                      <p:cBhvr>
                                        <p:cTn id="105" dur="500"/>
                                        <p:tgtEl>
                                          <p:spTgt spid="111"/>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blinds(horizontal)">
                                      <p:cBhvr>
                                        <p:cTn id="108" dur="500"/>
                                        <p:tgtEl>
                                          <p:spTgt spid="112"/>
                                        </p:tgtEl>
                                      </p:cBhvr>
                                    </p:animEffect>
                                  </p:childTnLst>
                                </p:cTn>
                              </p:par>
                              <p:par>
                                <p:cTn id="109" presetID="3" presetClass="entr" presetSubtype="10" fill="hold" nodeType="withEffect">
                                  <p:stCondLst>
                                    <p:cond delay="0"/>
                                  </p:stCondLst>
                                  <p:childTnLst>
                                    <p:set>
                                      <p:cBhvr>
                                        <p:cTn id="110" dur="1" fill="hold">
                                          <p:stCondLst>
                                            <p:cond delay="0"/>
                                          </p:stCondLst>
                                        </p:cTn>
                                        <p:tgtEl>
                                          <p:spTgt spid="113"/>
                                        </p:tgtEl>
                                        <p:attrNameLst>
                                          <p:attrName>style.visibility</p:attrName>
                                        </p:attrNameLst>
                                      </p:cBhvr>
                                      <p:to>
                                        <p:strVal val="visible"/>
                                      </p:to>
                                    </p:set>
                                    <p:animEffect transition="in" filter="blinds(horizontal)">
                                      <p:cBhvr>
                                        <p:cTn id="111" dur="500"/>
                                        <p:tgtEl>
                                          <p:spTgt spid="113"/>
                                        </p:tgtEl>
                                      </p:cBhvr>
                                    </p:animEffect>
                                  </p:childTnLst>
                                </p:cTn>
                              </p:par>
                              <p:par>
                                <p:cTn id="112" presetID="3" presetClass="entr" presetSubtype="10" fill="hold" nodeType="withEffect">
                                  <p:stCondLst>
                                    <p:cond delay="0"/>
                                  </p:stCondLst>
                                  <p:childTnLst>
                                    <p:set>
                                      <p:cBhvr>
                                        <p:cTn id="113" dur="1" fill="hold">
                                          <p:stCondLst>
                                            <p:cond delay="0"/>
                                          </p:stCondLst>
                                        </p:cTn>
                                        <p:tgtEl>
                                          <p:spTgt spid="114"/>
                                        </p:tgtEl>
                                        <p:attrNameLst>
                                          <p:attrName>style.visibility</p:attrName>
                                        </p:attrNameLst>
                                      </p:cBhvr>
                                      <p:to>
                                        <p:strVal val="visible"/>
                                      </p:to>
                                    </p:set>
                                    <p:animEffect transition="in" filter="blinds(horizontal)">
                                      <p:cBhvr>
                                        <p:cTn id="114" dur="500"/>
                                        <p:tgtEl>
                                          <p:spTgt spid="114"/>
                                        </p:tgtEl>
                                      </p:cBhvr>
                                    </p:animEffect>
                                  </p:childTnLst>
                                </p:cTn>
                              </p:par>
                              <p:par>
                                <p:cTn id="115" presetID="3" presetClass="entr" presetSubtype="10" fill="hold" nodeType="with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blinds(horizontal)">
                                      <p:cBhvr>
                                        <p:cTn id="117" dur="500"/>
                                        <p:tgtEl>
                                          <p:spTgt spid="115"/>
                                        </p:tgtEl>
                                      </p:cBhvr>
                                    </p:animEffect>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152"/>
                                        </p:tgtEl>
                                        <p:attrNameLst>
                                          <p:attrName>style.visibility</p:attrName>
                                        </p:attrNameLst>
                                      </p:cBhvr>
                                      <p:to>
                                        <p:strVal val="visible"/>
                                      </p:to>
                                    </p:set>
                                    <p:animEffect transition="in" filter="box(in)">
                                      <p:cBhvr>
                                        <p:cTn id="122" dur="500"/>
                                        <p:tgtEl>
                                          <p:spTgt spid="152"/>
                                        </p:tgtEl>
                                      </p:cBhvr>
                                    </p:animEffect>
                                  </p:childTnLst>
                                </p:cTn>
                              </p:par>
                            </p:childTnLst>
                          </p:cTn>
                        </p:par>
                      </p:childTnLst>
                    </p:cTn>
                  </p:par>
                  <p:par>
                    <p:cTn id="123" fill="hold">
                      <p:stCondLst>
                        <p:cond delay="indefinite"/>
                      </p:stCondLst>
                      <p:childTnLst>
                        <p:par>
                          <p:cTn id="124" fill="hold">
                            <p:stCondLst>
                              <p:cond delay="0"/>
                            </p:stCondLst>
                            <p:childTnLst>
                              <p:par>
                                <p:cTn id="125" presetID="4" presetClass="exit" presetSubtype="16" fill="hold" grpId="1" nodeType="clickEffect">
                                  <p:stCondLst>
                                    <p:cond delay="0"/>
                                  </p:stCondLst>
                                  <p:childTnLst>
                                    <p:animEffect transition="out" filter="box(in)">
                                      <p:cBhvr>
                                        <p:cTn id="126" dur="500"/>
                                        <p:tgtEl>
                                          <p:spTgt spid="152"/>
                                        </p:tgtEl>
                                      </p:cBhvr>
                                    </p:animEffect>
                                    <p:set>
                                      <p:cBhvr>
                                        <p:cTn id="127" dur="1" fill="hold">
                                          <p:stCondLst>
                                            <p:cond delay="499"/>
                                          </p:stCondLst>
                                        </p:cTn>
                                        <p:tgtEl>
                                          <p:spTgt spid="15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119"/>
                                        </p:tgtEl>
                                        <p:attrNameLst>
                                          <p:attrName>style.visibility</p:attrName>
                                        </p:attrNameLst>
                                      </p:cBhvr>
                                      <p:to>
                                        <p:strVal val="visible"/>
                                      </p:to>
                                    </p:set>
                                    <p:animEffect transition="in" filter="wipe(down)">
                                      <p:cBhvr>
                                        <p:cTn id="132" dur="500"/>
                                        <p:tgtEl>
                                          <p:spTgt spid="119"/>
                                        </p:tgtEl>
                                      </p:cBhvr>
                                    </p:animEffect>
                                  </p:childTnLst>
                                </p:cTn>
                              </p:par>
                              <p:par>
                                <p:cTn id="133" presetID="22" presetClass="entr" presetSubtype="4" fill="hold" nodeType="with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wipe(down)">
                                      <p:cBhvr>
                                        <p:cTn id="135" dur="500"/>
                                        <p:tgtEl>
                                          <p:spTgt spid="121"/>
                                        </p:tgtEl>
                                      </p:cBhvr>
                                    </p:animEffect>
                                  </p:childTnLst>
                                </p:cTn>
                              </p:par>
                              <p:par>
                                <p:cTn id="136" presetID="22" presetClass="entr" presetSubtype="4" fill="hold" nodeType="with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wipe(down)">
                                      <p:cBhvr>
                                        <p:cTn id="138" dur="500"/>
                                        <p:tgtEl>
                                          <p:spTgt spid="122"/>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xit" presetSubtype="16" fill="hold" grpId="1" nodeType="clickEffect">
                                  <p:stCondLst>
                                    <p:cond delay="0"/>
                                  </p:stCondLst>
                                  <p:childTnLst>
                                    <p:animEffect transition="out" filter="box(in)">
                                      <p:cBhvr>
                                        <p:cTn id="142" dur="500"/>
                                        <p:tgtEl>
                                          <p:spTgt spid="122"/>
                                        </p:tgtEl>
                                      </p:cBhvr>
                                    </p:animEffect>
                                    <p:set>
                                      <p:cBhvr>
                                        <p:cTn id="143" dur="1" fill="hold">
                                          <p:stCondLst>
                                            <p:cond delay="499"/>
                                          </p:stCondLst>
                                        </p:cTn>
                                        <p:tgtEl>
                                          <p:spTgt spid="12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22" presetClass="entr" presetSubtype="2"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wipe(right)">
                                      <p:cBhvr>
                                        <p:cTn id="148" dur="500"/>
                                        <p:tgtEl>
                                          <p:spTgt spid="125"/>
                                        </p:tgtEl>
                                      </p:cBhvr>
                                    </p:animEffect>
                                  </p:childTnLst>
                                </p:cTn>
                              </p:par>
                              <p:par>
                                <p:cTn id="149" presetID="22" presetClass="entr" presetSubtype="2" fill="hold" nodeType="withEffect">
                                  <p:stCondLst>
                                    <p:cond delay="0"/>
                                  </p:stCondLst>
                                  <p:childTnLst>
                                    <p:set>
                                      <p:cBhvr>
                                        <p:cTn id="150" dur="1" fill="hold">
                                          <p:stCondLst>
                                            <p:cond delay="0"/>
                                          </p:stCondLst>
                                        </p:cTn>
                                        <p:tgtEl>
                                          <p:spTgt spid="123"/>
                                        </p:tgtEl>
                                        <p:attrNameLst>
                                          <p:attrName>style.visibility</p:attrName>
                                        </p:attrNameLst>
                                      </p:cBhvr>
                                      <p:to>
                                        <p:strVal val="visible"/>
                                      </p:to>
                                    </p:set>
                                    <p:animEffect transition="in" filter="wipe(right)">
                                      <p:cBhvr>
                                        <p:cTn id="151" dur="500"/>
                                        <p:tgtEl>
                                          <p:spTgt spid="123"/>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124"/>
                                        </p:tgtEl>
                                        <p:attrNameLst>
                                          <p:attrName>style.visibility</p:attrName>
                                        </p:attrNameLst>
                                      </p:cBhvr>
                                      <p:to>
                                        <p:strVal val="visible"/>
                                      </p:to>
                                    </p:set>
                                    <p:animEffect transition="in" filter="wipe(right)">
                                      <p:cBhvr>
                                        <p:cTn id="154" dur="500"/>
                                        <p:tgtEl>
                                          <p:spTgt spid="124"/>
                                        </p:tgtEl>
                                      </p:cBhvr>
                                    </p:animEffect>
                                  </p:childTnLst>
                                </p:cTn>
                              </p:par>
                            </p:childTnLst>
                          </p:cTn>
                        </p:par>
                      </p:childTnLst>
                    </p:cTn>
                  </p:par>
                  <p:par>
                    <p:cTn id="155" fill="hold">
                      <p:stCondLst>
                        <p:cond delay="indefinite"/>
                      </p:stCondLst>
                      <p:childTnLst>
                        <p:par>
                          <p:cTn id="156" fill="hold">
                            <p:stCondLst>
                              <p:cond delay="0"/>
                            </p:stCondLst>
                            <p:childTnLst>
                              <p:par>
                                <p:cTn id="157" presetID="4" presetClass="exit" presetSubtype="16" fill="hold" grpId="1" nodeType="clickEffect">
                                  <p:stCondLst>
                                    <p:cond delay="0"/>
                                  </p:stCondLst>
                                  <p:childTnLst>
                                    <p:animEffect transition="out" filter="box(in)">
                                      <p:cBhvr>
                                        <p:cTn id="158" dur="500"/>
                                        <p:tgtEl>
                                          <p:spTgt spid="124"/>
                                        </p:tgtEl>
                                      </p:cBhvr>
                                    </p:animEffect>
                                    <p:set>
                                      <p:cBhvr>
                                        <p:cTn id="159" dur="1" fill="hold">
                                          <p:stCondLst>
                                            <p:cond delay="499"/>
                                          </p:stCondLst>
                                        </p:cTn>
                                        <p:tgtEl>
                                          <p:spTgt spid="12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grpId="0" nodeType="clickEffect">
                                  <p:stCondLst>
                                    <p:cond delay="0"/>
                                  </p:stCondLst>
                                  <p:childTnLst>
                                    <p:set>
                                      <p:cBhvr>
                                        <p:cTn id="163" dur="1" fill="hold">
                                          <p:stCondLst>
                                            <p:cond delay="0"/>
                                          </p:stCondLst>
                                        </p:cTn>
                                        <p:tgtEl>
                                          <p:spTgt spid="127"/>
                                        </p:tgtEl>
                                        <p:attrNameLst>
                                          <p:attrName>style.visibility</p:attrName>
                                        </p:attrNameLst>
                                      </p:cBhvr>
                                      <p:to>
                                        <p:strVal val="visible"/>
                                      </p:to>
                                    </p:set>
                                    <p:animEffect transition="in" filter="wipe(right)">
                                      <p:cBhvr>
                                        <p:cTn id="164" dur="500"/>
                                        <p:tgtEl>
                                          <p:spTgt spid="127"/>
                                        </p:tgtEl>
                                      </p:cBhvr>
                                    </p:animEffect>
                                  </p:childTnLst>
                                </p:cTn>
                              </p:par>
                              <p:par>
                                <p:cTn id="165" presetID="22" presetClass="entr" presetSubtype="2" fill="hold"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wipe(right)">
                                      <p:cBhvr>
                                        <p:cTn id="167" dur="500"/>
                                        <p:tgtEl>
                                          <p:spTgt spid="120"/>
                                        </p:tgtEl>
                                      </p:cBhvr>
                                    </p:animEffect>
                                  </p:childTnLst>
                                </p:cTn>
                              </p:par>
                              <p:par>
                                <p:cTn id="168" presetID="22" presetClass="entr" presetSubtype="2" fill="hold" grpId="0" nodeType="withEffect">
                                  <p:stCondLst>
                                    <p:cond delay="0"/>
                                  </p:stCondLst>
                                  <p:childTnLst>
                                    <p:set>
                                      <p:cBhvr>
                                        <p:cTn id="169" dur="1" fill="hold">
                                          <p:stCondLst>
                                            <p:cond delay="0"/>
                                          </p:stCondLst>
                                        </p:cTn>
                                        <p:tgtEl>
                                          <p:spTgt spid="126"/>
                                        </p:tgtEl>
                                        <p:attrNameLst>
                                          <p:attrName>style.visibility</p:attrName>
                                        </p:attrNameLst>
                                      </p:cBhvr>
                                      <p:to>
                                        <p:strVal val="visible"/>
                                      </p:to>
                                    </p:set>
                                    <p:animEffect transition="in" filter="wipe(right)">
                                      <p:cBhvr>
                                        <p:cTn id="170" dur="500"/>
                                        <p:tgtEl>
                                          <p:spTgt spid="126"/>
                                        </p:tgtEl>
                                      </p:cBhvr>
                                    </p:animEffect>
                                  </p:childTnLst>
                                </p:cTn>
                              </p:par>
                            </p:childTnLst>
                          </p:cTn>
                        </p:par>
                      </p:childTnLst>
                    </p:cTn>
                  </p:par>
                  <p:par>
                    <p:cTn id="171" fill="hold">
                      <p:stCondLst>
                        <p:cond delay="indefinite"/>
                      </p:stCondLst>
                      <p:childTnLst>
                        <p:par>
                          <p:cTn id="172" fill="hold">
                            <p:stCondLst>
                              <p:cond delay="0"/>
                            </p:stCondLst>
                            <p:childTnLst>
                              <p:par>
                                <p:cTn id="173" presetID="4" presetClass="exit" presetSubtype="16" fill="hold" grpId="1" nodeType="clickEffect">
                                  <p:stCondLst>
                                    <p:cond delay="0"/>
                                  </p:stCondLst>
                                  <p:childTnLst>
                                    <p:animEffect transition="out" filter="box(in)">
                                      <p:cBhvr>
                                        <p:cTn id="174" dur="500"/>
                                        <p:tgtEl>
                                          <p:spTgt spid="125"/>
                                        </p:tgtEl>
                                      </p:cBhvr>
                                    </p:animEffect>
                                    <p:set>
                                      <p:cBhvr>
                                        <p:cTn id="175" dur="1" fill="hold">
                                          <p:stCondLst>
                                            <p:cond delay="499"/>
                                          </p:stCondLst>
                                        </p:cTn>
                                        <p:tgtEl>
                                          <p:spTgt spid="125"/>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132"/>
                                        </p:tgtEl>
                                        <p:attrNameLst>
                                          <p:attrName>style.visibility</p:attrName>
                                        </p:attrNameLst>
                                      </p:cBhvr>
                                      <p:to>
                                        <p:strVal val="visible"/>
                                      </p:to>
                                    </p:set>
                                    <p:animEffect transition="in" filter="wipe(down)">
                                      <p:cBhvr>
                                        <p:cTn id="180" dur="500"/>
                                        <p:tgtEl>
                                          <p:spTgt spid="132"/>
                                        </p:tgtEl>
                                      </p:cBhvr>
                                    </p:animEffect>
                                  </p:childTnLst>
                                </p:cTn>
                              </p:par>
                            </p:childTnLst>
                          </p:cTn>
                        </p:par>
                      </p:childTnLst>
                    </p:cTn>
                  </p:par>
                  <p:par>
                    <p:cTn id="181" fill="hold">
                      <p:stCondLst>
                        <p:cond delay="indefinite"/>
                      </p:stCondLst>
                      <p:childTnLst>
                        <p:par>
                          <p:cTn id="182" fill="hold">
                            <p:stCondLst>
                              <p:cond delay="0"/>
                            </p:stCondLst>
                            <p:childTnLst>
                              <p:par>
                                <p:cTn id="183" presetID="4" presetClass="exit" presetSubtype="16" fill="hold" grpId="1" nodeType="clickEffect">
                                  <p:stCondLst>
                                    <p:cond delay="0"/>
                                  </p:stCondLst>
                                  <p:childTnLst>
                                    <p:animEffect transition="out" filter="box(in)">
                                      <p:cBhvr>
                                        <p:cTn id="184" dur="500"/>
                                        <p:tgtEl>
                                          <p:spTgt spid="121"/>
                                        </p:tgtEl>
                                      </p:cBhvr>
                                    </p:animEffect>
                                    <p:set>
                                      <p:cBhvr>
                                        <p:cTn id="185" dur="1" fill="hold">
                                          <p:stCondLst>
                                            <p:cond delay="499"/>
                                          </p:stCondLst>
                                        </p:cTn>
                                        <p:tgtEl>
                                          <p:spTgt spid="121"/>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145"/>
                                        </p:tgtEl>
                                        <p:attrNameLst>
                                          <p:attrName>style.visibility</p:attrName>
                                        </p:attrNameLst>
                                      </p:cBhvr>
                                      <p:to>
                                        <p:strVal val="visible"/>
                                      </p:to>
                                    </p:set>
                                    <p:animEffect transition="in" filter="wipe(left)">
                                      <p:cBhvr>
                                        <p:cTn id="190" dur="500"/>
                                        <p:tgtEl>
                                          <p:spTgt spid="145"/>
                                        </p:tgtEl>
                                      </p:cBhvr>
                                    </p:animEffect>
                                  </p:childTnLst>
                                </p:cTn>
                              </p:par>
                              <p:par>
                                <p:cTn id="191" presetID="22" presetClass="entr" presetSubtype="8" fill="hold" nodeType="withEffect">
                                  <p:stCondLst>
                                    <p:cond delay="0"/>
                                  </p:stCondLst>
                                  <p:childTnLst>
                                    <p:set>
                                      <p:cBhvr>
                                        <p:cTn id="192" dur="1" fill="hold">
                                          <p:stCondLst>
                                            <p:cond delay="0"/>
                                          </p:stCondLst>
                                        </p:cTn>
                                        <p:tgtEl>
                                          <p:spTgt spid="116"/>
                                        </p:tgtEl>
                                        <p:attrNameLst>
                                          <p:attrName>style.visibility</p:attrName>
                                        </p:attrNameLst>
                                      </p:cBhvr>
                                      <p:to>
                                        <p:strVal val="visible"/>
                                      </p:to>
                                    </p:set>
                                    <p:animEffect transition="in" filter="wipe(left)">
                                      <p:cBhvr>
                                        <p:cTn id="193" dur="500"/>
                                        <p:tgtEl>
                                          <p:spTgt spid="116"/>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142"/>
                                        </p:tgtEl>
                                        <p:attrNameLst>
                                          <p:attrName>style.visibility</p:attrName>
                                        </p:attrNameLst>
                                      </p:cBhvr>
                                      <p:to>
                                        <p:strVal val="visible"/>
                                      </p:to>
                                    </p:set>
                                    <p:animEffect transition="in" filter="wipe(left)">
                                      <p:cBhvr>
                                        <p:cTn id="196" dur="500"/>
                                        <p:tgtEl>
                                          <p:spTgt spid="142"/>
                                        </p:tgtEl>
                                      </p:cBhvr>
                                    </p:animEffect>
                                  </p:childTnLst>
                                </p:cTn>
                              </p:par>
                            </p:childTnLst>
                          </p:cTn>
                        </p:par>
                      </p:childTnLst>
                    </p:cTn>
                  </p:par>
                  <p:par>
                    <p:cTn id="197" fill="hold">
                      <p:stCondLst>
                        <p:cond delay="indefinite"/>
                      </p:stCondLst>
                      <p:childTnLst>
                        <p:par>
                          <p:cTn id="198" fill="hold">
                            <p:stCondLst>
                              <p:cond delay="0"/>
                            </p:stCondLst>
                            <p:childTnLst>
                              <p:par>
                                <p:cTn id="199" presetID="4" presetClass="exit" presetSubtype="16" fill="hold" grpId="1" nodeType="clickEffect">
                                  <p:stCondLst>
                                    <p:cond delay="0"/>
                                  </p:stCondLst>
                                  <p:childTnLst>
                                    <p:animEffect transition="out" filter="box(in)">
                                      <p:cBhvr>
                                        <p:cTn id="200" dur="500"/>
                                        <p:tgtEl>
                                          <p:spTgt spid="142"/>
                                        </p:tgtEl>
                                      </p:cBhvr>
                                    </p:animEffect>
                                    <p:set>
                                      <p:cBhvr>
                                        <p:cTn id="201" dur="1" fill="hold">
                                          <p:stCondLst>
                                            <p:cond delay="499"/>
                                          </p:stCondLst>
                                        </p:cTn>
                                        <p:tgtEl>
                                          <p:spTgt spid="142"/>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147"/>
                                        </p:tgtEl>
                                        <p:attrNameLst>
                                          <p:attrName>style.visibility</p:attrName>
                                        </p:attrNameLst>
                                      </p:cBhvr>
                                      <p:to>
                                        <p:strVal val="visible"/>
                                      </p:to>
                                    </p:set>
                                    <p:animEffect transition="in" filter="wipe(down)">
                                      <p:cBhvr>
                                        <p:cTn id="206" dur="500"/>
                                        <p:tgtEl>
                                          <p:spTgt spid="147"/>
                                        </p:tgtEl>
                                      </p:cBhvr>
                                    </p:animEffect>
                                  </p:childTnLst>
                                </p:cTn>
                              </p:par>
                              <p:par>
                                <p:cTn id="207" presetID="22" presetClass="entr" presetSubtype="4" fill="hold" grpId="0" nodeType="withEffect">
                                  <p:stCondLst>
                                    <p:cond delay="0"/>
                                  </p:stCondLst>
                                  <p:childTnLst>
                                    <p:set>
                                      <p:cBhvr>
                                        <p:cTn id="208" dur="1" fill="hold">
                                          <p:stCondLst>
                                            <p:cond delay="0"/>
                                          </p:stCondLst>
                                        </p:cTn>
                                        <p:tgtEl>
                                          <p:spTgt spid="149"/>
                                        </p:tgtEl>
                                        <p:attrNameLst>
                                          <p:attrName>style.visibility</p:attrName>
                                        </p:attrNameLst>
                                      </p:cBhvr>
                                      <p:to>
                                        <p:strVal val="visible"/>
                                      </p:to>
                                    </p:set>
                                    <p:animEffect transition="in" filter="wipe(down)">
                                      <p:cBhvr>
                                        <p:cTn id="209" dur="500"/>
                                        <p:tgtEl>
                                          <p:spTgt spid="149"/>
                                        </p:tgtEl>
                                      </p:cBhvr>
                                    </p:animEffect>
                                  </p:childTnLst>
                                </p:cTn>
                              </p:par>
                              <p:par>
                                <p:cTn id="210" presetID="22" presetClass="entr" presetSubtype="4" fill="hold" nodeType="withEffect">
                                  <p:stCondLst>
                                    <p:cond delay="0"/>
                                  </p:stCondLst>
                                  <p:childTnLst>
                                    <p:set>
                                      <p:cBhvr>
                                        <p:cTn id="211" dur="1" fill="hold">
                                          <p:stCondLst>
                                            <p:cond delay="0"/>
                                          </p:stCondLst>
                                        </p:cTn>
                                        <p:tgtEl>
                                          <p:spTgt spid="118"/>
                                        </p:tgtEl>
                                        <p:attrNameLst>
                                          <p:attrName>style.visibility</p:attrName>
                                        </p:attrNameLst>
                                      </p:cBhvr>
                                      <p:to>
                                        <p:strVal val="visible"/>
                                      </p:to>
                                    </p:set>
                                    <p:animEffect transition="in" filter="wipe(down)">
                                      <p:cBhvr>
                                        <p:cTn id="212" dur="500"/>
                                        <p:tgtEl>
                                          <p:spTgt spid="118"/>
                                        </p:tgtEl>
                                      </p:cBhvr>
                                    </p:animEffect>
                                  </p:childTnLst>
                                </p:cTn>
                              </p:par>
                            </p:childTnLst>
                          </p:cTn>
                        </p:par>
                      </p:childTnLst>
                    </p:cTn>
                  </p:par>
                  <p:par>
                    <p:cTn id="213" fill="hold">
                      <p:stCondLst>
                        <p:cond delay="indefinite"/>
                      </p:stCondLst>
                      <p:childTnLst>
                        <p:par>
                          <p:cTn id="214" fill="hold">
                            <p:stCondLst>
                              <p:cond delay="0"/>
                            </p:stCondLst>
                            <p:childTnLst>
                              <p:par>
                                <p:cTn id="215" presetID="4" presetClass="exit" presetSubtype="16" fill="hold" grpId="1" nodeType="clickEffect">
                                  <p:stCondLst>
                                    <p:cond delay="0"/>
                                  </p:stCondLst>
                                  <p:childTnLst>
                                    <p:animEffect transition="out" filter="box(in)">
                                      <p:cBhvr>
                                        <p:cTn id="216" dur="500"/>
                                        <p:tgtEl>
                                          <p:spTgt spid="145"/>
                                        </p:tgtEl>
                                      </p:cBhvr>
                                    </p:animEffect>
                                    <p:set>
                                      <p:cBhvr>
                                        <p:cTn id="217" dur="1" fill="hold">
                                          <p:stCondLst>
                                            <p:cond delay="499"/>
                                          </p:stCondLst>
                                        </p:cTn>
                                        <p:tgtEl>
                                          <p:spTgt spid="145"/>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grpId="0" nodeType="clickEffect">
                                  <p:stCondLst>
                                    <p:cond delay="0"/>
                                  </p:stCondLst>
                                  <p:childTnLst>
                                    <p:set>
                                      <p:cBhvr>
                                        <p:cTn id="221" dur="1" fill="hold">
                                          <p:stCondLst>
                                            <p:cond delay="0"/>
                                          </p:stCondLst>
                                        </p:cTn>
                                        <p:tgtEl>
                                          <p:spTgt spid="150"/>
                                        </p:tgtEl>
                                        <p:attrNameLst>
                                          <p:attrName>style.visibility</p:attrName>
                                        </p:attrNameLst>
                                      </p:cBhvr>
                                      <p:to>
                                        <p:strVal val="visible"/>
                                      </p:to>
                                    </p:set>
                                    <p:animEffect transition="in" filter="wipe(down)">
                                      <p:cBhvr>
                                        <p:cTn id="222" dur="500"/>
                                        <p:tgtEl>
                                          <p:spTgt spid="150"/>
                                        </p:tgtEl>
                                      </p:cBhvr>
                                    </p:animEffect>
                                  </p:childTnLst>
                                </p:cTn>
                              </p:par>
                              <p:par>
                                <p:cTn id="223" presetID="22" presetClass="entr" presetSubtype="4" fill="hold" grpId="0" nodeType="withEffect">
                                  <p:stCondLst>
                                    <p:cond delay="0"/>
                                  </p:stCondLst>
                                  <p:childTnLst>
                                    <p:set>
                                      <p:cBhvr>
                                        <p:cTn id="224" dur="1" fill="hold">
                                          <p:stCondLst>
                                            <p:cond delay="0"/>
                                          </p:stCondLst>
                                        </p:cTn>
                                        <p:tgtEl>
                                          <p:spTgt spid="151"/>
                                        </p:tgtEl>
                                        <p:attrNameLst>
                                          <p:attrName>style.visibility</p:attrName>
                                        </p:attrNameLst>
                                      </p:cBhvr>
                                      <p:to>
                                        <p:strVal val="visible"/>
                                      </p:to>
                                    </p:set>
                                    <p:animEffect transition="in" filter="wipe(down)">
                                      <p:cBhvr>
                                        <p:cTn id="225" dur="500"/>
                                        <p:tgtEl>
                                          <p:spTgt spid="151"/>
                                        </p:tgtEl>
                                      </p:cBhvr>
                                    </p:animEffect>
                                  </p:childTnLst>
                                </p:cTn>
                              </p:par>
                              <p:par>
                                <p:cTn id="226" presetID="22" presetClass="entr" presetSubtype="4" fill="hold" nodeType="withEffect">
                                  <p:stCondLst>
                                    <p:cond delay="0"/>
                                  </p:stCondLst>
                                  <p:childTnLst>
                                    <p:set>
                                      <p:cBhvr>
                                        <p:cTn id="227" dur="1" fill="hold">
                                          <p:stCondLst>
                                            <p:cond delay="0"/>
                                          </p:stCondLst>
                                        </p:cTn>
                                        <p:tgtEl>
                                          <p:spTgt spid="117"/>
                                        </p:tgtEl>
                                        <p:attrNameLst>
                                          <p:attrName>style.visibility</p:attrName>
                                        </p:attrNameLst>
                                      </p:cBhvr>
                                      <p:to>
                                        <p:strVal val="visible"/>
                                      </p:to>
                                    </p:set>
                                    <p:animEffect transition="in" filter="wipe(down)">
                                      <p:cBhvr>
                                        <p:cTn id="228"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P spid="85" grpId="0"/>
      <p:bldP spid="86" grpId="0" animBg="1"/>
      <p:bldP spid="87" grpId="0" animBg="1"/>
      <p:bldP spid="88" grpId="0" animBg="1"/>
      <p:bldP spid="89" grpId="0" animBg="1"/>
      <p:bldP spid="93" grpId="0" animBg="1"/>
      <p:bldP spid="94" grpId="0" animBg="1"/>
      <p:bldP spid="95" grpId="0" animBg="1"/>
      <p:bldP spid="96" grpId="0" animBg="1"/>
      <p:bldP spid="97" grpId="0" animBg="1"/>
      <p:bldP spid="98" grpId="0" animBg="1"/>
      <p:bldP spid="106" grpId="0" animBg="1"/>
      <p:bldP spid="107" grpId="0" animBg="1"/>
      <p:bldP spid="111" grpId="0" animBg="1"/>
      <p:bldP spid="112" grpId="0" animBg="1"/>
      <p:bldP spid="121" grpId="1"/>
      <p:bldP spid="122" grpId="1"/>
      <p:bldP spid="124" grpId="0"/>
      <p:bldP spid="124" grpId="1"/>
      <p:bldP spid="125" grpId="0"/>
      <p:bldP spid="125" grpId="1"/>
      <p:bldP spid="126" grpId="0"/>
      <p:bldP spid="127" grpId="0"/>
      <p:bldP spid="142" grpId="0"/>
      <p:bldP spid="142" grpId="1"/>
      <p:bldP spid="145" grpId="0"/>
      <p:bldP spid="145" grpId="1"/>
      <p:bldP spid="147" grpId="0"/>
      <p:bldP spid="149" grpId="0"/>
      <p:bldP spid="150" grpId="0"/>
      <p:bldP spid="151" grpId="0"/>
      <p:bldP spid="152" grpId="0"/>
      <p:bldP spid="15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WT Creation/refinement</a:t>
            </a:r>
            <a:r>
              <a:rPr lang="en-US" sz="3600" dirty="0" smtClean="0">
                <a:solidFill>
                  <a:schemeClr val="tx1">
                    <a:lumMod val="75000"/>
                    <a:lumOff val="25000"/>
                  </a:schemeClr>
                </a:solidFill>
                <a:effectLst>
                  <a:outerShdw blurRad="38100" dist="38100" dir="2700000" algn="tl">
                    <a:srgbClr val="000000">
                      <a:alpha val="43137"/>
                    </a:srgbClr>
                  </a:outerShdw>
                </a:effectLst>
              </a:rPr>
              <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 Two-level recursive binary cuts -</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a:p>
        </p:txBody>
      </p:sp>
      <p:sp>
        <p:nvSpPr>
          <p:cNvPr id="7" name="Content Placeholder 2"/>
          <p:cNvSpPr>
            <a:spLocks noGrp="1"/>
          </p:cNvSpPr>
          <p:nvPr>
            <p:ph idx="1"/>
          </p:nvPr>
        </p:nvSpPr>
        <p:spPr>
          <a:xfrm>
            <a:off x="0" y="1447800"/>
            <a:ext cx="8991600" cy="5410200"/>
          </a:xfrm>
        </p:spPr>
        <p:txBody>
          <a:bodyPr>
            <a:normAutofit fontScale="92500" lnSpcReduction="10000"/>
          </a:bodyPr>
          <a:lstStyle/>
          <a:p>
            <a:pPr lvl="1"/>
            <a:r>
              <a:rPr lang="en-US" dirty="0" smtClean="0">
                <a:solidFill>
                  <a:schemeClr val="tx1">
                    <a:lumMod val="75000"/>
                    <a:lumOff val="25000"/>
                  </a:schemeClr>
                </a:solidFill>
              </a:rPr>
              <a:t>PT(R, t, er) = 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t, er) +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a:t>
            </a:r>
            <a:r>
              <a:rPr lang="en-US" dirty="0" err="1" smtClean="0">
                <a:solidFill>
                  <a:schemeClr val="tx1">
                    <a:lumMod val="75000"/>
                    <a:lumOff val="25000"/>
                  </a:schemeClr>
                </a:solidFill>
              </a:rPr>
              <a:t>er</a:t>
            </a:r>
            <a:r>
              <a:rPr lang="en-US" dirty="0" smtClean="0">
                <a:solidFill>
                  <a:schemeClr val="tx1">
                    <a:lumMod val="75000"/>
                    <a:lumOff val="25000"/>
                  </a:schemeClr>
                </a:solidFill>
              </a:rPr>
              <a:t>)</a:t>
            </a:r>
          </a:p>
          <a:p>
            <a:pPr lvl="2"/>
            <a:r>
              <a:rPr lang="en-US" sz="1900" b="1" i="1" dirty="0" smtClean="0">
                <a:solidFill>
                  <a:srgbClr val="002060"/>
                </a:solidFill>
                <a:latin typeface="Times New Roman" pitchFamily="18" charset="0"/>
                <a:cs typeface="Times New Roman" pitchFamily="18" charset="0"/>
              </a:rPr>
              <a:t>t</a:t>
            </a:r>
            <a:r>
              <a:rPr lang="en-US" sz="1900" i="1" dirty="0" smtClean="0">
                <a:solidFill>
                  <a:srgbClr val="002060"/>
                </a:solidFill>
                <a:latin typeface="Times New Roman" pitchFamily="18" charset="0"/>
                <a:cs typeface="Times New Roman" pitchFamily="18" charset="0"/>
              </a:rPr>
              <a:t>:  </a:t>
            </a:r>
            <a:r>
              <a:rPr lang="en-US" sz="1900" dirty="0" smtClean="0">
                <a:solidFill>
                  <a:srgbClr val="002060"/>
                </a:solidFill>
                <a:latin typeface="Times New Roman" pitchFamily="18" charset="0"/>
                <a:cs typeface="Times New Roman" pitchFamily="18" charset="0"/>
              </a:rPr>
              <a:t>The max value of acceptable query size for a partition</a:t>
            </a:r>
            <a:endParaRPr lang="en-US" sz="1900" i="1" dirty="0" smtClean="0">
              <a:solidFill>
                <a:srgbClr val="002060"/>
              </a:solidFill>
              <a:latin typeface="Times New Roman" pitchFamily="18" charset="0"/>
              <a:cs typeface="Times New Roman" pitchFamily="18" charset="0"/>
            </a:endParaRPr>
          </a:p>
          <a:p>
            <a:pPr lvl="2"/>
            <a:r>
              <a:rPr lang="en-US" sz="1900" b="1" i="1" dirty="0" err="1" smtClean="0">
                <a:solidFill>
                  <a:srgbClr val="002060"/>
                </a:solidFill>
                <a:latin typeface="Times New Roman" pitchFamily="18" charset="0"/>
                <a:cs typeface="Times New Roman" pitchFamily="18" charset="0"/>
              </a:rPr>
              <a:t>er</a:t>
            </a:r>
            <a:r>
              <a:rPr lang="en-US" sz="1900" b="1" dirty="0" smtClean="0">
                <a:solidFill>
                  <a:srgbClr val="002060"/>
                </a:solidFill>
                <a:latin typeface="Times New Roman" pitchFamily="18" charset="0"/>
                <a:cs typeface="Times New Roman" pitchFamily="18" charset="0"/>
              </a:rPr>
              <a:t> (error rate) </a:t>
            </a:r>
            <a:r>
              <a:rPr lang="en-US" sz="1900" dirty="0" smtClean="0">
                <a:solidFill>
                  <a:srgbClr val="002060"/>
                </a:solidFill>
                <a:latin typeface="Times New Roman" pitchFamily="18" charset="0"/>
                <a:cs typeface="Times New Roman" pitchFamily="18" charset="0"/>
              </a:rPr>
              <a:t>: The max acceptable degree of fluctuations in partitions query sizes</a:t>
            </a:r>
          </a:p>
          <a:p>
            <a:pPr lvl="2"/>
            <a:r>
              <a:rPr lang="en-US" sz="1900" b="1" dirty="0" err="1" smtClean="0">
                <a:solidFill>
                  <a:srgbClr val="002060"/>
                </a:solidFill>
                <a:latin typeface="Times New Roman" pitchFamily="18" charset="0"/>
                <a:cs typeface="Times New Roman" pitchFamily="18" charset="0"/>
              </a:rPr>
              <a:t>er</a:t>
            </a:r>
            <a:r>
              <a:rPr lang="en-US" sz="1900" dirty="0" smtClean="0">
                <a:solidFill>
                  <a:srgbClr val="002060"/>
                </a:solidFill>
                <a:latin typeface="Times New Roman" pitchFamily="18" charset="0"/>
                <a:cs typeface="Times New Roman" pitchFamily="18" charset="0"/>
              </a:rPr>
              <a:t> = [size(R1)-size(R2)] / size(R</a:t>
            </a:r>
            <a:r>
              <a:rPr lang="en-US" sz="1900" baseline="-25000" dirty="0" smtClean="0">
                <a:solidFill>
                  <a:srgbClr val="002060"/>
                </a:solidFill>
                <a:latin typeface="Times New Roman" pitchFamily="18" charset="0"/>
                <a:cs typeface="Times New Roman" pitchFamily="18" charset="0"/>
              </a:rPr>
              <a:t>2</a:t>
            </a:r>
            <a:r>
              <a:rPr lang="en-US" sz="1900" dirty="0" smtClean="0">
                <a:solidFill>
                  <a:srgbClr val="002060"/>
                </a:solidFill>
                <a:latin typeface="Times New Roman" pitchFamily="18" charset="0"/>
                <a:cs typeface="Times New Roman" pitchFamily="18" charset="0"/>
              </a:rPr>
              <a:t>)</a:t>
            </a:r>
          </a:p>
          <a:p>
            <a:pPr lvl="1"/>
            <a:endParaRPr lang="en-US" sz="2200" dirty="0" smtClean="0">
              <a:solidFill>
                <a:schemeClr val="tx1">
                  <a:lumMod val="75000"/>
                  <a:lumOff val="25000"/>
                </a:schemeClr>
              </a:solidFill>
            </a:endParaRPr>
          </a:p>
          <a:p>
            <a:pPr lvl="1"/>
            <a:r>
              <a:rPr lang="en-US" sz="2600" dirty="0" smtClean="0">
                <a:solidFill>
                  <a:schemeClr val="tx1">
                    <a:lumMod val="75000"/>
                    <a:lumOff val="25000"/>
                  </a:schemeClr>
                </a:solidFill>
              </a:rPr>
              <a:t>PT(R, t, </a:t>
            </a:r>
            <a:r>
              <a:rPr lang="en-US" sz="2600" i="1" dirty="0" err="1" smtClean="0">
                <a:solidFill>
                  <a:schemeClr val="tx1">
                    <a:lumMod val="75000"/>
                    <a:lumOff val="25000"/>
                  </a:schemeClr>
                </a:solidFill>
              </a:rPr>
              <a:t>er</a:t>
            </a:r>
            <a:r>
              <a:rPr lang="en-US" sz="2600" dirty="0" smtClean="0">
                <a:solidFill>
                  <a:schemeClr val="tx1">
                    <a:lumMod val="75000"/>
                    <a:lumOff val="25000"/>
                  </a:schemeClr>
                </a:solidFill>
              </a:rPr>
              <a:t>) {</a:t>
            </a:r>
          </a:p>
          <a:p>
            <a:pPr lvl="2"/>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t>
            </a:r>
            <a:r>
              <a:rPr lang="en-US" dirty="0" err="1" smtClean="0">
                <a:solidFill>
                  <a:schemeClr val="tx1">
                    <a:lumMod val="75000"/>
                    <a:lumOff val="25000"/>
                  </a:schemeClr>
                </a:solidFill>
              </a:rPr>
              <a:t>PTInBalance</a:t>
            </a:r>
            <a:r>
              <a:rPr lang="en-US" dirty="0" smtClean="0">
                <a:solidFill>
                  <a:schemeClr val="tx1">
                    <a:lumMod val="75000"/>
                    <a:lumOff val="25000"/>
                  </a:schemeClr>
                </a:solidFill>
              </a:rPr>
              <a:t>(R,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If ((size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or 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a:t>
            </a:r>
            <a:r>
              <a:rPr lang="en-US" sz="1700" i="1" dirty="0" smtClean="0">
                <a:solidFill>
                  <a:schemeClr val="tx1">
                    <a:lumMod val="75000"/>
                    <a:lumOff val="25000"/>
                  </a:schemeClr>
                </a:solidFill>
                <a:latin typeface="Times New Roman" pitchFamily="18" charset="0"/>
                <a:cs typeface="Times New Roman" pitchFamily="18" charset="0"/>
              </a:rPr>
              <a:t>/*(sizes are almost the same)*/</a:t>
            </a:r>
            <a:endParaRPr lang="en-US" sz="2000" i="1" dirty="0" smtClean="0">
              <a:solidFill>
                <a:schemeClr val="tx1">
                  <a:lumMod val="75000"/>
                  <a:lumOff val="25000"/>
                </a:schemeClr>
              </a:solidFill>
              <a:latin typeface="Times New Roman" pitchFamily="18" charset="0"/>
              <a:cs typeface="Times New Roman" pitchFamily="18" charset="0"/>
            </a:endParaRPr>
          </a:p>
          <a:p>
            <a:pPr lvl="3"/>
            <a:r>
              <a:rPr lang="en-US" dirty="0" smtClean="0">
                <a:solidFill>
                  <a:schemeClr val="tx1">
                    <a:lumMod val="75000"/>
                    <a:lumOff val="25000"/>
                  </a:schemeClr>
                </a:solidFill>
              </a:rPr>
              <a:t>Put the partitions into memory/disk as pairs </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2" indent="-401638">
              <a:buNone/>
            </a:pPr>
            <a:r>
              <a:rPr lang="en-US" sz="2600" dirty="0" smtClean="0">
                <a:solidFill>
                  <a:schemeClr val="tx1">
                    <a:lumMod val="75000"/>
                    <a:lumOff val="25000"/>
                  </a:schemeClr>
                </a:solidFill>
              </a:rPr>
              <a:t>}</a:t>
            </a:r>
          </a:p>
        </p:txBody>
      </p:sp>
      <p:grpSp>
        <p:nvGrpSpPr>
          <p:cNvPr id="25" name="Group 24"/>
          <p:cNvGrpSpPr/>
          <p:nvPr/>
        </p:nvGrpSpPr>
        <p:grpSpPr>
          <a:xfrm>
            <a:off x="5486400" y="4724401"/>
            <a:ext cx="2819400" cy="1904999"/>
            <a:chOff x="5638800" y="1600201"/>
            <a:chExt cx="2819400" cy="1904999"/>
          </a:xfrm>
        </p:grpSpPr>
        <p:grpSp>
          <p:nvGrpSpPr>
            <p:cNvPr id="21" name="Group 20"/>
            <p:cNvGrpSpPr/>
            <p:nvPr/>
          </p:nvGrpSpPr>
          <p:grpSpPr>
            <a:xfrm>
              <a:off x="5638800" y="1600201"/>
              <a:ext cx="2819400" cy="1904999"/>
              <a:chOff x="6096000" y="1066801"/>
              <a:chExt cx="2819400" cy="1904999"/>
            </a:xfrm>
          </p:grpSpPr>
          <p:sp>
            <p:nvSpPr>
              <p:cNvPr id="13" name="Rectangle 20"/>
              <p:cNvSpPr>
                <a:spLocks noChangeArrowheads="1"/>
              </p:cNvSpPr>
              <p:nvPr/>
            </p:nvSpPr>
            <p:spPr bwMode="auto">
              <a:xfrm>
                <a:off x="67714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4" name="AutoShape 21"/>
              <p:cNvCxnSpPr>
                <a:cxnSpLocks noChangeShapeType="1"/>
              </p:cNvCxnSpPr>
              <p:nvPr/>
            </p:nvCxnSpPr>
            <p:spPr bwMode="auto">
              <a:xfrm>
                <a:off x="7401251" y="1220275"/>
                <a:ext cx="774" cy="1443545"/>
              </a:xfrm>
              <a:prstGeom prst="straightConnector1">
                <a:avLst/>
              </a:prstGeom>
              <a:noFill/>
              <a:ln w="9525">
                <a:solidFill>
                  <a:srgbClr val="000000"/>
                </a:solidFill>
                <a:prstDash val="dash"/>
                <a:round/>
                <a:headEnd/>
                <a:tailEnd/>
              </a:ln>
            </p:spPr>
          </p:cxnSp>
          <p:sp>
            <p:nvSpPr>
              <p:cNvPr id="15" name="Text Box 32"/>
              <p:cNvSpPr txBox="1">
                <a:spLocks noChangeArrowheads="1"/>
              </p:cNvSpPr>
              <p:nvPr/>
            </p:nvSpPr>
            <p:spPr bwMode="auto">
              <a:xfrm>
                <a:off x="76962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3"/>
              <p:cNvSpPr txBox="1">
                <a:spLocks noChangeArrowheads="1"/>
              </p:cNvSpPr>
              <p:nvPr/>
            </p:nvSpPr>
            <p:spPr bwMode="auto">
              <a:xfrm>
                <a:off x="60960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(minx,miny)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3"/>
              <p:cNvSpPr txBox="1">
                <a:spLocks noChangeArrowheads="1"/>
              </p:cNvSpPr>
              <p:nvPr/>
            </p:nvSpPr>
            <p:spPr bwMode="auto">
              <a:xfrm>
                <a:off x="69342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mp = (minx+maxx)/2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30"/>
              <p:cNvSpPr txBox="1">
                <a:spLocks noChangeArrowheads="1"/>
              </p:cNvSpPr>
              <p:nvPr/>
            </p:nvSpPr>
            <p:spPr bwMode="auto">
              <a:xfrm>
                <a:off x="69413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20" name="Text Box 30"/>
              <p:cNvSpPr txBox="1">
                <a:spLocks noChangeArrowheads="1"/>
              </p:cNvSpPr>
              <p:nvPr/>
            </p:nvSpPr>
            <p:spPr bwMode="auto">
              <a:xfrm>
                <a:off x="75509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grpSp>
        <p:sp>
          <p:nvSpPr>
            <p:cNvPr id="22" name="Oval 21"/>
            <p:cNvSpPr/>
            <p:nvPr/>
          </p:nvSpPr>
          <p:spPr>
            <a:xfrm>
              <a:off x="7543800" y="1817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91242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8105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57224" y="1295400"/>
            <a:ext cx="8534410" cy="5257800"/>
            <a:chOff x="457224" y="1295400"/>
            <a:chExt cx="8534410" cy="5257800"/>
          </a:xfrm>
        </p:grpSpPr>
        <p:grpSp>
          <p:nvGrpSpPr>
            <p:cNvPr id="46" name="Group 45"/>
            <p:cNvGrpSpPr/>
            <p:nvPr/>
          </p:nvGrpSpPr>
          <p:grpSpPr>
            <a:xfrm>
              <a:off x="457224" y="1295400"/>
              <a:ext cx="8534410" cy="5257800"/>
              <a:chOff x="457224" y="1295400"/>
              <a:chExt cx="8534410" cy="5257800"/>
            </a:xfrm>
          </p:grpSpPr>
          <p:grpSp>
            <p:nvGrpSpPr>
              <p:cNvPr id="38" name="Group 37"/>
              <p:cNvGrpSpPr/>
              <p:nvPr/>
            </p:nvGrpSpPr>
            <p:grpSpPr>
              <a:xfrm>
                <a:off x="457224" y="1295400"/>
                <a:ext cx="8534410" cy="5257800"/>
                <a:chOff x="457224" y="1295400"/>
                <a:chExt cx="8534410" cy="5257800"/>
              </a:xfrm>
            </p:grpSpPr>
            <p:grpSp>
              <p:nvGrpSpPr>
                <p:cNvPr id="17" name="Group 16"/>
                <p:cNvGrpSpPr/>
                <p:nvPr/>
              </p:nvGrpSpPr>
              <p:grpSpPr>
                <a:xfrm>
                  <a:off x="457224" y="1447800"/>
                  <a:ext cx="8534410" cy="5105400"/>
                  <a:chOff x="10365945" y="1290852"/>
                  <a:chExt cx="8229611" cy="5410200"/>
                </a:xfrm>
              </p:grpSpPr>
              <p:sp>
                <p:nvSpPr>
                  <p:cNvPr id="8" name="Content Placeholder 2"/>
                  <p:cNvSpPr txBox="1">
                    <a:spLocks/>
                  </p:cNvSpPr>
                  <p:nvPr/>
                </p:nvSpPr>
                <p:spPr>
                  <a:xfrm>
                    <a:off x="10365945" y="1290852"/>
                    <a:ext cx="8229611" cy="5410200"/>
                  </a:xfrm>
                  <a:prstGeom prst="rect">
                    <a:avLst/>
                  </a:prstGeom>
                  <a:solidFill>
                    <a:schemeClr val="bg1"/>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PTInBalance(R, </a:t>
                    </a:r>
                    <a:r>
                      <a:rPr kumimoji="0" lang="en-US" sz="2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l = minx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tx1">
                            <a:lumMod val="75000"/>
                            <a:lumOff val="25000"/>
                          </a:schemeClr>
                        </a:solidFill>
                      </a:rPr>
                      <a:t>r = maxx</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While(current_er &gt;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(l+r)/2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miny,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maxy    /*R=R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miny, maxx, maxy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10906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Box 9"/>
                  <p:cNvSpPr txBox="1"/>
                  <p:nvPr/>
                </p:nvSpPr>
                <p:spPr>
                  <a:xfrm>
                    <a:off x="14337196" y="4016795"/>
                    <a:ext cx="3886195" cy="619687"/>
                  </a:xfrm>
                  <a:prstGeom prst="rect">
                    <a:avLst/>
                  </a:prstGeom>
                  <a:noFill/>
                  <a:ln>
                    <a:solidFill>
                      <a:srgbClr val="002060"/>
                    </a:solidFill>
                    <a:prstDash val="sysDot"/>
                  </a:ln>
                </p:spPr>
                <p:txBody>
                  <a:bodyPr wrap="square" rtlCol="0">
                    <a:spAutoFit/>
                  </a:bodyPr>
                  <a:lstStyle/>
                  <a:p>
                    <a:r>
                      <a:rPr lang="en-US" sz="1600" dirty="0" smtClean="0">
                        <a:solidFill>
                          <a:schemeClr val="bg2">
                            <a:lumMod val="25000"/>
                          </a:schemeClr>
                        </a:solidFill>
                        <a:latin typeface="Times New Roman" pitchFamily="18" charset="0"/>
                        <a:cs typeface="Times New Roman" pitchFamily="18" charset="0"/>
                      </a:rPr>
                      <a:t>Remote data access to find out the data size for the corresponding range/partition</a:t>
                    </a:r>
                    <a:endParaRPr lang="en-US" sz="1600" dirty="0">
                      <a:solidFill>
                        <a:schemeClr val="bg2">
                          <a:lumMod val="25000"/>
                        </a:schemeClr>
                      </a:solidFill>
                      <a:latin typeface="Times New Roman" pitchFamily="18" charset="0"/>
                      <a:cs typeface="Times New Roman" pitchFamily="18" charset="0"/>
                    </a:endParaRPr>
                  </a:p>
                </p:txBody>
              </p:sp>
              <p:cxnSp>
                <p:nvCxnSpPr>
                  <p:cNvPr id="12" name="Straight Arrow Connector 11"/>
                  <p:cNvCxnSpPr/>
                  <p:nvPr/>
                </p:nvCxnSpPr>
                <p:spPr>
                  <a:xfrm>
                    <a:off x="13525501" y="4323273"/>
                    <a:ext cx="838199" cy="1588"/>
                  </a:xfrm>
                  <a:prstGeom prst="straightConnector1">
                    <a:avLst/>
                  </a:prstGeom>
                  <a:ln>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715000" y="1295400"/>
                  <a:ext cx="3200400" cy="1904999"/>
                  <a:chOff x="5486400" y="1600201"/>
                  <a:chExt cx="3200400" cy="1904999"/>
                </a:xfrm>
              </p:grpSpPr>
              <p:grpSp>
                <p:nvGrpSpPr>
                  <p:cNvPr id="27" name="Group 20"/>
                  <p:cNvGrpSpPr/>
                  <p:nvPr/>
                </p:nvGrpSpPr>
                <p:grpSpPr>
                  <a:xfrm>
                    <a:off x="5486400" y="1600201"/>
                    <a:ext cx="3200400" cy="1904999"/>
                    <a:chOff x="5943600" y="1066801"/>
                    <a:chExt cx="3200400" cy="1904999"/>
                  </a:xfrm>
                </p:grpSpPr>
                <p:sp>
                  <p:nvSpPr>
                    <p:cNvPr id="31" name="Rectangle 20"/>
                    <p:cNvSpPr>
                      <a:spLocks noChangeArrowheads="1"/>
                    </p:cNvSpPr>
                    <p:nvPr/>
                  </p:nvSpPr>
                  <p:spPr bwMode="auto">
                    <a:xfrm>
                      <a:off x="70000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32" name="AutoShape 21"/>
                    <p:cNvCxnSpPr>
                      <a:cxnSpLocks noChangeShapeType="1"/>
                    </p:cNvCxnSpPr>
                    <p:nvPr/>
                  </p:nvCxnSpPr>
                  <p:spPr bwMode="auto">
                    <a:xfrm>
                      <a:off x="7629851" y="1220275"/>
                      <a:ext cx="774" cy="1443545"/>
                    </a:xfrm>
                    <a:prstGeom prst="straightConnector1">
                      <a:avLst/>
                    </a:prstGeom>
                    <a:noFill/>
                    <a:ln w="9525">
                      <a:solidFill>
                        <a:srgbClr val="000000"/>
                      </a:solidFill>
                      <a:prstDash val="dash"/>
                      <a:round/>
                      <a:headEnd/>
                      <a:tailEnd/>
                    </a:ln>
                  </p:spPr>
                </p:cxnSp>
                <p:sp>
                  <p:nvSpPr>
                    <p:cNvPr id="33" name="Text Box 32"/>
                    <p:cNvSpPr txBox="1">
                      <a:spLocks noChangeArrowheads="1"/>
                    </p:cNvSpPr>
                    <p:nvPr/>
                  </p:nvSpPr>
                  <p:spPr bwMode="auto">
                    <a:xfrm>
                      <a:off x="79248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33"/>
                    <p:cNvSpPr txBox="1">
                      <a:spLocks noChangeArrowheads="1"/>
                    </p:cNvSpPr>
                    <p:nvPr/>
                  </p:nvSpPr>
                  <p:spPr bwMode="auto">
                    <a:xfrm>
                      <a:off x="59436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(minx,miny)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Text Box 33"/>
                    <p:cNvSpPr txBox="1">
                      <a:spLocks noChangeArrowheads="1"/>
                    </p:cNvSpPr>
                    <p:nvPr/>
                  </p:nvSpPr>
                  <p:spPr bwMode="auto">
                    <a:xfrm>
                      <a:off x="71628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mp = (minx+maxx)/2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30"/>
                    <p:cNvSpPr txBox="1">
                      <a:spLocks noChangeArrowheads="1"/>
                    </p:cNvSpPr>
                    <p:nvPr/>
                  </p:nvSpPr>
                  <p:spPr bwMode="auto">
                    <a:xfrm>
                      <a:off x="71699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37" name="Text Box 30"/>
                    <p:cNvSpPr txBox="1">
                      <a:spLocks noChangeArrowheads="1"/>
                    </p:cNvSpPr>
                    <p:nvPr/>
                  </p:nvSpPr>
                  <p:spPr bwMode="auto">
                    <a:xfrm>
                      <a:off x="77795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grpSp>
              <p:sp>
                <p:nvSpPr>
                  <p:cNvPr id="28" name="Oval 27"/>
                  <p:cNvSpPr/>
                  <p:nvPr/>
                </p:nvSpPr>
                <p:spPr>
                  <a:xfrm>
                    <a:off x="7772400" y="181791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14102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09658" y="2971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TextBox 43"/>
              <p:cNvSpPr txBox="1"/>
              <p:nvPr/>
            </p:nvSpPr>
            <p:spPr>
              <a:xfrm>
                <a:off x="3276600" y="1447800"/>
                <a:ext cx="3200400" cy="338554"/>
              </a:xfrm>
              <a:prstGeom prst="rect">
                <a:avLst/>
              </a:prstGeom>
              <a:noFill/>
            </p:spPr>
            <p:txBody>
              <a:bodyPr wrap="square" rtlCol="0">
                <a:spAutoFit/>
              </a:bodyPr>
              <a:lstStyle/>
              <a:p>
                <a:r>
                  <a:rPr lang="en-US" sz="1600" dirty="0" smtClean="0"/>
                  <a:t>/*Like finding out center of gravity*/</a:t>
                </a:r>
                <a:endParaRPr lang="en-US" sz="1600" dirty="0"/>
              </a:p>
            </p:txBody>
          </p:sp>
        </p:grpSp>
        <p:cxnSp>
          <p:nvCxnSpPr>
            <p:cNvPr id="40" name="Straight Arrow Connector 39"/>
            <p:cNvCxnSpPr/>
            <p:nvPr/>
          </p:nvCxnSpPr>
          <p:spPr>
            <a:xfrm>
              <a:off x="7467600" y="2895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a:off x="7086600" y="28956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 Utilization in Parallel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458200" cy="1066799"/>
          </a:xfrm>
        </p:spPr>
        <p:txBody>
          <a:bodyPr>
            <a:noAutofit/>
          </a:bodyPr>
          <a:lstStyle/>
          <a:p>
            <a:r>
              <a:rPr lang="en-US" sz="2000" dirty="0" smtClean="0">
                <a:solidFill>
                  <a:schemeClr val="tx1">
                    <a:lumMod val="75000"/>
                    <a:lumOff val="25000"/>
                  </a:schemeClr>
                </a:solidFill>
              </a:rPr>
              <a:t>Lets say federator gets a query whose range is </a:t>
            </a:r>
            <a:r>
              <a:rPr lang="en-US" sz="2000" b="1" dirty="0" smtClean="0">
                <a:solidFill>
                  <a:schemeClr val="tx2"/>
                </a:solidFill>
              </a:rPr>
              <a:t>R</a:t>
            </a:r>
          </a:p>
          <a:p>
            <a:r>
              <a:rPr lang="en-US" sz="2000" b="1" dirty="0" smtClean="0">
                <a:solidFill>
                  <a:schemeClr val="tx2"/>
                </a:solidFill>
              </a:rPr>
              <a:t>R</a:t>
            </a:r>
            <a:r>
              <a:rPr lang="en-US" sz="2000" dirty="0" smtClean="0">
                <a:solidFill>
                  <a:schemeClr val="tx1">
                    <a:lumMod val="75000"/>
                    <a:lumOff val="25000"/>
                  </a:schemeClr>
                </a:solidFill>
              </a:rPr>
              <a:t> is positioned in the WT to see the most efficient partitions for parallel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dirty="0"/>
          </a:p>
        </p:txBody>
      </p:sp>
      <p:grpSp>
        <p:nvGrpSpPr>
          <p:cNvPr id="16" name="Group 45"/>
          <p:cNvGrpSpPr/>
          <p:nvPr/>
        </p:nvGrpSpPr>
        <p:grpSpPr>
          <a:xfrm>
            <a:off x="6858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0692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4146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2978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4789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28956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4384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9906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0668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1242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2097156" y="3859696"/>
            <a:ext cx="874644" cy="86470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000" b="1" dirty="0">
              <a:solidFill>
                <a:srgbClr val="0070C0"/>
              </a:solidFill>
            </a:endParaRPr>
          </a:p>
        </p:txBody>
      </p:sp>
      <p:sp>
        <p:nvSpPr>
          <p:cNvPr id="52" name="TextBox 51"/>
          <p:cNvSpPr txBox="1"/>
          <p:nvPr/>
        </p:nvSpPr>
        <p:spPr>
          <a:xfrm>
            <a:off x="838200" y="6019800"/>
            <a:ext cx="2895600" cy="584775"/>
          </a:xfrm>
          <a:prstGeom prst="rect">
            <a:avLst/>
          </a:prstGeom>
          <a:noFill/>
        </p:spPr>
        <p:txBody>
          <a:bodyPr wrap="square" rtlCol="0">
            <a:spAutoFit/>
          </a:bodyPr>
          <a:lstStyle/>
          <a:p>
            <a:r>
              <a:rPr lang="en-US" sz="1600" dirty="0" smtClean="0"/>
              <a:t>WT (reflects the distribution characteristics of data in DB)</a:t>
            </a:r>
            <a:endParaRPr lang="en-US" sz="1600" dirty="0"/>
          </a:p>
        </p:txBody>
      </p:sp>
      <p:sp>
        <p:nvSpPr>
          <p:cNvPr id="53" name="Content Placeholder 2"/>
          <p:cNvSpPr txBox="1">
            <a:spLocks/>
          </p:cNvSpPr>
          <p:nvPr/>
        </p:nvSpPr>
        <p:spPr>
          <a:xfrm>
            <a:off x="4267200" y="3048000"/>
            <a:ext cx="4800600" cy="33528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000" noProof="0" dirty="0" smtClean="0">
                <a:solidFill>
                  <a:schemeClr val="tx1">
                    <a:lumMod val="75000"/>
                    <a:lumOff val="25000"/>
                  </a:schemeClr>
                </a:solidFill>
              </a:rPr>
              <a:t>R overlaps with: p</a:t>
            </a:r>
            <a:r>
              <a:rPr lang="en-US" sz="2000" baseline="-25000" noProof="0" dirty="0" smtClean="0">
                <a:solidFill>
                  <a:schemeClr val="tx1">
                    <a:lumMod val="75000"/>
                    <a:lumOff val="25000"/>
                  </a:schemeClr>
                </a:solidFill>
              </a:rPr>
              <a:t>5</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9,</a:t>
            </a:r>
            <a:r>
              <a:rPr lang="en-US" sz="2000" dirty="0" smtClean="0">
                <a:solidFill>
                  <a:schemeClr val="tx1">
                    <a:lumMod val="75000"/>
                    <a:lumOff val="25000"/>
                  </a:schemeClr>
                </a:solidFill>
              </a:rPr>
              <a:t> and p</a:t>
            </a:r>
            <a:r>
              <a:rPr lang="en-US" sz="2000" baseline="-25000" dirty="0" smtClean="0">
                <a:solidFill>
                  <a:schemeClr val="tx1">
                    <a:lumMod val="75000"/>
                    <a:lumOff val="25000"/>
                  </a:schemeClr>
                </a:solidFill>
              </a:rPr>
              <a:t>10</a:t>
            </a:r>
          </a:p>
          <a:p>
            <a:pPr marL="342900" indent="-342900">
              <a:spcBef>
                <a:spcPct val="20000"/>
              </a:spcBef>
              <a:buFont typeface="Arial" pitchFamily="34" charset="0"/>
              <a:buChar char="•"/>
            </a:pPr>
            <a:r>
              <a:rPr lang="en-US" sz="2000" dirty="0" smtClean="0">
                <a:solidFill>
                  <a:schemeClr val="tx1">
                    <a:lumMod val="75000"/>
                    <a:lumOff val="25000"/>
                  </a:schemeClr>
                </a:solidFill>
              </a:rPr>
              <a:t>Instead of making one query in range </a:t>
            </a:r>
            <a:r>
              <a:rPr lang="en-US" sz="2000" dirty="0" smtClean="0">
                <a:solidFill>
                  <a:schemeClr val="accent1">
                    <a:lumMod val="75000"/>
                  </a:schemeClr>
                </a:solidFill>
              </a:rPr>
              <a:t>R</a:t>
            </a:r>
            <a:r>
              <a:rPr lang="en-US" sz="2000" dirty="0" smtClean="0">
                <a:solidFill>
                  <a:schemeClr val="tx1">
                    <a:lumMod val="75000"/>
                    <a:lumOff val="25000"/>
                  </a:schemeClr>
                </a:solidFill>
              </a:rPr>
              <a:t>;</a:t>
            </a:r>
          </a:p>
          <a:p>
            <a:pPr marL="800100" lvl="1" indent="-342900">
              <a:spcBef>
                <a:spcPct val="20000"/>
              </a:spcBef>
              <a:buFont typeface="Arial" pitchFamily="34" charset="0"/>
              <a:buChar char="•"/>
            </a:pPr>
            <a:r>
              <a:rPr lang="en-US" sz="2000" dirty="0" smtClean="0">
                <a:solidFill>
                  <a:schemeClr val="tx1">
                    <a:lumMod val="75000"/>
                    <a:lumOff val="25000"/>
                  </a:schemeClr>
                </a:solidFill>
              </a:rPr>
              <a:t>Make 6 parallel queries:</a:t>
            </a:r>
          </a:p>
          <a:p>
            <a:pPr marL="1257300" lvl="2" indent="-342900">
              <a:spcBef>
                <a:spcPct val="20000"/>
              </a:spcBef>
              <a:buFont typeface="Arial" pitchFamily="34" charset="0"/>
              <a:buChar char="•"/>
            </a:pP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5</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 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 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 and r</a:t>
            </a:r>
            <a:r>
              <a:rPr lang="en-US" sz="2000" baseline="-25000" dirty="0" smtClean="0">
                <a:solidFill>
                  <a:schemeClr val="tx1">
                    <a:lumMod val="75000"/>
                    <a:lumOff val="25000"/>
                  </a:schemeClr>
                </a:solidFill>
              </a:rPr>
              <a:t>2</a:t>
            </a:r>
          </a:p>
          <a:p>
            <a:pPr marL="1257300" lvl="2" indent="-342900">
              <a:spcBef>
                <a:spcPct val="20000"/>
              </a:spcBef>
              <a:buFont typeface="Arial" pitchFamily="34" charset="0"/>
              <a:buChar char="•"/>
            </a:pPr>
            <a:r>
              <a:rPr lang="en-US" sz="2000" noProof="0" dirty="0" smtClean="0">
                <a:solidFill>
                  <a:schemeClr val="tx1">
                    <a:lumMod val="75000"/>
                    <a:lumOff val="25000"/>
                  </a:schemeClr>
                </a:solidFill>
              </a:rPr>
              <a:t>R = </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5</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6</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7</a:t>
            </a:r>
            <a:r>
              <a:rPr lang="en-US" sz="2000" dirty="0" smtClean="0">
                <a:solidFill>
                  <a:schemeClr val="tx1">
                    <a:lumMod val="75000"/>
                    <a:lumOff val="25000"/>
                  </a:schemeClr>
                </a:solidFill>
              </a:rPr>
              <a:t>+p</a:t>
            </a:r>
            <a:r>
              <a:rPr lang="en-US" sz="2000" baseline="-25000" dirty="0" smtClean="0">
                <a:solidFill>
                  <a:schemeClr val="tx1">
                    <a:lumMod val="75000"/>
                    <a:lumOff val="25000"/>
                  </a:schemeClr>
                </a:solidFill>
              </a:rPr>
              <a:t>8</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2</a:t>
            </a:r>
            <a:endParaRPr lang="en-US" sz="2000" noProof="0" dirty="0" smtClean="0">
              <a:solidFill>
                <a:schemeClr val="tx1">
                  <a:lumMod val="75000"/>
                  <a:lumOff val="25000"/>
                </a:schemeClr>
              </a:solidFill>
            </a:endParaRPr>
          </a:p>
          <a:p>
            <a:pPr marL="342900" indent="-342900">
              <a:spcBef>
                <a:spcPct val="20000"/>
              </a:spcBef>
              <a:buFont typeface="Arial" pitchFamily="34" charset="0"/>
              <a:buChar char="•"/>
            </a:pP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There are </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still minor fluctuations </a:t>
            </a:r>
          </a:p>
          <a:p>
            <a:pPr marL="800100" lvl="1" indent="-342900">
              <a:spcBef>
                <a:spcPct val="20000"/>
              </a:spcBef>
              <a:buFont typeface="Arial" pitchFamily="34" charset="0"/>
              <a:buChar char="•"/>
            </a:pPr>
            <a:r>
              <a:rPr lang="en-US" sz="2000" dirty="0" smtClean="0">
                <a:solidFill>
                  <a:schemeClr val="tx1">
                    <a:lumMod val="75000"/>
                    <a:lumOff val="25000"/>
                  </a:schemeClr>
                </a:solidFill>
              </a:rPr>
              <a:t>Inevitable </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partial overlapping           (</a:t>
            </a:r>
            <a:r>
              <a:rPr lang="en-US" sz="2000" dirty="0" smtClean="0">
                <a:solidFill>
                  <a:schemeClr val="tx1">
                    <a:lumMod val="75000"/>
                    <a:lumOff val="25000"/>
                  </a:schemeClr>
                </a:solidFill>
              </a:rPr>
              <a:t>r</a:t>
            </a:r>
            <a:r>
              <a:rPr lang="en-US" sz="2000" baseline="-25000" dirty="0" smtClean="0">
                <a:solidFill>
                  <a:schemeClr val="tx1">
                    <a:lumMod val="75000"/>
                    <a:lumOff val="25000"/>
                  </a:schemeClr>
                </a:solidFill>
              </a:rPr>
              <a:t>1</a:t>
            </a:r>
            <a:r>
              <a:rPr lang="en-US" sz="2000" dirty="0" smtClean="0">
                <a:solidFill>
                  <a:schemeClr val="tx1">
                    <a:lumMod val="75000"/>
                    <a:lumOff val="25000"/>
                  </a:schemeClr>
                </a:solidFill>
              </a:rPr>
              <a:t> and r</a:t>
            </a:r>
            <a:r>
              <a:rPr lang="en-US" sz="2000" baseline="-25000" dirty="0" smtClean="0">
                <a:solidFill>
                  <a:schemeClr val="tx1">
                    <a:lumMod val="75000"/>
                    <a:lumOff val="25000"/>
                  </a:schemeClr>
                </a:solidFill>
              </a:rPr>
              <a:t>2</a:t>
            </a:r>
            <a:r>
              <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endParaRPr kumimoji="0" lang="en-US" sz="20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34" name="Rectangle 33"/>
          <p:cNvSpPr/>
          <p:nvPr/>
        </p:nvSpPr>
        <p:spPr>
          <a:xfrm>
            <a:off x="2286000" y="4396408"/>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667000" y="41148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51" name="Text Box 35"/>
          <p:cNvSpPr txBox="1">
            <a:spLocks noChangeArrowheads="1"/>
          </p:cNvSpPr>
          <p:nvPr/>
        </p:nvSpPr>
        <p:spPr bwMode="auto">
          <a:xfrm>
            <a:off x="1524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4290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6" name="Curved Connector 45"/>
          <p:cNvCxnSpPr>
            <a:stCxn id="49" idx="1"/>
          </p:cNvCxnSpPr>
          <p:nvPr/>
        </p:nvCxnSpPr>
        <p:spPr>
          <a:xfrm rot="10800000">
            <a:off x="1524000" y="4191000"/>
            <a:ext cx="573156" cy="10104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219200" y="4038600"/>
            <a:ext cx="304800" cy="369332"/>
          </a:xfrm>
          <a:prstGeom prst="rect">
            <a:avLst/>
          </a:prstGeom>
          <a:noFill/>
        </p:spPr>
        <p:txBody>
          <a:bodyPr wrap="square" rtlCol="0">
            <a:spAutoFit/>
          </a:bodyPr>
          <a:lstStyle/>
          <a:p>
            <a:r>
              <a:rPr lang="en-US" b="1" dirty="0" smtClean="0">
                <a:solidFill>
                  <a:schemeClr val="accent1">
                    <a:lumMod val="75000"/>
                  </a:schemeClr>
                </a:solidFill>
              </a:rPr>
              <a:t>R</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Outline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chemeClr val="tx1">
                    <a:lumMod val="75000"/>
                    <a:lumOff val="25000"/>
                  </a:schemeClr>
                </a:solidFill>
              </a:rPr>
              <a:t>Motivations </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Architecture: Federated Service-Oriented Geographic Information System</a:t>
            </a:r>
          </a:p>
          <a:p>
            <a:r>
              <a:rPr lang="en-US" dirty="0" smtClean="0">
                <a:solidFill>
                  <a:schemeClr val="tx1">
                    <a:lumMod val="75000"/>
                    <a:lumOff val="25000"/>
                  </a:schemeClr>
                </a:solidFill>
              </a:rPr>
              <a:t>Performance enhancing designs - measurements and analysis</a:t>
            </a:r>
          </a:p>
          <a:p>
            <a:r>
              <a:rPr lang="en-US" dirty="0" smtClean="0">
                <a:solidFill>
                  <a:schemeClr val="tx1">
                    <a:lumMod val="75000"/>
                    <a:lumOff val="25000"/>
                  </a:schemeClr>
                </a:solidFill>
              </a:rPr>
              <a:t>Conclusions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Performance Evaluation</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over the Streaming GIS Web Services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82000" cy="2362199"/>
          </a:xfrm>
        </p:spPr>
        <p:txBody>
          <a:bodyPr>
            <a:normAutofit fontScale="62500" lnSpcReduction="20000"/>
          </a:bodyPr>
          <a:lstStyle/>
          <a:p>
            <a:pPr marL="514350" indent="-514350">
              <a:buFont typeface="+mj-lt"/>
              <a:buAutoNum type="arabicPeriod"/>
            </a:pPr>
            <a:r>
              <a:rPr lang="en-US" dirty="0" smtClean="0">
                <a:solidFill>
                  <a:schemeClr val="tx1">
                    <a:lumMod val="75000"/>
                    <a:lumOff val="25000"/>
                  </a:schemeClr>
                </a:solidFill>
              </a:rPr>
              <a:t>How do the #of WFS and #of partitions together affect the performance?</a:t>
            </a:r>
          </a:p>
          <a:p>
            <a:pPr marL="514350" indent="-514350">
              <a:buFont typeface="+mj-lt"/>
              <a:buAutoNum type="arabicPeriod"/>
            </a:pPr>
            <a:r>
              <a:rPr lang="en-US" dirty="0" smtClean="0">
                <a:solidFill>
                  <a:schemeClr val="tx1">
                    <a:lumMod val="75000"/>
                    <a:lumOff val="25000"/>
                  </a:schemeClr>
                </a:solidFill>
              </a:rPr>
              <a:t>When the WFS number is kept same, how does the partition-threshold size in WT affect the #of parallel queries and the performance?</a:t>
            </a:r>
          </a:p>
          <a:p>
            <a:pPr marL="514350" indent="-514350">
              <a:buFont typeface="+mj-lt"/>
              <a:buAutoNum type="arabicPeriod"/>
            </a:pPr>
            <a:endParaRPr lang="en-US" sz="1700" dirty="0" smtClean="0">
              <a:solidFill>
                <a:schemeClr val="tx1">
                  <a:lumMod val="75000"/>
                  <a:lumOff val="25000"/>
                </a:schemeClr>
              </a:solidFill>
            </a:endParaRPr>
          </a:p>
          <a:p>
            <a:r>
              <a:rPr lang="en-US" dirty="0" smtClean="0">
                <a:solidFill>
                  <a:schemeClr val="tx1">
                    <a:lumMod val="75000"/>
                    <a:lumOff val="25000"/>
                  </a:schemeClr>
                </a:solidFill>
              </a:rPr>
              <a:t>Performance is evaluated with earthquake seismic data kept in relational tables in </a:t>
            </a:r>
            <a:r>
              <a:rPr lang="en-US" dirty="0" err="1" smtClean="0">
                <a:solidFill>
                  <a:schemeClr val="tx1">
                    <a:lumMod val="75000"/>
                    <a:lumOff val="25000"/>
                  </a:schemeClr>
                </a:solidFill>
              </a:rPr>
              <a:t>MySQL</a:t>
            </a:r>
            <a:r>
              <a:rPr lang="en-US" dirty="0" smtClean="0">
                <a:solidFill>
                  <a:schemeClr val="tx1">
                    <a:lumMod val="75000"/>
                    <a:lumOff val="25000"/>
                  </a:schemeClr>
                </a:solidFill>
              </a:rPr>
              <a:t> database</a:t>
            </a:r>
          </a:p>
          <a:p>
            <a:r>
              <a:rPr lang="en-US" dirty="0" smtClean="0">
                <a:solidFill>
                  <a:schemeClr val="tx1">
                    <a:lumMod val="75000"/>
                    <a:lumOff val="25000"/>
                  </a:schemeClr>
                </a:solidFill>
              </a:rPr>
              <a:t>Servers/nodes are deployed on 2 (Quad-core) processors running at 2.33 GHz with 8 GB of RAM.</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grpSp>
        <p:nvGrpSpPr>
          <p:cNvPr id="40" name="Group 39"/>
          <p:cNvGrpSpPr/>
          <p:nvPr/>
        </p:nvGrpSpPr>
        <p:grpSpPr>
          <a:xfrm>
            <a:off x="1066800" y="4267200"/>
            <a:ext cx="6858000" cy="2325707"/>
            <a:chOff x="1066800" y="4267200"/>
            <a:chExt cx="6858000" cy="2325707"/>
          </a:xfrm>
        </p:grpSpPr>
        <p:sp>
          <p:nvSpPr>
            <p:cNvPr id="35" name="Rounded Rectangle 34"/>
            <p:cNvSpPr/>
            <p:nvPr/>
          </p:nvSpPr>
          <p:spPr>
            <a:xfrm>
              <a:off x="1066800" y="4419600"/>
              <a:ext cx="2286000" cy="1524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AutoShape 4"/>
            <p:cNvSpPr>
              <a:spLocks noChangeArrowheads="1"/>
            </p:cNvSpPr>
            <p:nvPr/>
          </p:nvSpPr>
          <p:spPr bwMode="auto">
            <a:xfrm>
              <a:off x="5791200" y="50117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 name="Oval 6"/>
            <p:cNvSpPr>
              <a:spLocks noChangeArrowheads="1"/>
            </p:cNvSpPr>
            <p:nvPr/>
          </p:nvSpPr>
          <p:spPr bwMode="auto">
            <a:xfrm>
              <a:off x="4486275" y="4943475"/>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8" name="Straight Arrow Connector 7"/>
            <p:cNvCxnSpPr/>
            <p:nvPr/>
          </p:nvCxnSpPr>
          <p:spPr>
            <a:xfrm rot="10800000" flipV="1">
              <a:off x="3431428" y="5311121"/>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rot="10800000" flipV="1">
              <a:off x="5445126" y="5302560"/>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rot="10800000" flipV="1">
              <a:off x="3429001" y="5395360"/>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5" name="Group 20"/>
            <p:cNvGrpSpPr/>
            <p:nvPr/>
          </p:nvGrpSpPr>
          <p:grpSpPr>
            <a:xfrm>
              <a:off x="1600200" y="4724400"/>
              <a:ext cx="1219200" cy="1066801"/>
              <a:chOff x="5049338" y="4413873"/>
              <a:chExt cx="2262976" cy="2104869"/>
            </a:xfrm>
          </p:grpSpPr>
          <p:sp>
            <p:nvSpPr>
              <p:cNvPr id="14" name="Rectangle 4"/>
              <p:cNvSpPr>
                <a:spLocks noChangeArrowheads="1"/>
              </p:cNvSpPr>
              <p:nvPr/>
            </p:nvSpPr>
            <p:spPr bwMode="auto">
              <a:xfrm>
                <a:off x="5180051" y="4633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15"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6617208" y="4575417"/>
                <a:ext cx="304801" cy="425084"/>
              </a:xfrm>
              <a:prstGeom prst="rect">
                <a:avLst/>
              </a:prstGeom>
              <a:noFill/>
            </p:spPr>
            <p:txBody>
              <a:bodyPr wrap="square" rtlCol="0">
                <a:spAutoFit/>
              </a:bodyPr>
              <a:lstStyle/>
              <a:p>
                <a:endParaRPr lang="en-US" sz="1100" dirty="0"/>
              </a:p>
            </p:txBody>
          </p:sp>
        </p:grpSp>
        <p:sp>
          <p:nvSpPr>
            <p:cNvPr id="13" name="TextBox 12"/>
            <p:cNvSpPr txBox="1"/>
            <p:nvPr/>
          </p:nvSpPr>
          <p:spPr>
            <a:xfrm>
              <a:off x="1066800" y="5420380"/>
              <a:ext cx="1066800" cy="523220"/>
            </a:xfrm>
            <a:prstGeom prst="rect">
              <a:avLst/>
            </a:prstGeom>
            <a:noFill/>
          </p:spPr>
          <p:txBody>
            <a:bodyPr wrap="square" rtlCol="0">
              <a:spAutoFit/>
            </a:bodyPr>
            <a:lstStyle/>
            <a:p>
              <a:r>
                <a:rPr lang="en-US" sz="1400" dirty="0" smtClean="0">
                  <a:latin typeface="Calibri" pitchFamily="34" charset="0"/>
                </a:rPr>
                <a:t>Partitioned main query</a:t>
              </a:r>
              <a:endParaRPr lang="en-US" sz="1400" dirty="0">
                <a:latin typeface="Calibri" pitchFamily="34" charset="0"/>
              </a:endParaRPr>
            </a:p>
          </p:txBody>
        </p:sp>
        <p:sp>
          <p:nvSpPr>
            <p:cNvPr id="26" name="Oval 25"/>
            <p:cNvSpPr/>
            <p:nvPr/>
          </p:nvSpPr>
          <p:spPr>
            <a:xfrm>
              <a:off x="2743200" y="51816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8" name="Oval 27"/>
            <p:cNvSpPr/>
            <p:nvPr/>
          </p:nvSpPr>
          <p:spPr>
            <a:xfrm>
              <a:off x="3352800" y="426720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NB</a:t>
              </a:r>
              <a:endParaRPr lang="en-US" dirty="0"/>
            </a:p>
          </p:txBody>
        </p:sp>
        <p:sp>
          <p:nvSpPr>
            <p:cNvPr id="29" name="AutoShape 4"/>
            <p:cNvSpPr>
              <a:spLocks noChangeArrowheads="1"/>
            </p:cNvSpPr>
            <p:nvPr/>
          </p:nvSpPr>
          <p:spPr bwMode="auto">
            <a:xfrm>
              <a:off x="5943600" y="51641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cxnSp>
          <p:nvCxnSpPr>
            <p:cNvPr id="30" name="Straight Arrow Connector 29"/>
            <p:cNvCxnSpPr/>
            <p:nvPr/>
          </p:nvCxnSpPr>
          <p:spPr>
            <a:xfrm rot="10800000" flipV="1">
              <a:off x="5423453" y="5373756"/>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34" idx="5"/>
              <a:endCxn id="47" idx="2"/>
            </p:cNvCxnSpPr>
            <p:nvPr/>
          </p:nvCxnSpPr>
          <p:spPr>
            <a:xfrm rot="16200000" flipH="1">
              <a:off x="3797538" y="4864337"/>
              <a:ext cx="742815" cy="5013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6"/>
              <a:endCxn id="27" idx="1"/>
            </p:cNvCxnSpPr>
            <p:nvPr/>
          </p:nvCxnSpPr>
          <p:spPr>
            <a:xfrm>
              <a:off x="4018724" y="4581940"/>
              <a:ext cx="315431" cy="5680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32924" y="435334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5">
                      <a:lumMod val="50000"/>
                    </a:schemeClr>
                  </a:solidFill>
                </a:rPr>
                <a:t>NB</a:t>
              </a:r>
              <a:endParaRPr lang="en-US" dirty="0">
                <a:solidFill>
                  <a:schemeClr val="accent5">
                    <a:lumMod val="50000"/>
                  </a:schemeClr>
                </a:solidFill>
              </a:endParaRPr>
            </a:p>
          </p:txBody>
        </p:sp>
        <p:cxnSp>
          <p:nvCxnSpPr>
            <p:cNvPr id="37" name="Straight Arrow Connector 36"/>
            <p:cNvCxnSpPr>
              <a:stCxn id="26" idx="0"/>
              <a:endCxn id="28" idx="2"/>
            </p:cNvCxnSpPr>
            <p:nvPr/>
          </p:nvCxnSpPr>
          <p:spPr>
            <a:xfrm rot="5400000" flipH="1" flipV="1">
              <a:off x="2819400" y="4648200"/>
              <a:ext cx="685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0"/>
            </p:cNvCxnSpPr>
            <p:nvPr/>
          </p:nvCxnSpPr>
          <p:spPr>
            <a:xfrm rot="5400000" flipH="1" flipV="1">
              <a:off x="2971800" y="4724400"/>
              <a:ext cx="4572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600" y="53340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a:spLocks noChangeArrowheads="1"/>
            </p:cNvSpPr>
            <p:nvPr/>
          </p:nvSpPr>
          <p:spPr bwMode="auto">
            <a:xfrm>
              <a:off x="4419600" y="4827104"/>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solidFill>
                    <a:schemeClr val="accent5">
                      <a:lumMod val="50000"/>
                    </a:schemeClr>
                  </a:solidFill>
                  <a:latin typeface="Calibri" pitchFamily="34" charset="0"/>
                </a:rPr>
                <a:t>WFS</a:t>
              </a:r>
              <a:endParaRPr lang="en-US" sz="1200" dirty="0">
                <a:solidFill>
                  <a:schemeClr val="accent5">
                    <a:lumMod val="50000"/>
                  </a:schemeClr>
                </a:solidFill>
              </a:endParaRPr>
            </a:p>
          </p:txBody>
        </p:sp>
        <p:sp>
          <p:nvSpPr>
            <p:cNvPr id="27" name="Oval 26"/>
            <p:cNvSpPr/>
            <p:nvPr/>
          </p:nvSpPr>
          <p:spPr>
            <a:xfrm>
              <a:off x="4267200" y="51054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6" name="TextBox 35"/>
            <p:cNvSpPr txBox="1"/>
            <p:nvPr/>
          </p:nvSpPr>
          <p:spPr>
            <a:xfrm>
              <a:off x="3505200" y="5638800"/>
              <a:ext cx="3886200" cy="954107"/>
            </a:xfrm>
            <a:prstGeom prst="rect">
              <a:avLst/>
            </a:prstGeom>
            <a:noFill/>
          </p:spPr>
          <p:txBody>
            <a:bodyPr wrap="square" rtlCol="0">
              <a:spAutoFit/>
            </a:bodyPr>
            <a:lstStyle/>
            <a:p>
              <a:r>
                <a:rPr lang="en-US" sz="1400" dirty="0" smtClean="0"/>
                <a:t>S: Subscriber</a:t>
              </a:r>
            </a:p>
            <a:p>
              <a:r>
                <a:rPr lang="en-US" sz="1400" dirty="0" smtClean="0"/>
                <a:t>P: Publisher</a:t>
              </a:r>
            </a:p>
            <a:p>
              <a:r>
                <a:rPr lang="en-US" sz="1400" dirty="0" smtClean="0"/>
                <a:t>NB: </a:t>
              </a:r>
              <a:r>
                <a:rPr lang="en-US" sz="1400" dirty="0" err="1" smtClean="0"/>
                <a:t>NaradaBroker</a:t>
              </a:r>
              <a:r>
                <a:rPr lang="en-US" sz="1400" dirty="0" smtClean="0"/>
                <a:t> (publish/subscribe-based data streaming over a topic)</a:t>
              </a:r>
              <a:endParaRPr lang="en-US" sz="1400" dirty="0"/>
            </a:p>
          </p:txBody>
        </p:sp>
        <p:sp>
          <p:nvSpPr>
            <p:cNvPr id="39" name="TextBox 38"/>
            <p:cNvSpPr txBox="1"/>
            <p:nvPr/>
          </p:nvSpPr>
          <p:spPr>
            <a:xfrm>
              <a:off x="1066800" y="4431268"/>
              <a:ext cx="1752600" cy="369332"/>
            </a:xfrm>
            <a:prstGeom prst="rect">
              <a:avLst/>
            </a:prstGeom>
            <a:noFill/>
          </p:spPr>
          <p:txBody>
            <a:bodyPr wrap="square" rtlCol="0">
              <a:spAutoFit/>
            </a:bodyPr>
            <a:lstStyle/>
            <a:p>
              <a:r>
                <a:rPr lang="en-US" dirty="0" smtClean="0">
                  <a:solidFill>
                    <a:schemeClr val="accent5">
                      <a:lumMod val="50000"/>
                    </a:schemeClr>
                  </a:solidFill>
                </a:rPr>
                <a:t>Federator/WMS</a:t>
              </a:r>
              <a:endParaRPr lang="en-US" dirty="0">
                <a:solidFill>
                  <a:schemeClr val="accent5">
                    <a:lumMod val="50000"/>
                  </a:schemeClr>
                </a:solidFill>
              </a:endParaRPr>
            </a:p>
          </p:txBody>
        </p:sp>
        <p:sp>
          <p:nvSpPr>
            <p:cNvPr id="43" name="TextBox 42"/>
            <p:cNvSpPr txBox="1"/>
            <p:nvPr/>
          </p:nvSpPr>
          <p:spPr>
            <a:xfrm>
              <a:off x="5638800" y="4419600"/>
              <a:ext cx="2286000" cy="584775"/>
            </a:xfrm>
            <a:prstGeom prst="rect">
              <a:avLst/>
            </a:prstGeom>
            <a:noFill/>
          </p:spPr>
          <p:txBody>
            <a:bodyPr wrap="square" rtlCol="0">
              <a:spAutoFit/>
            </a:bodyPr>
            <a:lstStyle/>
            <a:p>
              <a:pPr algn="ctr"/>
              <a:r>
                <a:rPr lang="en-US" sz="1600" i="1" dirty="0" smtClean="0">
                  <a:solidFill>
                    <a:schemeClr val="tx1">
                      <a:lumMod val="75000"/>
                      <a:lumOff val="25000"/>
                    </a:schemeClr>
                  </a:solidFill>
                  <a:latin typeface="Times New Roman" pitchFamily="18" charset="0"/>
                  <a:cs typeface="Times New Roman" pitchFamily="18" charset="0"/>
                </a:rPr>
                <a:t>Earthquake seismic data (130MB in GML)</a:t>
              </a:r>
              <a:endParaRPr lang="en-US" sz="1600" i="1" dirty="0">
                <a:solidFill>
                  <a:schemeClr val="tx1">
                    <a:lumMod val="75000"/>
                    <a:lumOff val="25000"/>
                  </a:schemeClr>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grpSp>
        <p:nvGrpSpPr>
          <p:cNvPr id="20" name="Group 19"/>
          <p:cNvGrpSpPr/>
          <p:nvPr/>
        </p:nvGrpSpPr>
        <p:grpSpPr>
          <a:xfrm>
            <a:off x="304800" y="152400"/>
            <a:ext cx="8610600" cy="6505039"/>
            <a:chOff x="304800" y="152400"/>
            <a:chExt cx="8610600" cy="6505039"/>
          </a:xfrm>
        </p:grpSpPr>
        <p:pic>
          <p:nvPicPr>
            <p:cNvPr id="1027" name="Picture 3"/>
            <p:cNvPicPr>
              <a:picLocks noChangeAspect="1" noChangeArrowheads="1"/>
            </p:cNvPicPr>
            <p:nvPr/>
          </p:nvPicPr>
          <p:blipFill>
            <a:blip r:embed="rId3"/>
            <a:srcRect/>
            <a:stretch>
              <a:fillRect/>
            </a:stretch>
          </p:blipFill>
          <p:spPr bwMode="auto">
            <a:xfrm>
              <a:off x="1219200" y="152400"/>
              <a:ext cx="7620000" cy="5257800"/>
            </a:xfrm>
            <a:prstGeom prst="rect">
              <a:avLst/>
            </a:prstGeom>
            <a:noFill/>
            <a:ln w="9525">
              <a:noFill/>
              <a:miter lim="800000"/>
              <a:headEnd/>
              <a:tailEnd/>
            </a:ln>
            <a:effectLst/>
          </p:spPr>
        </p:pic>
        <p:sp>
          <p:nvSpPr>
            <p:cNvPr id="6" name="TextBox 5"/>
            <p:cNvSpPr txBox="1"/>
            <p:nvPr/>
          </p:nvSpPr>
          <p:spPr>
            <a:xfrm>
              <a:off x="304800" y="5334000"/>
              <a:ext cx="8610600" cy="1323439"/>
            </a:xfrm>
            <a:prstGeom prst="rect">
              <a:avLst/>
            </a:prstGeom>
            <a:noFill/>
          </p:spPr>
          <p:txBody>
            <a:bodyPr wrap="square" rtlCol="0">
              <a:spAutoFit/>
            </a:bodyPr>
            <a:lstStyle/>
            <a:p>
              <a:pPr>
                <a:buFontTx/>
                <a:buChar char="-"/>
              </a:pPr>
              <a:r>
                <a:rPr lang="en-US" sz="1600" dirty="0" smtClean="0">
                  <a:solidFill>
                    <a:schemeClr val="tx1">
                      <a:lumMod val="75000"/>
                      <a:lumOff val="25000"/>
                    </a:schemeClr>
                  </a:solidFill>
                </a:rPr>
                <a:t> Figure </a:t>
              </a:r>
              <a:r>
                <a:rPr lang="en-US" sz="1600" dirty="0" smtClean="0">
                  <a:solidFill>
                    <a:schemeClr val="tx1">
                      <a:lumMod val="75000"/>
                      <a:lumOff val="25000"/>
                    </a:schemeClr>
                  </a:solidFill>
                </a:rPr>
                <a:t>shows how #of parallel queries </a:t>
              </a:r>
              <a:r>
                <a:rPr lang="en-US" sz="1600" dirty="0" smtClean="0">
                  <a:solidFill>
                    <a:schemeClr val="tx1">
                      <a:lumMod val="75000"/>
                      <a:lumOff val="25000"/>
                    </a:schemeClr>
                  </a:solidFill>
                </a:rPr>
                <a:t>affects </a:t>
              </a:r>
              <a:r>
                <a:rPr lang="en-US" sz="1600" dirty="0" smtClean="0">
                  <a:solidFill>
                    <a:schemeClr val="tx1">
                      <a:lumMod val="75000"/>
                      <a:lumOff val="25000"/>
                    </a:schemeClr>
                  </a:solidFill>
                </a:rPr>
                <a:t>the response </a:t>
              </a:r>
              <a:r>
                <a:rPr lang="en-US" sz="1600" dirty="0" smtClean="0">
                  <a:solidFill>
                    <a:schemeClr val="tx1">
                      <a:lumMod val="75000"/>
                      <a:lumOff val="25000"/>
                    </a:schemeClr>
                  </a:solidFill>
                </a:rPr>
                <a:t>times together with #of </a:t>
              </a:r>
              <a:r>
                <a:rPr lang="en-US" sz="1600" dirty="0" smtClean="0">
                  <a:solidFill>
                    <a:schemeClr val="tx1">
                      <a:lumMod val="75000"/>
                      <a:lumOff val="25000"/>
                    </a:schemeClr>
                  </a:solidFill>
                </a:rPr>
                <a:t>WFS</a:t>
              </a:r>
            </a:p>
            <a:p>
              <a:pPr>
                <a:buFontTx/>
                <a:buChar char="-"/>
              </a:pPr>
              <a:r>
                <a:rPr lang="en-US" sz="1600" dirty="0" smtClean="0">
                  <a:solidFill>
                    <a:schemeClr val="tx1">
                      <a:lumMod val="75000"/>
                      <a:lumOff val="25000"/>
                    </a:schemeClr>
                  </a:solidFill>
                </a:rPr>
                <a:t> For </a:t>
              </a:r>
              <a:r>
                <a:rPr lang="en-US" sz="1600" dirty="0" smtClean="0">
                  <a:solidFill>
                    <a:schemeClr val="tx1">
                      <a:lumMod val="75000"/>
                      <a:lumOff val="25000"/>
                    </a:schemeClr>
                  </a:solidFill>
                </a:rPr>
                <a:t>the same query size (10MB) using different WT created with different </a:t>
              </a:r>
              <a:r>
                <a:rPr lang="en-US" sz="1600" dirty="0" smtClean="0">
                  <a:solidFill>
                    <a:schemeClr val="tx1">
                      <a:lumMod val="75000"/>
                      <a:lumOff val="25000"/>
                    </a:schemeClr>
                  </a:solidFill>
                </a:rPr>
                <a:t>“threshold </a:t>
              </a:r>
              <a:r>
                <a:rPr lang="en-US" sz="1600" dirty="0" smtClean="0">
                  <a:solidFill>
                    <a:schemeClr val="tx1">
                      <a:lumMod val="75000"/>
                      <a:lumOff val="25000"/>
                    </a:schemeClr>
                  </a:solidFill>
                </a:rPr>
                <a:t>partition </a:t>
              </a:r>
              <a:r>
                <a:rPr lang="en-US" sz="1600" dirty="0" smtClean="0">
                  <a:solidFill>
                    <a:schemeClr val="tx1">
                      <a:lumMod val="75000"/>
                      <a:lumOff val="25000"/>
                    </a:schemeClr>
                  </a:solidFill>
                </a:rPr>
                <a:t>size” </a:t>
              </a:r>
              <a:endParaRPr lang="en-US" sz="1600" dirty="0" smtClean="0">
                <a:solidFill>
                  <a:schemeClr val="tx1">
                    <a:lumMod val="75000"/>
                    <a:lumOff val="25000"/>
                  </a:schemeClr>
                </a:solidFill>
              </a:endParaRPr>
            </a:p>
            <a:p>
              <a:r>
                <a:rPr lang="en-US" sz="1600" dirty="0" smtClean="0">
                  <a:solidFill>
                    <a:schemeClr val="tx1">
                      <a:lumMod val="75000"/>
                      <a:lumOff val="25000"/>
                    </a:schemeClr>
                  </a:solidFill>
                </a:rPr>
                <a:t>– </a:t>
              </a:r>
              <a:r>
                <a:rPr lang="en-US" sz="1600" dirty="0" smtClean="0">
                  <a:solidFill>
                    <a:schemeClr val="tx1">
                      <a:lumMod val="75000"/>
                      <a:lumOff val="25000"/>
                    </a:schemeClr>
                  </a:solidFill>
                </a:rPr>
                <a:t>The average </a:t>
              </a:r>
              <a:r>
                <a:rPr lang="en-US" sz="1600" dirty="0" smtClean="0">
                  <a:solidFill>
                    <a:schemeClr val="tx1">
                      <a:lumMod val="75000"/>
                      <a:lumOff val="25000"/>
                    </a:schemeClr>
                  </a:solidFill>
                </a:rPr>
                <a:t>values of 10 different query regions/ranges and each query is 10MB in size</a:t>
              </a:r>
            </a:p>
            <a:p>
              <a:r>
                <a:rPr lang="en-US" sz="1600" dirty="0" smtClean="0">
                  <a:solidFill>
                    <a:schemeClr val="tx1">
                      <a:lumMod val="75000"/>
                      <a:lumOff val="25000"/>
                    </a:schemeClr>
                  </a:solidFill>
                </a:rPr>
                <a:t>- Without partitioning (single query); it takes average 64.51 seconds</a:t>
              </a:r>
            </a:p>
            <a:p>
              <a:r>
                <a:rPr lang="en-US" sz="1600" dirty="0" smtClean="0">
                  <a:solidFill>
                    <a:schemeClr val="tx1">
                      <a:lumMod val="75000"/>
                      <a:lumOff val="25000"/>
                    </a:schemeClr>
                  </a:solidFill>
                </a:rPr>
                <a:t>- As the threshold partition size decreases, the number of partitions/parallel-queries increases (X-axis)</a:t>
              </a:r>
            </a:p>
          </p:txBody>
        </p:sp>
        <p:sp>
          <p:nvSpPr>
            <p:cNvPr id="10" name="Oval 9"/>
            <p:cNvSpPr/>
            <p:nvPr/>
          </p:nvSpPr>
          <p:spPr>
            <a:xfrm>
              <a:off x="3673021"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2.2</a:t>
              </a:r>
              <a:endParaRPr lang="en-US" sz="1600" dirty="0">
                <a:solidFill>
                  <a:schemeClr val="tx1">
                    <a:lumMod val="75000"/>
                    <a:lumOff val="25000"/>
                  </a:schemeClr>
                </a:solidFill>
              </a:endParaRPr>
            </a:p>
          </p:txBody>
        </p:sp>
        <p:sp>
          <p:nvSpPr>
            <p:cNvPr id="13" name="Oval 12"/>
            <p:cNvSpPr/>
            <p:nvPr/>
          </p:nvSpPr>
          <p:spPr>
            <a:xfrm>
              <a:off x="7764440" y="4523096"/>
              <a:ext cx="6096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lumMod val="75000"/>
                      <a:lumOff val="25000"/>
                    </a:schemeClr>
                  </a:solidFill>
                </a:rPr>
                <a:t>16.9</a:t>
              </a:r>
              <a:endParaRPr lang="en-US" sz="1600" dirty="0">
                <a:solidFill>
                  <a:schemeClr val="tx1">
                    <a:lumMod val="75000"/>
                    <a:lumOff val="25000"/>
                  </a:schemeClr>
                </a:solidFill>
              </a:endParaRPr>
            </a:p>
          </p:txBody>
        </p:sp>
        <p:sp>
          <p:nvSpPr>
            <p:cNvPr id="14" name="Oval 13"/>
            <p:cNvSpPr/>
            <p:nvPr/>
          </p:nvSpPr>
          <p:spPr>
            <a:xfrm>
              <a:off x="2514600" y="3962400"/>
              <a:ext cx="3048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a:t>
              </a:r>
              <a:endParaRPr lang="en-US" dirty="0">
                <a:solidFill>
                  <a:schemeClr val="tx1">
                    <a:lumMod val="75000"/>
                    <a:lumOff val="25000"/>
                  </a:schemeClr>
                </a:solidFill>
              </a:endParaRPr>
            </a:p>
          </p:txBody>
        </p:sp>
        <p:sp>
          <p:nvSpPr>
            <p:cNvPr id="15" name="TextBox 14"/>
            <p:cNvSpPr txBox="1"/>
            <p:nvPr/>
          </p:nvSpPr>
          <p:spPr>
            <a:xfrm>
              <a:off x="2743200" y="3962400"/>
              <a:ext cx="2057400" cy="307777"/>
            </a:xfrm>
            <a:prstGeom prst="rect">
              <a:avLst/>
            </a:prstGeom>
            <a:noFill/>
          </p:spPr>
          <p:txBody>
            <a:bodyPr wrap="square" rtlCol="0">
              <a:spAutoFit/>
            </a:bodyPr>
            <a:lstStyle/>
            <a:p>
              <a:r>
                <a:rPr lang="en-US" sz="1400" dirty="0" smtClean="0">
                  <a:solidFill>
                    <a:schemeClr val="tx1">
                      <a:lumMod val="75000"/>
                      <a:lumOff val="25000"/>
                    </a:schemeClr>
                  </a:solidFill>
                </a:rPr>
                <a:t>Avg. #of partitions</a:t>
              </a:r>
              <a:endParaRPr lang="en-US" sz="1400" dirty="0">
                <a:solidFill>
                  <a:schemeClr val="tx1">
                    <a:lumMod val="75000"/>
                    <a:lumOff val="25000"/>
                  </a:schemeClr>
                </a:solidFill>
              </a:endParaRPr>
            </a:p>
          </p:txBody>
        </p:sp>
        <p:sp>
          <p:nvSpPr>
            <p:cNvPr id="18" name="Oval 17"/>
            <p:cNvSpPr/>
            <p:nvPr/>
          </p:nvSpPr>
          <p:spPr>
            <a:xfrm>
              <a:off x="5361296"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4.6</a:t>
              </a:r>
              <a:endParaRPr lang="en-US" sz="1600" dirty="0">
                <a:solidFill>
                  <a:schemeClr val="tx1">
                    <a:lumMod val="75000"/>
                    <a:lumOff val="25000"/>
                  </a:schemeClr>
                </a:solidFill>
              </a:endParaRPr>
            </a:p>
          </p:txBody>
        </p:sp>
        <p:sp>
          <p:nvSpPr>
            <p:cNvPr id="19" name="Oval 18"/>
            <p:cNvSpPr/>
            <p:nvPr/>
          </p:nvSpPr>
          <p:spPr>
            <a:xfrm>
              <a:off x="7034150" y="4521323"/>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8.5</a:t>
              </a:r>
              <a:endParaRPr lang="en-US" sz="1600" dirty="0">
                <a:solidFill>
                  <a:schemeClr val="tx1">
                    <a:lumMod val="75000"/>
                    <a:lumOff val="25000"/>
                  </a:schemeClr>
                </a:solidFill>
              </a:endParaRPr>
            </a:p>
          </p:txBody>
        </p:sp>
        <p:sp>
          <p:nvSpPr>
            <p:cNvPr id="21" name="Oval 20"/>
            <p:cNvSpPr/>
            <p:nvPr/>
          </p:nvSpPr>
          <p:spPr>
            <a:xfrm>
              <a:off x="1840675" y="4871850"/>
              <a:ext cx="7620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No </a:t>
              </a:r>
              <a:r>
                <a:rPr lang="en-US" sz="1600" dirty="0" err="1" smtClean="0">
                  <a:solidFill>
                    <a:schemeClr val="tx1">
                      <a:lumMod val="75000"/>
                      <a:lumOff val="25000"/>
                    </a:schemeClr>
                  </a:solidFill>
                </a:rPr>
                <a:t>prt</a:t>
              </a:r>
              <a:endParaRPr lang="en-US" sz="1600" dirty="0">
                <a:solidFill>
                  <a:schemeClr val="tx1">
                    <a:lumMod val="75000"/>
                    <a:lumOff val="25000"/>
                  </a:schemeClr>
                </a:solidFill>
              </a:endParaRPr>
            </a:p>
          </p:txBody>
        </p:sp>
      </p:grpSp>
      <p:pic>
        <p:nvPicPr>
          <p:cNvPr id="17" name="Picture 3"/>
          <p:cNvPicPr>
            <a:picLocks noChangeAspect="1" noChangeArrowheads="1"/>
          </p:cNvPicPr>
          <p:nvPr/>
        </p:nvPicPr>
        <p:blipFill>
          <a:blip r:embed="rId4"/>
          <a:srcRect/>
          <a:stretch>
            <a:fillRect/>
          </a:stretch>
        </p:blipFill>
        <p:spPr bwMode="auto">
          <a:xfrm>
            <a:off x="685800" y="9144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
                                        </p:tgtEl>
                                        <p:attrNameLst>
                                          <p:attrName>ppt_x</p:attrName>
                                        </p:attrNameLst>
                                      </p:cBhvr>
                                      <p:tavLst>
                                        <p:tav tm="0">
                                          <p:val>
                                            <p:strVal val="ppt_x"/>
                                          </p:val>
                                        </p:tav>
                                        <p:tav tm="100000">
                                          <p:val>
                                            <p:strVal val="ppt_x"/>
                                          </p:val>
                                        </p:tav>
                                      </p:tavLst>
                                    </p:anim>
                                    <p:anim calcmode="lin" valueType="num">
                                      <p:cBhvr additive="base">
                                        <p:cTn id="7" dur="500"/>
                                        <p:tgtEl>
                                          <p:spTgt spid="20"/>
                                        </p:tgtEl>
                                        <p:attrNameLst>
                                          <p:attrName>ppt_y</p:attrName>
                                        </p:attrNameLst>
                                      </p:cBhvr>
                                      <p:tavLst>
                                        <p:tav tm="0">
                                          <p:val>
                                            <p:strVal val="ppt_y"/>
                                          </p:val>
                                        </p:tav>
                                        <p:tav tm="100000">
                                          <p:val>
                                            <p:strVal val="1+ppt_h/2"/>
                                          </p:val>
                                        </p:tav>
                                      </p:tavLst>
                                    </p:anim>
                                    <p:set>
                                      <p:cBhvr>
                                        <p:cTn id="8" dur="1" fill="hold">
                                          <p:stCondLst>
                                            <p:cond delay="499"/>
                                          </p:stCondLst>
                                        </p:cTn>
                                        <p:tgtEl>
                                          <p:spTgt spid="20"/>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Related Work</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686800" cy="5410200"/>
          </a:xfrm>
        </p:spPr>
        <p:txBody>
          <a:bodyPr>
            <a:normAutofit fontScale="70000" lnSpcReduction="20000"/>
          </a:bodyPr>
          <a:lstStyle/>
          <a:p>
            <a:r>
              <a:rPr lang="en-US" dirty="0" smtClean="0">
                <a:solidFill>
                  <a:schemeClr val="tx1">
                    <a:lumMod val="75000"/>
                    <a:lumOff val="25000"/>
                  </a:schemeClr>
                </a:solidFill>
              </a:rPr>
              <a:t>We parallelized the range queries by using data partitioning (to reduce synchronization) and dynamic load balancing (to improve speedup)</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Success of the parallel access/query is based on how well we share the workload with worker nodes.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WT not only decomposes the work to workers, but also takes the un-evenly shared workloads into consideration.</a:t>
            </a:r>
          </a:p>
          <a:p>
            <a:r>
              <a:rPr lang="en-US" dirty="0" smtClean="0">
                <a:solidFill>
                  <a:schemeClr val="tx1">
                    <a:lumMod val="75000"/>
                    <a:lumOff val="25000"/>
                  </a:schemeClr>
                </a:solidFill>
              </a:rPr>
              <a:t>WT enables adapted computing</a:t>
            </a:r>
          </a:p>
          <a:p>
            <a:endParaRPr lang="en-GB" sz="3400" dirty="0" smtClean="0">
              <a:solidFill>
                <a:schemeClr val="tx1">
                  <a:lumMod val="75000"/>
                  <a:lumOff val="25000"/>
                </a:schemeClr>
              </a:solidFill>
            </a:endParaRPr>
          </a:p>
          <a:p>
            <a:r>
              <a:rPr lang="en-GB" dirty="0" err="1" smtClean="0">
                <a:solidFill>
                  <a:schemeClr val="tx1">
                    <a:lumMod val="75000"/>
                    <a:lumOff val="25000"/>
                  </a:schemeClr>
                </a:solidFill>
              </a:rPr>
              <a:t>Science.gov</a:t>
            </a:r>
            <a:r>
              <a:rPr lang="en-GB" dirty="0" smtClean="0">
                <a:solidFill>
                  <a:schemeClr val="tx1">
                    <a:lumMod val="75000"/>
                    <a:lumOff val="25000"/>
                  </a:schemeClr>
                </a:solidFill>
              </a:rPr>
              <a:t> (government science portal)</a:t>
            </a:r>
          </a:p>
          <a:p>
            <a:pPr lvl="1"/>
            <a:r>
              <a:rPr lang="en-US" dirty="0" smtClean="0">
                <a:solidFill>
                  <a:schemeClr val="tx1">
                    <a:lumMod val="75000"/>
                    <a:lumOff val="25000"/>
                  </a:schemeClr>
                </a:solidFill>
              </a:rPr>
              <a:t>Federated search technology—simultaneously executing a query against an array of databases, then aggregating the results</a:t>
            </a:r>
          </a:p>
          <a:p>
            <a:pPr lvl="1"/>
            <a:r>
              <a:rPr lang="en-US" dirty="0" smtClean="0">
                <a:solidFill>
                  <a:schemeClr val="tx1">
                    <a:lumMod val="75000"/>
                    <a:lumOff val="25000"/>
                  </a:schemeClr>
                </a:solidFill>
              </a:rPr>
              <a:t>Gives users a single entry point for searching science portals in parallel with only one query</a:t>
            </a:r>
            <a:endParaRPr lang="en-GB" dirty="0" smtClean="0">
              <a:solidFill>
                <a:schemeClr val="tx1">
                  <a:lumMod val="75000"/>
                  <a:lumOff val="25000"/>
                </a:schemeClr>
              </a:solidFill>
            </a:endParaRPr>
          </a:p>
          <a:p>
            <a:r>
              <a:rPr lang="en-GB" dirty="0" err="1" smtClean="0">
                <a:solidFill>
                  <a:schemeClr val="tx1">
                    <a:lumMod val="75000"/>
                    <a:lumOff val="25000"/>
                  </a:schemeClr>
                </a:solidFill>
              </a:rPr>
              <a:t>Hadoop</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Puts the files in distributed nodes and makes the search in parallel</a:t>
            </a:r>
          </a:p>
          <a:p>
            <a:pPr lvl="1"/>
            <a:r>
              <a:rPr lang="en-GB" dirty="0" smtClean="0">
                <a:solidFill>
                  <a:schemeClr val="tx1">
                    <a:lumMod val="75000"/>
                    <a:lumOff val="25000"/>
                  </a:schemeClr>
                </a:solidFill>
              </a:rPr>
              <a:t>Searching a sentence by partitioning into words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458200" cy="487362"/>
          </a:xfrm>
        </p:spPr>
        <p:txBody>
          <a:bodyPr rtlCol="0">
            <a:noAutofit/>
          </a:bodyPr>
          <a:lstStyle/>
          <a:p>
            <a:pPr fontAlgn="auto">
              <a:spcAft>
                <a:spcPts val="0"/>
              </a:spcAft>
              <a:defRPr/>
            </a:pPr>
            <a:r>
              <a:rPr lang="en-US" sz="3600" dirty="0" smtClean="0">
                <a:solidFill>
                  <a:schemeClr val="tx1">
                    <a:lumMod val="75000"/>
                    <a:lumOff val="25000"/>
                  </a:schemeClr>
                </a:solidFill>
                <a:effectLst>
                  <a:outerShdw blurRad="38100" dist="38100" dir="2700000" algn="tl">
                    <a:srgbClr val="000000">
                      <a:alpha val="43137"/>
                    </a:srgbClr>
                  </a:outerShdw>
                </a:effectLst>
              </a:rPr>
              <a:t>Test Setup: Overall performance evaluation</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534400" cy="2438400"/>
          </a:xfrm>
        </p:spPr>
        <p:txBody>
          <a:bodyPr rtlCol="0">
            <a:normAutofit/>
          </a:bodyPr>
          <a:lstStyle/>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image from WMS (at California NASA JPL)</a:t>
            </a:r>
          </a:p>
          <a:p>
            <a:pPr lvl="1">
              <a:defRPr/>
            </a:pPr>
            <a:r>
              <a:rPr lang="en-US" sz="2000" dirty="0" smtClean="0">
                <a:solidFill>
                  <a:schemeClr val="tx1">
                    <a:lumMod val="75000"/>
                    <a:lumOff val="25000"/>
                  </a:schemeClr>
                </a:solidFill>
              </a:rPr>
              <a:t>Earthquake Seismic data from WFSs (at Indiana Univ. CGL Labs)</a:t>
            </a: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gf12,17,18,19.ucs.indiana.edu.  </a:t>
            </a:r>
          </a:p>
          <a:p>
            <a:pPr lvl="1">
              <a:defRPr/>
            </a:pPr>
            <a:r>
              <a:rPr lang="en-US" sz="2000" dirty="0" smtClean="0">
                <a:solidFill>
                  <a:schemeClr val="tx1">
                    <a:lumMod val="75000"/>
                    <a:lumOff val="25000"/>
                  </a:schemeClr>
                </a:solidFill>
              </a:rPr>
              <a:t>2 (Quad-core) processors running at 2.33 GHz with 8 GB of RAM.</a:t>
            </a:r>
          </a:p>
        </p:txBody>
      </p:sp>
      <p:grpSp>
        <p:nvGrpSpPr>
          <p:cNvPr id="45" name="Group 44"/>
          <p:cNvGrpSpPr/>
          <p:nvPr/>
        </p:nvGrpSpPr>
        <p:grpSpPr>
          <a:xfrm>
            <a:off x="685800" y="3879850"/>
            <a:ext cx="7966075" cy="2825750"/>
            <a:chOff x="762000" y="3879850"/>
            <a:chExt cx="7966075" cy="2825750"/>
          </a:xfrm>
        </p:grpSpPr>
        <p:sp>
          <p:nvSpPr>
            <p:cNvPr id="9" name="AutoShape 4"/>
            <p:cNvSpPr>
              <a:spLocks noChangeArrowheads="1"/>
            </p:cNvSpPr>
            <p:nvPr/>
          </p:nvSpPr>
          <p:spPr bwMode="auto">
            <a:xfrm>
              <a:off x="68580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893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5530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8164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8257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5119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903788" y="4778375"/>
              <a:ext cx="811212" cy="346075"/>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9733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9415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7620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8382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5530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5530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WFS-4</a:t>
              </a:r>
              <a:endParaRPr lang="en-US" sz="1200" dirty="0"/>
            </a:p>
          </p:txBody>
        </p:sp>
        <p:sp>
          <p:nvSpPr>
            <p:cNvPr id="39955" name="TextBox 22"/>
            <p:cNvSpPr txBox="1">
              <a:spLocks noChangeArrowheads="1"/>
            </p:cNvSpPr>
            <p:nvPr/>
          </p:nvSpPr>
          <p:spPr bwMode="auto">
            <a:xfrm>
              <a:off x="59302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8615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DB5</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5119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8164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6221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5119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3246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4196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9354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9354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7190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8058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2514600" y="5756275"/>
              <a:ext cx="18288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962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962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40" name="TextBox 39"/>
            <p:cNvSpPr txBox="1"/>
            <p:nvPr/>
          </p:nvSpPr>
          <p:spPr>
            <a:xfrm>
              <a:off x="28956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956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8404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7108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6388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7150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5486400"/>
            <a:ext cx="2209800" cy="1266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2"/>
          </p:nvPr>
        </p:nvSpPr>
        <p:spPr>
          <a:xfrm>
            <a:off x="6705600" y="6400800"/>
            <a:ext cx="2133600" cy="365125"/>
          </a:xfrm>
        </p:spPr>
        <p:txBody>
          <a:bodyPr/>
          <a:lstStyle/>
          <a:p>
            <a:fld id="{052F8F49-F254-4492-A20D-AEE6D2E281C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382000" cy="381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Baseline System Tests</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12" name="TextBox 11"/>
          <p:cNvSpPr txBox="1"/>
          <p:nvPr/>
        </p:nvSpPr>
        <p:spPr>
          <a:xfrm>
            <a:off x="3581400" y="1981200"/>
            <a:ext cx="2292849" cy="276999"/>
          </a:xfrm>
          <a:prstGeom prst="rect">
            <a:avLst/>
          </a:prstGeom>
          <a:noFill/>
        </p:spPr>
        <p:txBody>
          <a:bodyPr wrap="square" rtlCol="0">
            <a:spAutoFit/>
          </a:bodyPr>
          <a:lstStyle/>
          <a:p>
            <a:r>
              <a:rPr lang="en-US" sz="1200" b="1" dirty="0" smtClean="0"/>
              <a:t>(b)</a:t>
            </a:r>
            <a:r>
              <a:rPr lang="en-US" sz="1200" dirty="0" smtClean="0"/>
              <a:t>. Map rendering time</a:t>
            </a:r>
            <a:endParaRPr lang="en-US" sz="1200" dirty="0"/>
          </a:p>
        </p:txBody>
      </p:sp>
      <p:cxnSp>
        <p:nvCxnSpPr>
          <p:cNvPr id="22" name="Straight Arrow Connector 21"/>
          <p:cNvCxnSpPr/>
          <p:nvPr/>
        </p:nvCxnSpPr>
        <p:spPr>
          <a:xfrm rot="16200000" flipH="1">
            <a:off x="3970280" y="1716212"/>
            <a:ext cx="638110" cy="442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6400" y="1932801"/>
            <a:ext cx="2645596" cy="276999"/>
          </a:xfrm>
          <a:prstGeom prst="rect">
            <a:avLst/>
          </a:prstGeom>
          <a:noFill/>
        </p:spPr>
        <p:txBody>
          <a:bodyPr wrap="square" rtlCol="0">
            <a:spAutoFit/>
          </a:bodyPr>
          <a:lstStyle/>
          <a:p>
            <a:r>
              <a:rPr lang="en-US" sz="1200" b="1" dirty="0" smtClean="0"/>
              <a:t>(d)</a:t>
            </a:r>
            <a:r>
              <a:rPr lang="en-US" sz="1200" dirty="0" smtClean="0"/>
              <a:t>. Average response time</a:t>
            </a:r>
            <a:endParaRPr lang="en-US" sz="1200" dirty="0"/>
          </a:p>
        </p:txBody>
      </p:sp>
      <p:cxnSp>
        <p:nvCxnSpPr>
          <p:cNvPr id="27" name="Straight Arrow Connector 26"/>
          <p:cNvCxnSpPr/>
          <p:nvPr/>
        </p:nvCxnSpPr>
        <p:spPr>
          <a:xfrm rot="5400000">
            <a:off x="1923557" y="1773030"/>
            <a:ext cx="49964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62301" y="1943099"/>
            <a:ext cx="533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781800" y="6356350"/>
            <a:ext cx="2133600" cy="365125"/>
          </a:xfrm>
        </p:spPr>
        <p:txBody>
          <a:bodyPr/>
          <a:lstStyle/>
          <a:p>
            <a:fld id="{052F8F49-F254-4492-A20D-AEE6D2E281C5}" type="slidenum">
              <a:rPr lang="en-US" smtClean="0"/>
              <a:pPr/>
              <a:t>24</a:t>
            </a:fld>
            <a:endParaRPr lang="en-US" dirty="0"/>
          </a:p>
        </p:txBody>
      </p:sp>
      <p:sp>
        <p:nvSpPr>
          <p:cNvPr id="33" name="Right Brace 32"/>
          <p:cNvSpPr/>
          <p:nvPr/>
        </p:nvSpPr>
        <p:spPr>
          <a:xfrm rot="5400000">
            <a:off x="5905500" y="571500"/>
            <a:ext cx="381000" cy="2438400"/>
          </a:xfrm>
          <a:prstGeom prst="rightBrace">
            <a:avLst>
              <a:gd name="adj1" fmla="val 139242"/>
              <a:gd name="adj2" fmla="val 50000"/>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70" name="Group 69"/>
          <p:cNvGrpSpPr/>
          <p:nvPr/>
        </p:nvGrpSpPr>
        <p:grpSpPr>
          <a:xfrm>
            <a:off x="1066800" y="517161"/>
            <a:ext cx="6858000" cy="1349130"/>
            <a:chOff x="685800" y="466725"/>
            <a:chExt cx="7256721" cy="1714519"/>
          </a:xfrm>
        </p:grpSpPr>
        <p:sp>
          <p:nvSpPr>
            <p:cNvPr id="71" name="AutoShape 4"/>
            <p:cNvSpPr>
              <a:spLocks noChangeArrowheads="1"/>
            </p:cNvSpPr>
            <p:nvPr/>
          </p:nvSpPr>
          <p:spPr bwMode="auto">
            <a:xfrm>
              <a:off x="6781800" y="1317625"/>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2" name="Oval 71"/>
            <p:cNvSpPr>
              <a:spLocks noChangeArrowheads="1"/>
            </p:cNvSpPr>
            <p:nvPr/>
          </p:nvSpPr>
          <p:spPr bwMode="auto">
            <a:xfrm>
              <a:off x="3413125" y="1147762"/>
              <a:ext cx="1304187" cy="87312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0" tIns="37202" rIns="0" bIns="37202"/>
            <a:lstStyle/>
            <a:p>
              <a:pPr algn="ctr">
                <a:spcAft>
                  <a:spcPts val="0"/>
                </a:spcAft>
                <a:defRPr/>
              </a:pPr>
              <a:r>
                <a:rPr lang="en-US" sz="1600" b="1" dirty="0">
                  <a:latin typeface="Calibri" pitchFamily="34" charset="0"/>
                </a:rPr>
                <a:t>Federator</a:t>
              </a:r>
              <a:endParaRPr lang="en-US" sz="1600" dirty="0"/>
            </a:p>
          </p:txBody>
        </p:sp>
        <p:sp>
          <p:nvSpPr>
            <p:cNvPr id="73" name="Oval 6"/>
            <p:cNvSpPr>
              <a:spLocks noChangeArrowheads="1"/>
            </p:cNvSpPr>
            <p:nvPr/>
          </p:nvSpPr>
          <p:spPr bwMode="auto">
            <a:xfrm>
              <a:off x="5476875" y="1249363"/>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74" name="Straight Arrow Connector 73"/>
            <p:cNvCxnSpPr>
              <a:stCxn id="73" idx="2"/>
              <a:endCxn id="72" idx="6"/>
            </p:cNvCxnSpPr>
            <p:nvPr/>
          </p:nvCxnSpPr>
          <p:spPr>
            <a:xfrm rot="10800000" flipV="1">
              <a:off x="4717313" y="1582736"/>
              <a:ext cx="759563" cy="1587"/>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72" idx="2"/>
              <a:endCxn id="79" idx="3"/>
            </p:cNvCxnSpPr>
            <p:nvPr/>
          </p:nvCxnSpPr>
          <p:spPr>
            <a:xfrm rot="10800000">
              <a:off x="2749551" y="1578769"/>
              <a:ext cx="663574" cy="5556"/>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1" idx="2"/>
              <a:endCxn id="73" idx="6"/>
            </p:cNvCxnSpPr>
            <p:nvPr/>
          </p:nvCxnSpPr>
          <p:spPr>
            <a:xfrm rot="10800000" flipV="1">
              <a:off x="6435726" y="1581944"/>
              <a:ext cx="346075" cy="794"/>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7" name="TextBox 14"/>
            <p:cNvSpPr txBox="1">
              <a:spLocks noChangeArrowheads="1"/>
            </p:cNvSpPr>
            <p:nvPr/>
          </p:nvSpPr>
          <p:spPr bwMode="auto">
            <a:xfrm>
              <a:off x="4827588" y="1262062"/>
              <a:ext cx="811212" cy="346074"/>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78" name="TextBox 15"/>
            <p:cNvSpPr txBox="1">
              <a:spLocks noChangeArrowheads="1"/>
            </p:cNvSpPr>
            <p:nvPr/>
          </p:nvSpPr>
          <p:spPr bwMode="auto">
            <a:xfrm>
              <a:off x="2782187" y="1262062"/>
              <a:ext cx="778577" cy="880048"/>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sp>
          <p:nvSpPr>
            <p:cNvPr id="79" name="Rounded Rectangle 78"/>
            <p:cNvSpPr/>
            <p:nvPr/>
          </p:nvSpPr>
          <p:spPr>
            <a:xfrm>
              <a:off x="1865313" y="1023938"/>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80" name="Picture 17"/>
            <p:cNvPicPr>
              <a:picLocks noChangeAspect="1" noChangeArrowheads="1"/>
            </p:cNvPicPr>
            <p:nvPr/>
          </p:nvPicPr>
          <p:blipFill>
            <a:blip r:embed="rId3"/>
            <a:srcRect/>
            <a:stretch>
              <a:fillRect/>
            </a:stretch>
          </p:blipFill>
          <p:spPr bwMode="auto">
            <a:xfrm>
              <a:off x="685800" y="1001732"/>
              <a:ext cx="1092200" cy="1179512"/>
            </a:xfrm>
            <a:prstGeom prst="rect">
              <a:avLst/>
            </a:prstGeom>
            <a:noFill/>
            <a:ln w="9525">
              <a:noFill/>
              <a:miter lim="800000"/>
              <a:headEnd/>
              <a:tailEnd/>
            </a:ln>
          </p:spPr>
        </p:pic>
        <p:sp>
          <p:nvSpPr>
            <p:cNvPr id="81" name="TextBox 18"/>
            <p:cNvSpPr txBox="1">
              <a:spLocks noChangeArrowheads="1"/>
            </p:cNvSpPr>
            <p:nvPr/>
          </p:nvSpPr>
          <p:spPr bwMode="auto">
            <a:xfrm>
              <a:off x="766430" y="1358900"/>
              <a:ext cx="1071230" cy="430246"/>
            </a:xfrm>
            <a:prstGeom prst="rect">
              <a:avLst/>
            </a:prstGeom>
            <a:noFill/>
            <a:ln w="9525">
              <a:noFill/>
              <a:miter lim="800000"/>
              <a:headEnd/>
              <a:tailEnd/>
            </a:ln>
          </p:spPr>
          <p:txBody>
            <a:bodyPr wrap="square">
              <a:spAutoFit/>
            </a:bodyPr>
            <a:lstStyle/>
            <a:p>
              <a:r>
                <a:rPr lang="en-US" sz="1600" b="1" dirty="0">
                  <a:solidFill>
                    <a:schemeClr val="bg1"/>
                  </a:solidFill>
                  <a:latin typeface="Calibri" pitchFamily="34" charset="0"/>
                </a:rPr>
                <a:t>Browser</a:t>
              </a:r>
            </a:p>
          </p:txBody>
        </p:sp>
        <p:sp>
          <p:nvSpPr>
            <p:cNvPr id="82" name="Oval 6"/>
            <p:cNvSpPr>
              <a:spLocks noChangeArrowheads="1"/>
            </p:cNvSpPr>
            <p:nvPr/>
          </p:nvSpPr>
          <p:spPr bwMode="auto">
            <a:xfrm>
              <a:off x="5476875" y="466725"/>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83" name="TextBox 30"/>
            <p:cNvSpPr txBox="1">
              <a:spLocks noChangeArrowheads="1"/>
            </p:cNvSpPr>
            <p:nvPr/>
          </p:nvSpPr>
          <p:spPr bwMode="auto">
            <a:xfrm>
              <a:off x="6516355" y="578525"/>
              <a:ext cx="1426166" cy="586699"/>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Times New Roman" pitchFamily="18" charset="0"/>
                  <a:cs typeface="Times New Roman" pitchFamily="18" charset="0"/>
                </a:rPr>
                <a:t>1</a:t>
              </a:r>
              <a:r>
                <a:rPr lang="en-US" sz="1200" dirty="0" smtClean="0">
                  <a:solidFill>
                    <a:srgbClr val="5A2120"/>
                  </a:solidFill>
                  <a:latin typeface="Times New Roman" pitchFamily="18" charset="0"/>
                  <a:cs typeface="Times New Roman" pitchFamily="18" charset="0"/>
                </a:rPr>
                <a:t>.NASA </a:t>
              </a:r>
              <a:r>
                <a:rPr lang="en-US" sz="1200" dirty="0">
                  <a:solidFill>
                    <a:srgbClr val="5A2120"/>
                  </a:solidFill>
                  <a:latin typeface="Times New Roman" pitchFamily="18" charset="0"/>
                  <a:cs typeface="Times New Roman" pitchFamily="18" charset="0"/>
                </a:rPr>
                <a:t>Satellite Map Images</a:t>
              </a:r>
            </a:p>
          </p:txBody>
        </p:sp>
        <p:sp>
          <p:nvSpPr>
            <p:cNvPr id="84" name="AutoShape 17"/>
            <p:cNvSpPr>
              <a:spLocks noChangeArrowheads="1"/>
            </p:cNvSpPr>
            <p:nvPr/>
          </p:nvSpPr>
          <p:spPr bwMode="auto">
            <a:xfrm>
              <a:off x="3859213" y="1846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85" name="AutoShape 18"/>
            <p:cNvSpPr>
              <a:spLocks noChangeArrowheads="1"/>
            </p:cNvSpPr>
            <p:nvPr/>
          </p:nvSpPr>
          <p:spPr bwMode="auto">
            <a:xfrm>
              <a:off x="3859213" y="1711325"/>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86" name="Text Box 19"/>
            <p:cNvSpPr txBox="1">
              <a:spLocks noChangeArrowheads="1"/>
            </p:cNvSpPr>
            <p:nvPr/>
          </p:nvSpPr>
          <p:spPr bwMode="auto">
            <a:xfrm>
              <a:off x="3642833" y="1743224"/>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87" name="Text Box 20"/>
            <p:cNvSpPr txBox="1">
              <a:spLocks noChangeArrowheads="1"/>
            </p:cNvSpPr>
            <p:nvPr/>
          </p:nvSpPr>
          <p:spPr bwMode="auto">
            <a:xfrm>
              <a:off x="3729666" y="156243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90" name="AutoShape 18"/>
            <p:cNvSpPr>
              <a:spLocks noChangeArrowheads="1"/>
            </p:cNvSpPr>
            <p:nvPr/>
          </p:nvSpPr>
          <p:spPr bwMode="auto">
            <a:xfrm>
              <a:off x="5764213" y="892977"/>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91" name="Text Box 20"/>
            <p:cNvSpPr txBox="1">
              <a:spLocks noChangeArrowheads="1"/>
            </p:cNvSpPr>
            <p:nvPr/>
          </p:nvSpPr>
          <p:spPr bwMode="auto">
            <a:xfrm>
              <a:off x="5634666" y="798512"/>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92" name="Text Box 20"/>
            <p:cNvSpPr txBox="1">
              <a:spLocks noChangeArrowheads="1"/>
            </p:cNvSpPr>
            <p:nvPr/>
          </p:nvSpPr>
          <p:spPr bwMode="auto">
            <a:xfrm>
              <a:off x="5562600" y="161607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cxnSp>
        <p:nvCxnSpPr>
          <p:cNvPr id="104" name="Shape 103"/>
          <p:cNvCxnSpPr>
            <a:stCxn id="82" idx="2"/>
            <a:endCxn id="72" idx="0"/>
          </p:cNvCxnSpPr>
          <p:nvPr/>
        </p:nvCxnSpPr>
        <p:spPr>
          <a:xfrm rot="10800000" flipV="1">
            <a:off x="4260537" y="766997"/>
            <a:ext cx="1334093" cy="286062"/>
          </a:xfrm>
          <a:prstGeom prst="bentConnector2">
            <a:avLst/>
          </a:prstGeom>
          <a:ln w="28575">
            <a:headEnd type="arrow"/>
            <a:tailEnd type="arrow"/>
          </a:ln>
        </p:spPr>
        <p:style>
          <a:lnRef idx="2">
            <a:schemeClr val="accent2"/>
          </a:lnRef>
          <a:fillRef idx="0">
            <a:schemeClr val="accent2"/>
          </a:fillRef>
          <a:effectRef idx="1">
            <a:schemeClr val="accent2"/>
          </a:effectRef>
          <a:fontRef idx="minor">
            <a:schemeClr val="tx1"/>
          </a:fontRef>
        </p:style>
      </p:cxnSp>
      <p:sp>
        <p:nvSpPr>
          <p:cNvPr id="105" name="TextBox 15"/>
          <p:cNvSpPr txBox="1">
            <a:spLocks noChangeArrowheads="1"/>
          </p:cNvSpPr>
          <p:nvPr/>
        </p:nvSpPr>
        <p:spPr bwMode="auto">
          <a:xfrm>
            <a:off x="4495800" y="538578"/>
            <a:ext cx="990600" cy="492443"/>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pic>
        <p:nvPicPr>
          <p:cNvPr id="106" name="Picture 3"/>
          <p:cNvPicPr>
            <a:picLocks noChangeAspect="1" noChangeArrowheads="1"/>
          </p:cNvPicPr>
          <p:nvPr/>
        </p:nvPicPr>
        <p:blipFill>
          <a:blip r:embed="rId4"/>
          <a:srcRect/>
          <a:stretch>
            <a:fillRect/>
          </a:stretch>
        </p:blipFill>
        <p:spPr bwMode="auto">
          <a:xfrm>
            <a:off x="1295400" y="2209800"/>
            <a:ext cx="6172200" cy="4648200"/>
          </a:xfrm>
          <a:prstGeom prst="rect">
            <a:avLst/>
          </a:prstGeom>
          <a:noFill/>
          <a:ln w="9525">
            <a:noFill/>
            <a:miter lim="800000"/>
            <a:headEnd/>
            <a:tailEnd/>
          </a:ln>
          <a:effectLst/>
        </p:spPr>
      </p:pic>
      <p:sp>
        <p:nvSpPr>
          <p:cNvPr id="52" name="Right Brace 51"/>
          <p:cNvSpPr/>
          <p:nvPr/>
        </p:nvSpPr>
        <p:spPr>
          <a:xfrm>
            <a:off x="6272150" y="2974568"/>
            <a:ext cx="197925" cy="3288503"/>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6400800" y="4537877"/>
            <a:ext cx="457200" cy="370674"/>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(a)</a:t>
            </a:r>
            <a:endParaRPr lang="en-US" b="1" dirty="0">
              <a:solidFill>
                <a:srgbClr val="C00000"/>
              </a:solidFill>
              <a:latin typeface="Times New Roman" pitchFamily="18" charset="0"/>
              <a:cs typeface="Times New Roman" pitchFamily="18" charset="0"/>
            </a:endParaRPr>
          </a:p>
        </p:txBody>
      </p:sp>
      <p:sp>
        <p:nvSpPr>
          <p:cNvPr id="54" name="TextBox 53"/>
          <p:cNvSpPr txBox="1"/>
          <p:nvPr/>
        </p:nvSpPr>
        <p:spPr>
          <a:xfrm>
            <a:off x="6370125" y="2745138"/>
            <a:ext cx="304800" cy="370674"/>
          </a:xfrm>
          <a:prstGeom prst="rect">
            <a:avLst/>
          </a:prstGeom>
          <a:noFill/>
        </p:spPr>
        <p:txBody>
          <a:bodyPr wrap="square" rtlCol="0">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55" name="Right Brace 54"/>
          <p:cNvSpPr/>
          <p:nvPr/>
        </p:nvSpPr>
        <p:spPr>
          <a:xfrm>
            <a:off x="6317675" y="2862337"/>
            <a:ext cx="76200" cy="152954"/>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5889175" y="2874255"/>
            <a:ext cx="183075" cy="3441457"/>
          </a:xfrm>
          <a:prstGeom prst="leftBrace">
            <a:avLst>
              <a:gd name="adj1" fmla="val 1964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603175" y="4427628"/>
            <a:ext cx="304800" cy="370674"/>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sp>
        <p:nvSpPr>
          <p:cNvPr id="31" name="TextBox 30"/>
          <p:cNvSpPr txBox="1"/>
          <p:nvPr/>
        </p:nvSpPr>
        <p:spPr>
          <a:xfrm>
            <a:off x="2286000" y="2169225"/>
            <a:ext cx="2743200" cy="276999"/>
          </a:xfrm>
          <a:prstGeom prst="rect">
            <a:avLst/>
          </a:prstGeom>
          <a:noFill/>
        </p:spPr>
        <p:txBody>
          <a:bodyPr wrap="square" rtlCol="0">
            <a:spAutoFit/>
          </a:bodyPr>
          <a:lstStyle/>
          <a:p>
            <a:r>
              <a:rPr lang="en-US" sz="1200" b="1" dirty="0" smtClean="0"/>
              <a:t>(c)</a:t>
            </a:r>
            <a:r>
              <a:rPr lang="en-US" sz="1200" dirty="0" smtClean="0"/>
              <a:t>. Map image transfer time</a:t>
            </a:r>
            <a:endParaRPr lang="en-US" sz="1200" dirty="0"/>
          </a:p>
        </p:txBody>
      </p:sp>
      <p:sp>
        <p:nvSpPr>
          <p:cNvPr id="13" name="TextBox 12"/>
          <p:cNvSpPr txBox="1"/>
          <p:nvPr/>
        </p:nvSpPr>
        <p:spPr>
          <a:xfrm>
            <a:off x="5181600" y="1932801"/>
            <a:ext cx="3657600" cy="276999"/>
          </a:xfrm>
          <a:prstGeom prst="rect">
            <a:avLst/>
          </a:prstGeom>
          <a:noFill/>
          <a:ln>
            <a:noFill/>
          </a:ln>
        </p:spPr>
        <p:txBody>
          <a:bodyPr wrap="square" rtlCol="0">
            <a:spAutoFit/>
          </a:bodyPr>
          <a:lstStyle/>
          <a:p>
            <a:r>
              <a:rPr lang="en-US" sz="1200" b="1" dirty="0" smtClean="0">
                <a:solidFill>
                  <a:srgbClr val="C00000"/>
                </a:solidFill>
                <a:latin typeface="Times New Roman" pitchFamily="18" charset="0"/>
                <a:cs typeface="Times New Roman" pitchFamily="18" charset="0"/>
              </a:rPr>
              <a:t>(a). Query/response conversions &amp; data transfer</a:t>
            </a:r>
            <a:endParaRPr lang="en-US" sz="1200" b="1" dirty="0">
              <a:solidFill>
                <a:srgbClr val="C00000"/>
              </a:solidFill>
              <a:latin typeface="Times New Roman" pitchFamily="18" charset="0"/>
              <a:cs typeface="Times New Roman" pitchFamily="18" charset="0"/>
            </a:endParaRPr>
          </a:p>
        </p:txBody>
      </p:sp>
      <p:sp>
        <p:nvSpPr>
          <p:cNvPr id="107" name="TextBox 30"/>
          <p:cNvSpPr txBox="1">
            <a:spLocks noChangeArrowheads="1"/>
          </p:cNvSpPr>
          <p:nvPr/>
        </p:nvSpPr>
        <p:spPr bwMode="auto">
          <a:xfrm>
            <a:off x="7467600" y="1143000"/>
            <a:ext cx="1119205" cy="461665"/>
          </a:xfrm>
          <a:prstGeom prst="rect">
            <a:avLst/>
          </a:prstGeom>
          <a:noFill/>
          <a:ln w="9525">
            <a:noFill/>
            <a:miter lim="800000"/>
            <a:headEnd/>
            <a:tailEnd/>
          </a:ln>
        </p:spPr>
        <p:txBody>
          <a:bodyPr>
            <a:spAutoFit/>
          </a:bodyPr>
          <a:lstStyle/>
          <a:p>
            <a:r>
              <a:rPr lang="en-US" sz="1200" b="1" dirty="0" smtClean="0">
                <a:solidFill>
                  <a:srgbClr val="0070C0"/>
                </a:solidFill>
                <a:latin typeface="Times New Roman" pitchFamily="18" charset="0"/>
                <a:cs typeface="Times New Roman" pitchFamily="18" charset="0"/>
              </a:rPr>
              <a:t>2</a:t>
            </a:r>
            <a:r>
              <a:rPr lang="en-US" sz="1200" dirty="0" smtClean="0">
                <a:solidFill>
                  <a:srgbClr val="5A2120"/>
                </a:solidFill>
                <a:latin typeface="Times New Roman" pitchFamily="18" charset="0"/>
                <a:cs typeface="Times New Roman" pitchFamily="18" charset="0"/>
              </a:rPr>
              <a:t>.Earthquake  seismic data</a:t>
            </a:r>
            <a:endParaRPr lang="en-US" sz="1200" dirty="0">
              <a:solidFill>
                <a:srgbClr val="5A21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Processing Through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pic>
        <p:nvPicPr>
          <p:cNvPr id="1029" name="Picture 5"/>
          <p:cNvPicPr>
            <a:picLocks noChangeAspect="1" noChangeArrowheads="1"/>
          </p:cNvPicPr>
          <p:nvPr/>
        </p:nvPicPr>
        <p:blipFill>
          <a:blip r:embed="rId3"/>
          <a:srcRect/>
          <a:stretch>
            <a:fillRect/>
          </a:stretch>
        </p:blipFill>
        <p:spPr bwMode="auto">
          <a:xfrm>
            <a:off x="990600" y="1676400"/>
            <a:ext cx="7010400" cy="5181600"/>
          </a:xfrm>
          <a:prstGeom prst="rect">
            <a:avLst/>
          </a:prstGeom>
          <a:noFill/>
          <a:ln w="9525">
            <a:noFill/>
            <a:miter lim="800000"/>
            <a:headEnd/>
            <a:tailEnd/>
          </a:ln>
          <a:effectLst/>
        </p:spPr>
      </p:pic>
      <p:sp>
        <p:nvSpPr>
          <p:cNvPr id="3" name="Content Placeholder 2"/>
          <p:cNvSpPr>
            <a:spLocks noGrp="1"/>
          </p:cNvSpPr>
          <p:nvPr>
            <p:ph idx="1"/>
          </p:nvPr>
        </p:nvSpPr>
        <p:spPr>
          <a:xfrm>
            <a:off x="457200" y="1066800"/>
            <a:ext cx="8458200" cy="685800"/>
          </a:xfrm>
        </p:spPr>
        <p:txBody>
          <a:bodyPr>
            <a:normAutofit fontScale="62500" lnSpcReduction="20000"/>
          </a:bodyPr>
          <a:lstStyle/>
          <a:p>
            <a:r>
              <a:rPr lang="en-US" dirty="0" smtClean="0">
                <a:solidFill>
                  <a:schemeClr val="tx1">
                    <a:lumMod val="75000"/>
                    <a:lumOff val="25000"/>
                  </a:schemeClr>
                </a:solidFill>
              </a:rPr>
              <a:t>WT is created with 1MB of threshold partition query size and .20 error rate</a:t>
            </a:r>
          </a:p>
          <a:p>
            <a:r>
              <a:rPr lang="en-US" dirty="0" smtClean="0">
                <a:solidFill>
                  <a:schemeClr val="tx1">
                    <a:lumMod val="75000"/>
                    <a:lumOff val="25000"/>
                  </a:schemeClr>
                </a:solidFill>
              </a:rPr>
              <a:t>Average of 10 different query ranges</a:t>
            </a:r>
          </a:p>
        </p:txBody>
      </p:sp>
      <p:pic>
        <p:nvPicPr>
          <p:cNvPr id="8" name="Picture 2"/>
          <p:cNvPicPr>
            <a:picLocks noChangeAspect="1" noChangeArrowheads="1"/>
          </p:cNvPicPr>
          <p:nvPr/>
        </p:nvPicPr>
        <p:blipFill>
          <a:blip r:embed="rId4"/>
          <a:srcRect/>
          <a:stretch>
            <a:fillRect/>
          </a:stretch>
        </p:blipFill>
        <p:spPr bwMode="auto">
          <a:xfrm>
            <a:off x="1295400" y="1752600"/>
            <a:ext cx="6908800" cy="502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Conclusions </a:t>
            </a:r>
            <a:endParaRPr lang="en-US" dirty="0"/>
          </a:p>
        </p:txBody>
      </p:sp>
      <p:sp>
        <p:nvSpPr>
          <p:cNvPr id="3" name="Content Placeholder 2"/>
          <p:cNvSpPr>
            <a:spLocks noGrp="1"/>
          </p:cNvSpPr>
          <p:nvPr>
            <p:ph idx="1"/>
          </p:nvPr>
        </p:nvSpPr>
        <p:spPr>
          <a:xfrm>
            <a:off x="457200" y="1752600"/>
            <a:ext cx="8305800" cy="4191000"/>
          </a:xfrm>
        </p:spPr>
        <p:txBody>
          <a:bodyPr>
            <a:normAutofit fontScale="77500" lnSpcReduction="20000"/>
          </a:bodyPr>
          <a:lstStyle/>
          <a:p>
            <a:r>
              <a:rPr lang="en-US" dirty="0" smtClean="0">
                <a:solidFill>
                  <a:schemeClr val="tx1">
                    <a:lumMod val="75000"/>
                    <a:lumOff val="25000"/>
                  </a:schemeClr>
                </a:solidFill>
              </a:rPr>
              <a:t>Modular: Extensible with any third-party OGC compliant data service.</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Enables the use of large data in Geo-science Grid applications in a responsive manner.</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Streaming data transfer technique allows data rendering even on partially returned data.</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Federator’s natural characteristic allows advanced caching and parallel processing designs.</a:t>
            </a:r>
          </a:p>
          <a:p>
            <a:pPr lvl="1"/>
            <a:r>
              <a:rPr lang="en-US" dirty="0" smtClean="0">
                <a:solidFill>
                  <a:schemeClr val="tx1">
                    <a:lumMod val="75000"/>
                    <a:lumOff val="25000"/>
                  </a:schemeClr>
                </a:solidFill>
              </a:rPr>
              <a:t>Inherently layers from separate data sources</a:t>
            </a:r>
          </a:p>
          <a:p>
            <a:pPr lvl="1"/>
            <a:r>
              <a:rPr lang="en-US" dirty="0" smtClean="0">
                <a:solidFill>
                  <a:schemeClr val="tx1">
                    <a:lumMod val="75000"/>
                    <a:lumOff val="25000"/>
                  </a:schemeClr>
                </a:solidFill>
              </a:rPr>
              <a:t>Individual layer decomposition and parallel processing</a:t>
            </a:r>
            <a:endParaRPr lang="en-US" sz="19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458200" cy="5181600"/>
          </a:xfrm>
        </p:spPr>
        <p:txBody>
          <a:bodyPr>
            <a:normAutofit fontScale="70000" lnSpcReduction="20000"/>
          </a:bodyPr>
          <a:lstStyle/>
          <a:p>
            <a:r>
              <a:rPr lang="en-US" dirty="0" smtClean="0">
                <a:solidFill>
                  <a:schemeClr val="tx1">
                    <a:lumMod val="75000"/>
                    <a:lumOff val="25000"/>
                  </a:schemeClr>
                </a:solidFill>
              </a:rPr>
              <a:t>Proposed and implemented a SOA architecture to provide a common platform to integrate Geo-data sources into Geo-science Grid applications seamlessly.</a:t>
            </a:r>
          </a:p>
          <a:p>
            <a:pPr lvl="1"/>
            <a:r>
              <a:rPr lang="en-US" dirty="0" smtClean="0">
                <a:solidFill>
                  <a:schemeClr val="tx1">
                    <a:lumMod val="75000"/>
                    <a:lumOff val="25000"/>
                  </a:schemeClr>
                </a:solidFill>
              </a:rPr>
              <a:t>Integrating Web Services with Open Geographic Standards to support interoperability at both data and service levels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Federated Service-oriented GIS framework</a:t>
            </a:r>
          </a:p>
          <a:p>
            <a:pPr lvl="1"/>
            <a:r>
              <a:rPr lang="en-US" dirty="0" smtClean="0">
                <a:solidFill>
                  <a:schemeClr val="tx1">
                    <a:lumMod val="75000"/>
                    <a:lumOff val="25000"/>
                  </a:schemeClr>
                </a:solidFill>
              </a:rPr>
              <a:t>Distributed service arch to manage production of knowledge as integrated data-views in the form of multi-layer map images</a:t>
            </a:r>
          </a:p>
          <a:p>
            <a:pPr lvl="2"/>
            <a:r>
              <a:rPr lang="en-US" dirty="0" smtClean="0">
                <a:solidFill>
                  <a:schemeClr val="tx1">
                    <a:lumMod val="75000"/>
                    <a:lumOff val="25000"/>
                  </a:schemeClr>
                </a:solidFill>
              </a:rPr>
              <a:t>Hierarchical data definitions through capability metadata federations</a:t>
            </a:r>
          </a:p>
          <a:p>
            <a:pPr lvl="2"/>
            <a:r>
              <a:rPr lang="en-US" dirty="0" smtClean="0">
                <a:solidFill>
                  <a:schemeClr val="tx1">
                    <a:lumMod val="75000"/>
                    <a:lumOff val="25000"/>
                  </a:schemeClr>
                </a:solidFill>
              </a:rPr>
              <a:t>Unified interactive data access/query and display from a single access point.</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Federator-oriented data access/query optimization and applications to distributed map rendering</a:t>
            </a:r>
          </a:p>
          <a:p>
            <a:pPr lvl="1"/>
            <a:r>
              <a:rPr lang="en-US" dirty="0" smtClean="0">
                <a:solidFill>
                  <a:schemeClr val="tx1">
                    <a:lumMod val="75000"/>
                    <a:lumOff val="25000"/>
                  </a:schemeClr>
                </a:solidFill>
              </a:rPr>
              <a:t>Dynamic load balancing for sharing unpredictable workload</a:t>
            </a:r>
          </a:p>
          <a:p>
            <a:pPr lvl="1"/>
            <a:r>
              <a:rPr lang="en-US" dirty="0" smtClean="0">
                <a:solidFill>
                  <a:schemeClr val="tx1">
                    <a:lumMod val="75000"/>
                    <a:lumOff val="25000"/>
                  </a:schemeClr>
                </a:solidFill>
              </a:rPr>
              <a:t>Parallel optimized range queries through partitioning</a:t>
            </a:r>
          </a:p>
          <a:p>
            <a:pPr lvl="1"/>
            <a:r>
              <a:rPr lang="en-US" dirty="0" smtClean="0">
                <a:solidFill>
                  <a:schemeClr val="tx1">
                    <a:lumMod val="75000"/>
                    <a:lumOff val="25000"/>
                  </a:schemeClr>
                </a:solidFill>
              </a:rPr>
              <a:t>Utilization of a publish/subscribe messaging system for high performance data transfer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4953000"/>
          </a:xfrm>
        </p:spPr>
        <p:txBody>
          <a:bodyPr>
            <a:normAutofit fontScale="77500" lnSpcReduction="20000"/>
          </a:bodyPr>
          <a:lstStyle/>
          <a:p>
            <a:r>
              <a:rPr lang="en-US" dirty="0" smtClean="0">
                <a:solidFill>
                  <a:schemeClr val="tx1">
                    <a:lumMod val="75000"/>
                    <a:lumOff val="25000"/>
                  </a:schemeClr>
                </a:solidFill>
              </a:rPr>
              <a:t>Web 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Introduction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5867400" cy="5105400"/>
          </a:xfrm>
        </p:spPr>
        <p:txBody>
          <a:bodyPr>
            <a:normAutofit fontScale="70000" lnSpcReduction="20000"/>
          </a:bodyPr>
          <a:lstStyle/>
          <a:p>
            <a:r>
              <a:rPr lang="en-US" dirty="0" smtClean="0">
                <a:solidFill>
                  <a:schemeClr val="tx1">
                    <a:lumMod val="75000"/>
                    <a:lumOff val="25000"/>
                  </a:schemeClr>
                </a:solidFill>
              </a:rPr>
              <a:t>Distributed service arch for managing the production of knowledge from distributed collection of data via integrated data-views.</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Integrated data-views are defined by a “federator” located on top of the standard data components</a:t>
            </a:r>
          </a:p>
          <a:p>
            <a:pPr lvl="1"/>
            <a:r>
              <a:rPr lang="en-US" dirty="0" smtClean="0">
                <a:solidFill>
                  <a:schemeClr val="tx1">
                    <a:lumMod val="75000"/>
                    <a:lumOff val="25000"/>
                  </a:schemeClr>
                </a:solidFill>
              </a:rPr>
              <a:t>Components</a:t>
            </a:r>
          </a:p>
          <a:p>
            <a:pPr lvl="2"/>
            <a:r>
              <a:rPr lang="en-US" sz="2600" dirty="0" smtClean="0">
                <a:solidFill>
                  <a:schemeClr val="tx1">
                    <a:lumMod val="75000"/>
                    <a:lumOff val="25000"/>
                  </a:schemeClr>
                </a:solidFill>
              </a:rPr>
              <a:t>Web Services</a:t>
            </a:r>
          </a:p>
          <a:p>
            <a:pPr lvl="2"/>
            <a:r>
              <a:rPr lang="en-US" sz="2600" dirty="0" smtClean="0">
                <a:solidFill>
                  <a:schemeClr val="tx1">
                    <a:lumMod val="75000"/>
                    <a:lumOff val="25000"/>
                  </a:schemeClr>
                </a:solidFill>
              </a:rPr>
              <a:t>Translate information into a common data model</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Federator</a:t>
            </a:r>
          </a:p>
          <a:p>
            <a:pPr lvl="2"/>
            <a:r>
              <a:rPr lang="en-US" sz="2600" dirty="0" smtClean="0">
                <a:solidFill>
                  <a:schemeClr val="tx1">
                    <a:lumMod val="75000"/>
                    <a:lumOff val="25000"/>
                  </a:schemeClr>
                </a:solidFill>
              </a:rPr>
              <a:t>Combines information from several resources </a:t>
            </a:r>
            <a:r>
              <a:rPr lang="en-US" dirty="0" smtClean="0">
                <a:solidFill>
                  <a:schemeClr val="tx1">
                    <a:lumMod val="75000"/>
                    <a:lumOff val="25000"/>
                  </a:schemeClr>
                </a:solidFill>
              </a:rPr>
              <a:t>(</a:t>
            </a:r>
            <a:r>
              <a:rPr lang="en-US" sz="2600" dirty="0" smtClean="0">
                <a:solidFill>
                  <a:schemeClr val="tx1">
                    <a:lumMod val="75000"/>
                    <a:lumOff val="25000"/>
                  </a:schemeClr>
                </a:solidFill>
              </a:rPr>
              <a:t>components</a:t>
            </a:r>
            <a:r>
              <a:rPr lang="en-US" dirty="0" smtClean="0">
                <a:solidFill>
                  <a:schemeClr val="tx1">
                    <a:lumMod val="75000"/>
                    <a:lumOff val="25000"/>
                  </a:schemeClr>
                </a:solidFill>
              </a:rPr>
              <a:t>)</a:t>
            </a:r>
          </a:p>
          <a:p>
            <a:pPr lvl="2"/>
            <a:r>
              <a:rPr lang="en-US" sz="2500" dirty="0" smtClean="0">
                <a:solidFill>
                  <a:schemeClr val="tx1">
                    <a:lumMod val="75000"/>
                    <a:lumOff val="25000"/>
                  </a:schemeClr>
                </a:solidFill>
              </a:rPr>
              <a:t>Allows browsing of information</a:t>
            </a:r>
          </a:p>
          <a:p>
            <a:pPr lvl="2"/>
            <a:r>
              <a:rPr lang="en-US" sz="2500" dirty="0" smtClean="0">
                <a:solidFill>
                  <a:schemeClr val="tx1">
                    <a:lumMod val="75000"/>
                    <a:lumOff val="25000"/>
                  </a:schemeClr>
                </a:solidFill>
              </a:rPr>
              <a:t>Manages constraints across heterogeneous sites</a:t>
            </a:r>
          </a:p>
          <a:p>
            <a:pPr lvl="1"/>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Federator-oriented distributed data access/query optimization.</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5715000" y="1371600"/>
            <a:ext cx="3429000" cy="4114800"/>
          </a:xfrm>
          <a:prstGeom prst="rect">
            <a:avLst/>
          </a:prstGeom>
          <a:noFill/>
          <a:ln w="9525">
            <a:noFill/>
            <a:miter lim="800000"/>
            <a:headEnd/>
            <a:tailEnd/>
          </a:ln>
          <a:effectLst/>
        </p:spPr>
      </p:pic>
      <p:sp>
        <p:nvSpPr>
          <p:cNvPr id="6" name="TextBox 5"/>
          <p:cNvSpPr txBox="1"/>
          <p:nvPr/>
        </p:nvSpPr>
        <p:spPr>
          <a:xfrm>
            <a:off x="6172200" y="5638800"/>
            <a:ext cx="2819400" cy="830997"/>
          </a:xfrm>
          <a:prstGeom prst="rect">
            <a:avLst/>
          </a:prstGeom>
          <a:noFill/>
        </p:spPr>
        <p:txBody>
          <a:bodyPr wrap="square" rtlCol="0">
            <a:spAutoFit/>
          </a:bodyPr>
          <a:lstStyle/>
          <a:p>
            <a:r>
              <a:rPr lang="en-US" sz="1600" dirty="0" smtClean="0"/>
              <a:t>Mediators: Standard Web Service components with standard service interfaces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lumMod val="75000"/>
                    <a:lumOff val="25000"/>
                  </a:schemeClr>
                </a:solidFill>
              </a:rPr>
              <a:t>Integrating dynamic/adaptable resources discovery and capability aggregation service to federator.</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workload estimation tables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Layered WT for different zoom levels</a:t>
            </a:r>
          </a:p>
          <a:p>
            <a:pPr lvl="1"/>
            <a:r>
              <a:rPr lang="en-US" dirty="0" smtClean="0">
                <a:solidFill>
                  <a:schemeClr val="tx1">
                    <a:lumMod val="75000"/>
                    <a:lumOff val="25000"/>
                  </a:schemeClr>
                </a:solidFill>
              </a:rPr>
              <a:t>Avoiding from unnecessary number of parallel queries </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Extending the system with Web2.0 standards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bbox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Multi-layered Map images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524000"/>
            <a:ext cx="4191000" cy="4876800"/>
          </a:xfrm>
        </p:spPr>
        <p:txBody>
          <a:bodyPr>
            <a:normAutofit fontScale="700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r>
              <a:rPr lang="en-US" dirty="0" smtClean="0">
                <a:solidFill>
                  <a:schemeClr val="tx1">
                    <a:lumMod val="75000"/>
                    <a:lumOff val="25000"/>
                  </a:schemeClr>
                </a:solidFill>
              </a:rPr>
              <a:t>Easy extension with new data and service resources</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a:p>
            <a:r>
              <a:rPr lang="en-US" dirty="0" smtClean="0">
                <a:solidFill>
                  <a:schemeClr val="tx1">
                    <a:lumMod val="75000"/>
                    <a:lumOff val="25000"/>
                  </a:schemeClr>
                </a:solidFill>
              </a:rPr>
              <a:t>Seamless interaction with the system</a:t>
            </a:r>
          </a:p>
          <a:p>
            <a:pPr lvl="1"/>
            <a:r>
              <a:rPr lang="en-US" dirty="0" smtClean="0">
                <a:solidFill>
                  <a:schemeClr val="tx1">
                    <a:lumMod val="75000"/>
                    <a:lumOff val="25000"/>
                  </a:schemeClr>
                </a:solidFill>
              </a:rPr>
              <a:t>Collaborative decision makings</a:t>
            </a:r>
          </a:p>
          <a:p>
            <a:endParaRPr lang="en-US" dirty="0"/>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grpSp>
        <p:nvGrpSpPr>
          <p:cNvPr id="2" name="Group 1038"/>
          <p:cNvGrpSpPr>
            <a:grpSpLocks/>
          </p:cNvGrpSpPr>
          <p:nvPr/>
        </p:nvGrpSpPr>
        <p:grpSpPr bwMode="auto">
          <a:xfrm>
            <a:off x="1816100" y="5450701"/>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19588" y="5612979"/>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5438001"/>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380394" y="4826814"/>
            <a:ext cx="686406"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WMS</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8597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39" name="Text Box 1051"/>
          <p:cNvSpPr txBox="1">
            <a:spLocks noChangeArrowheads="1"/>
          </p:cNvSpPr>
          <p:nvPr/>
        </p:nvSpPr>
        <p:spPr bwMode="auto">
          <a:xfrm>
            <a:off x="335280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211669"/>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8937" idx="0"/>
          </p:cNvCxnSpPr>
          <p:nvPr/>
        </p:nvCxnSpPr>
        <p:spPr>
          <a:xfrm rot="5400000" flipH="1" flipV="1">
            <a:off x="743592" y="3970207"/>
            <a:ext cx="836613" cy="8766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5400000" flipH="1" flipV="1">
            <a:off x="1789559" y="4406573"/>
            <a:ext cx="836613" cy="387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827777" y="3981831"/>
            <a:ext cx="836612" cy="85335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33</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pic>
        <p:nvPicPr>
          <p:cNvPr id="35" name="Picture 43"/>
          <p:cNvPicPr>
            <a:picLocks noChangeAspect="1" noChangeArrowheads="1"/>
          </p:cNvPicPr>
          <p:nvPr/>
        </p:nvPicPr>
        <p:blipFill>
          <a:blip r:embed="rId4"/>
          <a:srcRect/>
          <a:stretch>
            <a:fillRect/>
          </a:stretch>
        </p:blipFill>
        <p:spPr bwMode="auto">
          <a:xfrm>
            <a:off x="2286000" y="4187961"/>
            <a:ext cx="297235" cy="488040"/>
          </a:xfrm>
          <a:prstGeom prst="rect">
            <a:avLst/>
          </a:prstGeom>
          <a:noFill/>
        </p:spPr>
      </p:pic>
      <p:pic>
        <p:nvPicPr>
          <p:cNvPr id="38" name="Picture 43"/>
          <p:cNvPicPr>
            <a:picLocks noChangeAspect="1" noChangeArrowheads="1"/>
          </p:cNvPicPr>
          <p:nvPr/>
        </p:nvPicPr>
        <p:blipFill>
          <a:blip r:embed="rId4"/>
          <a:srcRect/>
          <a:stretch>
            <a:fillRect/>
          </a:stretch>
        </p:blipFill>
        <p:spPr bwMode="auto">
          <a:xfrm>
            <a:off x="3581400" y="4187961"/>
            <a:ext cx="297235" cy="488040"/>
          </a:xfrm>
          <a:prstGeom prst="rect">
            <a:avLst/>
          </a:prstGeom>
          <a:noFill/>
        </p:spPr>
      </p:pic>
      <p:sp>
        <p:nvSpPr>
          <p:cNvPr id="39" name="AutoShape 38"/>
          <p:cNvSpPr>
            <a:spLocks noChangeArrowheads="1"/>
          </p:cNvSpPr>
          <p:nvPr/>
        </p:nvSpPr>
        <p:spPr bwMode="auto">
          <a:xfrm>
            <a:off x="533400" y="4295001"/>
            <a:ext cx="609600" cy="152401"/>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198511"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sp>
        <p:nvSpPr>
          <p:cNvPr id="46" name="TextBox 45"/>
          <p:cNvSpPr txBox="1"/>
          <p:nvPr/>
        </p:nvSpPr>
        <p:spPr>
          <a:xfrm>
            <a:off x="3485445"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34</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37</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38</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495800"/>
          </a:xfrm>
        </p:spPr>
        <p:txBody>
          <a:bodyPr>
            <a:noAutofit/>
          </a:bodyPr>
          <a:lstStyle/>
          <a:p>
            <a:pPr marL="514350" indent="-514350">
              <a:buFont typeface="Courier New" pitchFamily="49" charset="0"/>
              <a:buChar char="o"/>
            </a:pPr>
            <a:r>
              <a:rPr lang="en-US" sz="2400" dirty="0" smtClean="0">
                <a:solidFill>
                  <a:schemeClr val="tx1">
                    <a:lumMod val="75000"/>
                    <a:lumOff val="25000"/>
                  </a:schemeClr>
                </a:solidFill>
              </a:rPr>
              <a:t>Necessity for sharing and integrating heterogeneous data resources to produce knowledge</a:t>
            </a:r>
          </a:p>
          <a:p>
            <a:pPr marL="914400" lvl="1" indent="-514350">
              <a:buFont typeface="Courier New" pitchFamily="49" charset="0"/>
              <a:buChar char="o"/>
            </a:pPr>
            <a:r>
              <a:rPr lang="en-US" sz="2000" dirty="0" smtClean="0">
                <a:solidFill>
                  <a:schemeClr val="tx1">
                    <a:lumMod val="75000"/>
                    <a:lumOff val="25000"/>
                  </a:schemeClr>
                </a:solidFill>
              </a:rPr>
              <a:t>Problems in data and storage heterogeneities</a:t>
            </a:r>
          </a:p>
          <a:p>
            <a:pPr marL="914400" lvl="1" indent="-514350">
              <a:buFont typeface="Courier New" pitchFamily="49" charset="0"/>
              <a:buChar char="o"/>
            </a:pPr>
            <a:r>
              <a:rPr lang="en-US" sz="2000" dirty="0" smtClean="0">
                <a:solidFill>
                  <a:schemeClr val="tx1">
                    <a:lumMod val="75000"/>
                    <a:lumOff val="25000"/>
                  </a:schemeClr>
                </a:solidFill>
              </a:rPr>
              <a:t>Burden of individually accessing each data source</a:t>
            </a:r>
          </a:p>
          <a:p>
            <a:pPr marL="514350" indent="-514350">
              <a:buFont typeface="Courier New" pitchFamily="49" charset="0"/>
              <a:buChar char="o"/>
            </a:pPr>
            <a:endParaRPr lang="en-US" sz="1600" dirty="0" smtClean="0">
              <a:solidFill>
                <a:schemeClr val="tx1">
                  <a:lumMod val="75000"/>
                  <a:lumOff val="25000"/>
                </a:schemeClr>
              </a:solidFill>
            </a:endParaRPr>
          </a:p>
          <a:p>
            <a:pPr marL="514350" indent="-514350">
              <a:buFont typeface="Courier New" pitchFamily="49" charset="0"/>
              <a:buChar char="o"/>
            </a:pPr>
            <a:r>
              <a:rPr lang="en-US" sz="2400" dirty="0" smtClean="0">
                <a:solidFill>
                  <a:schemeClr val="tx1">
                    <a:lumMod val="75000"/>
                    <a:lumOff val="25000"/>
                  </a:schemeClr>
                </a:solidFill>
              </a:rPr>
              <a:t>Data access/query do not scale with data size</a:t>
            </a:r>
          </a:p>
          <a:p>
            <a:pPr marL="914400" lvl="1" indent="-514350">
              <a:buFont typeface="Courier New" pitchFamily="49" charset="0"/>
              <a:buChar char="o"/>
            </a:pPr>
            <a:r>
              <a:rPr lang="en-US" sz="2000" dirty="0" smtClean="0">
                <a:solidFill>
                  <a:schemeClr val="tx1">
                    <a:lumMod val="75000"/>
                    <a:lumOff val="25000"/>
                  </a:schemeClr>
                </a:solidFill>
              </a:rPr>
              <a:t>Distributed nature of data and ownership</a:t>
            </a:r>
          </a:p>
          <a:p>
            <a:pPr marL="914400" lvl="1" indent="-514350">
              <a:buFont typeface="Courier New" pitchFamily="49" charset="0"/>
              <a:buChar char="o"/>
            </a:pPr>
            <a:r>
              <a:rPr lang="en-US" sz="2000" dirty="0" smtClean="0">
                <a:solidFill>
                  <a:schemeClr val="tx1">
                    <a:lumMod val="75000"/>
                    <a:lumOff val="25000"/>
                  </a:schemeClr>
                </a:solidFill>
              </a:rPr>
              <a:t>Interoperability/compliance costs: Accessing heterogeneous and autonomous data sources</a:t>
            </a:r>
          </a:p>
          <a:p>
            <a:pPr marL="514350" indent="-514350">
              <a:buFont typeface="Courier New" pitchFamily="49" charset="0"/>
              <a:buChar char="o"/>
            </a:pPr>
            <a:endParaRPr lang="en-US" sz="1600" dirty="0" smtClean="0">
              <a:solidFill>
                <a:schemeClr val="tx1">
                  <a:lumMod val="75000"/>
                  <a:lumOff val="25000"/>
                </a:schemeClr>
              </a:solidFill>
            </a:endParaRPr>
          </a:p>
          <a:p>
            <a:pPr marL="514350" lvl="1" indent="-514350">
              <a:buFont typeface="Courier New" pitchFamily="49" charset="0"/>
              <a:buChar char="o"/>
            </a:pPr>
            <a:r>
              <a:rPr lang="en-US" sz="2200" dirty="0" smtClean="0">
                <a:solidFill>
                  <a:schemeClr val="tx1">
                    <a:lumMod val="75000"/>
                    <a:lumOff val="25000"/>
                  </a:schemeClr>
                </a:solidFill>
              </a:rPr>
              <a:t>Information systems require interactive queries involving large data movement, processing and rendering in a responsive manner</a:t>
            </a:r>
          </a:p>
          <a:p>
            <a:pPr marL="514350" indent="-514350">
              <a:buFont typeface="Courier New" pitchFamily="49" charset="0"/>
              <a:buChar char="o"/>
            </a:pPr>
            <a:endParaRPr lang="en-US" sz="24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a:t>
            </a:r>
            <a:endParaRPr lang="en-US" sz="32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3276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areas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rgbClr val="002060"/>
                </a:solidFill>
              </a:rPr>
              <a:t>ASIS</a:t>
            </a:r>
            <a:r>
              <a:rPr lang="en-US" dirty="0" smtClean="0">
                <a:solidFill>
                  <a:schemeClr val="tx1">
                    <a:lumMod val="75000"/>
                    <a:lumOff val="25000"/>
                  </a:schemeClr>
                </a:solidFill>
              </a:rPr>
              <a:t>).</a:t>
            </a:r>
          </a:p>
          <a:p>
            <a:pPr lvl="0">
              <a:defRPr/>
            </a:pPr>
            <a:r>
              <a:rPr lang="en-US" dirty="0" smtClean="0">
                <a:solidFill>
                  <a:schemeClr val="tx1">
                    <a:lumMod val="75000"/>
                    <a:lumOff val="25000"/>
                  </a:schemeClr>
                </a:solidFill>
              </a:rPr>
              <a:t>We need to define Application Specific</a:t>
            </a:r>
          </a:p>
          <a:p>
            <a:pPr lvl="1">
              <a:defRPr/>
            </a:pPr>
            <a:r>
              <a:rPr lang="en-US" dirty="0" smtClean="0">
                <a:solidFill>
                  <a:schemeClr val="tx1">
                    <a:lumMod val="75000"/>
                    <a:lumOff val="25000"/>
                  </a:schemeClr>
                </a:solidFill>
              </a:rPr>
              <a:t>Language (</a:t>
            </a:r>
            <a:r>
              <a:rPr lang="en-US" dirty="0" smtClean="0">
                <a:solidFill>
                  <a:srgbClr val="C00000"/>
                </a:solidFill>
              </a:rPr>
              <a:t>ASL</a:t>
            </a:r>
            <a:r>
              <a:rPr lang="en-US" dirty="0" smtClean="0">
                <a:solidFill>
                  <a:schemeClr val="tx1">
                    <a:lumMod val="75000"/>
                    <a:lumOff val="25000"/>
                  </a:schemeClr>
                </a:solidFill>
              </a:rPr>
              <a:t>) -&gt; GML :expressing domain specific features, semantic of data</a:t>
            </a:r>
          </a:p>
          <a:p>
            <a:pPr lvl="1">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lvl="1">
              <a:defRPr/>
            </a:pPr>
            <a:r>
              <a:rPr lang="en-US" dirty="0" smtClean="0">
                <a:solidFill>
                  <a:schemeClr val="tx1">
                    <a:lumMod val="75000"/>
                    <a:lumOff val="25000"/>
                  </a:schemeClr>
                </a:solidFill>
              </a:rPr>
              <a:t>Visualization Services (</a:t>
            </a:r>
            <a:r>
              <a:rPr lang="en-US" dirty="0" smtClean="0">
                <a:solidFill>
                  <a:srgbClr val="C00000"/>
                </a:solidFill>
              </a:rPr>
              <a:t>ASVS</a:t>
            </a:r>
            <a:r>
              <a:rPr lang="en-US" dirty="0" smtClean="0">
                <a:solidFill>
                  <a:schemeClr val="tx1">
                    <a:lumMod val="75000"/>
                    <a:lumOff val="25000"/>
                  </a:schemeClr>
                </a:solidFill>
              </a:rPr>
              <a:t>) -&gt; WMS : Visualizes information and provide a way of navigating ASFS compatible/mediated data resources</a:t>
            </a:r>
          </a:p>
          <a:p>
            <a:pPr lvl="1">
              <a:defRPr/>
            </a:pPr>
            <a:r>
              <a:rPr lang="en-US" dirty="0" smtClean="0">
                <a:solidFill>
                  <a:schemeClr val="tx1">
                    <a:lumMod val="75000"/>
                    <a:lumOff val="25000"/>
                  </a:schemeClr>
                </a:solidFill>
              </a:rPr>
              <a:t>Capabilities metadata for ASVS and ASFS.</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42</a:t>
            </a:fld>
            <a:endParaRPr lang="en-US" dirty="0"/>
          </a:p>
        </p:txBody>
      </p:sp>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Content Placeholder 2"/>
          <p:cNvSpPr txBox="1">
            <a:spLocks/>
          </p:cNvSpPr>
          <p:nvPr/>
        </p:nvSpPr>
        <p:spPr>
          <a:xfrm>
            <a:off x="457200" y="914400"/>
            <a:ext cx="8382000" cy="2971800"/>
          </a:xfrm>
          <a:prstGeom prst="rect">
            <a:avLst/>
          </a:prstGeom>
          <a:solidFill>
            <a:schemeClr val="bg1"/>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 need to define Application Specific:</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 federating the capabilities of distributed ASVS and ASFS to create application-based hierarchy of distributed data and service resources.</a:t>
            </a:r>
          </a:p>
          <a:p>
            <a:pPr marL="342900" indent="-342900">
              <a:spcBef>
                <a:spcPct val="20000"/>
              </a:spcBef>
              <a:buFont typeface="Arial" pitchFamily="34" charset="0"/>
              <a:buChar char="•"/>
              <a:defRPr/>
            </a:pPr>
            <a:r>
              <a:rPr lang="en-US" sz="3200" dirty="0" smtClean="0">
                <a:solidFill>
                  <a:schemeClr val="tx1">
                    <a:lumMod val="75000"/>
                    <a:lumOff val="25000"/>
                  </a:schemeClr>
                </a:solidFill>
              </a:rPr>
              <a:t>Mediators: Query and data format conversions</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Data sources maintain their internal structure </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Large degree of autonomy</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No actual physical data integration</a:t>
            </a:r>
          </a:p>
        </p:txBody>
      </p:sp>
      <p:grpSp>
        <p:nvGrpSpPr>
          <p:cNvPr id="62" name="Group 61"/>
          <p:cNvGrpSpPr/>
          <p:nvPr/>
        </p:nvGrpSpPr>
        <p:grpSpPr>
          <a:xfrm>
            <a:off x="133733" y="4038604"/>
            <a:ext cx="8789781" cy="2666996"/>
            <a:chOff x="133733" y="4038604"/>
            <a:chExt cx="8789781" cy="2666996"/>
          </a:xfrm>
        </p:grpSpPr>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240770" y="5843155"/>
              <a:ext cx="158803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1" name="Oval 52"/>
            <p:cNvSpPr>
              <a:spLocks noChangeArrowheads="1"/>
            </p:cNvSpPr>
            <p:nvPr/>
          </p:nvSpPr>
          <p:spPr bwMode="auto">
            <a:xfrm>
              <a:off x="201307" y="4726455"/>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2" name="Oval 53"/>
            <p:cNvSpPr>
              <a:spLocks noChangeArrowheads="1"/>
            </p:cNvSpPr>
            <p:nvPr/>
          </p:nvSpPr>
          <p:spPr bwMode="auto">
            <a:xfrm>
              <a:off x="133733" y="5099217"/>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4"/>
            <p:cNvSpPr>
              <a:spLocks noChangeArrowheads="1"/>
            </p:cNvSpPr>
            <p:nvPr/>
          </p:nvSpPr>
          <p:spPr bwMode="auto">
            <a:xfrm>
              <a:off x="253082" y="5429593"/>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4" name="AutoShape 36"/>
            <p:cNvSpPr>
              <a:spLocks noChangeArrowheads="1"/>
            </p:cNvSpPr>
            <p:nvPr/>
          </p:nvSpPr>
          <p:spPr bwMode="auto">
            <a:xfrm>
              <a:off x="767696" y="5536984"/>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38030"/>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pic>
          <p:nvPicPr>
            <p:cNvPr id="48" name="Picture 43"/>
            <p:cNvPicPr>
              <a:picLocks noChangeAspect="1" noChangeArrowheads="1"/>
            </p:cNvPicPr>
            <p:nvPr/>
          </p:nvPicPr>
          <p:blipFill>
            <a:blip r:embed="rId3"/>
            <a:srcRect/>
            <a:stretch>
              <a:fillRect/>
            </a:stretch>
          </p:blipFill>
          <p:spPr bwMode="auto">
            <a:xfrm>
              <a:off x="1993075" y="4476835"/>
              <a:ext cx="297235" cy="4880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43</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2"/>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bbox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bbox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Interoperability Requirements on Geo-data</a:t>
            </a:r>
            <a:endParaRPr lang="en-US" sz="40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tx1">
                    <a:lumMod val="75000"/>
                    <a:lumOff val="25000"/>
                  </a:schemeClr>
                </a:solidFill>
              </a:rPr>
              <a:t>Geo-data is stored in various formats by heterogeneous autonomous resources.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Encoded as GML: Enables data to be carried with their attributes – content and presentation</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Integrated to the system through WFS-based mediation </a:t>
            </a:r>
          </a:p>
          <a:p>
            <a:pPr lvl="1"/>
            <a:r>
              <a:rPr lang="en-US" dirty="0" smtClean="0">
                <a:solidFill>
                  <a:schemeClr val="tx1">
                    <a:lumMod val="75000"/>
                    <a:lumOff val="25000"/>
                  </a:schemeClr>
                </a:solidFill>
              </a:rPr>
              <a:t>Standard service interfaces accepting standard queries.</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Querying the data</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Queried using its location attribute (bounding box) and other data-specific attributes</a:t>
            </a:r>
          </a:p>
          <a:p>
            <a:pPr lvl="1"/>
            <a:r>
              <a:rPr lang="en-US" dirty="0" smtClean="0">
                <a:solidFill>
                  <a:schemeClr val="tx1">
                    <a:lumMod val="75000"/>
                    <a:lumOff val="25000"/>
                  </a:schemeClr>
                </a:solidFill>
              </a:rPr>
              <a:t>Ex. earthquake data: </a:t>
            </a:r>
            <a:r>
              <a:rPr lang="en-US" i="1" dirty="0" smtClean="0">
                <a:solidFill>
                  <a:schemeClr val="tx1">
                    <a:lumMod val="75000"/>
                    <a:lumOff val="25000"/>
                  </a:schemeClr>
                </a:solidFill>
              </a:rPr>
              <a:t>magnitude</a:t>
            </a:r>
            <a:r>
              <a:rPr lang="en-US" dirty="0" smtClean="0">
                <a:solidFill>
                  <a:schemeClr val="tx1">
                    <a:lumMod val="75000"/>
                    <a:lumOff val="25000"/>
                  </a:schemeClr>
                </a:solidFill>
              </a:rPr>
              <a:t> of seismic activity and </a:t>
            </a:r>
            <a:r>
              <a:rPr lang="en-US" i="1" dirty="0" smtClean="0">
                <a:solidFill>
                  <a:schemeClr val="tx1">
                    <a:lumMod val="75000"/>
                    <a:lumOff val="25000"/>
                  </a:schemeClr>
                </a:solidFill>
              </a:rPr>
              <a:t>date</a:t>
            </a:r>
            <a:r>
              <a:rPr lang="en-US" dirty="0" smtClean="0">
                <a:solidFill>
                  <a:schemeClr val="tx1">
                    <a:lumMod val="75000"/>
                    <a:lumOff val="25000"/>
                  </a:schemeClr>
                </a:solidFill>
              </a:rPr>
              <a:t> event occurred.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46</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Geo-data Characteristics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524000"/>
            <a:ext cx="5105400" cy="1066800"/>
          </a:xfrm>
        </p:spPr>
        <p:txBody>
          <a:bodyPr>
            <a:noAutofit/>
          </a:bodyPr>
          <a:lstStyle/>
          <a:p>
            <a:pPr marL="0" indent="0">
              <a:buNone/>
            </a:pPr>
            <a:r>
              <a:rPr lang="en-US" sz="2000" dirty="0" smtClean="0">
                <a:solidFill>
                  <a:srgbClr val="002060"/>
                </a:solidFill>
              </a:rPr>
              <a:t>Unexpected workload distribution: The work is decomposed into independent work pieces, and the work pieces are of highly variable sized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sp>
        <p:nvSpPr>
          <p:cNvPr id="6" name="AutoShape 3"/>
          <p:cNvSpPr>
            <a:spLocks noChangeAspect="1" noChangeArrowheads="1"/>
          </p:cNvSpPr>
          <p:nvPr/>
        </p:nvSpPr>
        <p:spPr bwMode="auto">
          <a:xfrm>
            <a:off x="76200" y="2514600"/>
            <a:ext cx="5168611" cy="2133600"/>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grpSp>
        <p:nvGrpSpPr>
          <p:cNvPr id="5" name="Group 62"/>
          <p:cNvGrpSpPr/>
          <p:nvPr/>
        </p:nvGrpSpPr>
        <p:grpSpPr>
          <a:xfrm>
            <a:off x="1336284" y="2667000"/>
            <a:ext cx="2778516" cy="1828800"/>
            <a:chOff x="1336284" y="2667000"/>
            <a:chExt cx="2778516" cy="1828800"/>
          </a:xfrm>
        </p:grpSpPr>
        <p:sp>
          <p:nvSpPr>
            <p:cNvPr id="7"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5"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7"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8"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62" name="Content Placeholder 2"/>
          <p:cNvSpPr txBox="1">
            <a:spLocks/>
          </p:cNvSpPr>
          <p:nvPr/>
        </p:nvSpPr>
        <p:spPr>
          <a:xfrm>
            <a:off x="5181600" y="1600200"/>
            <a:ext cx="3886200" cy="48768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a:t>
            </a: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un-evenly</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distributed</a:t>
            </a:r>
            <a:endParaRPr lang="en-US" sz="3200" dirty="0" smtClean="0">
              <a:solidFill>
                <a:schemeClr val="tx1">
                  <a:lumMod val="75000"/>
                  <a:lumOff val="25000"/>
                </a:schemeClr>
              </a:solidFill>
            </a:endParaRP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variable sized </a:t>
            </a:r>
          </a:p>
          <a:p>
            <a:pPr marL="342900" indent="-342900">
              <a:spcBef>
                <a:spcPct val="20000"/>
              </a:spcBef>
              <a:defRPr/>
            </a:pPr>
            <a:r>
              <a:rPr lang="en-US" sz="3200" i="1"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according to their</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locations</a:t>
            </a:r>
            <a:r>
              <a:rPr lang="en-US" sz="3200"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attributes.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 Human population</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earthquake-seismicity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Queried/displayed/analyzed based on range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queries built 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location attribute</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 is a point described with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(x, y) coordinates.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dirty="0" smtClean="0">
                <a:solidFill>
                  <a:schemeClr val="tx1">
                    <a:lumMod val="75000"/>
                    <a:lumOff val="25000"/>
                  </a:schemeClr>
                </a:solidFill>
              </a:rPr>
              <a:t>2-dim range query: Rectangle defined in bounding box </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5" name="Content Placeholder 2"/>
          <p:cNvSpPr txBox="1">
            <a:spLocks/>
          </p:cNvSpPr>
          <p:nvPr/>
        </p:nvSpPr>
        <p:spPr>
          <a:xfrm>
            <a:off x="304800" y="4953000"/>
            <a:ext cx="4876800" cy="990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is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mostly represented as large sets of points, chains of line-segments, and polygons.</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Why Capability Metadata</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solidFill>
                  <a:schemeClr val="tx1">
                    <a:lumMod val="75000"/>
                    <a:lumOff val="25000"/>
                  </a:schemeClr>
                </a:solidFill>
              </a:rPr>
              <a:t>Web Services provide key low level capability but do not define an information or data architecture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domain specific capabilities metadata and associated data description language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Machine and human readable information</a:t>
            </a:r>
          </a:p>
          <a:p>
            <a:pPr lvl="1"/>
            <a:r>
              <a:rPr lang="en-US" dirty="0" smtClean="0">
                <a:solidFill>
                  <a:schemeClr val="tx1">
                    <a:lumMod val="75000"/>
                    <a:lumOff val="25000"/>
                  </a:schemeClr>
                </a:solidFill>
              </a:rPr>
              <a:t>Enables easy integration and federation</a:t>
            </a:r>
          </a:p>
          <a:p>
            <a:pPr lvl="1"/>
            <a:endParaRPr lang="en-US" dirty="0" smtClean="0">
              <a:solidFill>
                <a:schemeClr val="tx1">
                  <a:lumMod val="75000"/>
                  <a:lumOff val="25000"/>
                </a:schemeClr>
              </a:solidFill>
            </a:endParaRPr>
          </a:p>
          <a:p>
            <a:r>
              <a:rPr lang="en-US" dirty="0" smtClean="0">
                <a:solidFill>
                  <a:schemeClr val="tx1">
                    <a:lumMod val="75000"/>
                    <a:lumOff val="25000"/>
                  </a:schemeClr>
                </a:solidFill>
              </a:rPr>
              <a:t>Enables developing application based standard interactive re-usable tools </a:t>
            </a:r>
          </a:p>
          <a:p>
            <a:pPr lvl="1"/>
            <a:r>
              <a:rPr lang="en-US" dirty="0" smtClean="0">
                <a:solidFill>
                  <a:schemeClr val="tx1">
                    <a:lumMod val="75000"/>
                    <a:lumOff val="25000"/>
                  </a:schemeClr>
                </a:solidFill>
              </a:rPr>
              <a:t>for data query display and analysis</a:t>
            </a:r>
          </a:p>
          <a:p>
            <a:pPr lvl="1"/>
            <a:r>
              <a:rPr lang="en-US" dirty="0" smtClean="0">
                <a:solidFill>
                  <a:schemeClr val="tx1">
                    <a:lumMod val="75000"/>
                    <a:lumOff val="25000"/>
                  </a:schemeClr>
                </a:solidFill>
              </a:rPr>
              <a:t>Seamless data/access/query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Architecture Summary</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77500" lnSpcReduction="20000"/>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a:t>
            </a:r>
            <a:r>
              <a:rPr lang="en-US" sz="4000" dirty="0" smtClean="0">
                <a:solidFill>
                  <a:schemeClr val="tx1">
                    <a:lumMod val="75000"/>
                    <a:lumOff val="25000"/>
                  </a:schemeClr>
                </a:solidFill>
              </a:rPr>
              <a:t> </a:t>
            </a:r>
            <a:r>
              <a:rPr lang="en-US" sz="4000" dirty="0" smtClean="0">
                <a:solidFill>
                  <a:schemeClr val="tx1">
                    <a:lumMod val="75000"/>
                    <a:lumOff val="25000"/>
                  </a:schemeClr>
                </a:solidFill>
                <a:effectLst>
                  <a:outerShdw blurRad="38100" dist="38100" dir="2700000" algn="tl">
                    <a:srgbClr val="000000">
                      <a:alpha val="43137"/>
                    </a:srgbClr>
                  </a:outerShdw>
                </a:effectLst>
              </a:rPr>
              <a:t>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181600"/>
          </a:xfrm>
        </p:spPr>
        <p:txBody>
          <a:bodyPr>
            <a:normAutofit fontScale="700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Adoption of domain specific Open Standards  -data model and services</a:t>
            </a:r>
          </a:p>
          <a:p>
            <a:pPr lvl="1"/>
            <a:r>
              <a:rPr lang="en-US" dirty="0" smtClean="0">
                <a:solidFill>
                  <a:schemeClr val="tx1">
                    <a:lumMod val="75000"/>
                    <a:lumOff val="25000"/>
                  </a:schemeClr>
                </a:solidFill>
              </a:rPr>
              <a:t>Integrating Web Service and Open Standards</a:t>
            </a:r>
          </a:p>
          <a:p>
            <a:pPr lvl="2"/>
            <a:r>
              <a:rPr lang="en-US" sz="2600" dirty="0" smtClean="0">
                <a:solidFill>
                  <a:schemeClr val="tx1">
                    <a:lumMod val="75000"/>
                    <a:lumOff val="25000"/>
                  </a:schemeClr>
                </a:solidFill>
              </a:rPr>
              <a:t>Creating a Service Oriented Architecture (SOA) for data Grid and enabling it to be integrated to Science Grids</a:t>
            </a:r>
          </a:p>
          <a:p>
            <a:pPr lvl="1">
              <a:buNone/>
            </a:pPr>
            <a:endParaRPr lang="en-US" sz="2000" dirty="0" smtClean="0">
              <a:solidFill>
                <a:schemeClr val="tx1">
                  <a:lumMod val="75000"/>
                  <a:lumOff val="25000"/>
                </a:schemeClr>
              </a:solidFill>
            </a:endParaRPr>
          </a:p>
          <a:p>
            <a:r>
              <a:rPr lang="en-US" dirty="0" smtClean="0">
                <a:solidFill>
                  <a:schemeClr val="tx1">
                    <a:lumMod val="75000"/>
                    <a:lumOff val="25000"/>
                  </a:schemeClr>
                </a:solidFill>
              </a:rPr>
              <a:t>Federation </a:t>
            </a:r>
          </a:p>
          <a:p>
            <a:pPr lvl="1"/>
            <a:r>
              <a:rPr lang="en-US" dirty="0" smtClean="0">
                <a:solidFill>
                  <a:schemeClr val="tx1">
                    <a:lumMod val="75000"/>
                    <a:lumOff val="25000"/>
                  </a:schemeClr>
                </a:solidFill>
              </a:rPr>
              <a:t>Querying heterogeneous data sources as a single resource</a:t>
            </a:r>
          </a:p>
          <a:p>
            <a:pPr lvl="1"/>
            <a:r>
              <a:rPr lang="en-US" dirty="0" smtClean="0">
                <a:solidFill>
                  <a:schemeClr val="tx1">
                    <a:lumMod val="75000"/>
                    <a:lumOff val="25000"/>
                  </a:schemeClr>
                </a:solidFill>
              </a:rPr>
              <a:t>Unified </a:t>
            </a:r>
            <a:r>
              <a:rPr lang="en-US" dirty="0" smtClean="0">
                <a:solidFill>
                  <a:schemeClr val="tx1">
                    <a:lumMod val="75000"/>
                    <a:lumOff val="25000"/>
                  </a:schemeClr>
                </a:solidFill>
              </a:rPr>
              <a:t>data access/query and display from a single access point through integrated </a:t>
            </a:r>
            <a:r>
              <a:rPr lang="en-US" dirty="0" smtClean="0">
                <a:solidFill>
                  <a:schemeClr val="tx1">
                    <a:lumMod val="75000"/>
                    <a:lumOff val="25000"/>
                  </a:schemeClr>
                </a:solidFill>
              </a:rPr>
              <a:t>data-views</a:t>
            </a:r>
          </a:p>
          <a:p>
            <a:pPr lvl="1"/>
            <a:r>
              <a:rPr lang="en-US" dirty="0" smtClean="0">
                <a:solidFill>
                  <a:schemeClr val="tx1">
                    <a:lumMod val="75000"/>
                    <a:lumOff val="25000"/>
                  </a:schemeClr>
                </a:solidFill>
              </a:rPr>
              <a:t>Capability metadata </a:t>
            </a:r>
            <a:r>
              <a:rPr lang="en-US" dirty="0" smtClean="0">
                <a:solidFill>
                  <a:schemeClr val="tx1">
                    <a:lumMod val="75000"/>
                    <a:lumOff val="25000"/>
                  </a:schemeClr>
                </a:solidFill>
              </a:rPr>
              <a:t>federation of standard Web Service </a:t>
            </a:r>
            <a:r>
              <a:rPr lang="en-US" dirty="0" smtClean="0">
                <a:solidFill>
                  <a:schemeClr val="tx1">
                    <a:lumMod val="75000"/>
                    <a:lumOff val="25000"/>
                  </a:schemeClr>
                </a:solidFill>
              </a:rPr>
              <a:t>components</a:t>
            </a:r>
            <a:endParaRPr lang="en-US" dirty="0" smtClean="0">
              <a:solidFill>
                <a:schemeClr val="tx1">
                  <a:lumMod val="75000"/>
                  <a:lumOff val="25000"/>
                </a:schemeClr>
              </a:solidFill>
            </a:endParaRP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Performance: Data access/query optimizations</a:t>
            </a:r>
          </a:p>
          <a:p>
            <a:pPr lvl="1"/>
            <a:r>
              <a:rPr lang="en-US" dirty="0" smtClean="0">
                <a:solidFill>
                  <a:schemeClr val="tx1">
                    <a:lumMod val="75000"/>
                    <a:lumOff val="25000"/>
                  </a:schemeClr>
                </a:solidFill>
              </a:rPr>
              <a:t>Adaptive load balancing and unpredictable workload estimation for range queries</a:t>
            </a:r>
          </a:p>
          <a:p>
            <a:pPr lvl="1"/>
            <a:r>
              <a:rPr lang="en-US" dirty="0" smtClean="0">
                <a:solidFill>
                  <a:schemeClr val="tx1">
                    <a:lumMod val="75000"/>
                    <a:lumOff val="25000"/>
                  </a:schemeClr>
                </a:solidFill>
              </a:rPr>
              <a:t>Parallel data access/query via attribute-based query decomposition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524000"/>
            <a:ext cx="4572000" cy="4267200"/>
          </a:xfrm>
        </p:spPr>
        <p:txBody>
          <a:bodyPr>
            <a:normAutofit fontScale="70000" lnSpcReduction="20000"/>
          </a:bodyPr>
          <a:lstStyle/>
          <a:p>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p>
          <a:p>
            <a:pPr lvl="1"/>
            <a:endParaRPr lang="en-US" sz="14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50</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-Parallel data access/query optimization-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724400"/>
          </a:xfrm>
        </p:spPr>
        <p:txBody>
          <a:bodyPr>
            <a:normAutofit fontScale="77500" lnSpcReduction="20000"/>
          </a:bodyPr>
          <a:lstStyle/>
          <a:p>
            <a:r>
              <a:rPr lang="en-US" dirty="0" smtClean="0">
                <a:solidFill>
                  <a:schemeClr val="tx1">
                    <a:lumMod val="75000"/>
                    <a:lumOff val="25000"/>
                  </a:schemeClr>
                </a:solidFill>
              </a:rPr>
              <a:t>Map Reduce (application of cluster computing):</a:t>
            </a:r>
          </a:p>
          <a:p>
            <a:pPr lvl="1"/>
            <a:r>
              <a:rPr lang="en-US" dirty="0" smtClean="0">
                <a:solidFill>
                  <a:schemeClr val="tx1">
                    <a:lumMod val="75000"/>
                    <a:lumOff val="25000"/>
                  </a:schemeClr>
                </a:solidFill>
              </a:rPr>
              <a:t>Motivation: Large scale data processing, Job parallelization</a:t>
            </a:r>
          </a:p>
          <a:p>
            <a:pPr lvl="1"/>
            <a:r>
              <a:rPr lang="en-US" dirty="0" smtClean="0">
                <a:solidFill>
                  <a:schemeClr val="tx1">
                    <a:lumMod val="75000"/>
                    <a:lumOff val="25000"/>
                  </a:schemeClr>
                </a:solidFill>
              </a:rPr>
              <a:t>Based on two main functions:</a:t>
            </a:r>
          </a:p>
          <a:p>
            <a:pPr lvl="2"/>
            <a:r>
              <a:rPr lang="en-US" sz="2500" dirty="0" smtClean="0">
                <a:solidFill>
                  <a:schemeClr val="tx1">
                    <a:lumMod val="75000"/>
                    <a:lumOff val="25000"/>
                  </a:schemeClr>
                </a:solidFill>
              </a:rPr>
              <a:t>Map: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partitioning the workload</a:t>
            </a:r>
          </a:p>
          <a:p>
            <a:pPr lvl="2"/>
            <a:r>
              <a:rPr lang="en-US" sz="2500" dirty="0" smtClean="0">
                <a:solidFill>
                  <a:schemeClr val="tx1">
                    <a:lumMod val="75000"/>
                    <a:lumOff val="25000"/>
                  </a:schemeClr>
                </a:solidFill>
              </a:rPr>
              <a:t>Reduce: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combining the responses to partitions.</a:t>
            </a:r>
          </a:p>
          <a:p>
            <a:pPr lvl="1"/>
            <a:r>
              <a:rPr lang="en-US" dirty="0" smtClean="0">
                <a:solidFill>
                  <a:schemeClr val="tx1">
                    <a:lumMod val="75000"/>
                    <a:lumOff val="25000"/>
                  </a:schemeClr>
                </a:solidFill>
              </a:rPr>
              <a:t>Motivating domain: Web pages  (in billions)</a:t>
            </a:r>
          </a:p>
          <a:p>
            <a:pPr lvl="1"/>
            <a:r>
              <a:rPr lang="en-GB" dirty="0" smtClean="0">
                <a:solidFill>
                  <a:schemeClr val="tx1">
                    <a:lumMod val="75000"/>
                    <a:lumOff val="25000"/>
                  </a:schemeClr>
                </a:solidFill>
              </a:rPr>
              <a:t>Implementation: </a:t>
            </a:r>
            <a:r>
              <a:rPr lang="en-GB" dirty="0" err="1" smtClean="0">
                <a:solidFill>
                  <a:schemeClr val="tx1">
                    <a:lumMod val="75000"/>
                    <a:lumOff val="25000"/>
                  </a:schemeClr>
                </a:solidFill>
              </a:rPr>
              <a:t>Hadoop</a:t>
            </a:r>
            <a:r>
              <a:rPr lang="en-GB" dirty="0" smtClean="0">
                <a:solidFill>
                  <a:schemeClr val="tx1">
                    <a:lumMod val="75000"/>
                    <a:lumOff val="25000"/>
                  </a:schemeClr>
                </a:solidFill>
              </a:rPr>
              <a:t>:</a:t>
            </a:r>
          </a:p>
          <a:p>
            <a:pPr lvl="2"/>
            <a:r>
              <a:rPr lang="en-GB" dirty="0" smtClean="0">
                <a:solidFill>
                  <a:schemeClr val="tx1">
                    <a:lumMod val="75000"/>
                    <a:lumOff val="25000"/>
                  </a:schemeClr>
                </a:solidFill>
              </a:rPr>
              <a:t>Putting the files in distributed nodes and making search of words in 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5638800" y="1524000"/>
            <a:ext cx="3352800" cy="4876800"/>
          </a:xfrm>
        </p:spPr>
        <p:txBody>
          <a:bodyPr>
            <a:normAutofit fontScale="625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pPr lvl="1"/>
            <a:r>
              <a:rPr lang="en-US" dirty="0" smtClean="0">
                <a:solidFill>
                  <a:schemeClr val="tx1">
                    <a:lumMod val="75000"/>
                    <a:lumOff val="25000"/>
                  </a:schemeClr>
                </a:solidFill>
              </a:rPr>
              <a:t>Seamless interaction with the system</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019800"/>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2" idx="0"/>
          </p:cNvCxnSpPr>
          <p:nvPr/>
        </p:nvCxnSpPr>
        <p:spPr>
          <a:xfrm rot="5400000" flipH="1" flipV="1">
            <a:off x="552451" y="4161652"/>
            <a:ext cx="1219198" cy="8763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0"/>
            <a:endCxn id="38915" idx="2"/>
          </p:cNvCxnSpPr>
          <p:nvPr/>
        </p:nvCxnSpPr>
        <p:spPr>
          <a:xfrm rot="5400000" flipH="1" flipV="1">
            <a:off x="1581150" y="4580751"/>
            <a:ext cx="1219200" cy="381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0"/>
          </p:cNvCxnSpPr>
          <p:nvPr/>
        </p:nvCxnSpPr>
        <p:spPr>
          <a:xfrm rot="16200000" flipV="1">
            <a:off x="2647954" y="4161655"/>
            <a:ext cx="1219199" cy="8762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52</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9" name="AutoShape 4"/>
          <p:cNvSpPr>
            <a:spLocks noChangeArrowheads="1"/>
          </p:cNvSpPr>
          <p:nvPr/>
        </p:nvSpPr>
        <p:spPr bwMode="auto">
          <a:xfrm>
            <a:off x="1905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0" name="AutoShape 4"/>
          <p:cNvSpPr>
            <a:spLocks noChangeArrowheads="1"/>
          </p:cNvSpPr>
          <p:nvPr/>
        </p:nvSpPr>
        <p:spPr bwMode="auto">
          <a:xfrm>
            <a:off x="3429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4" name="TextBox 53"/>
          <p:cNvSpPr txBox="1"/>
          <p:nvPr/>
        </p:nvSpPr>
        <p:spPr>
          <a:xfrm>
            <a:off x="762000" y="4419600"/>
            <a:ext cx="3124200" cy="523220"/>
          </a:xfrm>
          <a:prstGeom prst="rect">
            <a:avLst/>
          </a:prstGeom>
          <a:solidFill>
            <a:schemeClr val="bg1"/>
          </a:solidFill>
        </p:spPr>
        <p:txBody>
          <a:bodyPr wrap="square" rtlCol="0">
            <a:spAutoFit/>
          </a:bodyPr>
          <a:lstStyle/>
          <a:p>
            <a:pPr algn="ctr"/>
            <a:r>
              <a:rPr lang="en-US" sz="1400" dirty="0" smtClean="0"/>
              <a:t>XML-encoded common data model</a:t>
            </a:r>
          </a:p>
          <a:p>
            <a:pPr algn="ctr"/>
            <a:r>
              <a:rPr lang="en-US" sz="1400" dirty="0" smtClean="0"/>
              <a:t>Carrying data and display information</a:t>
            </a:r>
            <a:endParaRPr lang="en-US" sz="1400" dirty="0"/>
          </a:p>
        </p:txBody>
      </p:sp>
      <p:sp>
        <p:nvSpPr>
          <p:cNvPr id="55" name="TextBox 54"/>
          <p:cNvSpPr txBox="1"/>
          <p:nvPr/>
        </p:nvSpPr>
        <p:spPr>
          <a:xfrm>
            <a:off x="2971800" y="3352800"/>
            <a:ext cx="1066800" cy="307777"/>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Federator</a:t>
            </a:r>
            <a:endParaRPr lang="en-US" sz="1400" b="1" dirty="0">
              <a:solidFill>
                <a:srgbClr val="C00000"/>
              </a:solidFill>
              <a:latin typeface="Times New Roman" pitchFamily="18" charset="0"/>
              <a:cs typeface="Times New Roman" pitchFamily="18" charset="0"/>
            </a:endParaRPr>
          </a:p>
        </p:txBody>
      </p:sp>
      <p:sp>
        <p:nvSpPr>
          <p:cNvPr id="56" name="TextBox 55"/>
          <p:cNvSpPr txBox="1"/>
          <p:nvPr/>
        </p:nvSpPr>
        <p:spPr>
          <a:xfrm>
            <a:off x="3962400" y="4724400"/>
            <a:ext cx="1295400" cy="523220"/>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Standard data components</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with Space-filling</a:t>
            </a:r>
            <a:endParaRPr lang="en-US" dirty="0"/>
          </a:p>
        </p:txBody>
      </p:sp>
      <p:sp>
        <p:nvSpPr>
          <p:cNvPr id="3" name="Content Placeholder 2"/>
          <p:cNvSpPr>
            <a:spLocks noGrp="1"/>
          </p:cNvSpPr>
          <p:nvPr>
            <p:ph idx="1"/>
          </p:nvPr>
        </p:nvSpPr>
        <p:spPr>
          <a:xfrm>
            <a:off x="457200" y="1371600"/>
            <a:ext cx="8229600" cy="2971799"/>
          </a:xfrm>
        </p:spPr>
        <p:txBody>
          <a:bodyPr>
            <a:normAutofit fontScale="77500" lnSpcReduction="20000"/>
          </a:bodyPr>
          <a:lstStyle/>
          <a:p>
            <a:r>
              <a:rPr lang="en-US" dirty="0" smtClean="0"/>
              <a:t>User queries are unexpected</a:t>
            </a:r>
          </a:p>
          <a:p>
            <a:r>
              <a:rPr lang="en-US" dirty="0" smtClean="0"/>
              <a:t>Query corners might fill in any partitioned box in space-filling table</a:t>
            </a:r>
          </a:p>
          <a:p>
            <a:r>
              <a:rPr lang="en-US" dirty="0" smtClean="0"/>
              <a:t>Queries are always in bbox – rectangle</a:t>
            </a:r>
          </a:p>
          <a:p>
            <a:pPr lvl="1"/>
            <a:r>
              <a:rPr lang="en-US" dirty="0" smtClean="0"/>
              <a:t>You cant send one-dim array</a:t>
            </a:r>
          </a:p>
          <a:p>
            <a:pPr lvl="1"/>
            <a:r>
              <a:rPr lang="en-US" dirty="0" smtClean="0"/>
              <a:t>Ranges are unexpected</a:t>
            </a:r>
          </a:p>
          <a:p>
            <a:r>
              <a:rPr lang="en-US" dirty="0" smtClean="0"/>
              <a:t>Space-filling curve algorithm assume you have a work in your hand needs to be partitioned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53</a:t>
            </a:fld>
            <a:endParaRPr lang="en-US"/>
          </a:p>
        </p:txBody>
      </p:sp>
      <p:sp>
        <p:nvSpPr>
          <p:cNvPr id="5" name="Rectangle 4"/>
          <p:cNvSpPr/>
          <p:nvPr/>
        </p:nvSpPr>
        <p:spPr>
          <a:xfrm>
            <a:off x="1600200" y="4495800"/>
            <a:ext cx="2286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362922" y="5550608"/>
            <a:ext cx="1520684" cy="20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5029200"/>
            <a:ext cx="533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3600" y="4800600"/>
            <a:ext cx="1752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54864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0" y="53340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3600" y="5865812"/>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51816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781300" y="5753100"/>
            <a:ext cx="1143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6324600"/>
            <a:ext cx="3429000" cy="369332"/>
          </a:xfrm>
          <a:prstGeom prst="rect">
            <a:avLst/>
          </a:prstGeom>
          <a:noFill/>
        </p:spPr>
        <p:txBody>
          <a:bodyPr wrap="square" rtlCol="0">
            <a:spAutoFit/>
          </a:bodyPr>
          <a:lstStyle/>
          <a:p>
            <a:r>
              <a:rPr lang="en-US" dirty="0" smtClean="0"/>
              <a:t>Partitions defined by space-filling</a:t>
            </a:r>
            <a:endParaRPr lang="en-US" dirty="0"/>
          </a:p>
        </p:txBody>
      </p:sp>
      <p:cxnSp>
        <p:nvCxnSpPr>
          <p:cNvPr id="33" name="Straight Connector 32"/>
          <p:cNvCxnSpPr/>
          <p:nvPr/>
        </p:nvCxnSpPr>
        <p:spPr>
          <a:xfrm>
            <a:off x="4495800" y="6477000"/>
            <a:ext cx="685800" cy="1588"/>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0" y="6324600"/>
            <a:ext cx="1371600" cy="381000"/>
          </a:xfrm>
          <a:prstGeom prst="rect">
            <a:avLst/>
          </a:prstGeom>
          <a:noFill/>
        </p:spPr>
        <p:txBody>
          <a:bodyPr wrap="square" rtlCol="0">
            <a:spAutoFit/>
          </a:bodyPr>
          <a:lstStyle/>
          <a:p>
            <a:r>
              <a:rPr lang="en-US" dirty="0" smtClean="0"/>
              <a:t>query</a:t>
            </a:r>
            <a:endParaRPr lang="en-US" dirty="0"/>
          </a:p>
        </p:txBody>
      </p:sp>
      <p:sp>
        <p:nvSpPr>
          <p:cNvPr id="35" name="TextBox 34"/>
          <p:cNvSpPr txBox="1"/>
          <p:nvPr/>
        </p:nvSpPr>
        <p:spPr>
          <a:xfrm>
            <a:off x="1828800" y="4495800"/>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6" name="TextBox 35"/>
          <p:cNvSpPr txBox="1"/>
          <p:nvPr/>
        </p:nvSpPr>
        <p:spPr>
          <a:xfrm>
            <a:off x="1752600" y="5345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7" name="TextBox 36"/>
          <p:cNvSpPr txBox="1"/>
          <p:nvPr/>
        </p:nvSpPr>
        <p:spPr>
          <a:xfrm>
            <a:off x="3276600" y="48122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8" name="TextBox 37"/>
          <p:cNvSpPr txBox="1"/>
          <p:nvPr/>
        </p:nvSpPr>
        <p:spPr>
          <a:xfrm>
            <a:off x="2895600" y="5879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9" name="TextBox 38"/>
          <p:cNvSpPr txBox="1"/>
          <p:nvPr/>
        </p:nvSpPr>
        <p:spPr>
          <a:xfrm>
            <a:off x="2209800" y="4964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40" name="TextBox 39"/>
          <p:cNvSpPr txBox="1"/>
          <p:nvPr/>
        </p:nvSpPr>
        <p:spPr>
          <a:xfrm>
            <a:off x="3429000" y="5498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grpSp>
        <p:nvGrpSpPr>
          <p:cNvPr id="6" name="Group 53"/>
          <p:cNvGrpSpPr/>
          <p:nvPr/>
        </p:nvGrpSpPr>
        <p:grpSpPr>
          <a:xfrm>
            <a:off x="2438400" y="4876800"/>
            <a:ext cx="6248400" cy="1424464"/>
            <a:chOff x="2438400" y="4876800"/>
            <a:chExt cx="6248400" cy="1424464"/>
          </a:xfrm>
        </p:grpSpPr>
        <p:sp>
          <p:nvSpPr>
            <p:cNvPr id="31" name="Rectangle 30"/>
            <p:cNvSpPr/>
            <p:nvPr/>
          </p:nvSpPr>
          <p:spPr>
            <a:xfrm>
              <a:off x="2514600" y="4953000"/>
              <a:ext cx="609600" cy="1066800"/>
            </a:xfrm>
            <a:prstGeom prst="rect">
              <a:avLst/>
            </a:prstGeom>
            <a:noFill/>
            <a:ln>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514600" y="5029200"/>
              <a:ext cx="228600" cy="307777"/>
            </a:xfrm>
            <a:prstGeom prst="rect">
              <a:avLst/>
            </a:prstGeom>
            <a:noFill/>
          </p:spPr>
          <p:txBody>
            <a:bodyPr wrap="square" rtlCol="0">
              <a:spAutoFit/>
            </a:bodyPr>
            <a:lstStyle/>
            <a:p>
              <a:r>
                <a:rPr lang="en-US" sz="1400" i="1" dirty="0" smtClean="0"/>
                <a:t>5</a:t>
              </a:r>
              <a:endParaRPr lang="en-US" sz="1400" i="1" dirty="0"/>
            </a:p>
          </p:txBody>
        </p:sp>
        <p:sp>
          <p:nvSpPr>
            <p:cNvPr id="42" name="TextBox 41"/>
            <p:cNvSpPr txBox="1"/>
            <p:nvPr/>
          </p:nvSpPr>
          <p:spPr>
            <a:xfrm>
              <a:off x="2819400" y="4876800"/>
              <a:ext cx="228600" cy="307777"/>
            </a:xfrm>
            <a:prstGeom prst="rect">
              <a:avLst/>
            </a:prstGeom>
            <a:noFill/>
          </p:spPr>
          <p:txBody>
            <a:bodyPr wrap="square" rtlCol="0">
              <a:spAutoFit/>
            </a:bodyPr>
            <a:lstStyle/>
            <a:p>
              <a:r>
                <a:rPr lang="en-US" sz="1400" i="1" dirty="0" smtClean="0"/>
                <a:t>0</a:t>
              </a:r>
              <a:endParaRPr lang="en-US" sz="1400" i="1" dirty="0"/>
            </a:p>
          </p:txBody>
        </p:sp>
        <p:sp>
          <p:nvSpPr>
            <p:cNvPr id="43" name="TextBox 42"/>
            <p:cNvSpPr txBox="1"/>
            <p:nvPr/>
          </p:nvSpPr>
          <p:spPr>
            <a:xfrm>
              <a:off x="2819400" y="5331023"/>
              <a:ext cx="228600" cy="307777"/>
            </a:xfrm>
            <a:prstGeom prst="rect">
              <a:avLst/>
            </a:prstGeom>
            <a:noFill/>
          </p:spPr>
          <p:txBody>
            <a:bodyPr wrap="square" rtlCol="0">
              <a:spAutoFit/>
            </a:bodyPr>
            <a:lstStyle/>
            <a:p>
              <a:r>
                <a:rPr lang="en-US" sz="1400" i="1" dirty="0" smtClean="0"/>
                <a:t>0</a:t>
              </a:r>
              <a:endParaRPr lang="en-US" sz="1400" i="1" dirty="0"/>
            </a:p>
          </p:txBody>
        </p:sp>
        <p:sp>
          <p:nvSpPr>
            <p:cNvPr id="44" name="TextBox 43"/>
            <p:cNvSpPr txBox="1"/>
            <p:nvPr/>
          </p:nvSpPr>
          <p:spPr>
            <a:xfrm>
              <a:off x="2438400" y="5483423"/>
              <a:ext cx="228600" cy="307777"/>
            </a:xfrm>
            <a:prstGeom prst="rect">
              <a:avLst/>
            </a:prstGeom>
            <a:noFill/>
          </p:spPr>
          <p:txBody>
            <a:bodyPr wrap="square" rtlCol="0">
              <a:spAutoFit/>
            </a:bodyPr>
            <a:lstStyle/>
            <a:p>
              <a:r>
                <a:rPr lang="en-US" sz="1400" i="1" dirty="0" smtClean="0"/>
                <a:t>1</a:t>
              </a:r>
              <a:endParaRPr lang="en-US" sz="1400" i="1" dirty="0"/>
            </a:p>
          </p:txBody>
        </p:sp>
        <p:cxnSp>
          <p:nvCxnSpPr>
            <p:cNvPr id="50" name="Straight Arrow Connector 49"/>
            <p:cNvCxnSpPr/>
            <p:nvPr/>
          </p:nvCxnSpPr>
          <p:spPr>
            <a:xfrm>
              <a:off x="2895600" y="5943600"/>
              <a:ext cx="1752600" cy="1588"/>
            </a:xfrm>
            <a:prstGeom prst="straightConnector1">
              <a:avLst/>
            </a:prstGeom>
            <a:ln>
              <a:solidFill>
                <a:srgbClr val="5A212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24400" y="5562600"/>
              <a:ext cx="3962400" cy="738664"/>
            </a:xfrm>
            <a:prstGeom prst="rect">
              <a:avLst/>
            </a:prstGeom>
            <a:noFill/>
          </p:spPr>
          <p:txBody>
            <a:bodyPr wrap="square" rtlCol="0">
              <a:spAutoFit/>
            </a:bodyPr>
            <a:lstStyle/>
            <a:p>
              <a:r>
                <a:rPr lang="en-US" sz="1400" dirty="0" smtClean="0">
                  <a:solidFill>
                    <a:srgbClr val="FF0000"/>
                  </a:solidFill>
                </a:rPr>
                <a:t>Problems: </a:t>
              </a:r>
            </a:p>
            <a:p>
              <a:r>
                <a:rPr lang="en-US" sz="1400" dirty="0" smtClean="0">
                  <a:solidFill>
                    <a:srgbClr val="FF0000"/>
                  </a:solidFill>
                </a:rPr>
                <a:t>Non-rectangular shape</a:t>
              </a:r>
            </a:p>
            <a:p>
              <a:r>
                <a:rPr lang="en-US" sz="1400" dirty="0" smtClean="0">
                  <a:solidFill>
                    <a:srgbClr val="FF0000"/>
                  </a:solidFill>
                </a:rPr>
                <a:t>Overlapped partitions have un-balanced workload</a:t>
              </a:r>
              <a:endParaRPr lang="en-US" sz="1400" dirty="0">
                <a:solidFill>
                  <a:srgbClr val="FF0000"/>
                </a:solidFill>
              </a:endParaRPr>
            </a:p>
          </p:txBody>
        </p:sp>
      </p:grpSp>
      <p:sp>
        <p:nvSpPr>
          <p:cNvPr id="53" name="TextBox 52"/>
          <p:cNvSpPr txBox="1"/>
          <p:nvPr/>
        </p:nvSpPr>
        <p:spPr>
          <a:xfrm>
            <a:off x="4876800" y="4495800"/>
            <a:ext cx="3962400" cy="923330"/>
          </a:xfrm>
          <a:prstGeom prst="rect">
            <a:avLst/>
          </a:prstGeom>
          <a:noFill/>
        </p:spPr>
        <p:txBody>
          <a:bodyPr wrap="square" rtlCol="0">
            <a:spAutoFit/>
          </a:bodyPr>
          <a:lstStyle/>
          <a:p>
            <a:r>
              <a:rPr lang="en-US" dirty="0" smtClean="0"/>
              <a:t>Lets say overall db (whole range): 30MB</a:t>
            </a:r>
          </a:p>
          <a:p>
            <a:r>
              <a:rPr lang="en-US" dirty="0" smtClean="0"/>
              <a:t>There are 6 workers</a:t>
            </a:r>
          </a:p>
          <a:p>
            <a:r>
              <a:rPr lang="en-US" dirty="0" smtClean="0"/>
              <a:t>Each assigned equal work: 5MB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Enhancement Approaches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382000" cy="4876800"/>
          </a:xfrm>
        </p:spPr>
        <p:txBody>
          <a:bodyPr>
            <a:noAutofit/>
          </a:bodyPr>
          <a:lstStyle/>
          <a:p>
            <a:pPr marL="0" indent="1588" algn="ctr">
              <a:buNone/>
            </a:pPr>
            <a:r>
              <a:rPr lang="en-US" sz="2400" b="1" dirty="0" smtClean="0">
                <a:solidFill>
                  <a:schemeClr val="tx1">
                    <a:lumMod val="75000"/>
                    <a:lumOff val="25000"/>
                  </a:schemeClr>
                </a:solidFill>
              </a:rPr>
              <a:t>Aim</a:t>
            </a:r>
            <a:r>
              <a:rPr lang="en-US" sz="2400" dirty="0" smtClean="0">
                <a:solidFill>
                  <a:schemeClr val="tx1">
                    <a:lumMod val="75000"/>
                    <a:lumOff val="25000"/>
                  </a:schemeClr>
                </a:solidFill>
              </a:rPr>
              <a:t>: Turning compliance requirements into competitiveness by optimizing federated query responses</a:t>
            </a:r>
            <a:endParaRPr lang="en-US" sz="2400" i="1"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marL="911225" indent="-514350">
              <a:buFont typeface="+mj-lt"/>
              <a:buAutoNum type="arabicPeriod"/>
            </a:pPr>
            <a:r>
              <a:rPr lang="en-US" sz="2400" dirty="0" smtClean="0">
                <a:solidFill>
                  <a:schemeClr val="tx1">
                    <a:lumMod val="75000"/>
                    <a:lumOff val="25000"/>
                  </a:schemeClr>
                </a:solidFill>
              </a:rPr>
              <a:t>Pre-fetching (centralized)</a:t>
            </a:r>
          </a:p>
          <a:p>
            <a:pPr marL="968375" lvl="1"/>
            <a:r>
              <a:rPr lang="en-US" sz="2000" dirty="0" smtClean="0">
                <a:solidFill>
                  <a:schemeClr val="tx1">
                    <a:lumMod val="75000"/>
                    <a:lumOff val="25000"/>
                  </a:schemeClr>
                </a:solidFill>
              </a:rPr>
              <a:t>GML-tiling</a:t>
            </a:r>
          </a:p>
          <a:p>
            <a:pPr marL="911225" indent="-514350">
              <a:buFont typeface="+mj-lt"/>
              <a:buAutoNum type="arabicPeriod"/>
            </a:pPr>
            <a:r>
              <a:rPr lang="en-US" sz="2400" dirty="0" smtClean="0">
                <a:solidFill>
                  <a:schemeClr val="tx1">
                    <a:lumMod val="75000"/>
                    <a:lumOff val="25000"/>
                  </a:schemeClr>
                </a:solidFill>
              </a:rPr>
              <a:t>Dynamic load balancing and parallel query (decentralized)</a:t>
            </a:r>
          </a:p>
          <a:p>
            <a:pPr marL="915988" lvl="1"/>
            <a:r>
              <a:rPr lang="en-US" sz="2000" dirty="0" smtClean="0">
                <a:solidFill>
                  <a:schemeClr val="tx1">
                    <a:lumMod val="75000"/>
                    <a:lumOff val="25000"/>
                  </a:schemeClr>
                </a:solidFill>
              </a:rPr>
              <a:t>Range query partitioning through workload estimation table (WT)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1. GML-tiling</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55</a:t>
            </a:fld>
            <a:endParaRPr lang="en-US" dirty="0"/>
          </a:p>
        </p:txBody>
      </p:sp>
      <p:grpSp>
        <p:nvGrpSpPr>
          <p:cNvPr id="3" name="Group 60"/>
          <p:cNvGrpSpPr/>
          <p:nvPr/>
        </p:nvGrpSpPr>
        <p:grpSpPr>
          <a:xfrm>
            <a:off x="57090" y="1229380"/>
            <a:ext cx="5581710" cy="5552420"/>
            <a:chOff x="0" y="924580"/>
            <a:chExt cx="5581710" cy="4714220"/>
          </a:xfrm>
        </p:grpSpPr>
        <p:sp>
          <p:nvSpPr>
            <p:cNvPr id="6" name="Oval 5"/>
            <p:cNvSpPr>
              <a:spLocks noChangeArrowheads="1"/>
            </p:cNvSpPr>
            <p:nvPr/>
          </p:nvSpPr>
          <p:spPr bwMode="auto">
            <a:xfrm>
              <a:off x="641751"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a:stCxn id="11" idx="4"/>
              <a:endCxn id="6" idx="0"/>
            </p:cNvCxnSpPr>
            <p:nvPr/>
          </p:nvCxnSpPr>
          <p:spPr>
            <a:xfrm rot="5400000">
              <a:off x="256228" y="3448426"/>
              <a:ext cx="1543718" cy="1227"/>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796040"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1" name="Oval 10"/>
            <p:cNvSpPr>
              <a:spLocks noChangeArrowheads="1"/>
            </p:cNvSpPr>
            <p:nvPr/>
          </p:nvSpPr>
          <p:spPr bwMode="auto">
            <a:xfrm>
              <a:off x="304800" y="2102132"/>
              <a:ext cx="1447800" cy="575048"/>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sp>
          <p:nvSpPr>
            <p:cNvPr id="12" name="TextBox 11"/>
            <p:cNvSpPr txBox="1"/>
            <p:nvPr/>
          </p:nvSpPr>
          <p:spPr>
            <a:xfrm>
              <a:off x="0" y="1508484"/>
              <a:ext cx="400110" cy="2758716"/>
            </a:xfrm>
            <a:prstGeom prst="rect">
              <a:avLst/>
            </a:prstGeom>
            <a:noFill/>
          </p:spPr>
          <p:txBody>
            <a:bodyPr vert="vert270" wrap="square" rtlCol="0">
              <a:spAutoFit/>
            </a:bodyPr>
            <a:lstStyle/>
            <a:p>
              <a:r>
                <a:rPr lang="en-US" sz="1400" b="1" dirty="0" smtClean="0">
                  <a:solidFill>
                    <a:srgbClr val="002060"/>
                  </a:solidFill>
                </a:rPr>
                <a:t>On-demand access/rendering</a:t>
              </a:r>
              <a:endParaRPr lang="en-US" sz="1400" b="1" dirty="0">
                <a:solidFill>
                  <a:srgbClr val="002060"/>
                </a:solidFill>
              </a:endParaRPr>
            </a:p>
          </p:txBody>
        </p:sp>
        <p:sp>
          <p:nvSpPr>
            <p:cNvPr id="31" name="TextBox 30"/>
            <p:cNvSpPr txBox="1"/>
            <p:nvPr/>
          </p:nvSpPr>
          <p:spPr>
            <a:xfrm>
              <a:off x="2036196" y="5115580"/>
              <a:ext cx="3545514" cy="523220"/>
            </a:xfrm>
            <a:prstGeom prst="rect">
              <a:avLst/>
            </a:prstGeom>
            <a:noFill/>
          </p:spPr>
          <p:txBody>
            <a:bodyPr wrap="square" rtlCol="0">
              <a:spAutoFit/>
            </a:bodyPr>
            <a:lstStyle/>
            <a:p>
              <a:r>
                <a:rPr lang="en-US" sz="1400" b="1" dirty="0" smtClean="0">
                  <a:solidFill>
                    <a:srgbClr val="002060"/>
                  </a:solidFill>
                </a:rPr>
                <a:t>On-demand queries are served from TT</a:t>
              </a:r>
            </a:p>
            <a:p>
              <a:r>
                <a:rPr lang="en-US" sz="1400" b="1" dirty="0" smtClean="0">
                  <a:solidFill>
                    <a:srgbClr val="002060"/>
                  </a:solidFill>
                </a:rPr>
                <a:t>TT is synchronized with database routinely.</a:t>
              </a:r>
              <a:endParaRPr lang="en-US" sz="1400" b="1" dirty="0">
                <a:solidFill>
                  <a:srgbClr val="002060"/>
                </a:solidFill>
              </a:endParaRPr>
            </a:p>
          </p:txBody>
        </p:sp>
        <p:cxnSp>
          <p:nvCxnSpPr>
            <p:cNvPr id="44" name="Straight Arrow Connector 43"/>
            <p:cNvCxnSpPr>
              <a:stCxn id="53" idx="4"/>
              <a:endCxn id="74" idx="0"/>
            </p:cNvCxnSpPr>
            <p:nvPr/>
          </p:nvCxnSpPr>
          <p:spPr>
            <a:xfrm rot="5400000">
              <a:off x="2885056" y="3448354"/>
              <a:ext cx="1543718" cy="137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a:spLocks noChangeArrowheads="1"/>
            </p:cNvSpPr>
            <p:nvPr/>
          </p:nvSpPr>
          <p:spPr bwMode="auto">
            <a:xfrm>
              <a:off x="2971800" y="2136115"/>
              <a:ext cx="1371600" cy="54106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cxnSp>
          <p:nvCxnSpPr>
            <p:cNvPr id="57" name="Straight Arrow Connector 56"/>
            <p:cNvCxnSpPr>
              <a:stCxn id="6" idx="2"/>
            </p:cNvCxnSpPr>
            <p:nvPr/>
          </p:nvCxnSpPr>
          <p:spPr>
            <a:xfrm rot="10800000" flipV="1">
              <a:off x="641751"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0155" y="4554469"/>
              <a:ext cx="617155"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SQL</a:t>
              </a:r>
              <a:endParaRPr lang="en-US" sz="1400" i="1" dirty="0">
                <a:latin typeface="Times New Roman" pitchFamily="18" charset="0"/>
                <a:cs typeface="Times New Roman" pitchFamily="18" charset="0"/>
              </a:endParaRPr>
            </a:p>
          </p:txBody>
        </p:sp>
        <p:cxnSp>
          <p:nvCxnSpPr>
            <p:cNvPr id="60" name="Straight Arrow Connector 59"/>
            <p:cNvCxnSpPr/>
            <p:nvPr/>
          </p:nvCxnSpPr>
          <p:spPr>
            <a:xfrm rot="5400000" flipH="1" flipV="1">
              <a:off x="1159907"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000267"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0329" y="3610698"/>
              <a:ext cx="617155" cy="307777"/>
            </a:xfrm>
            <a:prstGeom prst="rect">
              <a:avLst/>
            </a:prstGeom>
            <a:noFill/>
          </p:spPr>
          <p:txBody>
            <a:bodyPr wrap="square" rtlCol="0">
              <a:spAutoFit/>
            </a:bodyPr>
            <a:lstStyle/>
            <a:p>
              <a:r>
                <a:rPr lang="en-US" sz="1400" dirty="0" smtClean="0"/>
                <a:t>GML</a:t>
              </a:r>
              <a:endParaRPr lang="en-US" sz="1400" dirty="0"/>
            </a:p>
          </p:txBody>
        </p:sp>
        <p:cxnSp>
          <p:nvCxnSpPr>
            <p:cNvPr id="65" name="Straight Arrow Connector 64"/>
            <p:cNvCxnSpPr/>
            <p:nvPr/>
          </p:nvCxnSpPr>
          <p:spPr>
            <a:xfrm rot="5400000">
              <a:off x="706142"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34489" y="3730823"/>
              <a:ext cx="1080021" cy="307777"/>
            </a:xfrm>
            <a:prstGeom prst="rect">
              <a:avLst/>
            </a:prstGeom>
            <a:noFill/>
          </p:spPr>
          <p:txBody>
            <a:bodyPr wrap="square" rtlCol="0">
              <a:spAutoFit/>
            </a:bodyPr>
            <a:lstStyle/>
            <a:p>
              <a:r>
                <a:rPr lang="en-US" sz="1400" dirty="0" err="1" smtClean="0"/>
                <a:t>GetFeature</a:t>
              </a:r>
              <a:endParaRPr lang="en-US" sz="1400" dirty="0"/>
            </a:p>
          </p:txBody>
        </p:sp>
        <p:sp>
          <p:nvSpPr>
            <p:cNvPr id="72" name="TextBox 71"/>
            <p:cNvSpPr txBox="1"/>
            <p:nvPr/>
          </p:nvSpPr>
          <p:spPr>
            <a:xfrm>
              <a:off x="1490339" y="4554469"/>
              <a:ext cx="1157166" cy="523220"/>
            </a:xfrm>
            <a:prstGeom prst="rect">
              <a:avLst/>
            </a:prstGeom>
            <a:noFill/>
          </p:spPr>
          <p:txBody>
            <a:bodyPr wrap="square" rtlCol="0">
              <a:spAutoFit/>
            </a:bodyPr>
            <a:lstStyle/>
            <a:p>
              <a:r>
                <a:rPr lang="en-US" sz="1400" dirty="0" smtClean="0"/>
                <a:t>Relational objects</a:t>
              </a:r>
              <a:endParaRPr lang="en-US" sz="1400" dirty="0"/>
            </a:p>
          </p:txBody>
        </p:sp>
        <p:sp>
          <p:nvSpPr>
            <p:cNvPr id="74" name="Oval 73"/>
            <p:cNvSpPr>
              <a:spLocks noChangeArrowheads="1"/>
            </p:cNvSpPr>
            <p:nvPr/>
          </p:nvSpPr>
          <p:spPr bwMode="auto">
            <a:xfrm>
              <a:off x="3270507"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75" name="AutoShape 4"/>
            <p:cNvSpPr>
              <a:spLocks noChangeArrowheads="1"/>
            </p:cNvSpPr>
            <p:nvPr/>
          </p:nvSpPr>
          <p:spPr bwMode="auto">
            <a:xfrm>
              <a:off x="3424796"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76" name="Straight Arrow Connector 75"/>
            <p:cNvCxnSpPr>
              <a:stCxn id="74" idx="2"/>
            </p:cNvCxnSpPr>
            <p:nvPr/>
          </p:nvCxnSpPr>
          <p:spPr>
            <a:xfrm rot="10800000" flipV="1">
              <a:off x="3270507"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30496" y="4554469"/>
              <a:ext cx="617155" cy="32254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SQL</a:t>
              </a:r>
              <a:endParaRPr lang="en-US" sz="1600" i="1" dirty="0">
                <a:latin typeface="Times New Roman" pitchFamily="18" charset="0"/>
                <a:cs typeface="Times New Roman" pitchFamily="18" charset="0"/>
              </a:endParaRPr>
            </a:p>
          </p:txBody>
        </p:sp>
        <p:cxnSp>
          <p:nvCxnSpPr>
            <p:cNvPr id="78" name="Straight Arrow Connector 77"/>
            <p:cNvCxnSpPr/>
            <p:nvPr/>
          </p:nvCxnSpPr>
          <p:spPr>
            <a:xfrm rot="5400000" flipH="1" flipV="1">
              <a:off x="3788662"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629023"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79084" y="3610698"/>
              <a:ext cx="617155" cy="322549"/>
            </a:xfrm>
            <a:prstGeom prst="rect">
              <a:avLst/>
            </a:prstGeom>
            <a:noFill/>
          </p:spPr>
          <p:txBody>
            <a:bodyPr wrap="square" rtlCol="0">
              <a:spAutoFit/>
            </a:bodyPr>
            <a:lstStyle/>
            <a:p>
              <a:r>
                <a:rPr lang="en-US" sz="1600" dirty="0" smtClean="0"/>
                <a:t>GML</a:t>
              </a:r>
              <a:endParaRPr lang="en-US" sz="1600" dirty="0"/>
            </a:p>
          </p:txBody>
        </p:sp>
        <p:cxnSp>
          <p:nvCxnSpPr>
            <p:cNvPr id="81" name="Straight Arrow Connector 80"/>
            <p:cNvCxnSpPr/>
            <p:nvPr/>
          </p:nvCxnSpPr>
          <p:spPr>
            <a:xfrm rot="5400000">
              <a:off x="3334897"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70385" y="3622012"/>
              <a:ext cx="1080021" cy="293227"/>
            </a:xfrm>
            <a:prstGeom prst="rect">
              <a:avLst/>
            </a:prstGeom>
            <a:noFill/>
          </p:spPr>
          <p:txBody>
            <a:bodyPr wrap="square" rtlCol="0">
              <a:spAutoFit/>
            </a:bodyPr>
            <a:lstStyle/>
            <a:p>
              <a:r>
                <a:rPr lang="en-US" sz="1400" dirty="0" err="1" smtClean="0"/>
                <a:t>GetFeature</a:t>
              </a:r>
              <a:endParaRPr lang="en-US" sz="1400" dirty="0"/>
            </a:p>
          </p:txBody>
        </p:sp>
        <p:sp>
          <p:nvSpPr>
            <p:cNvPr id="85" name="Smiley Face 84"/>
            <p:cNvSpPr/>
            <p:nvPr/>
          </p:nvSpPr>
          <p:spPr>
            <a:xfrm>
              <a:off x="784018"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Smiley Face 86"/>
            <p:cNvSpPr/>
            <p:nvPr/>
          </p:nvSpPr>
          <p:spPr>
            <a:xfrm>
              <a:off x="3417785"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AutoShape 7"/>
            <p:cNvSpPr>
              <a:spLocks noChangeArrowheads="1"/>
            </p:cNvSpPr>
            <p:nvPr/>
          </p:nvSpPr>
          <p:spPr bwMode="auto">
            <a:xfrm>
              <a:off x="612997"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1751663" y="1433511"/>
              <a:ext cx="1080021" cy="705549"/>
            </a:xfrm>
            <a:prstGeom prst="rect">
              <a:avLst/>
            </a:prstGeom>
            <a:noFill/>
          </p:spPr>
          <p:txBody>
            <a:bodyPr wrap="square" rtlCol="0">
              <a:spAutoFit/>
            </a:bodyPr>
            <a:lstStyle/>
            <a:p>
              <a:pPr algn="ctr"/>
              <a:r>
                <a:rPr lang="en-US" sz="1600" dirty="0" smtClean="0"/>
                <a:t>Interactive </a:t>
              </a:r>
            </a:p>
            <a:p>
              <a:pPr algn="ctr"/>
              <a:r>
                <a:rPr lang="en-US" sz="1600" dirty="0" smtClean="0"/>
                <a:t>Client Tools</a:t>
              </a:r>
              <a:endParaRPr lang="en-US" sz="1600" dirty="0"/>
            </a:p>
          </p:txBody>
        </p:sp>
        <p:cxnSp>
          <p:nvCxnSpPr>
            <p:cNvPr id="94" name="Straight Arrow Connector 93"/>
            <p:cNvCxnSpPr>
              <a:stCxn id="90" idx="3"/>
              <a:endCxn id="112" idx="5"/>
            </p:cNvCxnSpPr>
            <p:nvPr/>
          </p:nvCxnSpPr>
          <p:spPr>
            <a:xfrm>
              <a:off x="2831684" y="1786286"/>
              <a:ext cx="530413"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0" idx="1"/>
              <a:endCxn id="88" idx="2"/>
            </p:cNvCxnSpPr>
            <p:nvPr/>
          </p:nvCxnSpPr>
          <p:spPr>
            <a:xfrm rot="10800000" flipV="1">
              <a:off x="1304873" y="1786285"/>
              <a:ext cx="446790"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sp>
          <p:nvSpPr>
            <p:cNvPr id="98" name="Left Brace 97"/>
            <p:cNvSpPr/>
            <p:nvPr/>
          </p:nvSpPr>
          <p:spPr>
            <a:xfrm>
              <a:off x="167732" y="1069776"/>
              <a:ext cx="308578" cy="3920280"/>
            </a:xfrm>
            <a:prstGeom prst="leftBrace">
              <a:avLst>
                <a:gd name="adj1" fmla="val 61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667310" y="2666926"/>
              <a:ext cx="615553" cy="2296253"/>
            </a:xfrm>
            <a:prstGeom prst="rect">
              <a:avLst/>
            </a:prstGeom>
            <a:noFill/>
          </p:spPr>
          <p:txBody>
            <a:bodyPr vert="vert" wrap="square" rtlCol="0">
              <a:spAutoFit/>
            </a:bodyPr>
            <a:lstStyle/>
            <a:p>
              <a:pPr algn="ctr"/>
              <a:r>
                <a:rPr lang="en-US" sz="1400" b="1" dirty="0" smtClean="0">
                  <a:solidFill>
                    <a:srgbClr val="002060"/>
                  </a:solidFill>
                </a:rPr>
                <a:t>Pre-fetching (batch job) running routinely</a:t>
              </a:r>
              <a:endParaRPr lang="en-US" sz="1400" b="1" dirty="0">
                <a:solidFill>
                  <a:srgbClr val="002060"/>
                </a:solidFill>
              </a:endParaRPr>
            </a:p>
          </p:txBody>
        </p:sp>
        <p:sp>
          <p:nvSpPr>
            <p:cNvPr id="101" name="Right Brace 100"/>
            <p:cNvSpPr/>
            <p:nvPr/>
          </p:nvSpPr>
          <p:spPr>
            <a:xfrm>
              <a:off x="4514910" y="2521731"/>
              <a:ext cx="231433" cy="2540922"/>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a:off x="4514910" y="997178"/>
              <a:ext cx="154289" cy="1524553"/>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Rounded Rectangle 102"/>
            <p:cNvSpPr/>
            <p:nvPr/>
          </p:nvSpPr>
          <p:spPr>
            <a:xfrm>
              <a:off x="2653352" y="2727445"/>
              <a:ext cx="1861558" cy="2480403"/>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61851" y="5320887"/>
              <a:ext cx="1758062" cy="307777"/>
            </a:xfrm>
            <a:prstGeom prst="rect">
              <a:avLst/>
            </a:prstGeom>
            <a:noFill/>
          </p:spPr>
          <p:txBody>
            <a:bodyPr wrap="square" rtlCol="0">
              <a:spAutoFit/>
            </a:bodyPr>
            <a:lstStyle/>
            <a:p>
              <a:r>
                <a:rPr lang="en-US" sz="1400" b="1" dirty="0" smtClean="0">
                  <a:solidFill>
                    <a:srgbClr val="002060"/>
                  </a:solidFill>
                </a:rPr>
                <a:t>Straight-forward</a:t>
              </a:r>
              <a:endParaRPr lang="en-US" sz="1400" b="1" dirty="0">
                <a:solidFill>
                  <a:srgbClr val="002060"/>
                </a:solidFill>
              </a:endParaRPr>
            </a:p>
          </p:txBody>
        </p:sp>
        <p:cxnSp>
          <p:nvCxnSpPr>
            <p:cNvPr id="106" name="Straight Arrow Connector 105"/>
            <p:cNvCxnSpPr/>
            <p:nvPr/>
          </p:nvCxnSpPr>
          <p:spPr>
            <a:xfrm rot="5400000">
              <a:off x="830122" y="1613082"/>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a:stCxn id="88" idx="4"/>
            </p:cNvCxnSpPr>
            <p:nvPr/>
          </p:nvCxnSpPr>
          <p:spPr>
            <a:xfrm rot="5400000">
              <a:off x="862811" y="2008456"/>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AutoShape 7"/>
            <p:cNvSpPr>
              <a:spLocks noChangeArrowheads="1"/>
            </p:cNvSpPr>
            <p:nvPr/>
          </p:nvSpPr>
          <p:spPr bwMode="auto">
            <a:xfrm>
              <a:off x="3253775"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3" name="Straight Arrow Connector 112"/>
            <p:cNvCxnSpPr>
              <a:stCxn id="87" idx="4"/>
            </p:cNvCxnSpPr>
            <p:nvPr/>
          </p:nvCxnSpPr>
          <p:spPr>
            <a:xfrm rot="5400000">
              <a:off x="3462712" y="1609248"/>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4" name="Straight Arrow Connector 113"/>
            <p:cNvCxnSpPr>
              <a:stCxn id="112" idx="4"/>
              <a:endCxn id="53" idx="0"/>
            </p:cNvCxnSpPr>
            <p:nvPr/>
          </p:nvCxnSpPr>
          <p:spPr>
            <a:xfrm rot="16200000" flipH="1">
              <a:off x="3518093" y="1996608"/>
              <a:ext cx="275287" cy="3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5" name="Group 129"/>
            <p:cNvGrpSpPr/>
            <p:nvPr/>
          </p:nvGrpSpPr>
          <p:grpSpPr>
            <a:xfrm>
              <a:off x="3918357" y="2455505"/>
              <a:ext cx="308578" cy="290391"/>
              <a:chOff x="7543800" y="4038600"/>
              <a:chExt cx="304800" cy="304800"/>
            </a:xfrm>
          </p:grpSpPr>
          <p:sp>
            <p:nvSpPr>
              <p:cNvPr id="117" name="Rectangle 116"/>
              <p:cNvSpPr/>
              <p:nvPr/>
            </p:nvSpPr>
            <p:spPr>
              <a:xfrm>
                <a:off x="7543800" y="40386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4565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544594"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6089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543800" y="4102925"/>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543800" y="41910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43800" y="42672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676710" y="2658070"/>
              <a:ext cx="1295400" cy="338554"/>
            </a:xfrm>
            <a:prstGeom prst="rect">
              <a:avLst/>
            </a:prstGeom>
            <a:noFill/>
          </p:spPr>
          <p:txBody>
            <a:bodyPr wrap="square" rtlCol="0">
              <a:spAutoFit/>
            </a:bodyPr>
            <a:lstStyle/>
            <a:p>
              <a:r>
                <a:rPr lang="en-US" sz="1600" b="1" dirty="0" smtClean="0">
                  <a:solidFill>
                    <a:schemeClr val="tx1">
                      <a:lumMod val="75000"/>
                      <a:lumOff val="25000"/>
                    </a:schemeClr>
                  </a:solidFill>
                </a:rPr>
                <a:t>Tile-table</a:t>
              </a:r>
              <a:endParaRPr lang="en-US" sz="1600" b="1" dirty="0">
                <a:solidFill>
                  <a:schemeClr val="tx1">
                    <a:lumMod val="75000"/>
                    <a:lumOff val="25000"/>
                  </a:schemeClr>
                </a:solidFill>
              </a:endParaRPr>
            </a:p>
          </p:txBody>
        </p:sp>
        <p:sp>
          <p:nvSpPr>
            <p:cNvPr id="133" name="TextBox 132"/>
            <p:cNvSpPr txBox="1"/>
            <p:nvPr/>
          </p:nvSpPr>
          <p:spPr>
            <a:xfrm>
              <a:off x="4591111" y="924580"/>
              <a:ext cx="830997" cy="1905000"/>
            </a:xfrm>
            <a:prstGeom prst="rect">
              <a:avLst/>
            </a:prstGeom>
            <a:noFill/>
          </p:spPr>
          <p:txBody>
            <a:bodyPr vert="vert" wrap="square" rtlCol="0">
              <a:spAutoFit/>
            </a:bodyPr>
            <a:lstStyle/>
            <a:p>
              <a:pPr algn="ctr"/>
              <a:r>
                <a:rPr lang="en-US" sz="1400" b="1" dirty="0" smtClean="0">
                  <a:solidFill>
                    <a:srgbClr val="002060"/>
                  </a:solidFill>
                </a:rPr>
                <a:t>On-demand access/rendering </a:t>
              </a:r>
            </a:p>
            <a:p>
              <a:pPr algn="ctr"/>
              <a:r>
                <a:rPr lang="en-US" sz="1400" b="1" dirty="0" smtClean="0">
                  <a:solidFill>
                    <a:srgbClr val="002060"/>
                  </a:solidFill>
                </a:rPr>
                <a:t>over TT</a:t>
              </a:r>
              <a:endParaRPr lang="en-US" sz="1400" b="1" dirty="0">
                <a:solidFill>
                  <a:srgbClr val="002060"/>
                </a:solidFill>
              </a:endParaRPr>
            </a:p>
          </p:txBody>
        </p:sp>
      </p:grpSp>
      <p:sp>
        <p:nvSpPr>
          <p:cNvPr id="59" name="Content Placeholder 58"/>
          <p:cNvSpPr>
            <a:spLocks noGrp="1"/>
          </p:cNvSpPr>
          <p:nvPr>
            <p:ph idx="1"/>
          </p:nvPr>
        </p:nvSpPr>
        <p:spPr>
          <a:xfrm>
            <a:off x="5638800" y="1295400"/>
            <a:ext cx="3505200" cy="3581400"/>
          </a:xfrm>
        </p:spPr>
        <p:txBody>
          <a:bodyPr>
            <a:normAutofit fontScale="70000" lnSpcReduction="20000"/>
          </a:bodyPr>
          <a:lstStyle/>
          <a:p>
            <a:r>
              <a:rPr lang="en-US" dirty="0" smtClean="0">
                <a:solidFill>
                  <a:schemeClr val="tx1">
                    <a:lumMod val="75000"/>
                    <a:lumOff val="25000"/>
                  </a:schemeClr>
                </a:solidFill>
              </a:rPr>
              <a:t>Pre-fetching the data before it is actually needed</a:t>
            </a:r>
          </a:p>
          <a:p>
            <a:r>
              <a:rPr lang="en-US" dirty="0" smtClean="0">
                <a:solidFill>
                  <a:schemeClr val="tx1">
                    <a:lumMod val="75000"/>
                    <a:lumOff val="25000"/>
                  </a:schemeClr>
                </a:solidFill>
              </a:rPr>
              <a:t>Database is mapped to a data structure (Tile-table) in federator</a:t>
            </a:r>
          </a:p>
          <a:p>
            <a:pPr lvl="1"/>
            <a:r>
              <a:rPr lang="en-US" dirty="0" smtClean="0">
                <a:solidFill>
                  <a:schemeClr val="tx1">
                    <a:lumMod val="75000"/>
                    <a:lumOff val="25000"/>
                  </a:schemeClr>
                </a:solidFill>
              </a:rPr>
              <a:t>And periodically synchronized</a:t>
            </a:r>
          </a:p>
          <a:p>
            <a:r>
              <a:rPr lang="en-US" dirty="0" smtClean="0">
                <a:solidFill>
                  <a:schemeClr val="tx1">
                    <a:lumMod val="75000"/>
                    <a:lumOff val="25000"/>
                  </a:schemeClr>
                </a:solidFill>
              </a:rPr>
              <a:t>Successive on-demand queries are served from federator’s local disk</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Tile-table (TT)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534400" cy="3581400"/>
          </a:xfrm>
        </p:spPr>
        <p:txBody>
          <a:bodyPr>
            <a:normAutofit fontScale="70000" lnSpcReduction="20000"/>
          </a:bodyPr>
          <a:lstStyle/>
          <a:p>
            <a:r>
              <a:rPr lang="en-US" dirty="0" smtClean="0">
                <a:solidFill>
                  <a:schemeClr val="tx1">
                    <a:lumMod val="75000"/>
                    <a:lumOff val="25000"/>
                  </a:schemeClr>
                </a:solidFill>
              </a:rPr>
              <a:t>Created and updated by a module independent of run-time</a:t>
            </a:r>
          </a:p>
          <a:p>
            <a:pPr lvl="1"/>
            <a:r>
              <a:rPr lang="en-US" dirty="0" smtClean="0">
                <a:solidFill>
                  <a:schemeClr val="tx1">
                    <a:lumMod val="75000"/>
                    <a:lumOff val="25000"/>
                  </a:schemeClr>
                </a:solidFill>
              </a:rPr>
              <a:t>Synchronized with the database routinely</a:t>
            </a:r>
          </a:p>
          <a:p>
            <a:r>
              <a:rPr lang="en-US" dirty="0" smtClean="0">
                <a:solidFill>
                  <a:schemeClr val="tx1">
                    <a:lumMod val="75000"/>
                    <a:lumOff val="25000"/>
                  </a:schemeClr>
                </a:solidFill>
              </a:rPr>
              <a:t>TT is consisted of &lt;key, value&gt; : &lt;bbox, GML&gt; pairs. </a:t>
            </a:r>
          </a:p>
          <a:p>
            <a:pPr lvl="1"/>
            <a:r>
              <a:rPr lang="en-US" dirty="0" smtClean="0">
                <a:solidFill>
                  <a:schemeClr val="tx1">
                    <a:lumMod val="75000"/>
                    <a:lumOff val="25000"/>
                  </a:schemeClr>
                </a:solidFill>
              </a:rPr>
              <a:t>Each partitioned rectangle below is represented by  &lt;bbox, GML&gt;</a:t>
            </a:r>
          </a:p>
          <a:p>
            <a:r>
              <a:rPr lang="en-US" dirty="0" smtClean="0">
                <a:solidFill>
                  <a:schemeClr val="tx1">
                    <a:lumMod val="75000"/>
                    <a:lumOff val="25000"/>
                  </a:schemeClr>
                </a:solidFill>
              </a:rPr>
              <a:t>Recursive binary cut (half/half)</a:t>
            </a:r>
          </a:p>
          <a:p>
            <a:pPr lvl="1"/>
            <a:r>
              <a:rPr lang="en-US" dirty="0" smtClean="0">
                <a:solidFill>
                  <a:schemeClr val="tx1">
                    <a:lumMod val="75000"/>
                    <a:lumOff val="25000"/>
                  </a:schemeClr>
                </a:solidFill>
              </a:rPr>
              <a:t>Until each box has less than threshold GML size</a:t>
            </a:r>
          </a:p>
          <a:p>
            <a:r>
              <a:rPr lang="en-US" dirty="0" smtClean="0">
                <a:solidFill>
                  <a:schemeClr val="tx1">
                    <a:lumMod val="75000"/>
                    <a:lumOff val="25000"/>
                  </a:schemeClr>
                </a:solidFill>
              </a:rPr>
              <a:t>Lets illustrate the table with sample scenario </a:t>
            </a:r>
          </a:p>
          <a:p>
            <a:pPr lvl="1"/>
            <a:r>
              <a:rPr lang="en-US" dirty="0" smtClean="0">
                <a:solidFill>
                  <a:schemeClr val="tx1">
                    <a:lumMod val="75000"/>
                    <a:lumOff val="25000"/>
                  </a:schemeClr>
                </a:solidFill>
              </a:rPr>
              <a:t>Whole data range in database (0,0,1,1) -&gt; (</a:t>
            </a:r>
            <a:r>
              <a:rPr lang="en-US" dirty="0" err="1" smtClean="0">
                <a:solidFill>
                  <a:schemeClr val="tx1">
                    <a:lumMod val="75000"/>
                    <a:lumOff val="25000"/>
                  </a:schemeClr>
                </a:solidFill>
              </a:rPr>
              <a:t>minx,miny,maxx,maxy</a:t>
            </a:r>
            <a:r>
              <a:rPr lang="en-US" dirty="0" smtClean="0">
                <a:solidFill>
                  <a:schemeClr val="tx1">
                    <a:lumMod val="75000"/>
                    <a:lumOff val="25000"/>
                  </a:schemeClr>
                </a:solidFill>
              </a:rPr>
              <a:t>) </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falling in a partition is 5MB</a:t>
            </a:r>
          </a:p>
          <a:p>
            <a:pPr lvl="2"/>
            <a:r>
              <a:rPr lang="en-US" i="1" dirty="0" smtClean="0">
                <a:solidFill>
                  <a:schemeClr val="tx1">
                    <a:lumMod val="75000"/>
                    <a:lumOff val="25000"/>
                  </a:schemeClr>
                </a:solidFill>
                <a:cs typeface="Arial" pitchFamily="34" charset="0"/>
              </a:rPr>
              <a:t>Means each box covers 5 ‘    ‘ at most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56</a:t>
            </a:fld>
            <a:endParaRPr lang="en-US"/>
          </a:p>
        </p:txBody>
      </p:sp>
      <p:sp>
        <p:nvSpPr>
          <p:cNvPr id="75" name="Rectangle 4"/>
          <p:cNvSpPr>
            <a:spLocks noChangeArrowheads="1"/>
          </p:cNvSpPr>
          <p:nvPr/>
        </p:nvSpPr>
        <p:spPr bwMode="auto">
          <a:xfrm>
            <a:off x="1293851" y="46331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5"/>
          <p:cNvSpPr>
            <a:spLocks noChangeArrowheads="1"/>
          </p:cNvSpPr>
          <p:nvPr/>
        </p:nvSpPr>
        <p:spPr bwMode="auto">
          <a:xfrm>
            <a:off x="1645144" y="467156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6"/>
          <p:cNvSpPr>
            <a:spLocks noChangeArrowheads="1"/>
          </p:cNvSpPr>
          <p:nvPr/>
        </p:nvSpPr>
        <p:spPr bwMode="auto">
          <a:xfrm>
            <a:off x="2881085"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7"/>
          <p:cNvSpPr>
            <a:spLocks noChangeArrowheads="1"/>
          </p:cNvSpPr>
          <p:nvPr/>
        </p:nvSpPr>
        <p:spPr bwMode="auto">
          <a:xfrm>
            <a:off x="2730532" y="48747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8"/>
          <p:cNvSpPr>
            <a:spLocks noChangeArrowheads="1"/>
          </p:cNvSpPr>
          <p:nvPr/>
        </p:nvSpPr>
        <p:spPr bwMode="auto">
          <a:xfrm>
            <a:off x="2101473" y="54424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9"/>
          <p:cNvSpPr>
            <a:spLocks noChangeArrowheads="1"/>
          </p:cNvSpPr>
          <p:nvPr/>
        </p:nvSpPr>
        <p:spPr bwMode="auto">
          <a:xfrm>
            <a:off x="2881085" y="55439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10"/>
          <p:cNvSpPr>
            <a:spLocks noChangeArrowheads="1"/>
          </p:cNvSpPr>
          <p:nvPr/>
        </p:nvSpPr>
        <p:spPr bwMode="auto">
          <a:xfrm>
            <a:off x="2987291" y="53205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11"/>
          <p:cNvSpPr>
            <a:spLocks noChangeArrowheads="1"/>
          </p:cNvSpPr>
          <p:nvPr/>
        </p:nvSpPr>
        <p:spPr bwMode="auto">
          <a:xfrm>
            <a:off x="3028138"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12"/>
          <p:cNvSpPr>
            <a:spLocks noChangeArrowheads="1"/>
          </p:cNvSpPr>
          <p:nvPr/>
        </p:nvSpPr>
        <p:spPr bwMode="auto">
          <a:xfrm>
            <a:off x="1949752" y="5665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AutoShape 13"/>
          <p:cNvSpPr>
            <a:spLocks noChangeArrowheads="1"/>
          </p:cNvSpPr>
          <p:nvPr/>
        </p:nvSpPr>
        <p:spPr bwMode="auto">
          <a:xfrm>
            <a:off x="2816896"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AutoShape 14"/>
          <p:cNvSpPr>
            <a:spLocks noChangeArrowheads="1"/>
          </p:cNvSpPr>
          <p:nvPr/>
        </p:nvSpPr>
        <p:spPr bwMode="auto">
          <a:xfrm>
            <a:off x="2427091" y="48747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AutoShape 15"/>
          <p:cNvSpPr>
            <a:spLocks noChangeArrowheads="1"/>
          </p:cNvSpPr>
          <p:nvPr/>
        </p:nvSpPr>
        <p:spPr bwMode="auto">
          <a:xfrm>
            <a:off x="1795697"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16"/>
          <p:cNvSpPr>
            <a:spLocks noChangeArrowheads="1"/>
          </p:cNvSpPr>
          <p:nvPr/>
        </p:nvSpPr>
        <p:spPr bwMode="auto">
          <a:xfrm>
            <a:off x="2835569"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17"/>
          <p:cNvSpPr>
            <a:spLocks noChangeArrowheads="1"/>
          </p:cNvSpPr>
          <p:nvPr/>
        </p:nvSpPr>
        <p:spPr bwMode="auto">
          <a:xfrm>
            <a:off x="2968617" y="46140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18"/>
          <p:cNvSpPr>
            <a:spLocks noChangeArrowheads="1"/>
          </p:cNvSpPr>
          <p:nvPr/>
        </p:nvSpPr>
        <p:spPr bwMode="auto">
          <a:xfrm>
            <a:off x="3056149"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93" name="AutoShape 22"/>
          <p:cNvCxnSpPr>
            <a:cxnSpLocks noChangeShapeType="1"/>
          </p:cNvCxnSpPr>
          <p:nvPr/>
        </p:nvCxnSpPr>
        <p:spPr bwMode="auto">
          <a:xfrm>
            <a:off x="2252027" y="4410856"/>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5" name="AutoShape 24"/>
          <p:cNvCxnSpPr>
            <a:cxnSpLocks noChangeShapeType="1"/>
          </p:cNvCxnSpPr>
          <p:nvPr/>
        </p:nvCxnSpPr>
        <p:spPr bwMode="auto">
          <a:xfrm>
            <a:off x="1163138" y="5463855"/>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96" name="AutoShape 25"/>
          <p:cNvSpPr>
            <a:spLocks noChangeArrowheads="1"/>
          </p:cNvSpPr>
          <p:nvPr/>
        </p:nvSpPr>
        <p:spPr bwMode="auto">
          <a:xfrm>
            <a:off x="2533296" y="52200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26"/>
          <p:cNvSpPr>
            <a:spLocks noChangeArrowheads="1"/>
          </p:cNvSpPr>
          <p:nvPr/>
        </p:nvSpPr>
        <p:spPr bwMode="auto">
          <a:xfrm>
            <a:off x="2533296" y="52844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27"/>
          <p:cNvSpPr>
            <a:spLocks noChangeArrowheads="1"/>
          </p:cNvSpPr>
          <p:nvPr/>
        </p:nvSpPr>
        <p:spPr bwMode="auto">
          <a:xfrm>
            <a:off x="1493422" y="60902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Text Box 35"/>
          <p:cNvSpPr txBox="1">
            <a:spLocks noChangeArrowheads="1"/>
          </p:cNvSpPr>
          <p:nvPr/>
        </p:nvSpPr>
        <p:spPr bwMode="auto">
          <a:xfrm>
            <a:off x="838200" y="63899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36"/>
          <p:cNvSpPr txBox="1">
            <a:spLocks noChangeArrowheads="1"/>
          </p:cNvSpPr>
          <p:nvPr/>
        </p:nvSpPr>
        <p:spPr bwMode="auto">
          <a:xfrm>
            <a:off x="3232378" y="45851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AutoShape 40"/>
          <p:cNvSpPr>
            <a:spLocks noChangeArrowheads="1"/>
          </p:cNvSpPr>
          <p:nvPr/>
        </p:nvSpPr>
        <p:spPr bwMode="auto">
          <a:xfrm>
            <a:off x="2878752"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41"/>
          <p:cNvSpPr>
            <a:spLocks noChangeArrowheads="1"/>
          </p:cNvSpPr>
          <p:nvPr/>
        </p:nvSpPr>
        <p:spPr bwMode="auto">
          <a:xfrm>
            <a:off x="2730532" y="47133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42"/>
          <p:cNvSpPr>
            <a:spLocks noChangeArrowheads="1"/>
          </p:cNvSpPr>
          <p:nvPr/>
        </p:nvSpPr>
        <p:spPr bwMode="auto">
          <a:xfrm>
            <a:off x="2898593" y="47957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43"/>
          <p:cNvSpPr>
            <a:spLocks noChangeArrowheads="1"/>
          </p:cNvSpPr>
          <p:nvPr/>
        </p:nvSpPr>
        <p:spPr bwMode="auto">
          <a:xfrm>
            <a:off x="3008297" y="49593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44"/>
          <p:cNvSpPr>
            <a:spLocks noChangeArrowheads="1"/>
          </p:cNvSpPr>
          <p:nvPr/>
        </p:nvSpPr>
        <p:spPr bwMode="auto">
          <a:xfrm>
            <a:off x="2578812" y="49796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AutoShape 45"/>
          <p:cNvSpPr>
            <a:spLocks noChangeArrowheads="1"/>
          </p:cNvSpPr>
          <p:nvPr/>
        </p:nvSpPr>
        <p:spPr bwMode="auto">
          <a:xfrm>
            <a:off x="2512287" y="48781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AutoShape 46"/>
          <p:cNvSpPr>
            <a:spLocks noChangeArrowheads="1"/>
          </p:cNvSpPr>
          <p:nvPr/>
        </p:nvSpPr>
        <p:spPr bwMode="auto">
          <a:xfrm>
            <a:off x="2599819" y="47979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AutoShape 47"/>
          <p:cNvSpPr>
            <a:spLocks noChangeArrowheads="1"/>
          </p:cNvSpPr>
          <p:nvPr/>
        </p:nvSpPr>
        <p:spPr bwMode="auto">
          <a:xfrm>
            <a:off x="1645144" y="59096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AutoShape 48"/>
          <p:cNvSpPr>
            <a:spLocks noChangeArrowheads="1"/>
          </p:cNvSpPr>
          <p:nvPr/>
        </p:nvSpPr>
        <p:spPr bwMode="auto">
          <a:xfrm>
            <a:off x="292076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AutoShape 49"/>
          <p:cNvSpPr>
            <a:spLocks noChangeArrowheads="1"/>
          </p:cNvSpPr>
          <p:nvPr/>
        </p:nvSpPr>
        <p:spPr bwMode="auto">
          <a:xfrm>
            <a:off x="3072487" y="52245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AutoShape 50"/>
          <p:cNvSpPr>
            <a:spLocks noChangeArrowheads="1"/>
          </p:cNvSpPr>
          <p:nvPr/>
        </p:nvSpPr>
        <p:spPr bwMode="auto">
          <a:xfrm>
            <a:off x="225202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AutoShape 51"/>
          <p:cNvSpPr>
            <a:spLocks noChangeArrowheads="1"/>
          </p:cNvSpPr>
          <p:nvPr/>
        </p:nvSpPr>
        <p:spPr bwMode="auto">
          <a:xfrm>
            <a:off x="2381574" y="53442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AutoShape 52"/>
          <p:cNvSpPr>
            <a:spLocks noChangeArrowheads="1"/>
          </p:cNvSpPr>
          <p:nvPr/>
        </p:nvSpPr>
        <p:spPr bwMode="auto">
          <a:xfrm>
            <a:off x="2403749" y="52189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AutoShape 53"/>
          <p:cNvSpPr>
            <a:spLocks noChangeArrowheads="1"/>
          </p:cNvSpPr>
          <p:nvPr/>
        </p:nvSpPr>
        <p:spPr bwMode="auto">
          <a:xfrm>
            <a:off x="2445764"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AutoShape 54"/>
          <p:cNvSpPr>
            <a:spLocks noChangeArrowheads="1"/>
          </p:cNvSpPr>
          <p:nvPr/>
        </p:nvSpPr>
        <p:spPr bwMode="auto">
          <a:xfrm>
            <a:off x="2685015" y="52245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AutoShape 55"/>
          <p:cNvSpPr>
            <a:spLocks noChangeArrowheads="1"/>
          </p:cNvSpPr>
          <p:nvPr/>
        </p:nvSpPr>
        <p:spPr bwMode="auto">
          <a:xfrm>
            <a:off x="2599819"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AutoShape 56"/>
          <p:cNvSpPr>
            <a:spLocks noChangeArrowheads="1"/>
          </p:cNvSpPr>
          <p:nvPr/>
        </p:nvSpPr>
        <p:spPr bwMode="auto">
          <a:xfrm>
            <a:off x="2467938" y="47528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32" name="Straight Connector 131"/>
          <p:cNvCxnSpPr/>
          <p:nvPr/>
        </p:nvCxnSpPr>
        <p:spPr>
          <a:xfrm rot="5400000">
            <a:off x="2171700" y="50189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6" name="Straight Connector 135"/>
          <p:cNvCxnSpPr/>
          <p:nvPr/>
        </p:nvCxnSpPr>
        <p:spPr>
          <a:xfrm>
            <a:off x="2197925" y="50570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9" name="Straight Connector 138"/>
          <p:cNvCxnSpPr/>
          <p:nvPr/>
        </p:nvCxnSpPr>
        <p:spPr>
          <a:xfrm rot="5400000">
            <a:off x="2219994" y="5246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a:off x="2438400" y="5261851"/>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rot="5400000">
            <a:off x="2704306" y="4865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5" name="Straight Connector 144"/>
          <p:cNvCxnSpPr/>
          <p:nvPr/>
        </p:nvCxnSpPr>
        <p:spPr>
          <a:xfrm>
            <a:off x="2667000" y="4838688"/>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5400000">
            <a:off x="2451069" y="5367932"/>
            <a:ext cx="304800" cy="1588"/>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Group 98"/>
          <p:cNvGrpSpPr/>
          <p:nvPr/>
        </p:nvGrpSpPr>
        <p:grpSpPr>
          <a:xfrm>
            <a:off x="5049338" y="4413873"/>
            <a:ext cx="2262976" cy="2104869"/>
            <a:chOff x="5049338" y="4413873"/>
            <a:chExt cx="2262976" cy="2104869"/>
          </a:xfrm>
        </p:grpSpPr>
        <p:sp>
          <p:nvSpPr>
            <p:cNvPr id="149"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50"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51" name="Straight Connector 150"/>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2" name="Straight Connector 151"/>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3" name="Straight Connector 152"/>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4" name="Straight Connector 153"/>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5" name="Straight Connector 154"/>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Straight Connector 155"/>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8"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9" name="TextBox 158"/>
            <p:cNvSpPr txBox="1"/>
            <p:nvPr/>
          </p:nvSpPr>
          <p:spPr>
            <a:xfrm>
              <a:off x="5486400" y="4876800"/>
              <a:ext cx="457200" cy="381000"/>
            </a:xfrm>
            <a:prstGeom prst="rect">
              <a:avLst/>
            </a:prstGeom>
            <a:noFill/>
          </p:spPr>
          <p:txBody>
            <a:bodyPr wrap="square" rtlCol="0">
              <a:spAutoFit/>
            </a:bodyPr>
            <a:lstStyle/>
            <a:p>
              <a:r>
                <a:rPr lang="en-US" dirty="0" smtClean="0"/>
                <a:t>1</a:t>
              </a:r>
              <a:endParaRPr lang="en-US" dirty="0"/>
            </a:p>
          </p:txBody>
        </p:sp>
        <p:sp>
          <p:nvSpPr>
            <p:cNvPr id="160" name="TextBox 159"/>
            <p:cNvSpPr txBox="1"/>
            <p:nvPr/>
          </p:nvSpPr>
          <p:spPr>
            <a:xfrm>
              <a:off x="5486400" y="5666601"/>
              <a:ext cx="457200" cy="381000"/>
            </a:xfrm>
            <a:prstGeom prst="rect">
              <a:avLst/>
            </a:prstGeom>
            <a:noFill/>
          </p:spPr>
          <p:txBody>
            <a:bodyPr wrap="square" rtlCol="0">
              <a:spAutoFit/>
            </a:bodyPr>
            <a:lstStyle/>
            <a:p>
              <a:r>
                <a:rPr lang="en-US" dirty="0" smtClean="0"/>
                <a:t>5</a:t>
              </a:r>
              <a:endParaRPr lang="en-US" dirty="0"/>
            </a:p>
          </p:txBody>
        </p:sp>
        <p:sp>
          <p:nvSpPr>
            <p:cNvPr id="161" name="TextBox 160"/>
            <p:cNvSpPr txBox="1"/>
            <p:nvPr/>
          </p:nvSpPr>
          <p:spPr>
            <a:xfrm>
              <a:off x="6477000" y="5666601"/>
              <a:ext cx="457200" cy="381000"/>
            </a:xfrm>
            <a:prstGeom prst="rect">
              <a:avLst/>
            </a:prstGeom>
            <a:noFill/>
          </p:spPr>
          <p:txBody>
            <a:bodyPr wrap="square" rtlCol="0">
              <a:spAutoFit/>
            </a:bodyPr>
            <a:lstStyle/>
            <a:p>
              <a:r>
                <a:rPr lang="en-US" dirty="0" smtClean="0"/>
                <a:t>4</a:t>
              </a:r>
              <a:endParaRPr lang="en-US" dirty="0"/>
            </a:p>
          </p:txBody>
        </p:sp>
        <p:sp>
          <p:nvSpPr>
            <p:cNvPr id="162" name="TextBox 161"/>
            <p:cNvSpPr txBox="1"/>
            <p:nvPr/>
          </p:nvSpPr>
          <p:spPr>
            <a:xfrm>
              <a:off x="6248400" y="4676001"/>
              <a:ext cx="457200" cy="381000"/>
            </a:xfrm>
            <a:prstGeom prst="rect">
              <a:avLst/>
            </a:prstGeom>
            <a:noFill/>
          </p:spPr>
          <p:txBody>
            <a:bodyPr wrap="square" rtlCol="0">
              <a:spAutoFit/>
            </a:bodyPr>
            <a:lstStyle/>
            <a:p>
              <a:r>
                <a:rPr lang="en-US" dirty="0" smtClean="0"/>
                <a:t>3</a:t>
              </a:r>
              <a:endParaRPr lang="en-US" dirty="0"/>
            </a:p>
          </p:txBody>
        </p:sp>
        <p:sp>
          <p:nvSpPr>
            <p:cNvPr id="164" name="TextBox 163"/>
            <p:cNvSpPr txBox="1"/>
            <p:nvPr/>
          </p:nvSpPr>
          <p:spPr>
            <a:xfrm>
              <a:off x="6781800" y="5130224"/>
              <a:ext cx="304800" cy="307777"/>
            </a:xfrm>
            <a:prstGeom prst="rect">
              <a:avLst/>
            </a:prstGeom>
            <a:noFill/>
          </p:spPr>
          <p:txBody>
            <a:bodyPr wrap="square" rtlCol="0">
              <a:spAutoFit/>
            </a:bodyPr>
            <a:lstStyle/>
            <a:p>
              <a:r>
                <a:rPr lang="en-US" sz="1400" dirty="0" smtClean="0"/>
                <a:t>3</a:t>
              </a:r>
              <a:endParaRPr lang="en-US" sz="1400" dirty="0"/>
            </a:p>
          </p:txBody>
        </p:sp>
        <p:sp>
          <p:nvSpPr>
            <p:cNvPr id="166" name="TextBox 165"/>
            <p:cNvSpPr txBox="1"/>
            <p:nvPr/>
          </p:nvSpPr>
          <p:spPr>
            <a:xfrm>
              <a:off x="6858000" y="4676001"/>
              <a:ext cx="304800" cy="307777"/>
            </a:xfrm>
            <a:prstGeom prst="rect">
              <a:avLst/>
            </a:prstGeom>
            <a:noFill/>
          </p:spPr>
          <p:txBody>
            <a:bodyPr wrap="square" rtlCol="0">
              <a:spAutoFit/>
            </a:bodyPr>
            <a:lstStyle/>
            <a:p>
              <a:r>
                <a:rPr lang="en-US" sz="1400" dirty="0" smtClean="0"/>
                <a:t>3</a:t>
              </a:r>
              <a:endParaRPr lang="en-US" sz="1400" dirty="0"/>
            </a:p>
          </p:txBody>
        </p:sp>
        <p:sp>
          <p:nvSpPr>
            <p:cNvPr id="167" name="TextBox 166"/>
            <p:cNvSpPr txBox="1"/>
            <p:nvPr/>
          </p:nvSpPr>
          <p:spPr>
            <a:xfrm>
              <a:off x="6617208" y="4801040"/>
              <a:ext cx="304800" cy="307777"/>
            </a:xfrm>
            <a:prstGeom prst="rect">
              <a:avLst/>
            </a:prstGeom>
            <a:noFill/>
          </p:spPr>
          <p:txBody>
            <a:bodyPr wrap="square" rtlCol="0">
              <a:spAutoFit/>
            </a:bodyPr>
            <a:lstStyle/>
            <a:p>
              <a:r>
                <a:rPr lang="en-US" sz="1400" dirty="0" smtClean="0"/>
                <a:t>5</a:t>
              </a:r>
              <a:endParaRPr lang="en-US" sz="1400" dirty="0"/>
            </a:p>
          </p:txBody>
        </p:sp>
        <p:sp>
          <p:nvSpPr>
            <p:cNvPr id="168" name="TextBox 167"/>
            <p:cNvSpPr txBox="1"/>
            <p:nvPr/>
          </p:nvSpPr>
          <p:spPr>
            <a:xfrm>
              <a:off x="6617208" y="4575417"/>
              <a:ext cx="304800" cy="307777"/>
            </a:xfrm>
            <a:prstGeom prst="rect">
              <a:avLst/>
            </a:prstGeom>
            <a:noFill/>
          </p:spPr>
          <p:txBody>
            <a:bodyPr wrap="square" rtlCol="0">
              <a:spAutoFit/>
            </a:bodyPr>
            <a:lstStyle/>
            <a:p>
              <a:r>
                <a:rPr lang="en-US" sz="1400" dirty="0" smtClean="0"/>
                <a:t>0</a:t>
              </a:r>
              <a:endParaRPr lang="en-US" sz="1400" dirty="0"/>
            </a:p>
          </p:txBody>
        </p:sp>
        <p:sp>
          <p:nvSpPr>
            <p:cNvPr id="169" name="TextBox 168"/>
            <p:cNvSpPr txBox="1"/>
            <p:nvPr/>
          </p:nvSpPr>
          <p:spPr>
            <a:xfrm>
              <a:off x="6120384" y="5093577"/>
              <a:ext cx="304800" cy="307777"/>
            </a:xfrm>
            <a:prstGeom prst="rect">
              <a:avLst/>
            </a:prstGeom>
            <a:noFill/>
          </p:spPr>
          <p:txBody>
            <a:bodyPr wrap="square" rtlCol="0">
              <a:spAutoFit/>
            </a:bodyPr>
            <a:lstStyle/>
            <a:p>
              <a:r>
                <a:rPr lang="en-US" sz="1400" dirty="0" smtClean="0"/>
                <a:t>1</a:t>
              </a:r>
              <a:endParaRPr lang="en-US" sz="1400" dirty="0"/>
            </a:p>
          </p:txBody>
        </p:sp>
        <p:sp>
          <p:nvSpPr>
            <p:cNvPr id="170" name="TextBox 169"/>
            <p:cNvSpPr txBox="1"/>
            <p:nvPr/>
          </p:nvSpPr>
          <p:spPr>
            <a:xfrm>
              <a:off x="6376416" y="5008233"/>
              <a:ext cx="304800" cy="307777"/>
            </a:xfrm>
            <a:prstGeom prst="rect">
              <a:avLst/>
            </a:prstGeom>
            <a:noFill/>
          </p:spPr>
          <p:txBody>
            <a:bodyPr wrap="square" rtlCol="0">
              <a:spAutoFit/>
            </a:bodyPr>
            <a:lstStyle/>
            <a:p>
              <a:r>
                <a:rPr lang="en-US" sz="1400" dirty="0" smtClean="0"/>
                <a:t>1</a:t>
              </a:r>
              <a:endParaRPr lang="en-US" sz="1400" dirty="0"/>
            </a:p>
          </p:txBody>
        </p:sp>
        <p:sp>
          <p:nvSpPr>
            <p:cNvPr id="171" name="TextBox 170"/>
            <p:cNvSpPr txBox="1"/>
            <p:nvPr/>
          </p:nvSpPr>
          <p:spPr>
            <a:xfrm>
              <a:off x="6300216" y="5209401"/>
              <a:ext cx="304800" cy="307777"/>
            </a:xfrm>
            <a:prstGeom prst="rect">
              <a:avLst/>
            </a:prstGeom>
            <a:noFill/>
          </p:spPr>
          <p:txBody>
            <a:bodyPr wrap="square" rtlCol="0">
              <a:spAutoFit/>
            </a:bodyPr>
            <a:lstStyle/>
            <a:p>
              <a:r>
                <a:rPr lang="en-US" sz="1400" dirty="0" smtClean="0"/>
                <a:t>4</a:t>
              </a:r>
              <a:endParaRPr lang="en-US" sz="1400" dirty="0"/>
            </a:p>
          </p:txBody>
        </p:sp>
        <p:sp>
          <p:nvSpPr>
            <p:cNvPr id="172" name="TextBox 171"/>
            <p:cNvSpPr txBox="1"/>
            <p:nvPr/>
          </p:nvSpPr>
          <p:spPr>
            <a:xfrm>
              <a:off x="6425184" y="5209401"/>
              <a:ext cx="304800" cy="307777"/>
            </a:xfrm>
            <a:prstGeom prst="rect">
              <a:avLst/>
            </a:prstGeom>
            <a:noFill/>
          </p:spPr>
          <p:txBody>
            <a:bodyPr wrap="square" rtlCol="0">
              <a:spAutoFit/>
            </a:bodyPr>
            <a:lstStyle/>
            <a:p>
              <a:r>
                <a:rPr lang="en-US" sz="1400" dirty="0" smtClean="0"/>
                <a:t>2</a:t>
              </a:r>
              <a:endParaRPr lang="en-US" sz="1400" dirty="0"/>
            </a:p>
          </p:txBody>
        </p:sp>
      </p:grpSp>
      <p:sp>
        <p:nvSpPr>
          <p:cNvPr id="173" name="TextBox 172"/>
          <p:cNvSpPr txBox="1"/>
          <p:nvPr/>
        </p:nvSpPr>
        <p:spPr>
          <a:xfrm>
            <a:off x="7315200" y="5285602"/>
            <a:ext cx="685800" cy="276999"/>
          </a:xfrm>
          <a:prstGeom prst="rect">
            <a:avLst/>
          </a:prstGeom>
          <a:noFill/>
        </p:spPr>
        <p:txBody>
          <a:bodyPr wrap="square" rtlCol="0">
            <a:spAutoFit/>
          </a:bodyPr>
          <a:lstStyle/>
          <a:p>
            <a:r>
              <a:rPr lang="en-US" sz="1200" dirty="0" smtClean="0"/>
              <a:t>(1, 1/2)</a:t>
            </a:r>
            <a:endParaRPr lang="en-US" sz="1200" dirty="0"/>
          </a:p>
        </p:txBody>
      </p:sp>
      <p:sp>
        <p:nvSpPr>
          <p:cNvPr id="174" name="TextBox 173"/>
          <p:cNvSpPr txBox="1"/>
          <p:nvPr/>
        </p:nvSpPr>
        <p:spPr>
          <a:xfrm>
            <a:off x="5791200" y="6504801"/>
            <a:ext cx="685800" cy="276999"/>
          </a:xfrm>
          <a:prstGeom prst="rect">
            <a:avLst/>
          </a:prstGeom>
          <a:noFill/>
        </p:spPr>
        <p:txBody>
          <a:bodyPr wrap="square" rtlCol="0">
            <a:spAutoFit/>
          </a:bodyPr>
          <a:lstStyle/>
          <a:p>
            <a:r>
              <a:rPr lang="en-US" sz="1200" dirty="0" smtClean="0"/>
              <a:t>(1/2, 0)</a:t>
            </a:r>
            <a:endParaRPr lang="en-US" sz="1200" dirty="0"/>
          </a:p>
        </p:txBody>
      </p:sp>
      <p:sp>
        <p:nvSpPr>
          <p:cNvPr id="175" name="TextBox 174"/>
          <p:cNvSpPr txBox="1"/>
          <p:nvPr/>
        </p:nvSpPr>
        <p:spPr>
          <a:xfrm>
            <a:off x="7315200" y="4904601"/>
            <a:ext cx="762000" cy="276999"/>
          </a:xfrm>
          <a:prstGeom prst="rect">
            <a:avLst/>
          </a:prstGeom>
          <a:noFill/>
        </p:spPr>
        <p:txBody>
          <a:bodyPr wrap="square" rtlCol="0">
            <a:spAutoFit/>
          </a:bodyPr>
          <a:lstStyle/>
          <a:p>
            <a:r>
              <a:rPr lang="en-US" sz="1200" dirty="0" smtClean="0"/>
              <a:t>(1, 3/4)</a:t>
            </a:r>
            <a:endParaRPr lang="en-US" sz="1200" dirty="0"/>
          </a:p>
        </p:txBody>
      </p:sp>
      <p:sp>
        <p:nvSpPr>
          <p:cNvPr id="176" name="Text Box 35"/>
          <p:cNvSpPr txBox="1">
            <a:spLocks noChangeArrowheads="1"/>
          </p:cNvSpPr>
          <p:nvPr/>
        </p:nvSpPr>
        <p:spPr bwMode="auto">
          <a:xfrm>
            <a:off x="4724400" y="63137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Text Box 36"/>
          <p:cNvSpPr txBox="1">
            <a:spLocks noChangeArrowheads="1"/>
          </p:cNvSpPr>
          <p:nvPr/>
        </p:nvSpPr>
        <p:spPr bwMode="auto">
          <a:xfrm>
            <a:off x="7118578" y="45089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Straight Arrow Connector 93"/>
          <p:cNvCxnSpPr/>
          <p:nvPr/>
        </p:nvCxnSpPr>
        <p:spPr>
          <a:xfrm>
            <a:off x="3886200" y="54864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1" name="AutoShape 5"/>
          <p:cNvSpPr>
            <a:spLocks noChangeArrowheads="1"/>
          </p:cNvSpPr>
          <p:nvPr/>
        </p:nvSpPr>
        <p:spPr bwMode="auto">
          <a:xfrm>
            <a:off x="1940859" y="35589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5"/>
          <p:cNvSpPr>
            <a:spLocks noChangeArrowheads="1"/>
          </p:cNvSpPr>
          <p:nvPr/>
        </p:nvSpPr>
        <p:spPr bwMode="auto">
          <a:xfrm>
            <a:off x="4000690" y="414130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Utilizing Locality of Reference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85000" lnSpcReduction="20000"/>
          </a:bodyPr>
          <a:lstStyle/>
          <a:p>
            <a:r>
              <a:rPr lang="en-US" dirty="0" smtClean="0">
                <a:solidFill>
                  <a:schemeClr val="tx1">
                    <a:lumMod val="75000"/>
                    <a:lumOff val="25000"/>
                  </a:schemeClr>
                </a:solidFill>
              </a:rPr>
              <a:t>Data that is near other data or has just been used is more likely to be used again</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Storage hierarchy (</a:t>
            </a:r>
            <a:r>
              <a:rPr lang="en-US" dirty="0" err="1" smtClean="0">
                <a:solidFill>
                  <a:schemeClr val="tx1">
                    <a:lumMod val="75000"/>
                    <a:lumOff val="25000"/>
                  </a:schemeClr>
                </a:solidFill>
              </a:rPr>
              <a:t>Ehcache</a:t>
            </a:r>
            <a:r>
              <a:rPr lang="en-US" dirty="0" smtClean="0">
                <a:solidFill>
                  <a:schemeClr val="tx1">
                    <a:lumMod val="75000"/>
                    <a:lumOff val="25000"/>
                  </a:schemeClr>
                </a:solidFill>
              </a:rPr>
              <a:t> libraries):</a:t>
            </a:r>
          </a:p>
          <a:p>
            <a:pPr marL="971550" lvl="1" indent="-514350">
              <a:buFont typeface="+mj-lt"/>
              <a:buAutoNum type="arabicPeriod"/>
            </a:pPr>
            <a:r>
              <a:rPr lang="en-US" dirty="0" smtClean="0">
                <a:solidFill>
                  <a:schemeClr val="tx1">
                    <a:lumMod val="75000"/>
                    <a:lumOff val="25000"/>
                  </a:schemeClr>
                </a:solidFill>
              </a:rPr>
              <a:t>Federator’s Memory Store</a:t>
            </a:r>
          </a:p>
          <a:p>
            <a:pPr marL="971550" lvl="1" indent="-514350">
              <a:buFont typeface="+mj-lt"/>
              <a:buAutoNum type="arabicPeriod"/>
            </a:pPr>
            <a:r>
              <a:rPr lang="en-US" dirty="0" smtClean="0">
                <a:solidFill>
                  <a:schemeClr val="tx1">
                    <a:lumMod val="75000"/>
                    <a:lumOff val="25000"/>
                  </a:schemeClr>
                </a:solidFill>
              </a:rPr>
              <a:t>Federator’s Disk Store</a:t>
            </a:r>
          </a:p>
          <a:p>
            <a:pPr marL="971550" lvl="1" indent="-514350"/>
            <a:r>
              <a:rPr lang="en-US" dirty="0" smtClean="0">
                <a:solidFill>
                  <a:schemeClr val="tx1">
                    <a:lumMod val="75000"/>
                    <a:lumOff val="25000"/>
                  </a:schemeClr>
                </a:solidFill>
              </a:rPr>
              <a:t>Allowable memory and disk capacity </a:t>
            </a:r>
          </a:p>
          <a:p>
            <a:pPr marL="971550" lvl="1" indent="-514350"/>
            <a:r>
              <a:rPr lang="en-US" dirty="0" smtClean="0">
                <a:solidFill>
                  <a:schemeClr val="tx1">
                    <a:lumMod val="75000"/>
                    <a:lumOff val="25000"/>
                  </a:schemeClr>
                </a:solidFill>
              </a:rPr>
              <a:t>If memory overflows, entries are dumped into disk</a:t>
            </a:r>
          </a:p>
          <a:p>
            <a:pPr marL="971550" lvl="1" indent="-514350"/>
            <a:r>
              <a:rPr lang="en-US" dirty="0" smtClean="0">
                <a:solidFill>
                  <a:schemeClr val="tx1">
                    <a:lumMod val="75000"/>
                    <a:lumOff val="25000"/>
                  </a:schemeClr>
                </a:solidFill>
              </a:rPr>
              <a:t>If disk overflows, evicted according to the policy (LRU or LFU)</a:t>
            </a:r>
          </a:p>
          <a:p>
            <a:pPr marL="571500" indent="-514350"/>
            <a:r>
              <a:rPr lang="en-US" dirty="0" smtClean="0">
                <a:solidFill>
                  <a:schemeClr val="tx1">
                    <a:lumMod val="75000"/>
                    <a:lumOff val="25000"/>
                  </a:schemeClr>
                </a:solidFill>
              </a:rPr>
              <a:t>Entries move between memory and disk space</a:t>
            </a:r>
          </a:p>
          <a:p>
            <a:pPr marL="971550" lvl="1" indent="-514350"/>
            <a:r>
              <a:rPr lang="en-US" dirty="0" smtClean="0">
                <a:solidFill>
                  <a:schemeClr val="tx1">
                    <a:lumMod val="75000"/>
                    <a:lumOff val="25000"/>
                  </a:schemeClr>
                </a:solidFill>
              </a:rPr>
              <a:t>Policy  is defined in configuration (LFU, LIFO etc.)</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11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How It is Used (Run-time)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762000"/>
          </a:xfrm>
        </p:spPr>
        <p:txBody>
          <a:bodyPr>
            <a:normAutofit fontScale="70000" lnSpcReduction="20000"/>
          </a:bodyPr>
          <a:lstStyle/>
          <a:p>
            <a:r>
              <a:rPr lang="en-US" dirty="0" smtClean="0">
                <a:solidFill>
                  <a:schemeClr val="tx1">
                    <a:lumMod val="75000"/>
                    <a:lumOff val="25000"/>
                  </a:schemeClr>
                </a:solidFill>
              </a:rPr>
              <a:t>On-demand data access and rendering responded over TT</a:t>
            </a:r>
          </a:p>
          <a:p>
            <a:r>
              <a:rPr lang="en-US" dirty="0" smtClean="0">
                <a:solidFill>
                  <a:schemeClr val="tx1">
                    <a:lumMod val="75000"/>
                    <a:lumOff val="25000"/>
                  </a:schemeClr>
                </a:solidFill>
              </a:rPr>
              <a:t>Lets say federator gets a queries positioned to TT as below</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58</a:t>
            </a:fld>
            <a:endParaRPr lang="en-US" dirty="0"/>
          </a:p>
        </p:txBody>
      </p:sp>
      <p:grpSp>
        <p:nvGrpSpPr>
          <p:cNvPr id="16" name="Group 53"/>
          <p:cNvGrpSpPr/>
          <p:nvPr/>
        </p:nvGrpSpPr>
        <p:grpSpPr>
          <a:xfrm>
            <a:off x="838200" y="2057400"/>
            <a:ext cx="3200400" cy="2819400"/>
            <a:chOff x="914400" y="2971800"/>
            <a:chExt cx="2961477" cy="2724481"/>
          </a:xfrm>
        </p:grpSpPr>
        <p:grpSp>
          <p:nvGrpSpPr>
            <p:cNvPr id="18"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62250"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65227"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8" name="Rectangle 47"/>
            <p:cNvSpPr/>
            <p:nvPr/>
          </p:nvSpPr>
          <p:spPr>
            <a:xfrm>
              <a:off x="1066800" y="3352800"/>
              <a:ext cx="5334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1</a:t>
              </a:r>
              <a:endParaRPr lang="en-US" dirty="0">
                <a:solidFill>
                  <a:srgbClr val="0070C0"/>
                </a:solidFill>
              </a:endParaRPr>
            </a:p>
          </p:txBody>
        </p:sp>
        <p:sp>
          <p:nvSpPr>
            <p:cNvPr id="49" name="Rectangle 48"/>
            <p:cNvSpPr/>
            <p:nvPr/>
          </p:nvSpPr>
          <p:spPr>
            <a:xfrm>
              <a:off x="1828800" y="35814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2</a:t>
              </a:r>
              <a:endParaRPr lang="en-US" dirty="0">
                <a:solidFill>
                  <a:srgbClr val="0070C0"/>
                </a:solidFill>
              </a:endParaRPr>
            </a:p>
          </p:txBody>
        </p:sp>
        <p:sp>
          <p:nvSpPr>
            <p:cNvPr id="50" name="Rectangle 49"/>
            <p:cNvSpPr/>
            <p:nvPr/>
          </p:nvSpPr>
          <p:spPr>
            <a:xfrm>
              <a:off x="1524000" y="4648200"/>
              <a:ext cx="1143000" cy="8382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3</a:t>
              </a:r>
              <a:endParaRPr lang="en-US" dirty="0">
                <a:solidFill>
                  <a:srgbClr val="0070C0"/>
                </a:solidFill>
              </a:endParaRPr>
            </a:p>
          </p:txBody>
        </p:sp>
        <p:sp>
          <p:nvSpPr>
            <p:cNvPr id="51" name="Rectangle 50"/>
            <p:cNvSpPr/>
            <p:nvPr/>
          </p:nvSpPr>
          <p:spPr>
            <a:xfrm>
              <a:off x="2743200" y="3657600"/>
              <a:ext cx="533400" cy="381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4</a:t>
              </a:r>
              <a:endParaRPr lang="en-US" dirty="0">
                <a:solidFill>
                  <a:srgbClr val="0070C0"/>
                </a:solidFill>
              </a:endParaRPr>
            </a:p>
          </p:txBody>
        </p:sp>
      </p:grpSp>
      <p:sp>
        <p:nvSpPr>
          <p:cNvPr id="53" name="Content Placeholder 2"/>
          <p:cNvSpPr txBox="1">
            <a:spLocks/>
          </p:cNvSpPr>
          <p:nvPr/>
        </p:nvSpPr>
        <p:spPr>
          <a:xfrm>
            <a:off x="4267200" y="2667000"/>
            <a:ext cx="4495800" cy="2286000"/>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On-demand query in bbox</a:t>
            </a:r>
          </a:p>
          <a:p>
            <a:pPr marL="342900" lvl="0"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WT entries in GML</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11</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10</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4</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endPar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endParaRPr>
          </a:p>
        </p:txBody>
      </p:sp>
      <p:sp>
        <p:nvSpPr>
          <p:cNvPr id="55" name="Content Placeholder 2"/>
          <p:cNvSpPr txBox="1">
            <a:spLocks/>
          </p:cNvSpPr>
          <p:nvPr/>
        </p:nvSpPr>
        <p:spPr>
          <a:xfrm>
            <a:off x="457200" y="5105400"/>
            <a:ext cx="8382000" cy="1371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Find  all</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partitions that overlap with the query r</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i.e.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values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Obtain</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GML values from TT using corresponding </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values.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 </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TT.get</a:t>
            </a:r>
            <a:r>
              <a:rPr lang="en-US" sz="2800" dirty="0" smtClean="0">
                <a:solidFill>
                  <a:schemeClr val="tx1">
                    <a:lumMod val="75000"/>
                    <a:lumOff val="25000"/>
                  </a:schemeClr>
                </a:solidFill>
              </a:rPr>
              <a:t>(p</a:t>
            </a:r>
            <a:r>
              <a:rPr lang="en-US" sz="2800" baseline="-25000" dirty="0" smtClean="0">
                <a:solidFill>
                  <a:schemeClr val="tx1">
                    <a:lumMod val="75000"/>
                    <a:lumOff val="25000"/>
                  </a:schemeClr>
                </a:solidFill>
              </a:rPr>
              <a:t>i</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Extract the geometry elements </a:t>
            </a:r>
            <a:r>
              <a:rPr lang="en-US" sz="3200" dirty="0" smtClean="0">
                <a:solidFill>
                  <a:schemeClr val="tx1">
                    <a:lumMod val="75000"/>
                    <a:lumOff val="25000"/>
                  </a:schemeClr>
                </a:solidFill>
              </a:rPr>
              <a:t>in GML, and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render the layer.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Summary and Related 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267200"/>
          </a:xfrm>
        </p:spPr>
        <p:txBody>
          <a:bodyPr>
            <a:normAutofit fontScale="85000" lnSpcReduction="10000"/>
          </a:bodyPr>
          <a:lstStyle/>
          <a:p>
            <a:r>
              <a:rPr lang="en-US" dirty="0" smtClean="0">
                <a:solidFill>
                  <a:schemeClr val="tx1">
                    <a:lumMod val="75000"/>
                    <a:lumOff val="25000"/>
                  </a:schemeClr>
                </a:solidFill>
              </a:rPr>
              <a:t>Google Maps tiling:</a:t>
            </a:r>
          </a:p>
          <a:p>
            <a:pPr marL="971550" lvl="1" indent="-514350">
              <a:buFont typeface="+mj-lt"/>
              <a:buAutoNum type="arabicPeriod"/>
            </a:pPr>
            <a:r>
              <a:rPr lang="en-US" dirty="0" smtClean="0">
                <a:solidFill>
                  <a:schemeClr val="tx1">
                    <a:lumMod val="75000"/>
                    <a:lumOff val="25000"/>
                  </a:schemeClr>
                </a:solidFill>
              </a:rPr>
              <a:t>Map image tiles, replacing computation with storage</a:t>
            </a:r>
          </a:p>
          <a:p>
            <a:pPr marL="971550" lvl="1" indent="-514350">
              <a:buFont typeface="+mj-lt"/>
              <a:buAutoNum type="arabicPeriod"/>
            </a:pPr>
            <a:r>
              <a:rPr lang="en-US" dirty="0" smtClean="0">
                <a:solidFill>
                  <a:schemeClr val="tx1">
                    <a:lumMod val="75000"/>
                    <a:lumOff val="25000"/>
                  </a:schemeClr>
                </a:solidFill>
              </a:rPr>
              <a:t>No rendering – uses premade image tiles.</a:t>
            </a:r>
          </a:p>
          <a:p>
            <a:pPr marL="971550" lvl="1" indent="-514350">
              <a:buFont typeface="+mj-lt"/>
              <a:buAutoNum type="arabicPeriod"/>
            </a:pPr>
            <a:r>
              <a:rPr lang="en-US" dirty="0" smtClean="0">
                <a:solidFill>
                  <a:schemeClr val="tx1">
                    <a:lumMod val="75000"/>
                    <a:lumOff val="25000"/>
                  </a:schemeClr>
                </a:solidFill>
              </a:rPr>
              <a:t>Static, not extendable</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GML-tiling enables creation of distributed map rendering</a:t>
            </a:r>
          </a:p>
          <a:p>
            <a:pPr marL="971550" lvl="1" indent="-514350">
              <a:buFont typeface="+mj-lt"/>
              <a:buAutoNum type="arabicPeriod"/>
            </a:pPr>
            <a:r>
              <a:rPr lang="en-US" dirty="0" smtClean="0">
                <a:solidFill>
                  <a:schemeClr val="tx1">
                    <a:lumMod val="75000"/>
                    <a:lumOff val="25000"/>
                  </a:schemeClr>
                </a:solidFill>
              </a:rPr>
              <a:t>Tiles are consisted of structured data model –GML </a:t>
            </a:r>
          </a:p>
          <a:p>
            <a:pPr marL="1371600" lvl="2" indent="-457200"/>
            <a:r>
              <a:rPr lang="en-US" dirty="0" smtClean="0">
                <a:solidFill>
                  <a:schemeClr val="tx1">
                    <a:lumMod val="75000"/>
                    <a:lumOff val="25000"/>
                  </a:schemeClr>
                </a:solidFill>
              </a:rPr>
              <a:t>Enables attribute based querying of map data besides displaying</a:t>
            </a:r>
          </a:p>
          <a:p>
            <a:pPr marL="971550" lvl="1" indent="-514350">
              <a:buFont typeface="+mj-lt"/>
              <a:buAutoNum type="arabicPeriod"/>
            </a:pPr>
            <a:r>
              <a:rPr lang="en-US" dirty="0" smtClean="0">
                <a:solidFill>
                  <a:schemeClr val="tx1">
                    <a:lumMod val="75000"/>
                    <a:lumOff val="25000"/>
                  </a:schemeClr>
                </a:solidFill>
              </a:rPr>
              <a:t>Rendering of GML</a:t>
            </a:r>
          </a:p>
          <a:p>
            <a:pPr marL="971550" lvl="1" indent="-514350">
              <a:buFont typeface="+mj-lt"/>
              <a:buAutoNum type="arabicPeriod"/>
            </a:pPr>
            <a:r>
              <a:rPr lang="en-US" dirty="0" smtClean="0">
                <a:solidFill>
                  <a:schemeClr val="tx1">
                    <a:lumMod val="75000"/>
                    <a:lumOff val="25000"/>
                  </a:schemeClr>
                </a:solidFill>
              </a:rPr>
              <a:t>Standards – easy to extend with new data sources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14800" y="1295400"/>
            <a:ext cx="5029200" cy="5562600"/>
          </a:xfrm>
        </p:spPr>
        <p:txBody>
          <a:bodyPr>
            <a:noAutofit/>
          </a:bodyPr>
          <a:lstStyle/>
          <a:p>
            <a:pPr marL="342860" indent="-342860" defTabSz="914293" fontAlgn="auto">
              <a:spcAft>
                <a:spcPts val="0"/>
              </a:spcAft>
              <a:defRPr/>
            </a:pPr>
            <a:r>
              <a:rPr lang="en-US" sz="2400" b="1" dirty="0" smtClean="0">
                <a:solidFill>
                  <a:schemeClr val="tx1">
                    <a:lumMod val="75000"/>
                    <a:lumOff val="25000"/>
                  </a:schemeClr>
                </a:solidFill>
              </a:rPr>
              <a:t>GIS</a:t>
            </a:r>
            <a:r>
              <a:rPr lang="en-US" sz="2400" dirty="0" smtClean="0">
                <a:solidFill>
                  <a:schemeClr val="tx1">
                    <a:lumMod val="75000"/>
                    <a:lumOff val="25000"/>
                  </a:schemeClr>
                </a:solidFill>
              </a:rPr>
              <a:t> is a system for creating, storing, sharing,  analyzing, manipulating and displaying geo-data and associated attributes. </a:t>
            </a:r>
          </a:p>
          <a:p>
            <a:pPr marL="342813" lvl="1" indent="-285717" defTabSz="914293">
              <a:buFont typeface="Arial" pitchFamily="34" charset="0"/>
              <a:buChar char="•"/>
              <a:defRPr/>
            </a:pPr>
            <a:r>
              <a:rPr lang="en-US" sz="2400" dirty="0" smtClean="0">
                <a:solidFill>
                  <a:schemeClr val="tx1">
                    <a:lumMod val="75000"/>
                    <a:lumOff val="25000"/>
                  </a:schemeClr>
                </a:solidFill>
              </a:rPr>
              <a:t>Distributed nature of geo-data; various client-server models, databases, HTTP, FTP</a:t>
            </a:r>
          </a:p>
          <a:p>
            <a:pPr marL="342813" indent="-285717" defTabSz="914293">
              <a:defRPr/>
            </a:pPr>
            <a:r>
              <a:rPr lang="en-US" sz="2400" dirty="0" smtClean="0">
                <a:solidFill>
                  <a:schemeClr val="tx1">
                    <a:lumMod val="75000"/>
                    <a:lumOff val="25000"/>
                  </a:schemeClr>
                </a:solidFill>
              </a:rPr>
              <a:t>Modern GIS requires</a:t>
            </a:r>
          </a:p>
          <a:p>
            <a:pPr marL="742863" lvl="1" indent="-285717" defTabSz="914293">
              <a:defRPr/>
            </a:pPr>
            <a:r>
              <a:rPr lang="en-US" sz="2000" dirty="0" smtClean="0">
                <a:solidFill>
                  <a:schemeClr val="tx1">
                    <a:lumMod val="75000"/>
                    <a:lumOff val="25000"/>
                  </a:schemeClr>
                </a:solidFill>
              </a:rPr>
              <a:t>Distributed data access for spatial databases</a:t>
            </a:r>
          </a:p>
          <a:p>
            <a:pPr marL="742863" lvl="1" indent="-285717" defTabSz="914293">
              <a:defRPr/>
            </a:pPr>
            <a:r>
              <a:rPr lang="en-US" sz="2000" dirty="0" smtClean="0">
                <a:solidFill>
                  <a:schemeClr val="tx1">
                    <a:lumMod val="75000"/>
                    <a:lumOff val="25000"/>
                  </a:schemeClr>
                </a:solidFill>
              </a:rPr>
              <a:t>Utilizing remote analysis, simulation or visualization tools</a:t>
            </a:r>
          </a:p>
          <a:p>
            <a:pPr marL="742863" lvl="1" indent="-285717" defTabSz="914293">
              <a:defRPr/>
            </a:pPr>
            <a:r>
              <a:rPr lang="en-US" sz="2000" dirty="0" smtClean="0">
                <a:solidFill>
                  <a:schemeClr val="tx1">
                    <a:lumMod val="75000"/>
                    <a:lumOff val="25000"/>
                  </a:schemeClr>
                </a:solidFill>
              </a:rPr>
              <a:t>Analyses of spatial data in map-based formats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dirty="0"/>
          </a:p>
        </p:txBody>
      </p:sp>
      <p:pic>
        <p:nvPicPr>
          <p:cNvPr id="5" name="Picture 4"/>
          <p:cNvPicPr/>
          <p:nvPr/>
        </p:nvPicPr>
        <p:blipFill>
          <a:blip r:embed="rId3"/>
          <a:srcRect/>
          <a:stretch>
            <a:fillRect/>
          </a:stretch>
        </p:blipFill>
        <p:spPr bwMode="auto">
          <a:xfrm>
            <a:off x="76200" y="1219200"/>
            <a:ext cx="3886200" cy="4724400"/>
          </a:xfrm>
          <a:prstGeom prst="rect">
            <a:avLst/>
          </a:prstGeom>
          <a:noFill/>
          <a:ln w="9525">
            <a:noFill/>
            <a:miter lim="800000"/>
            <a:headEnd/>
            <a:tailEnd/>
          </a:ln>
        </p:spPr>
      </p:pic>
      <p:sp>
        <p:nvSpPr>
          <p:cNvPr id="6" name="TextBox 5"/>
          <p:cNvSpPr txBox="1"/>
          <p:nvPr/>
        </p:nvSpPr>
        <p:spPr>
          <a:xfrm>
            <a:off x="152400" y="5943600"/>
            <a:ext cx="3810000" cy="830997"/>
          </a:xfrm>
          <a:prstGeom prst="rect">
            <a:avLst/>
          </a:prstGeom>
          <a:noFill/>
        </p:spPr>
        <p:txBody>
          <a:bodyPr wrap="square" rtlCol="0">
            <a:spAutoFit/>
          </a:bodyPr>
          <a:lstStyle/>
          <a:p>
            <a:r>
              <a:rPr lang="en-US" sz="1600" dirty="0" smtClean="0"/>
              <a:t>Feature enriched multi-layer maps. Each feature data is collected from distributed resources and rendered an overlaid</a:t>
            </a:r>
            <a:endParaRPr lang="en-US"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srcRect/>
          <a:stretch>
            <a:fillRect/>
          </a:stretch>
        </p:blipFill>
        <p:spPr bwMode="auto">
          <a:xfrm>
            <a:off x="-1" y="2209800"/>
            <a:ext cx="6172201" cy="46482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8683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Using GML-tiling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838200"/>
            <a:ext cx="8991600" cy="1524000"/>
          </a:xfrm>
        </p:spPr>
        <p:txBody>
          <a:bodyPr>
            <a:normAutofit fontScale="62500" lnSpcReduction="20000"/>
          </a:bodyPr>
          <a:lstStyle/>
          <a:p>
            <a:r>
              <a:rPr lang="en-US" dirty="0" smtClean="0">
                <a:solidFill>
                  <a:schemeClr val="tx1">
                    <a:lumMod val="75000"/>
                    <a:lumOff val="25000"/>
                  </a:schemeClr>
                </a:solidFill>
              </a:rPr>
              <a:t>The system bottleneck -</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is removed with the cost of </a:t>
            </a:r>
          </a:p>
          <a:p>
            <a:pPr lvl="1"/>
            <a:r>
              <a:rPr lang="en-US" dirty="0" smtClean="0">
                <a:solidFill>
                  <a:schemeClr val="tx1">
                    <a:lumMod val="75000"/>
                    <a:lumOff val="25000"/>
                  </a:schemeClr>
                </a:solidFill>
              </a:rPr>
              <a:t>Calculating overlapped entries and accessing tile table to get corresponding GML sets</a:t>
            </a:r>
          </a:p>
          <a:p>
            <a:r>
              <a:rPr lang="en-US" dirty="0" smtClean="0">
                <a:solidFill>
                  <a:schemeClr val="tx1">
                    <a:lumMod val="75000"/>
                    <a:lumOff val="25000"/>
                  </a:schemeClr>
                </a:solidFill>
              </a:rPr>
              <a:t>Client’s requests/queries are served from GML tiles at federator.</a:t>
            </a:r>
          </a:p>
          <a:p>
            <a:r>
              <a:rPr lang="en-US" dirty="0" smtClean="0">
                <a:solidFill>
                  <a:schemeClr val="tx1">
                    <a:lumMod val="75000"/>
                    <a:lumOff val="25000"/>
                  </a:schemeClr>
                </a:solidFill>
              </a:rPr>
              <a:t>Setup: Predefined threshold tile size for seismic data is 2MB</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60</a:t>
            </a:fld>
            <a:endParaRPr lang="en-US"/>
          </a:p>
        </p:txBody>
      </p:sp>
      <p:pic>
        <p:nvPicPr>
          <p:cNvPr id="5" name="Picture 14"/>
          <p:cNvPicPr>
            <a:picLocks noChangeAspect="1" noChangeArrowheads="1"/>
          </p:cNvPicPr>
          <p:nvPr/>
        </p:nvPicPr>
        <p:blipFill>
          <a:blip r:embed="rId4" cstate="print"/>
          <a:srcRect/>
          <a:stretch>
            <a:fillRect/>
          </a:stretch>
        </p:blipFill>
        <p:spPr bwMode="auto">
          <a:xfrm>
            <a:off x="7162800" y="4648200"/>
            <a:ext cx="1371600" cy="1375063"/>
          </a:xfrm>
          <a:prstGeom prst="rect">
            <a:avLst/>
          </a:prstGeom>
          <a:noFill/>
          <a:ln w="9525">
            <a:noFill/>
            <a:miter lim="800000"/>
            <a:headEnd/>
            <a:tailEnd/>
          </a:ln>
          <a:effectLst/>
        </p:spPr>
      </p:pic>
      <p:pic>
        <p:nvPicPr>
          <p:cNvPr id="6" name="Picture 11"/>
          <p:cNvPicPr>
            <a:picLocks noChangeAspect="1" noChangeArrowheads="1"/>
          </p:cNvPicPr>
          <p:nvPr/>
        </p:nvPicPr>
        <p:blipFill>
          <a:blip r:embed="rId5" cstate="print"/>
          <a:srcRect/>
          <a:stretch>
            <a:fillRect/>
          </a:stretch>
        </p:blipFill>
        <p:spPr bwMode="auto">
          <a:xfrm>
            <a:off x="5715000" y="4648200"/>
            <a:ext cx="1371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6" cstate="print"/>
          <a:srcRect/>
          <a:stretch>
            <a:fillRect/>
          </a:stretch>
        </p:blipFill>
        <p:spPr bwMode="auto">
          <a:xfrm>
            <a:off x="7162800" y="3200400"/>
            <a:ext cx="1375038" cy="1371600"/>
          </a:xfrm>
          <a:prstGeom prst="rect">
            <a:avLst/>
          </a:prstGeom>
          <a:noFill/>
          <a:ln w="9525">
            <a:noFill/>
            <a:miter lim="800000"/>
            <a:headEnd/>
            <a:tailEnd/>
          </a:ln>
          <a:effectLst/>
        </p:spPr>
      </p:pic>
      <p:pic>
        <p:nvPicPr>
          <p:cNvPr id="8" name="Picture 9"/>
          <p:cNvPicPr>
            <a:picLocks noChangeAspect="1" noChangeArrowheads="1"/>
          </p:cNvPicPr>
          <p:nvPr/>
        </p:nvPicPr>
        <p:blipFill>
          <a:blip r:embed="rId7"/>
          <a:srcRect/>
          <a:stretch>
            <a:fillRect/>
          </a:stretch>
        </p:blipFill>
        <p:spPr bwMode="auto">
          <a:xfrm>
            <a:off x="5715952" y="3200400"/>
            <a:ext cx="1368172" cy="1371600"/>
          </a:xfrm>
          <a:prstGeom prst="rect">
            <a:avLst/>
          </a:prstGeom>
          <a:noFill/>
          <a:ln w="9525">
            <a:noFill/>
            <a:miter lim="800000"/>
            <a:headEnd/>
            <a:tailEnd/>
          </a:ln>
          <a:effectLst/>
        </p:spPr>
      </p:pic>
      <p:cxnSp>
        <p:nvCxnSpPr>
          <p:cNvPr id="18" name="Straight Connector 17"/>
          <p:cNvCxnSpPr>
            <a:stCxn id="7" idx="0"/>
            <a:endCxn id="7" idx="2"/>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5" idx="0"/>
            <a:endCxn id="5" idx="2"/>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stCxn id="6" idx="0"/>
            <a:endCxn id="6" idx="2"/>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stCxn id="6" idx="1"/>
            <a:endCxn id="6" idx="3"/>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769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0800" y="56388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62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1"/>
            <a:endCxn id="5" idx="3"/>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8105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189025"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72200" y="37338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69" name="TextBox 68"/>
          <p:cNvSpPr txBox="1"/>
          <p:nvPr/>
        </p:nvSpPr>
        <p:spPr>
          <a:xfrm>
            <a:off x="7696200" y="37338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70" name="TextBox 69"/>
          <p:cNvSpPr txBox="1"/>
          <p:nvPr/>
        </p:nvSpPr>
        <p:spPr>
          <a:xfrm>
            <a:off x="6172200" y="5181600"/>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71" name="TextBox 70"/>
          <p:cNvSpPr txBox="1"/>
          <p:nvPr/>
        </p:nvSpPr>
        <p:spPr>
          <a:xfrm>
            <a:off x="7620000" y="51054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73" name="TextBox 72"/>
          <p:cNvSpPr txBox="1"/>
          <p:nvPr/>
        </p:nvSpPr>
        <p:spPr>
          <a:xfrm>
            <a:off x="5791200" y="2401669"/>
            <a:ext cx="3352800" cy="646331"/>
          </a:xfrm>
          <a:prstGeom prst="rect">
            <a:avLst/>
          </a:prstGeom>
          <a:noFill/>
        </p:spPr>
        <p:txBody>
          <a:bodyPr wrap="square" rtlCol="0">
            <a:spAutoFit/>
          </a:bodyPr>
          <a:lstStyle/>
          <a:p>
            <a:r>
              <a:rPr lang="en-US" dirty="0" smtClean="0"/>
              <a:t>Tiles: &lt;bbox, gml&gt; – locally stored in memory/disk</a:t>
            </a:r>
            <a:endParaRPr lang="en-US" dirty="0"/>
          </a:p>
        </p:txBody>
      </p:sp>
      <p:grpSp>
        <p:nvGrpSpPr>
          <p:cNvPr id="9" name="Group 44"/>
          <p:cNvGrpSpPr/>
          <p:nvPr/>
        </p:nvGrpSpPr>
        <p:grpSpPr>
          <a:xfrm>
            <a:off x="1697770" y="2286000"/>
            <a:ext cx="5846030" cy="4571999"/>
            <a:chOff x="1697770" y="2286000"/>
            <a:chExt cx="5846030" cy="4571999"/>
          </a:xfrm>
        </p:grpSpPr>
        <p:pic>
          <p:nvPicPr>
            <p:cNvPr id="2051" name="Picture 3"/>
            <p:cNvPicPr>
              <a:picLocks noChangeAspect="1" noChangeArrowheads="1"/>
            </p:cNvPicPr>
            <p:nvPr/>
          </p:nvPicPr>
          <p:blipFill>
            <a:blip r:embed="rId8"/>
            <a:srcRect/>
            <a:stretch>
              <a:fillRect/>
            </a:stretch>
          </p:blipFill>
          <p:spPr bwMode="auto">
            <a:xfrm>
              <a:off x="1697770" y="2286000"/>
              <a:ext cx="5846030" cy="4571999"/>
            </a:xfrm>
            <a:prstGeom prst="rect">
              <a:avLst/>
            </a:prstGeom>
            <a:noFill/>
            <a:ln w="9525">
              <a:noFill/>
              <a:miter lim="800000"/>
              <a:headEnd/>
              <a:tailEnd/>
            </a:ln>
            <a:effectLst/>
          </p:spPr>
        </p:pic>
        <p:sp>
          <p:nvSpPr>
            <p:cNvPr id="37" name="TextBox 36"/>
            <p:cNvSpPr txBox="1"/>
            <p:nvPr/>
          </p:nvSpPr>
          <p:spPr>
            <a:xfrm>
              <a:off x="2743200" y="5943600"/>
              <a:ext cx="533400" cy="276999"/>
            </a:xfrm>
            <a:prstGeom prst="rect">
              <a:avLst/>
            </a:prstGeom>
            <a:noFill/>
          </p:spPr>
          <p:txBody>
            <a:bodyPr wrap="square" rtlCol="0">
              <a:spAutoFit/>
            </a:bodyPr>
            <a:lstStyle/>
            <a:p>
              <a:r>
                <a:rPr lang="en-US" sz="1200" dirty="0" smtClean="0"/>
                <a:t>2.29</a:t>
              </a:r>
              <a:endParaRPr lang="en-US" sz="1200" dirty="0"/>
            </a:p>
          </p:txBody>
        </p:sp>
        <p:sp>
          <p:nvSpPr>
            <p:cNvPr id="39" name="TextBox 38"/>
            <p:cNvSpPr txBox="1"/>
            <p:nvPr/>
          </p:nvSpPr>
          <p:spPr>
            <a:xfrm>
              <a:off x="3352800" y="5638800"/>
              <a:ext cx="457200" cy="276999"/>
            </a:xfrm>
            <a:prstGeom prst="rect">
              <a:avLst/>
            </a:prstGeom>
            <a:noFill/>
          </p:spPr>
          <p:txBody>
            <a:bodyPr wrap="square" rtlCol="0">
              <a:spAutoFit/>
            </a:bodyPr>
            <a:lstStyle/>
            <a:p>
              <a:r>
                <a:rPr lang="en-US" sz="1200" dirty="0" smtClean="0"/>
                <a:t>6.16</a:t>
              </a:r>
              <a:endParaRPr lang="en-US" sz="1200" dirty="0"/>
            </a:p>
          </p:txBody>
        </p:sp>
        <p:sp>
          <p:nvSpPr>
            <p:cNvPr id="41" name="TextBox 40"/>
            <p:cNvSpPr txBox="1"/>
            <p:nvPr/>
          </p:nvSpPr>
          <p:spPr>
            <a:xfrm>
              <a:off x="4572000" y="4371201"/>
              <a:ext cx="533400" cy="276999"/>
            </a:xfrm>
            <a:prstGeom prst="rect">
              <a:avLst/>
            </a:prstGeom>
            <a:noFill/>
          </p:spPr>
          <p:txBody>
            <a:bodyPr wrap="square" rtlCol="0">
              <a:spAutoFit/>
            </a:bodyPr>
            <a:lstStyle/>
            <a:p>
              <a:r>
                <a:rPr lang="en-US" sz="1200" dirty="0" smtClean="0"/>
                <a:t>15.61</a:t>
              </a:r>
              <a:endParaRPr lang="en-US" sz="1200" dirty="0"/>
            </a:p>
          </p:txBody>
        </p:sp>
        <p:sp>
          <p:nvSpPr>
            <p:cNvPr id="43" name="TextBox 42"/>
            <p:cNvSpPr txBox="1"/>
            <p:nvPr/>
          </p:nvSpPr>
          <p:spPr>
            <a:xfrm>
              <a:off x="5715000" y="2667000"/>
              <a:ext cx="1143000" cy="276999"/>
            </a:xfrm>
            <a:prstGeom prst="rect">
              <a:avLst/>
            </a:prstGeom>
            <a:noFill/>
          </p:spPr>
          <p:txBody>
            <a:bodyPr wrap="square" rtlCol="0">
              <a:spAutoFit/>
            </a:bodyPr>
            <a:lstStyle/>
            <a:p>
              <a:r>
                <a:rPr lang="en-US" sz="1200" dirty="0" smtClean="0"/>
                <a:t>Speedup:20.95</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8382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Range Query Partitioning</a:t>
            </a:r>
          </a:p>
        </p:txBody>
      </p:sp>
      <p:sp>
        <p:nvSpPr>
          <p:cNvPr id="3" name="Content Placeholder 2"/>
          <p:cNvSpPr>
            <a:spLocks noGrp="1"/>
          </p:cNvSpPr>
          <p:nvPr>
            <p:ph idx="1"/>
          </p:nvPr>
        </p:nvSpPr>
        <p:spPr>
          <a:xfrm>
            <a:off x="457200" y="1447800"/>
            <a:ext cx="8534400" cy="4953000"/>
          </a:xfrm>
        </p:spPr>
        <p:txBody>
          <a:bodyPr>
            <a:normAutofit fontScale="85000" lnSpcReduction="20000"/>
          </a:bodyPr>
          <a:lstStyle/>
          <a:p>
            <a:r>
              <a:rPr lang="en-US" dirty="0" smtClean="0">
                <a:solidFill>
                  <a:schemeClr val="tx1">
                    <a:lumMod val="75000"/>
                    <a:lumOff val="25000"/>
                  </a:schemeClr>
                </a:solidFill>
              </a:rPr>
              <a:t>Estimating the workload of 2-dimensional range queries when the data sets have numerical attributes with real values. </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The range queries are intersections of ranges, each range being defined on a single attribute.</a:t>
            </a:r>
          </a:p>
          <a:p>
            <a:pPr lvl="1"/>
            <a:r>
              <a:rPr lang="en-US" dirty="0" smtClean="0">
                <a:solidFill>
                  <a:schemeClr val="tx1">
                    <a:lumMod val="75000"/>
                    <a:lumOff val="25000"/>
                  </a:schemeClr>
                </a:solidFill>
              </a:rPr>
              <a:t>Lets say A is the set of attributes A={A</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A</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a:t>
            </a:r>
            <a:r>
              <a:rPr lang="en-US" baseline="-25000" dirty="0" smtClean="0">
                <a:solidFill>
                  <a:schemeClr val="tx1">
                    <a:lumMod val="75000"/>
                    <a:lumOff val="25000"/>
                  </a:schemeClr>
                </a:solidFill>
              </a:rPr>
              <a:t>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Attribute gets values between some intervals: </a:t>
            </a:r>
            <a:r>
              <a:rPr lang="en-US" dirty="0" err="1" smtClean="0">
                <a:solidFill>
                  <a:schemeClr val="tx1">
                    <a:lumMod val="75000"/>
                    <a:lumOff val="25000"/>
                  </a:schemeClr>
                </a:solidFill>
              </a:rPr>
              <a:t>α</a:t>
            </a:r>
            <a:r>
              <a:rPr lang="en-US" baseline="-25000" dirty="0" err="1" smtClean="0">
                <a:solidFill>
                  <a:schemeClr val="tx1">
                    <a:lumMod val="75000"/>
                    <a:lumOff val="25000"/>
                  </a:schemeClr>
                </a:solidFill>
              </a:rPr>
              <a:t>i</a:t>
            </a:r>
            <a:r>
              <a:rPr lang="en-US" dirty="0" smtClean="0">
                <a:solidFill>
                  <a:schemeClr val="tx1">
                    <a:lumMod val="75000"/>
                    <a:lumOff val="25000"/>
                  </a:schemeClr>
                </a:solidFill>
              </a:rPr>
              <a:t> &lt; A</a:t>
            </a:r>
            <a:r>
              <a:rPr lang="en-US" baseline="-25000" dirty="0" smtClean="0">
                <a:solidFill>
                  <a:schemeClr val="tx1">
                    <a:lumMod val="75000"/>
                    <a:lumOff val="25000"/>
                  </a:schemeClr>
                </a:solidFill>
              </a:rPr>
              <a:t>i</a:t>
            </a:r>
            <a:r>
              <a:rPr lang="en-US" dirty="0" smtClean="0">
                <a:solidFill>
                  <a:schemeClr val="tx1">
                    <a:lumMod val="75000"/>
                    <a:lumOff val="25000"/>
                  </a:schemeClr>
                </a:solidFill>
              </a:rPr>
              <a:t> &lt; </a:t>
            </a:r>
            <a:r>
              <a:rPr lang="el-GR" dirty="0" smtClean="0">
                <a:solidFill>
                  <a:schemeClr val="tx1">
                    <a:lumMod val="75000"/>
                    <a:lumOff val="25000"/>
                  </a:schemeClr>
                </a:solidFill>
              </a:rPr>
              <a:t>β</a:t>
            </a:r>
            <a:r>
              <a:rPr lang="en-US" baseline="-25000" dirty="0" err="1" smtClean="0">
                <a:solidFill>
                  <a:schemeClr val="tx1">
                    <a:lumMod val="75000"/>
                    <a:lumOff val="25000"/>
                  </a:schemeClr>
                </a:solidFill>
              </a:rPr>
              <a:t>i</a:t>
            </a:r>
            <a:endParaRPr lang="en-US" baseline="-25000" dirty="0" smtClean="0">
              <a:solidFill>
                <a:schemeClr val="tx1">
                  <a:lumMod val="75000"/>
                  <a:lumOff val="25000"/>
                </a:schemeClr>
              </a:solidFill>
            </a:endParaRPr>
          </a:p>
          <a:p>
            <a:pPr lvl="1"/>
            <a:r>
              <a:rPr lang="en-US" dirty="0" smtClean="0">
                <a:solidFill>
                  <a:schemeClr val="tx1">
                    <a:lumMod val="75000"/>
                    <a:lumOff val="25000"/>
                  </a:schemeClr>
                </a:solidFill>
              </a:rPr>
              <a:t>Range queries are of the form</a:t>
            </a:r>
          </a:p>
          <a:p>
            <a:pPr lvl="2"/>
            <a:r>
              <a:rPr lang="en-US" sz="2800" dirty="0" smtClean="0">
                <a:solidFill>
                  <a:schemeClr val="tx1">
                    <a:lumMod val="75000"/>
                    <a:lumOff val="25000"/>
                  </a:schemeClr>
                </a:solidFill>
              </a:rPr>
              <a:t>(α</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&amp; (α</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&amp; .. (</a:t>
            </a:r>
            <a:r>
              <a:rPr lang="en-US" sz="2800" dirty="0" err="1" smtClean="0">
                <a:solidFill>
                  <a:schemeClr val="tx1">
                    <a:lumMod val="75000"/>
                    <a:lumOff val="25000"/>
                  </a:schemeClr>
                </a:solidFill>
              </a:rPr>
              <a:t>α</a:t>
            </a:r>
            <a:r>
              <a:rPr lang="en-US" sz="2800" baseline="-25000" dirty="0" err="1" smtClean="0">
                <a:solidFill>
                  <a:schemeClr val="tx1">
                    <a:lumMod val="75000"/>
                    <a:lumOff val="25000"/>
                  </a:schemeClr>
                </a:solidFill>
              </a:rPr>
              <a:t>n</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a:t>
            </a:r>
            <a:endParaRPr lang="en-US" dirty="0" smtClean="0">
              <a:solidFill>
                <a:schemeClr val="tx1">
                  <a:lumMod val="75000"/>
                  <a:lumOff val="25000"/>
                </a:schemeClr>
              </a:solidFill>
            </a:endParaRP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Aim: Cutting the 2-dim ranges (bounding boxes) in the queries into smaller pieces with approximately equal loads.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401638">
              <a:buNone/>
            </a:pPr>
            <a:r>
              <a:rPr lang="en-US" sz="2000" dirty="0" smtClean="0">
                <a:solidFill>
                  <a:schemeClr val="tx1">
                    <a:lumMod val="75000"/>
                    <a:lumOff val="25000"/>
                  </a:schemeClr>
                </a:solidFill>
              </a:rPr>
              <a:t>-Recursively cut the ranges (R) into two sub-regions (R1 and R2)</a:t>
            </a:r>
          </a:p>
          <a:p>
            <a:pPr lvl="1" indent="-401638">
              <a:buNone/>
            </a:pPr>
            <a:r>
              <a:rPr lang="en-US" sz="2000" dirty="0" smtClean="0">
                <a:solidFill>
                  <a:schemeClr val="tx1">
                    <a:lumMod val="75000"/>
                    <a:lumOff val="25000"/>
                  </a:schemeClr>
                </a:solidFill>
              </a:rPr>
              <a:t>       -Till the corresponding query sizes for the ranges R1 and R2 are less than the threshold value t and </a:t>
            </a:r>
          </a:p>
          <a:p>
            <a:pPr lvl="2" indent="-401638">
              <a:buNone/>
            </a:pPr>
            <a:r>
              <a:rPr lang="en-US" sz="2000" dirty="0" smtClean="0">
                <a:solidFill>
                  <a:schemeClr val="tx1">
                    <a:lumMod val="75000"/>
                    <a:lumOff val="25000"/>
                  </a:schemeClr>
                </a:solidFill>
              </a:rPr>
              <a:t>       - remote invocation to the data server with new ranges</a:t>
            </a:r>
          </a:p>
          <a:p>
            <a:pPr lvl="1" indent="-401638">
              <a:buNone/>
            </a:pPr>
            <a:r>
              <a:rPr lang="en-US" sz="2000" dirty="0" smtClean="0">
                <a:solidFill>
                  <a:schemeClr val="tx1">
                    <a:lumMod val="75000"/>
                    <a:lumOff val="25000"/>
                  </a:schemeClr>
                </a:solidFill>
              </a:rPr>
              <a:t>-Store the partitions as pairs of &lt;R1, query-size&gt;</a:t>
            </a:r>
          </a:p>
          <a:p>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endParaRPr lang="en-US" dirty="0"/>
          </a:p>
        </p:txBody>
      </p:sp>
      <p:graphicFrame>
        <p:nvGraphicFramePr>
          <p:cNvPr id="5" name="Content Placeholder 4"/>
          <p:cNvGraphicFramePr>
            <a:graphicFrameLocks noGrp="1"/>
          </p:cNvGraphicFramePr>
          <p:nvPr>
            <p:ph idx="1"/>
          </p:nvPr>
        </p:nvGraphicFramePr>
        <p:xfrm>
          <a:off x="228600" y="838199"/>
          <a:ext cx="8686800" cy="5833872"/>
        </p:xfrm>
        <a:graphic>
          <a:graphicData uri="http://schemas.openxmlformats.org/drawingml/2006/table">
            <a:tbl>
              <a:tblPr firstRow="1" bandRow="1">
                <a:tableStyleId>{5C22544A-7EE6-4342-B048-85BDC9FD1C3A}</a:tableStyleId>
              </a:tblPr>
              <a:tblGrid>
                <a:gridCol w="4343400"/>
                <a:gridCol w="4343400"/>
              </a:tblGrid>
              <a:tr h="2468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PT(R, t,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PTInBalance</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 </a:t>
                      </a:r>
                      <a:r>
                        <a:rPr kumimoji="0" lang="en-US" sz="1800" b="1"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er</a:t>
                      </a:r>
                      <a:r>
                        <a:rPr kumimoji="0" lang="en-US" sz="1800" b="1"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txBody>
                  <a:tcPr/>
                </a:tc>
              </a:tr>
              <a:tr h="5387623">
                <a:tc>
                  <a:txBody>
                    <a:bodyPr/>
                    <a:lstStyle/>
                    <a:p>
                      <a:pPr lvl="0"/>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t>
                      </a:r>
                      <a:r>
                        <a:rPr lang="en-US" dirty="0" err="1" smtClean="0">
                          <a:solidFill>
                            <a:schemeClr val="tx1">
                              <a:lumMod val="75000"/>
                              <a:lumOff val="25000"/>
                            </a:schemeClr>
                          </a:solidFill>
                        </a:rPr>
                        <a:t>PTInBalance</a:t>
                      </a:r>
                      <a:r>
                        <a:rPr lang="en-US" dirty="0" smtClean="0">
                          <a:solidFill>
                            <a:schemeClr val="tx1">
                              <a:lumMod val="75000"/>
                              <a:lumOff val="25000"/>
                            </a:schemeClr>
                          </a:solidFill>
                        </a:rPr>
                        <a:t>(R, </a:t>
                      </a:r>
                      <a:r>
                        <a:rPr lang="en-US" i="1" dirty="0" err="1" smtClean="0">
                          <a:solidFill>
                            <a:schemeClr val="tx1">
                              <a:lumMod val="75000"/>
                              <a:lumOff val="25000"/>
                            </a:schemeClr>
                          </a:solidFill>
                        </a:rPr>
                        <a:t>er</a:t>
                      </a:r>
                      <a:r>
                        <a:rPr lang="en-US" dirty="0" smtClean="0">
                          <a:solidFill>
                            <a:schemeClr val="tx1">
                              <a:lumMod val="75000"/>
                              <a:lumOff val="25000"/>
                            </a:schemeClr>
                          </a:solidFill>
                        </a:rPr>
                        <a:t>)  </a:t>
                      </a:r>
                    </a:p>
                    <a:p>
                      <a:pPr lvl="0"/>
                      <a:r>
                        <a:rPr lang="en-US" dirty="0" smtClean="0">
                          <a:solidFill>
                            <a:schemeClr val="tx1">
                              <a:lumMod val="75000"/>
                              <a:lumOff val="25000"/>
                            </a:schemeClr>
                          </a:solidFill>
                        </a:rPr>
                        <a:t>If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or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t)</a:t>
                      </a:r>
                      <a:endParaRPr lang="en-US" sz="2000" i="1" dirty="0" smtClean="0">
                        <a:solidFill>
                          <a:schemeClr val="tx1">
                            <a:lumMod val="75000"/>
                            <a:lumOff val="25000"/>
                          </a:schemeClr>
                        </a:solidFill>
                        <a:latin typeface="Times New Roman" pitchFamily="18" charset="0"/>
                        <a:cs typeface="Times New Roman" pitchFamily="18" charset="0"/>
                      </a:endParaRPr>
                    </a:p>
                    <a:p>
                      <a:pPr lvl="1"/>
                      <a:r>
                        <a:rPr lang="en-US" dirty="0" smtClean="0">
                          <a:solidFill>
                            <a:schemeClr val="tx1">
                              <a:lumMod val="75000"/>
                              <a:lumOff val="25000"/>
                            </a:schemeClr>
                          </a:solidFill>
                        </a:rPr>
                        <a:t>Put partitions into memory/disk as  </a:t>
                      </a:r>
                    </a:p>
                    <a:p>
                      <a:pPr lvl="2">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2">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1"/>
                      <a:r>
                        <a:rPr lang="en-US" dirty="0" smtClean="0">
                          <a:solidFill>
                            <a:schemeClr val="tx1">
                              <a:lumMod val="75000"/>
                              <a:lumOff val="25000"/>
                            </a:schemeClr>
                          </a:solidFill>
                        </a:rPr>
                        <a:t>And return;</a:t>
                      </a:r>
                    </a:p>
                    <a:p>
                      <a:pPr lvl="0"/>
                      <a:r>
                        <a:rPr lang="en-US" dirty="0" smtClean="0">
                          <a:solidFill>
                            <a:schemeClr val="tx1">
                              <a:lumMod val="75000"/>
                              <a:lumOff val="25000"/>
                            </a:schemeClr>
                          </a:solidFill>
                        </a:rPr>
                        <a:t>else</a:t>
                      </a:r>
                    </a:p>
                    <a:p>
                      <a:pPr lvl="1"/>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1" indent="-401638">
                        <a:buNone/>
                      </a:pPr>
                      <a:r>
                        <a:rPr lang="en-US" sz="2000" dirty="0" smtClean="0">
                          <a:solidFill>
                            <a:schemeClr val="tx1">
                              <a:lumMod val="75000"/>
                              <a:lumOff val="25000"/>
                            </a:schemeClr>
                          </a:solidFill>
                        </a:rPr>
                        <a:t>}</a:t>
                      </a:r>
                    </a:p>
                    <a:p>
                      <a:pPr lvl="1" indent="-401638">
                        <a:buNone/>
                      </a:pPr>
                      <a:endParaRPr lang="en-US" sz="2000" dirty="0" smtClean="0">
                        <a:solidFill>
                          <a:schemeClr val="tx1">
                            <a:lumMod val="75000"/>
                            <a:lumOff val="25000"/>
                          </a:schemeClr>
                        </a:solidFill>
                      </a:endParaRPr>
                    </a:p>
                  </a:txBody>
                  <a:tcPr/>
                </a:tc>
                <a:tc>
                  <a:txBody>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solidFill>
                            <a:schemeClr val="tx1">
                              <a:lumMod val="75000"/>
                              <a:lumOff val="25000"/>
                            </a:schemeClr>
                          </a:solidFill>
                        </a:rPr>
                        <a:t>l = minx</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solidFill>
                            <a:schemeClr val="tx1">
                              <a:lumMod val="75000"/>
                              <a:lumOff val="25000"/>
                            </a:schemeClr>
                          </a:solidFill>
                        </a:rPr>
                        <a:t>r = </a:t>
                      </a:r>
                      <a:r>
                        <a:rPr lang="en-US" sz="1800" dirty="0" err="1" smtClean="0">
                          <a:solidFill>
                            <a:schemeClr val="tx1">
                              <a:lumMod val="75000"/>
                              <a:lumOff val="25000"/>
                            </a:schemeClr>
                          </a:solidFill>
                        </a:rPr>
                        <a:t>maxx</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&gt; </a:t>
                      </a:r>
                      <a:r>
                        <a:rPr kumimoji="0" lang="en-US" sz="1800" b="0" i="1"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maxx</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maxy</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getData</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getData</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current_er</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18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r>
                        <a:rPr lang="en-US" dirty="0" smtClean="0"/>
                        <a:t>}</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052F8F49-F254-4492-A20D-AEE6D2E281C5}" type="slidenum">
              <a:rPr lang="en-US" smtClean="0"/>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OGC’s Interoperability Standards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534400" cy="2895600"/>
          </a:xfrm>
        </p:spPr>
        <p:txBody>
          <a:bodyPr>
            <a:noAutofit/>
          </a:bodyPr>
          <a:lstStyle/>
          <a:p>
            <a:r>
              <a:rPr lang="en-US" sz="2400" dirty="0" smtClean="0">
                <a:solidFill>
                  <a:schemeClr val="tx1">
                    <a:lumMod val="75000"/>
                    <a:lumOff val="25000"/>
                  </a:schemeClr>
                </a:solidFill>
              </a:rPr>
              <a:t>Open Geospatial Consortium (OGC) solves the semantic heterogeneity by defining standards for services and the data model</a:t>
            </a:r>
          </a:p>
          <a:p>
            <a:pPr lvl="1"/>
            <a:r>
              <a:rPr lang="en-US" sz="2000" dirty="0" smtClean="0">
                <a:solidFill>
                  <a:schemeClr val="tx1">
                    <a:lumMod val="75000"/>
                    <a:lumOff val="25000"/>
                  </a:schemeClr>
                </a:solidFill>
              </a:rPr>
              <a:t>Web Map Services (WMS) - rendering map images</a:t>
            </a:r>
          </a:p>
          <a:p>
            <a:pPr lvl="1"/>
            <a:r>
              <a:rPr lang="en-US" sz="2000" dirty="0" smtClean="0">
                <a:solidFill>
                  <a:schemeClr val="tx1">
                    <a:lumMod val="75000"/>
                    <a:lumOff val="25000"/>
                  </a:schemeClr>
                </a:solidFill>
              </a:rPr>
              <a:t>Web Feature Services (WFS) – serving data in common data model</a:t>
            </a:r>
          </a:p>
          <a:p>
            <a:pPr lvl="1"/>
            <a:r>
              <a:rPr lang="en-US" sz="2000" dirty="0" smtClean="0">
                <a:solidFill>
                  <a:schemeClr val="tx1">
                    <a:lumMod val="75000"/>
                    <a:lumOff val="25000"/>
                  </a:schemeClr>
                </a:solidFill>
              </a:rPr>
              <a:t>Geographic Markup Language (GML) :  Content and presentation</a:t>
            </a:r>
            <a:endParaRPr lang="en-US" sz="4000" dirty="0" smtClean="0">
              <a:solidFill>
                <a:schemeClr val="tx1">
                  <a:lumMod val="75000"/>
                  <a:lumOff val="25000"/>
                </a:schemeClr>
              </a:solidFill>
            </a:endParaRPr>
          </a:p>
          <a:p>
            <a:pPr lvl="0"/>
            <a:r>
              <a:rPr lang="en-US" sz="2400" dirty="0" smtClean="0">
                <a:solidFill>
                  <a:schemeClr val="tx1">
                    <a:lumMod val="75000"/>
                    <a:lumOff val="25000"/>
                  </a:schemeClr>
                </a:solidFill>
              </a:rPr>
              <a:t>Domain specific capability-metadata defining data/service </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grpSp>
        <p:nvGrpSpPr>
          <p:cNvPr id="26" name="Group 25"/>
          <p:cNvGrpSpPr/>
          <p:nvPr/>
        </p:nvGrpSpPr>
        <p:grpSpPr>
          <a:xfrm>
            <a:off x="381000" y="4518993"/>
            <a:ext cx="8077200" cy="1805607"/>
            <a:chOff x="381000" y="4267200"/>
            <a:chExt cx="8077200" cy="1805607"/>
          </a:xfrm>
        </p:grpSpPr>
        <p:pic>
          <p:nvPicPr>
            <p:cNvPr id="33" name="Picture 2"/>
            <p:cNvPicPr>
              <a:picLocks noChangeAspect="1" noChangeArrowheads="1"/>
            </p:cNvPicPr>
            <p:nvPr/>
          </p:nvPicPr>
          <p:blipFill>
            <a:blip r:embed="rId3"/>
            <a:srcRect/>
            <a:stretch>
              <a:fillRect/>
            </a:stretch>
          </p:blipFill>
          <p:spPr bwMode="auto">
            <a:xfrm>
              <a:off x="1400175" y="5334000"/>
              <a:ext cx="428625" cy="304800"/>
            </a:xfrm>
            <a:prstGeom prst="rect">
              <a:avLst/>
            </a:prstGeom>
            <a:noFill/>
            <a:ln w="9525">
              <a:noFill/>
              <a:miter lim="800000"/>
              <a:headEnd/>
              <a:tailEnd/>
            </a:ln>
            <a:effectLst/>
          </p:spPr>
        </p:pic>
        <p:sp>
          <p:nvSpPr>
            <p:cNvPr id="34" name="Oval 6"/>
            <p:cNvSpPr>
              <a:spLocks noChangeArrowheads="1"/>
            </p:cNvSpPr>
            <p:nvPr/>
          </p:nvSpPr>
          <p:spPr bwMode="auto">
            <a:xfrm>
              <a:off x="4191000" y="5006008"/>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WMS</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GML</a:t>
              </a:r>
              <a:r>
                <a:rPr kumimoji="0" lang="en-US" sz="1400" b="1" i="0" u="none" strike="noStrike" cap="none" normalizeH="0" dirty="0" smtClean="0">
                  <a:ln>
                    <a:noFill/>
                  </a:ln>
                  <a:solidFill>
                    <a:schemeClr val="tx1"/>
                  </a:solidFill>
                  <a:effectLst/>
                  <a:latin typeface="Calibri" pitchFamily="34" charset="0"/>
                  <a:cs typeface="Arial" pitchFamily="34" charset="0"/>
                </a:rPr>
                <a:t> rendering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7"/>
            <p:cNvSpPr>
              <a:spLocks noChangeArrowheads="1"/>
            </p:cNvSpPr>
            <p:nvPr/>
          </p:nvSpPr>
          <p:spPr bwMode="auto">
            <a:xfrm>
              <a:off x="4558748" y="5901801"/>
              <a:ext cx="790402" cy="144503"/>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Oval 6"/>
            <p:cNvSpPr>
              <a:spLocks noChangeArrowheads="1"/>
            </p:cNvSpPr>
            <p:nvPr/>
          </p:nvSpPr>
          <p:spPr bwMode="auto">
            <a:xfrm>
              <a:off x="1815548" y="4976193"/>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               </a:t>
              </a:r>
              <a:r>
                <a:rPr kumimoji="0" lang="en-US" sz="1400" b="1" i="0" u="none" strike="noStrike" cap="none" normalizeH="0" baseline="0" dirty="0" smtClean="0">
                  <a:ln>
                    <a:noFill/>
                  </a:ln>
                  <a:solidFill>
                    <a:schemeClr val="tx1"/>
                  </a:solidFill>
                  <a:effectLst/>
                  <a:latin typeface="Calibri" pitchFamily="34" charset="0"/>
                  <a:cs typeface="Arial" pitchFamily="34" charset="0"/>
                </a:rPr>
                <a:t>(</a:t>
              </a:r>
              <a:r>
                <a:rPr lang="en-US" sz="1400" b="1" dirty="0" smtClean="0">
                  <a:latin typeface="Calibri" pitchFamily="34" charset="0"/>
                  <a:cs typeface="Arial" pitchFamily="34" charset="0"/>
                </a:rPr>
                <a:t>mediator)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Straight Arrow Connector 36"/>
            <p:cNvCxnSpPr>
              <a:stCxn id="38" idx="1"/>
              <a:endCxn id="45" idx="1"/>
            </p:cNvCxnSpPr>
            <p:nvPr/>
          </p:nvCxnSpPr>
          <p:spPr>
            <a:xfrm>
              <a:off x="5867400" y="5552660"/>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Moon 37"/>
            <p:cNvSpPr/>
            <p:nvPr/>
          </p:nvSpPr>
          <p:spPr>
            <a:xfrm flipH="1">
              <a:off x="5423452" y="5095460"/>
              <a:ext cx="443948" cy="914399"/>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9" name="Moon 38"/>
            <p:cNvSpPr/>
            <p:nvPr/>
          </p:nvSpPr>
          <p:spPr>
            <a:xfrm flipH="1">
              <a:off x="2998304" y="5065645"/>
              <a:ext cx="493644" cy="940903"/>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cxnSp>
          <p:nvCxnSpPr>
            <p:cNvPr id="40" name="Straight Arrow Connector 39"/>
            <p:cNvCxnSpPr>
              <a:stCxn id="39" idx="1"/>
              <a:endCxn id="34" idx="2"/>
            </p:cNvCxnSpPr>
            <p:nvPr/>
          </p:nvCxnSpPr>
          <p:spPr>
            <a:xfrm>
              <a:off x="3491948" y="5536097"/>
              <a:ext cx="699052" cy="33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3505200" y="5105400"/>
              <a:ext cx="685800" cy="381000"/>
            </a:xfrm>
            <a:prstGeom prst="rect">
              <a:avLst/>
            </a:prstGeom>
            <a:noFill/>
          </p:spPr>
          <p:txBody>
            <a:bodyPr wrap="square" rtlCol="0">
              <a:spAutoFit/>
            </a:bodyPr>
            <a:lstStyle/>
            <a:p>
              <a:r>
                <a:rPr lang="en-US" dirty="0" smtClean="0"/>
                <a:t>GML</a:t>
              </a:r>
              <a:endParaRPr lang="en-US" dirty="0"/>
            </a:p>
          </p:txBody>
        </p:sp>
        <p:sp>
          <p:nvSpPr>
            <p:cNvPr id="42" name="TextBox 41"/>
            <p:cNvSpPr txBox="1"/>
            <p:nvPr/>
          </p:nvSpPr>
          <p:spPr>
            <a:xfrm>
              <a:off x="5854148" y="5221356"/>
              <a:ext cx="775252" cy="646330"/>
            </a:xfrm>
            <a:prstGeom prst="rect">
              <a:avLst/>
            </a:prstGeom>
            <a:noFill/>
          </p:spPr>
          <p:txBody>
            <a:bodyPr wrap="square" rtlCol="0">
              <a:spAutoFit/>
            </a:bodyPr>
            <a:lstStyle/>
            <a:p>
              <a:r>
                <a:rPr lang="en-US" dirty="0" smtClean="0"/>
                <a:t>Binary data</a:t>
              </a:r>
              <a:endParaRPr lang="en-US" dirty="0"/>
            </a:p>
          </p:txBody>
        </p:sp>
        <p:pic>
          <p:nvPicPr>
            <p:cNvPr id="43" name="Picture 51"/>
            <p:cNvPicPr>
              <a:picLocks noChangeAspect="1" noChangeArrowheads="1"/>
            </p:cNvPicPr>
            <p:nvPr/>
          </p:nvPicPr>
          <p:blipFill>
            <a:blip r:embed="rId4"/>
            <a:srcRect/>
            <a:stretch>
              <a:fillRect/>
            </a:stretch>
          </p:blipFill>
          <p:spPr bwMode="auto">
            <a:xfrm>
              <a:off x="5105400" y="4735218"/>
              <a:ext cx="297235" cy="499390"/>
            </a:xfrm>
            <a:prstGeom prst="rect">
              <a:avLst/>
            </a:prstGeom>
            <a:noFill/>
          </p:spPr>
        </p:pic>
        <p:pic>
          <p:nvPicPr>
            <p:cNvPr id="44" name="Picture 51"/>
            <p:cNvPicPr>
              <a:picLocks noChangeAspect="1" noChangeArrowheads="1"/>
            </p:cNvPicPr>
            <p:nvPr/>
          </p:nvPicPr>
          <p:blipFill>
            <a:blip r:embed="rId4"/>
            <a:srcRect/>
            <a:stretch>
              <a:fillRect/>
            </a:stretch>
          </p:blipFill>
          <p:spPr bwMode="auto">
            <a:xfrm>
              <a:off x="2667000" y="4724400"/>
              <a:ext cx="297235" cy="499390"/>
            </a:xfrm>
            <a:prstGeom prst="rect">
              <a:avLst/>
            </a:prstGeom>
            <a:noFill/>
          </p:spPr>
        </p:pic>
        <p:pic>
          <p:nvPicPr>
            <p:cNvPr id="45" name="Picture 2"/>
            <p:cNvPicPr>
              <a:picLocks noChangeAspect="1" noChangeArrowheads="1"/>
            </p:cNvPicPr>
            <p:nvPr/>
          </p:nvPicPr>
          <p:blipFill>
            <a:blip r:embed="rId5"/>
            <a:srcRect/>
            <a:stretch>
              <a:fillRect/>
            </a:stretch>
          </p:blipFill>
          <p:spPr bwMode="auto">
            <a:xfrm>
              <a:off x="6705600" y="5171660"/>
              <a:ext cx="1752600" cy="762000"/>
            </a:xfrm>
            <a:prstGeom prst="rect">
              <a:avLst/>
            </a:prstGeom>
            <a:noFill/>
            <a:ln w="9525">
              <a:noFill/>
              <a:miter lim="800000"/>
              <a:headEnd/>
              <a:tailEnd/>
            </a:ln>
            <a:effectLst/>
          </p:spPr>
        </p:pic>
        <p:pic>
          <p:nvPicPr>
            <p:cNvPr id="46" name="Picture 4"/>
            <p:cNvPicPr>
              <a:picLocks noChangeAspect="1" noChangeArrowheads="1"/>
            </p:cNvPicPr>
            <p:nvPr/>
          </p:nvPicPr>
          <p:blipFill>
            <a:blip r:embed="rId6"/>
            <a:srcRect/>
            <a:stretch>
              <a:fillRect/>
            </a:stretch>
          </p:blipFill>
          <p:spPr bwMode="auto">
            <a:xfrm>
              <a:off x="609600" y="5087860"/>
              <a:ext cx="762000" cy="829236"/>
            </a:xfrm>
            <a:prstGeom prst="rect">
              <a:avLst/>
            </a:prstGeom>
            <a:noFill/>
            <a:ln w="9525">
              <a:noFill/>
              <a:miter lim="800000"/>
              <a:headEnd/>
              <a:tailEnd/>
            </a:ln>
            <a:effectLst/>
          </p:spPr>
        </p:pic>
        <p:sp>
          <p:nvSpPr>
            <p:cNvPr id="47" name="TextBox 46"/>
            <p:cNvSpPr txBox="1"/>
            <p:nvPr/>
          </p:nvSpPr>
          <p:spPr>
            <a:xfrm>
              <a:off x="381000" y="4648200"/>
              <a:ext cx="1371600" cy="369332"/>
            </a:xfrm>
            <a:prstGeom prst="rect">
              <a:avLst/>
            </a:prstGeom>
            <a:noFill/>
          </p:spPr>
          <p:txBody>
            <a:bodyPr wrap="square" rtlCol="0">
              <a:spAutoFit/>
            </a:bodyPr>
            <a:lstStyle/>
            <a:p>
              <a:r>
                <a:rPr lang="en-US" dirty="0" smtClean="0"/>
                <a:t>Street Data</a:t>
              </a:r>
              <a:endParaRPr lang="en-US" dirty="0"/>
            </a:p>
          </p:txBody>
        </p:sp>
        <p:sp>
          <p:nvSpPr>
            <p:cNvPr id="48" name="TextBox 47"/>
            <p:cNvSpPr txBox="1"/>
            <p:nvPr/>
          </p:nvSpPr>
          <p:spPr>
            <a:xfrm>
              <a:off x="7010400" y="4724400"/>
              <a:ext cx="1371600" cy="369332"/>
            </a:xfrm>
            <a:prstGeom prst="rect">
              <a:avLst/>
            </a:prstGeom>
            <a:noFill/>
          </p:spPr>
          <p:txBody>
            <a:bodyPr wrap="square" rtlCol="0">
              <a:spAutoFit/>
            </a:bodyPr>
            <a:lstStyle/>
            <a:p>
              <a:r>
                <a:rPr lang="en-US" dirty="0" smtClean="0"/>
                <a:t>Street Layer</a:t>
              </a:r>
              <a:endParaRPr lang="en-US" dirty="0"/>
            </a:p>
          </p:txBody>
        </p:sp>
        <p:sp>
          <p:nvSpPr>
            <p:cNvPr id="49" name="TextBox 48"/>
            <p:cNvSpPr txBox="1"/>
            <p:nvPr/>
          </p:nvSpPr>
          <p:spPr>
            <a:xfrm>
              <a:off x="6858000" y="4267200"/>
              <a:ext cx="15240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Display Tools</a:t>
              </a:r>
              <a:endParaRPr lang="en-US" dirty="0">
                <a:solidFill>
                  <a:srgbClr val="C00000"/>
                </a:solidFill>
                <a:latin typeface="Times New Roman" pitchFamily="18" charset="0"/>
                <a:cs typeface="Times New Roman" pitchFamily="18" charset="0"/>
              </a:endParaRPr>
            </a:p>
          </p:txBody>
        </p:sp>
        <p:sp>
          <p:nvSpPr>
            <p:cNvPr id="50" name="TextBox 49"/>
            <p:cNvSpPr txBox="1"/>
            <p:nvPr/>
          </p:nvSpPr>
          <p:spPr>
            <a:xfrm>
              <a:off x="4191000" y="4267200"/>
              <a:ext cx="20574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Rendering Engine</a:t>
              </a:r>
              <a:endParaRPr lang="en-US" dirty="0">
                <a:solidFill>
                  <a:srgbClr val="C00000"/>
                </a:solidFill>
                <a:latin typeface="Times New Roman" pitchFamily="18" charset="0"/>
                <a:cs typeface="Times New Roman" pitchFamily="18" charset="0"/>
              </a:endParaRPr>
            </a:p>
          </p:txBody>
        </p:sp>
        <p:sp>
          <p:nvSpPr>
            <p:cNvPr id="51" name="TextBox 50"/>
            <p:cNvSpPr txBox="1"/>
            <p:nvPr/>
          </p:nvSpPr>
          <p:spPr>
            <a:xfrm>
              <a:off x="1752600" y="4267200"/>
              <a:ext cx="18288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Adaptor/wrapper</a:t>
              </a:r>
              <a:endParaRPr lang="en-US" dirty="0">
                <a:solidFill>
                  <a:srgbClr val="C00000"/>
                </a:solidFill>
                <a:latin typeface="Times New Roman" pitchFamily="18" charset="0"/>
                <a:cs typeface="Times New Roman" pitchFamily="18" charset="0"/>
              </a:endParaRPr>
            </a:p>
          </p:txBody>
        </p:sp>
        <p:sp>
          <p:nvSpPr>
            <p:cNvPr id="52" name="TextBox 51"/>
            <p:cNvSpPr txBox="1"/>
            <p:nvPr/>
          </p:nvSpPr>
          <p:spPr>
            <a:xfrm>
              <a:off x="381000" y="4267200"/>
              <a:ext cx="12954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Database</a:t>
              </a:r>
              <a:endParaRPr lang="en-US" dirty="0">
                <a:solidFill>
                  <a:srgbClr val="C0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Open Geographic Standards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4114799"/>
          </a:xfrm>
        </p:spPr>
        <p:txBody>
          <a:bodyPr>
            <a:normAutofit fontScale="85000" lnSpcReduction="10000"/>
          </a:bodyPr>
          <a:lstStyle/>
          <a:p>
            <a:r>
              <a:rPr lang="en-US" dirty="0" smtClean="0">
                <a:solidFill>
                  <a:schemeClr val="tx1">
                    <a:lumMod val="75000"/>
                    <a:lumOff val="25000"/>
                  </a:schemeClr>
                </a:solidFill>
              </a:rPr>
              <a:t>Open GIS Standards bodies aim to make geographic information and services neutral and available across any network, application, or platform</a:t>
            </a:r>
          </a:p>
          <a:p>
            <a:r>
              <a:rPr lang="en-US" dirty="0" smtClean="0">
                <a:solidFill>
                  <a:schemeClr val="tx1">
                    <a:lumMod val="75000"/>
                    <a:lumOff val="25000"/>
                  </a:schemeClr>
                </a:solidFill>
              </a:rPr>
              <a:t>Two major standards bodies: OGC and ISO/TC211</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Obstacles in adopting OGC standards to large scale Geo-science applications </a:t>
            </a:r>
          </a:p>
          <a:p>
            <a:pPr lvl="1">
              <a:lnSpc>
                <a:spcPct val="90000"/>
              </a:lnSpc>
            </a:pPr>
            <a:r>
              <a:rPr lang="en-US" dirty="0" smtClean="0">
                <a:solidFill>
                  <a:schemeClr val="tx1">
                    <a:lumMod val="75000"/>
                    <a:lumOff val="25000"/>
                  </a:schemeClr>
                </a:solidFill>
              </a:rPr>
              <a:t>OGC Services are HTTP GET/POST based; limited data transport capabilities. </a:t>
            </a:r>
          </a:p>
          <a:p>
            <a:pPr lvl="1">
              <a:lnSpc>
                <a:spcPct val="90000"/>
              </a:lnSpc>
            </a:pPr>
            <a:r>
              <a:rPr lang="en-US" dirty="0" smtClean="0">
                <a:solidFill>
                  <a:schemeClr val="tx1">
                    <a:lumMod val="75000"/>
                    <a:lumOff val="25000"/>
                  </a:schemeClr>
                </a:solidFill>
              </a:rPr>
              <a:t>Request-response type services; centralized, synchronous applications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Service oriented GIS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066800"/>
            <a:ext cx="8458200" cy="5181600"/>
          </a:xfrm>
        </p:spPr>
        <p:txBody>
          <a:bodyPr>
            <a:noAutofit/>
          </a:bodyPr>
          <a:lstStyle/>
          <a:p>
            <a:pPr>
              <a:lnSpc>
                <a:spcPct val="80000"/>
              </a:lnSpc>
            </a:pPr>
            <a:r>
              <a:rPr lang="en-US" sz="2400" dirty="0" smtClean="0">
                <a:solidFill>
                  <a:schemeClr val="tx1">
                    <a:lumMod val="75000"/>
                    <a:lumOff val="25000"/>
                  </a:schemeClr>
                </a:solidFill>
              </a:rPr>
              <a:t>To create a GIS Data Grid Architecture we utilize</a:t>
            </a:r>
          </a:p>
          <a:p>
            <a:pPr lvl="1">
              <a:lnSpc>
                <a:spcPct val="80000"/>
              </a:lnSpc>
            </a:pPr>
            <a:r>
              <a:rPr lang="en-US" sz="2000" dirty="0" smtClean="0">
                <a:solidFill>
                  <a:schemeClr val="tx1">
                    <a:lumMod val="75000"/>
                    <a:lumOff val="25000"/>
                  </a:schemeClr>
                </a:solidFill>
              </a:rPr>
              <a:t>Web Services to realize Service Oriented Architecture</a:t>
            </a:r>
          </a:p>
          <a:p>
            <a:pPr lvl="1">
              <a:lnSpc>
                <a:spcPct val="80000"/>
              </a:lnSpc>
            </a:pPr>
            <a:r>
              <a:rPr lang="en-US" sz="2000" dirty="0" smtClean="0">
                <a:solidFill>
                  <a:schemeClr val="tx1">
                    <a:lumMod val="75000"/>
                    <a:lumOff val="25000"/>
                  </a:schemeClr>
                </a:solidFill>
              </a:rPr>
              <a:t>OGC data formats and application interfaces to achieve interoperability at both data and service levels</a:t>
            </a:r>
          </a:p>
          <a:p>
            <a:pPr lvl="1">
              <a:lnSpc>
                <a:spcPct val="80000"/>
              </a:lnSpc>
            </a:pPr>
            <a:endParaRPr lang="en-US" sz="1000" dirty="0" smtClean="0">
              <a:solidFill>
                <a:schemeClr val="tx1">
                  <a:lumMod val="75000"/>
                  <a:lumOff val="25000"/>
                </a:schemeClr>
              </a:solidFill>
            </a:endParaRPr>
          </a:p>
          <a:p>
            <a:pPr marL="342900" lvl="1" indent="-342900">
              <a:buFont typeface="Arial" pitchFamily="34" charset="0"/>
              <a:buChar char="•"/>
            </a:pPr>
            <a:r>
              <a:rPr lang="en-US" sz="2400" dirty="0" smtClean="0">
                <a:solidFill>
                  <a:schemeClr val="tx1">
                    <a:lumMod val="75000"/>
                    <a:lumOff val="25000"/>
                  </a:schemeClr>
                </a:solidFill>
              </a:rPr>
              <a:t>Extensions to Open GIS Standards (</a:t>
            </a:r>
            <a:r>
              <a:rPr lang="en-US" sz="2000" dirty="0" smtClean="0">
                <a:solidFill>
                  <a:schemeClr val="tx1">
                    <a:lumMod val="75000"/>
                    <a:lumOff val="25000"/>
                  </a:schemeClr>
                </a:solidFill>
              </a:rPr>
              <a:t>to integrate with Web Services principles</a:t>
            </a:r>
            <a:r>
              <a:rPr lang="en-US" sz="2400" dirty="0" smtClean="0">
                <a:solidFill>
                  <a:schemeClr val="tx1">
                    <a:lumMod val="75000"/>
                    <a:lumOff val="25000"/>
                  </a:schemeClr>
                </a:solidFill>
              </a:rPr>
              <a:t>)</a:t>
            </a:r>
          </a:p>
          <a:p>
            <a:pPr marL="625475" indent="-285750" defTabSz="627063">
              <a:buFont typeface="+mj-lt"/>
              <a:buAutoNum type="arabicPeriod"/>
            </a:pPr>
            <a:r>
              <a:rPr lang="en-US" sz="2000" dirty="0" smtClean="0">
                <a:solidFill>
                  <a:schemeClr val="tx1">
                    <a:lumMod val="75000"/>
                    <a:lumOff val="25000"/>
                  </a:schemeClr>
                </a:solidFill>
              </a:rPr>
              <a:t>From HTTP GET/POST to SOAP based message descriptions and Service descriptions in WSDL</a:t>
            </a:r>
          </a:p>
          <a:p>
            <a:pPr marL="912813" lvl="1" defTabSz="1254125"/>
            <a:r>
              <a:rPr lang="en-US" sz="1800" dirty="0" smtClean="0">
                <a:solidFill>
                  <a:schemeClr val="tx1">
                    <a:lumMod val="75000"/>
                    <a:lumOff val="25000"/>
                  </a:schemeClr>
                </a:solidFill>
              </a:rPr>
              <a:t>Makes applications span cross-language, platform and operating systems</a:t>
            </a:r>
          </a:p>
          <a:p>
            <a:pPr marL="912813" lvl="1" defTabSz="1254125"/>
            <a:r>
              <a:rPr lang="en-US" sz="1800" dirty="0" smtClean="0">
                <a:solidFill>
                  <a:schemeClr val="tx1">
                    <a:lumMod val="75000"/>
                    <a:lumOff val="25000"/>
                  </a:schemeClr>
                </a:solidFill>
                <a:latin typeface="Calibri" pitchFamily="34" charset="0"/>
                <a:cs typeface="Times New Roman" pitchFamily="18" charset="0"/>
              </a:rPr>
              <a:t>Enables integration of Geo-science </a:t>
            </a:r>
            <a:r>
              <a:rPr lang="en-US" sz="1800" dirty="0" smtClean="0">
                <a:solidFill>
                  <a:schemeClr val="tx1">
                    <a:lumMod val="75000"/>
                    <a:lumOff val="25000"/>
                  </a:schemeClr>
                </a:solidFill>
                <a:cs typeface="Times New Roman" pitchFamily="18" charset="0"/>
              </a:rPr>
              <a:t>Grid</a:t>
            </a:r>
            <a:r>
              <a:rPr lang="en-US" sz="1800" dirty="0" smtClean="0">
                <a:solidFill>
                  <a:schemeClr val="tx1">
                    <a:lumMod val="75000"/>
                    <a:lumOff val="25000"/>
                  </a:schemeClr>
                </a:solidFill>
                <a:latin typeface="Calibri" pitchFamily="34" charset="0"/>
                <a:cs typeface="Times New Roman" pitchFamily="18" charset="0"/>
              </a:rPr>
              <a:t> applications with data services</a:t>
            </a:r>
          </a:p>
          <a:p>
            <a:pPr marL="912813" lvl="1" defTabSz="1254125"/>
            <a:r>
              <a:rPr lang="en-US" sz="1800" dirty="0" smtClean="0">
                <a:solidFill>
                  <a:schemeClr val="tx1">
                    <a:lumMod val="75000"/>
                    <a:lumOff val="25000"/>
                  </a:schemeClr>
                </a:solidFill>
                <a:latin typeface="Calibri" pitchFamily="34" charset="0"/>
                <a:cs typeface="Times New Roman" pitchFamily="18" charset="0"/>
              </a:rPr>
              <a:t>Allows orchestration of services and workflow.</a:t>
            </a:r>
            <a:endParaRPr lang="en-US" sz="2000" dirty="0" smtClean="0">
              <a:solidFill>
                <a:schemeClr val="tx1">
                  <a:lumMod val="75000"/>
                  <a:lumOff val="25000"/>
                </a:schemeClr>
              </a:solidFill>
              <a:latin typeface="Calibri" pitchFamily="34" charset="0"/>
              <a:cs typeface="Times New Roman" pitchFamily="18" charset="0"/>
            </a:endParaRPr>
          </a:p>
          <a:p>
            <a:pPr marL="625475" indent="-285750" defTabSz="627063">
              <a:buNone/>
            </a:pPr>
            <a:r>
              <a:rPr lang="en-US" sz="2000" dirty="0" smtClean="0">
                <a:solidFill>
                  <a:schemeClr val="tx1">
                    <a:lumMod val="75000"/>
                    <a:lumOff val="25000"/>
                  </a:schemeClr>
                </a:solidFill>
              </a:rPr>
              <a:t>2.  Streaming data transfer capabilities:  </a:t>
            </a:r>
            <a:r>
              <a:rPr lang="en-US" sz="1800" dirty="0" smtClean="0">
                <a:solidFill>
                  <a:schemeClr val="tx1">
                    <a:lumMod val="75000"/>
                    <a:lumOff val="25000"/>
                  </a:schemeClr>
                </a:solidFill>
              </a:rPr>
              <a:t>Utilization of publish/subscribe based messaging middleware</a:t>
            </a:r>
          </a:p>
          <a:p>
            <a:pPr marL="912813" lvl="1"/>
            <a:r>
              <a:rPr lang="en-US" sz="1800" dirty="0" smtClean="0">
                <a:solidFill>
                  <a:schemeClr val="tx1">
                    <a:lumMod val="75000"/>
                    <a:lumOff val="25000"/>
                  </a:schemeClr>
                </a:solidFill>
              </a:rPr>
              <a:t>Removes the burden of SOAP message creation overhead</a:t>
            </a:r>
          </a:p>
          <a:p>
            <a:pPr marL="912813" lvl="1"/>
            <a:r>
              <a:rPr lang="en-US" sz="1800" dirty="0" smtClean="0">
                <a:solidFill>
                  <a:schemeClr val="tx1">
                    <a:lumMod val="75000"/>
                    <a:lumOff val="25000"/>
                  </a:schemeClr>
                </a:solidFill>
              </a:rPr>
              <a:t>Overlaps the data conversion  and transfer times</a:t>
            </a:r>
          </a:p>
          <a:p>
            <a:pPr marL="912813" lvl="1"/>
            <a:r>
              <a:rPr lang="en-US" sz="1800" dirty="0" smtClean="0">
                <a:solidFill>
                  <a:schemeClr val="tx1">
                    <a:lumMod val="75000"/>
                    <a:lumOff val="25000"/>
                  </a:schemeClr>
                </a:solidFill>
              </a:rPr>
              <a:t>Enables map-image rendering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212832</TotalTime>
  <Words>8496</Words>
  <Application>Microsoft Office PowerPoint</Application>
  <PresentationFormat>On-screen Show (4:3)</PresentationFormat>
  <Paragraphs>1385</Paragraphs>
  <Slides>63</Slides>
  <Notes>61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High-Performance Federated and  Service-Oriented  Geographic Information Systems</vt:lpstr>
      <vt:lpstr>Outline</vt:lpstr>
      <vt:lpstr>Introduction </vt:lpstr>
      <vt:lpstr>Motivations</vt:lpstr>
      <vt:lpstr>Research Issues</vt:lpstr>
      <vt:lpstr>Geographic Information Systems (GIS)</vt:lpstr>
      <vt:lpstr>OGC’s Interoperability Standards</vt:lpstr>
      <vt:lpstr>Open Geographic Standards</vt:lpstr>
      <vt:lpstr>Service oriented GIS </vt:lpstr>
      <vt:lpstr>Federating Standard GIS Web Services</vt:lpstr>
      <vt:lpstr>Federation Framework</vt:lpstr>
      <vt:lpstr>Federation Through Capability Aggregation</vt:lpstr>
      <vt:lpstr>Federator-oriented  data access/query optimization for distributed map rendering</vt:lpstr>
      <vt:lpstr>Performance Investigation</vt:lpstr>
      <vt:lpstr>Adaptive Range Query Optimization</vt:lpstr>
      <vt:lpstr>Parallel Range Queries</vt:lpstr>
      <vt:lpstr>Workload Estimation Table (WT)</vt:lpstr>
      <vt:lpstr>WT Creation/refinement - Two-level recursive binary cuts -</vt:lpstr>
      <vt:lpstr>WT Utilization in Parallel Queries</vt:lpstr>
      <vt:lpstr>Performance Evaluation over the Streaming GIS Web Services</vt:lpstr>
      <vt:lpstr>Slide 21</vt:lpstr>
      <vt:lpstr>Summary &amp; Related Work</vt:lpstr>
      <vt:lpstr>Test Setup: Overall performance evaluation</vt:lpstr>
      <vt:lpstr>Baseline System Tests</vt:lpstr>
      <vt:lpstr>Parallel Processing Through WT</vt:lpstr>
      <vt:lpstr>Summary &amp; Conclusions </vt:lpstr>
      <vt:lpstr>Contributions</vt:lpstr>
      <vt:lpstr>Contributions (Systems Software)</vt:lpstr>
      <vt:lpstr>Acknowledgement</vt:lpstr>
      <vt:lpstr>Thanks!....</vt:lpstr>
      <vt:lpstr>BACK-UP SLIDES</vt:lpstr>
      <vt:lpstr>Possible Future Research Directions</vt:lpstr>
      <vt:lpstr>Integrated data-view Multi-layered Map images</vt:lpstr>
      <vt:lpstr>Slide 34</vt:lpstr>
      <vt:lpstr>GetCapabilities Schema and Sample Request Instance</vt:lpstr>
      <vt:lpstr>GetMap Schema and Sample Request Instance</vt:lpstr>
      <vt:lpstr>Slide 37</vt:lpstr>
      <vt:lpstr>Event-based Interactive Map Tools </vt:lpstr>
      <vt:lpstr>Sample GML document</vt:lpstr>
      <vt:lpstr>Sample GetFeature Request Instance</vt:lpstr>
      <vt:lpstr>A Template simple capabilities file for a WMS</vt:lpstr>
      <vt:lpstr>Generalization of the Proposed Architecture</vt:lpstr>
      <vt:lpstr>Slide 43</vt:lpstr>
      <vt:lpstr>Map rendering from GML</vt:lpstr>
      <vt:lpstr>Interoperability Requirements on Geo-data</vt:lpstr>
      <vt:lpstr>Standard Query (GetFeature)</vt:lpstr>
      <vt:lpstr>Geo-data Characteristics</vt:lpstr>
      <vt:lpstr>Why Capability Metadata</vt:lpstr>
      <vt:lpstr>Architecture Summary</vt:lpstr>
      <vt:lpstr>Streaming data transfer</vt:lpstr>
      <vt:lpstr>Related Work -Parallel data access/query optimization-</vt:lpstr>
      <vt:lpstr>Integrated data-view</vt:lpstr>
      <vt:lpstr>Compare with Space-filling</vt:lpstr>
      <vt:lpstr>Enhancement Approaches</vt:lpstr>
      <vt:lpstr>1. GML-tiling</vt:lpstr>
      <vt:lpstr>Tile-table (TT)</vt:lpstr>
      <vt:lpstr>Utilizing Locality of Reference</vt:lpstr>
      <vt:lpstr>How It is Used (Run-time)</vt:lpstr>
      <vt:lpstr>Summary and Related Work</vt:lpstr>
      <vt:lpstr>1. Using GML-tiling</vt:lpstr>
      <vt:lpstr>Range Query Partitioning</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 </cp:lastModifiedBy>
  <cp:revision>5179</cp:revision>
  <dcterms:created xsi:type="dcterms:W3CDTF">2007-09-28T08:12:14Z</dcterms:created>
  <dcterms:modified xsi:type="dcterms:W3CDTF">2008-07-26T18:47:46Z</dcterms:modified>
</cp:coreProperties>
</file>